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65" r:id="rId3"/>
    <p:sldId id="266" r:id="rId4"/>
    <p:sldId id="267" r:id="rId5"/>
    <p:sldId id="268" r:id="rId6"/>
    <p:sldId id="269" r:id="rId7"/>
    <p:sldId id="270" r:id="rId8"/>
    <p:sldId id="271" r:id="rId9"/>
    <p:sldId id="272"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us Cataliin" initials="MC" lastIdx="1" clrIdx="0">
    <p:extLst>
      <p:ext uri="{19B8F6BF-5375-455C-9EA6-DF929625EA0E}">
        <p15:presenceInfo xmlns:p15="http://schemas.microsoft.com/office/powerpoint/2012/main" userId="a8ff34a8e0bff7f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9DE"/>
    <a:srgbClr val="5CDD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616" y="56"/>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2B48F5-BACC-47D6-A0F7-82FBF9C6BC85}" type="datetimeFigureOut">
              <a:rPr lang="en-US"/>
              <a:t>4/21/2021</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5ACAF8E-318A-4EFE-8633-D9E72ABCE0ED}" type="slidenum">
              <a:rPr/>
              <a:t>‹#›</a:t>
            </a:fld>
            <a:endParaRPr dirty="0"/>
          </a:p>
        </p:txBody>
      </p:sp>
    </p:spTree>
    <p:extLst>
      <p:ext uri="{BB962C8B-B14F-4D97-AF65-F5344CB8AC3E}">
        <p14:creationId xmlns:p14="http://schemas.microsoft.com/office/powerpoint/2010/main" val="24065597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B1CD00-5424-4675-AB18-2C419B060449}" type="datetimeFigureOut">
              <a:rPr lang="en-US"/>
              <a:t>4/21/2021</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2CF44-2B13-41B4-A334-1CDF534EEBBF}" type="slidenum">
              <a:rPr/>
              <a:t>‹#›</a:t>
            </a:fld>
            <a:endParaRPr dirty="0"/>
          </a:p>
        </p:txBody>
      </p:sp>
    </p:spTree>
    <p:extLst>
      <p:ext uri="{BB962C8B-B14F-4D97-AF65-F5344CB8AC3E}">
        <p14:creationId xmlns:p14="http://schemas.microsoft.com/office/powerpoint/2010/main" val="445385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bwMode="gray">
          <a:xfrm>
            <a:off x="0" y="2825016"/>
            <a:ext cx="12188952" cy="3180930"/>
          </a:xfrm>
          <a:prstGeom prst="rect">
            <a:avLst/>
          </a:prstGeom>
          <a:solidFill>
            <a:schemeClr val="bg1">
              <a:lumMod val="85000"/>
              <a:lumOff val="1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userDrawn="1"/>
        </p:nvSpPr>
        <p:spPr bwMode="black">
          <a:xfrm>
            <a:off x="0" y="3075709"/>
            <a:ext cx="12188952" cy="26392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bwMode="white">
          <a:xfrm>
            <a:off x="1066800" y="3165763"/>
            <a:ext cx="10058400" cy="1711037"/>
          </a:xfrm>
        </p:spPr>
        <p:txBody>
          <a:bodyPr anchor="b">
            <a:normAutofit/>
          </a:bodyPr>
          <a:lstStyle>
            <a:lvl1pPr algn="l">
              <a:lnSpc>
                <a:spcPct val="80000"/>
              </a:lnSpc>
              <a:defRPr sz="54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bwMode="white">
          <a:xfrm>
            <a:off x="1066800" y="4953000"/>
            <a:ext cx="10058400" cy="685800"/>
          </a:xfrm>
        </p:spPr>
        <p:txBody>
          <a:bodyPr>
            <a:normAutofit/>
          </a:bodyPr>
          <a:lstStyle>
            <a:lvl1pPr marL="0" indent="0" algn="l">
              <a:spcBef>
                <a:spcPts val="0"/>
              </a:spcBef>
              <a:buNone/>
              <a:defRPr sz="200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11244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828800"/>
            <a:ext cx="9144000" cy="2743200"/>
          </a:xfrm>
        </p:spPr>
        <p:txBody>
          <a:bodyPr anchor="b">
            <a:normAutofit/>
          </a:bodyPr>
          <a:lstStyle>
            <a:lvl1pPr>
              <a:defRPr sz="5400">
                <a:solidFill>
                  <a:schemeClr val="tx1"/>
                </a:solidFill>
              </a:defRPr>
            </a:lvl1pPr>
          </a:lstStyle>
          <a:p>
            <a:r>
              <a:rPr lang="en-US"/>
              <a:t>Click to edit Master title style</a:t>
            </a:r>
          </a:p>
        </p:txBody>
      </p:sp>
      <p:sp>
        <p:nvSpPr>
          <p:cNvPr id="3" name="Text Placeholder 2"/>
          <p:cNvSpPr>
            <a:spLocks noGrp="1"/>
          </p:cNvSpPr>
          <p:nvPr>
            <p:ph type="body" idx="1"/>
          </p:nvPr>
        </p:nvSpPr>
        <p:spPr>
          <a:xfrm>
            <a:off x="1524000" y="4589463"/>
            <a:ext cx="9144000" cy="1506537"/>
          </a:xfrm>
        </p:spPr>
        <p:txBody>
          <a:bodyPr>
            <a:normAutofit/>
          </a:bodyPr>
          <a:lstStyle>
            <a:lvl1pPr marL="0" indent="0">
              <a:spcBef>
                <a:spcPts val="0"/>
              </a:spcBef>
              <a:buNone/>
              <a:defRPr sz="2000">
                <a:solidFill>
                  <a:schemeClr val="accent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404456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70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76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76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397906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endParaRPr lang="en-US" dirty="0"/>
          </a:p>
        </p:txBody>
      </p:sp>
      <p:sp>
        <p:nvSpPr>
          <p:cNvPr id="3" name="Date Placeholder 2"/>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238976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146817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02587" y="1600200"/>
            <a:ext cx="3122613" cy="1828800"/>
          </a:xfrm>
        </p:spPr>
        <p:txBody>
          <a:bodyPr anchor="b">
            <a:normAutofit/>
          </a:bodyPr>
          <a:lstStyle>
            <a:lvl1pPr>
              <a:defRPr sz="3400"/>
            </a:lvl1pPr>
          </a:lstStyle>
          <a:p>
            <a:r>
              <a:rPr lang="en-US"/>
              <a:t>Click to edit Master title style</a:t>
            </a:r>
            <a:endParaRPr lang="en-US" dirty="0"/>
          </a:p>
        </p:txBody>
      </p:sp>
      <p:sp>
        <p:nvSpPr>
          <p:cNvPr id="3" name="Content Placeholder 2"/>
          <p:cNvSpPr>
            <a:spLocks noGrp="1"/>
          </p:cNvSpPr>
          <p:nvPr>
            <p:ph idx="1"/>
          </p:nvPr>
        </p:nvSpPr>
        <p:spPr>
          <a:xfrm>
            <a:off x="760412" y="762000"/>
            <a:ext cx="6400800" cy="5334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01039" y="3429000"/>
            <a:ext cx="3124161"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66737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97952" y="1600200"/>
            <a:ext cx="3127248" cy="1828800"/>
          </a:xfrm>
        </p:spPr>
        <p:txBody>
          <a:bodyPr anchor="b">
            <a:normAutofit/>
          </a:bodyPr>
          <a:lstStyle>
            <a:lvl1pPr>
              <a:defRPr sz="3400"/>
            </a:lvl1pPr>
          </a:lstStyle>
          <a:p>
            <a:r>
              <a:rPr lang="en-US"/>
              <a:t>Click to edit Master title style</a:t>
            </a:r>
          </a:p>
        </p:txBody>
      </p:sp>
      <p:sp>
        <p:nvSpPr>
          <p:cNvPr id="3" name="Picture Placeholder 2"/>
          <p:cNvSpPr>
            <a:spLocks noGrp="1"/>
          </p:cNvSpPr>
          <p:nvPr>
            <p:ph type="pic" idx="1"/>
          </p:nvPr>
        </p:nvSpPr>
        <p:spPr>
          <a:xfrm>
            <a:off x="781251" y="777240"/>
            <a:ext cx="6400800" cy="530352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997952" y="3429000"/>
            <a:ext cx="3127248"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Rectangle 7" descr="An empty placeholder to add an image. Click on the placeholder and select the image that you wish to add."/>
          <p:cNvSpPr/>
          <p:nvPr userDrawn="1"/>
        </p:nvSpPr>
        <p:spPr bwMode="blackWhite">
          <a:xfrm>
            <a:off x="644091" y="640080"/>
            <a:ext cx="6675120" cy="5577840"/>
          </a:xfrm>
          <a:prstGeom prst="rect">
            <a:avLst/>
          </a:prstGeom>
          <a:solidFill>
            <a:srgbClr val="000000"/>
          </a:solidFill>
          <a:ln w="1016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6" name="Footer Placeholder 5"/>
          <p:cNvSpPr>
            <a:spLocks noGrp="1"/>
          </p:cNvSpPr>
          <p:nvPr>
            <p:ph type="ftr" sz="quarter" idx="11"/>
          </p:nvPr>
        </p:nvSpPr>
        <p:spPr/>
        <p:txBody>
          <a:bodyPr/>
          <a:lstStyle/>
          <a:p>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97724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47715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199"/>
            <a:ext cx="1943100" cy="56388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199"/>
            <a:ext cx="7048500" cy="56388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4/21/2021</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52463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4000" y="18288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4000" y="6362700"/>
            <a:ext cx="6881553" cy="257176"/>
          </a:xfrm>
          <a:prstGeom prst="rect">
            <a:avLst/>
          </a:prstGeom>
        </p:spPr>
        <p:txBody>
          <a:bodyPr vert="horz" lIns="91440" tIns="45720" rIns="91440" bIns="45720" rtlCol="0" anchor="ctr"/>
          <a:lstStyle>
            <a:lvl1pPr algn="l">
              <a:defRPr sz="1100">
                <a:solidFill>
                  <a:schemeClr val="tx1">
                    <a:lumMod val="85000"/>
                  </a:schemeClr>
                </a:solidFill>
              </a:defRPr>
            </a:lvl1pPr>
          </a:lstStyle>
          <a:p>
            <a:endParaRPr lang="en-US" dirty="0"/>
          </a:p>
        </p:txBody>
      </p:sp>
      <p:sp>
        <p:nvSpPr>
          <p:cNvPr id="4" name="Date Placeholder 3"/>
          <p:cNvSpPr>
            <a:spLocks noGrp="1"/>
          </p:cNvSpPr>
          <p:nvPr>
            <p:ph type="dt" sz="half" idx="2"/>
          </p:nvPr>
        </p:nvSpPr>
        <p:spPr>
          <a:xfrm>
            <a:off x="8610600" y="6362700"/>
            <a:ext cx="9906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37CC0096-1860-4642-9CD2-0079EA5E7CD1}" type="datetimeFigureOut">
              <a:rPr lang="en-US" smtClean="0"/>
              <a:pPr/>
              <a:t>4/21/2021</a:t>
            </a:fld>
            <a:endParaRPr lang="en-US" dirty="0"/>
          </a:p>
        </p:txBody>
      </p:sp>
      <p:sp>
        <p:nvSpPr>
          <p:cNvPr id="6" name="Slide Number Placeholder 5"/>
          <p:cNvSpPr>
            <a:spLocks noGrp="1"/>
          </p:cNvSpPr>
          <p:nvPr>
            <p:ph type="sldNum" sz="quarter" idx="4"/>
          </p:nvPr>
        </p:nvSpPr>
        <p:spPr>
          <a:xfrm>
            <a:off x="9829800" y="6362700"/>
            <a:ext cx="8382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rum.4meahc.com/san-explained-storage-3638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chor="b"/>
          <a:lstStyle/>
          <a:p>
            <a:r>
              <a:rPr lang="en-GB" dirty="0"/>
              <a:t>Storage Area Network (SAN)</a:t>
            </a:r>
            <a:endParaRPr dirty="0"/>
          </a:p>
        </p:txBody>
      </p:sp>
      <p:sp>
        <p:nvSpPr>
          <p:cNvPr id="3" name="Subtitle 2"/>
          <p:cNvSpPr>
            <a:spLocks noGrp="1"/>
          </p:cNvSpPr>
          <p:nvPr>
            <p:ph type="subTitle" idx="1"/>
          </p:nvPr>
        </p:nvSpPr>
        <p:spPr>
          <a:xfrm>
            <a:off x="1053976" y="4859888"/>
            <a:ext cx="10058400" cy="685800"/>
          </a:xfrm>
        </p:spPr>
        <p:txBody>
          <a:bodyPr>
            <a:normAutofit/>
          </a:bodyPr>
          <a:lstStyle/>
          <a:p>
            <a:r>
              <a:rPr lang="en-GB" sz="2400" dirty="0">
                <a:solidFill>
                  <a:srgbClr val="00B9DE"/>
                </a:solidFill>
              </a:rPr>
              <a:t>Marius-Catalin Bobitiu</a:t>
            </a:r>
            <a:endParaRPr sz="2400" dirty="0">
              <a:solidFill>
                <a:srgbClr val="00B9DE"/>
              </a:solidFill>
            </a:endParaRPr>
          </a:p>
        </p:txBody>
      </p:sp>
    </p:spTree>
    <p:extLst>
      <p:ext uri="{BB962C8B-B14F-4D97-AF65-F5344CB8AC3E}">
        <p14:creationId xmlns:p14="http://schemas.microsoft.com/office/powerpoint/2010/main" val="242453831"/>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65000"/>
                <a:lumOff val="35000"/>
              </a:schemeClr>
            </a:gs>
            <a:gs pos="64000">
              <a:schemeClr val="bg1">
                <a:lumMod val="95000"/>
                <a:lumOff val="5000"/>
              </a:schemeClr>
            </a:gs>
            <a:gs pos="100000">
              <a:schemeClr val="bg1">
                <a:lumMod val="95000"/>
                <a:lumOff val="5000"/>
              </a:schemeClr>
            </a:gs>
          </a:gsLst>
          <a:lin ang="2700000" scaled="1"/>
          <a:tileRect/>
        </a:grad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1524000" y="471340"/>
            <a:ext cx="9144000" cy="602295"/>
          </a:xfrm>
        </p:spPr>
        <p:txBody>
          <a:bodyPr anchor="ctr">
            <a:normAutofit/>
          </a:bodyPr>
          <a:lstStyle/>
          <a:p>
            <a:pPr algn="ctr"/>
            <a:r>
              <a:rPr lang="en-GB" dirty="0">
                <a:solidFill>
                  <a:srgbClr val="00B9DE"/>
                </a:solidFill>
              </a:rPr>
              <a:t>What is SAN and how does it work ?</a:t>
            </a:r>
          </a:p>
        </p:txBody>
      </p:sp>
      <p:sp>
        <p:nvSpPr>
          <p:cNvPr id="14" name="Content Placeholder 13"/>
          <p:cNvSpPr>
            <a:spLocks noGrp="1"/>
          </p:cNvSpPr>
          <p:nvPr>
            <p:ph sz="half" idx="1"/>
          </p:nvPr>
        </p:nvSpPr>
        <p:spPr>
          <a:xfrm>
            <a:off x="407368" y="1628799"/>
            <a:ext cx="5460032" cy="4464497"/>
          </a:xfrm>
        </p:spPr>
        <p:txBody>
          <a:bodyPr anchor="t">
            <a:normAutofit/>
          </a:bodyPr>
          <a:lstStyle/>
          <a:p>
            <a:pPr marL="0" indent="0">
              <a:buNone/>
            </a:pPr>
            <a:r>
              <a:rPr lang="en-GB" sz="1600" dirty="0"/>
              <a:t>	</a:t>
            </a:r>
            <a:r>
              <a:rPr lang="en-GB" sz="1800" dirty="0"/>
              <a:t>A storage area network is a type of local area network (LAN) designed to handle large data transfers and bulk storage of digital information. A SAN typically supports data storage, retrieval, and replication in business networks using high-end servers, multiple disk arrays, and interconnect technology.</a:t>
            </a:r>
          </a:p>
          <a:p>
            <a:pPr marL="0" indent="0">
              <a:buNone/>
            </a:pPr>
            <a:r>
              <a:rPr lang="en-GB" sz="1800" dirty="0"/>
              <a:t>	Storage networks work differently from mainstream client-server networks, due to the special nature of their workloads. For example, home networks typically have users browsing the Internet, which involves relatively small amounts of data triggered at various times, and may resend some requests if lost. In comparison, storage networks have to handle very large amounts of data generated in bulk applications and cannot afford to lose any of the data. [1]</a:t>
            </a:r>
          </a:p>
        </p:txBody>
      </p:sp>
      <p:pic>
        <p:nvPicPr>
          <p:cNvPr id="5" name="Picture 4" descr="SAN [2]">
            <a:extLst>
              <a:ext uri="{FF2B5EF4-FFF2-40B4-BE49-F238E27FC236}">
                <a16:creationId xmlns:a16="http://schemas.microsoft.com/office/drawing/2014/main" id="{97DD4615-E0B6-4213-B86D-7DC642BDF128}"/>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8244" y="1772816"/>
            <a:ext cx="5626388" cy="3979639"/>
          </a:xfrm>
          <a:prstGeom prst="rect">
            <a:avLst/>
          </a:prstGeom>
          <a:noFill/>
        </p:spPr>
      </p:pic>
      <p:sp>
        <p:nvSpPr>
          <p:cNvPr id="6" name="TextBox 5">
            <a:extLst>
              <a:ext uri="{FF2B5EF4-FFF2-40B4-BE49-F238E27FC236}">
                <a16:creationId xmlns:a16="http://schemas.microsoft.com/office/drawing/2014/main" id="{D3CD9E12-DD77-43B2-8613-D43406AB3B41}"/>
              </a:ext>
            </a:extLst>
          </p:cNvPr>
          <p:cNvSpPr txBox="1"/>
          <p:nvPr/>
        </p:nvSpPr>
        <p:spPr>
          <a:xfrm>
            <a:off x="11352584" y="5738210"/>
            <a:ext cx="540568"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3042826300"/>
      </p:ext>
    </p:extLst>
  </p:cSld>
  <p:clrMapOvr>
    <a:masterClrMapping/>
  </p:clrMapOvr>
  <mc:AlternateContent xmlns:mc="http://schemas.openxmlformats.org/markup-compatibility/2006">
    <mc:Choice xmlns:p14="http://schemas.microsoft.com/office/powerpoint/2010/main" Requires="p14">
      <p:transition spd="slow" p14:dur="25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fade">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BD89A-16BA-4F73-AE9B-04B3D58AB93C}"/>
              </a:ext>
            </a:extLst>
          </p:cNvPr>
          <p:cNvSpPr>
            <a:spLocks noGrp="1"/>
          </p:cNvSpPr>
          <p:nvPr>
            <p:ph type="title"/>
          </p:nvPr>
        </p:nvSpPr>
        <p:spPr>
          <a:xfrm>
            <a:off x="1524000" y="260648"/>
            <a:ext cx="9144000" cy="648072"/>
          </a:xfrm>
        </p:spPr>
        <p:txBody>
          <a:bodyPr anchor="t">
            <a:normAutofit/>
          </a:bodyPr>
          <a:lstStyle/>
          <a:p>
            <a:pPr algn="ctr"/>
            <a:r>
              <a:rPr lang="en-GB" dirty="0">
                <a:solidFill>
                  <a:srgbClr val="00B9DE"/>
                </a:solidFill>
              </a:rPr>
              <a:t>Components of SAN</a:t>
            </a:r>
          </a:p>
        </p:txBody>
      </p:sp>
      <p:sp>
        <p:nvSpPr>
          <p:cNvPr id="3" name="Content Placeholder 2">
            <a:extLst>
              <a:ext uri="{FF2B5EF4-FFF2-40B4-BE49-F238E27FC236}">
                <a16:creationId xmlns:a16="http://schemas.microsoft.com/office/drawing/2014/main" id="{5559D5CC-D09F-4724-B3C8-DA12310E7834}"/>
              </a:ext>
            </a:extLst>
          </p:cNvPr>
          <p:cNvSpPr>
            <a:spLocks noGrp="1"/>
          </p:cNvSpPr>
          <p:nvPr>
            <p:ph idx="1"/>
          </p:nvPr>
        </p:nvSpPr>
        <p:spPr>
          <a:xfrm>
            <a:off x="497378" y="915081"/>
            <a:ext cx="11197244" cy="1868341"/>
          </a:xfrm>
        </p:spPr>
        <p:txBody>
          <a:bodyPr>
            <a:normAutofit fontScale="92500" lnSpcReduction="10000"/>
          </a:bodyPr>
          <a:lstStyle/>
          <a:p>
            <a:pPr marL="365760" lvl="1" indent="0">
              <a:buNone/>
            </a:pPr>
            <a:r>
              <a:rPr lang="en-GB" sz="1900" dirty="0"/>
              <a:t>The basic components of a Storage Area Network (SAN) are: </a:t>
            </a:r>
          </a:p>
          <a:p>
            <a:pPr lvl="3">
              <a:buClr>
                <a:srgbClr val="00B9DE"/>
              </a:buClr>
              <a:buFont typeface="Wingdings" panose="05000000000000000000" pitchFamily="2" charset="2"/>
              <a:buChar char="v"/>
            </a:pPr>
            <a:r>
              <a:rPr lang="en-GB" sz="1800" dirty="0"/>
              <a:t> </a:t>
            </a:r>
            <a:r>
              <a:rPr lang="en-GB" sz="1900" dirty="0">
                <a:solidFill>
                  <a:schemeClr val="tx1">
                    <a:lumMod val="85000"/>
                  </a:schemeClr>
                </a:solidFill>
              </a:rPr>
              <a:t>Servers</a:t>
            </a:r>
          </a:p>
          <a:p>
            <a:pPr lvl="3">
              <a:buClr>
                <a:srgbClr val="00B9DE"/>
              </a:buClr>
              <a:buFont typeface="Wingdings" panose="05000000000000000000" pitchFamily="2" charset="2"/>
              <a:buChar char="v"/>
            </a:pPr>
            <a:r>
              <a:rPr lang="en-GB" sz="1900" dirty="0">
                <a:solidFill>
                  <a:schemeClr val="tx1">
                    <a:lumMod val="85000"/>
                  </a:schemeClr>
                </a:solidFill>
              </a:rPr>
              <a:t> Network Infrastructure</a:t>
            </a:r>
          </a:p>
          <a:p>
            <a:pPr lvl="3">
              <a:buClr>
                <a:srgbClr val="00B9DE"/>
              </a:buClr>
              <a:buFont typeface="Wingdings" panose="05000000000000000000" pitchFamily="2" charset="2"/>
              <a:buChar char="v"/>
            </a:pPr>
            <a:r>
              <a:rPr lang="en-GB" sz="1900" dirty="0">
                <a:solidFill>
                  <a:schemeClr val="tx1">
                    <a:lumMod val="85000"/>
                  </a:schemeClr>
                </a:solidFill>
              </a:rPr>
              <a:t> Storage</a:t>
            </a:r>
            <a:endParaRPr lang="en-GB" sz="1900" dirty="0"/>
          </a:p>
          <a:p>
            <a:pPr marL="365760" lvl="1" indent="0">
              <a:buNone/>
            </a:pPr>
            <a:r>
              <a:rPr lang="en-GB" sz="1900" dirty="0"/>
              <a:t>These parts can be further divided into the following vital elements: node ports, cabling, interconnecting devices, storage arrays, and SAN management software. [3]</a:t>
            </a:r>
          </a:p>
        </p:txBody>
      </p:sp>
      <p:sp>
        <p:nvSpPr>
          <p:cNvPr id="7" name="TextBox 6">
            <a:extLst>
              <a:ext uri="{FF2B5EF4-FFF2-40B4-BE49-F238E27FC236}">
                <a16:creationId xmlns:a16="http://schemas.microsoft.com/office/drawing/2014/main" id="{0FA4D6E2-5253-48B2-A11C-90124480D376}"/>
              </a:ext>
            </a:extLst>
          </p:cNvPr>
          <p:cNvSpPr txBox="1"/>
          <p:nvPr/>
        </p:nvSpPr>
        <p:spPr>
          <a:xfrm>
            <a:off x="497378" y="2789783"/>
            <a:ext cx="8069777" cy="3877985"/>
          </a:xfrm>
          <a:prstGeom prst="rect">
            <a:avLst/>
          </a:prstGeom>
          <a:noFill/>
        </p:spPr>
        <p:txBody>
          <a:bodyPr wrap="square" rtlCol="0">
            <a:spAutoFit/>
          </a:bodyPr>
          <a:lstStyle/>
          <a:p>
            <a:pPr marL="285750" indent="-285750">
              <a:buClr>
                <a:srgbClr val="00B9DE"/>
              </a:buClr>
              <a:buFont typeface="Candara" panose="020E0502030303020204" pitchFamily="34" charset="0"/>
              <a:buChar char="∆"/>
            </a:pPr>
            <a:r>
              <a:rPr lang="en-GB" dirty="0">
                <a:solidFill>
                  <a:schemeClr val="tx1">
                    <a:lumMod val="85000"/>
                  </a:schemeClr>
                </a:solidFill>
              </a:rPr>
              <a:t>Node ports </a:t>
            </a:r>
          </a:p>
          <a:p>
            <a:pPr lvl="1">
              <a:buClr>
                <a:srgbClr val="00B9DE"/>
              </a:buClr>
            </a:pPr>
            <a:r>
              <a:rPr lang="en-GB" sz="1600" dirty="0">
                <a:solidFill>
                  <a:schemeClr val="tx1">
                    <a:lumMod val="85000"/>
                  </a:schemeClr>
                </a:solidFill>
              </a:rPr>
              <a:t>Nodes consists of ports for transmission between other nodes. In fibre channel, devices like Host, Storage and Tape Libraries are referred as nodes. [3]</a:t>
            </a:r>
          </a:p>
          <a:p>
            <a:pPr lvl="1">
              <a:buClr>
                <a:srgbClr val="00B9DE"/>
              </a:buClr>
            </a:pPr>
            <a:endParaRPr lang="en-GB" dirty="0">
              <a:solidFill>
                <a:schemeClr val="tx1">
                  <a:lumMod val="85000"/>
                </a:schemeClr>
              </a:solidFill>
            </a:endParaRPr>
          </a:p>
          <a:p>
            <a:pPr marL="285750" indent="-285750">
              <a:buClr>
                <a:srgbClr val="00B9DE"/>
              </a:buClr>
              <a:buFont typeface="Candara" panose="020E0502030303020204" pitchFamily="34" charset="0"/>
              <a:buChar char="∆"/>
            </a:pPr>
            <a:r>
              <a:rPr lang="en-GB" dirty="0">
                <a:solidFill>
                  <a:schemeClr val="tx1">
                    <a:lumMod val="85000"/>
                  </a:schemeClr>
                </a:solidFill>
              </a:rPr>
              <a:t>Cables</a:t>
            </a:r>
          </a:p>
          <a:p>
            <a:pPr lvl="1">
              <a:buClr>
                <a:srgbClr val="00B9DE"/>
              </a:buClr>
            </a:pPr>
            <a:r>
              <a:rPr lang="en-GB" sz="1600" dirty="0">
                <a:solidFill>
                  <a:schemeClr val="tx1">
                    <a:lumMod val="85000"/>
                  </a:schemeClr>
                </a:solidFill>
              </a:rPr>
              <a:t> SAN implements optical fibre cabling. Copper cables are used for short distance connectivity and optical cables for long distance connection establishment.</a:t>
            </a:r>
          </a:p>
          <a:p>
            <a:pPr lvl="1">
              <a:buClr>
                <a:srgbClr val="00B9DE"/>
              </a:buClr>
            </a:pPr>
            <a:r>
              <a:rPr lang="en-GB" sz="1600" dirty="0">
                <a:solidFill>
                  <a:schemeClr val="tx1">
                    <a:lumMod val="85000"/>
                  </a:schemeClr>
                </a:solidFill>
              </a:rPr>
              <a:t>There are 2 types of optical cables: Multi-mode fibre and Single-mode fibre.</a:t>
            </a:r>
          </a:p>
          <a:p>
            <a:pPr marL="1200150" lvl="2" indent="-285750">
              <a:buClr>
                <a:srgbClr val="00B9DE"/>
              </a:buClr>
              <a:buFont typeface="Arial" panose="020B0604020202020204" pitchFamily="34" charset="0"/>
              <a:buChar char="•"/>
            </a:pPr>
            <a:r>
              <a:rPr lang="en-GB" sz="1600" dirty="0">
                <a:solidFill>
                  <a:schemeClr val="tx1">
                    <a:lumMod val="85000"/>
                  </a:schemeClr>
                </a:solidFill>
              </a:rPr>
              <a:t>Multi-mode fibre(MMF) - it carries multiple rays of light projected at different angles simultaneously onto the core of the cable. MMF cables are used for distance up-to 500 meters because of signal degradation</a:t>
            </a:r>
          </a:p>
          <a:p>
            <a:pPr marL="1200150" lvl="2" indent="-285750">
              <a:buClr>
                <a:srgbClr val="00B9DE"/>
              </a:buClr>
              <a:buFont typeface="Arial" panose="020B0604020202020204" pitchFamily="34" charset="0"/>
              <a:buChar char="•"/>
            </a:pPr>
            <a:r>
              <a:rPr lang="en-GB" sz="1600" dirty="0">
                <a:solidFill>
                  <a:schemeClr val="tx1">
                    <a:lumMod val="85000"/>
                  </a:schemeClr>
                </a:solidFill>
              </a:rPr>
              <a:t>Single-mode fibre(SMF) - it carries a single beam of light through the core of the fibre. Small core in the cable reduces modal dispersion. They are used for distance up-to 10 kilometres due to less attenuation and it is costlier than MMF. [4]</a:t>
            </a:r>
          </a:p>
        </p:txBody>
      </p:sp>
      <p:pic>
        <p:nvPicPr>
          <p:cNvPr id="9" name="Picture 8">
            <a:extLst>
              <a:ext uri="{FF2B5EF4-FFF2-40B4-BE49-F238E27FC236}">
                <a16:creationId xmlns:a16="http://schemas.microsoft.com/office/drawing/2014/main" id="{8CC0DB69-6BC0-46D8-83FE-58C356222C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8459678" y="3054409"/>
            <a:ext cx="3751585" cy="2718302"/>
          </a:xfrm>
          <a:prstGeom prst="rect">
            <a:avLst/>
          </a:prstGeom>
        </p:spPr>
      </p:pic>
    </p:spTree>
    <p:extLst>
      <p:ext uri="{BB962C8B-B14F-4D97-AF65-F5344CB8AC3E}">
        <p14:creationId xmlns:p14="http://schemas.microsoft.com/office/powerpoint/2010/main" val="124953198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3"/>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0" presetClass="entr" presetSubtype="0" decel="10000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1000" fill="hold"/>
                                        <p:tgtEl>
                                          <p:spTgt spid="3">
                                            <p:txEl>
                                              <p:pRg st="1" end="1"/>
                                            </p:txEl>
                                          </p:spTgt>
                                        </p:tgtEl>
                                        <p:attrNameLst>
                                          <p:attrName>ppt_w</p:attrName>
                                        </p:attrNameLst>
                                      </p:cBhvr>
                                      <p:tavLst>
                                        <p:tav tm="0">
                                          <p:val>
                                            <p:strVal val="#ppt_w+.3"/>
                                          </p:val>
                                        </p:tav>
                                        <p:tav tm="100000">
                                          <p:val>
                                            <p:strVal val="#ppt_w"/>
                                          </p:val>
                                        </p:tav>
                                      </p:tavLst>
                                    </p:anim>
                                    <p:anim calcmode="lin" valueType="num">
                                      <p:cBhvr>
                                        <p:cTn id="13"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1" end="1"/>
                                            </p:txEl>
                                          </p:spTgt>
                                        </p:tgtEl>
                                      </p:cBhvr>
                                    </p:animEffect>
                                  </p:childTnLst>
                                </p:cTn>
                              </p:par>
                              <p:par>
                                <p:cTn id="15" presetID="50" presetClass="entr" presetSubtype="0" decel="10000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1000" fill="hold"/>
                                        <p:tgtEl>
                                          <p:spTgt spid="3">
                                            <p:txEl>
                                              <p:pRg st="2" end="2"/>
                                            </p:txEl>
                                          </p:spTgt>
                                        </p:tgtEl>
                                        <p:attrNameLst>
                                          <p:attrName>ppt_w</p:attrName>
                                        </p:attrNameLst>
                                      </p:cBhvr>
                                      <p:tavLst>
                                        <p:tav tm="0">
                                          <p:val>
                                            <p:strVal val="#ppt_w+.3"/>
                                          </p:val>
                                        </p:tav>
                                        <p:tav tm="100000">
                                          <p:val>
                                            <p:strVal val="#ppt_w"/>
                                          </p:val>
                                        </p:tav>
                                      </p:tavLst>
                                    </p:anim>
                                    <p:anim calcmode="lin" valueType="num">
                                      <p:cBhvr>
                                        <p:cTn id="18"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9" dur="1000"/>
                                        <p:tgtEl>
                                          <p:spTgt spid="3">
                                            <p:txEl>
                                              <p:pRg st="2" end="2"/>
                                            </p:txEl>
                                          </p:spTgt>
                                        </p:tgtEl>
                                      </p:cBhvr>
                                    </p:animEffect>
                                  </p:childTnLst>
                                </p:cTn>
                              </p:par>
                              <p:par>
                                <p:cTn id="20" presetID="50" presetClass="entr" presetSubtype="0" decel="10000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1000" fill="hold"/>
                                        <p:tgtEl>
                                          <p:spTgt spid="3">
                                            <p:txEl>
                                              <p:pRg st="3" end="3"/>
                                            </p:txEl>
                                          </p:spTgt>
                                        </p:tgtEl>
                                        <p:attrNameLst>
                                          <p:attrName>ppt_w</p:attrName>
                                        </p:attrNameLst>
                                      </p:cBhvr>
                                      <p:tavLst>
                                        <p:tav tm="0">
                                          <p:val>
                                            <p:strVal val="#ppt_w+.3"/>
                                          </p:val>
                                        </p:tav>
                                        <p:tav tm="100000">
                                          <p:val>
                                            <p:strVal val="#ppt_w"/>
                                          </p:val>
                                        </p:tav>
                                      </p:tavLst>
                                    </p:anim>
                                    <p:anim calcmode="lin" valueType="num">
                                      <p:cBhvr>
                                        <p:cTn id="23"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24" dur="1000"/>
                                        <p:tgtEl>
                                          <p:spTgt spid="3">
                                            <p:txEl>
                                              <p:pRg st="3" end="3"/>
                                            </p:txEl>
                                          </p:spTgt>
                                        </p:tgtEl>
                                      </p:cBhvr>
                                    </p:animEffect>
                                  </p:childTnLst>
                                </p:cTn>
                              </p:par>
                              <p:par>
                                <p:cTn id="25" presetID="50" presetClass="entr" presetSubtype="0" decel="10000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000" fill="hold"/>
                                        <p:tgtEl>
                                          <p:spTgt spid="3">
                                            <p:txEl>
                                              <p:pRg st="4" end="4"/>
                                            </p:txEl>
                                          </p:spTgt>
                                        </p:tgtEl>
                                        <p:attrNameLst>
                                          <p:attrName>ppt_w</p:attrName>
                                        </p:attrNameLst>
                                      </p:cBhvr>
                                      <p:tavLst>
                                        <p:tav tm="0">
                                          <p:val>
                                            <p:strVal val="#ppt_w+.3"/>
                                          </p:val>
                                        </p:tav>
                                        <p:tav tm="100000">
                                          <p:val>
                                            <p:strVal val="#ppt_w"/>
                                          </p:val>
                                        </p:tav>
                                      </p:tavLst>
                                    </p:anim>
                                    <p:anim calcmode="lin" valueType="num">
                                      <p:cBhvr>
                                        <p:cTn id="28"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29" dur="10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0" presetClass="entr" presetSubtype="0" decel="10000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p:cTn id="34" dur="1000" fill="hold"/>
                                        <p:tgtEl>
                                          <p:spTgt spid="7"/>
                                        </p:tgtEl>
                                        <p:attrNameLst>
                                          <p:attrName>ppt_w</p:attrName>
                                        </p:attrNameLst>
                                      </p:cBhvr>
                                      <p:tavLst>
                                        <p:tav tm="0">
                                          <p:val>
                                            <p:strVal val="#ppt_w+.3"/>
                                          </p:val>
                                        </p:tav>
                                        <p:tav tm="100000">
                                          <p:val>
                                            <p:strVal val="#ppt_w"/>
                                          </p:val>
                                        </p:tav>
                                      </p:tavLst>
                                    </p:anim>
                                    <p:anim calcmode="lin" valueType="num">
                                      <p:cBhvr>
                                        <p:cTn id="35" dur="1000" fill="hold"/>
                                        <p:tgtEl>
                                          <p:spTgt spid="7"/>
                                        </p:tgtEl>
                                        <p:attrNameLst>
                                          <p:attrName>ppt_h</p:attrName>
                                        </p:attrNameLst>
                                      </p:cBhvr>
                                      <p:tavLst>
                                        <p:tav tm="0">
                                          <p:val>
                                            <p:strVal val="#ppt_h"/>
                                          </p:val>
                                        </p:tav>
                                        <p:tav tm="100000">
                                          <p:val>
                                            <p:strVal val="#ppt_h"/>
                                          </p:val>
                                        </p:tav>
                                      </p:tavLst>
                                    </p:anim>
                                    <p:animEffect transition="in" filter="fade">
                                      <p:cBhvr>
                                        <p:cTn id="36" dur="10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wipe(down)">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1CA882-4918-48EC-872A-51DC99191F88}"/>
              </a:ext>
            </a:extLst>
          </p:cNvPr>
          <p:cNvSpPr>
            <a:spLocks noGrp="1"/>
          </p:cNvSpPr>
          <p:nvPr>
            <p:ph idx="1"/>
          </p:nvPr>
        </p:nvSpPr>
        <p:spPr>
          <a:xfrm>
            <a:off x="191344" y="692696"/>
            <a:ext cx="11809312" cy="5976664"/>
          </a:xfrm>
        </p:spPr>
        <p:txBody>
          <a:bodyPr/>
          <a:lstStyle/>
          <a:p>
            <a:pPr>
              <a:buClr>
                <a:srgbClr val="00B9DE"/>
              </a:buClr>
              <a:buFont typeface="Candara" panose="020E0502030303020204" pitchFamily="34" charset="0"/>
              <a:buChar char="∆"/>
            </a:pPr>
            <a:r>
              <a:rPr lang="en-GB" sz="1800" dirty="0"/>
              <a:t>Interconnecting devices</a:t>
            </a:r>
          </a:p>
          <a:p>
            <a:pPr marL="365760" lvl="1" indent="0">
              <a:buClr>
                <a:srgbClr val="00B9DE"/>
              </a:buClr>
              <a:buNone/>
            </a:pPr>
            <a:r>
              <a:rPr lang="en-GB" sz="1600" dirty="0"/>
              <a:t>The commonly used interconnection devices in SAN are Hubs, Switches and Directors</a:t>
            </a:r>
          </a:p>
          <a:p>
            <a:pPr marL="365760" lvl="1" indent="0">
              <a:buClr>
                <a:srgbClr val="00B9DE"/>
              </a:buClr>
              <a:buNone/>
            </a:pPr>
            <a:r>
              <a:rPr lang="en-GB" sz="1600" dirty="0">
                <a:solidFill>
                  <a:srgbClr val="5CDDEE"/>
                </a:solidFill>
              </a:rPr>
              <a:t>     Hubs</a:t>
            </a:r>
            <a:r>
              <a:rPr lang="en-GB" sz="1600" dirty="0"/>
              <a:t> are communication devices used in fibre cable implementations. They connect nodes in loop or star topology.</a:t>
            </a:r>
          </a:p>
          <a:p>
            <a:pPr marL="365760" lvl="1" indent="0">
              <a:buClr>
                <a:srgbClr val="00B9DE"/>
              </a:buClr>
              <a:buNone/>
            </a:pPr>
            <a:r>
              <a:rPr lang="en-GB" sz="1600" dirty="0">
                <a:solidFill>
                  <a:srgbClr val="5CDDEE"/>
                </a:solidFill>
              </a:rPr>
              <a:t>     Switches</a:t>
            </a:r>
            <a:r>
              <a:rPr lang="en-GB" sz="1600" dirty="0"/>
              <a:t> are more intelligent than hubs. They directly route data from one port to other. They are cheap and their performance is better than hubs.</a:t>
            </a:r>
          </a:p>
          <a:p>
            <a:pPr marL="365760" lvl="1" indent="0">
              <a:buClr>
                <a:srgbClr val="00B9DE"/>
              </a:buClr>
              <a:buNone/>
            </a:pPr>
            <a:r>
              <a:rPr lang="en-GB" sz="1600" dirty="0">
                <a:solidFill>
                  <a:srgbClr val="5CDDEE"/>
                </a:solidFill>
              </a:rPr>
              <a:t>     Directors</a:t>
            </a:r>
            <a:r>
              <a:rPr lang="en-GB" sz="1600" dirty="0"/>
              <a:t> are larger than switches, used for data centre implementations. Directors have high fault tolerance and high port count than switches. [4]</a:t>
            </a:r>
          </a:p>
          <a:p>
            <a:pPr>
              <a:buClr>
                <a:srgbClr val="00B9DE"/>
              </a:buClr>
              <a:buFont typeface="Candara" panose="020E0502030303020204" pitchFamily="34" charset="0"/>
              <a:buChar char="∆"/>
            </a:pPr>
            <a:r>
              <a:rPr lang="en-GB" sz="1800" dirty="0"/>
              <a:t>Storage arrays</a:t>
            </a:r>
          </a:p>
          <a:p>
            <a:pPr marL="365760" lvl="1" indent="0">
              <a:buClr>
                <a:srgbClr val="00B9DE"/>
              </a:buClr>
              <a:buNone/>
            </a:pPr>
            <a:r>
              <a:rPr lang="en-GB" sz="1600" dirty="0"/>
              <a:t>The fundamental purpose of a SAN is to provide host access to storage resources. SAN storage implementations provides:</a:t>
            </a:r>
          </a:p>
          <a:p>
            <a:pPr lvl="2">
              <a:buClr>
                <a:srgbClr val="00B9DE"/>
              </a:buClr>
              <a:buFont typeface="Wingdings" panose="05000000000000000000" pitchFamily="2" charset="2"/>
              <a:buChar char="ü"/>
            </a:pPr>
            <a:r>
              <a:rPr lang="en-GB" dirty="0"/>
              <a:t>high availability and redundancy</a:t>
            </a:r>
          </a:p>
          <a:p>
            <a:pPr lvl="2">
              <a:buClr>
                <a:srgbClr val="00B9DE"/>
              </a:buClr>
              <a:buFont typeface="Wingdings" panose="05000000000000000000" pitchFamily="2" charset="2"/>
              <a:buChar char="ü"/>
            </a:pPr>
            <a:r>
              <a:rPr lang="en-GB" dirty="0"/>
              <a:t>improved performance</a:t>
            </a:r>
          </a:p>
          <a:p>
            <a:pPr lvl="2">
              <a:buClr>
                <a:srgbClr val="00B9DE"/>
              </a:buClr>
              <a:buFont typeface="Wingdings" panose="05000000000000000000" pitchFamily="2" charset="2"/>
              <a:buChar char="ü"/>
            </a:pPr>
            <a:r>
              <a:rPr lang="en-GB" dirty="0"/>
              <a:t>business continuity</a:t>
            </a:r>
          </a:p>
          <a:p>
            <a:pPr lvl="2">
              <a:buClr>
                <a:srgbClr val="00B9DE"/>
              </a:buClr>
              <a:buFont typeface="Wingdings" panose="05000000000000000000" pitchFamily="2" charset="2"/>
              <a:buChar char="ü"/>
            </a:pPr>
            <a:r>
              <a:rPr lang="en-GB" dirty="0"/>
              <a:t>multiple host connectivity. [4]</a:t>
            </a:r>
          </a:p>
          <a:p>
            <a:pPr>
              <a:buClr>
                <a:srgbClr val="00B9DE"/>
              </a:buClr>
              <a:buFont typeface="Candara" panose="020E0502030303020204" pitchFamily="34" charset="0"/>
              <a:buChar char="∆"/>
            </a:pPr>
            <a:r>
              <a:rPr lang="en-GB" sz="1800" dirty="0"/>
              <a:t>SAN Management software</a:t>
            </a:r>
          </a:p>
          <a:p>
            <a:pPr marL="365760" lvl="1" indent="0">
              <a:buClr>
                <a:srgbClr val="00B9DE"/>
              </a:buClr>
              <a:buNone/>
            </a:pPr>
            <a:r>
              <a:rPr lang="en-GB" sz="1600" dirty="0"/>
              <a:t>This software manages the interface between the host, interconnection devices and storage arrays. It includes key management functions like mapping of storage devices, switches, and logical partitioning of SAN, called zoning. It also manages the important components of SAN like storage devices and interconnection devices. [4]</a:t>
            </a:r>
          </a:p>
          <a:p>
            <a:pPr>
              <a:buClr>
                <a:srgbClr val="00B9DE"/>
              </a:buClr>
              <a:buFont typeface="Candara" panose="020E0502030303020204" pitchFamily="34" charset="0"/>
              <a:buChar char="∆"/>
            </a:pPr>
            <a:endParaRPr lang="en-GB" dirty="0"/>
          </a:p>
        </p:txBody>
      </p:sp>
    </p:spTree>
    <p:extLst>
      <p:ext uri="{BB962C8B-B14F-4D97-AF65-F5344CB8AC3E}">
        <p14:creationId xmlns:p14="http://schemas.microsoft.com/office/powerpoint/2010/main" val="387797077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42B65-C5F0-4FA8-B0C3-93F0A3F842B9}"/>
              </a:ext>
            </a:extLst>
          </p:cNvPr>
          <p:cNvSpPr>
            <a:spLocks noGrp="1"/>
          </p:cNvSpPr>
          <p:nvPr>
            <p:ph type="title"/>
          </p:nvPr>
        </p:nvSpPr>
        <p:spPr>
          <a:xfrm>
            <a:off x="1524000" y="457200"/>
            <a:ext cx="9144000" cy="595536"/>
          </a:xfrm>
        </p:spPr>
        <p:txBody>
          <a:bodyPr anchor="t"/>
          <a:lstStyle/>
          <a:p>
            <a:pPr algn="ctr"/>
            <a:r>
              <a:rPr lang="en-GB" dirty="0">
                <a:solidFill>
                  <a:srgbClr val="00B9DE"/>
                </a:solidFill>
              </a:rPr>
              <a:t>SAN Interconnects</a:t>
            </a:r>
          </a:p>
        </p:txBody>
      </p:sp>
      <p:sp>
        <p:nvSpPr>
          <p:cNvPr id="3" name="Content Placeholder 2">
            <a:extLst>
              <a:ext uri="{FF2B5EF4-FFF2-40B4-BE49-F238E27FC236}">
                <a16:creationId xmlns:a16="http://schemas.microsoft.com/office/drawing/2014/main" id="{768F6A69-B754-42C1-9E08-ED50BEB48843}"/>
              </a:ext>
            </a:extLst>
          </p:cNvPr>
          <p:cNvSpPr>
            <a:spLocks noGrp="1"/>
          </p:cNvSpPr>
          <p:nvPr>
            <p:ph idx="1"/>
          </p:nvPr>
        </p:nvSpPr>
        <p:spPr>
          <a:xfrm>
            <a:off x="641394" y="1124744"/>
            <a:ext cx="10909212" cy="1224136"/>
          </a:xfrm>
        </p:spPr>
        <p:txBody>
          <a:bodyPr>
            <a:normAutofit/>
          </a:bodyPr>
          <a:lstStyle/>
          <a:p>
            <a:pPr marL="0" indent="0">
              <a:buNone/>
            </a:pPr>
            <a:r>
              <a:rPr lang="en-GB" sz="1800" dirty="0"/>
              <a:t>	Extenders, Multiplexors (Mux), Hubs, Routers, Gateways, Switches, and Directors are the SAN interconnects. Sounds just like a LAN or WAN, and it is. SAN interconnects tie storage interfaces together into many network configurations and across large distances. Interconnects also link SAN interfaces to SAN Fabrics. [5]</a:t>
            </a:r>
          </a:p>
        </p:txBody>
      </p:sp>
      <p:sp>
        <p:nvSpPr>
          <p:cNvPr id="6" name="Title 1">
            <a:extLst>
              <a:ext uri="{FF2B5EF4-FFF2-40B4-BE49-F238E27FC236}">
                <a16:creationId xmlns:a16="http://schemas.microsoft.com/office/drawing/2014/main" id="{466B29A7-C01F-493E-9EC9-81124FC05632}"/>
              </a:ext>
            </a:extLst>
          </p:cNvPr>
          <p:cNvSpPr txBox="1">
            <a:spLocks/>
          </p:cNvSpPr>
          <p:nvPr/>
        </p:nvSpPr>
        <p:spPr>
          <a:xfrm>
            <a:off x="1519592" y="2420888"/>
            <a:ext cx="9144000" cy="59553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400" kern="1200">
                <a:solidFill>
                  <a:schemeClr val="accent1"/>
                </a:solidFill>
                <a:latin typeface="+mj-lt"/>
                <a:ea typeface="+mj-ea"/>
                <a:cs typeface="+mj-cs"/>
              </a:defRPr>
            </a:lvl1pPr>
          </a:lstStyle>
          <a:p>
            <a:pPr algn="ctr"/>
            <a:r>
              <a:rPr lang="en-GB" dirty="0">
                <a:solidFill>
                  <a:srgbClr val="00B9DE"/>
                </a:solidFill>
              </a:rPr>
              <a:t>SAN Software</a:t>
            </a:r>
          </a:p>
        </p:txBody>
      </p:sp>
      <p:sp>
        <p:nvSpPr>
          <p:cNvPr id="7" name="Content Placeholder 2">
            <a:extLst>
              <a:ext uri="{FF2B5EF4-FFF2-40B4-BE49-F238E27FC236}">
                <a16:creationId xmlns:a16="http://schemas.microsoft.com/office/drawing/2014/main" id="{A9FA33F5-5CEC-45B5-BA76-E2AECADF29D2}"/>
              </a:ext>
            </a:extLst>
          </p:cNvPr>
          <p:cNvSpPr txBox="1">
            <a:spLocks/>
          </p:cNvSpPr>
          <p:nvPr/>
        </p:nvSpPr>
        <p:spPr>
          <a:xfrm>
            <a:off x="641394" y="3088432"/>
            <a:ext cx="10909212" cy="31683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a:lstStyle>
          <a:p>
            <a:pPr marL="0" indent="0">
              <a:buFont typeface="Arial" pitchFamily="34" charset="0"/>
              <a:buNone/>
            </a:pPr>
            <a:r>
              <a:rPr lang="en-GB" sz="1800" dirty="0"/>
              <a:t>	</a:t>
            </a:r>
          </a:p>
        </p:txBody>
      </p:sp>
      <p:sp>
        <p:nvSpPr>
          <p:cNvPr id="8" name="Content Placeholder 2">
            <a:extLst>
              <a:ext uri="{FF2B5EF4-FFF2-40B4-BE49-F238E27FC236}">
                <a16:creationId xmlns:a16="http://schemas.microsoft.com/office/drawing/2014/main" id="{867413B2-650A-4176-BAEA-3C8563A86851}"/>
              </a:ext>
            </a:extLst>
          </p:cNvPr>
          <p:cNvSpPr txBox="1">
            <a:spLocks/>
          </p:cNvSpPr>
          <p:nvPr/>
        </p:nvSpPr>
        <p:spPr>
          <a:xfrm>
            <a:off x="636986" y="3090038"/>
            <a:ext cx="10909212" cy="12241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a:lstStyle>
          <a:p>
            <a:pPr marL="0" indent="0">
              <a:buFont typeface="Arial" pitchFamily="34" charset="0"/>
              <a:buNone/>
            </a:pPr>
            <a:r>
              <a:rPr lang="en-GB" sz="1800" dirty="0"/>
              <a:t>	</a:t>
            </a:r>
          </a:p>
        </p:txBody>
      </p:sp>
      <p:sp>
        <p:nvSpPr>
          <p:cNvPr id="10" name="TextBox 9">
            <a:extLst>
              <a:ext uri="{FF2B5EF4-FFF2-40B4-BE49-F238E27FC236}">
                <a16:creationId xmlns:a16="http://schemas.microsoft.com/office/drawing/2014/main" id="{730F5B08-36A5-4C86-9D8C-770FDAA87BAD}"/>
              </a:ext>
            </a:extLst>
          </p:cNvPr>
          <p:cNvSpPr txBox="1"/>
          <p:nvPr/>
        </p:nvSpPr>
        <p:spPr>
          <a:xfrm>
            <a:off x="636986" y="3088432"/>
            <a:ext cx="10909212" cy="3416320"/>
          </a:xfrm>
          <a:prstGeom prst="rect">
            <a:avLst/>
          </a:prstGeom>
          <a:noFill/>
        </p:spPr>
        <p:txBody>
          <a:bodyPr wrap="square">
            <a:spAutoFit/>
          </a:bodyPr>
          <a:lstStyle/>
          <a:p>
            <a:r>
              <a:rPr lang="en-GB" dirty="0">
                <a:solidFill>
                  <a:schemeClr val="tx1">
                    <a:lumMod val="85000"/>
                  </a:schemeClr>
                </a:solidFill>
              </a:rPr>
              <a:t>	There are several softwares which you can use to manage and monitor a storage area network, but before diving into them, it is a good practise to know some information about it.</a:t>
            </a:r>
          </a:p>
          <a:p>
            <a:endParaRPr lang="en-GB" dirty="0">
              <a:solidFill>
                <a:schemeClr val="tx1">
                  <a:lumMod val="85000"/>
                </a:schemeClr>
              </a:solidFill>
            </a:endParaRPr>
          </a:p>
          <a:p>
            <a:r>
              <a:rPr lang="en-GB" dirty="0">
                <a:solidFill>
                  <a:schemeClr val="tx1">
                    <a:lumMod val="85000"/>
                  </a:schemeClr>
                </a:solidFill>
              </a:rPr>
              <a:t>	Storage monitoring software helps you keep track of storage capacity and assigning storage to various applications accordingly. It saves time and user efficiency. Latency tracking can identify the aging drive or failing devices. It also helps you keep tabs on device bandwidth usage. Logical Unit Number (LUN) monitoring should be done religiously to ensure RAIDs are adequately allocated and used fully. Regular monitoring of the physical health, failures, and outages can help manage storage devices. Over-subscription of storage can also help but has certain risks which can be overcome by using a storage monitoring software.</a:t>
            </a:r>
          </a:p>
          <a:p>
            <a:endParaRPr lang="en-GB" dirty="0">
              <a:solidFill>
                <a:schemeClr val="tx1">
                  <a:lumMod val="85000"/>
                </a:schemeClr>
              </a:solidFill>
            </a:endParaRPr>
          </a:p>
          <a:p>
            <a:r>
              <a:rPr lang="en-GB" dirty="0">
                <a:solidFill>
                  <a:schemeClr val="tx1">
                    <a:lumMod val="85000"/>
                  </a:schemeClr>
                </a:solidFill>
              </a:rPr>
              <a:t>	Some of the softwares are: SolarWinds Storage Resource Monitor, ManageEngine </a:t>
            </a:r>
            <a:r>
              <a:rPr lang="en-GB" dirty="0" err="1">
                <a:solidFill>
                  <a:schemeClr val="tx1">
                    <a:lumMod val="85000"/>
                  </a:schemeClr>
                </a:solidFill>
              </a:rPr>
              <a:t>OpManager</a:t>
            </a:r>
            <a:r>
              <a:rPr lang="en-GB" dirty="0">
                <a:solidFill>
                  <a:schemeClr val="tx1">
                    <a:lumMod val="85000"/>
                  </a:schemeClr>
                </a:solidFill>
              </a:rPr>
              <a:t>, Nagios, AppDynamics Storage Performance Monitoring, </a:t>
            </a:r>
            <a:r>
              <a:rPr lang="en-GB" dirty="0" err="1">
                <a:solidFill>
                  <a:schemeClr val="tx1">
                    <a:lumMod val="85000"/>
                  </a:schemeClr>
                </a:solidFill>
              </a:rPr>
              <a:t>IntelliMagic</a:t>
            </a:r>
            <a:r>
              <a:rPr lang="en-GB" dirty="0">
                <a:solidFill>
                  <a:schemeClr val="tx1">
                    <a:lumMod val="85000"/>
                  </a:schemeClr>
                </a:solidFill>
              </a:rPr>
              <a:t> Vision for SAN. [6]</a:t>
            </a:r>
          </a:p>
        </p:txBody>
      </p:sp>
    </p:spTree>
    <p:extLst>
      <p:ext uri="{BB962C8B-B14F-4D97-AF65-F5344CB8AC3E}">
        <p14:creationId xmlns:p14="http://schemas.microsoft.com/office/powerpoint/2010/main" val="1597299135"/>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95F3-50C8-4E12-A7D3-F3EBE24D2CFC}"/>
              </a:ext>
            </a:extLst>
          </p:cNvPr>
          <p:cNvSpPr>
            <a:spLocks noGrp="1"/>
          </p:cNvSpPr>
          <p:nvPr>
            <p:ph type="title"/>
          </p:nvPr>
        </p:nvSpPr>
        <p:spPr>
          <a:xfrm>
            <a:off x="1524000" y="260648"/>
            <a:ext cx="9144000" cy="504056"/>
          </a:xfrm>
        </p:spPr>
        <p:txBody>
          <a:bodyPr anchor="t">
            <a:normAutofit fontScale="90000"/>
          </a:bodyPr>
          <a:lstStyle/>
          <a:p>
            <a:pPr algn="ctr"/>
            <a:r>
              <a:rPr lang="en-GB" dirty="0">
                <a:solidFill>
                  <a:srgbClr val="00B9DE"/>
                </a:solidFill>
              </a:rPr>
              <a:t>SAN Scalability</a:t>
            </a:r>
          </a:p>
        </p:txBody>
      </p:sp>
      <p:pic>
        <p:nvPicPr>
          <p:cNvPr id="5" name="Content Placeholder 4">
            <a:extLst>
              <a:ext uri="{FF2B5EF4-FFF2-40B4-BE49-F238E27FC236}">
                <a16:creationId xmlns:a16="http://schemas.microsoft.com/office/drawing/2014/main" id="{2457F87C-BFCA-4FB8-B568-F5915542F0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13826" y="980728"/>
            <a:ext cx="4072370" cy="2664296"/>
          </a:xfrm>
        </p:spPr>
      </p:pic>
      <p:sp>
        <p:nvSpPr>
          <p:cNvPr id="8" name="TextBox 7">
            <a:extLst>
              <a:ext uri="{FF2B5EF4-FFF2-40B4-BE49-F238E27FC236}">
                <a16:creationId xmlns:a16="http://schemas.microsoft.com/office/drawing/2014/main" id="{3590A27F-FA9E-4AAE-BABA-B34B43FC0A7E}"/>
              </a:ext>
            </a:extLst>
          </p:cNvPr>
          <p:cNvSpPr txBox="1"/>
          <p:nvPr/>
        </p:nvSpPr>
        <p:spPr>
          <a:xfrm>
            <a:off x="551384" y="1281824"/>
            <a:ext cx="6914332" cy="2062103"/>
          </a:xfrm>
          <a:prstGeom prst="rect">
            <a:avLst/>
          </a:prstGeom>
          <a:noFill/>
        </p:spPr>
        <p:txBody>
          <a:bodyPr wrap="square">
            <a:spAutoFit/>
          </a:bodyPr>
          <a:lstStyle/>
          <a:p>
            <a:r>
              <a:rPr lang="en-GB" sz="2000" dirty="0">
                <a:solidFill>
                  <a:schemeClr val="tx1">
                    <a:lumMod val="85000"/>
                  </a:schemeClr>
                </a:solidFill>
              </a:rPr>
              <a:t>	</a:t>
            </a:r>
            <a:r>
              <a:rPr lang="en-GB" dirty="0">
                <a:solidFill>
                  <a:schemeClr val="tx1">
                    <a:lumMod val="85000"/>
                  </a:schemeClr>
                </a:solidFill>
              </a:rPr>
              <a:t>One of the advantages of using storage area network is the scalability. Deciding on which approach to use depends on the performance and availability needs of the servers you are attaching to and, to a lesser extent, on the physical distribution of your infrastructure and your ability to manage complexity. [7]</a:t>
            </a:r>
          </a:p>
          <a:p>
            <a:r>
              <a:rPr lang="en-GB" dirty="0">
                <a:solidFill>
                  <a:schemeClr val="tx1">
                    <a:lumMod val="85000"/>
                  </a:schemeClr>
                </a:solidFill>
              </a:rPr>
              <a:t>	There are two ways to scale your SAN, vertically, or horizontally.</a:t>
            </a:r>
          </a:p>
        </p:txBody>
      </p:sp>
      <p:sp>
        <p:nvSpPr>
          <p:cNvPr id="9" name="TextBox 8">
            <a:extLst>
              <a:ext uri="{FF2B5EF4-FFF2-40B4-BE49-F238E27FC236}">
                <a16:creationId xmlns:a16="http://schemas.microsoft.com/office/drawing/2014/main" id="{B8CBAE76-DFF0-4B31-AEAA-85667990BDD5}"/>
              </a:ext>
            </a:extLst>
          </p:cNvPr>
          <p:cNvSpPr txBox="1"/>
          <p:nvPr/>
        </p:nvSpPr>
        <p:spPr>
          <a:xfrm>
            <a:off x="47328" y="3514074"/>
            <a:ext cx="11234812" cy="2893100"/>
          </a:xfrm>
          <a:prstGeom prst="rect">
            <a:avLst/>
          </a:prstGeom>
          <a:noFill/>
        </p:spPr>
        <p:txBody>
          <a:bodyPr wrap="square">
            <a:spAutoFit/>
          </a:bodyPr>
          <a:lstStyle/>
          <a:p>
            <a:pPr marL="742950" lvl="1" indent="-285750">
              <a:buClr>
                <a:srgbClr val="00B9DE"/>
              </a:buClr>
              <a:buFont typeface="Candara" panose="020E0502030303020204" pitchFamily="34" charset="0"/>
              <a:buChar char="×"/>
            </a:pPr>
            <a:r>
              <a:rPr lang="en-GB" dirty="0">
                <a:solidFill>
                  <a:schemeClr val="tx1">
                    <a:lumMod val="85000"/>
                  </a:schemeClr>
                </a:solidFill>
              </a:rPr>
              <a:t>Vertical scaling (sometimes called ‘scaling up’)</a:t>
            </a:r>
          </a:p>
          <a:p>
            <a:pPr lvl="2">
              <a:buClr>
                <a:srgbClr val="00B9DE"/>
              </a:buClr>
            </a:pPr>
            <a:r>
              <a:rPr lang="en-GB" sz="1600" dirty="0">
                <a:solidFill>
                  <a:schemeClr val="tx1">
                    <a:lumMod val="85000"/>
                  </a:schemeClr>
                </a:solidFill>
              </a:rPr>
              <a:t>involves increasing resources, such as ports, storage capacity and bandwidth. In its simplest terms, vertical scaling implies making a resource more powerful or larger, such as by adding a switch with greater bandwidth or more ports. Vertical scaling is used to consolidate resources to reduce per-unit costs, simplify management and support, and better utilize resources. [7]</a:t>
            </a:r>
          </a:p>
          <a:p>
            <a:pPr marL="1200150" lvl="2" indent="-285750">
              <a:buClr>
                <a:srgbClr val="00B9DE"/>
              </a:buClr>
              <a:buFont typeface="Candara" panose="020E0502030303020204" pitchFamily="34" charset="0"/>
              <a:buChar char="×"/>
            </a:pPr>
            <a:endParaRPr lang="en-GB" dirty="0">
              <a:solidFill>
                <a:schemeClr val="tx1">
                  <a:lumMod val="85000"/>
                </a:schemeClr>
              </a:solidFill>
            </a:endParaRPr>
          </a:p>
          <a:p>
            <a:pPr marL="742950" lvl="1" indent="-285750">
              <a:buClr>
                <a:srgbClr val="00B9DE"/>
              </a:buClr>
              <a:buFont typeface="Candara" panose="020E0502030303020204" pitchFamily="34" charset="0"/>
              <a:buChar char="×"/>
            </a:pPr>
            <a:r>
              <a:rPr lang="en-GB" dirty="0">
                <a:solidFill>
                  <a:schemeClr val="tx1">
                    <a:lumMod val="85000"/>
                  </a:schemeClr>
                </a:solidFill>
              </a:rPr>
              <a:t>Horizontal scaling </a:t>
            </a:r>
          </a:p>
          <a:p>
            <a:pPr lvl="2">
              <a:buClr>
                <a:srgbClr val="00B9DE"/>
              </a:buClr>
            </a:pPr>
            <a:r>
              <a:rPr lang="en-GB" sz="1600" dirty="0">
                <a:solidFill>
                  <a:schemeClr val="tx1">
                    <a:lumMod val="85000"/>
                  </a:schemeClr>
                </a:solidFill>
              </a:rPr>
              <a:t>Horizontal scaling generally involves building out a fabric and networking switches together on a local or wide-area basis to increase the number of ports beyond what a single switch offers. Horizontal scaling may also be used to meet the requirements of distributed or geographically dispersed SANs. Horizontally scaled SANs use ISLs to establish links among the various switches. [7]</a:t>
            </a:r>
          </a:p>
        </p:txBody>
      </p:sp>
    </p:spTree>
    <p:extLst>
      <p:ext uri="{BB962C8B-B14F-4D97-AF65-F5344CB8AC3E}">
        <p14:creationId xmlns:p14="http://schemas.microsoft.com/office/powerpoint/2010/main" val="2182944024"/>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EF70-A0F2-4930-8102-8D4484D942B4}"/>
              </a:ext>
            </a:extLst>
          </p:cNvPr>
          <p:cNvSpPr>
            <a:spLocks noGrp="1"/>
          </p:cNvSpPr>
          <p:nvPr>
            <p:ph type="title"/>
          </p:nvPr>
        </p:nvSpPr>
        <p:spPr>
          <a:xfrm>
            <a:off x="1524000" y="457200"/>
            <a:ext cx="9144000" cy="523528"/>
          </a:xfrm>
        </p:spPr>
        <p:txBody>
          <a:bodyPr anchor="t">
            <a:normAutofit fontScale="90000"/>
          </a:bodyPr>
          <a:lstStyle/>
          <a:p>
            <a:pPr algn="ctr"/>
            <a:r>
              <a:rPr lang="en-GB" dirty="0">
                <a:solidFill>
                  <a:srgbClr val="00B9DE"/>
                </a:solidFill>
              </a:rPr>
              <a:t>SAN Security</a:t>
            </a:r>
          </a:p>
        </p:txBody>
      </p:sp>
      <p:sp>
        <p:nvSpPr>
          <p:cNvPr id="3" name="Content Placeholder 2">
            <a:extLst>
              <a:ext uri="{FF2B5EF4-FFF2-40B4-BE49-F238E27FC236}">
                <a16:creationId xmlns:a16="http://schemas.microsoft.com/office/drawing/2014/main" id="{CBE3EB4B-D6CF-4571-A9DC-A1A075E16552}"/>
              </a:ext>
            </a:extLst>
          </p:cNvPr>
          <p:cNvSpPr>
            <a:spLocks noGrp="1"/>
          </p:cNvSpPr>
          <p:nvPr>
            <p:ph idx="1"/>
          </p:nvPr>
        </p:nvSpPr>
        <p:spPr>
          <a:xfrm>
            <a:off x="263352" y="1124744"/>
            <a:ext cx="6984776" cy="2304256"/>
          </a:xfrm>
        </p:spPr>
        <p:txBody>
          <a:bodyPr>
            <a:normAutofit lnSpcReduction="10000"/>
          </a:bodyPr>
          <a:lstStyle/>
          <a:p>
            <a:pPr marL="0" indent="0">
              <a:buNone/>
            </a:pPr>
            <a:r>
              <a:rPr lang="en-GB" sz="1800" dirty="0"/>
              <a:t>	Disk drives used within a SAN are stored in an enclosure called a ‘disk array’ with a portion of the storage allocated to redundancy. SAN utilise a RAID (redundant array independent disks) system to provide physical disk redundancy to ensure against mechanical failure with even more fault tolerance provided by standby or clustered SAN’s. [8]</a:t>
            </a:r>
          </a:p>
          <a:p>
            <a:pPr marL="0" indent="0">
              <a:buNone/>
            </a:pPr>
            <a:r>
              <a:rPr lang="en-GB" sz="1800" dirty="0"/>
              <a:t>	Unauthorized access may be as simple as plugging in the wrong cable or as complex as attaching a compromised server to the fabric. Access can be controlled at the following points of attack:</a:t>
            </a:r>
          </a:p>
        </p:txBody>
      </p:sp>
      <p:pic>
        <p:nvPicPr>
          <p:cNvPr id="5" name="Picture 4" descr="A picture containing text&#10;&#10;Description automatically generated">
            <a:extLst>
              <a:ext uri="{FF2B5EF4-FFF2-40B4-BE49-F238E27FC236}">
                <a16:creationId xmlns:a16="http://schemas.microsoft.com/office/drawing/2014/main" id="{CEDB557F-187F-416B-AD67-C832EE7B30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0176" y="1124744"/>
            <a:ext cx="4104456" cy="2160240"/>
          </a:xfrm>
          <a:prstGeom prst="rect">
            <a:avLst/>
          </a:prstGeom>
        </p:spPr>
      </p:pic>
      <p:sp>
        <p:nvSpPr>
          <p:cNvPr id="6" name="TextBox 5">
            <a:extLst>
              <a:ext uri="{FF2B5EF4-FFF2-40B4-BE49-F238E27FC236}">
                <a16:creationId xmlns:a16="http://schemas.microsoft.com/office/drawing/2014/main" id="{EFB86C00-458B-4323-849F-659C0FAA41B6}"/>
              </a:ext>
            </a:extLst>
          </p:cNvPr>
          <p:cNvSpPr txBox="1"/>
          <p:nvPr/>
        </p:nvSpPr>
        <p:spPr>
          <a:xfrm>
            <a:off x="263352" y="3429000"/>
            <a:ext cx="11521280" cy="3231654"/>
          </a:xfrm>
          <a:prstGeom prst="rect">
            <a:avLst/>
          </a:prstGeom>
          <a:noFill/>
        </p:spPr>
        <p:txBody>
          <a:bodyPr wrap="square" rtlCol="0">
            <a:spAutoFit/>
          </a:bodyPr>
          <a:lstStyle/>
          <a:p>
            <a:pPr marL="342900" indent="-342900">
              <a:buClr>
                <a:srgbClr val="00B9DE"/>
              </a:buClr>
              <a:buFont typeface="+mj-lt"/>
              <a:buAutoNum type="arabicPeriod"/>
            </a:pPr>
            <a:r>
              <a:rPr lang="en-GB" dirty="0">
                <a:solidFill>
                  <a:schemeClr val="tx1">
                    <a:lumMod val="85000"/>
                  </a:schemeClr>
                </a:solidFill>
              </a:rPr>
              <a:t>Out-of-Band Management Application – </a:t>
            </a:r>
            <a:r>
              <a:rPr lang="en-GB" sz="1600" dirty="0">
                <a:solidFill>
                  <a:schemeClr val="tx1">
                    <a:lumMod val="85000"/>
                  </a:schemeClr>
                </a:solidFill>
              </a:rPr>
              <a:t>Creating a private network to manage the SAN that is separate from company’s intranet will limit the physical access to the Ethernet port. </a:t>
            </a:r>
          </a:p>
          <a:p>
            <a:pPr marL="342900" indent="-342900">
              <a:buClr>
                <a:srgbClr val="00B9DE"/>
              </a:buClr>
              <a:buFont typeface="+mj-lt"/>
              <a:buAutoNum type="arabicPeriod"/>
            </a:pPr>
            <a:r>
              <a:rPr lang="en-GB" dirty="0">
                <a:solidFill>
                  <a:schemeClr val="tx1">
                    <a:lumMod val="85000"/>
                  </a:schemeClr>
                </a:solidFill>
              </a:rPr>
              <a:t>In-Band Management Application – </a:t>
            </a:r>
            <a:r>
              <a:rPr lang="en-GB" sz="1600" dirty="0">
                <a:solidFill>
                  <a:schemeClr val="tx1">
                    <a:lumMod val="85000"/>
                  </a:schemeClr>
                </a:solidFill>
              </a:rPr>
              <a:t>The in-band management application will access the fabric services (e.g. Name and Fabric configuration server). Access to the fabric services is controlled by the Management ACL (MACL).</a:t>
            </a:r>
          </a:p>
          <a:p>
            <a:pPr marL="342900" indent="-342900">
              <a:buClr>
                <a:srgbClr val="00B9DE"/>
              </a:buClr>
              <a:buFont typeface="+mj-lt"/>
              <a:buAutoNum type="arabicPeriod"/>
            </a:pPr>
            <a:r>
              <a:rPr lang="en-GB" dirty="0">
                <a:solidFill>
                  <a:schemeClr val="tx1">
                    <a:lumMod val="85000"/>
                  </a:schemeClr>
                </a:solidFill>
              </a:rPr>
              <a:t>User to Application – </a:t>
            </a:r>
            <a:r>
              <a:rPr lang="en-GB" sz="1600" dirty="0">
                <a:solidFill>
                  <a:schemeClr val="tx1">
                    <a:lumMod val="85000"/>
                  </a:schemeClr>
                </a:solidFill>
              </a:rPr>
              <a:t>The management application can authorize the user for role-based access depending on their job function.</a:t>
            </a:r>
          </a:p>
          <a:p>
            <a:pPr marL="342900" indent="-342900">
              <a:buClr>
                <a:srgbClr val="00B9DE"/>
              </a:buClr>
              <a:buFont typeface="+mj-lt"/>
              <a:buAutoNum type="arabicPeriod"/>
            </a:pPr>
            <a:r>
              <a:rPr lang="en-GB" dirty="0">
                <a:solidFill>
                  <a:schemeClr val="tx1">
                    <a:lumMod val="85000"/>
                  </a:schemeClr>
                </a:solidFill>
              </a:rPr>
              <a:t>Device to Device – </a:t>
            </a:r>
            <a:r>
              <a:rPr lang="en-GB" sz="1600" dirty="0">
                <a:solidFill>
                  <a:schemeClr val="tx1">
                    <a:lumMod val="85000"/>
                  </a:schemeClr>
                </a:solidFill>
              </a:rPr>
              <a:t>Zoning and Logical Unit Number (LUN) masking can limit the access of devices. The Active Zone Set in each switch will enforce the zoning restrictions in the Fabric.</a:t>
            </a:r>
          </a:p>
          <a:p>
            <a:pPr marL="342900" indent="-342900">
              <a:buClr>
                <a:srgbClr val="00B9DE"/>
              </a:buClr>
              <a:buFont typeface="+mj-lt"/>
              <a:buAutoNum type="arabicPeriod"/>
            </a:pPr>
            <a:r>
              <a:rPr lang="en-GB" dirty="0">
                <a:solidFill>
                  <a:schemeClr val="tx1">
                    <a:lumMod val="85000"/>
                  </a:schemeClr>
                </a:solidFill>
              </a:rPr>
              <a:t>Switch to Switch – </a:t>
            </a:r>
            <a:r>
              <a:rPr lang="en-GB" sz="1600" dirty="0">
                <a:solidFill>
                  <a:schemeClr val="tx1">
                    <a:lumMod val="85000"/>
                  </a:schemeClr>
                </a:solidFill>
              </a:rPr>
              <a:t>When two switches are connected, the Exchange Link Parameters(ELP and Internal Link Service (ILS) will send relevant information like the switch WWN. The switch can authorize the other switch or isolate it if the switch is not authorized to join.</a:t>
            </a:r>
          </a:p>
          <a:p>
            <a:pPr marL="342900" indent="-342900">
              <a:buClr>
                <a:srgbClr val="00B9DE"/>
              </a:buClr>
              <a:buFont typeface="+mj-lt"/>
              <a:buAutoNum type="arabicPeriod"/>
            </a:pPr>
            <a:r>
              <a:rPr lang="en-GB" dirty="0">
                <a:solidFill>
                  <a:schemeClr val="tx1">
                    <a:lumMod val="85000"/>
                  </a:schemeClr>
                </a:solidFill>
              </a:rPr>
              <a:t>Data at rest – </a:t>
            </a:r>
            <a:r>
              <a:rPr lang="en-GB" sz="1600" dirty="0">
                <a:solidFill>
                  <a:schemeClr val="tx1">
                    <a:lumMod val="85000"/>
                  </a:schemeClr>
                </a:solidFill>
              </a:rPr>
              <a:t>Storage encryption appliances provide a layer of protection for data at rest. [9]</a:t>
            </a:r>
            <a:endParaRPr lang="en-GB" dirty="0">
              <a:solidFill>
                <a:schemeClr val="tx1">
                  <a:lumMod val="85000"/>
                </a:schemeClr>
              </a:solidFill>
            </a:endParaRPr>
          </a:p>
        </p:txBody>
      </p:sp>
    </p:spTree>
    <p:extLst>
      <p:ext uri="{BB962C8B-B14F-4D97-AF65-F5344CB8AC3E}">
        <p14:creationId xmlns:p14="http://schemas.microsoft.com/office/powerpoint/2010/main" val="61760867"/>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585BE-05F0-4BF5-BDAC-4AD43248A9F4}"/>
              </a:ext>
            </a:extLst>
          </p:cNvPr>
          <p:cNvSpPr>
            <a:spLocks noGrp="1"/>
          </p:cNvSpPr>
          <p:nvPr>
            <p:ph type="title"/>
          </p:nvPr>
        </p:nvSpPr>
        <p:spPr>
          <a:xfrm>
            <a:off x="1524000" y="457200"/>
            <a:ext cx="9144000" cy="595536"/>
          </a:xfrm>
        </p:spPr>
        <p:txBody>
          <a:bodyPr/>
          <a:lstStyle/>
          <a:p>
            <a:pPr algn="ctr"/>
            <a:r>
              <a:rPr lang="en-GB" dirty="0">
                <a:solidFill>
                  <a:srgbClr val="00B9DE"/>
                </a:solidFill>
              </a:rPr>
              <a:t>Infrastructure simplification</a:t>
            </a:r>
          </a:p>
        </p:txBody>
      </p:sp>
      <p:sp>
        <p:nvSpPr>
          <p:cNvPr id="3" name="Content Placeholder 2">
            <a:extLst>
              <a:ext uri="{FF2B5EF4-FFF2-40B4-BE49-F238E27FC236}">
                <a16:creationId xmlns:a16="http://schemas.microsoft.com/office/drawing/2014/main" id="{A858F9A2-1042-439D-984C-30CCE46655AB}"/>
              </a:ext>
            </a:extLst>
          </p:cNvPr>
          <p:cNvSpPr>
            <a:spLocks noGrp="1"/>
          </p:cNvSpPr>
          <p:nvPr>
            <p:ph idx="1"/>
          </p:nvPr>
        </p:nvSpPr>
        <p:spPr>
          <a:xfrm>
            <a:off x="479376" y="1772816"/>
            <a:ext cx="11233248" cy="4536504"/>
          </a:xfrm>
        </p:spPr>
        <p:txBody>
          <a:bodyPr>
            <a:normAutofit/>
          </a:bodyPr>
          <a:lstStyle/>
          <a:p>
            <a:pPr marL="0" indent="0">
              <a:buNone/>
            </a:pPr>
            <a:r>
              <a:rPr lang="en-GB" sz="1800" dirty="0"/>
              <a:t>	There are four major methods by which infrastructure simplification can be achieved: </a:t>
            </a:r>
          </a:p>
          <a:p>
            <a:pPr lvl="1">
              <a:buClr>
                <a:srgbClr val="00B9DE"/>
              </a:buClr>
              <a:buFont typeface="Wingdings" panose="05000000000000000000" pitchFamily="2" charset="2"/>
              <a:buChar char="Ø"/>
            </a:pPr>
            <a:r>
              <a:rPr lang="en-GB" dirty="0"/>
              <a:t>Consolidation</a:t>
            </a:r>
          </a:p>
          <a:p>
            <a:pPr marL="685800" lvl="2" indent="0">
              <a:buClr>
                <a:srgbClr val="00B9DE"/>
              </a:buClr>
              <a:buNone/>
            </a:pPr>
            <a:r>
              <a:rPr lang="en-GB" sz="1800" dirty="0"/>
              <a:t>	</a:t>
            </a:r>
            <a:r>
              <a:rPr lang="en-GB" dirty="0"/>
              <a:t>Concentrating the system and resources into locations with fewer, but more powerful, servers and storage pools can help increase IT efficiency and simplify the infrastructure.</a:t>
            </a:r>
            <a:endParaRPr lang="en-GB" sz="1800" dirty="0"/>
          </a:p>
          <a:p>
            <a:pPr lvl="1">
              <a:buClr>
                <a:srgbClr val="00B9DE"/>
              </a:buClr>
              <a:buFont typeface="Wingdings" panose="05000000000000000000" pitchFamily="2" charset="2"/>
              <a:buChar char="Ø"/>
            </a:pPr>
            <a:r>
              <a:rPr lang="en-GB" dirty="0"/>
              <a:t>Virtualization</a:t>
            </a:r>
          </a:p>
          <a:p>
            <a:pPr marL="685800" lvl="2" indent="0">
              <a:buClr>
                <a:srgbClr val="00B9DE"/>
              </a:buClr>
              <a:buNone/>
            </a:pPr>
            <a:r>
              <a:rPr lang="en-GB" dirty="0"/>
              <a:t>	Storage virtualization helps to make complexity nearly transparent, while at the same time it can offer a composite view of storage assets.</a:t>
            </a:r>
          </a:p>
          <a:p>
            <a:pPr lvl="1">
              <a:buClr>
                <a:srgbClr val="00B9DE"/>
              </a:buClr>
              <a:buFont typeface="Wingdings" panose="05000000000000000000" pitchFamily="2" charset="2"/>
              <a:buChar char="Ø"/>
            </a:pPr>
            <a:r>
              <a:rPr lang="en-GB" dirty="0"/>
              <a:t>Automation</a:t>
            </a:r>
          </a:p>
          <a:p>
            <a:pPr marL="685800" lvl="2" indent="0">
              <a:buClr>
                <a:srgbClr val="00B9DE"/>
              </a:buClr>
              <a:buNone/>
            </a:pPr>
            <a:r>
              <a:rPr lang="en-GB" dirty="0"/>
              <a:t>	Choosing storage components with autonomic capabilities can improve availability and responsiveness and it can help protect data as storage needs grow.</a:t>
            </a:r>
          </a:p>
          <a:p>
            <a:pPr lvl="1">
              <a:buClr>
                <a:srgbClr val="00B9DE"/>
              </a:buClr>
              <a:buFont typeface="Wingdings" panose="05000000000000000000" pitchFamily="2" charset="2"/>
              <a:buChar char="Ø"/>
            </a:pPr>
            <a:r>
              <a:rPr lang="en-GB" dirty="0"/>
              <a:t>Integration</a:t>
            </a:r>
          </a:p>
          <a:p>
            <a:pPr marL="685800" lvl="2" indent="0">
              <a:buClr>
                <a:srgbClr val="00B9DE"/>
              </a:buClr>
              <a:buNone/>
            </a:pPr>
            <a:r>
              <a:rPr lang="en-GB" dirty="0"/>
              <a:t>	Integrated storage environments simplify system management tasks and improve security. [10]</a:t>
            </a:r>
          </a:p>
        </p:txBody>
      </p:sp>
    </p:spTree>
    <p:extLst>
      <p:ext uri="{BB962C8B-B14F-4D97-AF65-F5344CB8AC3E}">
        <p14:creationId xmlns:p14="http://schemas.microsoft.com/office/powerpoint/2010/main" val="3635166226"/>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2B969-75C2-46CA-8018-91689E890F8C}"/>
              </a:ext>
            </a:extLst>
          </p:cNvPr>
          <p:cNvSpPr>
            <a:spLocks noGrp="1"/>
          </p:cNvSpPr>
          <p:nvPr>
            <p:ph type="title"/>
          </p:nvPr>
        </p:nvSpPr>
        <p:spPr>
          <a:xfrm>
            <a:off x="1451992" y="332656"/>
            <a:ext cx="9144000" cy="667544"/>
          </a:xfrm>
        </p:spPr>
        <p:txBody>
          <a:bodyPr/>
          <a:lstStyle/>
          <a:p>
            <a:pPr algn="ctr"/>
            <a:r>
              <a:rPr lang="en-GB" dirty="0">
                <a:solidFill>
                  <a:srgbClr val="00B9DE"/>
                </a:solidFill>
              </a:rPr>
              <a:t>Information Lifecycle Management</a:t>
            </a:r>
          </a:p>
        </p:txBody>
      </p:sp>
      <p:sp>
        <p:nvSpPr>
          <p:cNvPr id="3" name="Content Placeholder 2">
            <a:extLst>
              <a:ext uri="{FF2B5EF4-FFF2-40B4-BE49-F238E27FC236}">
                <a16:creationId xmlns:a16="http://schemas.microsoft.com/office/drawing/2014/main" id="{CBD1189E-570E-452B-8E15-E50BB4B3C635}"/>
              </a:ext>
            </a:extLst>
          </p:cNvPr>
          <p:cNvSpPr>
            <a:spLocks noGrp="1"/>
          </p:cNvSpPr>
          <p:nvPr>
            <p:ph idx="1"/>
          </p:nvPr>
        </p:nvSpPr>
        <p:spPr>
          <a:xfrm>
            <a:off x="407368" y="1124744"/>
            <a:ext cx="11449272" cy="2160240"/>
          </a:xfrm>
        </p:spPr>
        <p:txBody>
          <a:bodyPr>
            <a:normAutofit/>
          </a:bodyPr>
          <a:lstStyle/>
          <a:p>
            <a:pPr marL="0" indent="0">
              <a:buNone/>
            </a:pPr>
            <a:r>
              <a:rPr lang="en-GB" sz="1800" dirty="0"/>
              <a:t>	ILM implies storage optimization as well as data quality and security. An effective information lifecycle management practise would ensure that data is retained and disposed of in compliance with company policies.</a:t>
            </a:r>
          </a:p>
          <a:p>
            <a:pPr marL="0" indent="0">
              <a:buNone/>
            </a:pPr>
            <a:r>
              <a:rPr lang="en-GB" sz="1800" dirty="0"/>
              <a:t>	Data processing strategies are essential to keep computing costs from spiralling out of reach due to the massive amount of data that the average enterprise generates. ILM manages data growth and costs while allowing for improved application performance. ILM also avoids out-of-compliance situations and lowers legal risk by ensuring the data is kept safely and for no longer than necessary. Data that is held for an excessive amount of time costs the organisation money and causes liabilities. It also enforces compliance policies, and helps to avoid audit fines. [12]</a:t>
            </a:r>
          </a:p>
          <a:p>
            <a:pPr marL="0" indent="0">
              <a:buNone/>
            </a:pPr>
            <a:endParaRPr lang="en-GB" sz="1800" dirty="0"/>
          </a:p>
        </p:txBody>
      </p:sp>
      <p:pic>
        <p:nvPicPr>
          <p:cNvPr id="5" name="Picture 4" descr="Diagram, shape&#10;&#10;Description automatically generated">
            <a:extLst>
              <a:ext uri="{FF2B5EF4-FFF2-40B4-BE49-F238E27FC236}">
                <a16:creationId xmlns:a16="http://schemas.microsoft.com/office/drawing/2014/main" id="{0674980E-AD68-4E3D-AE39-E6B8AA265F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368" y="3284984"/>
            <a:ext cx="11233248" cy="3368984"/>
          </a:xfrm>
          <a:prstGeom prst="rect">
            <a:avLst/>
          </a:prstGeom>
        </p:spPr>
      </p:pic>
      <p:sp>
        <p:nvSpPr>
          <p:cNvPr id="6" name="Content Placeholder 2">
            <a:extLst>
              <a:ext uri="{FF2B5EF4-FFF2-40B4-BE49-F238E27FC236}">
                <a16:creationId xmlns:a16="http://schemas.microsoft.com/office/drawing/2014/main" id="{0350AAC6-05C8-4C96-BE67-16D564EFA9F9}"/>
              </a:ext>
            </a:extLst>
          </p:cNvPr>
          <p:cNvSpPr txBox="1">
            <a:spLocks/>
          </p:cNvSpPr>
          <p:nvPr/>
        </p:nvSpPr>
        <p:spPr>
          <a:xfrm>
            <a:off x="11568608" y="6381328"/>
            <a:ext cx="576064" cy="27264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a:lstStyle>
          <a:p>
            <a:pPr marL="0" indent="0">
              <a:buFont typeface="Arial" pitchFamily="34" charset="0"/>
              <a:buNone/>
            </a:pPr>
            <a:r>
              <a:rPr lang="en-GB" sz="1600" dirty="0"/>
              <a:t>[11]</a:t>
            </a:r>
          </a:p>
        </p:txBody>
      </p:sp>
    </p:spTree>
    <p:extLst>
      <p:ext uri="{BB962C8B-B14F-4D97-AF65-F5344CB8AC3E}">
        <p14:creationId xmlns:p14="http://schemas.microsoft.com/office/powerpoint/2010/main" val="207448887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65000"/>
                <a:lumOff val="35000"/>
              </a:schemeClr>
            </a:gs>
            <a:gs pos="36000">
              <a:srgbClr val="333333"/>
            </a:gs>
            <a:gs pos="100000">
              <a:schemeClr val="bg1">
                <a:lumMod val="95000"/>
                <a:lumOff val="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7FD54-4610-477A-940B-2B6AF7DA41BE}"/>
              </a:ext>
            </a:extLst>
          </p:cNvPr>
          <p:cNvSpPr>
            <a:spLocks noGrp="1"/>
          </p:cNvSpPr>
          <p:nvPr>
            <p:ph type="title"/>
          </p:nvPr>
        </p:nvSpPr>
        <p:spPr>
          <a:xfrm>
            <a:off x="1524000" y="222252"/>
            <a:ext cx="9144000" cy="523528"/>
          </a:xfrm>
        </p:spPr>
        <p:txBody>
          <a:bodyPr>
            <a:normAutofit fontScale="90000"/>
          </a:bodyPr>
          <a:lstStyle/>
          <a:p>
            <a:pPr algn="ctr"/>
            <a:r>
              <a:rPr lang="en-GB" dirty="0">
                <a:solidFill>
                  <a:srgbClr val="00B9DE"/>
                </a:solidFill>
              </a:rPr>
              <a:t>References</a:t>
            </a:r>
          </a:p>
        </p:txBody>
      </p:sp>
      <p:sp>
        <p:nvSpPr>
          <p:cNvPr id="3" name="Content Placeholder 2">
            <a:extLst>
              <a:ext uri="{FF2B5EF4-FFF2-40B4-BE49-F238E27FC236}">
                <a16:creationId xmlns:a16="http://schemas.microsoft.com/office/drawing/2014/main" id="{E06303F2-5A37-412E-876F-5A3B3BB238F6}"/>
              </a:ext>
            </a:extLst>
          </p:cNvPr>
          <p:cNvSpPr>
            <a:spLocks noGrp="1"/>
          </p:cNvSpPr>
          <p:nvPr>
            <p:ph idx="1"/>
          </p:nvPr>
        </p:nvSpPr>
        <p:spPr>
          <a:xfrm>
            <a:off x="155340" y="836712"/>
            <a:ext cx="11881320" cy="5688632"/>
          </a:xfrm>
        </p:spPr>
        <p:txBody>
          <a:bodyPr>
            <a:normAutofit fontScale="92500" lnSpcReduction="20000"/>
          </a:bodyPr>
          <a:lstStyle/>
          <a:p>
            <a:pPr marL="0" indent="0">
              <a:spcBef>
                <a:spcPts val="600"/>
              </a:spcBef>
              <a:buNone/>
            </a:pPr>
            <a:r>
              <a:rPr lang="en-GB" sz="1800" dirty="0">
                <a:solidFill>
                  <a:srgbClr val="00B9DE"/>
                </a:solidFill>
              </a:rPr>
              <a:t>[1] </a:t>
            </a:r>
            <a:r>
              <a:rPr lang="en-GB" sz="1800" dirty="0"/>
              <a:t>- </a:t>
            </a:r>
            <a:r>
              <a:rPr lang="en-GB" sz="1800" dirty="0">
                <a:hlinkClick r:id="rId2"/>
              </a:rPr>
              <a:t>https://rum.4meahc.com/san-explained-storage-36380</a:t>
            </a:r>
            <a:endParaRPr lang="en-GB" sz="1800" dirty="0"/>
          </a:p>
          <a:p>
            <a:pPr marL="0" indent="0">
              <a:spcBef>
                <a:spcPts val="600"/>
              </a:spcBef>
              <a:buNone/>
            </a:pPr>
            <a:r>
              <a:rPr lang="en-GB" sz="1800" dirty="0">
                <a:solidFill>
                  <a:srgbClr val="00B9DE"/>
                </a:solidFill>
              </a:rPr>
              <a:t>[2] </a:t>
            </a:r>
            <a:r>
              <a:rPr lang="en-GB" sz="1800" dirty="0"/>
              <a:t>- S. J. Bigelow, “What Is a Storage Area Network? SAN Explained,” </a:t>
            </a:r>
            <a:r>
              <a:rPr lang="en-GB" sz="1800" i="1" dirty="0" err="1"/>
              <a:t>SearchStorage</a:t>
            </a:r>
            <a:r>
              <a:rPr lang="en-GB" sz="1800" dirty="0"/>
              <a:t>, 30-Sep-2020. [Online]. Available: https://searchstorage.techtarget.com/definition/storage-area-network-SAN. [Accessed: 15-Apr-2021]. </a:t>
            </a:r>
          </a:p>
          <a:p>
            <a:pPr marL="0" indent="0">
              <a:spcBef>
                <a:spcPts val="600"/>
              </a:spcBef>
              <a:buNone/>
            </a:pPr>
            <a:r>
              <a:rPr lang="en-GB" sz="1800" dirty="0">
                <a:solidFill>
                  <a:srgbClr val="00B9DE"/>
                </a:solidFill>
              </a:rPr>
              <a:t>[3] </a:t>
            </a:r>
            <a:r>
              <a:rPr lang="en-GB" sz="1800" dirty="0"/>
              <a:t>- “Components of Storage Area Network (SAN),” </a:t>
            </a:r>
            <a:r>
              <a:rPr lang="en-GB" sz="1800" i="1" dirty="0"/>
              <a:t>Storage Tutorials</a:t>
            </a:r>
            <a:r>
              <a:rPr lang="en-GB" sz="1800" dirty="0"/>
              <a:t>, 21-Dec-2019. [Online]. Available: https://www.storagetutorials.com/components-storage-area-network-san. [Accessed: 15-Apr-2021]. </a:t>
            </a:r>
          </a:p>
          <a:p>
            <a:pPr marL="0" indent="0">
              <a:spcBef>
                <a:spcPts val="600"/>
              </a:spcBef>
              <a:buNone/>
            </a:pPr>
            <a:r>
              <a:rPr lang="en-GB" sz="1800" dirty="0">
                <a:solidFill>
                  <a:srgbClr val="00B9DE"/>
                </a:solidFill>
              </a:rPr>
              <a:t>[4] </a:t>
            </a:r>
            <a:r>
              <a:rPr lang="en-GB" sz="1800" dirty="0"/>
              <a:t>– S. Anand, “Components of Storage Area Network (SAN),” </a:t>
            </a:r>
            <a:r>
              <a:rPr lang="en-GB" sz="1800" dirty="0" err="1"/>
              <a:t>GeeksforGeeks</a:t>
            </a:r>
            <a:r>
              <a:rPr lang="en-GB" sz="1800" dirty="0"/>
              <a:t>, 06-Dec-2019. [Online]. Available: https://www.geeksforgeeks.org/components-of-storage-area-network-san. [Accessed: 16-Apr-2021]. </a:t>
            </a:r>
          </a:p>
          <a:p>
            <a:pPr marL="0" indent="0">
              <a:spcBef>
                <a:spcPts val="600"/>
              </a:spcBef>
              <a:buNone/>
            </a:pPr>
            <a:r>
              <a:rPr lang="en-GB" sz="1800" dirty="0">
                <a:solidFill>
                  <a:srgbClr val="00B9DE"/>
                </a:solidFill>
              </a:rPr>
              <a:t>[5] </a:t>
            </a:r>
            <a:r>
              <a:rPr lang="en-GB" sz="1800" dirty="0"/>
              <a:t>- J. Vacca, “SANs Fundamentals,” </a:t>
            </a:r>
            <a:r>
              <a:rPr lang="en-GB" sz="1800" dirty="0" err="1"/>
              <a:t>InformIT</a:t>
            </a:r>
            <a:r>
              <a:rPr lang="en-GB" sz="1800" dirty="0"/>
              <a:t>, Sep-2018. [Online]. Available: https://www.informit.com/articles/article.aspx?p=27576. [Accessed: 16-Apr-2021]. </a:t>
            </a:r>
          </a:p>
          <a:p>
            <a:pPr marL="0" indent="0">
              <a:spcBef>
                <a:spcPts val="600"/>
              </a:spcBef>
              <a:buNone/>
            </a:pPr>
            <a:r>
              <a:rPr lang="en-GB" sz="1800" dirty="0">
                <a:solidFill>
                  <a:srgbClr val="00B9DE"/>
                </a:solidFill>
              </a:rPr>
              <a:t>[6] </a:t>
            </a:r>
            <a:r>
              <a:rPr lang="en-GB" sz="1800" dirty="0"/>
              <a:t>- Anonymous, “What Is a Storage Area Network or SAN? - SAN vs. NAS,” NetApp, 01-Jan-2018. [Online]. Available: https://www.netapp.com/data-storage/what-is-san-storage-area-network/. [Accessed: 17-Apr-2021]. </a:t>
            </a:r>
          </a:p>
          <a:p>
            <a:pPr marL="0" indent="0">
              <a:spcBef>
                <a:spcPts val="600"/>
              </a:spcBef>
              <a:buNone/>
            </a:pPr>
            <a:r>
              <a:rPr lang="en-GB" sz="1800" dirty="0">
                <a:solidFill>
                  <a:srgbClr val="00B9DE"/>
                </a:solidFill>
              </a:rPr>
              <a:t>[7] </a:t>
            </a:r>
            <a:r>
              <a:rPr lang="en-GB" sz="1800" dirty="0"/>
              <a:t>- D. Martin, “Scaling SANs - Storage Technology Magazine,” </a:t>
            </a:r>
            <a:r>
              <a:rPr lang="en-GB" sz="1800" i="1" dirty="0" err="1"/>
              <a:t>SearchStorage</a:t>
            </a:r>
            <a:r>
              <a:rPr lang="en-GB" sz="1800" dirty="0"/>
              <a:t>, 09-Feb-2005. [Online]. Available: https://searchstorage.techtarget.com/magazineContent/Scaling-SANs. [Accessed: 17-Apr-2021]. </a:t>
            </a:r>
          </a:p>
          <a:p>
            <a:pPr marL="0" indent="0">
              <a:spcBef>
                <a:spcPts val="600"/>
              </a:spcBef>
              <a:buNone/>
            </a:pPr>
            <a:r>
              <a:rPr lang="en-GB" sz="1800" dirty="0">
                <a:solidFill>
                  <a:srgbClr val="00B9DE"/>
                </a:solidFill>
              </a:rPr>
              <a:t> [8] </a:t>
            </a:r>
            <a:r>
              <a:rPr lang="en-GB" sz="1800" dirty="0"/>
              <a:t>- Anonymous, “Storage Area Network,” </a:t>
            </a:r>
            <a:r>
              <a:rPr lang="en-GB" sz="1800" i="1" dirty="0"/>
              <a:t>Compare the Cloud</a:t>
            </a:r>
            <a:r>
              <a:rPr lang="en-GB" sz="1800" dirty="0"/>
              <a:t>, 01-Jan-2015. [Online]. Available: https://www.comparethecloud.net/cloud-builder/hardware/storage-area-network/. [Accessed: 17-Apr-2021]. </a:t>
            </a:r>
          </a:p>
          <a:p>
            <a:pPr marL="0" indent="0">
              <a:spcBef>
                <a:spcPts val="600"/>
              </a:spcBef>
              <a:buNone/>
            </a:pPr>
            <a:r>
              <a:rPr lang="en-GB" sz="1800" dirty="0">
                <a:solidFill>
                  <a:srgbClr val="00B9DE"/>
                </a:solidFill>
              </a:rPr>
              <a:t>[9] </a:t>
            </a:r>
            <a:r>
              <a:rPr lang="en-GB" sz="1800" dirty="0"/>
              <a:t>- Anonymous July 11, “Risks and Threats To Storage Area Networks,” </a:t>
            </a:r>
            <a:r>
              <a:rPr lang="en-GB" sz="1800" i="1" dirty="0"/>
              <a:t>Help Net Security</a:t>
            </a:r>
            <a:r>
              <a:rPr lang="en-GB" sz="1800" dirty="0"/>
              <a:t>, 11-Jul-2005. [Online]. Available: https://www.helpnetsecurity.com/2005/07/11/risks-and-threats-to-storage-area-networks/. [Accessed: 17-Apr-2021]. </a:t>
            </a:r>
          </a:p>
          <a:p>
            <a:pPr marL="0" indent="0">
              <a:spcBef>
                <a:spcPts val="600"/>
              </a:spcBef>
              <a:buNone/>
            </a:pPr>
            <a:r>
              <a:rPr lang="en-GB" sz="1800" dirty="0">
                <a:solidFill>
                  <a:srgbClr val="00B9DE"/>
                </a:solidFill>
              </a:rPr>
              <a:t>[10] </a:t>
            </a:r>
            <a:r>
              <a:rPr lang="en-GB" sz="1800" dirty="0"/>
              <a:t>- J. Tate, P. Beck, H. H. Ibarra, S. </a:t>
            </a:r>
            <a:r>
              <a:rPr lang="en-GB" sz="1800" dirty="0" err="1"/>
              <a:t>Kumaravel</a:t>
            </a:r>
            <a:r>
              <a:rPr lang="en-GB" sz="1800" dirty="0"/>
              <a:t>, and L. </a:t>
            </a:r>
            <a:r>
              <a:rPr lang="en-GB" sz="1800" dirty="0" err="1"/>
              <a:t>Miklas</a:t>
            </a:r>
            <a:r>
              <a:rPr lang="en-GB" sz="1800" dirty="0"/>
              <a:t>, “Introduction to Storage Area Networks,” </a:t>
            </a:r>
            <a:r>
              <a:rPr lang="en-GB" sz="1800" i="1" dirty="0"/>
              <a:t>Redbooks</a:t>
            </a:r>
            <a:r>
              <a:rPr lang="en-GB" sz="1800" dirty="0"/>
              <a:t>, Dec-2017. [Online]. Available: https://www.redbooks.ibm.com/redbooks/pdfs/sg245470.pdf. [Accessed: 17-Apr-2021]. </a:t>
            </a:r>
          </a:p>
          <a:p>
            <a:pPr marL="0" indent="0">
              <a:spcBef>
                <a:spcPts val="600"/>
              </a:spcBef>
              <a:buNone/>
            </a:pPr>
            <a:r>
              <a:rPr lang="en-GB" sz="1800" dirty="0">
                <a:solidFill>
                  <a:srgbClr val="00B9DE"/>
                </a:solidFill>
              </a:rPr>
              <a:t>[11] </a:t>
            </a:r>
            <a:r>
              <a:rPr lang="en-GB" sz="1800" dirty="0"/>
              <a:t>– A. R. M. A. International, “Mapping Document Management Processes (Leveraging an Information Lifecycle),” </a:t>
            </a:r>
            <a:r>
              <a:rPr lang="en-GB" sz="1800" i="1" dirty="0"/>
              <a:t>ARMA Magazine</a:t>
            </a:r>
            <a:r>
              <a:rPr lang="en-GB" sz="1800" dirty="0"/>
              <a:t>, 08-May-2019. [Online]. Available: https://magazine.arma.org/2019/04/mapping-document-management-processes-leveraging-an-information-lifecycle/. [Accessed: 17-Apr-2021]. </a:t>
            </a:r>
          </a:p>
          <a:p>
            <a:pPr marL="0" indent="0">
              <a:spcBef>
                <a:spcPts val="600"/>
              </a:spcBef>
              <a:buNone/>
            </a:pPr>
            <a:r>
              <a:rPr lang="en-GB" sz="1800" dirty="0">
                <a:solidFill>
                  <a:srgbClr val="00B9DE"/>
                </a:solidFill>
              </a:rPr>
              <a:t>[12] </a:t>
            </a:r>
            <a:r>
              <a:rPr lang="en-GB" sz="1800" dirty="0"/>
              <a:t>- Anonymous, “What is information Lifecycle Management: Definition: Informatica UK,” </a:t>
            </a:r>
            <a:r>
              <a:rPr lang="en-GB" sz="1800" i="1" dirty="0"/>
              <a:t>What is information Lifecycle Management: Definition</a:t>
            </a:r>
            <a:r>
              <a:rPr lang="en-GB" sz="1800" dirty="0"/>
              <a:t>, 01-Jan-2018. [Online]. Available: https://www.informatica.com/gb/services-and-training/glossary-of-terms/information-lifecycle-management-definition.html. [Accessed: 17-Apr-2021]. </a:t>
            </a:r>
          </a:p>
          <a:p>
            <a:pPr marL="0" indent="0">
              <a:spcBef>
                <a:spcPts val="600"/>
              </a:spcBef>
              <a:buNone/>
            </a:pPr>
            <a:endParaRPr lang="en-GB" sz="1800" dirty="0"/>
          </a:p>
        </p:txBody>
      </p:sp>
    </p:spTree>
    <p:extLst>
      <p:ext uri="{BB962C8B-B14F-4D97-AF65-F5344CB8AC3E}">
        <p14:creationId xmlns:p14="http://schemas.microsoft.com/office/powerpoint/2010/main" val="19342764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0" fill="hold"/>
                                        <p:tgtEl>
                                          <p:spTgt spid="2"/>
                                        </p:tgtEl>
                                        <p:attrNameLst>
                                          <p:attrName>ppt_x</p:attrName>
                                        </p:attrNameLst>
                                      </p:cBhvr>
                                      <p:tavLst>
                                        <p:tav tm="0">
                                          <p:val>
                                            <p:strVal val="#ppt_x"/>
                                          </p:val>
                                        </p:tav>
                                        <p:tav tm="100000">
                                          <p:val>
                                            <p:strVal val="#ppt_x"/>
                                          </p:val>
                                        </p:tav>
                                      </p:tavLst>
                                    </p:anim>
                                    <p:anim calcmode="lin" valueType="num">
                                      <p:cBhvr>
                                        <p:cTn id="8" dur="15000" fill="hold"/>
                                        <p:tgtEl>
                                          <p:spTgt spid="2"/>
                                        </p:tgtEl>
                                        <p:attrNameLst>
                                          <p:attrName>ppt_y</p:attrName>
                                        </p:attrNameLst>
                                      </p:cBhvr>
                                      <p:tavLst>
                                        <p:tav tm="0">
                                          <p:val>
                                            <p:strVal val="#ppt_y+1"/>
                                          </p:val>
                                        </p:tav>
                                        <p:tav tm="100000">
                                          <p:val>
                                            <p:strVal val="#ppt_y-1"/>
                                          </p:val>
                                        </p:tav>
                                      </p:tavLst>
                                    </p:anim>
                                  </p:childTnLst>
                                </p:cTn>
                              </p:par>
                              <p:par>
                                <p:cTn id="9" presetID="28" presetClass="entr" presetSubtype="0"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15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2" dur="15000" fill="hold"/>
                                        <p:tgtEl>
                                          <p:spTgt spid="3">
                                            <p:txEl>
                                              <p:pRg st="0" end="0"/>
                                            </p:txEl>
                                          </p:spTgt>
                                        </p:tgtEl>
                                        <p:attrNameLst>
                                          <p:attrName>ppt_y</p:attrName>
                                        </p:attrNameLst>
                                      </p:cBhvr>
                                      <p:tavLst>
                                        <p:tav tm="0">
                                          <p:val>
                                            <p:strVal val="#ppt_y+1"/>
                                          </p:val>
                                        </p:tav>
                                        <p:tav tm="100000">
                                          <p:val>
                                            <p:strVal val="#ppt_y-1"/>
                                          </p:val>
                                        </p:tav>
                                      </p:tavLst>
                                    </p:anim>
                                  </p:childTnLst>
                                </p:cTn>
                              </p:par>
                              <p:par>
                                <p:cTn id="13" presetID="28"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5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5000" fill="hold"/>
                                        <p:tgtEl>
                                          <p:spTgt spid="3">
                                            <p:txEl>
                                              <p:pRg st="1" end="1"/>
                                            </p:txEl>
                                          </p:spTgt>
                                        </p:tgtEl>
                                        <p:attrNameLst>
                                          <p:attrName>ppt_y</p:attrName>
                                        </p:attrNameLst>
                                      </p:cBhvr>
                                      <p:tavLst>
                                        <p:tav tm="0">
                                          <p:val>
                                            <p:strVal val="#ppt_y+1"/>
                                          </p:val>
                                        </p:tav>
                                        <p:tav tm="100000">
                                          <p:val>
                                            <p:strVal val="#ppt_y-1"/>
                                          </p:val>
                                        </p:tav>
                                      </p:tavLst>
                                    </p:anim>
                                  </p:childTnLst>
                                </p:cTn>
                              </p:par>
                              <p:par>
                                <p:cTn id="17" presetID="28"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5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3">
                                            <p:txEl>
                                              <p:pRg st="2" end="2"/>
                                            </p:txEl>
                                          </p:spTgt>
                                        </p:tgtEl>
                                        <p:attrNameLst>
                                          <p:attrName>ppt_y</p:attrName>
                                        </p:attrNameLst>
                                      </p:cBhvr>
                                      <p:tavLst>
                                        <p:tav tm="0">
                                          <p:val>
                                            <p:strVal val="#ppt_y+1"/>
                                          </p:val>
                                        </p:tav>
                                        <p:tav tm="100000">
                                          <p:val>
                                            <p:strVal val="#ppt_y-1"/>
                                          </p:val>
                                        </p:tav>
                                      </p:tavLst>
                                    </p:anim>
                                  </p:childTnLst>
                                </p:cTn>
                              </p:par>
                              <p:par>
                                <p:cTn id="21" presetID="28"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5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5000" fill="hold"/>
                                        <p:tgtEl>
                                          <p:spTgt spid="3">
                                            <p:txEl>
                                              <p:pRg st="3" end="3"/>
                                            </p:txEl>
                                          </p:spTgt>
                                        </p:tgtEl>
                                        <p:attrNameLst>
                                          <p:attrName>ppt_y</p:attrName>
                                        </p:attrNameLst>
                                      </p:cBhvr>
                                      <p:tavLst>
                                        <p:tav tm="0">
                                          <p:val>
                                            <p:strVal val="#ppt_y+1"/>
                                          </p:val>
                                        </p:tav>
                                        <p:tav tm="100000">
                                          <p:val>
                                            <p:strVal val="#ppt_y-1"/>
                                          </p:val>
                                        </p:tav>
                                      </p:tavLst>
                                    </p:anim>
                                  </p:childTnLst>
                                </p:cTn>
                              </p:par>
                              <p:par>
                                <p:cTn id="25" presetID="28"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5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5000" fill="hold"/>
                                        <p:tgtEl>
                                          <p:spTgt spid="3">
                                            <p:txEl>
                                              <p:pRg st="4" end="4"/>
                                            </p:txEl>
                                          </p:spTgt>
                                        </p:tgtEl>
                                        <p:attrNameLst>
                                          <p:attrName>ppt_y</p:attrName>
                                        </p:attrNameLst>
                                      </p:cBhvr>
                                      <p:tavLst>
                                        <p:tav tm="0">
                                          <p:val>
                                            <p:strVal val="#ppt_y+1"/>
                                          </p:val>
                                        </p:tav>
                                        <p:tav tm="100000">
                                          <p:val>
                                            <p:strVal val="#ppt_y-1"/>
                                          </p:val>
                                        </p:tav>
                                      </p:tavLst>
                                    </p:anim>
                                  </p:childTnLst>
                                </p:cTn>
                              </p:par>
                              <p:par>
                                <p:cTn id="29" presetID="28"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15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2" dur="15000" fill="hold"/>
                                        <p:tgtEl>
                                          <p:spTgt spid="3">
                                            <p:txEl>
                                              <p:pRg st="5" end="5"/>
                                            </p:txEl>
                                          </p:spTgt>
                                        </p:tgtEl>
                                        <p:attrNameLst>
                                          <p:attrName>ppt_y</p:attrName>
                                        </p:attrNameLst>
                                      </p:cBhvr>
                                      <p:tavLst>
                                        <p:tav tm="0">
                                          <p:val>
                                            <p:strVal val="#ppt_y+1"/>
                                          </p:val>
                                        </p:tav>
                                        <p:tav tm="100000">
                                          <p:val>
                                            <p:strVal val="#ppt_y-1"/>
                                          </p:val>
                                        </p:tav>
                                      </p:tavLst>
                                    </p:anim>
                                  </p:childTnLst>
                                </p:cTn>
                              </p:par>
                              <p:par>
                                <p:cTn id="33" presetID="28"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15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5000" fill="hold"/>
                                        <p:tgtEl>
                                          <p:spTgt spid="3">
                                            <p:txEl>
                                              <p:pRg st="6" end="6"/>
                                            </p:txEl>
                                          </p:spTgt>
                                        </p:tgtEl>
                                        <p:attrNameLst>
                                          <p:attrName>ppt_y</p:attrName>
                                        </p:attrNameLst>
                                      </p:cBhvr>
                                      <p:tavLst>
                                        <p:tav tm="0">
                                          <p:val>
                                            <p:strVal val="#ppt_y+1"/>
                                          </p:val>
                                        </p:tav>
                                        <p:tav tm="100000">
                                          <p:val>
                                            <p:strVal val="#ppt_y-1"/>
                                          </p:val>
                                        </p:tav>
                                      </p:tavLst>
                                    </p:anim>
                                  </p:childTnLst>
                                </p:cTn>
                              </p:par>
                              <p:par>
                                <p:cTn id="37" presetID="28"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15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5000" fill="hold"/>
                                        <p:tgtEl>
                                          <p:spTgt spid="3">
                                            <p:txEl>
                                              <p:pRg st="7" end="7"/>
                                            </p:txEl>
                                          </p:spTgt>
                                        </p:tgtEl>
                                        <p:attrNameLst>
                                          <p:attrName>ppt_y</p:attrName>
                                        </p:attrNameLst>
                                      </p:cBhvr>
                                      <p:tavLst>
                                        <p:tav tm="0">
                                          <p:val>
                                            <p:strVal val="#ppt_y+1"/>
                                          </p:val>
                                        </p:tav>
                                        <p:tav tm="100000">
                                          <p:val>
                                            <p:strVal val="#ppt_y-1"/>
                                          </p:val>
                                        </p:tav>
                                      </p:tavLst>
                                    </p:anim>
                                  </p:childTnLst>
                                </p:cTn>
                              </p:par>
                              <p:par>
                                <p:cTn id="41" presetID="28" presetClass="entr" presetSubtype="0" fill="hold" grpId="0"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p:cTn id="43" dur="15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5000" fill="hold"/>
                                        <p:tgtEl>
                                          <p:spTgt spid="3">
                                            <p:txEl>
                                              <p:pRg st="8" end="8"/>
                                            </p:txEl>
                                          </p:spTgt>
                                        </p:tgtEl>
                                        <p:attrNameLst>
                                          <p:attrName>ppt_y</p:attrName>
                                        </p:attrNameLst>
                                      </p:cBhvr>
                                      <p:tavLst>
                                        <p:tav tm="0">
                                          <p:val>
                                            <p:strVal val="#ppt_y+1"/>
                                          </p:val>
                                        </p:tav>
                                        <p:tav tm="100000">
                                          <p:val>
                                            <p:strVal val="#ppt_y-1"/>
                                          </p:val>
                                        </p:tav>
                                      </p:tavLst>
                                    </p:anim>
                                  </p:childTnLst>
                                </p:cTn>
                              </p:par>
                              <p:par>
                                <p:cTn id="45" presetID="28"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15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8" dur="15000" fill="hold"/>
                                        <p:tgtEl>
                                          <p:spTgt spid="3">
                                            <p:txEl>
                                              <p:pRg st="9" end="9"/>
                                            </p:txEl>
                                          </p:spTgt>
                                        </p:tgtEl>
                                        <p:attrNameLst>
                                          <p:attrName>ppt_y</p:attrName>
                                        </p:attrNameLst>
                                      </p:cBhvr>
                                      <p:tavLst>
                                        <p:tav tm="0">
                                          <p:val>
                                            <p:strVal val="#ppt_y+1"/>
                                          </p:val>
                                        </p:tav>
                                        <p:tav tm="100000">
                                          <p:val>
                                            <p:strVal val="#ppt_y-1"/>
                                          </p:val>
                                        </p:tav>
                                      </p:tavLst>
                                    </p:anim>
                                  </p:childTnLst>
                                </p:cTn>
                              </p:par>
                              <p:par>
                                <p:cTn id="49" presetID="28" presetClass="entr" presetSubtype="0" fill="hold" grpId="0"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 calcmode="lin" valueType="num">
                                      <p:cBhvr>
                                        <p:cTn id="51" dur="15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2" dur="15000" fill="hold"/>
                                        <p:tgtEl>
                                          <p:spTgt spid="3">
                                            <p:txEl>
                                              <p:pRg st="10" end="10"/>
                                            </p:txEl>
                                          </p:spTgt>
                                        </p:tgtEl>
                                        <p:attrNameLst>
                                          <p:attrName>ppt_y</p:attrName>
                                        </p:attrNameLst>
                                      </p:cBhvr>
                                      <p:tavLst>
                                        <p:tav tm="0">
                                          <p:val>
                                            <p:strVal val="#ppt_y+1"/>
                                          </p:val>
                                        </p:tav>
                                        <p:tav tm="100000">
                                          <p:val>
                                            <p:strVal val="#ppt_y-1"/>
                                          </p:val>
                                        </p:tav>
                                      </p:tavLst>
                                    </p:anim>
                                  </p:childTnLst>
                                </p:cTn>
                              </p:par>
                              <p:par>
                                <p:cTn id="53" presetID="28" presetClass="entr" presetSubtype="0" fill="hold" grpId="0" nodeType="with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p:cTn id="55" dur="15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6" dur="15000" fill="hold"/>
                                        <p:tgtEl>
                                          <p:spTgt spid="3">
                                            <p:txEl>
                                              <p:pRg st="11" end="11"/>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Tech Computer 16x9">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901026.potx" id="{FD85E87A-7813-4F67-9E59-69B5487A1910}" vid="{BDF94C36-3ACF-4CF1-939F-F4211E6D666F}"/>
    </a:ext>
  </a:extLst>
</a:theme>
</file>

<file path=ppt/theme/theme2.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398</TotalTime>
  <Words>2092</Words>
  <Application>Microsoft Office PowerPoint</Application>
  <PresentationFormat>Widescreen</PresentationFormat>
  <Paragraphs>87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Candara</vt:lpstr>
      <vt:lpstr>Consolas</vt:lpstr>
      <vt:lpstr>Wingdings</vt:lpstr>
      <vt:lpstr>Tech Computer 16x9</vt:lpstr>
      <vt:lpstr>Storage Area Network (SAN)</vt:lpstr>
      <vt:lpstr>What is SAN and how does it work ?</vt:lpstr>
      <vt:lpstr>Components of SAN</vt:lpstr>
      <vt:lpstr>PowerPoint Presentation</vt:lpstr>
      <vt:lpstr>SAN Interconnects</vt:lpstr>
      <vt:lpstr>SAN Scalability</vt:lpstr>
      <vt:lpstr>SAN Security</vt:lpstr>
      <vt:lpstr>Infrastructure simplification</vt:lpstr>
      <vt:lpstr>Information Lifecycle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 (SAN)</dc:title>
  <dc:creator>Marius Cataliin</dc:creator>
  <cp:lastModifiedBy>Marius Cataliin</cp:lastModifiedBy>
  <cp:revision>30</cp:revision>
  <dcterms:created xsi:type="dcterms:W3CDTF">2021-04-20T12:13:39Z</dcterms:created>
  <dcterms:modified xsi:type="dcterms:W3CDTF">2021-04-21T11:19:45Z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