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2" r:id="rId5"/>
  </p:sldMasterIdLst>
  <p:sldIdLst>
    <p:sldId id="282" r:id="rId6"/>
    <p:sldId id="284" r:id="rId7"/>
    <p:sldId id="290" r:id="rId8"/>
    <p:sldId id="286" r:id="rId9"/>
    <p:sldId id="288" r:id="rId10"/>
    <p:sldId id="289" r:id="rId11"/>
    <p:sldId id="304" r:id="rId12"/>
    <p:sldId id="291" r:id="rId13"/>
    <p:sldId id="257" r:id="rId14"/>
    <p:sldId id="260" r:id="rId15"/>
    <p:sldId id="292" r:id="rId16"/>
    <p:sldId id="293" r:id="rId17"/>
    <p:sldId id="296" r:id="rId18"/>
    <p:sldId id="298" r:id="rId19"/>
    <p:sldId id="294" r:id="rId20"/>
    <p:sldId id="295" r:id="rId21"/>
    <p:sldId id="299" r:id="rId22"/>
    <p:sldId id="300" r:id="rId23"/>
    <p:sldId id="301" r:id="rId24"/>
    <p:sldId id="30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19" autoAdjust="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3/3/2021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9133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3/3/2021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65116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3/3/2021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19386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3/3/2021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45993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3/3/2021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07174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3/3/2021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58143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47817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3/3/2021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288557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3/3/2021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19146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3/3/2021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73977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3/3/2021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36802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C0373-2AE3-4DC1-9416-AF05DCD6CD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8B33DFC-922B-4349-BF7E-2F49D01105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D0164DB-A492-4E04-A8FA-85EB06BEE881}"/>
              </a:ext>
            </a:extLst>
          </p:cNvPr>
          <p:cNvSpPr>
            <a:spLocks noGrp="1"/>
          </p:cNvSpPr>
          <p:nvPr>
            <p:ph type="dt" sz="half" idx="10"/>
          </p:nvPr>
        </p:nvSpPr>
        <p:spPr/>
        <p:txBody>
          <a:bodyPr/>
          <a:lstStyle/>
          <a:p>
            <a:fld id="{5DCFF93F-A174-4FC8-8822-93BB2F7C5C2A}" type="datetimeFigureOut">
              <a:rPr lang="en-GB" smtClean="0"/>
              <a:t>03/03/2021</a:t>
            </a:fld>
            <a:endParaRPr lang="en-GB"/>
          </a:p>
        </p:txBody>
      </p:sp>
      <p:sp>
        <p:nvSpPr>
          <p:cNvPr id="5" name="Footer Placeholder 4">
            <a:extLst>
              <a:ext uri="{FF2B5EF4-FFF2-40B4-BE49-F238E27FC236}">
                <a16:creationId xmlns:a16="http://schemas.microsoft.com/office/drawing/2014/main" id="{541ED8B2-D89A-42EC-A579-750980ECF8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2B099D-077A-408F-A41A-11D34B60BF4C}"/>
              </a:ext>
            </a:extLst>
          </p:cNvPr>
          <p:cNvSpPr>
            <a:spLocks noGrp="1"/>
          </p:cNvSpPr>
          <p:nvPr>
            <p:ph type="sldNum" sz="quarter" idx="12"/>
          </p:nvPr>
        </p:nvSpPr>
        <p:spPr/>
        <p:txBody>
          <a:bodyPr/>
          <a:lstStyle/>
          <a:p>
            <a:fld id="{2285AB21-B87D-4145-8DAF-A6FEF1E12C09}" type="slidenum">
              <a:rPr lang="en-GB" smtClean="0"/>
              <a:t>‹#›</a:t>
            </a:fld>
            <a:endParaRPr lang="en-GB"/>
          </a:p>
        </p:txBody>
      </p:sp>
    </p:spTree>
    <p:extLst>
      <p:ext uri="{BB962C8B-B14F-4D97-AF65-F5344CB8AC3E}">
        <p14:creationId xmlns:p14="http://schemas.microsoft.com/office/powerpoint/2010/main" val="7620244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FC28B-1F84-4108-8F37-D4F08F417C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E90A0D-1217-4037-83D2-84C4F2BA74C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E74874-37CB-4692-946A-374D4745F935}"/>
              </a:ext>
            </a:extLst>
          </p:cNvPr>
          <p:cNvSpPr>
            <a:spLocks noGrp="1"/>
          </p:cNvSpPr>
          <p:nvPr>
            <p:ph type="dt" sz="half" idx="10"/>
          </p:nvPr>
        </p:nvSpPr>
        <p:spPr/>
        <p:txBody>
          <a:bodyPr/>
          <a:lstStyle/>
          <a:p>
            <a:fld id="{5DCFF93F-A174-4FC8-8822-93BB2F7C5C2A}" type="datetimeFigureOut">
              <a:rPr lang="en-GB" smtClean="0"/>
              <a:t>03/03/2021</a:t>
            </a:fld>
            <a:endParaRPr lang="en-GB"/>
          </a:p>
        </p:txBody>
      </p:sp>
      <p:sp>
        <p:nvSpPr>
          <p:cNvPr id="5" name="Footer Placeholder 4">
            <a:extLst>
              <a:ext uri="{FF2B5EF4-FFF2-40B4-BE49-F238E27FC236}">
                <a16:creationId xmlns:a16="http://schemas.microsoft.com/office/drawing/2014/main" id="{0B1B3CCA-36EB-46AB-80D5-788162E44B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2C406A-6E12-4213-AEDC-6D8CF2F7231C}"/>
              </a:ext>
            </a:extLst>
          </p:cNvPr>
          <p:cNvSpPr>
            <a:spLocks noGrp="1"/>
          </p:cNvSpPr>
          <p:nvPr>
            <p:ph type="sldNum" sz="quarter" idx="12"/>
          </p:nvPr>
        </p:nvSpPr>
        <p:spPr/>
        <p:txBody>
          <a:bodyPr/>
          <a:lstStyle/>
          <a:p>
            <a:fld id="{2285AB21-B87D-4145-8DAF-A6FEF1E12C09}" type="slidenum">
              <a:rPr lang="en-GB" smtClean="0"/>
              <a:t>‹#›</a:t>
            </a:fld>
            <a:endParaRPr lang="en-GB"/>
          </a:p>
        </p:txBody>
      </p:sp>
    </p:spTree>
    <p:extLst>
      <p:ext uri="{BB962C8B-B14F-4D97-AF65-F5344CB8AC3E}">
        <p14:creationId xmlns:p14="http://schemas.microsoft.com/office/powerpoint/2010/main" val="32569960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35F2F-D707-44F5-A013-DB6DC13F81A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8A94CA5-A66E-471F-8C29-95E8E921217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B2E77DF-C20A-4046-999B-595EA76ABF58}"/>
              </a:ext>
            </a:extLst>
          </p:cNvPr>
          <p:cNvSpPr>
            <a:spLocks noGrp="1"/>
          </p:cNvSpPr>
          <p:nvPr>
            <p:ph type="dt" sz="half" idx="10"/>
          </p:nvPr>
        </p:nvSpPr>
        <p:spPr/>
        <p:txBody>
          <a:bodyPr/>
          <a:lstStyle/>
          <a:p>
            <a:fld id="{5DCFF93F-A174-4FC8-8822-93BB2F7C5C2A}" type="datetimeFigureOut">
              <a:rPr lang="en-GB" smtClean="0"/>
              <a:t>03/03/2021</a:t>
            </a:fld>
            <a:endParaRPr lang="en-GB"/>
          </a:p>
        </p:txBody>
      </p:sp>
      <p:sp>
        <p:nvSpPr>
          <p:cNvPr id="5" name="Footer Placeholder 4">
            <a:extLst>
              <a:ext uri="{FF2B5EF4-FFF2-40B4-BE49-F238E27FC236}">
                <a16:creationId xmlns:a16="http://schemas.microsoft.com/office/drawing/2014/main" id="{D78ADF4E-ED3B-4F67-8422-E50327697B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53553F-A062-4AB8-88C1-01EF23CC0491}"/>
              </a:ext>
            </a:extLst>
          </p:cNvPr>
          <p:cNvSpPr>
            <a:spLocks noGrp="1"/>
          </p:cNvSpPr>
          <p:nvPr>
            <p:ph type="sldNum" sz="quarter" idx="12"/>
          </p:nvPr>
        </p:nvSpPr>
        <p:spPr/>
        <p:txBody>
          <a:bodyPr/>
          <a:lstStyle/>
          <a:p>
            <a:fld id="{2285AB21-B87D-4145-8DAF-A6FEF1E12C09}" type="slidenum">
              <a:rPr lang="en-GB" smtClean="0"/>
              <a:t>‹#›</a:t>
            </a:fld>
            <a:endParaRPr lang="en-GB"/>
          </a:p>
        </p:txBody>
      </p:sp>
    </p:spTree>
    <p:extLst>
      <p:ext uri="{BB962C8B-B14F-4D97-AF65-F5344CB8AC3E}">
        <p14:creationId xmlns:p14="http://schemas.microsoft.com/office/powerpoint/2010/main" val="17384960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025C2-955D-4D5A-ACFA-8FDF3225C6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C181DC-C859-40C4-849A-FA663264498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79D77DA-AE4A-4811-B942-9350226EFBD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A4C5469-B389-4DBD-B258-69E4776F3529}"/>
              </a:ext>
            </a:extLst>
          </p:cNvPr>
          <p:cNvSpPr>
            <a:spLocks noGrp="1"/>
          </p:cNvSpPr>
          <p:nvPr>
            <p:ph type="dt" sz="half" idx="10"/>
          </p:nvPr>
        </p:nvSpPr>
        <p:spPr/>
        <p:txBody>
          <a:bodyPr/>
          <a:lstStyle/>
          <a:p>
            <a:fld id="{5DCFF93F-A174-4FC8-8822-93BB2F7C5C2A}" type="datetimeFigureOut">
              <a:rPr lang="en-GB" smtClean="0"/>
              <a:t>03/03/2021</a:t>
            </a:fld>
            <a:endParaRPr lang="en-GB"/>
          </a:p>
        </p:txBody>
      </p:sp>
      <p:sp>
        <p:nvSpPr>
          <p:cNvPr id="6" name="Footer Placeholder 5">
            <a:extLst>
              <a:ext uri="{FF2B5EF4-FFF2-40B4-BE49-F238E27FC236}">
                <a16:creationId xmlns:a16="http://schemas.microsoft.com/office/drawing/2014/main" id="{97CEF6A0-70C7-43A8-A1F6-771E4FDD60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E29721-EE9E-4371-A871-241B37981429}"/>
              </a:ext>
            </a:extLst>
          </p:cNvPr>
          <p:cNvSpPr>
            <a:spLocks noGrp="1"/>
          </p:cNvSpPr>
          <p:nvPr>
            <p:ph type="sldNum" sz="quarter" idx="12"/>
          </p:nvPr>
        </p:nvSpPr>
        <p:spPr/>
        <p:txBody>
          <a:bodyPr/>
          <a:lstStyle/>
          <a:p>
            <a:fld id="{2285AB21-B87D-4145-8DAF-A6FEF1E12C09}" type="slidenum">
              <a:rPr lang="en-GB" smtClean="0"/>
              <a:t>‹#›</a:t>
            </a:fld>
            <a:endParaRPr lang="en-GB"/>
          </a:p>
        </p:txBody>
      </p:sp>
    </p:spTree>
    <p:extLst>
      <p:ext uri="{BB962C8B-B14F-4D97-AF65-F5344CB8AC3E}">
        <p14:creationId xmlns:p14="http://schemas.microsoft.com/office/powerpoint/2010/main" val="41986826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89D05-7816-4BCA-9F33-8C3712AFE3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1FB5BD-D134-46AA-A6C4-41BFB4AD0C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09398C5-C442-4E42-B272-B3C8DAE69E0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825D555-E529-4678-81F6-B2F13802231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09D70A1-E970-4126-9E0F-AA3E2DC8D87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DB969FF-9D8F-4588-8342-84389313A8DD}"/>
              </a:ext>
            </a:extLst>
          </p:cNvPr>
          <p:cNvSpPr>
            <a:spLocks noGrp="1"/>
          </p:cNvSpPr>
          <p:nvPr>
            <p:ph type="dt" sz="half" idx="10"/>
          </p:nvPr>
        </p:nvSpPr>
        <p:spPr/>
        <p:txBody>
          <a:bodyPr/>
          <a:lstStyle/>
          <a:p>
            <a:fld id="{5DCFF93F-A174-4FC8-8822-93BB2F7C5C2A}" type="datetimeFigureOut">
              <a:rPr lang="en-GB" smtClean="0"/>
              <a:t>03/03/2021</a:t>
            </a:fld>
            <a:endParaRPr lang="en-GB"/>
          </a:p>
        </p:txBody>
      </p:sp>
      <p:sp>
        <p:nvSpPr>
          <p:cNvPr id="8" name="Footer Placeholder 7">
            <a:extLst>
              <a:ext uri="{FF2B5EF4-FFF2-40B4-BE49-F238E27FC236}">
                <a16:creationId xmlns:a16="http://schemas.microsoft.com/office/drawing/2014/main" id="{603EF75A-9352-4548-B931-838C5DCC406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63BFA2-BD5E-464A-8637-F9D1A11C914D}"/>
              </a:ext>
            </a:extLst>
          </p:cNvPr>
          <p:cNvSpPr>
            <a:spLocks noGrp="1"/>
          </p:cNvSpPr>
          <p:nvPr>
            <p:ph type="sldNum" sz="quarter" idx="12"/>
          </p:nvPr>
        </p:nvSpPr>
        <p:spPr/>
        <p:txBody>
          <a:bodyPr/>
          <a:lstStyle/>
          <a:p>
            <a:fld id="{2285AB21-B87D-4145-8DAF-A6FEF1E12C09}" type="slidenum">
              <a:rPr lang="en-GB" smtClean="0"/>
              <a:t>‹#›</a:t>
            </a:fld>
            <a:endParaRPr lang="en-GB"/>
          </a:p>
        </p:txBody>
      </p:sp>
    </p:spTree>
    <p:extLst>
      <p:ext uri="{BB962C8B-B14F-4D97-AF65-F5344CB8AC3E}">
        <p14:creationId xmlns:p14="http://schemas.microsoft.com/office/powerpoint/2010/main" val="20520855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2E975-A07F-4FC3-A4F9-E307978A6D9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01C81D3-0BAE-4306-AED7-D8C29D7711CE}"/>
              </a:ext>
            </a:extLst>
          </p:cNvPr>
          <p:cNvSpPr>
            <a:spLocks noGrp="1"/>
          </p:cNvSpPr>
          <p:nvPr>
            <p:ph type="dt" sz="half" idx="10"/>
          </p:nvPr>
        </p:nvSpPr>
        <p:spPr/>
        <p:txBody>
          <a:bodyPr/>
          <a:lstStyle/>
          <a:p>
            <a:fld id="{5DCFF93F-A174-4FC8-8822-93BB2F7C5C2A}" type="datetimeFigureOut">
              <a:rPr lang="en-GB" smtClean="0"/>
              <a:t>03/03/2021</a:t>
            </a:fld>
            <a:endParaRPr lang="en-GB"/>
          </a:p>
        </p:txBody>
      </p:sp>
      <p:sp>
        <p:nvSpPr>
          <p:cNvPr id="4" name="Footer Placeholder 3">
            <a:extLst>
              <a:ext uri="{FF2B5EF4-FFF2-40B4-BE49-F238E27FC236}">
                <a16:creationId xmlns:a16="http://schemas.microsoft.com/office/drawing/2014/main" id="{3E919408-8475-49BD-9F2A-0319AA82D5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1C712F7-CFE3-4A91-B68F-34A80B2ECF94}"/>
              </a:ext>
            </a:extLst>
          </p:cNvPr>
          <p:cNvSpPr>
            <a:spLocks noGrp="1"/>
          </p:cNvSpPr>
          <p:nvPr>
            <p:ph type="sldNum" sz="quarter" idx="12"/>
          </p:nvPr>
        </p:nvSpPr>
        <p:spPr/>
        <p:txBody>
          <a:bodyPr/>
          <a:lstStyle/>
          <a:p>
            <a:fld id="{2285AB21-B87D-4145-8DAF-A6FEF1E12C09}" type="slidenum">
              <a:rPr lang="en-GB" smtClean="0"/>
              <a:t>‹#›</a:t>
            </a:fld>
            <a:endParaRPr lang="en-GB"/>
          </a:p>
        </p:txBody>
      </p:sp>
    </p:spTree>
    <p:extLst>
      <p:ext uri="{BB962C8B-B14F-4D97-AF65-F5344CB8AC3E}">
        <p14:creationId xmlns:p14="http://schemas.microsoft.com/office/powerpoint/2010/main" val="25955734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EF332F-215B-4662-AEE4-077D354CFAEA}"/>
              </a:ext>
            </a:extLst>
          </p:cNvPr>
          <p:cNvSpPr>
            <a:spLocks noGrp="1"/>
          </p:cNvSpPr>
          <p:nvPr>
            <p:ph type="dt" sz="half" idx="10"/>
          </p:nvPr>
        </p:nvSpPr>
        <p:spPr/>
        <p:txBody>
          <a:bodyPr/>
          <a:lstStyle/>
          <a:p>
            <a:fld id="{5DCFF93F-A174-4FC8-8822-93BB2F7C5C2A}" type="datetimeFigureOut">
              <a:rPr lang="en-GB" smtClean="0"/>
              <a:t>03/03/2021</a:t>
            </a:fld>
            <a:endParaRPr lang="en-GB"/>
          </a:p>
        </p:txBody>
      </p:sp>
      <p:sp>
        <p:nvSpPr>
          <p:cNvPr id="3" name="Footer Placeholder 2">
            <a:extLst>
              <a:ext uri="{FF2B5EF4-FFF2-40B4-BE49-F238E27FC236}">
                <a16:creationId xmlns:a16="http://schemas.microsoft.com/office/drawing/2014/main" id="{1B9E6191-A344-4BF7-9E5F-93DA16B512A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BA984C5-8807-4FE0-8757-6AFE08D0A703}"/>
              </a:ext>
            </a:extLst>
          </p:cNvPr>
          <p:cNvSpPr>
            <a:spLocks noGrp="1"/>
          </p:cNvSpPr>
          <p:nvPr>
            <p:ph type="sldNum" sz="quarter" idx="12"/>
          </p:nvPr>
        </p:nvSpPr>
        <p:spPr/>
        <p:txBody>
          <a:bodyPr/>
          <a:lstStyle/>
          <a:p>
            <a:fld id="{2285AB21-B87D-4145-8DAF-A6FEF1E12C09}" type="slidenum">
              <a:rPr lang="en-GB" smtClean="0"/>
              <a:t>‹#›</a:t>
            </a:fld>
            <a:endParaRPr lang="en-GB"/>
          </a:p>
        </p:txBody>
      </p:sp>
    </p:spTree>
    <p:extLst>
      <p:ext uri="{BB962C8B-B14F-4D97-AF65-F5344CB8AC3E}">
        <p14:creationId xmlns:p14="http://schemas.microsoft.com/office/powerpoint/2010/main" val="24651946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C5A46-F4F9-4A6D-B0BA-2EAB742811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689C53-43B2-41A6-83BF-B0D7F4E24C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A9EC168-1471-4ECF-BFA3-D23A6EB9DE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79DCC6A-E7C8-4E6B-9BD3-E296741AFCDF}"/>
              </a:ext>
            </a:extLst>
          </p:cNvPr>
          <p:cNvSpPr>
            <a:spLocks noGrp="1"/>
          </p:cNvSpPr>
          <p:nvPr>
            <p:ph type="dt" sz="half" idx="10"/>
          </p:nvPr>
        </p:nvSpPr>
        <p:spPr/>
        <p:txBody>
          <a:bodyPr/>
          <a:lstStyle/>
          <a:p>
            <a:fld id="{5DCFF93F-A174-4FC8-8822-93BB2F7C5C2A}" type="datetimeFigureOut">
              <a:rPr lang="en-GB" smtClean="0"/>
              <a:t>03/03/2021</a:t>
            </a:fld>
            <a:endParaRPr lang="en-GB"/>
          </a:p>
        </p:txBody>
      </p:sp>
      <p:sp>
        <p:nvSpPr>
          <p:cNvPr id="6" name="Footer Placeholder 5">
            <a:extLst>
              <a:ext uri="{FF2B5EF4-FFF2-40B4-BE49-F238E27FC236}">
                <a16:creationId xmlns:a16="http://schemas.microsoft.com/office/drawing/2014/main" id="{F68A8376-A3B7-4096-9A47-69EBB910C4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8E6126-4742-4584-BE2A-EE9127EAFD83}"/>
              </a:ext>
            </a:extLst>
          </p:cNvPr>
          <p:cNvSpPr>
            <a:spLocks noGrp="1"/>
          </p:cNvSpPr>
          <p:nvPr>
            <p:ph type="sldNum" sz="quarter" idx="12"/>
          </p:nvPr>
        </p:nvSpPr>
        <p:spPr/>
        <p:txBody>
          <a:bodyPr/>
          <a:lstStyle/>
          <a:p>
            <a:fld id="{2285AB21-B87D-4145-8DAF-A6FEF1E12C09}" type="slidenum">
              <a:rPr lang="en-GB" smtClean="0"/>
              <a:t>‹#›</a:t>
            </a:fld>
            <a:endParaRPr lang="en-GB"/>
          </a:p>
        </p:txBody>
      </p:sp>
    </p:spTree>
    <p:extLst>
      <p:ext uri="{BB962C8B-B14F-4D97-AF65-F5344CB8AC3E}">
        <p14:creationId xmlns:p14="http://schemas.microsoft.com/office/powerpoint/2010/main" val="11763910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45611-6403-408D-A60D-466FAABAF79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716B4FF-163E-4577-8669-DB9105C89C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82D9E6D-3BC4-4EF1-ABC0-4E8514E279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CE7818B-3D41-4386-9EC2-953BE6E06D30}"/>
              </a:ext>
            </a:extLst>
          </p:cNvPr>
          <p:cNvSpPr>
            <a:spLocks noGrp="1"/>
          </p:cNvSpPr>
          <p:nvPr>
            <p:ph type="dt" sz="half" idx="10"/>
          </p:nvPr>
        </p:nvSpPr>
        <p:spPr/>
        <p:txBody>
          <a:bodyPr/>
          <a:lstStyle/>
          <a:p>
            <a:fld id="{5DCFF93F-A174-4FC8-8822-93BB2F7C5C2A}" type="datetimeFigureOut">
              <a:rPr lang="en-GB" smtClean="0"/>
              <a:t>03/03/2021</a:t>
            </a:fld>
            <a:endParaRPr lang="en-GB"/>
          </a:p>
        </p:txBody>
      </p:sp>
      <p:sp>
        <p:nvSpPr>
          <p:cNvPr id="6" name="Footer Placeholder 5">
            <a:extLst>
              <a:ext uri="{FF2B5EF4-FFF2-40B4-BE49-F238E27FC236}">
                <a16:creationId xmlns:a16="http://schemas.microsoft.com/office/drawing/2014/main" id="{0581292A-E9E1-4C39-BEC9-7D3F5A66B7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F97D4F-9F05-4343-A1A2-205FEF013221}"/>
              </a:ext>
            </a:extLst>
          </p:cNvPr>
          <p:cNvSpPr>
            <a:spLocks noGrp="1"/>
          </p:cNvSpPr>
          <p:nvPr>
            <p:ph type="sldNum" sz="quarter" idx="12"/>
          </p:nvPr>
        </p:nvSpPr>
        <p:spPr/>
        <p:txBody>
          <a:bodyPr/>
          <a:lstStyle/>
          <a:p>
            <a:fld id="{2285AB21-B87D-4145-8DAF-A6FEF1E12C09}" type="slidenum">
              <a:rPr lang="en-GB" smtClean="0"/>
              <a:t>‹#›</a:t>
            </a:fld>
            <a:endParaRPr lang="en-GB"/>
          </a:p>
        </p:txBody>
      </p:sp>
    </p:spTree>
    <p:extLst>
      <p:ext uri="{BB962C8B-B14F-4D97-AF65-F5344CB8AC3E}">
        <p14:creationId xmlns:p14="http://schemas.microsoft.com/office/powerpoint/2010/main" val="228905689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5011A-649E-4592-8138-93348ADB818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886C23-F19E-4949-85C5-795C7922B08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43F91C-5BB9-4A92-892D-AC643C1A96DE}"/>
              </a:ext>
            </a:extLst>
          </p:cNvPr>
          <p:cNvSpPr>
            <a:spLocks noGrp="1"/>
          </p:cNvSpPr>
          <p:nvPr>
            <p:ph type="dt" sz="half" idx="10"/>
          </p:nvPr>
        </p:nvSpPr>
        <p:spPr/>
        <p:txBody>
          <a:bodyPr/>
          <a:lstStyle/>
          <a:p>
            <a:fld id="{5DCFF93F-A174-4FC8-8822-93BB2F7C5C2A}" type="datetimeFigureOut">
              <a:rPr lang="en-GB" smtClean="0"/>
              <a:t>03/03/2021</a:t>
            </a:fld>
            <a:endParaRPr lang="en-GB"/>
          </a:p>
        </p:txBody>
      </p:sp>
      <p:sp>
        <p:nvSpPr>
          <p:cNvPr id="5" name="Footer Placeholder 4">
            <a:extLst>
              <a:ext uri="{FF2B5EF4-FFF2-40B4-BE49-F238E27FC236}">
                <a16:creationId xmlns:a16="http://schemas.microsoft.com/office/drawing/2014/main" id="{A7B135F4-7FD7-4596-8972-C22E3FCB7C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B78E1A-BC19-49AB-9900-3C92BBEAA147}"/>
              </a:ext>
            </a:extLst>
          </p:cNvPr>
          <p:cNvSpPr>
            <a:spLocks noGrp="1"/>
          </p:cNvSpPr>
          <p:nvPr>
            <p:ph type="sldNum" sz="quarter" idx="12"/>
          </p:nvPr>
        </p:nvSpPr>
        <p:spPr/>
        <p:txBody>
          <a:bodyPr/>
          <a:lstStyle/>
          <a:p>
            <a:fld id="{2285AB21-B87D-4145-8DAF-A6FEF1E12C09}" type="slidenum">
              <a:rPr lang="en-GB" smtClean="0"/>
              <a:t>‹#›</a:t>
            </a:fld>
            <a:endParaRPr lang="en-GB"/>
          </a:p>
        </p:txBody>
      </p:sp>
    </p:spTree>
    <p:extLst>
      <p:ext uri="{BB962C8B-B14F-4D97-AF65-F5344CB8AC3E}">
        <p14:creationId xmlns:p14="http://schemas.microsoft.com/office/powerpoint/2010/main" val="20208999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20AF67-C6C2-484B-ADA8-50447E39BF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3CC100-A02B-41BE-A9C9-28299CD3080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78AC10-C7C7-4212-9A6F-8A5E70011281}"/>
              </a:ext>
            </a:extLst>
          </p:cNvPr>
          <p:cNvSpPr>
            <a:spLocks noGrp="1"/>
          </p:cNvSpPr>
          <p:nvPr>
            <p:ph type="dt" sz="half" idx="10"/>
          </p:nvPr>
        </p:nvSpPr>
        <p:spPr/>
        <p:txBody>
          <a:bodyPr/>
          <a:lstStyle/>
          <a:p>
            <a:fld id="{5DCFF93F-A174-4FC8-8822-93BB2F7C5C2A}" type="datetimeFigureOut">
              <a:rPr lang="en-GB" smtClean="0"/>
              <a:t>03/03/2021</a:t>
            </a:fld>
            <a:endParaRPr lang="en-GB"/>
          </a:p>
        </p:txBody>
      </p:sp>
      <p:sp>
        <p:nvSpPr>
          <p:cNvPr id="5" name="Footer Placeholder 4">
            <a:extLst>
              <a:ext uri="{FF2B5EF4-FFF2-40B4-BE49-F238E27FC236}">
                <a16:creationId xmlns:a16="http://schemas.microsoft.com/office/drawing/2014/main" id="{BA053FFD-5F30-4263-974F-81D6FD162B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09546E-1A90-4CD3-84A3-3761B44620CD}"/>
              </a:ext>
            </a:extLst>
          </p:cNvPr>
          <p:cNvSpPr>
            <a:spLocks noGrp="1"/>
          </p:cNvSpPr>
          <p:nvPr>
            <p:ph type="sldNum" sz="quarter" idx="12"/>
          </p:nvPr>
        </p:nvSpPr>
        <p:spPr/>
        <p:txBody>
          <a:bodyPr/>
          <a:lstStyle/>
          <a:p>
            <a:fld id="{2285AB21-B87D-4145-8DAF-A6FEF1E12C09}" type="slidenum">
              <a:rPr lang="en-GB" smtClean="0"/>
              <a:t>‹#›</a:t>
            </a:fld>
            <a:endParaRPr lang="en-GB"/>
          </a:p>
        </p:txBody>
      </p:sp>
    </p:spTree>
    <p:extLst>
      <p:ext uri="{BB962C8B-B14F-4D97-AF65-F5344CB8AC3E}">
        <p14:creationId xmlns:p14="http://schemas.microsoft.com/office/powerpoint/2010/main" val="3481273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3/3/2021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978907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D96953-5A50-49EC-A913-6784B67E04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3A39DC-7FFD-4741-B6D9-53BC053214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5038AA-F402-45B8-9530-801350C6E2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CFF93F-A174-4FC8-8822-93BB2F7C5C2A}" type="datetimeFigureOut">
              <a:rPr lang="en-GB" smtClean="0"/>
              <a:t>03/03/2021</a:t>
            </a:fld>
            <a:endParaRPr lang="en-GB"/>
          </a:p>
        </p:txBody>
      </p:sp>
      <p:sp>
        <p:nvSpPr>
          <p:cNvPr id="5" name="Footer Placeholder 4">
            <a:extLst>
              <a:ext uri="{FF2B5EF4-FFF2-40B4-BE49-F238E27FC236}">
                <a16:creationId xmlns:a16="http://schemas.microsoft.com/office/drawing/2014/main" id="{0CAE4B83-DC7E-4587-A2F8-C54EDA77AA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338F7F7-C689-4FDB-8FF0-B4B2F3DE37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85AB21-B87D-4145-8DAF-A6FEF1E12C09}" type="slidenum">
              <a:rPr lang="en-GB" smtClean="0"/>
              <a:t>‹#›</a:t>
            </a:fld>
            <a:endParaRPr lang="en-GB"/>
          </a:p>
        </p:txBody>
      </p:sp>
    </p:spTree>
    <p:extLst>
      <p:ext uri="{BB962C8B-B14F-4D97-AF65-F5344CB8AC3E}">
        <p14:creationId xmlns:p14="http://schemas.microsoft.com/office/powerpoint/2010/main" val="250042797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2" Type="http://schemas.openxmlformats.org/officeDocument/2006/relationships/hyperlink" Target="https://www.bbc.co.uk/news/uk-england-oxfordshire-40981037"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nmc.org.uk/standards/cod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hse.gov.uk/managing/theory/alarpglance.htm"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hse.gov.uk/managing/theory/alarpglance.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endParaRPr>
          </a:p>
        </p:txBody>
      </p:sp>
      <p:sp>
        <p:nvSpPr>
          <p:cNvPr id="30" name="Rectangle 29">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1FC5398-C628-478A-822A-BE6CBC51559B}"/>
              </a:ext>
            </a:extLst>
          </p:cNvPr>
          <p:cNvSpPr>
            <a:spLocks noGrp="1"/>
          </p:cNvSpPr>
          <p:nvPr>
            <p:ph type="ctrTitle"/>
          </p:nvPr>
        </p:nvSpPr>
        <p:spPr>
          <a:xfrm>
            <a:off x="8109235" y="863695"/>
            <a:ext cx="3511233" cy="3779995"/>
          </a:xfrm>
        </p:spPr>
        <p:txBody>
          <a:bodyPr anchor="ctr">
            <a:normAutofit/>
          </a:bodyPr>
          <a:lstStyle/>
          <a:p>
            <a:r>
              <a:rPr lang="en-US" dirty="0">
                <a:solidFill>
                  <a:schemeClr val="tx1"/>
                </a:solidFill>
              </a:rPr>
              <a:t>Managing safety in organisations</a:t>
            </a:r>
          </a:p>
        </p:txBody>
      </p:sp>
      <p:sp>
        <p:nvSpPr>
          <p:cNvPr id="3" name="Subtitle 2">
            <a:extLst>
              <a:ext uri="{FF2B5EF4-FFF2-40B4-BE49-F238E27FC236}">
                <a16:creationId xmlns:a16="http://schemas.microsoft.com/office/drawing/2014/main" id="{07730D41-D3A4-4CFC-91DC-62E6A5AE503B}"/>
              </a:ext>
            </a:extLst>
          </p:cNvPr>
          <p:cNvSpPr>
            <a:spLocks noGrp="1"/>
          </p:cNvSpPr>
          <p:nvPr>
            <p:ph type="subTitle" idx="1"/>
          </p:nvPr>
        </p:nvSpPr>
        <p:spPr>
          <a:xfrm>
            <a:off x="8109236" y="4739780"/>
            <a:ext cx="3511233" cy="1147054"/>
          </a:xfrm>
        </p:spPr>
        <p:txBody>
          <a:bodyPr anchor="t">
            <a:normAutofit/>
          </a:bodyPr>
          <a:lstStyle/>
          <a:p>
            <a:endParaRPr lang="en-US" sz="2000" dirty="0"/>
          </a:p>
        </p:txBody>
      </p:sp>
      <p:pic>
        <p:nvPicPr>
          <p:cNvPr id="5" name="Picture 4" descr="A bowl of oranges ">
            <a:extLst>
              <a:ext uri="{FF2B5EF4-FFF2-40B4-BE49-F238E27FC236}">
                <a16:creationId xmlns:a16="http://schemas.microsoft.com/office/drawing/2014/main" id="{46FD3043-02B3-4F91-A2CB-FF01D76F3FD5}"/>
              </a:ext>
            </a:extLst>
          </p:cNvPr>
          <p:cNvPicPr>
            <a:picLocks noChangeAspect="1"/>
          </p:cNvPicPr>
          <p:nvPr/>
        </p:nvPicPr>
        <p:blipFill rotWithShape="1">
          <a:blip r:embed="rId3">
            <a:extLst>
              <a:ext uri="{28A0092B-C50C-407E-A947-70E740481C1C}">
                <a14:useLocalDpi xmlns:a14="http://schemas.microsoft.com/office/drawing/2010/main" val="0"/>
              </a:ext>
            </a:extLst>
          </a:blip>
          <a:srcRect r="-1" b="-1"/>
          <a:stretch/>
        </p:blipFill>
        <p:spPr>
          <a:xfrm>
            <a:off x="20" y="10"/>
            <a:ext cx="7537685" cy="6857990"/>
          </a:xfrm>
          <a:prstGeom prst="rect">
            <a:avLst/>
          </a:prstGeom>
        </p:spPr>
      </p:pic>
      <p:sp>
        <p:nvSpPr>
          <p:cNvPr id="32" name="Rectangle 31">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9235"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7487362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2A7A3-0C1C-48C2-A56A-1220BB8381B9}"/>
              </a:ext>
            </a:extLst>
          </p:cNvPr>
          <p:cNvSpPr>
            <a:spLocks noGrp="1"/>
          </p:cNvSpPr>
          <p:nvPr>
            <p:ph type="title"/>
          </p:nvPr>
        </p:nvSpPr>
        <p:spPr/>
        <p:txBody>
          <a:bodyPr/>
          <a:lstStyle/>
          <a:p>
            <a:r>
              <a:rPr lang="en-GB" dirty="0"/>
              <a:t>Safety and the NHS – serious consequences for mistakes</a:t>
            </a:r>
          </a:p>
        </p:txBody>
      </p:sp>
      <p:sp>
        <p:nvSpPr>
          <p:cNvPr id="3" name="Content Placeholder 2">
            <a:extLst>
              <a:ext uri="{FF2B5EF4-FFF2-40B4-BE49-F238E27FC236}">
                <a16:creationId xmlns:a16="http://schemas.microsoft.com/office/drawing/2014/main" id="{110BB714-8320-4C87-86A8-1C9207A55827}"/>
              </a:ext>
            </a:extLst>
          </p:cNvPr>
          <p:cNvSpPr>
            <a:spLocks noGrp="1"/>
          </p:cNvSpPr>
          <p:nvPr>
            <p:ph idx="1"/>
          </p:nvPr>
        </p:nvSpPr>
        <p:spPr/>
        <p:txBody>
          <a:bodyPr/>
          <a:lstStyle/>
          <a:p>
            <a:r>
              <a:rPr lang="en-GB" dirty="0">
                <a:hlinkClick r:id="rId2"/>
              </a:rPr>
              <a:t>https://www.bbc.co.uk/news/uk-england-oxfordshire-40981037</a:t>
            </a:r>
            <a:endParaRPr lang="en-GB" dirty="0"/>
          </a:p>
          <a:p>
            <a:r>
              <a:rPr lang="en-GB" dirty="0"/>
              <a:t>https://www.bbc.co.uk/news/health-35403822</a:t>
            </a:r>
          </a:p>
          <a:p>
            <a:r>
              <a:rPr lang="en-GB" dirty="0"/>
              <a:t>https://www.bbc.co.uk/news/health-42347942</a:t>
            </a:r>
          </a:p>
        </p:txBody>
      </p:sp>
    </p:spTree>
    <p:extLst>
      <p:ext uri="{BB962C8B-B14F-4D97-AF65-F5344CB8AC3E}">
        <p14:creationId xmlns:p14="http://schemas.microsoft.com/office/powerpoint/2010/main" val="29409639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4C4B5-AFB5-456A-94D0-FD768D650E64}"/>
              </a:ext>
            </a:extLst>
          </p:cNvPr>
          <p:cNvSpPr>
            <a:spLocks noGrp="1"/>
          </p:cNvSpPr>
          <p:nvPr>
            <p:ph type="title"/>
          </p:nvPr>
        </p:nvSpPr>
        <p:spPr/>
        <p:txBody>
          <a:bodyPr>
            <a:normAutofit/>
          </a:bodyPr>
          <a:lstStyle/>
          <a:p>
            <a:r>
              <a:rPr lang="en-GB" dirty="0"/>
              <a:t>Health and safety, a common sense approach to protecting people you care about or an exercise in paperwork?</a:t>
            </a:r>
          </a:p>
        </p:txBody>
      </p:sp>
      <p:sp>
        <p:nvSpPr>
          <p:cNvPr id="3" name="Content Placeholder 2">
            <a:extLst>
              <a:ext uri="{FF2B5EF4-FFF2-40B4-BE49-F238E27FC236}">
                <a16:creationId xmlns:a16="http://schemas.microsoft.com/office/drawing/2014/main" id="{B1DB7C7E-E868-4A76-91C9-280A0C64681B}"/>
              </a:ext>
            </a:extLst>
          </p:cNvPr>
          <p:cNvSpPr>
            <a:spLocks noGrp="1"/>
          </p:cNvSpPr>
          <p:nvPr>
            <p:ph idx="1"/>
          </p:nvPr>
        </p:nvSpPr>
        <p:spPr/>
        <p:txBody>
          <a:bodyPr>
            <a:normAutofit fontScale="92500"/>
          </a:bodyPr>
          <a:lstStyle/>
          <a:p>
            <a:pPr marL="0" indent="0">
              <a:buNone/>
            </a:pPr>
            <a:endParaRPr lang="en-GB" dirty="0"/>
          </a:p>
          <a:p>
            <a:pPr marL="0" indent="0">
              <a:buNone/>
            </a:pPr>
            <a:endParaRPr lang="en-GB" dirty="0"/>
          </a:p>
          <a:p>
            <a:pPr marL="0" indent="0">
              <a:buNone/>
            </a:pPr>
            <a:r>
              <a:rPr lang="en-GB" dirty="0"/>
              <a:t>Busting Bureaucracy Empowering frontline staff by reducing excess bureaucracy in the health and care system in England:</a:t>
            </a:r>
          </a:p>
          <a:p>
            <a:pPr marL="0" indent="0">
              <a:buNone/>
            </a:pPr>
            <a:r>
              <a:rPr lang="en-GB" dirty="0"/>
              <a:t>But excess bureaucracy reduces the time that staff have for care and hinders staff and leaders from deciding how to manage risk, being creative, innovating to fix problems, empowering others and being flexible. This negatively impacts staff well-being, morale and retention while hindering the very outcomes the processes aim to support.</a:t>
            </a:r>
          </a:p>
          <a:p>
            <a:pPr marL="0" indent="0">
              <a:buNone/>
            </a:pPr>
            <a:endParaRPr lang="en-GB" dirty="0"/>
          </a:p>
          <a:p>
            <a:pPr marL="0" indent="0">
              <a:buNone/>
            </a:pPr>
            <a:r>
              <a:rPr lang="en-GB" b="0" i="0" dirty="0">
                <a:solidFill>
                  <a:srgbClr val="3F3F42"/>
                </a:solidFill>
                <a:effectLst/>
                <a:latin typeface="ReithSans"/>
              </a:rPr>
              <a:t>"It's about hospitals creating a culture which makes it easy for staff on the frontline to say, 'look, something went wrong; I think it could have had a different outcome and we need to learn from this so it doesn't happen again’.”  (Jeremy Hunt 2017, BBC radio 4)</a:t>
            </a: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477656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1E9C9-6712-44FE-B0EE-F14632454534}"/>
              </a:ext>
            </a:extLst>
          </p:cNvPr>
          <p:cNvSpPr>
            <a:spLocks noGrp="1"/>
          </p:cNvSpPr>
          <p:nvPr>
            <p:ph type="title"/>
          </p:nvPr>
        </p:nvSpPr>
        <p:spPr/>
        <p:txBody>
          <a:bodyPr/>
          <a:lstStyle/>
          <a:p>
            <a:r>
              <a:rPr lang="en-GB" dirty="0"/>
              <a:t>Risk as part of life?</a:t>
            </a:r>
          </a:p>
        </p:txBody>
      </p:sp>
      <p:sp>
        <p:nvSpPr>
          <p:cNvPr id="3" name="Content Placeholder 2">
            <a:extLst>
              <a:ext uri="{FF2B5EF4-FFF2-40B4-BE49-F238E27FC236}">
                <a16:creationId xmlns:a16="http://schemas.microsoft.com/office/drawing/2014/main" id="{F75371EB-7062-43DC-BA76-87E113E9A384}"/>
              </a:ext>
            </a:extLst>
          </p:cNvPr>
          <p:cNvSpPr>
            <a:spLocks noGrp="1"/>
          </p:cNvSpPr>
          <p:nvPr>
            <p:ph idx="1"/>
          </p:nvPr>
        </p:nvSpPr>
        <p:spPr/>
        <p:txBody>
          <a:bodyPr/>
          <a:lstStyle/>
          <a:p>
            <a:pPr marL="0" indent="0">
              <a:buNone/>
            </a:pPr>
            <a:r>
              <a:rPr lang="en-GB" sz="2400" dirty="0"/>
              <a:t>‘Risk assessment and safety planning are central components of mental health nursing, with mental health nurses acting as key agents in transforming services to a recovery orientation. If in mental health the emphasis continues to be on high impact or dramatic risks that occur for a few, the opportunity to think about risk in a positive manner and explore the idea of risk being part and parcel of the growth and development of all individuals who use mental health services will be missed.’  (</a:t>
            </a:r>
            <a:r>
              <a:rPr lang="en-GB" sz="2400" dirty="0" err="1"/>
              <a:t>Higgens</a:t>
            </a:r>
            <a:r>
              <a:rPr lang="en-GB" sz="2400" dirty="0"/>
              <a:t> et al 2016, p168)</a:t>
            </a:r>
          </a:p>
          <a:p>
            <a:pPr marL="0" indent="0">
              <a:buNone/>
            </a:pPr>
            <a:endParaRPr lang="en-GB" dirty="0"/>
          </a:p>
        </p:txBody>
      </p:sp>
    </p:spTree>
    <p:extLst>
      <p:ext uri="{BB962C8B-B14F-4D97-AF65-F5344CB8AC3E}">
        <p14:creationId xmlns:p14="http://schemas.microsoft.com/office/powerpoint/2010/main" val="1899732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D33A7-916A-4EB5-9E20-AB5B88411E20}"/>
              </a:ext>
            </a:extLst>
          </p:cNvPr>
          <p:cNvSpPr>
            <a:spLocks noGrp="1"/>
          </p:cNvSpPr>
          <p:nvPr>
            <p:ph type="title"/>
          </p:nvPr>
        </p:nvSpPr>
        <p:spPr/>
        <p:txBody>
          <a:bodyPr/>
          <a:lstStyle/>
          <a:p>
            <a:r>
              <a:rPr lang="en-GB" dirty="0"/>
              <a:t>HSE document on this</a:t>
            </a:r>
          </a:p>
        </p:txBody>
      </p:sp>
      <p:sp>
        <p:nvSpPr>
          <p:cNvPr id="3" name="Content Placeholder 2">
            <a:extLst>
              <a:ext uri="{FF2B5EF4-FFF2-40B4-BE49-F238E27FC236}">
                <a16:creationId xmlns:a16="http://schemas.microsoft.com/office/drawing/2014/main" id="{4F5BB26D-EFC9-4E8B-A058-7551A70990EA}"/>
              </a:ext>
            </a:extLst>
          </p:cNvPr>
          <p:cNvSpPr>
            <a:spLocks noGrp="1"/>
          </p:cNvSpPr>
          <p:nvPr>
            <p:ph idx="1"/>
          </p:nvPr>
        </p:nvSpPr>
        <p:spPr/>
        <p:txBody>
          <a:bodyPr/>
          <a:lstStyle/>
          <a:p>
            <a:r>
              <a:rPr lang="en-GB" dirty="0"/>
              <a:t>Key message: ‘Play is great for children’s well-being and development. When planning and providing play opportunities, the goal is not to eliminate risk, but to weigh up the risks and benefits. No child will learn about risk if they are wrapped in cotton wool’. </a:t>
            </a:r>
          </a:p>
        </p:txBody>
      </p:sp>
    </p:spTree>
    <p:extLst>
      <p:ext uri="{BB962C8B-B14F-4D97-AF65-F5344CB8AC3E}">
        <p14:creationId xmlns:p14="http://schemas.microsoft.com/office/powerpoint/2010/main" val="31465117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E5789-8A4F-4A3F-88A8-1686100E95D9}"/>
              </a:ext>
            </a:extLst>
          </p:cNvPr>
          <p:cNvSpPr>
            <a:spLocks noGrp="1"/>
          </p:cNvSpPr>
          <p:nvPr>
            <p:ph type="title"/>
          </p:nvPr>
        </p:nvSpPr>
        <p:spPr/>
        <p:txBody>
          <a:bodyPr/>
          <a:lstStyle/>
          <a:p>
            <a:r>
              <a:rPr lang="en-GB" dirty="0"/>
              <a:t>report prepared by the All parliamentary - Party Group on a fit and healthy childhood</a:t>
            </a:r>
          </a:p>
        </p:txBody>
      </p:sp>
      <p:sp>
        <p:nvSpPr>
          <p:cNvPr id="3" name="Content Placeholder 2">
            <a:extLst>
              <a:ext uri="{FF2B5EF4-FFF2-40B4-BE49-F238E27FC236}">
                <a16:creationId xmlns:a16="http://schemas.microsoft.com/office/drawing/2014/main" id="{FC22122C-2F0B-428F-B780-262385D85668}"/>
              </a:ext>
            </a:extLst>
          </p:cNvPr>
          <p:cNvSpPr>
            <a:spLocks noGrp="1"/>
          </p:cNvSpPr>
          <p:nvPr>
            <p:ph idx="1"/>
          </p:nvPr>
        </p:nvSpPr>
        <p:spPr/>
        <p:txBody>
          <a:bodyPr>
            <a:normAutofit/>
          </a:bodyPr>
          <a:lstStyle/>
          <a:p>
            <a:r>
              <a:rPr lang="en-GB" dirty="0"/>
              <a:t>Professional training and CPD in benefit-risk assessment for all teachers, relevant local authority officials and Ofsted inspectors</a:t>
            </a:r>
          </a:p>
          <a:p>
            <a:r>
              <a:rPr lang="en-GB" dirty="0"/>
              <a:t>Public information initiative to raise professional and parental awareness of the accessibility of advice about benefit-risk assessment as listed above and updated as appropriate</a:t>
            </a:r>
          </a:p>
          <a:p>
            <a:r>
              <a:rPr lang="en-GB" dirty="0"/>
              <a:t>Policy-makers and people working with children to use the term ‘benefit-risk assessment’ rather than ‘risk assessment ’ to promote a rational evaluation of activities and situations</a:t>
            </a:r>
          </a:p>
          <a:p>
            <a:r>
              <a:rPr lang="en-GB" dirty="0"/>
              <a:t>Government to provide the mechanism whereby the public can challenge questionable decisions obstructing children’s play that are made by local authorities or schools which appear to be based on spurious ‘health and safety’ reasons rather than a competent, knowledge-based benefit-risk assessment</a:t>
            </a:r>
          </a:p>
        </p:txBody>
      </p:sp>
    </p:spTree>
    <p:extLst>
      <p:ext uri="{BB962C8B-B14F-4D97-AF65-F5344CB8AC3E}">
        <p14:creationId xmlns:p14="http://schemas.microsoft.com/office/powerpoint/2010/main" val="4067027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C226E-4A24-4E45-AF64-C8245B630B8E}"/>
              </a:ext>
            </a:extLst>
          </p:cNvPr>
          <p:cNvSpPr>
            <a:spLocks noGrp="1"/>
          </p:cNvSpPr>
          <p:nvPr>
            <p:ph type="title"/>
          </p:nvPr>
        </p:nvSpPr>
        <p:spPr/>
        <p:txBody>
          <a:bodyPr/>
          <a:lstStyle/>
          <a:p>
            <a:r>
              <a:rPr lang="en-GB" dirty="0"/>
              <a:t>Covid – these concepts in action</a:t>
            </a:r>
          </a:p>
        </p:txBody>
      </p:sp>
      <p:sp>
        <p:nvSpPr>
          <p:cNvPr id="3" name="Content Placeholder 2">
            <a:extLst>
              <a:ext uri="{FF2B5EF4-FFF2-40B4-BE49-F238E27FC236}">
                <a16:creationId xmlns:a16="http://schemas.microsoft.com/office/drawing/2014/main" id="{087DD292-D84E-4134-9193-B1210F302A29}"/>
              </a:ext>
            </a:extLst>
          </p:cNvPr>
          <p:cNvSpPr>
            <a:spLocks noGrp="1"/>
          </p:cNvSpPr>
          <p:nvPr>
            <p:ph idx="1"/>
          </p:nvPr>
        </p:nvSpPr>
        <p:spPr/>
        <p:txBody>
          <a:bodyPr>
            <a:normAutofit fontScale="92500" lnSpcReduction="10000"/>
          </a:bodyPr>
          <a:lstStyle/>
          <a:p>
            <a:r>
              <a:rPr lang="en-GB" sz="4400" dirty="0"/>
              <a:t>Essentially should be open up the economy to save businesses, people’s mental health but accept people will die as a result?</a:t>
            </a:r>
          </a:p>
          <a:p>
            <a:r>
              <a:rPr lang="en-GB" sz="4400" dirty="0"/>
              <a:t>The whole process has focussed on the concept of ‘what is a reasonable level of risk?</a:t>
            </a:r>
          </a:p>
        </p:txBody>
      </p:sp>
    </p:spTree>
    <p:extLst>
      <p:ext uri="{BB962C8B-B14F-4D97-AF65-F5344CB8AC3E}">
        <p14:creationId xmlns:p14="http://schemas.microsoft.com/office/powerpoint/2010/main" val="257076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C0FC9-F3D9-460D-B39F-E4ACB31DEC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7C0A5AD-4F12-4854-B209-61441CF54380}"/>
              </a:ext>
            </a:extLst>
          </p:cNvPr>
          <p:cNvSpPr>
            <a:spLocks noGrp="1"/>
          </p:cNvSpPr>
          <p:nvPr>
            <p:ph idx="1"/>
          </p:nvPr>
        </p:nvSpPr>
        <p:spPr/>
        <p:txBody>
          <a:bodyPr/>
          <a:lstStyle/>
          <a:p>
            <a:r>
              <a:rPr lang="en-GB" dirty="0"/>
              <a:t>Nearpod</a:t>
            </a:r>
          </a:p>
        </p:txBody>
      </p:sp>
    </p:spTree>
    <p:extLst>
      <p:ext uri="{BB962C8B-B14F-4D97-AF65-F5344CB8AC3E}">
        <p14:creationId xmlns:p14="http://schemas.microsoft.com/office/powerpoint/2010/main" val="2403592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at is the Law of Tort?&#10;â¢ The law of tort is a branch of the private (civil) law&#10;â¢ A tort is a âcivil wrongâ, which unlik...">
            <a:extLst>
              <a:ext uri="{FF2B5EF4-FFF2-40B4-BE49-F238E27FC236}">
                <a16:creationId xmlns:a16="http://schemas.microsoft.com/office/drawing/2014/main" id="{A83F5DE1-6A8A-43E1-9844-81F250D34D9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4775" y="314325"/>
            <a:ext cx="12611099" cy="6817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28130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568C76F-00BD-4AAF-AA9F-450DD5EE236B}"/>
              </a:ext>
            </a:extLst>
          </p:cNvPr>
          <p:cNvPicPr>
            <a:picLocks noGrp="1" noChangeAspect="1"/>
          </p:cNvPicPr>
          <p:nvPr>
            <p:ph idx="1"/>
          </p:nvPr>
        </p:nvPicPr>
        <p:blipFill>
          <a:blip r:embed="rId2"/>
          <a:stretch>
            <a:fillRect/>
          </a:stretch>
        </p:blipFill>
        <p:spPr>
          <a:xfrm>
            <a:off x="1038225" y="203998"/>
            <a:ext cx="11153775" cy="6893771"/>
          </a:xfrm>
          <a:prstGeom prst="rect">
            <a:avLst/>
          </a:prstGeom>
        </p:spPr>
      </p:pic>
    </p:spTree>
    <p:extLst>
      <p:ext uri="{BB962C8B-B14F-4D97-AF65-F5344CB8AC3E}">
        <p14:creationId xmlns:p14="http://schemas.microsoft.com/office/powerpoint/2010/main" val="789833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0FFCE-3950-4D5C-9BEE-B2733551AEB9}"/>
              </a:ext>
            </a:extLst>
          </p:cNvPr>
          <p:cNvSpPr>
            <a:spLocks noGrp="1"/>
          </p:cNvSpPr>
          <p:nvPr>
            <p:ph type="title"/>
          </p:nvPr>
        </p:nvSpPr>
        <p:spPr/>
        <p:txBody>
          <a:bodyPr/>
          <a:lstStyle/>
          <a:p>
            <a:r>
              <a:rPr lang="en-GB" dirty="0"/>
              <a:t>negligence</a:t>
            </a:r>
          </a:p>
        </p:txBody>
      </p:sp>
      <p:sp>
        <p:nvSpPr>
          <p:cNvPr id="3" name="Content Placeholder 2">
            <a:extLst>
              <a:ext uri="{FF2B5EF4-FFF2-40B4-BE49-F238E27FC236}">
                <a16:creationId xmlns:a16="http://schemas.microsoft.com/office/drawing/2014/main" id="{66E1F778-37E3-474A-8FB4-C0B9615EEAEB}"/>
              </a:ext>
            </a:extLst>
          </p:cNvPr>
          <p:cNvSpPr>
            <a:spLocks noGrp="1"/>
          </p:cNvSpPr>
          <p:nvPr>
            <p:ph idx="1"/>
          </p:nvPr>
        </p:nvSpPr>
        <p:spPr/>
        <p:txBody>
          <a:bodyPr/>
          <a:lstStyle/>
          <a:p>
            <a:r>
              <a:rPr lang="en-GB" sz="2000" dirty="0"/>
              <a:t>Not every accident is the result of negligence. The difference between a pure accident and an accident caused by negligence is the standard of care that the law requires in that situation. If a person neglects the requisite standard of care then he or she might be liable for any resulting injuries. For example, it’s easy to prove that a driver who did not follow the posted speed limit and caused an accident has neglected the proper standard of care.</a:t>
            </a:r>
          </a:p>
          <a:p>
            <a:r>
              <a:rPr lang="en-GB" sz="2000" dirty="0"/>
              <a:t>But what does the “standard of care” actually mean? The law of negligence defines that standard as the level of care that a “reasonable person” would exercise in a similar situation. For example, it’s reasonable for a motorist to obey traffic laws, including following the speed limit.</a:t>
            </a:r>
          </a:p>
          <a:p>
            <a:endParaRPr lang="en-GB" dirty="0"/>
          </a:p>
        </p:txBody>
      </p:sp>
    </p:spTree>
    <p:extLst>
      <p:ext uri="{BB962C8B-B14F-4D97-AF65-F5344CB8AC3E}">
        <p14:creationId xmlns:p14="http://schemas.microsoft.com/office/powerpoint/2010/main" val="18744780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F6359-3BB1-407E-9BE5-9CF0BD65C7DE}"/>
              </a:ext>
            </a:extLst>
          </p:cNvPr>
          <p:cNvSpPr>
            <a:spLocks noGrp="1"/>
          </p:cNvSpPr>
          <p:nvPr>
            <p:ph type="title"/>
          </p:nvPr>
        </p:nvSpPr>
        <p:spPr/>
        <p:txBody>
          <a:bodyPr/>
          <a:lstStyle/>
          <a:p>
            <a:pPr marL="306000" marR="0" lvl="0" indent="-306000" defTabSz="457200" rtl="0" eaLnBrk="1" fontAlgn="auto" latinLnBrk="0" hangingPunct="1">
              <a:lnSpc>
                <a:spcPct val="110000"/>
              </a:lnSpc>
              <a:spcBef>
                <a:spcPct val="20000"/>
              </a:spcBef>
              <a:spcAft>
                <a:spcPts val="600"/>
              </a:spcAft>
              <a:tabLst/>
              <a:defRPr/>
            </a:pPr>
            <a:r>
              <a:rPr kumimoji="0" lang="en-GB" sz="1800" b="1" i="0" u="none" strike="noStrike" kern="1200" cap="none" spc="0" normalizeH="0" baseline="0" noProof="0" dirty="0">
                <a:ln>
                  <a:noFill/>
                </a:ln>
                <a:solidFill>
                  <a:srgbClr val="494949"/>
                </a:solidFill>
                <a:effectLst/>
                <a:uLnTx/>
                <a:uFillTx/>
                <a:latin typeface="Arial" panose="020B0604020202020204" pitchFamily="34" charset="0"/>
                <a:ea typeface="Times New Roman" panose="02020603050405020304" pitchFamily="18" charset="0"/>
                <a:cs typeface="+mn-cs"/>
              </a:rPr>
              <a:t>Who Is a “Reasonable Person”? </a:t>
            </a:r>
            <a:br>
              <a:rPr kumimoji="0" lang="en-GB" sz="1800" b="0" i="0" u="none" strike="noStrike" kern="1200" cap="none" spc="0" normalizeH="0" baseline="0" noProof="0" dirty="0">
                <a:ln>
                  <a:noFill/>
                </a:ln>
                <a:solidFill>
                  <a:prstClr val="black">
                    <a:lumMod val="75000"/>
                    <a:lumOff val="25000"/>
                  </a:prstClr>
                </a:solidFill>
                <a:effectLst/>
                <a:uLnTx/>
                <a:uFillTx/>
                <a:latin typeface="Times New Roman" panose="02020603050405020304" pitchFamily="18" charset="0"/>
                <a:ea typeface="Times New Roman" panose="02020603050405020304" pitchFamily="18" charset="0"/>
                <a:cs typeface="+mn-cs"/>
              </a:rPr>
            </a:br>
            <a:endParaRPr lang="en-GB" dirty="0"/>
          </a:p>
        </p:txBody>
      </p:sp>
      <p:sp>
        <p:nvSpPr>
          <p:cNvPr id="3" name="Content Placeholder 2">
            <a:extLst>
              <a:ext uri="{FF2B5EF4-FFF2-40B4-BE49-F238E27FC236}">
                <a16:creationId xmlns:a16="http://schemas.microsoft.com/office/drawing/2014/main" id="{1CAF8364-89B5-430A-9836-1E1D76F129EA}"/>
              </a:ext>
            </a:extLst>
          </p:cNvPr>
          <p:cNvSpPr>
            <a:spLocks noGrp="1"/>
          </p:cNvSpPr>
          <p:nvPr>
            <p:ph idx="1"/>
          </p:nvPr>
        </p:nvSpPr>
        <p:spPr>
          <a:xfrm>
            <a:off x="581192" y="1786855"/>
            <a:ext cx="11029615" cy="4368989"/>
          </a:xfrm>
        </p:spPr>
        <p:txBody>
          <a:bodyPr/>
          <a:lstStyle/>
          <a:p>
            <a:r>
              <a:rPr lang="en-GB" sz="2400" dirty="0">
                <a:solidFill>
                  <a:srgbClr val="494949"/>
                </a:solidFill>
                <a:effectLst/>
                <a:latin typeface="Arial" panose="020B0604020202020204" pitchFamily="34" charset="0"/>
                <a:ea typeface="Times New Roman" panose="02020603050405020304" pitchFamily="18" charset="0"/>
              </a:rPr>
              <a:t>The “reasonable person” is not an actual person. It is a legal fiction focusing on how a typical person would behave under certain circumstances. Whether a person acted reasonably or not also depends on whether he or she owed the injured person a duty of care. </a:t>
            </a:r>
          </a:p>
          <a:p>
            <a:r>
              <a:rPr lang="en-GB" sz="2400" b="0" i="0" dirty="0">
                <a:solidFill>
                  <a:srgbClr val="4A4A4A"/>
                </a:solidFill>
                <a:effectLst/>
                <a:latin typeface="PublicSans"/>
              </a:rPr>
              <a:t>The "duty of care" refers to the obligations placed on people to act towards others in a certain way, in accordance with certain standards. The term can have a different meaning depending on the legal context in which it is being used.</a:t>
            </a:r>
            <a:r>
              <a:rPr lang="en-GB" sz="2400" b="0" i="0" dirty="0">
                <a:solidFill>
                  <a:srgbClr val="494949"/>
                </a:solidFill>
                <a:latin typeface="Arial" panose="020B0604020202020204" pitchFamily="34" charset="0"/>
              </a:rPr>
              <a:t> (RCN)</a:t>
            </a:r>
          </a:p>
          <a:p>
            <a:endParaRPr lang="en-GB" dirty="0"/>
          </a:p>
        </p:txBody>
      </p:sp>
    </p:spTree>
    <p:extLst>
      <p:ext uri="{BB962C8B-B14F-4D97-AF65-F5344CB8AC3E}">
        <p14:creationId xmlns:p14="http://schemas.microsoft.com/office/powerpoint/2010/main" val="21403450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6FBB258-0D7E-4CF4-8201-D37DCD582D52}"/>
              </a:ext>
            </a:extLst>
          </p:cNvPr>
          <p:cNvPicPr>
            <a:picLocks noGrp="1" noChangeAspect="1"/>
          </p:cNvPicPr>
          <p:nvPr>
            <p:ph idx="1"/>
          </p:nvPr>
        </p:nvPicPr>
        <p:blipFill>
          <a:blip r:embed="rId2"/>
          <a:stretch>
            <a:fillRect/>
          </a:stretch>
        </p:blipFill>
        <p:spPr>
          <a:xfrm>
            <a:off x="1707502" y="1238111"/>
            <a:ext cx="7533797" cy="5013399"/>
          </a:xfrm>
        </p:spPr>
      </p:pic>
    </p:spTree>
    <p:extLst>
      <p:ext uri="{BB962C8B-B14F-4D97-AF65-F5344CB8AC3E}">
        <p14:creationId xmlns:p14="http://schemas.microsoft.com/office/powerpoint/2010/main" val="30579577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056211-69EC-4583-918F-63C88099CF3E}"/>
              </a:ext>
            </a:extLst>
          </p:cNvPr>
          <p:cNvSpPr>
            <a:spLocks noGrp="1"/>
          </p:cNvSpPr>
          <p:nvPr>
            <p:ph idx="1"/>
          </p:nvPr>
        </p:nvSpPr>
        <p:spPr>
          <a:xfrm>
            <a:off x="581192" y="654341"/>
            <a:ext cx="11029615" cy="6123964"/>
          </a:xfrm>
        </p:spPr>
        <p:txBody>
          <a:bodyPr>
            <a:normAutofit/>
          </a:bodyPr>
          <a:lstStyle/>
          <a:p>
            <a:r>
              <a:rPr lang="en-GB" sz="1800" b="1" dirty="0">
                <a:solidFill>
                  <a:srgbClr val="494949"/>
                </a:solidFill>
                <a:effectLst/>
                <a:latin typeface="Arial" panose="020B0604020202020204" pitchFamily="34" charset="0"/>
                <a:ea typeface="Times New Roman" panose="02020603050405020304" pitchFamily="18" charset="0"/>
              </a:rPr>
              <a:t>Real-Life Example: Lost at Sea</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494949"/>
                </a:solidFill>
                <a:effectLst/>
                <a:latin typeface="Arial" panose="020B0604020202020204" pitchFamily="34" charset="0"/>
                <a:ea typeface="Times New Roman" panose="02020603050405020304" pitchFamily="18" charset="0"/>
              </a:rPr>
              <a:t>In July 2015, two 14-year-old boys were lost at sea when they were allowed to take an 18-foot boat out onto the Atlantic Ocean without adult supervision. The mother of one of those boys filed a wrongful death lawsuit against the other boy’s relatives, claiming that his mother acted negligently in allowing them to take the boat out. Evidence suggests that their boat capsized a mile from the coast during a strong storm.</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494949"/>
                </a:solidFill>
                <a:effectLst/>
                <a:latin typeface="Arial" panose="020B0604020202020204" pitchFamily="34" charset="0"/>
                <a:ea typeface="Times New Roman" panose="02020603050405020304" pitchFamily="18" charset="0"/>
              </a:rPr>
              <a:t>“No reasonable person would permit a 14-year-old child to captain an 18-foot, 2-inch single engine vessel in the ocean without adult supervision,” the complaint says, and “without making sure there were no adverse weather conditions forecasted, or further ensuring the vessel was equipped with VHF radio, appropriate electronics and other communication devices to allow the vessel to be tracked in the event of an emergency.”</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494949"/>
                </a:solidFill>
                <a:effectLst/>
                <a:latin typeface="Arial" panose="020B0604020202020204" pitchFamily="34" charset="0"/>
                <a:ea typeface="Times New Roman" panose="02020603050405020304" pitchFamily="18" charset="0"/>
              </a:rPr>
              <a:t>Investigators concluded there was not enough to press charges against the mother who allowed the boys to take the boat out.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0531263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1BA34-40C2-4D72-B49A-3A90762D2DDE}"/>
              </a:ext>
            </a:extLst>
          </p:cNvPr>
          <p:cNvSpPr>
            <a:spLocks noGrp="1"/>
          </p:cNvSpPr>
          <p:nvPr>
            <p:ph type="title"/>
          </p:nvPr>
        </p:nvSpPr>
        <p:spPr/>
        <p:txBody>
          <a:bodyPr/>
          <a:lstStyle/>
          <a:p>
            <a:r>
              <a:rPr lang="en-GB" dirty="0"/>
              <a:t>Legal duty of care</a:t>
            </a:r>
          </a:p>
        </p:txBody>
      </p:sp>
      <p:sp>
        <p:nvSpPr>
          <p:cNvPr id="3" name="Content Placeholder 2">
            <a:extLst>
              <a:ext uri="{FF2B5EF4-FFF2-40B4-BE49-F238E27FC236}">
                <a16:creationId xmlns:a16="http://schemas.microsoft.com/office/drawing/2014/main" id="{FFDC312E-4CB8-4D95-9914-E0D66925FEEC}"/>
              </a:ext>
            </a:extLst>
          </p:cNvPr>
          <p:cNvSpPr>
            <a:spLocks noGrp="1"/>
          </p:cNvSpPr>
          <p:nvPr>
            <p:ph idx="1"/>
          </p:nvPr>
        </p:nvSpPr>
        <p:spPr/>
        <p:txBody>
          <a:bodyPr>
            <a:normAutofit fontScale="92500" lnSpcReduction="10000"/>
          </a:bodyPr>
          <a:lstStyle/>
          <a:p>
            <a:pPr algn="l"/>
            <a:r>
              <a:rPr lang="en-GB" b="0" i="0" dirty="0">
                <a:solidFill>
                  <a:srgbClr val="4A4A4A"/>
                </a:solidFill>
                <a:effectLst/>
                <a:latin typeface="PublicSans"/>
              </a:rPr>
              <a:t>Generally, the law imposes a duty of care on a health care practitioner in situations where it is "reasonably foreseeable" that the practitioner might cause harm to patients through their actions or omissions. This is the case regardless of whether that practitioner is a nurse, midwife, Nursing Associate, health care assistant or assistant practitioner. It exists when the practitioner has assumed some sort of responsibility for the patient’s care. This can be basic personal care or a complex procedure.</a:t>
            </a:r>
          </a:p>
          <a:p>
            <a:pPr algn="l"/>
            <a:r>
              <a:rPr lang="en-GB" b="0" i="0" dirty="0">
                <a:solidFill>
                  <a:srgbClr val="4A4A4A"/>
                </a:solidFill>
                <a:effectLst/>
                <a:latin typeface="PublicSans"/>
              </a:rPr>
              <a:t>To discharge the legal duty of care, health care practitioners must act in accordance with the relevant </a:t>
            </a:r>
            <a:r>
              <a:rPr lang="en-GB" b="1" i="0" dirty="0">
                <a:solidFill>
                  <a:srgbClr val="4A4A4A"/>
                </a:solidFill>
                <a:effectLst/>
                <a:latin typeface="PublicSans"/>
              </a:rPr>
              <a:t>standard</a:t>
            </a:r>
            <a:r>
              <a:rPr lang="en-GB" b="0" i="0" dirty="0">
                <a:solidFill>
                  <a:srgbClr val="4A4A4A"/>
                </a:solidFill>
                <a:effectLst/>
                <a:latin typeface="PublicSans"/>
              </a:rPr>
              <a:t> of care. This is generally assessed as the standard to be expected of an "ordinarily competent practitioner" performing that particular task or role. Failure to discharge the duty to this standard may be regarded as negligence.</a:t>
            </a:r>
          </a:p>
          <a:p>
            <a:pPr algn="l"/>
            <a:r>
              <a:rPr lang="en-GB" b="0" i="0" dirty="0">
                <a:solidFill>
                  <a:srgbClr val="4A4A4A"/>
                </a:solidFill>
                <a:effectLst/>
                <a:latin typeface="PublicSans"/>
              </a:rPr>
              <a:t>When harm has come to a patient, the law examines who has a duty of care to that patient - and whether there was negligence - in order to attribute responsibility/liability for that harm.</a:t>
            </a:r>
          </a:p>
          <a:p>
            <a:pPr algn="l"/>
            <a:r>
              <a:rPr lang="en-GB" b="0" i="0" dirty="0">
                <a:solidFill>
                  <a:srgbClr val="4A4A4A"/>
                </a:solidFill>
                <a:effectLst/>
                <a:latin typeface="PublicSans"/>
              </a:rPr>
              <a:t>A newly-qualified nurse would be expected to deliver safe care in the same way as a more-experienced nurse when performing the same task. The standards to be expected are not generally affected by any personal attributes, such as level of experience. </a:t>
            </a:r>
          </a:p>
          <a:p>
            <a:pPr marL="0" indent="0" algn="l">
              <a:buNone/>
            </a:pPr>
            <a:r>
              <a:rPr lang="en-GB" b="0" i="0" dirty="0">
                <a:solidFill>
                  <a:srgbClr val="4A4A4A"/>
                </a:solidFill>
                <a:effectLst/>
                <a:latin typeface="PublicSans"/>
              </a:rPr>
              <a:t>(https://www.rcn.org.uk/get-help/rcn-advice/duty-of-care)</a:t>
            </a:r>
          </a:p>
          <a:p>
            <a:endParaRPr lang="en-GB" dirty="0"/>
          </a:p>
        </p:txBody>
      </p:sp>
    </p:spTree>
    <p:extLst>
      <p:ext uri="{BB962C8B-B14F-4D97-AF65-F5344CB8AC3E}">
        <p14:creationId xmlns:p14="http://schemas.microsoft.com/office/powerpoint/2010/main" val="38514163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3D3B2-AF52-4443-BDCA-16D6E6AECCF1}"/>
              </a:ext>
            </a:extLst>
          </p:cNvPr>
          <p:cNvSpPr>
            <a:spLocks noGrp="1"/>
          </p:cNvSpPr>
          <p:nvPr>
            <p:ph type="title"/>
          </p:nvPr>
        </p:nvSpPr>
        <p:spPr/>
        <p:txBody>
          <a:bodyPr/>
          <a:lstStyle/>
          <a:p>
            <a:r>
              <a:rPr lang="en-GB" dirty="0"/>
              <a:t>Volunteers and duty of care</a:t>
            </a:r>
          </a:p>
        </p:txBody>
      </p:sp>
      <p:sp>
        <p:nvSpPr>
          <p:cNvPr id="3" name="Content Placeholder 2">
            <a:extLst>
              <a:ext uri="{FF2B5EF4-FFF2-40B4-BE49-F238E27FC236}">
                <a16:creationId xmlns:a16="http://schemas.microsoft.com/office/drawing/2014/main" id="{874CA23F-A9CA-44FC-8B8F-7C78677BFB0D}"/>
              </a:ext>
            </a:extLst>
          </p:cNvPr>
          <p:cNvSpPr>
            <a:spLocks noGrp="1"/>
          </p:cNvSpPr>
          <p:nvPr>
            <p:ph idx="1"/>
          </p:nvPr>
        </p:nvSpPr>
        <p:spPr>
          <a:xfrm>
            <a:off x="581192" y="2030135"/>
            <a:ext cx="11029615" cy="4563611"/>
          </a:xfrm>
        </p:spPr>
        <p:txBody>
          <a:bodyPr>
            <a:normAutofit fontScale="85000" lnSpcReduction="20000"/>
          </a:bodyPr>
          <a:lstStyle/>
          <a:p>
            <a:pPr algn="l"/>
            <a:r>
              <a:rPr lang="en-GB" b="0" i="0" dirty="0">
                <a:solidFill>
                  <a:srgbClr val="39363C"/>
                </a:solidFill>
                <a:effectLst/>
                <a:latin typeface="PublicSans"/>
              </a:rPr>
              <a:t>There is </a:t>
            </a:r>
            <a:r>
              <a:rPr lang="en-GB" b="1" i="0" dirty="0">
                <a:solidFill>
                  <a:srgbClr val="39363C"/>
                </a:solidFill>
                <a:effectLst/>
                <a:latin typeface="PublicSans"/>
              </a:rPr>
              <a:t>no legal</a:t>
            </a:r>
            <a:r>
              <a:rPr lang="en-GB" b="0" i="0" dirty="0">
                <a:solidFill>
                  <a:srgbClr val="39363C"/>
                </a:solidFill>
                <a:effectLst/>
                <a:latin typeface="PublicSans"/>
              </a:rPr>
              <a:t> </a:t>
            </a:r>
            <a:r>
              <a:rPr lang="en-GB" b="1" i="0" dirty="0">
                <a:solidFill>
                  <a:srgbClr val="39363C"/>
                </a:solidFill>
                <a:effectLst/>
                <a:latin typeface="PublicSans"/>
              </a:rPr>
              <a:t>duty</a:t>
            </a:r>
            <a:r>
              <a:rPr lang="en-GB" b="0" i="0" dirty="0">
                <a:solidFill>
                  <a:srgbClr val="39363C"/>
                </a:solidFill>
                <a:effectLst/>
                <a:latin typeface="PublicSans"/>
              </a:rPr>
              <a:t> to volunteer help in an emergency situation. The legal duty of care generally only arises when a practitioner has assumed some responsibility for the care of the patient concerned.  Accordingly, if a nurse is at a road traffic accident they do not have a legal duty of care to offer aid to any person injured in the accident. Many people mistakenly assume that nurses have first aid training which would assist the injured person. This is not always the case.</a:t>
            </a:r>
            <a:br>
              <a:rPr lang="en-GB" dirty="0"/>
            </a:br>
            <a:endParaRPr lang="en-GB" dirty="0"/>
          </a:p>
          <a:p>
            <a:pPr algn="l"/>
            <a:r>
              <a:rPr lang="en-GB" b="0" i="0" dirty="0">
                <a:solidFill>
                  <a:srgbClr val="4A4A4A"/>
                </a:solidFill>
                <a:effectLst/>
                <a:latin typeface="PublicSans"/>
              </a:rPr>
              <a:t>However, registered nurses, midwives and Nursing Associates should be aware that the </a:t>
            </a:r>
            <a:r>
              <a:rPr lang="en-GB" b="0" i="0" u="sng" dirty="0">
                <a:solidFill>
                  <a:srgbClr val="4A4A4A"/>
                </a:solidFill>
                <a:effectLst/>
                <a:latin typeface="PublicSans"/>
                <a:hlinkClick r:id="rId2"/>
              </a:rPr>
              <a:t>NMC Code</a:t>
            </a:r>
            <a:r>
              <a:rPr lang="en-GB" b="0" i="0" dirty="0">
                <a:solidFill>
                  <a:srgbClr val="4A4A4A"/>
                </a:solidFill>
                <a:effectLst/>
                <a:latin typeface="PublicSans"/>
              </a:rPr>
              <a:t> places a </a:t>
            </a:r>
            <a:r>
              <a:rPr lang="en-GB" b="1" i="0" dirty="0">
                <a:solidFill>
                  <a:srgbClr val="4A4A4A"/>
                </a:solidFill>
                <a:effectLst/>
                <a:latin typeface="PublicSans"/>
              </a:rPr>
              <a:t>professional duty</a:t>
            </a:r>
            <a:r>
              <a:rPr lang="en-GB" b="0" i="0" dirty="0">
                <a:solidFill>
                  <a:srgbClr val="4A4A4A"/>
                </a:solidFill>
                <a:effectLst/>
                <a:latin typeface="PublicSans"/>
              </a:rPr>
              <a:t> on them to provide appropriate assistance, within their sphere of knowledge and competence.</a:t>
            </a:r>
            <a:endParaRPr lang="en-GB" b="0" i="0" dirty="0">
              <a:solidFill>
                <a:srgbClr val="39363C"/>
              </a:solidFill>
              <a:effectLst/>
              <a:latin typeface="PublicSans"/>
            </a:endParaRPr>
          </a:p>
          <a:p>
            <a:pPr algn="l"/>
            <a:r>
              <a:rPr lang="en-GB" b="0" i="0" dirty="0">
                <a:solidFill>
                  <a:srgbClr val="4A4A4A"/>
                </a:solidFill>
                <a:effectLst/>
                <a:latin typeface="PublicSans"/>
              </a:rPr>
              <a:t>Paragraph 15 of </a:t>
            </a:r>
            <a:r>
              <a:rPr lang="en-GB" b="0" i="0" u="sng" dirty="0">
                <a:solidFill>
                  <a:srgbClr val="4A4A4A"/>
                </a:solidFill>
                <a:effectLst/>
                <a:latin typeface="PublicSans"/>
                <a:hlinkClick r:id="rId2"/>
              </a:rPr>
              <a:t>the Code </a:t>
            </a:r>
            <a:r>
              <a:rPr lang="en-GB" b="0" i="0" dirty="0">
                <a:solidFill>
                  <a:srgbClr val="4A4A4A"/>
                </a:solidFill>
                <a:effectLst/>
                <a:latin typeface="PublicSans"/>
              </a:rPr>
              <a:t>states:</a:t>
            </a:r>
            <a:endParaRPr lang="en-GB" b="0" i="0" dirty="0">
              <a:solidFill>
                <a:srgbClr val="39363C"/>
              </a:solidFill>
              <a:effectLst/>
              <a:latin typeface="PublicSans"/>
            </a:endParaRPr>
          </a:p>
          <a:p>
            <a:pPr algn="l">
              <a:spcBef>
                <a:spcPts val="1500"/>
              </a:spcBef>
              <a:spcAft>
                <a:spcPts val="750"/>
              </a:spcAft>
            </a:pPr>
            <a:r>
              <a:rPr lang="en-GB" b="0" i="0" dirty="0">
                <a:solidFill>
                  <a:srgbClr val="111111"/>
                </a:solidFill>
                <a:effectLst/>
                <a:latin typeface="PublicSans"/>
              </a:rPr>
              <a:t>"Always offer help if an emergency arises in your practice setting or anywhere else </a:t>
            </a:r>
            <a:endParaRPr lang="en-GB" b="0" i="0" dirty="0">
              <a:solidFill>
                <a:srgbClr val="39363C"/>
              </a:solidFill>
              <a:effectLst/>
              <a:latin typeface="PublicSans"/>
            </a:endParaRPr>
          </a:p>
          <a:p>
            <a:pPr marL="0" indent="0" algn="l">
              <a:spcAft>
                <a:spcPts val="1125"/>
              </a:spcAft>
              <a:buNone/>
            </a:pPr>
            <a:r>
              <a:rPr lang="en-GB" b="0" i="0" dirty="0">
                <a:solidFill>
                  <a:srgbClr val="111111"/>
                </a:solidFill>
                <a:effectLst/>
                <a:latin typeface="PublicSans"/>
              </a:rPr>
              <a:t>To achieve this, you must: </a:t>
            </a:r>
            <a:endParaRPr lang="en-GB" b="0" i="0" dirty="0">
              <a:solidFill>
                <a:srgbClr val="39363C"/>
              </a:solidFill>
              <a:effectLst/>
              <a:latin typeface="PublicSans"/>
            </a:endParaRPr>
          </a:p>
          <a:p>
            <a:pPr marL="0" indent="0" algn="l">
              <a:spcAft>
                <a:spcPts val="1125"/>
              </a:spcAft>
              <a:buNone/>
            </a:pPr>
            <a:r>
              <a:rPr lang="en-GB" b="0" i="0" dirty="0">
                <a:solidFill>
                  <a:srgbClr val="111111"/>
                </a:solidFill>
                <a:effectLst/>
                <a:latin typeface="PublicSans"/>
              </a:rPr>
              <a:t>15.1 only act in an emergency within the limits of your knowledge and competence </a:t>
            </a:r>
            <a:endParaRPr lang="en-GB" b="0" i="0" dirty="0">
              <a:solidFill>
                <a:srgbClr val="39363C"/>
              </a:solidFill>
              <a:effectLst/>
              <a:latin typeface="PublicSans"/>
            </a:endParaRPr>
          </a:p>
          <a:p>
            <a:pPr marL="0" indent="0" algn="l">
              <a:spcAft>
                <a:spcPts val="1125"/>
              </a:spcAft>
              <a:buNone/>
            </a:pPr>
            <a:r>
              <a:rPr lang="en-GB" b="0" i="0" dirty="0">
                <a:solidFill>
                  <a:srgbClr val="111111"/>
                </a:solidFill>
                <a:effectLst/>
                <a:latin typeface="PublicSans"/>
              </a:rPr>
              <a:t>15.2 arrange, wherever possible, for emergency care to be accessed and provided promptly</a:t>
            </a:r>
            <a:endParaRPr lang="en-GB" b="0" i="0" dirty="0">
              <a:solidFill>
                <a:srgbClr val="39363C"/>
              </a:solidFill>
              <a:effectLst/>
              <a:latin typeface="PublicSans"/>
            </a:endParaRPr>
          </a:p>
          <a:p>
            <a:pPr marL="0" indent="0" algn="l">
              <a:spcAft>
                <a:spcPts val="1125"/>
              </a:spcAft>
              <a:buNone/>
            </a:pPr>
            <a:r>
              <a:rPr lang="en-GB" b="0" i="0" dirty="0">
                <a:solidFill>
                  <a:srgbClr val="111111"/>
                </a:solidFill>
                <a:effectLst/>
                <a:latin typeface="PublicSans"/>
              </a:rPr>
              <a:t>15.3 take account of your own safety, the safety of others and the availability of other options for providing care" </a:t>
            </a:r>
          </a:p>
          <a:p>
            <a:pPr marL="0" indent="0" algn="l">
              <a:spcAft>
                <a:spcPts val="1125"/>
              </a:spcAft>
              <a:buNone/>
            </a:pPr>
            <a:r>
              <a:rPr lang="en-GB" dirty="0">
                <a:solidFill>
                  <a:srgbClr val="111111"/>
                </a:solidFill>
                <a:latin typeface="PublicSans"/>
              </a:rPr>
              <a:t>(https://www.rcn.org.uk/get-help/rcn-advice/duty-of-care)</a:t>
            </a:r>
            <a:endParaRPr lang="en-GB" b="0" i="0" dirty="0">
              <a:solidFill>
                <a:srgbClr val="39363C"/>
              </a:solidFill>
              <a:effectLst/>
              <a:latin typeface="PublicSans"/>
            </a:endParaRPr>
          </a:p>
          <a:p>
            <a:endParaRPr lang="en-GB" dirty="0"/>
          </a:p>
        </p:txBody>
      </p:sp>
    </p:spTree>
    <p:extLst>
      <p:ext uri="{BB962C8B-B14F-4D97-AF65-F5344CB8AC3E}">
        <p14:creationId xmlns:p14="http://schemas.microsoft.com/office/powerpoint/2010/main" val="32762244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0B107-A410-4A99-B20D-2898961A6C61}"/>
              </a:ext>
            </a:extLst>
          </p:cNvPr>
          <p:cNvSpPr>
            <a:spLocks noGrp="1"/>
          </p:cNvSpPr>
          <p:nvPr>
            <p:ph type="title"/>
          </p:nvPr>
        </p:nvSpPr>
        <p:spPr/>
        <p:txBody>
          <a:bodyPr/>
          <a:lstStyle/>
          <a:p>
            <a:r>
              <a:rPr lang="en-GB" dirty="0"/>
              <a:t>Health and safety at work act 1974</a:t>
            </a:r>
          </a:p>
        </p:txBody>
      </p:sp>
      <p:sp>
        <p:nvSpPr>
          <p:cNvPr id="3" name="Content Placeholder 2">
            <a:extLst>
              <a:ext uri="{FF2B5EF4-FFF2-40B4-BE49-F238E27FC236}">
                <a16:creationId xmlns:a16="http://schemas.microsoft.com/office/drawing/2014/main" id="{22520659-17BB-4FBD-A630-37052F29F34F}"/>
              </a:ext>
            </a:extLst>
          </p:cNvPr>
          <p:cNvSpPr>
            <a:spLocks noGrp="1"/>
          </p:cNvSpPr>
          <p:nvPr>
            <p:ph idx="1"/>
          </p:nvPr>
        </p:nvSpPr>
        <p:spPr>
          <a:xfrm>
            <a:off x="581192" y="2340863"/>
            <a:ext cx="11029615" cy="4118659"/>
          </a:xfrm>
        </p:spPr>
        <p:txBody>
          <a:bodyPr>
            <a:normAutofit fontScale="85000" lnSpcReduction="20000"/>
          </a:bodyPr>
          <a:lstStyle/>
          <a:p>
            <a:r>
              <a:rPr lang="en-GB" sz="2800" dirty="0"/>
              <a:t>‘Prior to 1974, Britain had no comprehensive legislation on workplace health and safety. There was legislation, lots of it, but it was piecemeal. There were separate laws for factories, offices, shops, mines, construction and railways. Regulations were very prescriptive and did not cover new technological developments and there was no legal protection for the public’. (Robertson 2015 </a:t>
            </a:r>
            <a:r>
              <a:rPr lang="en-GB" sz="2800" dirty="0" err="1"/>
              <a:t>pg</a:t>
            </a:r>
            <a:r>
              <a:rPr lang="en-GB" sz="2800" dirty="0"/>
              <a:t> 1)</a:t>
            </a:r>
          </a:p>
          <a:p>
            <a:r>
              <a:rPr lang="en-GB" sz="2800" dirty="0"/>
              <a:t>‘A  number of incidents exposed the dangers, including the James Watt Street fire in Glasgow in 1968 that killed 22 workers [1] and an outbreak of lead poisoning in the new Avonmouth smelting plant [2]. As fatalities at work were actually rising during the 1960s, there was therefore considerable pressure from the factory inspectorate, parts of the press and the unions for some form of action’. (Robertson 2015 </a:t>
            </a:r>
            <a:r>
              <a:rPr lang="en-GB" sz="2800" dirty="0" err="1"/>
              <a:t>pg</a:t>
            </a:r>
            <a:r>
              <a:rPr lang="en-GB" sz="2800" dirty="0"/>
              <a:t> 1)</a:t>
            </a:r>
          </a:p>
          <a:p>
            <a:endParaRPr lang="en-GB" sz="2800" dirty="0"/>
          </a:p>
        </p:txBody>
      </p:sp>
    </p:spTree>
    <p:extLst>
      <p:ext uri="{BB962C8B-B14F-4D97-AF65-F5344CB8AC3E}">
        <p14:creationId xmlns:p14="http://schemas.microsoft.com/office/powerpoint/2010/main" val="7516379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027D14-47C9-4A6E-8208-14B1313697DB}"/>
              </a:ext>
            </a:extLst>
          </p:cNvPr>
          <p:cNvSpPr>
            <a:spLocks noGrp="1"/>
          </p:cNvSpPr>
          <p:nvPr>
            <p:ph idx="1"/>
          </p:nvPr>
        </p:nvSpPr>
        <p:spPr>
          <a:xfrm>
            <a:off x="581192" y="864066"/>
            <a:ext cx="11029615" cy="5111284"/>
          </a:xfrm>
        </p:spPr>
        <p:txBody>
          <a:bodyPr>
            <a:normAutofit/>
          </a:bodyPr>
          <a:lstStyle/>
          <a:p>
            <a:r>
              <a:rPr lang="en-GB" sz="2800" dirty="0"/>
              <a:t>‘The actual Act is very clear and simple. The main parts, which set out the duties of employers, is only a couple of pages long. It places a requirement on employers to remove or reduce risk ‘as far as is reasonably practical’. How they should do that is not in the Act but guidance can be provided through regulations which can be easily and quickly changed as needs require.’ (Robertson 2015 </a:t>
            </a:r>
            <a:r>
              <a:rPr lang="en-GB" sz="2800" dirty="0" err="1"/>
              <a:t>pg</a:t>
            </a:r>
            <a:r>
              <a:rPr lang="en-GB" sz="2800" dirty="0"/>
              <a:t> 1)</a:t>
            </a:r>
          </a:p>
          <a:p>
            <a:r>
              <a:rPr lang="en-GB" sz="2800" dirty="0"/>
              <a:t>‘Since 1974, the change has been remarkable. Over the past 40 years, fatalities to employees have fallen by 85%, non-fatal injuries have fallen by 77%’. (Robertson 2015 </a:t>
            </a:r>
            <a:r>
              <a:rPr lang="en-GB" sz="2800" dirty="0" err="1"/>
              <a:t>pg</a:t>
            </a:r>
            <a:r>
              <a:rPr lang="en-GB" sz="2800" dirty="0"/>
              <a:t> 1)</a:t>
            </a:r>
          </a:p>
        </p:txBody>
      </p:sp>
    </p:spTree>
    <p:extLst>
      <p:ext uri="{BB962C8B-B14F-4D97-AF65-F5344CB8AC3E}">
        <p14:creationId xmlns:p14="http://schemas.microsoft.com/office/powerpoint/2010/main" val="29839600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7BEEF-B43F-46A6-912D-B07A57F10DA0}"/>
              </a:ext>
            </a:extLst>
          </p:cNvPr>
          <p:cNvSpPr>
            <a:spLocks noGrp="1"/>
          </p:cNvSpPr>
          <p:nvPr>
            <p:ph type="title"/>
          </p:nvPr>
        </p:nvSpPr>
        <p:spPr/>
        <p:txBody>
          <a:bodyPr/>
          <a:lstStyle/>
          <a:p>
            <a:r>
              <a:rPr lang="en-GB" dirty="0"/>
              <a:t>Reasonably practicable</a:t>
            </a:r>
          </a:p>
        </p:txBody>
      </p:sp>
      <p:sp>
        <p:nvSpPr>
          <p:cNvPr id="3" name="Content Placeholder 2">
            <a:extLst>
              <a:ext uri="{FF2B5EF4-FFF2-40B4-BE49-F238E27FC236}">
                <a16:creationId xmlns:a16="http://schemas.microsoft.com/office/drawing/2014/main" id="{3B7EC476-6458-4E2D-BDA0-9E5BD095BE54}"/>
              </a:ext>
            </a:extLst>
          </p:cNvPr>
          <p:cNvSpPr>
            <a:spLocks noGrp="1"/>
          </p:cNvSpPr>
          <p:nvPr>
            <p:ph idx="1"/>
          </p:nvPr>
        </p:nvSpPr>
        <p:spPr/>
        <p:txBody>
          <a:bodyPr>
            <a:normAutofit lnSpcReduction="10000"/>
          </a:bodyPr>
          <a:lstStyle/>
          <a:p>
            <a:r>
              <a:rPr lang="en-GB" b="0" i="0" dirty="0">
                <a:solidFill>
                  <a:srgbClr val="111111"/>
                </a:solidFill>
                <a:effectLst/>
                <a:latin typeface="Arial" panose="020B0604020202020204" pitchFamily="34" charset="0"/>
              </a:rPr>
              <a:t>The concept of "reasonably practicable" lies at the heart of the British health and safety system. It is a key part of the general duties of the Health and Safety at Work etc. Act 1974 and many sets of health and safety regulations that we and Local Authorities enforce. HSC's policy is that any proposed regulatory action (Regulations, ACOPs, guidance, campaigns, etc.) should be based on what is reasonably practicable.</a:t>
            </a:r>
            <a:endParaRPr lang="en-GB" b="1" i="0" dirty="0">
              <a:solidFill>
                <a:srgbClr val="111111"/>
              </a:solidFill>
              <a:effectLst/>
              <a:latin typeface="Arial" panose="020B0604020202020204" pitchFamily="34" charset="0"/>
            </a:endParaRPr>
          </a:p>
          <a:p>
            <a:r>
              <a:rPr lang="en-GB" b="0" i="0" dirty="0">
                <a:solidFill>
                  <a:srgbClr val="111111"/>
                </a:solidFill>
                <a:effectLst/>
                <a:latin typeface="Arial" panose="020B0604020202020204" pitchFamily="34" charset="0"/>
              </a:rPr>
              <a:t>Using "reasonably practicable" allows us to set goals for duty-holders, rather than being prescriptive. This flexibility is a great advantage but it has its drawbacks, too. Deciding whether a risk is ALARP can be challenging because it requires duty-holders and us to exercise judgement. In the great majority of cases, we can decide by referring to existing 'good practice' that has been established by a process of discussion with stakeholders to achieve a consensus about what is ALARP. For high hazards, complex or novel situations, we build on good practice, using more formal decision making techniques, including cost-benefit analysis, to inform our judgement.</a:t>
            </a:r>
          </a:p>
          <a:p>
            <a:pPr marL="0" indent="0">
              <a:buNone/>
            </a:pPr>
            <a:r>
              <a:rPr lang="en-GB" dirty="0">
                <a:solidFill>
                  <a:srgbClr val="111111"/>
                </a:solidFill>
                <a:latin typeface="Arial" panose="020B0604020202020204" pitchFamily="34" charset="0"/>
              </a:rPr>
              <a:t>(</a:t>
            </a:r>
            <a:r>
              <a:rPr lang="en-GB" dirty="0">
                <a:solidFill>
                  <a:srgbClr val="111111"/>
                </a:solidFill>
                <a:latin typeface="Arial" panose="020B0604020202020204" pitchFamily="34" charset="0"/>
                <a:hlinkClick r:id="rId2"/>
              </a:rPr>
              <a:t>https://www.hse.gov.uk/managing/theory/alarpglance.htm</a:t>
            </a:r>
            <a:r>
              <a:rPr lang="en-GB" dirty="0">
                <a:solidFill>
                  <a:srgbClr val="111111"/>
                </a:solidFill>
                <a:latin typeface="Arial" panose="020B0604020202020204" pitchFamily="34" charset="0"/>
              </a:rPr>
              <a:t>  accessed 2/3/21)</a:t>
            </a:r>
            <a:endParaRPr lang="en-GB" b="0" i="0" dirty="0">
              <a:solidFill>
                <a:srgbClr val="111111"/>
              </a:solidFill>
              <a:effectLst/>
              <a:latin typeface="Arial" panose="020B0604020202020204" pitchFamily="34" charset="0"/>
            </a:endParaRPr>
          </a:p>
          <a:p>
            <a:pPr marL="0" indent="0">
              <a:buNone/>
            </a:pPr>
            <a:endParaRPr lang="en-GB" b="0" i="0" dirty="0">
              <a:solidFill>
                <a:srgbClr val="111111"/>
              </a:solidFill>
              <a:effectLst/>
              <a:latin typeface="Arial" panose="020B0604020202020204" pitchFamily="34" charset="0"/>
            </a:endParaRPr>
          </a:p>
          <a:p>
            <a:endParaRPr lang="en-GB" b="0" i="0" dirty="0">
              <a:solidFill>
                <a:srgbClr val="111111"/>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18169723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2213BB-4ECC-45CF-8A62-F42C03FFE865}"/>
              </a:ext>
            </a:extLst>
          </p:cNvPr>
          <p:cNvSpPr>
            <a:spLocks noGrp="1"/>
          </p:cNvSpPr>
          <p:nvPr>
            <p:ph idx="1"/>
          </p:nvPr>
        </p:nvSpPr>
        <p:spPr>
          <a:xfrm>
            <a:off x="581192" y="822121"/>
            <a:ext cx="11029615" cy="5153229"/>
          </a:xfrm>
        </p:spPr>
        <p:txBody>
          <a:bodyPr/>
          <a:lstStyle/>
          <a:p>
            <a:pPr algn="l" fontAlgn="base"/>
            <a:r>
              <a:rPr lang="en-GB" b="0" i="0" dirty="0">
                <a:solidFill>
                  <a:srgbClr val="111111"/>
                </a:solidFill>
                <a:effectLst/>
                <a:latin typeface="Arial" panose="020B0604020202020204" pitchFamily="34" charset="0"/>
              </a:rPr>
              <a:t>In essence, making sure a risk has been reduced ALARP is about weighing the risk against the sacrifice needed to further reduce it. The decision is weighted in favour of health and safety because the presumption is that the duty-holder should implement the risk reduction measure. To avoid having to make this sacrifice, the duty-holder must be able to show that it would be grossly disproportionate to the benefits of risk reduction that would be achieved. Thus, the process is not one of balancing the costs and benefits of measures but, rather, of adopting measures except where they are ruled out because they involve grossly disproportionate sacrifices. Extreme examples might be:</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To spend £1m to prevent five staff suffering bruised knees is obviously grossly disproportionate; but</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To spend £1m to prevent a major explosion capable of killing 150 people is obviously proportionate.</a:t>
            </a:r>
          </a:p>
          <a:p>
            <a:pPr algn="l" fontAlgn="base">
              <a:buFont typeface="Arial" panose="020B0604020202020204" pitchFamily="34" charset="0"/>
              <a:buChar char="•"/>
            </a:pPr>
            <a:endParaRPr lang="en-GB" dirty="0">
              <a:solidFill>
                <a:srgbClr val="111111"/>
              </a:solidFill>
              <a:latin typeface="Arial" panose="020B0604020202020204" pitchFamily="34" charset="0"/>
            </a:endParaRP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It requires judgment. There is no simple formula for computing what is ALARP.</a:t>
            </a:r>
          </a:p>
          <a:p>
            <a:pPr marL="0" indent="0" algn="l" fontAlgn="base">
              <a:buNone/>
            </a:pPr>
            <a:r>
              <a:rPr lang="en-GB" dirty="0">
                <a:solidFill>
                  <a:srgbClr val="111111"/>
                </a:solidFill>
                <a:latin typeface="Arial" panose="020B0604020202020204" pitchFamily="34" charset="0"/>
              </a:rPr>
              <a:t>(</a:t>
            </a:r>
            <a:r>
              <a:rPr lang="en-GB" dirty="0">
                <a:solidFill>
                  <a:srgbClr val="111111"/>
                </a:solidFill>
                <a:latin typeface="Arial" panose="020B0604020202020204" pitchFamily="34" charset="0"/>
                <a:hlinkClick r:id="rId2"/>
              </a:rPr>
              <a:t>https://www.hse.gov.uk/managing/theory/alarpglance.htm</a:t>
            </a:r>
            <a:r>
              <a:rPr lang="en-GB" dirty="0">
                <a:solidFill>
                  <a:srgbClr val="111111"/>
                </a:solidFill>
                <a:latin typeface="Arial" panose="020B0604020202020204" pitchFamily="34" charset="0"/>
              </a:rPr>
              <a:t>  accessed 2/3/21)</a:t>
            </a:r>
            <a:endParaRPr lang="en-GB" b="0" i="0" dirty="0">
              <a:solidFill>
                <a:srgbClr val="111111"/>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2897818932"/>
      </p:ext>
    </p:extLst>
  </p:cSld>
  <p:clrMapOvr>
    <a:masterClrMapping/>
  </p:clrMapOvr>
</p:sld>
</file>

<file path=ppt/theme/theme1.xml><?xml version="1.0" encoding="utf-8"?>
<a:theme xmlns:a="http://schemas.openxmlformats.org/drawingml/2006/main" name="DividendVTI">
  <a:themeElements>
    <a:clrScheme name="Aspect">
      <a:dk1>
        <a:sysClr val="windowText" lastClr="000000"/>
      </a:dk1>
      <a:lt1>
        <a:sysClr val="window" lastClr="FFFFFF"/>
      </a:lt1>
      <a:dk2>
        <a:srgbClr val="585753"/>
      </a:dk2>
      <a:lt2>
        <a:srgbClr val="EBDDC3"/>
      </a:lt2>
      <a:accent1>
        <a:srgbClr val="71B9E4"/>
      </a:accent1>
      <a:accent2>
        <a:srgbClr val="E25D3C"/>
      </a:accent2>
      <a:accent3>
        <a:srgbClr val="BDB59D"/>
      </a:accent3>
      <a:accent4>
        <a:srgbClr val="A5AB81"/>
      </a:accent4>
      <a:accent5>
        <a:srgbClr val="7BA79D"/>
      </a:accent5>
      <a:accent6>
        <a:srgbClr val="968C8C"/>
      </a:accent6>
      <a:hlink>
        <a:srgbClr val="F7B615"/>
      </a:hlink>
      <a:folHlink>
        <a:srgbClr val="704404"/>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D8C6403A-684A-431F-8F36-A24C99E28661}">
  <ds:schemaRefs>
    <ds:schemaRef ds:uri="http://schemas.microsoft.com/sharepoint/v3/contenttype/forms"/>
  </ds:schemaRefs>
</ds:datastoreItem>
</file>

<file path=customXml/itemProps2.xml><?xml version="1.0" encoding="utf-8"?>
<ds:datastoreItem xmlns:ds="http://schemas.openxmlformats.org/officeDocument/2006/customXml" ds:itemID="{CDF95FD5-1F25-4FA5-84C8-2AB1AFB896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2455B2D-BAB7-438A-85DA-0266A24CB79F}">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{259E7196-DCAB-4407-BD39-71DB7AE41BCF}tf11964407_win32</Template>
  <TotalTime>186</TotalTime>
  <Words>2146</Words>
  <Application>Microsoft Office PowerPoint</Application>
  <PresentationFormat>Widescreen</PresentationFormat>
  <Paragraphs>68</Paragraphs>
  <Slides>20</Slides>
  <Notes>0</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20</vt:i4>
      </vt:variant>
    </vt:vector>
  </HeadingPairs>
  <TitlesOfParts>
    <vt:vector size="32" baseType="lpstr">
      <vt:lpstr>Arial</vt:lpstr>
      <vt:lpstr>Calibri</vt:lpstr>
      <vt:lpstr>Calibri Light</vt:lpstr>
      <vt:lpstr>Franklin Gothic Book</vt:lpstr>
      <vt:lpstr>Franklin Gothic Demi</vt:lpstr>
      <vt:lpstr>Gill Sans MT</vt:lpstr>
      <vt:lpstr>PublicSans</vt:lpstr>
      <vt:lpstr>ReithSans</vt:lpstr>
      <vt:lpstr>Times New Roman</vt:lpstr>
      <vt:lpstr>Wingdings 2</vt:lpstr>
      <vt:lpstr>DividendVTI</vt:lpstr>
      <vt:lpstr>Office Theme</vt:lpstr>
      <vt:lpstr>Managing safety in organisations</vt:lpstr>
      <vt:lpstr>Safety and the NHS – serious consequences for mistakes</vt:lpstr>
      <vt:lpstr>Health and safety, a common sense approach to protecting people you care about or an exercise in paperwork?</vt:lpstr>
      <vt:lpstr>Risk as part of life?</vt:lpstr>
      <vt:lpstr>HSE document on this</vt:lpstr>
      <vt:lpstr>report prepared by the All parliamentary - Party Group on a fit and healthy childhood</vt:lpstr>
      <vt:lpstr>Covid – these concepts in action</vt:lpstr>
      <vt:lpstr>PowerPoint Presentation</vt:lpstr>
      <vt:lpstr>PowerPoint Presentation</vt:lpstr>
      <vt:lpstr>PowerPoint Presentation</vt:lpstr>
      <vt:lpstr>negligence</vt:lpstr>
      <vt:lpstr>Who Is a “Reasonable Person”?  </vt:lpstr>
      <vt:lpstr>PowerPoint Presentation</vt:lpstr>
      <vt:lpstr>PowerPoint Presentation</vt:lpstr>
      <vt:lpstr>Legal duty of care</vt:lpstr>
      <vt:lpstr>Volunteers and duty of care</vt:lpstr>
      <vt:lpstr>Health and safety at work act 1974</vt:lpstr>
      <vt:lpstr>PowerPoint Presentation</vt:lpstr>
      <vt:lpstr>Reasonably practicable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safety in organisations</dc:title>
  <dc:creator>Neil Hapgood</dc:creator>
  <cp:lastModifiedBy>Neil Hapgood</cp:lastModifiedBy>
  <cp:revision>9</cp:revision>
  <dcterms:created xsi:type="dcterms:W3CDTF">2021-03-02T14:59:48Z</dcterms:created>
  <dcterms:modified xsi:type="dcterms:W3CDTF">2021-03-03T13:59:20Z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