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handoutMasterIdLst>
    <p:handoutMasterId r:id="rId18"/>
  </p:handoutMasterIdLst>
  <p:sldIdLst>
    <p:sldId id="287" r:id="rId2"/>
    <p:sldId id="304" r:id="rId3"/>
    <p:sldId id="301" r:id="rId4"/>
    <p:sldId id="302" r:id="rId5"/>
    <p:sldId id="303" r:id="rId6"/>
    <p:sldId id="291" r:id="rId7"/>
    <p:sldId id="307" r:id="rId8"/>
    <p:sldId id="308" r:id="rId9"/>
    <p:sldId id="309" r:id="rId10"/>
    <p:sldId id="310" r:id="rId11"/>
    <p:sldId id="311" r:id="rId12"/>
    <p:sldId id="312" r:id="rId13"/>
    <p:sldId id="314" r:id="rId14"/>
    <p:sldId id="315" r:id="rId15"/>
    <p:sldId id="313" r:id="rId16"/>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89091" autoAdjust="0"/>
  </p:normalViewPr>
  <p:slideViewPr>
    <p:cSldViewPr showGuides="1">
      <p:cViewPr varScale="1">
        <p:scale>
          <a:sx n="94" d="100"/>
          <a:sy n="94" d="100"/>
        </p:scale>
        <p:origin x="114" y="28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5/3/2024</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5/3/2024</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7130019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5/3/2024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5/3/2024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5/3/2024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5/3/2024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5/3/2024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5/3/2024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5/3/2024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5/3/2024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5/3/2024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5/3/2024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hyperlink" Target="https://www.mindtools.com/am8a1fv/how-to-use-linkedin-effectively" TargetMode="External"/><Relationship Id="rId2" Type="http://schemas.openxmlformats.org/officeDocument/2006/relationships/hyperlink" Target="https://news.linkedin.com/about-us#Statistic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news.linkedin.com/about-u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news.linkedin.com/about-u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mindtools.com/a5ci4hh/what-is-personal-brand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inkedin.com/help/linkedin/answer/a512388/" TargetMode="External"/><Relationship Id="rId2" Type="http://schemas.openxmlformats.org/officeDocument/2006/relationships/hyperlink" Target="https://www.linkedin.com/help/linkedin/answer/a509392/" TargetMode="External"/><Relationship Id="rId1" Type="http://schemas.openxmlformats.org/officeDocument/2006/relationships/slideLayout" Target="../slideLayouts/slideLayout2.xml"/><Relationship Id="rId4" Type="http://schemas.openxmlformats.org/officeDocument/2006/relationships/hyperlink" Target="https://www.linkedin.com/help/linkedin/answer/a511279"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igitalskills.uwtsd.ac.uk/training-events/linkedin-learning/" TargetMode="External"/><Relationship Id="rId2" Type="http://schemas.openxmlformats.org/officeDocument/2006/relationships/hyperlink" Target="https://www.linkedin.com/help/learning/answer/a700789/linkedin-learning-overview?lang=e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zwsOzdqmvq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56" y="404664"/>
            <a:ext cx="11737304" cy="936104"/>
          </a:xfrm>
        </p:spPr>
        <p:txBody>
          <a:bodyPr anchor="b">
            <a:normAutofit fontScale="90000"/>
          </a:bodyPr>
          <a:lstStyle/>
          <a:p>
            <a:pPr algn="ctr"/>
            <a:r>
              <a:rPr lang="en-GB" sz="3600" b="1">
                <a:effectLst/>
                <a:latin typeface="Calibri" panose="020F0502020204030204" pitchFamily="34" charset="0"/>
                <a:ea typeface="Calibri" panose="020F0502020204030204" pitchFamily="34" charset="0"/>
                <a:cs typeface="Calibri" panose="020F0502020204030204" pitchFamily="34" charset="0"/>
              </a:rPr>
              <a:t>BMBM5021 Building your Personal Brand for Sustainable Employment </a:t>
            </a:r>
            <a:endParaRPr lang="en-US" sz="3100" dirty="0"/>
          </a:p>
        </p:txBody>
      </p:sp>
      <p:sp>
        <p:nvSpPr>
          <p:cNvPr id="3" name="Subtitle 2"/>
          <p:cNvSpPr>
            <a:spLocks noGrp="1"/>
          </p:cNvSpPr>
          <p:nvPr>
            <p:ph sz="half" idx="2"/>
          </p:nvPr>
        </p:nvSpPr>
        <p:spPr>
          <a:xfrm>
            <a:off x="3214092" y="1407062"/>
            <a:ext cx="6048672" cy="576064"/>
          </a:xfrm>
        </p:spPr>
        <p:txBody>
          <a:bodyPr>
            <a:normAutofit fontScale="77500" lnSpcReduction="20000"/>
          </a:bodyPr>
          <a:lstStyle/>
          <a:p>
            <a:pPr marL="0" indent="0" algn="ctr">
              <a:buNone/>
            </a:pPr>
            <a:r>
              <a:rPr lang="en-US" sz="4000" b="1">
                <a:latin typeface="Calibri" panose="020F0502020204030204" pitchFamily="34" charset="0"/>
                <a:ea typeface="Calibri" panose="020F0502020204030204" pitchFamily="34" charset="0"/>
                <a:cs typeface="Calibri" panose="020F0502020204030204" pitchFamily="34" charset="0"/>
              </a:rPr>
              <a:t>Getting the Most Out Of LinkedIn</a:t>
            </a:r>
            <a:endParaRPr lang="en-US" sz="4000" b="1"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2" descr="LinkedIn Brand Guidelines | Downloads">
            <a:extLst>
              <a:ext uri="{FF2B5EF4-FFF2-40B4-BE49-F238E27FC236}">
                <a16:creationId xmlns:a16="http://schemas.microsoft.com/office/drawing/2014/main" id="{CB9E8E0E-EE3D-475F-423A-CE36853660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972" y="2092010"/>
            <a:ext cx="8307287" cy="4361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764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D84FC-CBE7-9854-336B-605024A5447E}"/>
              </a:ext>
            </a:extLst>
          </p:cNvPr>
          <p:cNvSpPr>
            <a:spLocks noGrp="1"/>
          </p:cNvSpPr>
          <p:nvPr>
            <p:ph type="title"/>
          </p:nvPr>
        </p:nvSpPr>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LinkedIn</a:t>
            </a:r>
          </a:p>
        </p:txBody>
      </p:sp>
      <p:sp>
        <p:nvSpPr>
          <p:cNvPr id="3" name="Content Placeholder 2">
            <a:extLst>
              <a:ext uri="{FF2B5EF4-FFF2-40B4-BE49-F238E27FC236}">
                <a16:creationId xmlns:a16="http://schemas.microsoft.com/office/drawing/2014/main" id="{6AD66352-E26B-D37C-22D3-E7067181D98E}"/>
              </a:ext>
            </a:extLst>
          </p:cNvPr>
          <p:cNvSpPr>
            <a:spLocks noGrp="1"/>
          </p:cNvSpPr>
          <p:nvPr>
            <p:ph idx="1"/>
          </p:nvPr>
        </p:nvSpPr>
        <p:spPr/>
        <p:txBody>
          <a:bodyPr>
            <a:normAutofit/>
          </a:bodyPr>
          <a:lstStyle/>
          <a:p>
            <a:r>
              <a:rPr lang="en-GB" b="0" i="0" dirty="0">
                <a:effectLst/>
                <a:latin typeface="Calibri" panose="020F0502020204030204" pitchFamily="34" charset="0"/>
                <a:ea typeface="Calibri" panose="020F0502020204030204" pitchFamily="34" charset="0"/>
                <a:cs typeface="Calibri" panose="020F0502020204030204" pitchFamily="34" charset="0"/>
              </a:rPr>
              <a:t>LinkedIn™ is the world's largest professional networking platform. It's also one of the most influential social media networks, with </a:t>
            </a:r>
            <a:r>
              <a:rPr lang="en-GB" b="0" i="0" u="sng" dirty="0">
                <a:solidFill>
                  <a:srgbClr val="0070BD"/>
                </a:solidFill>
                <a:effectLst/>
                <a:latin typeface="Calibri" panose="020F0502020204030204" pitchFamily="34" charset="0"/>
                <a:ea typeface="Calibri" panose="020F0502020204030204" pitchFamily="34" charset="0"/>
                <a:cs typeface="Calibri" panose="020F0502020204030204" pitchFamily="34" charset="0"/>
                <a:hlinkClick r:id="rId2"/>
              </a:rPr>
              <a:t>756 million members</a:t>
            </a:r>
            <a:r>
              <a:rPr lang="en-GB" b="0" i="0" dirty="0">
                <a:effectLst/>
                <a:latin typeface="Calibri" panose="020F0502020204030204" pitchFamily="34" charset="0"/>
                <a:ea typeface="Calibri" panose="020F0502020204030204" pitchFamily="34" charset="0"/>
                <a:cs typeface="Calibri" panose="020F0502020204030204" pitchFamily="34" charset="0"/>
              </a:rPr>
              <a:t>. </a:t>
            </a:r>
          </a:p>
          <a:p>
            <a:r>
              <a:rPr lang="en-GB" b="0" i="0" dirty="0">
                <a:effectLst/>
                <a:latin typeface="Calibri" panose="020F0502020204030204" pitchFamily="34" charset="0"/>
                <a:ea typeface="Calibri" panose="020F0502020204030204" pitchFamily="34" charset="0"/>
                <a:cs typeface="Calibri" panose="020F0502020204030204" pitchFamily="34" charset="0"/>
              </a:rPr>
              <a:t>A basic LinkedIn account is free of charge. Premium accounts offer extra features, according to your needs.</a:t>
            </a:r>
          </a:p>
          <a:p>
            <a:r>
              <a:rPr lang="en-GB" dirty="0">
                <a:latin typeface="Calibri" panose="020F0502020204030204" pitchFamily="34" charset="0"/>
                <a:ea typeface="Calibri" panose="020F0502020204030204" pitchFamily="34" charset="0"/>
                <a:cs typeface="Calibri" panose="020F0502020204030204" pitchFamily="34" charset="0"/>
              </a:rPr>
              <a:t>You can access some of the premium extras by accessing LinkedIn through your UWTSD account.</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hlinkClick r:id="rId3"/>
              </a:rPr>
              <a:t>How to Use LinkedIn Effectively - Getting the Best from the World's Biggest Networking Site (mindtools.com)</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48417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837828" y="76200"/>
            <a:ext cx="10436835" cy="976536"/>
          </a:xfrm>
        </p:spPr>
        <p:txBody>
          <a:bodyPr>
            <a:normAutofit/>
          </a:bodyPr>
          <a:lstStyle/>
          <a:p>
            <a:endParaRPr lang="en-GB" b="1" dirty="0">
              <a:latin typeface="Calibri" panose="020F0502020204030204" pitchFamily="34" charset="0"/>
              <a:ea typeface="Calibri" panose="020F0502020204030204" pitchFamily="34" charset="0"/>
              <a:cs typeface="Calibri" panose="020F0502020204030204" pitchFamily="34" charset="0"/>
            </a:endParaRPr>
          </a:p>
        </p:txBody>
      </p:sp>
      <p:pic>
        <p:nvPicPr>
          <p:cNvPr id="2050" name="Picture 2">
            <a:extLst>
              <a:ext uri="{FF2B5EF4-FFF2-40B4-BE49-F238E27FC236}">
                <a16:creationId xmlns:a16="http://schemas.microsoft.com/office/drawing/2014/main" id="{634E751E-EDB9-46A2-7822-64A5CBB91C1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12188825" cy="6863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3554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FBEC-B8AA-6C49-C2C1-4A7545F59E12}"/>
              </a:ext>
            </a:extLst>
          </p:cNvPr>
          <p:cNvSpPr>
            <a:spLocks noGrp="1"/>
          </p:cNvSpPr>
          <p:nvPr>
            <p:ph type="title"/>
          </p:nvPr>
        </p:nvSpPr>
        <p:spPr>
          <a:xfrm>
            <a:off x="1117309" y="76200"/>
            <a:ext cx="10157354" cy="1264568"/>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LinkedIn Statistics </a:t>
            </a:r>
            <a:r>
              <a:rPr lang="en-GB" sz="2000" dirty="0">
                <a:latin typeface="Calibri" panose="020F0502020204030204" pitchFamily="34" charset="0"/>
                <a:ea typeface="Calibri" panose="020F0502020204030204" pitchFamily="34" charset="0"/>
                <a:cs typeface="Calibri" panose="020F0502020204030204" pitchFamily="34" charset="0"/>
                <a:hlinkClick r:id="rId2"/>
              </a:rPr>
              <a:t>About Us (linkedin.com)</a:t>
            </a:r>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5" name="Content Placeholder 4">
            <a:extLst>
              <a:ext uri="{FF2B5EF4-FFF2-40B4-BE49-F238E27FC236}">
                <a16:creationId xmlns:a16="http://schemas.microsoft.com/office/drawing/2014/main" id="{13BCAFB3-594F-DCF1-DB72-4923E772E76A}"/>
              </a:ext>
            </a:extLst>
          </p:cNvPr>
          <p:cNvPicPr>
            <a:picLocks noGrp="1" noChangeAspect="1"/>
          </p:cNvPicPr>
          <p:nvPr>
            <p:ph idx="1"/>
          </p:nvPr>
        </p:nvPicPr>
        <p:blipFill rotWithShape="1">
          <a:blip r:embed="rId3"/>
          <a:srcRect l="6605" t="27361" r="12856" b="8208"/>
          <a:stretch/>
        </p:blipFill>
        <p:spPr>
          <a:xfrm>
            <a:off x="981843" y="1473200"/>
            <a:ext cx="10039833" cy="5354577"/>
          </a:xfrm>
        </p:spPr>
      </p:pic>
    </p:spTree>
    <p:extLst>
      <p:ext uri="{BB962C8B-B14F-4D97-AF65-F5344CB8AC3E}">
        <p14:creationId xmlns:p14="http://schemas.microsoft.com/office/powerpoint/2010/main" val="35951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FBEC-B8AA-6C49-C2C1-4A7545F59E12}"/>
              </a:ext>
            </a:extLst>
          </p:cNvPr>
          <p:cNvSpPr>
            <a:spLocks noGrp="1"/>
          </p:cNvSpPr>
          <p:nvPr>
            <p:ph type="title"/>
          </p:nvPr>
        </p:nvSpPr>
        <p:spPr>
          <a:xfrm>
            <a:off x="1117309" y="76200"/>
            <a:ext cx="10157354" cy="1264568"/>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LinkedIn Statistics </a:t>
            </a:r>
            <a:r>
              <a:rPr lang="en-GB" sz="2000" dirty="0">
                <a:latin typeface="Calibri" panose="020F0502020204030204" pitchFamily="34" charset="0"/>
                <a:ea typeface="Calibri" panose="020F0502020204030204" pitchFamily="34" charset="0"/>
                <a:cs typeface="Calibri" panose="020F0502020204030204" pitchFamily="34" charset="0"/>
                <a:hlinkClick r:id="rId2"/>
              </a:rPr>
              <a:t>About Us (linkedin.com)</a:t>
            </a:r>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7" name="Content Placeholder 6">
            <a:extLst>
              <a:ext uri="{FF2B5EF4-FFF2-40B4-BE49-F238E27FC236}">
                <a16:creationId xmlns:a16="http://schemas.microsoft.com/office/drawing/2014/main" id="{B510501F-69A1-EC75-5050-CAC53D51A03D}"/>
              </a:ext>
            </a:extLst>
          </p:cNvPr>
          <p:cNvPicPr>
            <a:picLocks noGrp="1" noChangeAspect="1"/>
          </p:cNvPicPr>
          <p:nvPr>
            <p:ph idx="1"/>
          </p:nvPr>
        </p:nvPicPr>
        <p:blipFill rotWithShape="1">
          <a:blip r:embed="rId3"/>
          <a:srcRect l="3383" t="22529" r="17151" b="8208"/>
          <a:stretch/>
        </p:blipFill>
        <p:spPr>
          <a:xfrm>
            <a:off x="1117309" y="1411803"/>
            <a:ext cx="9945655" cy="5313996"/>
          </a:xfrm>
        </p:spPr>
      </p:pic>
    </p:spTree>
    <p:extLst>
      <p:ext uri="{BB962C8B-B14F-4D97-AF65-F5344CB8AC3E}">
        <p14:creationId xmlns:p14="http://schemas.microsoft.com/office/powerpoint/2010/main" val="3098173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837828" y="76200"/>
            <a:ext cx="10436835" cy="976536"/>
          </a:xfrm>
        </p:spPr>
        <p:txBody>
          <a:bodyPr>
            <a:normAutofit/>
          </a:bodyPr>
          <a:lstStyle/>
          <a:p>
            <a:pPr marL="742950" indent="-742950">
              <a:buFont typeface="+mj-lt"/>
              <a:buAutoNum type="arabicPeriod"/>
            </a:pPr>
            <a:r>
              <a:rPr lang="en-GB" sz="4000" b="1" u="sng" dirty="0">
                <a:latin typeface="Calibri" panose="020F0502020204030204" pitchFamily="34" charset="0"/>
                <a:ea typeface="Calibri" panose="020F0502020204030204" pitchFamily="34" charset="0"/>
                <a:cs typeface="Calibri" panose="020F0502020204030204" pitchFamily="34" charset="0"/>
              </a:rPr>
              <a:t>Complete Your LinkedIn Profile</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837828" y="1268760"/>
            <a:ext cx="10436835" cy="5112568"/>
          </a:xfrm>
        </p:spPr>
        <p:txBody>
          <a:bodyPr>
            <a:normAutofit fontScale="92500" lnSpcReduction="10000"/>
          </a:bodyPr>
          <a:lstStyle/>
          <a:p>
            <a:r>
              <a:rPr lang="en-GB" sz="2800" b="0" i="0" dirty="0">
                <a:effectLst/>
                <a:latin typeface="Calibri" panose="020F0502020204030204" pitchFamily="34" charset="0"/>
                <a:ea typeface="Calibri" panose="020F0502020204030204" pitchFamily="34" charset="0"/>
                <a:cs typeface="Calibri" panose="020F0502020204030204" pitchFamily="34" charset="0"/>
              </a:rPr>
              <a:t>Your profile can be a powerful part of your </a:t>
            </a:r>
            <a:r>
              <a:rPr lang="en-GB" sz="2800" b="0" i="0" u="sng" dirty="0">
                <a:solidFill>
                  <a:srgbClr val="0070BD"/>
                </a:solidFill>
                <a:effectLst/>
                <a:latin typeface="Calibri" panose="020F0502020204030204" pitchFamily="34" charset="0"/>
                <a:ea typeface="Calibri" panose="020F0502020204030204" pitchFamily="34" charset="0"/>
                <a:cs typeface="Calibri" panose="020F0502020204030204" pitchFamily="34" charset="0"/>
                <a:hlinkClick r:id="rId2"/>
              </a:rPr>
              <a:t>personal brand</a:t>
            </a:r>
            <a:r>
              <a:rPr lang="en-GB" sz="2800" b="0" i="0" dirty="0">
                <a:effectLst/>
                <a:latin typeface="Calibri" panose="020F0502020204030204" pitchFamily="34" charset="0"/>
                <a:ea typeface="Calibri" panose="020F0502020204030204" pitchFamily="34" charset="0"/>
                <a:cs typeface="Calibri" panose="020F0502020204030204" pitchFamily="34" charset="0"/>
              </a:rPr>
              <a:t>. </a:t>
            </a:r>
          </a:p>
          <a:p>
            <a:endParaRPr lang="en-GB" sz="900" b="0" i="0" dirty="0">
              <a:effectLst/>
              <a:latin typeface="Calibri" panose="020F0502020204030204" pitchFamily="34" charset="0"/>
              <a:ea typeface="Calibri" panose="020F0502020204030204" pitchFamily="34" charset="0"/>
              <a:cs typeface="Calibri" panose="020F0502020204030204" pitchFamily="34" charset="0"/>
            </a:endParaRPr>
          </a:p>
          <a:p>
            <a:r>
              <a:rPr lang="en-GB" sz="2800" b="0" i="0" dirty="0">
                <a:effectLst/>
                <a:latin typeface="Calibri" panose="020F0502020204030204" pitchFamily="34" charset="0"/>
                <a:ea typeface="Calibri" panose="020F0502020204030204" pitchFamily="34" charset="0"/>
                <a:cs typeface="Calibri" panose="020F0502020204030204" pitchFamily="34" charset="0"/>
              </a:rPr>
              <a:t>All registered LinkedIn users will be able to view it (unless you set it to private mode). </a:t>
            </a:r>
          </a:p>
          <a:p>
            <a:endParaRPr lang="en-GB" sz="900" b="0" i="0" dirty="0">
              <a:effectLst/>
              <a:latin typeface="Calibri" panose="020F0502020204030204" pitchFamily="34" charset="0"/>
              <a:ea typeface="Calibri" panose="020F0502020204030204" pitchFamily="34" charset="0"/>
              <a:cs typeface="Calibri" panose="020F0502020204030204" pitchFamily="34" charset="0"/>
            </a:endParaRPr>
          </a:p>
          <a:p>
            <a:r>
              <a:rPr lang="en-GB" sz="2800" b="0" i="0" dirty="0">
                <a:effectLst/>
                <a:latin typeface="Calibri" panose="020F0502020204030204" pitchFamily="34" charset="0"/>
                <a:ea typeface="Calibri" panose="020F0502020204030204" pitchFamily="34" charset="0"/>
                <a:cs typeface="Calibri" panose="020F0502020204030204" pitchFamily="34" charset="0"/>
              </a:rPr>
              <a:t>You can also have a public profile that can be found by external search engines, so that even people who are not registered with LinkedIn can see it.</a:t>
            </a:r>
          </a:p>
          <a:p>
            <a:endParaRPr lang="en-GB" sz="900" b="0" i="0" dirty="0">
              <a:effectLst/>
              <a:latin typeface="Calibri" panose="020F0502020204030204" pitchFamily="34" charset="0"/>
              <a:ea typeface="Calibri" panose="020F0502020204030204" pitchFamily="34" charset="0"/>
              <a:cs typeface="Calibri" panose="020F0502020204030204" pitchFamily="34" charset="0"/>
            </a:endParaRPr>
          </a:p>
          <a:p>
            <a:r>
              <a:rPr lang="en-GB" sz="2800" b="0" i="0" dirty="0">
                <a:effectLst/>
                <a:latin typeface="Calibri" panose="020F0502020204030204" pitchFamily="34" charset="0"/>
                <a:ea typeface="Calibri" panose="020F0502020204030204" pitchFamily="34" charset="0"/>
                <a:cs typeface="Calibri" panose="020F0502020204030204" pitchFamily="34" charset="0"/>
              </a:rPr>
              <a:t>LinkedIn's internal search algorithm only finds profiles that rank as "complete," and these can get more than 20 times as many views as incomplete profiles. It's important, therefore, to complete yours. </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68897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837828" y="76200"/>
            <a:ext cx="10436835" cy="976536"/>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What to include in your LinkedIn profile</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837828" y="1052736"/>
            <a:ext cx="10436835" cy="5328592"/>
          </a:xfrm>
        </p:spPr>
        <p:txBody>
          <a:bodyPr>
            <a:normAutofit/>
          </a:bodyPr>
          <a:lstStyle/>
          <a:p>
            <a:r>
              <a:rPr lang="en-GB" sz="2200" b="0" i="0" dirty="0">
                <a:effectLst/>
                <a:latin typeface="Calibri" panose="020F0502020204030204" pitchFamily="34" charset="0"/>
                <a:ea typeface="Calibri" panose="020F0502020204030204" pitchFamily="34" charset="0"/>
                <a:cs typeface="Calibri" panose="020F0502020204030204" pitchFamily="34" charset="0"/>
              </a:rPr>
              <a:t>A good quality professional photo of yourself</a:t>
            </a:r>
          </a:p>
          <a:p>
            <a:pPr algn="l">
              <a:buFont typeface="Arial" panose="020B0604020202020204" pitchFamily="34" charset="0"/>
              <a:buChar char="•"/>
            </a:pPr>
            <a:r>
              <a:rPr lang="en-GB" sz="2200" b="0" i="0" dirty="0">
                <a:effectLst/>
                <a:latin typeface="Calibri" panose="020F0502020204030204" pitchFamily="34" charset="0"/>
                <a:ea typeface="Calibri" panose="020F0502020204030204" pitchFamily="34" charset="0"/>
                <a:cs typeface="Calibri" panose="020F0502020204030204" pitchFamily="34" charset="0"/>
              </a:rPr>
              <a:t> A background image (sometimes called a "banner") that reflects your personality and your profession.</a:t>
            </a:r>
          </a:p>
          <a:p>
            <a:pPr algn="l">
              <a:buFont typeface="Arial" panose="020B0604020202020204" pitchFamily="34" charset="0"/>
              <a:buChar char="•"/>
            </a:pPr>
            <a:r>
              <a:rPr lang="en-GB" sz="2200" b="0" i="0" dirty="0">
                <a:effectLst/>
                <a:latin typeface="Calibri" panose="020F0502020204030204" pitchFamily="34" charset="0"/>
                <a:ea typeface="Calibri" panose="020F0502020204030204" pitchFamily="34" charset="0"/>
                <a:cs typeface="Calibri" panose="020F0502020204030204" pitchFamily="34" charset="0"/>
              </a:rPr>
              <a:t>Mention your industry and location in your headline. You have up to 120 characters for this.</a:t>
            </a:r>
          </a:p>
          <a:p>
            <a:pPr algn="l">
              <a:buFont typeface="Arial" panose="020B0604020202020204" pitchFamily="34" charset="0"/>
              <a:buChar char="•"/>
            </a:pPr>
            <a:r>
              <a:rPr lang="en-GB" sz="2200" b="0" i="0" dirty="0">
                <a:effectLst/>
                <a:latin typeface="Calibri" panose="020F0502020204030204" pitchFamily="34" charset="0"/>
                <a:ea typeface="Calibri" panose="020F0502020204030204" pitchFamily="34" charset="0"/>
                <a:cs typeface="Calibri" panose="020F0502020204030204" pitchFamily="34" charset="0"/>
              </a:rPr>
              <a:t>Include a concise summary of who you are, what you do, and what you have to offer. You have 2,000 characters for this, but you don't have to use them all. (You can also link to, or upload, six examples of your work to your profile).</a:t>
            </a:r>
          </a:p>
          <a:p>
            <a:pPr algn="l">
              <a:buFont typeface="Arial" panose="020B0604020202020204" pitchFamily="34" charset="0"/>
              <a:buChar char="•"/>
            </a:pPr>
            <a:r>
              <a:rPr lang="en-GB" sz="2200" b="0" i="0" dirty="0">
                <a:effectLst/>
                <a:latin typeface="Calibri" panose="020F0502020204030204" pitchFamily="34" charset="0"/>
                <a:ea typeface="Calibri" panose="020F0502020204030204" pitchFamily="34" charset="0"/>
                <a:cs typeface="Calibri" panose="020F0502020204030204" pitchFamily="34" charset="0"/>
              </a:rPr>
              <a:t>Add your current position and describe what it involves. Be specific and give details of your skills and examples of how you've used them. Again, you have 2,000 characters.</a:t>
            </a:r>
          </a:p>
          <a:p>
            <a:pPr algn="l">
              <a:buFont typeface="Arial" panose="020B0604020202020204" pitchFamily="34" charset="0"/>
              <a:buChar char="•"/>
            </a:pPr>
            <a:r>
              <a:rPr lang="en-GB" sz="2200" b="0" i="0" dirty="0">
                <a:effectLst/>
                <a:latin typeface="Calibri" panose="020F0502020204030204" pitchFamily="34" charset="0"/>
                <a:ea typeface="Calibri" panose="020F0502020204030204" pitchFamily="34" charset="0"/>
                <a:cs typeface="Calibri" panose="020F0502020204030204" pitchFamily="34" charset="0"/>
              </a:rPr>
              <a:t>Add your previous work history, education details, and at least four skills or areas of expertise.</a:t>
            </a:r>
          </a:p>
          <a:p>
            <a:pPr marL="0" indent="0">
              <a:buNone/>
            </a:pPr>
            <a:endParaRPr lang="en-GB" sz="2000" b="1" dirty="0">
              <a:effectLst/>
              <a:latin typeface="Libre Franklin" pitchFamily="2" charset="0"/>
            </a:endParaRPr>
          </a:p>
        </p:txBody>
      </p:sp>
    </p:spTree>
    <p:extLst>
      <p:ext uri="{BB962C8B-B14F-4D97-AF65-F5344CB8AC3E}">
        <p14:creationId xmlns:p14="http://schemas.microsoft.com/office/powerpoint/2010/main" val="4166071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333772" y="76200"/>
            <a:ext cx="10940891" cy="976536"/>
          </a:xfrm>
        </p:spPr>
        <p:txBody>
          <a:bodyPr>
            <a:normAutofit/>
          </a:bodyPr>
          <a:lstStyle/>
          <a:p>
            <a:pPr algn="l"/>
            <a:r>
              <a:rPr lang="en-GB" sz="4000" b="1" i="0" u="sng" dirty="0">
                <a:effectLst/>
                <a:latin typeface="Calibri" panose="020F0502020204030204" pitchFamily="34" charset="0"/>
                <a:ea typeface="Calibri" panose="020F0502020204030204" pitchFamily="34" charset="0"/>
                <a:cs typeface="Calibri" panose="020F0502020204030204" pitchFamily="34" charset="0"/>
              </a:rPr>
              <a:t>2. Contact and Connect With Other LinkedIn Users</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405780" y="1268760"/>
            <a:ext cx="10868883" cy="5112568"/>
          </a:xfrm>
        </p:spPr>
        <p:txBody>
          <a:bodyPr>
            <a:normAutofit/>
          </a:bodyPr>
          <a:lstStyle/>
          <a:p>
            <a:pPr algn="l"/>
            <a:r>
              <a:rPr lang="en-GB" sz="2800" b="0" i="0" dirty="0">
                <a:effectLst/>
                <a:latin typeface="Calibri" panose="020F0502020204030204" pitchFamily="34" charset="0"/>
                <a:ea typeface="Calibri" panose="020F0502020204030204" pitchFamily="34" charset="0"/>
                <a:cs typeface="Calibri" panose="020F0502020204030204" pitchFamily="34" charset="0"/>
              </a:rPr>
              <a:t>LinkedIn enables you to network with people and professional organisations in your industry. This is a great way to stay up to date with the latest developments, and to share information with others in your field.</a:t>
            </a:r>
          </a:p>
          <a:p>
            <a:pPr algn="l"/>
            <a:r>
              <a:rPr lang="en-GB" sz="2800" b="0" i="0" dirty="0">
                <a:effectLst/>
                <a:latin typeface="Calibri" panose="020F0502020204030204" pitchFamily="34" charset="0"/>
                <a:ea typeface="Calibri" panose="020F0502020204030204" pitchFamily="34" charset="0"/>
                <a:cs typeface="Calibri" panose="020F0502020204030204" pitchFamily="34" charset="0"/>
              </a:rPr>
              <a:t>You can invite anyone to connect (and accept their invitations to connect with you), but they must have their own LinkedIn account to use the site.</a:t>
            </a:r>
          </a:p>
          <a:p>
            <a:pPr algn="l"/>
            <a:r>
              <a:rPr lang="en-GB" sz="2800" b="0" i="0" dirty="0">
                <a:effectLst/>
                <a:latin typeface="Calibri" panose="020F0502020204030204" pitchFamily="34" charset="0"/>
                <a:ea typeface="Calibri" panose="020F0502020204030204" pitchFamily="34" charset="0"/>
                <a:cs typeface="Calibri" panose="020F0502020204030204" pitchFamily="34" charset="0"/>
              </a:rPr>
              <a:t>LinkedIn saves the connections that you make to a list called My Network.</a:t>
            </a:r>
          </a:p>
        </p:txBody>
      </p:sp>
    </p:spTree>
    <p:extLst>
      <p:ext uri="{BB962C8B-B14F-4D97-AF65-F5344CB8AC3E}">
        <p14:creationId xmlns:p14="http://schemas.microsoft.com/office/powerpoint/2010/main" val="470262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837828" y="76200"/>
            <a:ext cx="10436835" cy="976536"/>
          </a:xfrm>
        </p:spPr>
        <p:txBody>
          <a:bodyPr>
            <a:normAutofit/>
          </a:bodyPr>
          <a:lstStyle/>
          <a:p>
            <a:pPr algn="l"/>
            <a:r>
              <a:rPr lang="en-GB" sz="4000" b="1" i="0" u="sng" dirty="0">
                <a:effectLst/>
                <a:latin typeface="Calibri" panose="020F0502020204030204" pitchFamily="34" charset="0"/>
                <a:ea typeface="Calibri" panose="020F0502020204030204" pitchFamily="34" charset="0"/>
                <a:cs typeface="Calibri" panose="020F0502020204030204" pitchFamily="34" charset="0"/>
              </a:rPr>
              <a:t>3. Start Talking!</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837828" y="1268760"/>
            <a:ext cx="10436835" cy="5112568"/>
          </a:xfrm>
        </p:spPr>
        <p:txBody>
          <a:bodyPr>
            <a:normAutofit/>
          </a:bodyPr>
          <a:lstStyle/>
          <a:p>
            <a:pPr algn="l"/>
            <a:r>
              <a:rPr lang="en-GB" sz="2800" b="0" i="0" dirty="0">
                <a:effectLst/>
                <a:latin typeface="Calibri" panose="020F0502020204030204" pitchFamily="34" charset="0"/>
                <a:ea typeface="Calibri" panose="020F0502020204030204" pitchFamily="34" charset="0"/>
                <a:cs typeface="Calibri" panose="020F0502020204030204" pitchFamily="34" charset="0"/>
              </a:rPr>
              <a:t>Once you've made your connections on LinkedIn, the Messaging facility allows you to have real-time conversations with them. </a:t>
            </a:r>
          </a:p>
          <a:p>
            <a:pPr algn="l"/>
            <a:r>
              <a:rPr lang="en-GB" sz="2800" b="0" i="0" dirty="0">
                <a:effectLst/>
                <a:latin typeface="Calibri" panose="020F0502020204030204" pitchFamily="34" charset="0"/>
                <a:ea typeface="Calibri" panose="020F0502020204030204" pitchFamily="34" charset="0"/>
                <a:cs typeface="Calibri" panose="020F0502020204030204" pitchFamily="34" charset="0"/>
              </a:rPr>
              <a:t>The Active Status feature tells you which of your connections are online – look out for the green dot beside their profile pictures</a:t>
            </a:r>
          </a:p>
        </p:txBody>
      </p:sp>
    </p:spTree>
    <p:extLst>
      <p:ext uri="{BB962C8B-B14F-4D97-AF65-F5344CB8AC3E}">
        <p14:creationId xmlns:p14="http://schemas.microsoft.com/office/powerpoint/2010/main" val="1606116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770144" y="76200"/>
            <a:ext cx="10796876" cy="1336576"/>
          </a:xfrm>
        </p:spPr>
        <p:txBody>
          <a:bodyPr>
            <a:noAutofit/>
          </a:bodyPr>
          <a:lstStyle/>
          <a:p>
            <a:pPr algn="l"/>
            <a:r>
              <a:rPr lang="en-GB" sz="4000" b="1" i="0" u="sng" dirty="0">
                <a:effectLst/>
                <a:latin typeface="Calibri" panose="020F0502020204030204" pitchFamily="34" charset="0"/>
                <a:ea typeface="Calibri" panose="020F0502020204030204" pitchFamily="34" charset="0"/>
                <a:cs typeface="Calibri" panose="020F0502020204030204" pitchFamily="34" charset="0"/>
              </a:rPr>
              <a:t>4. Give and Receive Recommendations and Endorsements</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477788" y="1700808"/>
            <a:ext cx="10796875" cy="4680520"/>
          </a:xfrm>
        </p:spPr>
        <p:txBody>
          <a:bodyPr>
            <a:normAutofit/>
          </a:bodyPr>
          <a:lstStyle/>
          <a:p>
            <a:pPr algn="l"/>
            <a:r>
              <a:rPr lang="en-GB" b="0" i="0" dirty="0">
                <a:effectLst/>
                <a:latin typeface="Calibri" panose="020F0502020204030204" pitchFamily="34" charset="0"/>
                <a:ea typeface="Calibri" panose="020F0502020204030204" pitchFamily="34" charset="0"/>
                <a:cs typeface="Calibri" panose="020F0502020204030204" pitchFamily="34" charset="0"/>
              </a:rPr>
              <a:t>Your connections can write "recommendations" for your profile, and offer "endorsements" of your skills, and you can do the same in return.</a:t>
            </a:r>
          </a:p>
          <a:p>
            <a:pPr algn="l"/>
            <a:r>
              <a:rPr lang="en-GB" b="0" i="0" dirty="0">
                <a:effectLst/>
                <a:latin typeface="Calibri" panose="020F0502020204030204" pitchFamily="34" charset="0"/>
                <a:ea typeface="Calibri" panose="020F0502020204030204" pitchFamily="34" charset="0"/>
                <a:cs typeface="Calibri" panose="020F0502020204030204" pitchFamily="34" charset="0"/>
              </a:rPr>
              <a:t>Recommendations are personal testimonials that emphasize your professional abilities. Aim to collect a few (between five and 10 is good) by asking your lecturer or people you've worked with to write one for you.</a:t>
            </a:r>
          </a:p>
          <a:p>
            <a:pPr algn="l"/>
            <a:r>
              <a:rPr lang="en-GB" b="0" i="0" dirty="0">
                <a:effectLst/>
                <a:latin typeface="Calibri" panose="020F0502020204030204" pitchFamily="34" charset="0"/>
                <a:ea typeface="Calibri" panose="020F0502020204030204" pitchFamily="34" charset="0"/>
                <a:cs typeface="Calibri" panose="020F0502020204030204" pitchFamily="34" charset="0"/>
              </a:rPr>
              <a:t>Ask them to highlight the particular attributes or achievements that have impressed them, rather than making general comments such as, “John was fun to work with."</a:t>
            </a:r>
          </a:p>
        </p:txBody>
      </p:sp>
    </p:spTree>
    <p:extLst>
      <p:ext uri="{BB962C8B-B14F-4D97-AF65-F5344CB8AC3E}">
        <p14:creationId xmlns:p14="http://schemas.microsoft.com/office/powerpoint/2010/main" val="1622206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770144" y="76200"/>
            <a:ext cx="10796876" cy="1048544"/>
          </a:xfrm>
        </p:spPr>
        <p:txBody>
          <a:bodyPr>
            <a:noAutofit/>
          </a:bodyPr>
          <a:lstStyle/>
          <a:p>
            <a:pPr algn="l"/>
            <a:r>
              <a:rPr lang="en-GB" sz="4000" b="1" i="0" u="sng" dirty="0">
                <a:effectLst/>
                <a:latin typeface="Calibri" panose="020F0502020204030204" pitchFamily="34" charset="0"/>
                <a:ea typeface="Calibri" panose="020F0502020204030204" pitchFamily="34" charset="0"/>
                <a:cs typeface="Calibri" panose="020F0502020204030204" pitchFamily="34" charset="0"/>
              </a:rPr>
              <a:t>5. Use LinkedIn Groups</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477788" y="1700808"/>
            <a:ext cx="10796875" cy="4680520"/>
          </a:xfrm>
        </p:spPr>
        <p:txBody>
          <a:bodyPr>
            <a:normAutofit/>
          </a:bodyPr>
          <a:lstStyle/>
          <a:p>
            <a:pPr algn="l"/>
            <a:r>
              <a:rPr lang="en-GB" b="0" i="0" dirty="0">
                <a:effectLst/>
                <a:latin typeface="Calibri" panose="020F0502020204030204" pitchFamily="34" charset="0"/>
                <a:ea typeface="Calibri" panose="020F0502020204030204" pitchFamily="34" charset="0"/>
                <a:cs typeface="Calibri" panose="020F0502020204030204" pitchFamily="34" charset="0"/>
              </a:rPr>
              <a:t>All LinkedIn members can set up or join groups to discuss ideas and share industry news. This can be a great way to develop your professional network.</a:t>
            </a:r>
          </a:p>
          <a:p>
            <a:pPr algn="l"/>
            <a:r>
              <a:rPr lang="en-GB" b="0" i="0" dirty="0">
                <a:effectLst/>
                <a:latin typeface="Calibri" panose="020F0502020204030204" pitchFamily="34" charset="0"/>
                <a:ea typeface="Calibri" panose="020F0502020204030204" pitchFamily="34" charset="0"/>
                <a:cs typeface="Calibri" panose="020F0502020204030204" pitchFamily="34" charset="0"/>
              </a:rPr>
              <a:t>You can use the search bar at the top of your profile page to look for interesting groups to join, or you can find new groups via the ones you've already joined. Once you're a group member, you're able to join group conversations, ask questions, and send messages to other members.</a:t>
            </a:r>
          </a:p>
          <a:p>
            <a:pPr algn="l"/>
            <a:r>
              <a:rPr lang="en-GB" b="0" i="0" dirty="0">
                <a:effectLst/>
                <a:latin typeface="Calibri" panose="020F0502020204030204" pitchFamily="34" charset="0"/>
                <a:ea typeface="Calibri" panose="020F0502020204030204" pitchFamily="34" charset="0"/>
                <a:cs typeface="Calibri" panose="020F0502020204030204" pitchFamily="34" charset="0"/>
              </a:rPr>
              <a:t>LinkedIn groups can be a valuable source of information, ideas and support. Share your knowledge with people in your groups, and they'll likely respond in kind.</a:t>
            </a:r>
          </a:p>
        </p:txBody>
      </p:sp>
    </p:spTree>
    <p:extLst>
      <p:ext uri="{BB962C8B-B14F-4D97-AF65-F5344CB8AC3E}">
        <p14:creationId xmlns:p14="http://schemas.microsoft.com/office/powerpoint/2010/main" val="1541738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770144" y="76200"/>
            <a:ext cx="10796876" cy="1048544"/>
          </a:xfrm>
        </p:spPr>
        <p:txBody>
          <a:bodyPr>
            <a:noAutofit/>
          </a:bodyPr>
          <a:lstStyle/>
          <a:p>
            <a:pPr algn="l"/>
            <a:r>
              <a:rPr lang="en-GB" sz="4000" b="1" i="0" u="sng" dirty="0">
                <a:effectLst/>
                <a:latin typeface="Calibri" panose="020F0502020204030204" pitchFamily="34" charset="0"/>
                <a:ea typeface="Calibri" panose="020F0502020204030204" pitchFamily="34" charset="0"/>
                <a:cs typeface="Calibri" panose="020F0502020204030204" pitchFamily="34" charset="0"/>
              </a:rPr>
              <a:t>6. Create Engaging Content Especially for LinkedIn</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477788" y="1700808"/>
            <a:ext cx="10796875" cy="4680520"/>
          </a:xfrm>
        </p:spPr>
        <p:txBody>
          <a:bodyPr>
            <a:normAutofit/>
          </a:bodyPr>
          <a:lstStyle/>
          <a:p>
            <a:pPr algn="l"/>
            <a:r>
              <a:rPr lang="en-GB" dirty="0">
                <a:latin typeface="Calibri" panose="020F0502020204030204" pitchFamily="34" charset="0"/>
                <a:ea typeface="Calibri" panose="020F0502020204030204" pitchFamily="34" charset="0"/>
                <a:cs typeface="Calibri" panose="020F0502020204030204" pitchFamily="34" charset="0"/>
              </a:rPr>
              <a:t>Like other</a:t>
            </a:r>
            <a:r>
              <a:rPr lang="en-GB" b="0" i="0" dirty="0">
                <a:effectLst/>
                <a:latin typeface="Calibri" panose="020F0502020204030204" pitchFamily="34" charset="0"/>
                <a:ea typeface="Calibri" panose="020F0502020204030204" pitchFamily="34" charset="0"/>
                <a:cs typeface="Calibri" panose="020F0502020204030204" pitchFamily="34" charset="0"/>
              </a:rPr>
              <a:t> social networks, you can post text updates, images, and links to other sites, and you can share posts from other users. But make sure that your post is useful, informative and relevant to your professional connections. </a:t>
            </a:r>
          </a:p>
          <a:p>
            <a:pPr algn="l"/>
            <a:r>
              <a:rPr lang="en-GB" b="0" i="0" dirty="0">
                <a:effectLst/>
                <a:latin typeface="Calibri" panose="020F0502020204030204" pitchFamily="34" charset="0"/>
                <a:ea typeface="Calibri" panose="020F0502020204030204" pitchFamily="34" charset="0"/>
                <a:cs typeface="Calibri" panose="020F0502020204030204" pitchFamily="34" charset="0"/>
              </a:rPr>
              <a:t>You can also record or upload video directly to LinkedIn from your device</a:t>
            </a:r>
            <a:r>
              <a:rPr lang="en-GB" b="0" i="0">
                <a:effectLst/>
                <a:latin typeface="Calibri" panose="020F0502020204030204" pitchFamily="34" charset="0"/>
                <a:ea typeface="Calibri" panose="020F0502020204030204" pitchFamily="34" charset="0"/>
                <a:cs typeface="Calibri" panose="020F0502020204030204" pitchFamily="34" charset="0"/>
              </a:rPr>
              <a:t>. </a:t>
            </a:r>
          </a:p>
          <a:p>
            <a:pPr algn="l"/>
            <a:r>
              <a:rPr lang="en-GB" b="0" i="0">
                <a:effectLst/>
                <a:latin typeface="Calibri" panose="020F0502020204030204" pitchFamily="34" charset="0"/>
                <a:ea typeface="Calibri" panose="020F0502020204030204" pitchFamily="34" charset="0"/>
                <a:cs typeface="Calibri" panose="020F0502020204030204" pitchFamily="34" charset="0"/>
              </a:rPr>
              <a:t>LinkedIn </a:t>
            </a:r>
            <a:r>
              <a:rPr lang="en-GB" b="0" i="0" dirty="0">
                <a:effectLst/>
                <a:latin typeface="Calibri" panose="020F0502020204030204" pitchFamily="34" charset="0"/>
                <a:ea typeface="Calibri" panose="020F0502020204030204" pitchFamily="34" charset="0"/>
                <a:cs typeface="Calibri" panose="020F0502020204030204" pitchFamily="34" charset="0"/>
              </a:rPr>
              <a:t>also allows you to publish full articles, via its Publishing Platform. The articles that you write appear on your profile. They can be shared by other users, and may also appear in search engine results, but you retain the rights to any original content that you publish. This is a great way to showcase your industry expertise.</a:t>
            </a:r>
          </a:p>
        </p:txBody>
      </p:sp>
    </p:spTree>
    <p:extLst>
      <p:ext uri="{BB962C8B-B14F-4D97-AF65-F5344CB8AC3E}">
        <p14:creationId xmlns:p14="http://schemas.microsoft.com/office/powerpoint/2010/main" val="1166599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770144" y="76200"/>
            <a:ext cx="10796876" cy="1048544"/>
          </a:xfrm>
        </p:spPr>
        <p:txBody>
          <a:bodyPr>
            <a:noAutofit/>
          </a:bodyPr>
          <a:lstStyle/>
          <a:p>
            <a:pPr algn="l"/>
            <a:r>
              <a:rPr lang="en-GB" sz="4000" b="1" u="sng" dirty="0">
                <a:latin typeface="Calibri" panose="020F0502020204030204" pitchFamily="34" charset="0"/>
                <a:ea typeface="Calibri" panose="020F0502020204030204" pitchFamily="34" charset="0"/>
                <a:cs typeface="Calibri" panose="020F0502020204030204" pitchFamily="34" charset="0"/>
              </a:rPr>
              <a:t>7</a:t>
            </a:r>
            <a:r>
              <a:rPr lang="en-GB" sz="4000" b="1" i="0" u="sng" dirty="0">
                <a:effectLst/>
                <a:latin typeface="Calibri" panose="020F0502020204030204" pitchFamily="34" charset="0"/>
                <a:ea typeface="Calibri" panose="020F0502020204030204" pitchFamily="34" charset="0"/>
                <a:cs typeface="Calibri" panose="020F0502020204030204" pitchFamily="34" charset="0"/>
              </a:rPr>
              <a:t>. Find Jobs on LinkedIn</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477788" y="1484784"/>
            <a:ext cx="10796875" cy="4896544"/>
          </a:xfrm>
        </p:spPr>
        <p:txBody>
          <a:bodyPr>
            <a:normAutofit/>
          </a:bodyPr>
          <a:lstStyle/>
          <a:p>
            <a:pPr algn="l" fontAlgn="auto"/>
            <a:r>
              <a:rPr lang="en-GB" b="0" i="0" dirty="0">
                <a:effectLst/>
                <a:latin typeface="Calibri" panose="020F0502020204030204" pitchFamily="34" charset="0"/>
                <a:ea typeface="Calibri" panose="020F0502020204030204" pitchFamily="34" charset="0"/>
                <a:cs typeface="Calibri" panose="020F0502020204030204" pitchFamily="34" charset="0"/>
              </a:rPr>
              <a:t>You can quickly search and apply for jobs on LinkedIn that match your skill set and career goals. Click on the ‘jobs’ tab on the top of your profile</a:t>
            </a:r>
          </a:p>
          <a:p>
            <a:pPr lvl="1"/>
            <a:r>
              <a:rPr lang="en-GB" dirty="0">
                <a:latin typeface="Calibri" panose="020F0502020204030204" pitchFamily="34" charset="0"/>
                <a:ea typeface="Calibri" panose="020F0502020204030204" pitchFamily="34" charset="0"/>
                <a:cs typeface="Calibri" panose="020F0502020204030204" pitchFamily="34" charset="0"/>
                <a:hlinkClick r:id="rId2"/>
              </a:rPr>
              <a:t>Find jobs on LinkedIn – Best Practices | LinkedIn Help</a:t>
            </a:r>
            <a:endParaRPr lang="en-GB" b="0" i="0" dirty="0">
              <a:effectLst/>
              <a:latin typeface="Calibri" panose="020F0502020204030204" pitchFamily="34" charset="0"/>
              <a:ea typeface="Calibri" panose="020F0502020204030204" pitchFamily="34" charset="0"/>
              <a:cs typeface="Calibri" panose="020F0502020204030204" pitchFamily="34" charset="0"/>
            </a:endParaRPr>
          </a:p>
          <a:p>
            <a:pPr lvl="1"/>
            <a:r>
              <a:rPr lang="en-GB" dirty="0">
                <a:latin typeface="Calibri" panose="020F0502020204030204" pitchFamily="34" charset="0"/>
                <a:ea typeface="Calibri" panose="020F0502020204030204" pitchFamily="34" charset="0"/>
                <a:cs typeface="Calibri" panose="020F0502020204030204" pitchFamily="34" charset="0"/>
                <a:hlinkClick r:id="rId3"/>
              </a:rPr>
              <a:t>Apply for jobs on LinkedIn | LinkedIn Help</a:t>
            </a:r>
            <a:endParaRPr lang="en-GB" dirty="0">
              <a:latin typeface="Calibri" panose="020F0502020204030204" pitchFamily="34" charset="0"/>
              <a:ea typeface="Calibri" panose="020F0502020204030204" pitchFamily="34" charset="0"/>
              <a:cs typeface="Calibri" panose="020F0502020204030204" pitchFamily="34" charset="0"/>
            </a:endParaRPr>
          </a:p>
          <a:p>
            <a:pPr lvl="1"/>
            <a:endParaRPr lang="en-GB" b="0" i="0" dirty="0">
              <a:effectLst/>
              <a:latin typeface="Calibri" panose="020F0502020204030204" pitchFamily="34" charset="0"/>
              <a:ea typeface="Calibri" panose="020F0502020204030204" pitchFamily="34" charset="0"/>
              <a:cs typeface="Calibri" panose="020F0502020204030204" pitchFamily="34" charset="0"/>
            </a:endParaRPr>
          </a:p>
          <a:p>
            <a:pPr algn="l"/>
            <a:r>
              <a:rPr lang="en-GB" b="0" i="0" dirty="0">
                <a:effectLst/>
                <a:latin typeface="Calibri" panose="020F0502020204030204" pitchFamily="34" charset="0"/>
                <a:ea typeface="Calibri" panose="020F0502020204030204" pitchFamily="34" charset="0"/>
                <a:cs typeface="Calibri" panose="020F0502020204030204" pitchFamily="34" charset="0"/>
              </a:rPr>
              <a:t>You can create job alerts on LinkedIn to stay updated with new job postings that match your preferences. You can choose whether you want to receive these alerts on a daily or weekly basis through email, app notifications, or both.</a:t>
            </a:r>
          </a:p>
          <a:p>
            <a:pPr lvl="1"/>
            <a:r>
              <a:rPr lang="en-GB" dirty="0">
                <a:latin typeface="Calibri" panose="020F0502020204030204" pitchFamily="34" charset="0"/>
                <a:ea typeface="Calibri" panose="020F0502020204030204" pitchFamily="34" charset="0"/>
                <a:cs typeface="Calibri" panose="020F0502020204030204" pitchFamily="34" charset="0"/>
                <a:hlinkClick r:id="rId4"/>
              </a:rPr>
              <a:t>Job alerts on LinkedIn | LinkedIn Help</a:t>
            </a:r>
            <a:endParaRPr lang="en-GB" dirty="0">
              <a:latin typeface="Calibri" panose="020F0502020204030204" pitchFamily="34" charset="0"/>
              <a:ea typeface="Calibri" panose="020F0502020204030204" pitchFamily="34" charset="0"/>
              <a:cs typeface="Calibri" panose="020F0502020204030204" pitchFamily="34" charset="0"/>
            </a:endParaRPr>
          </a:p>
          <a:p>
            <a:pPr algn="l"/>
            <a:endParaRPr lang="en-GB" dirty="0">
              <a:latin typeface="-apple-system"/>
            </a:endParaRPr>
          </a:p>
          <a:p>
            <a:pPr marL="0" indent="0" algn="l">
              <a:buNone/>
            </a:pPr>
            <a:endParaRPr lang="en-GB" b="0" i="0" dirty="0">
              <a:effectLst/>
              <a:latin typeface="-apple-system"/>
            </a:endParaRPr>
          </a:p>
          <a:p>
            <a:pPr algn="l"/>
            <a:endParaRPr lang="en-GB" b="0" i="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42583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770144" y="76200"/>
            <a:ext cx="10796876" cy="1048544"/>
          </a:xfrm>
        </p:spPr>
        <p:txBody>
          <a:bodyPr>
            <a:noAutofit/>
          </a:bodyPr>
          <a:lstStyle/>
          <a:p>
            <a:pPr algn="l"/>
            <a:r>
              <a:rPr lang="en-GB" sz="4000" b="1" i="0" u="sng" dirty="0">
                <a:effectLst/>
                <a:latin typeface="Calibri" panose="020F0502020204030204" pitchFamily="34" charset="0"/>
                <a:ea typeface="Calibri" panose="020F0502020204030204" pitchFamily="34" charset="0"/>
                <a:cs typeface="Calibri" panose="020F0502020204030204" pitchFamily="34" charset="0"/>
              </a:rPr>
              <a:t>8. LinkedIn Learning</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477788" y="1484784"/>
            <a:ext cx="10796875" cy="4896544"/>
          </a:xfrm>
        </p:spPr>
        <p:txBody>
          <a:bodyPr>
            <a:normAutofit/>
          </a:bodyPr>
          <a:lstStyle/>
          <a:p>
            <a:pPr algn="l" fontAlgn="auto"/>
            <a:r>
              <a:rPr lang="en-GB" b="0" i="0" dirty="0">
                <a:effectLst/>
                <a:latin typeface="Calibri" panose="020F0502020204030204" pitchFamily="34" charset="0"/>
                <a:ea typeface="Calibri" panose="020F0502020204030204" pitchFamily="34" charset="0"/>
                <a:cs typeface="Calibri" panose="020F0502020204030204" pitchFamily="34" charset="0"/>
              </a:rPr>
              <a:t>LinkedIn Learning is an online educational platform that helps you discover and develop business, technology-related, and creative skills through expert-led course videos.</a:t>
            </a:r>
          </a:p>
          <a:p>
            <a:pPr algn="l" fontAlgn="auto"/>
            <a:r>
              <a:rPr lang="en-GB" b="0" i="0" dirty="0">
                <a:effectLst/>
                <a:latin typeface="Calibri" panose="020F0502020204030204" pitchFamily="34" charset="0"/>
                <a:ea typeface="Calibri" panose="020F0502020204030204" pitchFamily="34" charset="0"/>
                <a:cs typeface="Calibri" panose="020F0502020204030204" pitchFamily="34" charset="0"/>
              </a:rPr>
              <a:t>With more than 5,000 courses and personalised recommendations, you can discover, complete, and track courses related to your field and interests. You can also choose to add these courses and related skills to your LinkedIn profile once you've completed them.</a:t>
            </a:r>
          </a:p>
          <a:p>
            <a:pPr lvl="1"/>
            <a:r>
              <a:rPr lang="en-GB" dirty="0">
                <a:latin typeface="Calibri" panose="020F0502020204030204" pitchFamily="34" charset="0"/>
                <a:ea typeface="Calibri" panose="020F0502020204030204" pitchFamily="34" charset="0"/>
                <a:cs typeface="Calibri" panose="020F0502020204030204" pitchFamily="34" charset="0"/>
                <a:hlinkClick r:id="rId2"/>
              </a:rPr>
              <a:t>LinkedIn Learning Overview | Learning Help</a:t>
            </a:r>
            <a:endParaRPr lang="en-GB" b="0" i="0" dirty="0">
              <a:effectLst/>
              <a:latin typeface="Calibri" panose="020F0502020204030204" pitchFamily="34" charset="0"/>
              <a:ea typeface="Calibri" panose="020F0502020204030204" pitchFamily="34" charset="0"/>
              <a:cs typeface="Calibri" panose="020F0502020204030204" pitchFamily="34" charset="0"/>
            </a:endParaRPr>
          </a:p>
          <a:p>
            <a:pPr algn="l" fontAlgn="auto"/>
            <a:r>
              <a:rPr lang="en-GB" dirty="0">
                <a:latin typeface="Calibri" panose="020F0502020204030204" pitchFamily="34" charset="0"/>
                <a:ea typeface="Calibri" panose="020F0502020204030204" pitchFamily="34" charset="0"/>
                <a:cs typeface="Calibri" panose="020F0502020204030204" pitchFamily="34" charset="0"/>
              </a:rPr>
              <a:t>You can access LinkedIn Learning through UWTSD using the following link:</a:t>
            </a:r>
            <a:endParaRPr lang="en-GB" b="0" i="0" dirty="0">
              <a:effectLst/>
              <a:latin typeface="Calibri" panose="020F0502020204030204" pitchFamily="34" charset="0"/>
              <a:ea typeface="Calibri" panose="020F0502020204030204" pitchFamily="34" charset="0"/>
              <a:cs typeface="Calibri" panose="020F0502020204030204" pitchFamily="34" charset="0"/>
            </a:endParaRPr>
          </a:p>
          <a:p>
            <a:pPr lvl="1"/>
            <a:r>
              <a:rPr lang="en-GB" dirty="0">
                <a:latin typeface="Calibri" panose="020F0502020204030204" pitchFamily="34" charset="0"/>
                <a:ea typeface="Calibri" panose="020F0502020204030204" pitchFamily="34" charset="0"/>
                <a:cs typeface="Calibri" panose="020F0502020204030204" pitchFamily="34" charset="0"/>
                <a:hlinkClick r:id="rId3"/>
              </a:rPr>
              <a:t>LinkedIn Learning - The </a:t>
            </a:r>
            <a:r>
              <a:rPr lang="en-GB" dirty="0" err="1">
                <a:latin typeface="Calibri" panose="020F0502020204030204" pitchFamily="34" charset="0"/>
                <a:ea typeface="Calibri" panose="020F0502020204030204" pitchFamily="34" charset="0"/>
                <a:cs typeface="Calibri" panose="020F0502020204030204" pitchFamily="34" charset="0"/>
                <a:hlinkClick r:id="rId3"/>
              </a:rPr>
              <a:t>DigiCentre</a:t>
            </a:r>
            <a:r>
              <a:rPr lang="en-GB" dirty="0">
                <a:latin typeface="Calibri" panose="020F0502020204030204" pitchFamily="34" charset="0"/>
                <a:ea typeface="Calibri" panose="020F0502020204030204" pitchFamily="34" charset="0"/>
                <a:cs typeface="Calibri" panose="020F0502020204030204" pitchFamily="34" charset="0"/>
                <a:hlinkClick r:id="rId3"/>
              </a:rPr>
              <a:t> UWTSD</a:t>
            </a:r>
            <a:endParaRPr lang="en-GB" b="0" i="0" dirty="0">
              <a:effectLst/>
              <a:latin typeface="Calibri" panose="020F0502020204030204" pitchFamily="34" charset="0"/>
              <a:ea typeface="Calibri" panose="020F0502020204030204" pitchFamily="34" charset="0"/>
              <a:cs typeface="Calibri" panose="020F0502020204030204" pitchFamily="34" charset="0"/>
            </a:endParaRPr>
          </a:p>
          <a:p>
            <a:pPr algn="l"/>
            <a:endParaRPr lang="en-GB" dirty="0">
              <a:latin typeface="-apple-system"/>
            </a:endParaRPr>
          </a:p>
          <a:p>
            <a:pPr marL="0" indent="0" algn="l">
              <a:buNone/>
            </a:pPr>
            <a:endParaRPr lang="en-GB" b="0" i="0" dirty="0">
              <a:effectLst/>
              <a:latin typeface="-apple-system"/>
            </a:endParaRPr>
          </a:p>
          <a:p>
            <a:pPr algn="l"/>
            <a:endParaRPr lang="en-GB" b="0" i="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304579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BFB49-BCD6-5489-F128-BBADB91B5B0F}"/>
              </a:ext>
            </a:extLst>
          </p:cNvPr>
          <p:cNvSpPr>
            <a:spLocks noGrp="1"/>
          </p:cNvSpPr>
          <p:nvPr>
            <p:ph type="title"/>
          </p:nvPr>
        </p:nvSpPr>
        <p:spPr/>
        <p:txBody>
          <a:bodyPr/>
          <a:lstStyle/>
          <a:p>
            <a:r>
              <a:rPr lang="en-GB" b="1" u="sng" dirty="0">
                <a:latin typeface="Calibri" panose="020F0502020204030204" pitchFamily="34" charset="0"/>
                <a:ea typeface="Calibri" panose="020F0502020204030204" pitchFamily="34" charset="0"/>
                <a:cs typeface="Calibri" panose="020F0502020204030204" pitchFamily="34" charset="0"/>
              </a:rPr>
              <a:t>Further Resources</a:t>
            </a:r>
          </a:p>
        </p:txBody>
      </p:sp>
      <p:sp>
        <p:nvSpPr>
          <p:cNvPr id="3" name="Content Placeholder 2">
            <a:extLst>
              <a:ext uri="{FF2B5EF4-FFF2-40B4-BE49-F238E27FC236}">
                <a16:creationId xmlns:a16="http://schemas.microsoft.com/office/drawing/2014/main" id="{E1CCC530-A82C-40BD-DCFA-05E8C9E83993}"/>
              </a:ext>
            </a:extLst>
          </p:cNvPr>
          <p:cNvSpPr>
            <a:spLocks noGrp="1"/>
          </p:cNvSpPr>
          <p:nvPr>
            <p:ph idx="1"/>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hlinkClick r:id="rId2"/>
              </a:rPr>
              <a:t>HOW TO GET STARTED ON LINKEDIN IN 2024 - 9 BEGINNER STEPS REVEALED!! (youtube.com)</a:t>
            </a:r>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45878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1099</Words>
  <Application>Microsoft Office PowerPoint</Application>
  <PresentationFormat>Custom</PresentationFormat>
  <Paragraphs>62</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-apple-system</vt:lpstr>
      <vt:lpstr>Arial</vt:lpstr>
      <vt:lpstr>Calibri</vt:lpstr>
      <vt:lpstr>Century Gothic</vt:lpstr>
      <vt:lpstr>Libre Franklin</vt:lpstr>
      <vt:lpstr>Books 16x9</vt:lpstr>
      <vt:lpstr>BMBM5021 Building your Personal Brand for Sustainable Employment </vt:lpstr>
      <vt:lpstr>LinkedIn</vt:lpstr>
      <vt:lpstr>PowerPoint Presentation</vt:lpstr>
      <vt:lpstr>LinkedIn Statistics About Us (linkedin.com)</vt:lpstr>
      <vt:lpstr>LinkedIn Statistics About Us (linkedin.com)</vt:lpstr>
      <vt:lpstr>Complete Your LinkedIn Profile</vt:lpstr>
      <vt:lpstr>What to include in your LinkedIn profile</vt:lpstr>
      <vt:lpstr>2. Contact and Connect With Other LinkedIn Users</vt:lpstr>
      <vt:lpstr>3. Start Talking!</vt:lpstr>
      <vt:lpstr>4. Give and Receive Recommendations and Endorsements</vt:lpstr>
      <vt:lpstr>5. Use LinkedIn Groups</vt:lpstr>
      <vt:lpstr>6. Create Engaging Content Especially for LinkedIn</vt:lpstr>
      <vt:lpstr>7. Find Jobs on LinkedIn</vt:lpstr>
      <vt:lpstr>8. LinkedIn Learning</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Gwyneth Jones</cp:lastModifiedBy>
  <cp:revision>64</cp:revision>
  <dcterms:created xsi:type="dcterms:W3CDTF">2021-02-28T20:52:57Z</dcterms:created>
  <dcterms:modified xsi:type="dcterms:W3CDTF">2024-05-03T00:10:57Z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