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9" r:id="rId1"/>
  </p:sldMasterIdLst>
  <p:notesMasterIdLst>
    <p:notesMasterId r:id="rId13"/>
  </p:notesMasterIdLst>
  <p:sldIdLst>
    <p:sldId id="257" r:id="rId2"/>
    <p:sldId id="259" r:id="rId3"/>
    <p:sldId id="263" r:id="rId4"/>
    <p:sldId id="264" r:id="rId5"/>
    <p:sldId id="260" r:id="rId6"/>
    <p:sldId id="261" r:id="rId7"/>
    <p:sldId id="262" r:id="rId8"/>
    <p:sldId id="267" r:id="rId9"/>
    <p:sldId id="268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80266" autoAdjust="0"/>
  </p:normalViewPr>
  <p:slideViewPr>
    <p:cSldViewPr snapToGrid="0">
      <p:cViewPr>
        <p:scale>
          <a:sx n="90" d="100"/>
          <a:sy n="90" d="100"/>
        </p:scale>
        <p:origin x="127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3888E3-D925-4B9D-91B5-11365EF54F69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8A5A91-A76F-468C-A071-F6E65205B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9946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8A5A91-A76F-468C-A071-F6E65205BD0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135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8A5A91-A76F-468C-A071-F6E65205BD0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7377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8A5A91-A76F-468C-A071-F6E65205BD0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5110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8A5A91-A76F-468C-A071-F6E65205BD0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6983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8A5A91-A76F-468C-A071-F6E65205BD0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819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8A5A91-A76F-468C-A071-F6E65205BD0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3811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8A5A91-A76F-468C-A071-F6E65205BD0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87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22F7C-5A2A-92F1-2582-9B0DD42B4F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50B241-2AE3-DDBE-48C9-24FBDB0B6E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42FAC9-D14E-CC6D-E6BB-15811CD73E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94C72-E38C-4FAC-A7A9-3B37EBFCFC45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6D322E-068D-9851-2035-255F1D489C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E3B6E5-097D-8784-259B-B4CD7A522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956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A7C13-B014-11D8-57F7-315F330FF2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F6DBE3-E3C2-0D40-7B51-9EBE0F32DD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AF41D0-340F-5582-4081-2916F7872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94C72-E38C-4FAC-A7A9-3B37EBFCFC45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B7004C-EFE7-FDC1-99FC-DB726E07F5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412CD3-987F-97A5-3DDB-6AE0BD235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562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F67DA-529D-1E09-0D55-61DE6008B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A566F2-87AE-21B6-527A-B3A071A493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189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377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566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754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5943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131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32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509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EADA0D-5E1C-E525-E8FD-0A43150D4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94C72-E38C-4FAC-A7A9-3B37EBFCFC45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83784D-4B55-1205-0CB4-BA6682CADA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49B2B4-BE9A-4BB0-9F88-A01097F0A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1972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10136-37EA-5582-0326-94A05F6F6E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A9CE68-A41E-6C44-5E1A-A9FF3D192E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069F0C-9DA6-98DA-F9DD-C1E538ADBB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063D65-51BD-7BDF-FF00-F0538B6B6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94C72-E38C-4FAC-A7A9-3B37EBFCFC45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3A6A6A-1D5D-8B32-E890-07E4906F1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251238-B65B-E277-F9ED-1E02E95DE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8077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73CF5-8EA8-E9E7-CD09-61EAABA02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BEF1E2-E8B0-C661-5E24-A3C6E9A2A6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F5E4B5-4C44-BD76-BD72-6906EE437B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848C15-80B6-D543-529A-7D8C035B6F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58BD58-7F35-129E-B21C-9C0CBD5990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0788D4-1096-6505-2BE7-2F8A36ED0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94C72-E38C-4FAC-A7A9-3B37EBFCFC45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629710-4FE5-12BE-F790-87F31736D6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13181E-40B9-0399-2F24-FDE08C980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6398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74BBA-1FC5-BC63-95F0-A2E7B5B410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CC76D0-56BA-43D4-3127-7CDF624384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94C72-E38C-4FAC-A7A9-3B37EBFCFC45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779D2B-3B8F-E0DD-14FD-1AAFF351F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EF1ADC-3CC6-4BAA-554B-EF650411C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717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679FD7-C4AD-BB88-8384-95F68F8C1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94C72-E38C-4FAC-A7A9-3B37EBFCFC45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B13A73-774E-BC6F-C599-F6321A544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F61F94-771A-52A7-4393-C2E87CC42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250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D22F2-A43E-7877-7917-5221E33CC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AA136-6714-4502-C321-E95AB09101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A0179C-2556-3B67-6D5B-A795927F30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3C73A3-FFB7-A1CE-C5F0-30D0B8199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94C72-E38C-4FAC-A7A9-3B37EBFCFC45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8B8A01-879D-8886-35BF-39E12F6CC9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4D6CF2-CA02-03A8-65ED-6E4C5F0A65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8728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695F0-6D2A-D2F9-E1EE-F0E25EF73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73ECF5-A314-4AFD-B81B-126CDC1F72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FC6755-409C-57E5-97BD-9B78062720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1842CC-D4F9-47CD-F4D4-541D4C37EC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94C72-E38C-4FAC-A7A9-3B37EBFCFC45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98AF70-F60E-9305-AAC3-B1E8D4158B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2A5A68-D7AD-DE27-F142-487535BE19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2239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926C1-5F70-FDD6-1998-5BCB59AEE7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F3F9BA-C264-F3A1-F542-7171CC2CB8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267E2C-7BF5-4D6C-ABFF-CE1CA25C53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94C72-E38C-4FAC-A7A9-3B37EBFCFC45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CDE9B8-2FB8-4AFE-11ED-61AC25808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D2777-FD3B-E1E3-11C0-93BF72ACA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9600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2C56D7D-2260-5851-7AFB-23AA8F0D6A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223B17-5B16-E09E-ED06-81C00593E6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71A27-0247-5D9A-8E39-C37DC309C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94C72-E38C-4FAC-A7A9-3B37EBFCFC45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2685B-B2EE-AEE7-8E66-7D9AD339A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D295BA-4B1E-F173-6847-225D4B962C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686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C716C9-3020-ED8D-87E8-459A9D255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AEB91-E208-B2FD-EDA5-131A184BC9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2AD903-8D18-852C-A4AB-C6383EBAAA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3594C72-E38C-4FAC-A7A9-3B37EBFCFC45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F4E80D-AA2B-110D-DC76-91190F778C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3DBB0F-527E-651A-4605-D2531E5D61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237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</p:sldLayoutIdLst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4" indent="-228594" algn="l" defTabSz="914377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8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technofaq.org/posts/2017/11/10-eye-grabbing-examples-of-emerging-technology-in-education/" TargetMode="External"/><Relationship Id="rId3" Type="http://schemas.openxmlformats.org/officeDocument/2006/relationships/image" Target="../media/image2.jpg"/><Relationship Id="rId7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geobrava.geoactivegroup.com/2020/03/how-b2b-marketers-fuel-predictable.html" TargetMode="External"/><Relationship Id="rId5" Type="http://schemas.openxmlformats.org/officeDocument/2006/relationships/image" Target="../media/image3.jpg"/><Relationship Id="rId4" Type="http://schemas.openxmlformats.org/officeDocument/2006/relationships/hyperlink" Target="https://researchleap.com/influence-color-shape-package-design-consumer-preference-case-orange-juice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hyperlink" Target="https://www.picpedia.org/chalkboard/e/efficiency.html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picpedia.org/highway-signs/p/policy.html" TargetMode="External"/><Relationship Id="rId5" Type="http://schemas.openxmlformats.org/officeDocument/2006/relationships/image" Target="../media/image10.jpg"/><Relationship Id="rId4" Type="http://schemas.openxmlformats.org/officeDocument/2006/relationships/hyperlink" Target="https://www.tekportal.net/recommendation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jol.info/index.php/rhm/article/view/192222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forecasts/891187/revenue-in-the-hotels-market-worldwide" TargetMode="External"/><Relationship Id="rId2" Type="http://schemas.openxmlformats.org/officeDocument/2006/relationships/hyperlink" Target="https://www.statista.com/statistics/1398133/likelihood-hotel-stay-self-service-technology-worldwide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Modern contemporary living room interior">
            <a:extLst>
              <a:ext uri="{FF2B5EF4-FFF2-40B4-BE49-F238E27FC236}">
                <a16:creationId xmlns:a16="http://schemas.microsoft.com/office/drawing/2014/main" id="{8A1B1BC2-E28B-09C9-7410-0A0707F844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6106"/>
          <a:stretch/>
        </p:blipFill>
        <p:spPr>
          <a:xfrm>
            <a:off x="1" y="10"/>
            <a:ext cx="9669643" cy="685799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9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6DB9FD2-2FD6-1D6F-8CAE-747820EA3A7C}"/>
              </a:ext>
            </a:extLst>
          </p:cNvPr>
          <p:cNvSpPr txBox="1">
            <a:spLocks/>
          </p:cNvSpPr>
          <p:nvPr/>
        </p:nvSpPr>
        <p:spPr>
          <a:xfrm>
            <a:off x="7531611" y="365125"/>
            <a:ext cx="3822189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3100" b="1" dirty="0">
                <a:latin typeface="Arial" panose="020B0604020202020204" pitchFamily="34" charset="0"/>
                <a:cs typeface="Arial" panose="020B0604020202020204" pitchFamily="34" charset="0"/>
              </a:rPr>
              <a:t>Contemporary Themes in Hotel &amp; Hospitality ‘‘Technologies’’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D3103D-6144-E96E-D777-D189A897628E}"/>
              </a:ext>
            </a:extLst>
          </p:cNvPr>
          <p:cNvSpPr txBox="1">
            <a:spLocks/>
          </p:cNvSpPr>
          <p:nvPr/>
        </p:nvSpPr>
        <p:spPr>
          <a:xfrm>
            <a:off x="7531611" y="2434201"/>
            <a:ext cx="3822189" cy="3742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r>
              <a:rPr lang="en-US" sz="2000"/>
              <a:t>Created by</a:t>
            </a:r>
          </a:p>
          <a:p>
            <a:pPr marL="0"/>
            <a:r>
              <a:rPr lang="en-US" sz="2000" b="1"/>
              <a:t>Marius Ciocea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569949118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E66138DA-29FB-0FFE-D3E9-A1F67DFD0D57}"/>
              </a:ext>
            </a:extLst>
          </p:cNvPr>
          <p:cNvGrpSpPr/>
          <p:nvPr/>
        </p:nvGrpSpPr>
        <p:grpSpPr>
          <a:xfrm>
            <a:off x="193821" y="4599754"/>
            <a:ext cx="11113956" cy="2022516"/>
            <a:chOff x="193821" y="4599753"/>
            <a:chExt cx="11113955" cy="2022516"/>
          </a:xfrm>
        </p:grpSpPr>
        <p:pic>
          <p:nvPicPr>
            <p:cNvPr id="15" name="Picture 14" descr="A person holding a product in her hand">
              <a:extLst>
                <a:ext uri="{FF2B5EF4-FFF2-40B4-BE49-F238E27FC236}">
                  <a16:creationId xmlns:a16="http://schemas.microsoft.com/office/drawing/2014/main" id="{D082E07C-40E2-10CD-8CFE-25B0D522C28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4"/>
                </a:ext>
              </a:extLst>
            </a:blip>
            <a:stretch>
              <a:fillRect/>
            </a:stretch>
          </p:blipFill>
          <p:spPr>
            <a:xfrm>
              <a:off x="193821" y="4599753"/>
              <a:ext cx="3621214" cy="2022516"/>
            </a:xfrm>
            <a:prstGeom prst="rect">
              <a:avLst/>
            </a:prstGeom>
          </p:spPr>
        </p:pic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BD524CD8-4B7F-C56C-57EA-043404926E2C}"/>
                </a:ext>
              </a:extLst>
            </p:cNvPr>
            <p:cNvGrpSpPr/>
            <p:nvPr/>
          </p:nvGrpSpPr>
          <p:grpSpPr>
            <a:xfrm>
              <a:off x="4557091" y="4752621"/>
              <a:ext cx="6750685" cy="1372683"/>
              <a:chOff x="8276133" y="2747146"/>
              <a:chExt cx="2588913" cy="2242253"/>
            </a:xfrm>
          </p:grpSpPr>
          <p:sp>
            <p:nvSpPr>
              <p:cNvPr id="14" name="Text Placeholder 4">
                <a:extLst>
                  <a:ext uri="{FF2B5EF4-FFF2-40B4-BE49-F238E27FC236}">
                    <a16:creationId xmlns:a16="http://schemas.microsoft.com/office/drawing/2014/main" id="{2DBB4583-BC29-F086-DE0B-49726A054A6C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8276133" y="2747146"/>
                <a:ext cx="2348870" cy="486676"/>
              </a:xfrm>
              <a:prstGeom prst="rect">
                <a:avLst/>
              </a:prstGeom>
            </p:spPr>
            <p:txBody>
              <a:bodyPr/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defTabSz="594345">
                  <a:spcBef>
                    <a:spcPts val="651"/>
                  </a:spcBef>
                  <a:buNone/>
                </a:pPr>
                <a:r>
                  <a:rPr lang="en-GB" sz="1560" b="1" dirty="0">
                    <a:solidFill>
                      <a:schemeClr val="tx2">
                        <a:lumMod val="50000"/>
                        <a:lumOff val="50000"/>
                      </a:schemeClr>
                    </a:solidFill>
                    <a:latin typeface="Calibry body"/>
                  </a:rPr>
                  <a:t>Changing Customer Preferences</a:t>
                </a:r>
                <a:endParaRPr lang="en-GB" sz="2400" b="1" dirty="0">
                  <a:solidFill>
                    <a:schemeClr val="tx2">
                      <a:lumMod val="50000"/>
                      <a:lumOff val="50000"/>
                    </a:schemeClr>
                  </a:solidFill>
                  <a:latin typeface="Calibry body"/>
                </a:endParaRPr>
              </a:p>
            </p:txBody>
          </p:sp>
          <p:sp>
            <p:nvSpPr>
              <p:cNvPr id="17" name="Text Placeholder 7">
                <a:extLst>
                  <a:ext uri="{FF2B5EF4-FFF2-40B4-BE49-F238E27FC236}">
                    <a16:creationId xmlns:a16="http://schemas.microsoft.com/office/drawing/2014/main" id="{E50CF3B5-6F32-4E28-FDE2-DEFF24B5F0F1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8276133" y="3374774"/>
                <a:ext cx="2588913" cy="1614625"/>
              </a:xfrm>
              <a:prstGeom prst="rect">
                <a:avLst/>
              </a:prstGeom>
            </p:spPr>
            <p:txBody>
              <a:bodyPr/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defTabSz="594345">
                  <a:spcBef>
                    <a:spcPts val="651"/>
                  </a:spcBef>
                  <a:buNone/>
                </a:pPr>
                <a:r>
                  <a:rPr lang="en-GB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The 2022 Statista poll reveals that 50% of respondents prefer less engagement with employees, emphasizing their preference for online booking, keyless entry, and other tech-driven features.</a:t>
                </a:r>
              </a:p>
            </p:txBody>
          </p:sp>
        </p:grpSp>
      </p:grpSp>
      <p:sp>
        <p:nvSpPr>
          <p:cNvPr id="19" name="Title 1">
            <a:extLst>
              <a:ext uri="{FF2B5EF4-FFF2-40B4-BE49-F238E27FC236}">
                <a16:creationId xmlns:a16="http://schemas.microsoft.com/office/drawing/2014/main" id="{19F1225E-C8DF-64F4-B97C-F40F700BF666}"/>
              </a:ext>
            </a:extLst>
          </p:cNvPr>
          <p:cNvSpPr txBox="1">
            <a:spLocks/>
          </p:cNvSpPr>
          <p:nvPr/>
        </p:nvSpPr>
        <p:spPr>
          <a:xfrm>
            <a:off x="7227988" y="278445"/>
            <a:ext cx="5496305" cy="74317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0E33813-BD3A-C489-FC20-6B6F88843E5A}"/>
              </a:ext>
            </a:extLst>
          </p:cNvPr>
          <p:cNvSpPr txBox="1"/>
          <p:nvPr/>
        </p:nvSpPr>
        <p:spPr>
          <a:xfrm>
            <a:off x="9835257" y="6232894"/>
            <a:ext cx="18777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kern="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(Statista Research Department, 2024).</a:t>
            </a:r>
          </a:p>
          <a:p>
            <a:r>
              <a:rPr lang="en-GB" sz="800" kern="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(Statista Research Department, 2023)</a:t>
            </a:r>
            <a:endParaRPr lang="en-GB" sz="800" dirty="0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1DB9F74B-9E29-28F4-E0D9-7B396DFF37DB}"/>
              </a:ext>
            </a:extLst>
          </p:cNvPr>
          <p:cNvGrpSpPr/>
          <p:nvPr/>
        </p:nvGrpSpPr>
        <p:grpSpPr>
          <a:xfrm>
            <a:off x="158564" y="2553240"/>
            <a:ext cx="11874765" cy="2036933"/>
            <a:chOff x="193820" y="2535377"/>
            <a:chExt cx="11778915" cy="2036933"/>
          </a:xfrm>
        </p:grpSpPr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511DC32E-DB1A-E07F-7B3F-7AE488CBF750}"/>
                </a:ext>
              </a:extLst>
            </p:cNvPr>
            <p:cNvGrpSpPr/>
            <p:nvPr/>
          </p:nvGrpSpPr>
          <p:grpSpPr>
            <a:xfrm>
              <a:off x="4513695" y="2965746"/>
              <a:ext cx="7459040" cy="1121408"/>
              <a:chOff x="4748518" y="2980410"/>
              <a:chExt cx="3016862" cy="1121408"/>
            </a:xfrm>
          </p:grpSpPr>
          <p:sp>
            <p:nvSpPr>
              <p:cNvPr id="13" name="Text Placeholder 3">
                <a:extLst>
                  <a:ext uri="{FF2B5EF4-FFF2-40B4-BE49-F238E27FC236}">
                    <a16:creationId xmlns:a16="http://schemas.microsoft.com/office/drawing/2014/main" id="{98714BDA-F2A2-75FC-2FEF-FF88BF0F8AE1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4766070" y="2980410"/>
                <a:ext cx="1910462" cy="486676"/>
              </a:xfrm>
              <a:prstGeom prst="rect">
                <a:avLst/>
              </a:prstGeom>
            </p:spPr>
            <p:txBody>
              <a:bodyPr/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defTabSz="594345">
                  <a:spcBef>
                    <a:spcPts val="651"/>
                  </a:spcBef>
                  <a:buNone/>
                </a:pPr>
                <a:r>
                  <a:rPr lang="en-GB" sz="1560" b="1" dirty="0">
                    <a:solidFill>
                      <a:schemeClr val="tx2">
                        <a:lumMod val="50000"/>
                        <a:lumOff val="50000"/>
                      </a:schemeClr>
                    </a:solidFill>
                    <a:latin typeface="Calibri body"/>
                  </a:rPr>
                  <a:t>Global Expansion</a:t>
                </a:r>
                <a:endParaRPr lang="en-GB" sz="2400" b="1" dirty="0">
                  <a:solidFill>
                    <a:schemeClr val="tx2">
                      <a:lumMod val="50000"/>
                      <a:lumOff val="50000"/>
                    </a:schemeClr>
                  </a:solidFill>
                  <a:latin typeface="Calibri body"/>
                </a:endParaRPr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E19778C9-799B-9E20-6B1D-F01477DA2B2A}"/>
                  </a:ext>
                </a:extLst>
              </p:cNvPr>
              <p:cNvSpPr txBox="1"/>
              <p:nvPr/>
            </p:nvSpPr>
            <p:spPr>
              <a:xfrm>
                <a:off x="4748518" y="3455487"/>
                <a:ext cx="3016862" cy="6463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defTabSz="594345">
                  <a:spcAft>
                    <a:spcPts val="600"/>
                  </a:spcAft>
                </a:pPr>
                <a:r>
                  <a:rPr lang="en-GB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The hotel and hospitality industries are projected to hit a new high of $62.4 billion in global revenue. Research indicates an increasing investment in technology and a shift in customer preferences towards tech-driven experiences.</a:t>
                </a:r>
              </a:p>
            </p:txBody>
          </p:sp>
        </p:grpSp>
        <p:pic>
          <p:nvPicPr>
            <p:cNvPr id="9" name="Picture 8" descr="A hand touching a graph">
              <a:extLst>
                <a:ext uri="{FF2B5EF4-FFF2-40B4-BE49-F238E27FC236}">
                  <a16:creationId xmlns:a16="http://schemas.microsoft.com/office/drawing/2014/main" id="{5F685A80-7486-3F95-D580-EDDF1B59D15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6"/>
                </a:ext>
              </a:extLst>
            </a:blip>
            <a:stretch>
              <a:fillRect/>
            </a:stretch>
          </p:blipFill>
          <p:spPr>
            <a:xfrm>
              <a:off x="193820" y="2535377"/>
              <a:ext cx="3621214" cy="2036933"/>
            </a:xfrm>
            <a:prstGeom prst="rect">
              <a:avLst/>
            </a:prstGeom>
          </p:spPr>
        </p:pic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EC986430-F7BD-EF5A-C76A-025D37BF2BAA}"/>
              </a:ext>
            </a:extLst>
          </p:cNvPr>
          <p:cNvGrpSpPr/>
          <p:nvPr/>
        </p:nvGrpSpPr>
        <p:grpSpPr>
          <a:xfrm>
            <a:off x="318790" y="650035"/>
            <a:ext cx="11714645" cy="1882104"/>
            <a:chOff x="318788" y="650034"/>
            <a:chExt cx="11714645" cy="1882103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475D293F-52CA-17A5-E51B-E78FFCBDF0B6}"/>
                </a:ext>
              </a:extLst>
            </p:cNvPr>
            <p:cNvGrpSpPr/>
            <p:nvPr/>
          </p:nvGrpSpPr>
          <p:grpSpPr>
            <a:xfrm>
              <a:off x="4513695" y="1455546"/>
              <a:ext cx="7519738" cy="1076591"/>
              <a:chOff x="1957771" y="2698575"/>
              <a:chExt cx="2597703" cy="1998634"/>
            </a:xfrm>
          </p:grpSpPr>
          <p:sp>
            <p:nvSpPr>
              <p:cNvPr id="8" name="Text Placeholder 2">
                <a:extLst>
                  <a:ext uri="{FF2B5EF4-FFF2-40B4-BE49-F238E27FC236}">
                    <a16:creationId xmlns:a16="http://schemas.microsoft.com/office/drawing/2014/main" id="{12FE3222-EF71-D819-11A7-CC4873D08F7B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957771" y="2698575"/>
                <a:ext cx="1910462" cy="486676"/>
              </a:xfrm>
              <a:prstGeom prst="rect">
                <a:avLst/>
              </a:prstGeom>
            </p:spPr>
            <p:txBody>
              <a:bodyPr/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defTabSz="594345">
                  <a:spcBef>
                    <a:spcPts val="651"/>
                  </a:spcBef>
                  <a:buNone/>
                </a:pPr>
                <a:r>
                  <a:rPr lang="en-GB" sz="1560" b="1" dirty="0">
                    <a:solidFill>
                      <a:schemeClr val="tx2">
                        <a:lumMod val="50000"/>
                        <a:lumOff val="50000"/>
                      </a:schemeClr>
                    </a:solidFill>
                    <a:latin typeface="Calibri body"/>
                  </a:rPr>
                  <a:t>Significance of Technology</a:t>
                </a:r>
                <a:endParaRPr lang="en-GB" sz="2400" b="1" dirty="0">
                  <a:solidFill>
                    <a:schemeClr val="tx2">
                      <a:lumMod val="50000"/>
                      <a:lumOff val="50000"/>
                    </a:schemeClr>
                  </a:solidFill>
                  <a:latin typeface="Calibri body"/>
                </a:endParaRPr>
              </a:p>
            </p:txBody>
          </p:sp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8AD34E79-CA69-E58E-FA09-10D488B8B135}"/>
                  </a:ext>
                </a:extLst>
              </p:cNvPr>
              <p:cNvSpPr txBox="1"/>
              <p:nvPr/>
            </p:nvSpPr>
            <p:spPr>
              <a:xfrm>
                <a:off x="1957771" y="3497331"/>
                <a:ext cx="2597703" cy="119987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defTabSz="594345">
                  <a:spcAft>
                    <a:spcPts val="600"/>
                  </a:spcAft>
                </a:pPr>
                <a:r>
                  <a:rPr lang="en-GB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Technology is rapidly transforming the hotel industry and enhancing guest experiences. From smart rooms to AI-powered chatbots and contactless payments, hotels are leveraging innovative solutions to streamline operations and improve efficiency.</a:t>
                </a:r>
              </a:p>
            </p:txBody>
          </p:sp>
        </p:grpSp>
        <p:pic>
          <p:nvPicPr>
            <p:cNvPr id="21" name="Picture 20" descr="A group of people with different colored icons">
              <a:extLst>
                <a:ext uri="{FF2B5EF4-FFF2-40B4-BE49-F238E27FC236}">
                  <a16:creationId xmlns:a16="http://schemas.microsoft.com/office/drawing/2014/main" id="{6808AC0A-838B-D546-FFCC-8E5A98C7AE4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8"/>
                </a:ext>
              </a:extLst>
            </a:blip>
            <a:stretch>
              <a:fillRect/>
            </a:stretch>
          </p:blipFill>
          <p:spPr>
            <a:xfrm>
              <a:off x="318788" y="650034"/>
              <a:ext cx="3379475" cy="185790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6476809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2A4D0-2363-9FBB-BCA6-51DA9ECF33EC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Tech  Review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A9EEFC1E-BEE6-1316-D694-06FA850BEDE2}"/>
              </a:ext>
            </a:extLst>
          </p:cNvPr>
          <p:cNvGrpSpPr/>
          <p:nvPr/>
        </p:nvGrpSpPr>
        <p:grpSpPr>
          <a:xfrm>
            <a:off x="4501293" y="1214793"/>
            <a:ext cx="3384948" cy="5441307"/>
            <a:chOff x="4501292" y="1214792"/>
            <a:chExt cx="3384948" cy="5441307"/>
          </a:xfrm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738E53F9-7B66-E91E-6923-642B2AB2E026}"/>
                </a:ext>
              </a:extLst>
            </p:cNvPr>
            <p:cNvGrpSpPr/>
            <p:nvPr/>
          </p:nvGrpSpPr>
          <p:grpSpPr>
            <a:xfrm>
              <a:off x="4594375" y="1214792"/>
              <a:ext cx="3113611" cy="1808225"/>
              <a:chOff x="4606135" y="2425762"/>
              <a:chExt cx="3019765" cy="2863223"/>
            </a:xfrm>
          </p:grpSpPr>
          <p:sp>
            <p:nvSpPr>
              <p:cNvPr id="4" name="Text Placeholder 3">
                <a:extLst>
                  <a:ext uri="{FF2B5EF4-FFF2-40B4-BE49-F238E27FC236}">
                    <a16:creationId xmlns:a16="http://schemas.microsoft.com/office/drawing/2014/main" id="{6B1DD164-526A-C975-B3C2-0B6C582A51AF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4606135" y="2425762"/>
                <a:ext cx="3004457" cy="765362"/>
              </a:xfrm>
              <a:prstGeom prst="rect">
                <a:avLst/>
              </a:prstGeom>
            </p:spPr>
            <p:txBody>
              <a:bodyPr/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defTabSz="932665">
                  <a:spcBef>
                    <a:spcPts val="1020"/>
                  </a:spcBef>
                  <a:buNone/>
                </a:pPr>
                <a:r>
                  <a:rPr lang="en-GB" sz="2000" b="1" dirty="0">
                    <a:solidFill>
                      <a:schemeClr val="tx2">
                        <a:lumMod val="50000"/>
                        <a:lumOff val="50000"/>
                      </a:schemeClr>
                    </a:solidFill>
                  </a:rPr>
                  <a:t>Operational Efficacy</a:t>
                </a:r>
              </a:p>
            </p:txBody>
          </p:sp>
          <p:sp>
            <p:nvSpPr>
              <p:cNvPr id="9" name="Text Placeholder 6">
                <a:extLst>
                  <a:ext uri="{FF2B5EF4-FFF2-40B4-BE49-F238E27FC236}">
                    <a16:creationId xmlns:a16="http://schemas.microsoft.com/office/drawing/2014/main" id="{FEA7B391-457F-4A54-E761-091EE3B3255C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4621443" y="3170169"/>
                <a:ext cx="3004457" cy="2118816"/>
              </a:xfrm>
              <a:prstGeom prst="rect">
                <a:avLst/>
              </a:prstGeom>
            </p:spPr>
            <p:txBody>
              <a:bodyPr/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defTabSz="932665">
                  <a:spcBef>
                    <a:spcPts val="1020"/>
                  </a:spcBef>
                  <a:buNone/>
                </a:pPr>
                <a:r>
                  <a:rPr lang="en-GB" sz="1632" dirty="0"/>
                  <a:t>Cloud computing, Internet of Things (IoT), and AI-powered solutions are streamlining hotel operations, </a:t>
                </a:r>
                <a:r>
                  <a:rPr lang="en-GB" sz="1600" dirty="0">
                    <a:latin typeface="Arial" panose="020B0604020202020204" pitchFamily="34" charset="0"/>
                    <a:cs typeface="Arial" panose="020B0604020202020204" pitchFamily="34" charset="0"/>
                  </a:rPr>
                  <a:t>managing</a:t>
                </a:r>
                <a:r>
                  <a:rPr lang="en-GB" sz="1632" dirty="0"/>
                  <a:t> inventories, and improving overall operating efficiency.</a:t>
                </a:r>
                <a:endParaRPr lang="en-GB" sz="1600" dirty="0"/>
              </a:p>
            </p:txBody>
          </p:sp>
        </p:grpSp>
        <p:pic>
          <p:nvPicPr>
            <p:cNvPr id="7" name="Picture 6" descr="A chalkboard with a word on it next to a book and glasses">
              <a:extLst>
                <a:ext uri="{FF2B5EF4-FFF2-40B4-BE49-F238E27FC236}">
                  <a16:creationId xmlns:a16="http://schemas.microsoft.com/office/drawing/2014/main" id="{713CC2B2-FFDD-6DA2-5845-8535E49C5A7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4"/>
                </a:ext>
              </a:extLst>
            </a:blip>
            <a:stretch>
              <a:fillRect/>
            </a:stretch>
          </p:blipFill>
          <p:spPr>
            <a:xfrm>
              <a:off x="4501292" y="3450499"/>
              <a:ext cx="3384948" cy="3205600"/>
            </a:xfrm>
            <a:prstGeom prst="rect">
              <a:avLst/>
            </a:prstGeom>
          </p:spPr>
        </p:pic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0EDF31FF-79C4-9FF6-DF75-7D4EE4CACF50}"/>
              </a:ext>
            </a:extLst>
          </p:cNvPr>
          <p:cNvGrpSpPr/>
          <p:nvPr/>
        </p:nvGrpSpPr>
        <p:grpSpPr>
          <a:xfrm>
            <a:off x="8082630" y="414861"/>
            <a:ext cx="3969327" cy="4946849"/>
            <a:chOff x="8082629" y="414860"/>
            <a:chExt cx="3969327" cy="4946849"/>
          </a:xfrm>
        </p:grpSpPr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E1A3CF7A-D4E3-F753-A1DA-BE7107D3DA4F}"/>
                </a:ext>
              </a:extLst>
            </p:cNvPr>
            <p:cNvGrpSpPr/>
            <p:nvPr/>
          </p:nvGrpSpPr>
          <p:grpSpPr>
            <a:xfrm>
              <a:off x="8113291" y="414860"/>
              <a:ext cx="3638828" cy="1546589"/>
              <a:chOff x="8349342" y="2404807"/>
              <a:chExt cx="3004458" cy="2971082"/>
            </a:xfrm>
          </p:grpSpPr>
          <p:sp>
            <p:nvSpPr>
              <p:cNvPr id="5" name="Text Placeholder 4">
                <a:extLst>
                  <a:ext uri="{FF2B5EF4-FFF2-40B4-BE49-F238E27FC236}">
                    <a16:creationId xmlns:a16="http://schemas.microsoft.com/office/drawing/2014/main" id="{4346715D-2F39-55AD-AA2F-D7DA1A513E23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8349343" y="2404807"/>
                <a:ext cx="3004457" cy="765363"/>
              </a:xfrm>
              <a:prstGeom prst="rect">
                <a:avLst/>
              </a:prstGeom>
            </p:spPr>
            <p:txBody>
              <a:bodyPr/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defTabSz="932665">
                  <a:spcBef>
                    <a:spcPts val="1020"/>
                  </a:spcBef>
                  <a:buNone/>
                </a:pPr>
                <a:r>
                  <a:rPr lang="en-GB" sz="2000" b="1" dirty="0">
                    <a:solidFill>
                      <a:schemeClr val="tx2">
                        <a:lumMod val="50000"/>
                        <a:lumOff val="50000"/>
                      </a:schemeClr>
                    </a:solidFill>
                  </a:rPr>
                  <a:t>Sustainability</a:t>
                </a:r>
              </a:p>
            </p:txBody>
          </p:sp>
          <p:sp>
            <p:nvSpPr>
              <p:cNvPr id="10" name="Text Placeholder 7">
                <a:extLst>
                  <a:ext uri="{FF2B5EF4-FFF2-40B4-BE49-F238E27FC236}">
                    <a16:creationId xmlns:a16="http://schemas.microsoft.com/office/drawing/2014/main" id="{00551C0A-4CEE-0B13-54B0-BD2237D89A68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8349342" y="3257073"/>
                <a:ext cx="3004457" cy="2118816"/>
              </a:xfrm>
              <a:prstGeom prst="rect">
                <a:avLst/>
              </a:prstGeom>
            </p:spPr>
            <p:txBody>
              <a:bodyPr/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defTabSz="932665">
                  <a:spcBef>
                    <a:spcPts val="1020"/>
                  </a:spcBef>
                  <a:buNone/>
                </a:pPr>
                <a:r>
                  <a:rPr lang="en-GB" sz="1632" dirty="0"/>
                  <a:t>Technology is being utilized for waste management, water conservation, and energy </a:t>
                </a:r>
                <a:r>
                  <a:rPr lang="en-GB" sz="1600" dirty="0">
                    <a:latin typeface="Arial" panose="020B0604020202020204" pitchFamily="34" charset="0"/>
                    <a:cs typeface="Arial" panose="020B0604020202020204" pitchFamily="34" charset="0"/>
                  </a:rPr>
                  <a:t>conservation</a:t>
                </a:r>
                <a:r>
                  <a:rPr lang="en-GB" sz="1632" dirty="0"/>
                  <a:t>, contributing to sustainable practices in the hospitality and hotel sector.</a:t>
                </a:r>
                <a:endParaRPr lang="en-GB" sz="1600" dirty="0"/>
              </a:p>
            </p:txBody>
          </p:sp>
        </p:grp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11EABBD0-E8CB-F4A9-C4A8-DF65DDA6507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082629" y="3048103"/>
              <a:ext cx="3969327" cy="2313606"/>
            </a:xfrm>
            <a:prstGeom prst="rect">
              <a:avLst/>
            </a:prstGeom>
          </p:spPr>
        </p:pic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6AD71835-C585-7022-6A01-7FDFB22400FC}"/>
              </a:ext>
            </a:extLst>
          </p:cNvPr>
          <p:cNvGrpSpPr/>
          <p:nvPr/>
        </p:nvGrpSpPr>
        <p:grpSpPr>
          <a:xfrm>
            <a:off x="21042" y="1792009"/>
            <a:ext cx="4405487" cy="5011224"/>
            <a:chOff x="21041" y="1792009"/>
            <a:chExt cx="4405486" cy="5011224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ECB38FAD-A218-9631-7811-0A34C16A1BAE}"/>
                </a:ext>
              </a:extLst>
            </p:cNvPr>
            <p:cNvGrpSpPr/>
            <p:nvPr/>
          </p:nvGrpSpPr>
          <p:grpSpPr>
            <a:xfrm>
              <a:off x="807538" y="1792009"/>
              <a:ext cx="3442855" cy="2026855"/>
              <a:chOff x="808347" y="2317686"/>
              <a:chExt cx="3351987" cy="2698089"/>
            </a:xfrm>
          </p:grpSpPr>
          <p:sp>
            <p:nvSpPr>
              <p:cNvPr id="3" name="Text Placeholder 2">
                <a:extLst>
                  <a:ext uri="{FF2B5EF4-FFF2-40B4-BE49-F238E27FC236}">
                    <a16:creationId xmlns:a16="http://schemas.microsoft.com/office/drawing/2014/main" id="{CFC8CCFF-1DB1-77CB-0805-AA2070F528A6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808347" y="2317686"/>
                <a:ext cx="3351987" cy="765363"/>
              </a:xfrm>
              <a:prstGeom prst="rect">
                <a:avLst/>
              </a:prstGeom>
            </p:spPr>
            <p:txBody>
              <a:bodyPr/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defTabSz="932665">
                  <a:spcBef>
                    <a:spcPts val="1020"/>
                  </a:spcBef>
                  <a:buNone/>
                </a:pPr>
                <a:r>
                  <a:rPr lang="en-GB" sz="2000" b="1" dirty="0">
                    <a:solidFill>
                      <a:schemeClr val="tx2">
                        <a:lumMod val="50000"/>
                        <a:lumOff val="50000"/>
                      </a:schemeClr>
                    </a:solidFill>
                  </a:rPr>
                  <a:t>Customer Experience</a:t>
                </a:r>
              </a:p>
            </p:txBody>
          </p:sp>
          <p:sp>
            <p:nvSpPr>
              <p:cNvPr id="8" name="Text Placeholder 5">
                <a:extLst>
                  <a:ext uri="{FF2B5EF4-FFF2-40B4-BE49-F238E27FC236}">
                    <a16:creationId xmlns:a16="http://schemas.microsoft.com/office/drawing/2014/main" id="{5B1B6870-2B2E-5CB1-E188-C45AFAC773A9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838200" y="2896959"/>
                <a:ext cx="3004457" cy="2118816"/>
              </a:xfrm>
              <a:prstGeom prst="rect">
                <a:avLst/>
              </a:prstGeom>
            </p:spPr>
            <p:txBody>
              <a:bodyPr/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defTabSz="932665">
                  <a:spcBef>
                    <a:spcPts val="1020"/>
                  </a:spcBef>
                  <a:buNone/>
                </a:pPr>
                <a:r>
                  <a:rPr lang="en-GB" sz="1632" dirty="0"/>
                  <a:t>Online booking platforms, single-app control for in-room amenities, and AI-driven check-in/check-out </a:t>
                </a:r>
                <a:r>
                  <a:rPr lang="en-GB" sz="1600" dirty="0">
                    <a:latin typeface="Arial" panose="020B0604020202020204" pitchFamily="34" charset="0"/>
                    <a:cs typeface="Arial" panose="020B0604020202020204" pitchFamily="34" charset="0"/>
                  </a:rPr>
                  <a:t>procedures</a:t>
                </a:r>
                <a:r>
                  <a:rPr lang="en-GB" sz="1632" dirty="0"/>
                  <a:t> are simplifying visitor experiences while enhancing operational efficiency.</a:t>
                </a:r>
                <a:endParaRPr lang="en-GB" sz="1600" dirty="0"/>
              </a:p>
            </p:txBody>
          </p:sp>
        </p:grpSp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977BC8A6-60CB-4005-8A69-F3A2CCAFC63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1041" y="3920185"/>
              <a:ext cx="4405486" cy="288304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062229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57B31551-0191-E73D-5B5C-CE8665D66C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5250" y="-352952"/>
            <a:ext cx="12287250" cy="72009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B891940-7786-9B5B-4E78-C12976C0E940}"/>
              </a:ext>
            </a:extLst>
          </p:cNvPr>
          <p:cNvSpPr txBox="1">
            <a:spLocks/>
          </p:cNvSpPr>
          <p:nvPr/>
        </p:nvSpPr>
        <p:spPr>
          <a:xfrm>
            <a:off x="838201" y="956013"/>
            <a:ext cx="7905751" cy="7346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PESTEL Analysis - Political &amp; Economic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877B977-3B49-466B-AFF9-A764A25A8511}"/>
              </a:ext>
            </a:extLst>
          </p:cNvPr>
          <p:cNvGrpSpPr/>
          <p:nvPr/>
        </p:nvGrpSpPr>
        <p:grpSpPr>
          <a:xfrm>
            <a:off x="838199" y="2697809"/>
            <a:ext cx="2984184" cy="2501995"/>
            <a:chOff x="838199" y="2697809"/>
            <a:chExt cx="2984184" cy="2501995"/>
          </a:xfrm>
        </p:grpSpPr>
        <p:sp>
          <p:nvSpPr>
            <p:cNvPr id="3" name="Text Placeholder 2">
              <a:extLst>
                <a:ext uri="{FF2B5EF4-FFF2-40B4-BE49-F238E27FC236}">
                  <a16:creationId xmlns:a16="http://schemas.microsoft.com/office/drawing/2014/main" id="{3A8CC668-760A-497D-D78D-3B9A663E1B62}"/>
                </a:ext>
              </a:extLst>
            </p:cNvPr>
            <p:cNvSpPr txBox="1">
              <a:spLocks/>
            </p:cNvSpPr>
            <p:nvPr/>
          </p:nvSpPr>
          <p:spPr>
            <a:xfrm>
              <a:off x="838200" y="2697809"/>
              <a:ext cx="2984183" cy="760198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932665">
                <a:spcBef>
                  <a:spcPts val="1020"/>
                </a:spcBef>
                <a:buNone/>
              </a:pPr>
              <a:r>
                <a:rPr lang="en-GB" sz="2000" b="1" dirty="0">
                  <a:solidFill>
                    <a:schemeClr val="tx2">
                      <a:lumMod val="50000"/>
                      <a:lumOff val="50000"/>
                    </a:schemeClr>
                  </a:solidFill>
                </a:rPr>
                <a:t>Political Factors</a:t>
              </a:r>
            </a:p>
          </p:txBody>
        </p:sp>
        <p:sp>
          <p:nvSpPr>
            <p:cNvPr id="6" name="Text Placeholder 5">
              <a:extLst>
                <a:ext uri="{FF2B5EF4-FFF2-40B4-BE49-F238E27FC236}">
                  <a16:creationId xmlns:a16="http://schemas.microsoft.com/office/drawing/2014/main" id="{3E7CFE6F-DD10-6EB0-D71D-D7A99441C28C}"/>
                </a:ext>
              </a:extLst>
            </p:cNvPr>
            <p:cNvSpPr txBox="1">
              <a:spLocks/>
            </p:cNvSpPr>
            <p:nvPr/>
          </p:nvSpPr>
          <p:spPr>
            <a:xfrm>
              <a:off x="838199" y="3095287"/>
              <a:ext cx="2984183" cy="2104517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932665">
                <a:spcBef>
                  <a:spcPts val="1020"/>
                </a:spcBef>
                <a:buNone/>
              </a:pPr>
              <a:r>
                <a:rPr lang="en-GB" sz="1632" dirty="0">
                  <a:latin typeface="Calibry body"/>
                </a:rPr>
                <a:t>National and state laws influence the use of technology in hotels. Emphasizing data protection is crucial for safeguarding privacy and security, especially with cybersecurity </a:t>
              </a: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threats</a:t>
              </a:r>
              <a:r>
                <a:rPr lang="en-GB" sz="1632" dirty="0">
                  <a:latin typeface="Calibry body"/>
                </a:rPr>
                <a:t>.</a:t>
              </a:r>
              <a:endParaRPr lang="en-GB" sz="1600" dirty="0">
                <a:latin typeface="Calibry body"/>
              </a:endParaRP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7CA249A-B46F-D822-38C7-328AF26826DE}"/>
              </a:ext>
            </a:extLst>
          </p:cNvPr>
          <p:cNvGrpSpPr/>
          <p:nvPr/>
        </p:nvGrpSpPr>
        <p:grpSpPr>
          <a:xfrm>
            <a:off x="4486991" y="2697809"/>
            <a:ext cx="3023156" cy="2501995"/>
            <a:chOff x="4486990" y="2697809"/>
            <a:chExt cx="3023156" cy="2501995"/>
          </a:xfrm>
        </p:grpSpPr>
        <p:sp>
          <p:nvSpPr>
            <p:cNvPr id="4" name="Text Placeholder 3">
              <a:extLst>
                <a:ext uri="{FF2B5EF4-FFF2-40B4-BE49-F238E27FC236}">
                  <a16:creationId xmlns:a16="http://schemas.microsoft.com/office/drawing/2014/main" id="{3156F654-853B-E7B2-AF91-2325C801DDA2}"/>
                </a:ext>
              </a:extLst>
            </p:cNvPr>
            <p:cNvSpPr txBox="1">
              <a:spLocks/>
            </p:cNvSpPr>
            <p:nvPr/>
          </p:nvSpPr>
          <p:spPr>
            <a:xfrm>
              <a:off x="4525963" y="2697809"/>
              <a:ext cx="2984183" cy="760198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932665">
                <a:spcBef>
                  <a:spcPts val="1020"/>
                </a:spcBef>
                <a:buNone/>
              </a:pPr>
              <a:r>
                <a:rPr lang="en-GB" sz="2000" b="1" dirty="0">
                  <a:solidFill>
                    <a:schemeClr val="bg1"/>
                  </a:solidFill>
                </a:rPr>
                <a:t>Economic Factors</a:t>
              </a:r>
            </a:p>
          </p:txBody>
        </p:sp>
        <p:sp>
          <p:nvSpPr>
            <p:cNvPr id="7" name="Text Placeholder 6">
              <a:extLst>
                <a:ext uri="{FF2B5EF4-FFF2-40B4-BE49-F238E27FC236}">
                  <a16:creationId xmlns:a16="http://schemas.microsoft.com/office/drawing/2014/main" id="{20ED7536-B5BA-8C44-4CFC-7AD53B592A86}"/>
                </a:ext>
              </a:extLst>
            </p:cNvPr>
            <p:cNvSpPr txBox="1">
              <a:spLocks/>
            </p:cNvSpPr>
            <p:nvPr/>
          </p:nvSpPr>
          <p:spPr>
            <a:xfrm>
              <a:off x="4486990" y="3095287"/>
              <a:ext cx="2984183" cy="2104517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932665">
                <a:spcBef>
                  <a:spcPts val="1020"/>
                </a:spcBef>
                <a:buNone/>
              </a:pPr>
              <a:r>
                <a:rPr lang="en-GB" sz="1632" dirty="0">
                  <a:solidFill>
                    <a:schemeClr val="bg1"/>
                  </a:solidFill>
                </a:rPr>
                <a:t>Hotels face increased financial </a:t>
              </a:r>
              <a:r>
                <a:rPr lang="en-GB" sz="1632" dirty="0"/>
                <a:t>burden due </a:t>
              </a:r>
              <a:r>
                <a:rPr lang="en-GB" sz="1632" dirty="0">
                  <a:solidFill>
                    <a:schemeClr val="bg1"/>
                  </a:solidFill>
                </a:rPr>
                <a:t>to technology </a:t>
              </a:r>
              <a:r>
                <a:rPr lang="en-GB" sz="1632" dirty="0"/>
                <a:t>investments, </a:t>
              </a:r>
              <a:r>
                <a:rPr lang="en-GB" sz="1632" dirty="0">
                  <a:solidFill>
                    <a:schemeClr val="bg1"/>
                  </a:solidFill>
                </a:rPr>
                <a:t>staff training, and </a:t>
              </a:r>
              <a:r>
                <a:rPr lang="en-GB" sz="1632" dirty="0"/>
                <a:t>the managem</a:t>
              </a:r>
              <a:r>
                <a:rPr lang="en-GB" sz="1632" dirty="0">
                  <a:solidFill>
                    <a:schemeClr val="bg1"/>
                  </a:solidFill>
                </a:rPr>
                <a:t>ent of AI-driven </a:t>
              </a:r>
              <a:r>
                <a:rPr lang="en-GB" sz="1632" dirty="0"/>
                <a:t>tech, with </a:t>
              </a:r>
              <a:r>
                <a:rPr lang="en-GB" sz="1200" dirty="0">
                  <a:latin typeface="Arial" panose="020B0604020202020204" pitchFamily="34" charset="0"/>
                  <a:cs typeface="Arial" panose="020B0604020202020204" pitchFamily="34" charset="0"/>
                </a:rPr>
                <a:t>pot</a:t>
              </a:r>
              <a:r>
                <a:rPr lang="en-GB" sz="12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ential</a:t>
              </a:r>
              <a:r>
                <a:rPr lang="en-GB" sz="1632" dirty="0">
                  <a:solidFill>
                    <a:schemeClr val="bg1"/>
                  </a:solidFill>
                </a:rPr>
                <a:t> impact on </a:t>
              </a:r>
              <a:r>
                <a:rPr lang="en-GB" sz="1632" dirty="0"/>
                <a:t>the industry's </a:t>
              </a:r>
              <a:r>
                <a:rPr lang="en-GB" sz="1632" dirty="0">
                  <a:solidFill>
                    <a:schemeClr val="bg1"/>
                  </a:solidFill>
                </a:rPr>
                <a:t>economic factor.</a:t>
              </a:r>
              <a:endParaRPr lang="en-GB" sz="16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8A23F20-B997-4F7A-E21A-154B0DAD9471}"/>
              </a:ext>
            </a:extLst>
          </p:cNvPr>
          <p:cNvGrpSpPr/>
          <p:nvPr/>
        </p:nvGrpSpPr>
        <p:grpSpPr>
          <a:xfrm>
            <a:off x="8941537" y="2361555"/>
            <a:ext cx="3140075" cy="2127780"/>
            <a:chOff x="8941538" y="2321542"/>
            <a:chExt cx="3140074" cy="3172642"/>
          </a:xfrm>
        </p:grpSpPr>
        <p:sp>
          <p:nvSpPr>
            <p:cNvPr id="5" name="Text Placeholder 4">
              <a:extLst>
                <a:ext uri="{FF2B5EF4-FFF2-40B4-BE49-F238E27FC236}">
                  <a16:creationId xmlns:a16="http://schemas.microsoft.com/office/drawing/2014/main" id="{D7E3A871-363C-7CB1-CFF8-BE4039C1E2F0}"/>
                </a:ext>
              </a:extLst>
            </p:cNvPr>
            <p:cNvSpPr txBox="1">
              <a:spLocks/>
            </p:cNvSpPr>
            <p:nvPr/>
          </p:nvSpPr>
          <p:spPr>
            <a:xfrm>
              <a:off x="8941538" y="2321542"/>
              <a:ext cx="3140074" cy="760198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932665">
                <a:spcBef>
                  <a:spcPts val="1020"/>
                </a:spcBef>
                <a:buNone/>
              </a:pPr>
              <a:r>
                <a:rPr lang="en-GB" sz="2000" b="1" dirty="0">
                  <a:solidFill>
                    <a:schemeClr val="tx2">
                      <a:lumMod val="50000"/>
                      <a:lumOff val="50000"/>
                    </a:schemeClr>
                  </a:solidFill>
                </a:rPr>
                <a:t>Image of Political and Economic Factors</a:t>
              </a:r>
            </a:p>
          </p:txBody>
        </p:sp>
        <p:sp>
          <p:nvSpPr>
            <p:cNvPr id="8" name="Text Placeholder 7">
              <a:extLst>
                <a:ext uri="{FF2B5EF4-FFF2-40B4-BE49-F238E27FC236}">
                  <a16:creationId xmlns:a16="http://schemas.microsoft.com/office/drawing/2014/main" id="{B92FD521-FB1A-76FD-B6C0-DA55A1785654}"/>
                </a:ext>
              </a:extLst>
            </p:cNvPr>
            <p:cNvSpPr txBox="1">
              <a:spLocks/>
            </p:cNvSpPr>
            <p:nvPr/>
          </p:nvSpPr>
          <p:spPr>
            <a:xfrm>
              <a:off x="9008198" y="3272983"/>
              <a:ext cx="2797521" cy="2221201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932665">
                <a:spcBef>
                  <a:spcPts val="1020"/>
                </a:spcBef>
                <a:buNone/>
              </a:pPr>
              <a:r>
                <a:rPr lang="en-GB" sz="1632" dirty="0"/>
                <a:t>Visual representation showcasing the influence of </a:t>
              </a:r>
              <a:r>
                <a:rPr lang="en-GB" sz="1200" dirty="0">
                  <a:latin typeface="Arial" panose="020B0604020202020204" pitchFamily="34" charset="0"/>
                  <a:cs typeface="Arial" panose="020B0604020202020204" pitchFamily="34" charset="0"/>
                </a:rPr>
                <a:t>political</a:t>
              </a:r>
              <a:r>
                <a:rPr lang="en-GB" sz="1632" dirty="0"/>
                <a:t> and economic factors on the hotel industry and the significance of technology in navigating these challenges.</a:t>
              </a:r>
              <a:endParaRPr lang="en-GB" sz="1600" dirty="0"/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D93B26D6-4448-678E-163C-80F328F2725A}"/>
              </a:ext>
            </a:extLst>
          </p:cNvPr>
          <p:cNvSpPr txBox="1"/>
          <p:nvPr/>
        </p:nvSpPr>
        <p:spPr>
          <a:xfrm>
            <a:off x="838200" y="6131339"/>
            <a:ext cx="1517904" cy="254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800" kern="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(D’Souza and D’Souza, 2023)</a:t>
            </a:r>
            <a:r>
              <a:rPr lang="en-GB" sz="800" kern="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sz="800" kern="10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1954291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EFAE1F3B-81B7-5DA3-51D8-AA3A62532E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39" y="0"/>
            <a:ext cx="12150724" cy="687611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82A62D-7162-E027-BAC8-E39CE9FFEF38}"/>
              </a:ext>
            </a:extLst>
          </p:cNvPr>
          <p:cNvSpPr txBox="1">
            <a:spLocks/>
          </p:cNvSpPr>
          <p:nvPr/>
        </p:nvSpPr>
        <p:spPr>
          <a:xfrm>
            <a:off x="1162051" y="1154945"/>
            <a:ext cx="9144000" cy="6143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PESTEL Analysis - Social &amp; Technological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8737A59-4EB8-0DD2-894F-98F691B7C0DA}"/>
              </a:ext>
            </a:extLst>
          </p:cNvPr>
          <p:cNvGrpSpPr/>
          <p:nvPr/>
        </p:nvGrpSpPr>
        <p:grpSpPr>
          <a:xfrm>
            <a:off x="181069" y="2559509"/>
            <a:ext cx="2109459" cy="3470100"/>
            <a:chOff x="838199" y="2942362"/>
            <a:chExt cx="3005824" cy="2146333"/>
          </a:xfrm>
        </p:grpSpPr>
        <p:sp>
          <p:nvSpPr>
            <p:cNvPr id="3" name="Text Placeholder 2">
              <a:extLst>
                <a:ext uri="{FF2B5EF4-FFF2-40B4-BE49-F238E27FC236}">
                  <a16:creationId xmlns:a16="http://schemas.microsoft.com/office/drawing/2014/main" id="{B305F62F-70DE-CF42-9476-01E2200EE340}"/>
                </a:ext>
              </a:extLst>
            </p:cNvPr>
            <p:cNvSpPr txBox="1">
              <a:spLocks/>
            </p:cNvSpPr>
            <p:nvPr/>
          </p:nvSpPr>
          <p:spPr>
            <a:xfrm>
              <a:off x="838199" y="2942362"/>
              <a:ext cx="3005823" cy="765711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941808">
                <a:spcBef>
                  <a:spcPts val="1031"/>
                </a:spcBef>
                <a:buNone/>
              </a:pPr>
              <a:r>
                <a:rPr lang="en-GB" sz="2000" b="1" dirty="0"/>
                <a:t>Social Factors</a:t>
              </a:r>
            </a:p>
          </p:txBody>
        </p:sp>
        <p:sp>
          <p:nvSpPr>
            <p:cNvPr id="6" name="Text Placeholder 5">
              <a:extLst>
                <a:ext uri="{FF2B5EF4-FFF2-40B4-BE49-F238E27FC236}">
                  <a16:creationId xmlns:a16="http://schemas.microsoft.com/office/drawing/2014/main" id="{86238000-4140-FEDC-76F8-22145D9CF628}"/>
                </a:ext>
              </a:extLst>
            </p:cNvPr>
            <p:cNvSpPr txBox="1">
              <a:spLocks/>
            </p:cNvSpPr>
            <p:nvPr/>
          </p:nvSpPr>
          <p:spPr>
            <a:xfrm>
              <a:off x="838200" y="3325219"/>
              <a:ext cx="3005823" cy="1763476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941808">
                <a:spcBef>
                  <a:spcPts val="1031"/>
                </a:spcBef>
                <a:buNone/>
              </a:pP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Digitalization</a:t>
              </a:r>
              <a:r>
                <a:rPr lang="en-GB" sz="1600" dirty="0"/>
                <a:t> has shifted customer preferences towards technology-driven hotel experiences, impacting the need for personalized customer services and operational efficiency.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4A11539-65BE-373D-22BB-34F6A9E51638}"/>
              </a:ext>
            </a:extLst>
          </p:cNvPr>
          <p:cNvGrpSpPr/>
          <p:nvPr/>
        </p:nvGrpSpPr>
        <p:grpSpPr>
          <a:xfrm>
            <a:off x="3243496" y="4227423"/>
            <a:ext cx="5902859" cy="2089075"/>
            <a:chOff x="4512185" y="2607077"/>
            <a:chExt cx="3010607" cy="2488018"/>
          </a:xfrm>
        </p:grpSpPr>
        <p:sp>
          <p:nvSpPr>
            <p:cNvPr id="4" name="Text Placeholder 3">
              <a:extLst>
                <a:ext uri="{FF2B5EF4-FFF2-40B4-BE49-F238E27FC236}">
                  <a16:creationId xmlns:a16="http://schemas.microsoft.com/office/drawing/2014/main" id="{FC7C27C4-878F-E0F0-77FF-8D781E80E5A3}"/>
                </a:ext>
              </a:extLst>
            </p:cNvPr>
            <p:cNvSpPr txBox="1">
              <a:spLocks/>
            </p:cNvSpPr>
            <p:nvPr/>
          </p:nvSpPr>
          <p:spPr>
            <a:xfrm>
              <a:off x="4516969" y="2607077"/>
              <a:ext cx="3005823" cy="765711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941808">
                <a:spcBef>
                  <a:spcPts val="1031"/>
                </a:spcBef>
                <a:buNone/>
              </a:pPr>
              <a:r>
                <a:rPr lang="en-GB" sz="2000" b="1" dirty="0"/>
                <a:t>Technological Innovation</a:t>
              </a:r>
            </a:p>
          </p:txBody>
        </p:sp>
        <p:sp>
          <p:nvSpPr>
            <p:cNvPr id="7" name="Text Placeholder 6">
              <a:extLst>
                <a:ext uri="{FF2B5EF4-FFF2-40B4-BE49-F238E27FC236}">
                  <a16:creationId xmlns:a16="http://schemas.microsoft.com/office/drawing/2014/main" id="{E7331A7C-1EB5-8507-6EF3-B68234B7077F}"/>
                </a:ext>
              </a:extLst>
            </p:cNvPr>
            <p:cNvSpPr txBox="1">
              <a:spLocks/>
            </p:cNvSpPr>
            <p:nvPr/>
          </p:nvSpPr>
          <p:spPr>
            <a:xfrm>
              <a:off x="4512185" y="3372788"/>
              <a:ext cx="3005823" cy="1722307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941808">
                <a:spcBef>
                  <a:spcPts val="1031"/>
                </a:spcBef>
                <a:buNone/>
              </a:pP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The role of technology in improving operational efficiency and customer services within the hospitality and hotel sector, including examples of key technological advancements.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284EEEB-3D27-FDEC-3E65-DB10378F0B77}"/>
              </a:ext>
            </a:extLst>
          </p:cNvPr>
          <p:cNvGrpSpPr/>
          <p:nvPr/>
        </p:nvGrpSpPr>
        <p:grpSpPr>
          <a:xfrm>
            <a:off x="9370338" y="2127565"/>
            <a:ext cx="2706985" cy="4653481"/>
            <a:chOff x="8186170" y="2559507"/>
            <a:chExt cx="3167630" cy="2810281"/>
          </a:xfrm>
        </p:grpSpPr>
        <p:sp>
          <p:nvSpPr>
            <p:cNvPr id="5" name="Text Placeholder 4">
              <a:extLst>
                <a:ext uri="{FF2B5EF4-FFF2-40B4-BE49-F238E27FC236}">
                  <a16:creationId xmlns:a16="http://schemas.microsoft.com/office/drawing/2014/main" id="{B0CED013-B7A9-2C29-DA2D-BB8E7EB222A2}"/>
                </a:ext>
              </a:extLst>
            </p:cNvPr>
            <p:cNvSpPr txBox="1">
              <a:spLocks/>
            </p:cNvSpPr>
            <p:nvPr/>
          </p:nvSpPr>
          <p:spPr>
            <a:xfrm>
              <a:off x="8190955" y="2559507"/>
              <a:ext cx="3162845" cy="765711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941808">
                <a:spcBef>
                  <a:spcPts val="1031"/>
                </a:spcBef>
                <a:buNone/>
              </a:pPr>
              <a:r>
                <a:rPr lang="en-GB" sz="2000" b="1" dirty="0"/>
                <a:t>Impact of Social and Technological Factors</a:t>
              </a:r>
            </a:p>
          </p:txBody>
        </p:sp>
        <p:sp>
          <p:nvSpPr>
            <p:cNvPr id="8" name="Text Placeholder 7">
              <a:extLst>
                <a:ext uri="{FF2B5EF4-FFF2-40B4-BE49-F238E27FC236}">
                  <a16:creationId xmlns:a16="http://schemas.microsoft.com/office/drawing/2014/main" id="{F5B71EC4-AD6A-AB90-D926-2449923DBDEF}"/>
                </a:ext>
              </a:extLst>
            </p:cNvPr>
            <p:cNvSpPr txBox="1">
              <a:spLocks/>
            </p:cNvSpPr>
            <p:nvPr/>
          </p:nvSpPr>
          <p:spPr>
            <a:xfrm>
              <a:off x="8186170" y="3250009"/>
              <a:ext cx="3005823" cy="2119779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941808">
                <a:spcBef>
                  <a:spcPts val="1031"/>
                </a:spcBef>
                <a:buNone/>
              </a:pP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Visual representation depicting the influence of social and technological factors on customer preferences and operational efficiency in the hotel industry.</a:t>
              </a: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A1BBC1BE-B9BF-D2BF-C5D1-0B4373665B7F}"/>
              </a:ext>
            </a:extLst>
          </p:cNvPr>
          <p:cNvSpPr txBox="1"/>
          <p:nvPr/>
        </p:nvSpPr>
        <p:spPr>
          <a:xfrm>
            <a:off x="932688" y="6208775"/>
            <a:ext cx="11338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(Han </a:t>
            </a:r>
            <a:r>
              <a:rPr lang="en-US" sz="8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0A59045-DCF1-2B4E-60B6-A1871232829A}"/>
              </a:ext>
            </a:extLst>
          </p:cNvPr>
          <p:cNvSpPr txBox="1"/>
          <p:nvPr/>
        </p:nvSpPr>
        <p:spPr>
          <a:xfrm>
            <a:off x="4556224" y="6192121"/>
            <a:ext cx="1783080" cy="2541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800" kern="1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(Khan, 2020).</a:t>
            </a:r>
            <a:endParaRPr lang="en-US" sz="800" kern="100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438459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6925763E-EFA1-2E99-F0AE-22E871B1DCE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5000"/>
          </a:blip>
          <a:stretch>
            <a:fillRect/>
          </a:stretch>
        </p:blipFill>
        <p:spPr>
          <a:xfrm>
            <a:off x="0" y="0"/>
            <a:ext cx="1228724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42B089-0C63-05E0-9668-15B8F97CBF22}"/>
              </a:ext>
            </a:extLst>
          </p:cNvPr>
          <p:cNvSpPr txBox="1">
            <a:spLocks/>
          </p:cNvSpPr>
          <p:nvPr/>
        </p:nvSpPr>
        <p:spPr>
          <a:xfrm>
            <a:off x="914400" y="1379083"/>
            <a:ext cx="10439400" cy="74317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PESTEL Analysis - Environmental &amp; Legal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B5BB9467-C508-B7FE-F27F-1C01D80E86E2}"/>
              </a:ext>
            </a:extLst>
          </p:cNvPr>
          <p:cNvGrpSpPr/>
          <p:nvPr/>
        </p:nvGrpSpPr>
        <p:grpSpPr>
          <a:xfrm>
            <a:off x="65988" y="2714920"/>
            <a:ext cx="4261085" cy="3228680"/>
            <a:chOff x="1066801" y="2971800"/>
            <a:chExt cx="3260272" cy="2971800"/>
          </a:xfrm>
        </p:grpSpPr>
        <p:sp>
          <p:nvSpPr>
            <p:cNvPr id="3" name="Text Placeholder 2">
              <a:extLst>
                <a:ext uri="{FF2B5EF4-FFF2-40B4-BE49-F238E27FC236}">
                  <a16:creationId xmlns:a16="http://schemas.microsoft.com/office/drawing/2014/main" id="{7E3B7F9B-EE14-7432-7096-1898B985335F}"/>
                </a:ext>
              </a:extLst>
            </p:cNvPr>
            <p:cNvSpPr txBox="1">
              <a:spLocks/>
            </p:cNvSpPr>
            <p:nvPr/>
          </p:nvSpPr>
          <p:spPr>
            <a:xfrm>
              <a:off x="1066802" y="2971800"/>
              <a:ext cx="3260271" cy="743179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en-GB" sz="2000" b="1" dirty="0"/>
                <a:t>Environmental Impact</a:t>
              </a:r>
            </a:p>
          </p:txBody>
        </p:sp>
        <p:sp>
          <p:nvSpPr>
            <p:cNvPr id="6" name="Text Placeholder 5">
              <a:extLst>
                <a:ext uri="{FF2B5EF4-FFF2-40B4-BE49-F238E27FC236}">
                  <a16:creationId xmlns:a16="http://schemas.microsoft.com/office/drawing/2014/main" id="{AF44C801-6A47-E5C9-021E-9A595B070DE1}"/>
                </a:ext>
              </a:extLst>
            </p:cNvPr>
            <p:cNvSpPr txBox="1">
              <a:spLocks/>
            </p:cNvSpPr>
            <p:nvPr/>
          </p:nvSpPr>
          <p:spPr>
            <a:xfrm>
              <a:off x="1066801" y="3501345"/>
              <a:ext cx="2917371" cy="2442255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Technology plays a crucial role in managing waste, conserving energy and water, promoting sustainable practices, and enhancing the environmental sustainability of hotels.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8CF6E4E-1212-8E1D-822B-D68EDF3DD2E4}"/>
              </a:ext>
            </a:extLst>
          </p:cNvPr>
          <p:cNvGrpSpPr/>
          <p:nvPr/>
        </p:nvGrpSpPr>
        <p:grpSpPr>
          <a:xfrm>
            <a:off x="4675413" y="2714920"/>
            <a:ext cx="2917373" cy="4143080"/>
            <a:chOff x="4675413" y="2971800"/>
            <a:chExt cx="2917373" cy="2971800"/>
          </a:xfrm>
        </p:grpSpPr>
        <p:sp>
          <p:nvSpPr>
            <p:cNvPr id="4" name="Text Placeholder 3">
              <a:extLst>
                <a:ext uri="{FF2B5EF4-FFF2-40B4-BE49-F238E27FC236}">
                  <a16:creationId xmlns:a16="http://schemas.microsoft.com/office/drawing/2014/main" id="{6619A236-D8CF-864B-B519-6264DFD9F274}"/>
                </a:ext>
              </a:extLst>
            </p:cNvPr>
            <p:cNvSpPr txBox="1">
              <a:spLocks/>
            </p:cNvSpPr>
            <p:nvPr/>
          </p:nvSpPr>
          <p:spPr>
            <a:xfrm>
              <a:off x="4675413" y="2971800"/>
              <a:ext cx="2917371" cy="743179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en-GB" sz="2000" b="1" dirty="0"/>
                <a:t>Legal Requirements</a:t>
              </a:r>
            </a:p>
          </p:txBody>
        </p:sp>
        <p:sp>
          <p:nvSpPr>
            <p:cNvPr id="7" name="Text Placeholder 6">
              <a:extLst>
                <a:ext uri="{FF2B5EF4-FFF2-40B4-BE49-F238E27FC236}">
                  <a16:creationId xmlns:a16="http://schemas.microsoft.com/office/drawing/2014/main" id="{E56A36A7-94E5-D615-3AB0-A97412CF32DD}"/>
                </a:ext>
              </a:extLst>
            </p:cNvPr>
            <p:cNvSpPr txBox="1">
              <a:spLocks/>
            </p:cNvSpPr>
            <p:nvPr/>
          </p:nvSpPr>
          <p:spPr>
            <a:xfrm>
              <a:off x="4675415" y="3429000"/>
              <a:ext cx="2917371" cy="2514600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The hospitality industry must adhere to data privacy and regulatory compliance laws, emphasizing the importance of reliable data protection and the consequences of privacy violations.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92C4436E-6077-8661-783C-4AB3866CF8B1}"/>
              </a:ext>
            </a:extLst>
          </p:cNvPr>
          <p:cNvGrpSpPr/>
          <p:nvPr/>
        </p:nvGrpSpPr>
        <p:grpSpPr>
          <a:xfrm>
            <a:off x="8284028" y="2423961"/>
            <a:ext cx="3841983" cy="3519639"/>
            <a:chOff x="8284028" y="2423961"/>
            <a:chExt cx="3407229" cy="3519639"/>
          </a:xfrm>
        </p:grpSpPr>
        <p:sp>
          <p:nvSpPr>
            <p:cNvPr id="5" name="Text Placeholder 4">
              <a:extLst>
                <a:ext uri="{FF2B5EF4-FFF2-40B4-BE49-F238E27FC236}">
                  <a16:creationId xmlns:a16="http://schemas.microsoft.com/office/drawing/2014/main" id="{A63F1630-17A5-C87B-7766-C250B78658CB}"/>
                </a:ext>
              </a:extLst>
            </p:cNvPr>
            <p:cNvSpPr txBox="1">
              <a:spLocks/>
            </p:cNvSpPr>
            <p:nvPr/>
          </p:nvSpPr>
          <p:spPr>
            <a:xfrm>
              <a:off x="8284028" y="2423961"/>
              <a:ext cx="3407229" cy="743179"/>
            </a:xfrm>
            <a:prstGeom prst="rect">
              <a:avLst/>
            </a:prstGeom>
          </p:spPr>
          <p:txBody>
            <a:bodyPr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en-GB" sz="2000" b="1" dirty="0"/>
                <a:t>Visual Representation of Environmental &amp; Legal Factors</a:t>
              </a:r>
            </a:p>
          </p:txBody>
        </p:sp>
        <p:sp>
          <p:nvSpPr>
            <p:cNvPr id="8" name="Text Placeholder 7">
              <a:extLst>
                <a:ext uri="{FF2B5EF4-FFF2-40B4-BE49-F238E27FC236}">
                  <a16:creationId xmlns:a16="http://schemas.microsoft.com/office/drawing/2014/main" id="{65C8BAA6-2BDF-BF1B-B2F6-17CD6B5FD0B7}"/>
                </a:ext>
              </a:extLst>
            </p:cNvPr>
            <p:cNvSpPr txBox="1">
              <a:spLocks/>
            </p:cNvSpPr>
            <p:nvPr/>
          </p:nvSpPr>
          <p:spPr>
            <a:xfrm>
              <a:off x="8284028" y="3429000"/>
              <a:ext cx="2917371" cy="2514600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Visual depiction showcasing the impact of environmental factors and legal requirements related to technology use in the hospitality sector.</a:t>
              </a: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DF2F67E3-DB4B-CB78-097F-87C0C0927389}"/>
              </a:ext>
            </a:extLst>
          </p:cNvPr>
          <p:cNvSpPr txBox="1"/>
          <p:nvPr/>
        </p:nvSpPr>
        <p:spPr>
          <a:xfrm>
            <a:off x="1066800" y="5876636"/>
            <a:ext cx="149352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(Silvestre and </a:t>
            </a:r>
            <a:r>
              <a:rPr lang="en-US" sz="800" kern="0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Ţîrcă</a:t>
            </a:r>
            <a:r>
              <a:rPr lang="en-US" sz="8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2019)</a:t>
            </a:r>
            <a:r>
              <a:rPr lang="en-GB" sz="800" kern="1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1915124-841F-914B-D8F3-F8F935359D80}"/>
              </a:ext>
            </a:extLst>
          </p:cNvPr>
          <p:cNvSpPr txBox="1"/>
          <p:nvPr/>
        </p:nvSpPr>
        <p:spPr>
          <a:xfrm>
            <a:off x="4675413" y="5832701"/>
            <a:ext cx="11978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kern="1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800" kern="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Khan, 2020).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6879285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D3826-CE3D-BE39-59D0-D80EB8DA9D12}"/>
              </a:ext>
            </a:extLst>
          </p:cNvPr>
          <p:cNvSpPr txBox="1">
            <a:spLocks/>
          </p:cNvSpPr>
          <p:nvPr/>
        </p:nvSpPr>
        <p:spPr>
          <a:xfrm>
            <a:off x="774574" y="3520000"/>
            <a:ext cx="5046196" cy="17958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Future Policies and Recommendations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35D5C0C-FBDD-2574-56F5-1E182CAE7F23}"/>
              </a:ext>
            </a:extLst>
          </p:cNvPr>
          <p:cNvSpPr txBox="1"/>
          <p:nvPr/>
        </p:nvSpPr>
        <p:spPr>
          <a:xfrm>
            <a:off x="5699473" y="6359549"/>
            <a:ext cx="2454579" cy="31432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(Ali </a:t>
            </a:r>
            <a:r>
              <a:rPr lang="en-US" sz="20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et al.</a:t>
            </a:r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2019).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BC0F8B1-F985-469B-8332-13DBC7665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1791963" y="451044"/>
            <a:ext cx="2308583" cy="2741196"/>
          </a:xfrm>
          <a:custGeom>
            <a:avLst/>
            <a:gdLst>
              <a:gd name="connsiteX0" fmla="*/ 2308583 w 2308583"/>
              <a:gd name="connsiteY0" fmla="*/ 2741196 h 2741196"/>
              <a:gd name="connsiteX1" fmla="*/ 462 w 2308583"/>
              <a:gd name="connsiteY1" fmla="*/ 2741196 h 2741196"/>
              <a:gd name="connsiteX2" fmla="*/ 0 w 2308583"/>
              <a:gd name="connsiteY2" fmla="*/ 2469337 h 2741196"/>
              <a:gd name="connsiteX3" fmla="*/ 2022607 w 2308583"/>
              <a:gd name="connsiteY3" fmla="*/ 2470269 h 2741196"/>
              <a:gd name="connsiteX4" fmla="*/ 2022607 w 2308583"/>
              <a:gd name="connsiteY4" fmla="*/ 0 h 2741196"/>
              <a:gd name="connsiteX5" fmla="*/ 2308583 w 2308583"/>
              <a:gd name="connsiteY5" fmla="*/ 0 h 2741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08583" h="2741196">
                <a:moveTo>
                  <a:pt x="2308583" y="2741196"/>
                </a:moveTo>
                <a:lnTo>
                  <a:pt x="462" y="2741196"/>
                </a:lnTo>
                <a:cubicBezTo>
                  <a:pt x="-462" y="2647366"/>
                  <a:pt x="923" y="2563167"/>
                  <a:pt x="0" y="2469337"/>
                </a:cubicBezTo>
                <a:lnTo>
                  <a:pt x="2022607" y="2470269"/>
                </a:lnTo>
                <a:lnTo>
                  <a:pt x="2022607" y="0"/>
                </a:lnTo>
                <a:lnTo>
                  <a:pt x="2308583" y="0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7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9D15953-1642-4DD6-AD9E-01AA19247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9466977" y="434000"/>
            <a:ext cx="2308583" cy="1114404"/>
          </a:xfrm>
          <a:custGeom>
            <a:avLst/>
            <a:gdLst>
              <a:gd name="connsiteX0" fmla="*/ 462 w 2308583"/>
              <a:gd name="connsiteY0" fmla="*/ 1114404 h 1114404"/>
              <a:gd name="connsiteX1" fmla="*/ 2308583 w 2308583"/>
              <a:gd name="connsiteY1" fmla="*/ 1114404 h 1114404"/>
              <a:gd name="connsiteX2" fmla="*/ 2308583 w 2308583"/>
              <a:gd name="connsiteY2" fmla="*/ 0 h 1114404"/>
              <a:gd name="connsiteX3" fmla="*/ 2022607 w 2308583"/>
              <a:gd name="connsiteY3" fmla="*/ 0 h 1114404"/>
              <a:gd name="connsiteX4" fmla="*/ 2022607 w 2308583"/>
              <a:gd name="connsiteY4" fmla="*/ 843477 h 1114404"/>
              <a:gd name="connsiteX5" fmla="*/ 0 w 2308583"/>
              <a:gd name="connsiteY5" fmla="*/ 842545 h 1114404"/>
              <a:gd name="connsiteX6" fmla="*/ 462 w 2308583"/>
              <a:gd name="connsiteY6" fmla="*/ 1114404 h 11144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8583" h="1114404">
                <a:moveTo>
                  <a:pt x="462" y="1114404"/>
                </a:moveTo>
                <a:lnTo>
                  <a:pt x="2308583" y="1114404"/>
                </a:lnTo>
                <a:lnTo>
                  <a:pt x="2308583" y="0"/>
                </a:lnTo>
                <a:lnTo>
                  <a:pt x="2022607" y="0"/>
                </a:lnTo>
                <a:lnTo>
                  <a:pt x="2022607" y="843477"/>
                </a:lnTo>
                <a:lnTo>
                  <a:pt x="0" y="842545"/>
                </a:lnTo>
                <a:cubicBezTo>
                  <a:pt x="923" y="936375"/>
                  <a:pt x="-462" y="1020574"/>
                  <a:pt x="462" y="1114404"/>
                </a:cubicBezTo>
                <a:close/>
              </a:path>
            </a:pathLst>
          </a:custGeom>
          <a:solidFill>
            <a:schemeClr val="tx1">
              <a:lumMod val="95000"/>
              <a:lumOff val="5000"/>
              <a:alpha val="7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1918D9D3-1370-4FF6-9DFC-9F87F903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14400" y="5377218"/>
            <a:ext cx="4387755" cy="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16" descr="A hand writing a word on a transparent board&#10;&#10;Description automatically generated">
            <a:extLst>
              <a:ext uri="{FF2B5EF4-FFF2-40B4-BE49-F238E27FC236}">
                <a16:creationId xmlns:a16="http://schemas.microsoft.com/office/drawing/2014/main" id="{50CF5ADB-BAA8-7887-8615-372B8EFC33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243851" y="3979321"/>
            <a:ext cx="1978925" cy="1315985"/>
          </a:xfrm>
          <a:prstGeom prst="rect">
            <a:avLst/>
          </a:prstGeom>
        </p:spPr>
      </p:pic>
      <p:pic>
        <p:nvPicPr>
          <p:cNvPr id="14" name="Picture 13" descr="A close-up of a sign">
            <a:extLst>
              <a:ext uri="{FF2B5EF4-FFF2-40B4-BE49-F238E27FC236}">
                <a16:creationId xmlns:a16="http://schemas.microsoft.com/office/drawing/2014/main" id="{9C1336BE-4F5D-949F-CF25-5680E7E5913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015312" y="3466561"/>
            <a:ext cx="2760248" cy="1835564"/>
          </a:xfrm>
          <a:prstGeom prst="rect">
            <a:avLst/>
          </a:prstGeom>
        </p:spPr>
      </p:pic>
      <p:sp>
        <p:nvSpPr>
          <p:cNvPr id="28" name="Freeform 6">
            <a:extLst>
              <a:ext uri="{FF2B5EF4-FFF2-40B4-BE49-F238E27FC236}">
                <a16:creationId xmlns:a16="http://schemas.microsoft.com/office/drawing/2014/main" id="{FBF3780C-749F-4B50-9E1D-F2B1F6DBB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476833" y="2919002"/>
            <a:ext cx="2525072" cy="3398994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7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C456D1A-C990-2E11-DF9B-371514B5BAD9}"/>
              </a:ext>
            </a:extLst>
          </p:cNvPr>
          <p:cNvGrpSpPr/>
          <p:nvPr/>
        </p:nvGrpSpPr>
        <p:grpSpPr>
          <a:xfrm>
            <a:off x="4354603" y="690665"/>
            <a:ext cx="3868173" cy="2244910"/>
            <a:chOff x="1018674" y="2689276"/>
            <a:chExt cx="2970140" cy="2552590"/>
          </a:xfrm>
        </p:grpSpPr>
        <p:sp>
          <p:nvSpPr>
            <p:cNvPr id="3" name="Text Placeholder 2">
              <a:extLst>
                <a:ext uri="{FF2B5EF4-FFF2-40B4-BE49-F238E27FC236}">
                  <a16:creationId xmlns:a16="http://schemas.microsoft.com/office/drawing/2014/main" id="{76C05633-8C83-6493-29EA-486F1C0AF1F3}"/>
                </a:ext>
              </a:extLst>
            </p:cNvPr>
            <p:cNvSpPr txBox="1">
              <a:spLocks/>
            </p:cNvSpPr>
            <p:nvPr/>
          </p:nvSpPr>
          <p:spPr>
            <a:xfrm>
              <a:off x="1071443" y="2689276"/>
              <a:ext cx="2917371" cy="743179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795528">
                <a:spcBef>
                  <a:spcPts val="870"/>
                </a:spcBef>
                <a:buNone/>
              </a:pPr>
              <a:r>
                <a:rPr lang="en-GB" sz="2320" b="1"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Future Policies</a:t>
              </a:r>
              <a:endParaRPr lang="en-GB" sz="16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" name="Text Placeholder 5">
              <a:extLst>
                <a:ext uri="{FF2B5EF4-FFF2-40B4-BE49-F238E27FC236}">
                  <a16:creationId xmlns:a16="http://schemas.microsoft.com/office/drawing/2014/main" id="{D3ED7831-5A3E-D164-78E3-610904425EBC}"/>
                </a:ext>
              </a:extLst>
            </p:cNvPr>
            <p:cNvSpPr txBox="1">
              <a:spLocks/>
            </p:cNvSpPr>
            <p:nvPr/>
          </p:nvSpPr>
          <p:spPr>
            <a:xfrm>
              <a:off x="1018674" y="3184466"/>
              <a:ext cx="2917371" cy="2057400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795528">
                <a:spcBef>
                  <a:spcPts val="870"/>
                </a:spcBef>
                <a:buNone/>
              </a:pPr>
              <a:r>
                <a:rPr lang="en-GB" sz="1200" kern="1200" dirty="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Suggestions for creating comprehensive policies focusing on cybersecurity, data protection, privacy, and sustainability, with an emphasis on transparency to enhance their effectiveness.</a:t>
              </a:r>
              <a:endParaRPr lang="en-GB" sz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0FCBB8F-01B8-131C-CDFA-4864E472B2CE}"/>
              </a:ext>
            </a:extLst>
          </p:cNvPr>
          <p:cNvGrpSpPr/>
          <p:nvPr/>
        </p:nvGrpSpPr>
        <p:grpSpPr>
          <a:xfrm>
            <a:off x="634817" y="1197830"/>
            <a:ext cx="2927250" cy="1765572"/>
            <a:chOff x="4610930" y="2448077"/>
            <a:chExt cx="2970140" cy="2670188"/>
          </a:xfrm>
        </p:grpSpPr>
        <p:sp>
          <p:nvSpPr>
            <p:cNvPr id="5" name="Text Placeholder 3">
              <a:extLst>
                <a:ext uri="{FF2B5EF4-FFF2-40B4-BE49-F238E27FC236}">
                  <a16:creationId xmlns:a16="http://schemas.microsoft.com/office/drawing/2014/main" id="{1AB29CA6-3C0D-1CCD-55D9-D56F8B80265C}"/>
                </a:ext>
              </a:extLst>
            </p:cNvPr>
            <p:cNvSpPr txBox="1">
              <a:spLocks/>
            </p:cNvSpPr>
            <p:nvPr/>
          </p:nvSpPr>
          <p:spPr>
            <a:xfrm>
              <a:off x="4663699" y="2448077"/>
              <a:ext cx="2917371" cy="743179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463875">
                <a:spcBef>
                  <a:spcPts val="507"/>
                </a:spcBef>
                <a:buNone/>
              </a:pPr>
              <a:r>
                <a:rPr lang="en-GB" sz="1424" b="1"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Strategic Technological Investments</a:t>
              </a:r>
              <a:endParaRPr lang="en-GB" sz="16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" name="Text Placeholder 6">
              <a:extLst>
                <a:ext uri="{FF2B5EF4-FFF2-40B4-BE49-F238E27FC236}">
                  <a16:creationId xmlns:a16="http://schemas.microsoft.com/office/drawing/2014/main" id="{1C94E241-AE01-F6D8-4660-77B24399290A}"/>
                </a:ext>
              </a:extLst>
            </p:cNvPr>
            <p:cNvSpPr txBox="1">
              <a:spLocks/>
            </p:cNvSpPr>
            <p:nvPr/>
          </p:nvSpPr>
          <p:spPr>
            <a:xfrm>
              <a:off x="4610930" y="3487833"/>
              <a:ext cx="2917372" cy="1630432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463875">
                <a:spcBef>
                  <a:spcPts val="507"/>
                </a:spcBef>
                <a:buNone/>
              </a:pPr>
              <a:r>
                <a:rPr lang="en-GB" sz="1200" kern="1200" dirty="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The importance of prioritizing strategic technological investments to improve operational efficiency and sustainability in the hotel sector.</a:t>
              </a:r>
              <a:endParaRPr lang="en-GB" sz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4C1E54C-8D27-766F-1242-CB76693C026E}"/>
              </a:ext>
            </a:extLst>
          </p:cNvPr>
          <p:cNvGrpSpPr/>
          <p:nvPr/>
        </p:nvGrpSpPr>
        <p:grpSpPr>
          <a:xfrm>
            <a:off x="8479971" y="1078397"/>
            <a:ext cx="2837871" cy="1495265"/>
            <a:chOff x="8150417" y="2448077"/>
            <a:chExt cx="2970143" cy="2670188"/>
          </a:xfrm>
        </p:grpSpPr>
        <p:sp>
          <p:nvSpPr>
            <p:cNvPr id="7" name="Text Placeholder 4">
              <a:extLst>
                <a:ext uri="{FF2B5EF4-FFF2-40B4-BE49-F238E27FC236}">
                  <a16:creationId xmlns:a16="http://schemas.microsoft.com/office/drawing/2014/main" id="{8F36FB75-2FE2-2129-917C-FFCD4FB8A675}"/>
                </a:ext>
              </a:extLst>
            </p:cNvPr>
            <p:cNvSpPr txBox="1">
              <a:spLocks/>
            </p:cNvSpPr>
            <p:nvPr/>
          </p:nvSpPr>
          <p:spPr>
            <a:xfrm>
              <a:off x="8203189" y="2448077"/>
              <a:ext cx="2917371" cy="743179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437815">
                <a:spcBef>
                  <a:spcPts val="479"/>
                </a:spcBef>
                <a:buNone/>
              </a:pPr>
              <a:r>
                <a:rPr lang="en-GB" sz="1344" b="1"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Enhancing Industry Continuously</a:t>
              </a:r>
              <a:endParaRPr lang="en-GB" sz="16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" name="Text Placeholder 7">
              <a:extLst>
                <a:ext uri="{FF2B5EF4-FFF2-40B4-BE49-F238E27FC236}">
                  <a16:creationId xmlns:a16="http://schemas.microsoft.com/office/drawing/2014/main" id="{00F73B42-81EF-8105-EEFE-B1014984964C}"/>
                </a:ext>
              </a:extLst>
            </p:cNvPr>
            <p:cNvSpPr txBox="1">
              <a:spLocks/>
            </p:cNvSpPr>
            <p:nvPr/>
          </p:nvSpPr>
          <p:spPr>
            <a:xfrm>
              <a:off x="8150417" y="3286367"/>
              <a:ext cx="2917371" cy="1831898"/>
            </a:xfrm>
            <a:prstGeom prst="rect">
              <a:avLst/>
            </a:prstGeom>
          </p:spPr>
          <p:txBody>
            <a:bodyPr/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437815">
                <a:spcBef>
                  <a:spcPts val="479"/>
                </a:spcBef>
                <a:buNone/>
              </a:pPr>
              <a:r>
                <a:rPr lang="en-GB" sz="1200" kern="1200" dirty="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Active visitor feedback is essential for making decisions and continually enhancing the hotel industry, with implications for future developments.</a:t>
              </a:r>
              <a:endParaRPr lang="en-GB" sz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259871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CE076D5A-9532-DAD3-DE1C-DC5F39C792D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688"/>
          <a:stretch/>
        </p:blipFill>
        <p:spPr>
          <a:xfrm>
            <a:off x="1" y="10"/>
            <a:ext cx="9669643" cy="6857991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9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5DA7006-4CD2-321F-5980-0689C09F2D31}"/>
              </a:ext>
            </a:extLst>
          </p:cNvPr>
          <p:cNvSpPr txBox="1"/>
          <p:nvPr/>
        </p:nvSpPr>
        <p:spPr>
          <a:xfrm>
            <a:off x="7531611" y="365125"/>
            <a:ext cx="3822189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15" name="Free-form: Shape 14">
            <a:extLst>
              <a:ext uri="{FF2B5EF4-FFF2-40B4-BE49-F238E27FC236}">
                <a16:creationId xmlns:a16="http://schemas.microsoft.com/office/drawing/2014/main" id="{EBCEF899-BE5B-B47A-CFD0-38BDB297D99E}"/>
              </a:ext>
            </a:extLst>
          </p:cNvPr>
          <p:cNvSpPr/>
          <p:nvPr/>
        </p:nvSpPr>
        <p:spPr>
          <a:xfrm>
            <a:off x="8296048" y="5353556"/>
            <a:ext cx="3057751" cy="823407"/>
          </a:xfrm>
          <a:custGeom>
            <a:avLst/>
            <a:gdLst>
              <a:gd name="connsiteX0" fmla="*/ 0 w 3057751"/>
              <a:gd name="connsiteY0" fmla="*/ 82341 h 823407"/>
              <a:gd name="connsiteX1" fmla="*/ 82341 w 3057751"/>
              <a:gd name="connsiteY1" fmla="*/ 0 h 823407"/>
              <a:gd name="connsiteX2" fmla="*/ 2975410 w 3057751"/>
              <a:gd name="connsiteY2" fmla="*/ 0 h 823407"/>
              <a:gd name="connsiteX3" fmla="*/ 3057751 w 3057751"/>
              <a:gd name="connsiteY3" fmla="*/ 82341 h 823407"/>
              <a:gd name="connsiteX4" fmla="*/ 3057751 w 3057751"/>
              <a:gd name="connsiteY4" fmla="*/ 741066 h 823407"/>
              <a:gd name="connsiteX5" fmla="*/ 2975410 w 3057751"/>
              <a:gd name="connsiteY5" fmla="*/ 823407 h 823407"/>
              <a:gd name="connsiteX6" fmla="*/ 82341 w 3057751"/>
              <a:gd name="connsiteY6" fmla="*/ 823407 h 823407"/>
              <a:gd name="connsiteX7" fmla="*/ 0 w 3057751"/>
              <a:gd name="connsiteY7" fmla="*/ 741066 h 823407"/>
              <a:gd name="connsiteX8" fmla="*/ 0 w 3057751"/>
              <a:gd name="connsiteY8" fmla="*/ 82341 h 823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57751" h="823407">
                <a:moveTo>
                  <a:pt x="0" y="82341"/>
                </a:moveTo>
                <a:cubicBezTo>
                  <a:pt x="0" y="36865"/>
                  <a:pt x="36865" y="0"/>
                  <a:pt x="82341" y="0"/>
                </a:cubicBezTo>
                <a:lnTo>
                  <a:pt x="2975410" y="0"/>
                </a:lnTo>
                <a:cubicBezTo>
                  <a:pt x="3020886" y="0"/>
                  <a:pt x="3057751" y="36865"/>
                  <a:pt x="3057751" y="82341"/>
                </a:cubicBezTo>
                <a:lnTo>
                  <a:pt x="3057751" y="741066"/>
                </a:lnTo>
                <a:cubicBezTo>
                  <a:pt x="3057751" y="786542"/>
                  <a:pt x="3020886" y="823407"/>
                  <a:pt x="2975410" y="823407"/>
                </a:cubicBezTo>
                <a:lnTo>
                  <a:pt x="82341" y="823407"/>
                </a:lnTo>
                <a:cubicBezTo>
                  <a:pt x="36865" y="823407"/>
                  <a:pt x="0" y="786542"/>
                  <a:pt x="0" y="741066"/>
                </a:cubicBezTo>
                <a:lnTo>
                  <a:pt x="0" y="82341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5">
              <a:hueOff val="0"/>
              <a:satOff val="0"/>
              <a:lumOff val="0"/>
              <a:alphaOff val="0"/>
            </a:schemeClr>
          </a:fillRef>
          <a:effectRef idx="2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1267" tIns="81267" rIns="872569" bIns="81267" numCol="1" spcCol="1270" anchor="ctr" anchorCtr="0">
            <a:noAutofit/>
          </a:bodyPr>
          <a:lstStyle/>
          <a:p>
            <a:pPr marL="0" lvl="0" indent="0" algn="l" defTabSz="666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1500" kern="1200"/>
              <a:t>The Future of Hospitality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C7301EE4-8A13-2CE9-E483-9D7EA450DF6F}"/>
              </a:ext>
            </a:extLst>
          </p:cNvPr>
          <p:cNvGrpSpPr/>
          <p:nvPr/>
        </p:nvGrpSpPr>
        <p:grpSpPr>
          <a:xfrm>
            <a:off x="7531611" y="2434201"/>
            <a:ext cx="3057751" cy="1165870"/>
            <a:chOff x="7531611" y="2434201"/>
            <a:chExt cx="3057751" cy="1165870"/>
          </a:xfrm>
        </p:grpSpPr>
        <p:sp>
          <p:nvSpPr>
            <p:cNvPr id="4" name="Free-form: Shape 3">
              <a:extLst>
                <a:ext uri="{FF2B5EF4-FFF2-40B4-BE49-F238E27FC236}">
                  <a16:creationId xmlns:a16="http://schemas.microsoft.com/office/drawing/2014/main" id="{2CE80543-7C76-BDEE-8C5E-70FEB2B2244C}"/>
                </a:ext>
              </a:extLst>
            </p:cNvPr>
            <p:cNvSpPr/>
            <p:nvPr/>
          </p:nvSpPr>
          <p:spPr>
            <a:xfrm>
              <a:off x="7531611" y="2434201"/>
              <a:ext cx="3057751" cy="823407"/>
            </a:xfrm>
            <a:custGeom>
              <a:avLst/>
              <a:gdLst>
                <a:gd name="connsiteX0" fmla="*/ 0 w 3057751"/>
                <a:gd name="connsiteY0" fmla="*/ 82341 h 823407"/>
                <a:gd name="connsiteX1" fmla="*/ 82341 w 3057751"/>
                <a:gd name="connsiteY1" fmla="*/ 0 h 823407"/>
                <a:gd name="connsiteX2" fmla="*/ 2975410 w 3057751"/>
                <a:gd name="connsiteY2" fmla="*/ 0 h 823407"/>
                <a:gd name="connsiteX3" fmla="*/ 3057751 w 3057751"/>
                <a:gd name="connsiteY3" fmla="*/ 82341 h 823407"/>
                <a:gd name="connsiteX4" fmla="*/ 3057751 w 3057751"/>
                <a:gd name="connsiteY4" fmla="*/ 741066 h 823407"/>
                <a:gd name="connsiteX5" fmla="*/ 2975410 w 3057751"/>
                <a:gd name="connsiteY5" fmla="*/ 823407 h 823407"/>
                <a:gd name="connsiteX6" fmla="*/ 82341 w 3057751"/>
                <a:gd name="connsiteY6" fmla="*/ 823407 h 823407"/>
                <a:gd name="connsiteX7" fmla="*/ 0 w 3057751"/>
                <a:gd name="connsiteY7" fmla="*/ 741066 h 823407"/>
                <a:gd name="connsiteX8" fmla="*/ 0 w 3057751"/>
                <a:gd name="connsiteY8" fmla="*/ 82341 h 823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57751" h="823407">
                  <a:moveTo>
                    <a:pt x="0" y="82341"/>
                  </a:moveTo>
                  <a:cubicBezTo>
                    <a:pt x="0" y="36865"/>
                    <a:pt x="36865" y="0"/>
                    <a:pt x="82341" y="0"/>
                  </a:cubicBezTo>
                  <a:lnTo>
                    <a:pt x="2975410" y="0"/>
                  </a:lnTo>
                  <a:cubicBezTo>
                    <a:pt x="3020886" y="0"/>
                    <a:pt x="3057751" y="36865"/>
                    <a:pt x="3057751" y="82341"/>
                  </a:cubicBezTo>
                  <a:lnTo>
                    <a:pt x="3057751" y="741066"/>
                  </a:lnTo>
                  <a:cubicBezTo>
                    <a:pt x="3057751" y="786542"/>
                    <a:pt x="3020886" y="823407"/>
                    <a:pt x="2975410" y="823407"/>
                  </a:cubicBezTo>
                  <a:lnTo>
                    <a:pt x="82341" y="823407"/>
                  </a:lnTo>
                  <a:cubicBezTo>
                    <a:pt x="36865" y="823407"/>
                    <a:pt x="0" y="786542"/>
                    <a:pt x="0" y="741066"/>
                  </a:cubicBezTo>
                  <a:lnTo>
                    <a:pt x="0" y="82341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1267" tIns="81267" rIns="991133" bIns="81267" numCol="1" spcCol="1270" anchor="ctr" anchorCtr="0">
              <a:noAutofit/>
            </a:bodyPr>
            <a:lstStyle/>
            <a:p>
              <a:pPr marL="0" lvl="0" indent="0" algn="l" defTabSz="666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500" kern="1200" dirty="0"/>
                <a:t>Technology in the Hospitality Sector</a:t>
              </a:r>
            </a:p>
          </p:txBody>
        </p:sp>
        <p:sp>
          <p:nvSpPr>
            <p:cNvPr id="16" name="Free-form: Shape 15">
              <a:extLst>
                <a:ext uri="{FF2B5EF4-FFF2-40B4-BE49-F238E27FC236}">
                  <a16:creationId xmlns:a16="http://schemas.microsoft.com/office/drawing/2014/main" id="{00AA3853-9382-8ADA-B3F3-2F225EC161F0}"/>
                </a:ext>
              </a:extLst>
            </p:cNvPr>
            <p:cNvSpPr/>
            <p:nvPr/>
          </p:nvSpPr>
          <p:spPr>
            <a:xfrm>
              <a:off x="10054147" y="3064856"/>
              <a:ext cx="535215" cy="535215"/>
            </a:xfrm>
            <a:custGeom>
              <a:avLst/>
              <a:gdLst>
                <a:gd name="connsiteX0" fmla="*/ 0 w 535215"/>
                <a:gd name="connsiteY0" fmla="*/ 294368 h 535215"/>
                <a:gd name="connsiteX1" fmla="*/ 120423 w 535215"/>
                <a:gd name="connsiteY1" fmla="*/ 294368 h 535215"/>
                <a:gd name="connsiteX2" fmla="*/ 120423 w 535215"/>
                <a:gd name="connsiteY2" fmla="*/ 0 h 535215"/>
                <a:gd name="connsiteX3" fmla="*/ 414792 w 535215"/>
                <a:gd name="connsiteY3" fmla="*/ 0 h 535215"/>
                <a:gd name="connsiteX4" fmla="*/ 414792 w 535215"/>
                <a:gd name="connsiteY4" fmla="*/ 294368 h 535215"/>
                <a:gd name="connsiteX5" fmla="*/ 535215 w 535215"/>
                <a:gd name="connsiteY5" fmla="*/ 294368 h 535215"/>
                <a:gd name="connsiteX6" fmla="*/ 267608 w 535215"/>
                <a:gd name="connsiteY6" fmla="*/ 535215 h 535215"/>
                <a:gd name="connsiteX7" fmla="*/ 0 w 535215"/>
                <a:gd name="connsiteY7" fmla="*/ 294368 h 535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215" h="535215">
                  <a:moveTo>
                    <a:pt x="0" y="294368"/>
                  </a:moveTo>
                  <a:lnTo>
                    <a:pt x="120423" y="294368"/>
                  </a:lnTo>
                  <a:lnTo>
                    <a:pt x="120423" y="0"/>
                  </a:lnTo>
                  <a:lnTo>
                    <a:pt x="414792" y="0"/>
                  </a:lnTo>
                  <a:lnTo>
                    <a:pt x="414792" y="294368"/>
                  </a:lnTo>
                  <a:lnTo>
                    <a:pt x="535215" y="294368"/>
                  </a:lnTo>
                  <a:lnTo>
                    <a:pt x="267608" y="535215"/>
                  </a:lnTo>
                  <a:lnTo>
                    <a:pt x="0" y="294368"/>
                  </a:lnTo>
                  <a:close/>
                </a:path>
              </a:pathLst>
            </a:custGeom>
          </p:spPr>
          <p:style>
            <a:lnRef idx="1">
              <a:schemeClr val="accent2">
                <a:tint val="40000"/>
                <a:alpha val="9000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50903" tIns="30480" rIns="150903" bIns="162946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2400" kern="120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3712702-EE9A-1F59-7BB0-A8377DC54857}"/>
              </a:ext>
            </a:extLst>
          </p:cNvPr>
          <p:cNvGrpSpPr/>
          <p:nvPr/>
        </p:nvGrpSpPr>
        <p:grpSpPr>
          <a:xfrm>
            <a:off x="7787697" y="3407319"/>
            <a:ext cx="3057751" cy="1165870"/>
            <a:chOff x="7787697" y="3407319"/>
            <a:chExt cx="3057751" cy="1165870"/>
          </a:xfrm>
        </p:grpSpPr>
        <p:sp>
          <p:nvSpPr>
            <p:cNvPr id="6" name="Free-form: Shape 5">
              <a:extLst>
                <a:ext uri="{FF2B5EF4-FFF2-40B4-BE49-F238E27FC236}">
                  <a16:creationId xmlns:a16="http://schemas.microsoft.com/office/drawing/2014/main" id="{92942DCD-0AFC-CED3-5AAA-FD5A8692E6E5}"/>
                </a:ext>
              </a:extLst>
            </p:cNvPr>
            <p:cNvSpPr/>
            <p:nvPr/>
          </p:nvSpPr>
          <p:spPr>
            <a:xfrm>
              <a:off x="7787697" y="3407319"/>
              <a:ext cx="3057751" cy="823407"/>
            </a:xfrm>
            <a:custGeom>
              <a:avLst/>
              <a:gdLst>
                <a:gd name="connsiteX0" fmla="*/ 0 w 3057751"/>
                <a:gd name="connsiteY0" fmla="*/ 82341 h 823407"/>
                <a:gd name="connsiteX1" fmla="*/ 82341 w 3057751"/>
                <a:gd name="connsiteY1" fmla="*/ 0 h 823407"/>
                <a:gd name="connsiteX2" fmla="*/ 2975410 w 3057751"/>
                <a:gd name="connsiteY2" fmla="*/ 0 h 823407"/>
                <a:gd name="connsiteX3" fmla="*/ 3057751 w 3057751"/>
                <a:gd name="connsiteY3" fmla="*/ 82341 h 823407"/>
                <a:gd name="connsiteX4" fmla="*/ 3057751 w 3057751"/>
                <a:gd name="connsiteY4" fmla="*/ 741066 h 823407"/>
                <a:gd name="connsiteX5" fmla="*/ 2975410 w 3057751"/>
                <a:gd name="connsiteY5" fmla="*/ 823407 h 823407"/>
                <a:gd name="connsiteX6" fmla="*/ 82341 w 3057751"/>
                <a:gd name="connsiteY6" fmla="*/ 823407 h 823407"/>
                <a:gd name="connsiteX7" fmla="*/ 0 w 3057751"/>
                <a:gd name="connsiteY7" fmla="*/ 741066 h 823407"/>
                <a:gd name="connsiteX8" fmla="*/ 0 w 3057751"/>
                <a:gd name="connsiteY8" fmla="*/ 82341 h 823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57751" h="823407">
                  <a:moveTo>
                    <a:pt x="0" y="82341"/>
                  </a:moveTo>
                  <a:cubicBezTo>
                    <a:pt x="0" y="36865"/>
                    <a:pt x="36865" y="0"/>
                    <a:pt x="82341" y="0"/>
                  </a:cubicBezTo>
                  <a:lnTo>
                    <a:pt x="2975410" y="0"/>
                  </a:lnTo>
                  <a:cubicBezTo>
                    <a:pt x="3020886" y="0"/>
                    <a:pt x="3057751" y="36865"/>
                    <a:pt x="3057751" y="82341"/>
                  </a:cubicBezTo>
                  <a:lnTo>
                    <a:pt x="3057751" y="741066"/>
                  </a:lnTo>
                  <a:cubicBezTo>
                    <a:pt x="3057751" y="786542"/>
                    <a:pt x="3020886" y="823407"/>
                    <a:pt x="2975410" y="823407"/>
                  </a:cubicBezTo>
                  <a:lnTo>
                    <a:pt x="82341" y="823407"/>
                  </a:lnTo>
                  <a:cubicBezTo>
                    <a:pt x="36865" y="823407"/>
                    <a:pt x="0" y="786542"/>
                    <a:pt x="0" y="741066"/>
                  </a:cubicBezTo>
                  <a:lnTo>
                    <a:pt x="0" y="82341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3">
                <a:hueOff val="0"/>
                <a:satOff val="0"/>
                <a:lumOff val="0"/>
                <a:alphaOff val="0"/>
              </a:schemeClr>
            </a:fillRef>
            <a:effectRef idx="2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1267" tIns="81267" rIns="872569" bIns="81267" numCol="1" spcCol="1270" anchor="ctr" anchorCtr="0">
              <a:noAutofit/>
            </a:bodyPr>
            <a:lstStyle/>
            <a:p>
              <a:pPr marL="0" lvl="0" indent="0" algn="l" defTabSz="666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500" kern="1200" dirty="0"/>
                <a:t>Balancing Human Interaction and Technology</a:t>
              </a:r>
            </a:p>
          </p:txBody>
        </p:sp>
        <p:sp>
          <p:nvSpPr>
            <p:cNvPr id="17" name="Free-form: Shape 16">
              <a:extLst>
                <a:ext uri="{FF2B5EF4-FFF2-40B4-BE49-F238E27FC236}">
                  <a16:creationId xmlns:a16="http://schemas.microsoft.com/office/drawing/2014/main" id="{F290A19D-5EC6-F9DA-443D-2F952F7E51D0}"/>
                </a:ext>
              </a:extLst>
            </p:cNvPr>
            <p:cNvSpPr/>
            <p:nvPr/>
          </p:nvSpPr>
          <p:spPr>
            <a:xfrm>
              <a:off x="10310233" y="4037974"/>
              <a:ext cx="535215" cy="535215"/>
            </a:xfrm>
            <a:custGeom>
              <a:avLst/>
              <a:gdLst>
                <a:gd name="connsiteX0" fmla="*/ 0 w 535215"/>
                <a:gd name="connsiteY0" fmla="*/ 294368 h 535215"/>
                <a:gd name="connsiteX1" fmla="*/ 120423 w 535215"/>
                <a:gd name="connsiteY1" fmla="*/ 294368 h 535215"/>
                <a:gd name="connsiteX2" fmla="*/ 120423 w 535215"/>
                <a:gd name="connsiteY2" fmla="*/ 0 h 535215"/>
                <a:gd name="connsiteX3" fmla="*/ 414792 w 535215"/>
                <a:gd name="connsiteY3" fmla="*/ 0 h 535215"/>
                <a:gd name="connsiteX4" fmla="*/ 414792 w 535215"/>
                <a:gd name="connsiteY4" fmla="*/ 294368 h 535215"/>
                <a:gd name="connsiteX5" fmla="*/ 535215 w 535215"/>
                <a:gd name="connsiteY5" fmla="*/ 294368 h 535215"/>
                <a:gd name="connsiteX6" fmla="*/ 267608 w 535215"/>
                <a:gd name="connsiteY6" fmla="*/ 535215 h 535215"/>
                <a:gd name="connsiteX7" fmla="*/ 0 w 535215"/>
                <a:gd name="connsiteY7" fmla="*/ 294368 h 535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215" h="535215">
                  <a:moveTo>
                    <a:pt x="0" y="294368"/>
                  </a:moveTo>
                  <a:lnTo>
                    <a:pt x="120423" y="294368"/>
                  </a:lnTo>
                  <a:lnTo>
                    <a:pt x="120423" y="0"/>
                  </a:lnTo>
                  <a:lnTo>
                    <a:pt x="414792" y="0"/>
                  </a:lnTo>
                  <a:lnTo>
                    <a:pt x="414792" y="294368"/>
                  </a:lnTo>
                  <a:lnTo>
                    <a:pt x="535215" y="294368"/>
                  </a:lnTo>
                  <a:lnTo>
                    <a:pt x="267608" y="535215"/>
                  </a:lnTo>
                  <a:lnTo>
                    <a:pt x="0" y="294368"/>
                  </a:lnTo>
                  <a:close/>
                </a:path>
              </a:pathLst>
            </a:custGeom>
          </p:spPr>
          <p:style>
            <a:lnRef idx="1">
              <a:schemeClr val="accent3">
                <a:tint val="40000"/>
                <a:alpha val="9000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tint val="40000"/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tint val="40000"/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50903" tIns="30480" rIns="150903" bIns="162946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2400" kern="1200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66F6EBF-AA30-85BD-C4FA-45897E34C7F5}"/>
              </a:ext>
            </a:extLst>
          </p:cNvPr>
          <p:cNvGrpSpPr/>
          <p:nvPr/>
        </p:nvGrpSpPr>
        <p:grpSpPr>
          <a:xfrm>
            <a:off x="8039962" y="4380437"/>
            <a:ext cx="3057751" cy="1165871"/>
            <a:chOff x="8039962" y="4380437"/>
            <a:chExt cx="3057751" cy="1165871"/>
          </a:xfrm>
        </p:grpSpPr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BCB03944-D9F7-890B-806D-0839B5C22655}"/>
                </a:ext>
              </a:extLst>
            </p:cNvPr>
            <p:cNvSpPr/>
            <p:nvPr/>
          </p:nvSpPr>
          <p:spPr>
            <a:xfrm>
              <a:off x="8039962" y="4380437"/>
              <a:ext cx="3057751" cy="823407"/>
            </a:xfrm>
            <a:custGeom>
              <a:avLst/>
              <a:gdLst>
                <a:gd name="connsiteX0" fmla="*/ 0 w 3057751"/>
                <a:gd name="connsiteY0" fmla="*/ 82341 h 823407"/>
                <a:gd name="connsiteX1" fmla="*/ 82341 w 3057751"/>
                <a:gd name="connsiteY1" fmla="*/ 0 h 823407"/>
                <a:gd name="connsiteX2" fmla="*/ 2975410 w 3057751"/>
                <a:gd name="connsiteY2" fmla="*/ 0 h 823407"/>
                <a:gd name="connsiteX3" fmla="*/ 3057751 w 3057751"/>
                <a:gd name="connsiteY3" fmla="*/ 82341 h 823407"/>
                <a:gd name="connsiteX4" fmla="*/ 3057751 w 3057751"/>
                <a:gd name="connsiteY4" fmla="*/ 741066 h 823407"/>
                <a:gd name="connsiteX5" fmla="*/ 2975410 w 3057751"/>
                <a:gd name="connsiteY5" fmla="*/ 823407 h 823407"/>
                <a:gd name="connsiteX6" fmla="*/ 82341 w 3057751"/>
                <a:gd name="connsiteY6" fmla="*/ 823407 h 823407"/>
                <a:gd name="connsiteX7" fmla="*/ 0 w 3057751"/>
                <a:gd name="connsiteY7" fmla="*/ 741066 h 823407"/>
                <a:gd name="connsiteX8" fmla="*/ 0 w 3057751"/>
                <a:gd name="connsiteY8" fmla="*/ 82341 h 823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57751" h="823407">
                  <a:moveTo>
                    <a:pt x="0" y="82341"/>
                  </a:moveTo>
                  <a:cubicBezTo>
                    <a:pt x="0" y="36865"/>
                    <a:pt x="36865" y="0"/>
                    <a:pt x="82341" y="0"/>
                  </a:cubicBezTo>
                  <a:lnTo>
                    <a:pt x="2975410" y="0"/>
                  </a:lnTo>
                  <a:cubicBezTo>
                    <a:pt x="3020886" y="0"/>
                    <a:pt x="3057751" y="36865"/>
                    <a:pt x="3057751" y="82341"/>
                  </a:cubicBezTo>
                  <a:lnTo>
                    <a:pt x="3057751" y="741066"/>
                  </a:lnTo>
                  <a:cubicBezTo>
                    <a:pt x="3057751" y="786542"/>
                    <a:pt x="3020886" y="823407"/>
                    <a:pt x="2975410" y="823407"/>
                  </a:cubicBezTo>
                  <a:lnTo>
                    <a:pt x="82341" y="823407"/>
                  </a:lnTo>
                  <a:cubicBezTo>
                    <a:pt x="36865" y="823407"/>
                    <a:pt x="0" y="786542"/>
                    <a:pt x="0" y="741066"/>
                  </a:cubicBezTo>
                  <a:lnTo>
                    <a:pt x="0" y="82341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4">
                <a:hueOff val="0"/>
                <a:satOff val="0"/>
                <a:lumOff val="0"/>
                <a:alphaOff val="0"/>
              </a:schemeClr>
            </a:fillRef>
            <a:effectRef idx="2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1267" tIns="81267" rIns="868747" bIns="81267" numCol="1" spcCol="1270" anchor="ctr" anchorCtr="0">
              <a:noAutofit/>
            </a:bodyPr>
            <a:lstStyle/>
            <a:p>
              <a:pPr marL="0" lvl="0" indent="0" algn="l" defTabSz="666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500" kern="1200" dirty="0"/>
                <a:t>Value and Innovation</a:t>
              </a:r>
            </a:p>
          </p:txBody>
        </p:sp>
        <p:sp>
          <p:nvSpPr>
            <p:cNvPr id="18" name="Free-form: Shape 17">
              <a:extLst>
                <a:ext uri="{FF2B5EF4-FFF2-40B4-BE49-F238E27FC236}">
                  <a16:creationId xmlns:a16="http://schemas.microsoft.com/office/drawing/2014/main" id="{D78FE9EB-6CFA-7D17-3CB2-B2C8B30890BF}"/>
                </a:ext>
              </a:extLst>
            </p:cNvPr>
            <p:cNvSpPr/>
            <p:nvPr/>
          </p:nvSpPr>
          <p:spPr>
            <a:xfrm>
              <a:off x="10562498" y="5011093"/>
              <a:ext cx="535215" cy="535215"/>
            </a:xfrm>
            <a:custGeom>
              <a:avLst/>
              <a:gdLst>
                <a:gd name="connsiteX0" fmla="*/ 0 w 535215"/>
                <a:gd name="connsiteY0" fmla="*/ 294368 h 535215"/>
                <a:gd name="connsiteX1" fmla="*/ 120423 w 535215"/>
                <a:gd name="connsiteY1" fmla="*/ 294368 h 535215"/>
                <a:gd name="connsiteX2" fmla="*/ 120423 w 535215"/>
                <a:gd name="connsiteY2" fmla="*/ 0 h 535215"/>
                <a:gd name="connsiteX3" fmla="*/ 414792 w 535215"/>
                <a:gd name="connsiteY3" fmla="*/ 0 h 535215"/>
                <a:gd name="connsiteX4" fmla="*/ 414792 w 535215"/>
                <a:gd name="connsiteY4" fmla="*/ 294368 h 535215"/>
                <a:gd name="connsiteX5" fmla="*/ 535215 w 535215"/>
                <a:gd name="connsiteY5" fmla="*/ 294368 h 535215"/>
                <a:gd name="connsiteX6" fmla="*/ 267608 w 535215"/>
                <a:gd name="connsiteY6" fmla="*/ 535215 h 535215"/>
                <a:gd name="connsiteX7" fmla="*/ 0 w 535215"/>
                <a:gd name="connsiteY7" fmla="*/ 294368 h 535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215" h="535215">
                  <a:moveTo>
                    <a:pt x="0" y="294368"/>
                  </a:moveTo>
                  <a:lnTo>
                    <a:pt x="120423" y="294368"/>
                  </a:lnTo>
                  <a:lnTo>
                    <a:pt x="120423" y="0"/>
                  </a:lnTo>
                  <a:lnTo>
                    <a:pt x="414792" y="0"/>
                  </a:lnTo>
                  <a:lnTo>
                    <a:pt x="414792" y="294368"/>
                  </a:lnTo>
                  <a:lnTo>
                    <a:pt x="535215" y="294368"/>
                  </a:lnTo>
                  <a:lnTo>
                    <a:pt x="267608" y="535215"/>
                  </a:lnTo>
                  <a:lnTo>
                    <a:pt x="0" y="294368"/>
                  </a:lnTo>
                  <a:close/>
                </a:path>
              </a:pathLst>
            </a:custGeom>
          </p:spPr>
          <p:style>
            <a:lnRef idx="1">
              <a:schemeClr val="accent4">
                <a:tint val="40000"/>
                <a:alpha val="9000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tint val="40000"/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tint val="40000"/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50903" tIns="30480" rIns="150903" bIns="162946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2400" kern="1200"/>
            </a:p>
          </p:txBody>
        </p:sp>
      </p:grpSp>
    </p:spTree>
    <p:extLst>
      <p:ext uri="{BB962C8B-B14F-4D97-AF65-F5344CB8AC3E}">
        <p14:creationId xmlns:p14="http://schemas.microsoft.com/office/powerpoint/2010/main" val="16764736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6BE9050-EFF7-11EB-A032-C6096EE715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994" y="1779762"/>
            <a:ext cx="8308588" cy="2371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0714100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6D68B6-C3E3-A232-5564-D8BE0D135F74}"/>
              </a:ext>
            </a:extLst>
          </p:cNvPr>
          <p:cNvSpPr txBox="1"/>
          <p:nvPr/>
        </p:nvSpPr>
        <p:spPr>
          <a:xfrm>
            <a:off x="1371599" y="294538"/>
            <a:ext cx="9895951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</a:t>
            </a: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529EE3-9EFF-3E7A-3754-32DAF9EDF33D}"/>
              </a:ext>
            </a:extLst>
          </p:cNvPr>
          <p:cNvSpPr txBox="1"/>
          <p:nvPr/>
        </p:nvSpPr>
        <p:spPr>
          <a:xfrm>
            <a:off x="1371599" y="2318197"/>
            <a:ext cx="9724031" cy="36833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800" u="sng"/>
              <a:t>Ali, F. </a:t>
            </a:r>
            <a:r>
              <a:rPr lang="en-US" sz="800" i="1" u="sng"/>
              <a:t>et al.</a:t>
            </a:r>
            <a:r>
              <a:rPr lang="en-US" sz="800" u="sng"/>
              <a:t> (2019)</a:t>
            </a:r>
            <a:r>
              <a:rPr lang="en-US" sz="800"/>
              <a:t> “30 years of contemporary hospitality management: Uncovering the bibliometrics and topical trends,” </a:t>
            </a:r>
            <a:r>
              <a:rPr lang="en-US" sz="800" i="1"/>
              <a:t>International journal of contemporary hospitality management</a:t>
            </a:r>
            <a:r>
              <a:rPr lang="en-US" sz="800"/>
              <a:t>, 31(7), pp. 2641–2665. doi:10.1108/ijchm-10-2018-0832.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800"/>
              <a:t>Breda, Z., Pacheco, C. and Dinis, G. (2019) “Future trends in the hospitality industry: An analysis from the consumers’ Point of View,” in </a:t>
            </a:r>
            <a:r>
              <a:rPr lang="en-US" sz="800" i="1"/>
              <a:t>Tourism in Southern and Eastern Europe</a:t>
            </a:r>
            <a:r>
              <a:rPr lang="en-US" sz="800"/>
              <a:t>. University of Rijeka, Faculty of Tourism and Hospitality Management, pp. 139–162.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800" u="sng"/>
              <a:t>Breda, Z., Pacheco, C. and Dinis, G. (2019) “Future trends in the hospitality industry: An analysis from the consumers’ Point of View,” in </a:t>
            </a:r>
            <a:r>
              <a:rPr lang="en-US" sz="800" i="1" u="sng"/>
              <a:t>Tourism in Southern and Eastern Europe</a:t>
            </a:r>
            <a:r>
              <a:rPr lang="en-US" sz="800" u="sng"/>
              <a:t>. University of Rijeka, Faculty of Tourism and Hospitality Management, pp. 139–162.</a:t>
            </a:r>
            <a:endParaRPr lang="en-US" sz="800"/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800"/>
              <a:t>Buhalis, D. </a:t>
            </a:r>
            <a:r>
              <a:rPr lang="en-US" sz="800" i="1"/>
              <a:t>et al.</a:t>
            </a:r>
            <a:r>
              <a:rPr lang="en-US" sz="800"/>
              <a:t> (2019) “Technological disruptions in services: lessons from tourism and hospitality,” </a:t>
            </a:r>
            <a:r>
              <a:rPr lang="en-US" sz="800" i="1"/>
              <a:t>Journal of service management</a:t>
            </a:r>
            <a:r>
              <a:rPr lang="en-US" sz="800"/>
              <a:t>, 30(4), pp. 484–506. doi:10.1108/josm-12-2018-0398.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800"/>
              <a:t>Buhalis, D. </a:t>
            </a:r>
            <a:r>
              <a:rPr lang="en-US" sz="800" i="1"/>
              <a:t>et al.</a:t>
            </a:r>
            <a:r>
              <a:rPr lang="en-US" sz="800"/>
              <a:t> (2024) “Charting the progress of technology adoption in tourism and hospitality in the era of industry 4.0,” </a:t>
            </a:r>
            <a:r>
              <a:rPr lang="en-US" sz="800" i="1"/>
              <a:t>EuroMed journal of business</a:t>
            </a:r>
            <a:r>
              <a:rPr lang="en-US" sz="800"/>
              <a:t>, 19(1), pp. 1–20. doi:10.1108/emjb-11-2023-0310.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800"/>
              <a:t>D’Souza, E. and D’Souza, K. (2023) “A study on the impact of innovative technologies in the hospitality industry / Edgar D’Souza and Kevin D’Souza,” </a:t>
            </a:r>
            <a:r>
              <a:rPr lang="en-US" sz="800" i="1"/>
              <a:t>Journal of Tourism, Hospitality and Culinary Arts</a:t>
            </a:r>
            <a:r>
              <a:rPr lang="en-US" sz="800"/>
              <a:t>, 15(1), pp. 1–23. Available at: https://ir.uitm.edu.my/id/eprint/87652/ (Accessed: May 6, 2024).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800"/>
              <a:t>Drexler, N. and Lapré, V.B. (2019) “For better or for worse: Shaping the hospitality industry through robotics and artificial intelligence,” </a:t>
            </a:r>
            <a:r>
              <a:rPr lang="en-US" sz="800" i="1"/>
              <a:t>Research in hospitality management</a:t>
            </a:r>
            <a:r>
              <a:rPr lang="en-US" sz="800"/>
              <a:t>, 9(2), pp. 117–120. Available at: </a:t>
            </a:r>
            <a:r>
              <a:rPr lang="en-US" sz="800" u="sng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https://www.ajol.info/index.php/rhm/article/view/192222</a:t>
            </a:r>
            <a:r>
              <a:rPr lang="en-US" sz="800"/>
              <a:t> (Accessed: May 6, 2024).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800" u="sng"/>
              <a:t>Drexler, N. and Lapré, V.B. (2019) “For better or for worse: Shaping the hospitality industry through robotics and artificial intelligence,” </a:t>
            </a:r>
            <a:r>
              <a:rPr lang="en-US" sz="800" i="1" u="sng"/>
              <a:t>Research in hospitality management</a:t>
            </a:r>
            <a:r>
              <a:rPr lang="en-US" sz="800" u="sng"/>
              <a:t>, 9(2), pp. 117–120. Available at: </a:t>
            </a:r>
            <a:r>
              <a:rPr lang="en-US" sz="800" u="sng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https://www.ajol.info/index.php/rhm/article/view/192222</a:t>
            </a:r>
            <a:r>
              <a:rPr lang="en-US" sz="800"/>
              <a:t> (Accessed: May 6, 2024).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800"/>
              <a:t>Han, S.H. </a:t>
            </a:r>
            <a:r>
              <a:rPr lang="en-US" sz="800" i="1"/>
              <a:t>et al.</a:t>
            </a:r>
            <a:r>
              <a:rPr lang="en-US" sz="800"/>
              <a:t> (2021) “Mobile technology adoption among hotels: Managerial issues and opportunities,” </a:t>
            </a:r>
            <a:r>
              <a:rPr lang="en-US" sz="800" i="1"/>
              <a:t>Tourism management perspectives</a:t>
            </a:r>
            <a:r>
              <a:rPr lang="en-US" sz="800"/>
              <a:t>, 38(100811), p. 100811. doi:10.1016/j.tmp.2021.100811. 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800"/>
              <a:t>Kazandzhieva, V., Ilieva, G. and Filipova, H. (2017) </a:t>
            </a:r>
            <a:r>
              <a:rPr lang="en-US" sz="800" i="1"/>
              <a:t>The impact of technological innovations on hospitality service. Contemporary Tourism-Traditions and Innovations</a:t>
            </a:r>
            <a:r>
              <a:rPr lang="en-US" sz="800"/>
              <a:t>. Sofia University.</a:t>
            </a:r>
          </a:p>
        </p:txBody>
      </p:sp>
    </p:spTree>
    <p:extLst>
      <p:ext uri="{BB962C8B-B14F-4D97-AF65-F5344CB8AC3E}">
        <p14:creationId xmlns:p14="http://schemas.microsoft.com/office/powerpoint/2010/main" val="4186146076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465D871-9B5E-A9BA-852A-1E0D7E510A77}"/>
              </a:ext>
            </a:extLst>
          </p:cNvPr>
          <p:cNvSpPr txBox="1"/>
          <p:nvPr/>
        </p:nvSpPr>
        <p:spPr>
          <a:xfrm>
            <a:off x="1371599" y="2318197"/>
            <a:ext cx="9724031" cy="36833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/>
              <a:t>Khan, M.A. (2020) “Technological disruptions in restaurant services: Impact of innovations and delivery services,” </a:t>
            </a:r>
            <a:r>
              <a:rPr lang="en-US" sz="1400" i="1"/>
              <a:t>Journal of hospitality &amp; tourism research</a:t>
            </a:r>
            <a:r>
              <a:rPr lang="en-US" sz="1400"/>
              <a:t>, 44(5), pp. 715–732. doi:10.1177/1096348020908636.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/>
              <a:t>McCartney, G. and McCartney, A. (2020) “Rise of the machines: towards a conceptual service-robot research framework for the hospitality and tourism industry,” </a:t>
            </a:r>
            <a:r>
              <a:rPr lang="en-US" sz="1400" i="1"/>
              <a:t>International journal of contemporary hospitality management</a:t>
            </a:r>
            <a:r>
              <a:rPr lang="en-US" sz="1400"/>
              <a:t>, 32(12), pp. 3835–3851. doi:10.1108/ijchm-05-2020-0450.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/>
              <a:t>Silvestre, B.S. and Ţîrcă, D.M. (2019) “Innovations for sustainable development: Moving toward a sustainable future,” </a:t>
            </a:r>
            <a:r>
              <a:rPr lang="en-US" sz="1400" i="1"/>
              <a:t>Journal of cleaner production</a:t>
            </a:r>
            <a:r>
              <a:rPr lang="en-US" sz="1400"/>
              <a:t>, 208, pp. 325–332. doi:10.1016/j.jclepro.2018.09.244.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/>
              <a:t>Statista Research Department (2023) </a:t>
            </a:r>
            <a:r>
              <a:rPr lang="en-US" sz="1400" i="1"/>
              <a:t>Guests more likely to stay at hotels with self-service technology 2022</a:t>
            </a:r>
            <a:r>
              <a:rPr lang="en-US" sz="1400"/>
              <a:t>, </a:t>
            </a:r>
            <a:r>
              <a:rPr lang="en-US" sz="1400" i="1"/>
              <a:t>Statista</a:t>
            </a:r>
            <a:r>
              <a:rPr lang="en-US" sz="1400"/>
              <a:t>. Available at: </a:t>
            </a:r>
            <a:r>
              <a:rPr lang="en-US" sz="1400" u="sng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https://www.statista.com/statistics/1398133/likelihood-hotel-stay-self-service-technology-worldwide/</a:t>
            </a:r>
            <a:r>
              <a:rPr lang="en-US" sz="1400"/>
              <a:t> (Accessed: May 7, 2024).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/>
              <a:t>Statista Research Department (2024) </a:t>
            </a:r>
            <a:r>
              <a:rPr lang="en-US" sz="1400" i="1"/>
              <a:t>Global: hotels market revenue 2019-2028</a:t>
            </a:r>
            <a:r>
              <a:rPr lang="en-US" sz="1400"/>
              <a:t>, </a:t>
            </a:r>
            <a:r>
              <a:rPr lang="en-US" sz="1400" i="1"/>
              <a:t>Statista</a:t>
            </a:r>
            <a:r>
              <a:rPr lang="en-US" sz="1400"/>
              <a:t>. Available at: </a:t>
            </a:r>
            <a:r>
              <a:rPr lang="en-US" sz="1400" u="sng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https://www.statista.com/forecasts/891187/revenue-in-the-hotels-market-worldwide</a:t>
            </a:r>
            <a:r>
              <a:rPr lang="en-US" sz="1400"/>
              <a:t>  (Accessed: May 7, 2024).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/>
              <a:t>Tlili, A. </a:t>
            </a:r>
            <a:r>
              <a:rPr lang="en-US" sz="1400" i="1"/>
              <a:t>et al.</a:t>
            </a:r>
            <a:r>
              <a:rPr lang="en-US" sz="1400"/>
              <a:t> (2021) “Envisioning the future of technology integration for accessible hospitality and tourism,” </a:t>
            </a:r>
            <a:r>
              <a:rPr lang="en-US" sz="1400" i="1"/>
              <a:t>International journal of contemporary hospitality management</a:t>
            </a:r>
            <a:r>
              <a:rPr lang="en-US" sz="1400"/>
              <a:t>, 33(12), pp. 4460–4482. doi:10.1108/ijchm-03-2021-0321.</a:t>
            </a:r>
          </a:p>
        </p:txBody>
      </p:sp>
    </p:spTree>
    <p:extLst>
      <p:ext uri="{BB962C8B-B14F-4D97-AF65-F5344CB8AC3E}">
        <p14:creationId xmlns:p14="http://schemas.microsoft.com/office/powerpoint/2010/main" val="4094784210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3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C7C4AC81-761E-4584-9C8B-D215B15383EC}">
  <we:reference id="wa200005566" version="3.0.0.2" store="en-GB" storeType="OMEX"/>
  <we:alternateReferences>
    <we:reference id="wa200005566" version="3.0.0.2" store="wa200005566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16940</TotalTime>
  <Words>1441</Words>
  <Application>Microsoft Office PowerPoint</Application>
  <PresentationFormat>Widescreen</PresentationFormat>
  <Paragraphs>83</Paragraphs>
  <Slides>11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Aptos Display</vt:lpstr>
      <vt:lpstr>Arial</vt:lpstr>
      <vt:lpstr>Calibri body</vt:lpstr>
      <vt:lpstr>Calibry body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Marius Ciocea</dc:creator>
  <cp:lastModifiedBy>Marius Ciocea</cp:lastModifiedBy>
  <cp:revision>11</cp:revision>
  <dcterms:created xsi:type="dcterms:W3CDTF">2024-05-13T11:09:12Z</dcterms:created>
  <dcterms:modified xsi:type="dcterms:W3CDTF">2024-05-31T10:19:21Z</dcterms:modified>
</cp:coreProperties>
</file>