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3"/>
  </p:notesMasterIdLst>
  <p:sldIdLst>
    <p:sldId id="332" r:id="rId2"/>
    <p:sldId id="338" r:id="rId3"/>
    <p:sldId id="330" r:id="rId4"/>
    <p:sldId id="326" r:id="rId5"/>
    <p:sldId id="333" r:id="rId6"/>
    <p:sldId id="334" r:id="rId7"/>
    <p:sldId id="335" r:id="rId8"/>
    <p:sldId id="336" r:id="rId9"/>
    <p:sldId id="339" r:id="rId10"/>
    <p:sldId id="340" r:id="rId11"/>
    <p:sldId id="341" r:id="rId12"/>
    <p:sldId id="342" r:id="rId13"/>
    <p:sldId id="343" r:id="rId14"/>
    <p:sldId id="344" r:id="rId15"/>
    <p:sldId id="276" r:id="rId16"/>
    <p:sldId id="345" r:id="rId17"/>
    <p:sldId id="346" r:id="rId18"/>
    <p:sldId id="347" r:id="rId19"/>
    <p:sldId id="348" r:id="rId20"/>
    <p:sldId id="350" r:id="rId21"/>
    <p:sldId id="352" r:id="rId2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80342" autoAdjust="0"/>
  </p:normalViewPr>
  <p:slideViewPr>
    <p:cSldViewPr>
      <p:cViewPr varScale="1">
        <p:scale>
          <a:sx n="89" d="100"/>
          <a:sy n="89" d="100"/>
        </p:scale>
        <p:origin x="2250"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32.21476" units="1/cm"/>
          <inkml:channelProperty channel="Y" name="resolution" value="32.23881" units="1/cm"/>
          <inkml:channelProperty channel="T" name="resolution" value="1" units="1/dev"/>
        </inkml:channelProperties>
      </inkml:inkSource>
      <inkml:timestamp xml:id="ts0" timeString="2026-06-23T16:52:22.245"/>
    </inkml:context>
    <inkml:brush xml:id="br0">
      <inkml:brushProperty name="width" value="0.05292" units="cm"/>
      <inkml:brushProperty name="height" value="0.05292" units="cm"/>
      <inkml:brushProperty name="color" value="#FFFFFF"/>
    </inkml:brush>
  </inkml:definitions>
  <inkml:trace contextRef="#ctx0" brushRef="#br0">23495 2417 0,'0'0'2,"53"370"17,35-88-18,36-17 31,-107-265-31,18 0 48,-17 0-48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36CAA054-1D89-4175-A72F-0DB70B50F9CD}" type="datetimeFigureOut">
              <a:rPr lang="en-US" smtClean="0"/>
              <a:t>6/23/2026</a:t>
            </a:fld>
            <a:endParaRPr lang="en-US"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E6717B1-ACE6-456F-8B17-291ED9A8EFEA}" type="slidenum">
              <a:rPr lang="en-US" smtClean="0"/>
              <a:t>‹#›</a:t>
            </a:fld>
            <a:endParaRPr lang="en-US" dirty="0"/>
          </a:p>
        </p:txBody>
      </p:sp>
    </p:spTree>
    <p:extLst>
      <p:ext uri="{BB962C8B-B14F-4D97-AF65-F5344CB8AC3E}">
        <p14:creationId xmlns:p14="http://schemas.microsoft.com/office/powerpoint/2010/main" val="3644617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6717B1-ACE6-456F-8B17-291ED9A8EFE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5258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E70F7-06EB-7394-CE06-40E035BAA6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C293CE-89D3-EBAB-22A6-17A0E4FC7F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26CE06-C7D4-8B68-0B5F-177DB6B0585D}"/>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This presentation touches upon the issue of progressive aging and its impact on independence, functionality, and well-being. Certain evolutions and wear and tear destroy physical strength and biological age. This implies that elderly people should receive dignified, high-quality, choice-based, and participatory care. The presentation has related the UK services to aging theories, policy, and laws. Lastly, it talks about technologies, case studies, and safe older adult support guidelines</a:t>
            </a:r>
          </a:p>
        </p:txBody>
      </p:sp>
      <p:sp>
        <p:nvSpPr>
          <p:cNvPr id="4" name="Slide Number Placeholder 3">
            <a:extLst>
              <a:ext uri="{FF2B5EF4-FFF2-40B4-BE49-F238E27FC236}">
                <a16:creationId xmlns:a16="http://schemas.microsoft.com/office/drawing/2014/main" id="{C0448899-9197-1FF2-953E-B474AB28E276}"/>
              </a:ext>
            </a:extLst>
          </p:cNvPr>
          <p:cNvSpPr>
            <a:spLocks noGrp="1"/>
          </p:cNvSpPr>
          <p:nvPr>
            <p:ph type="sldNum" sz="quarter" idx="5"/>
          </p:nvPr>
        </p:nvSpPr>
        <p:spPr/>
        <p:txBody>
          <a:bodyPr/>
          <a:lstStyle/>
          <a:p>
            <a:fld id="{6E6717B1-ACE6-456F-8B17-291ED9A8EFEA}" type="slidenum">
              <a:rPr lang="en-US" smtClean="0"/>
              <a:t>2</a:t>
            </a:fld>
            <a:endParaRPr lang="en-US" dirty="0"/>
          </a:p>
        </p:txBody>
      </p:sp>
    </p:spTree>
    <p:extLst>
      <p:ext uri="{BB962C8B-B14F-4D97-AF65-F5344CB8AC3E}">
        <p14:creationId xmlns:p14="http://schemas.microsoft.com/office/powerpoint/2010/main" val="41681702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EE3C5-F62B-B2BA-0A7B-986EEE3CC5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4E47AF-DA9A-5869-EF77-E8A6939372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CDAFD8-649F-31DF-BF09-0D4BE3B0321D}"/>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The United Kingdom is increasingly facing a major challenge in health and social care given the growing and intricate needs as the population grows old. In 2022, 19 percent of the population of the UK had been 65 years old and above, expected to grow to 27 percent by 2072 (House of Commons Library, 2024). According to the ONS, this means that the number of older adults aged 85 and above will grow to 3.6 million by mid-2049 as compared to 1.75 million mid-2024 (ONS, 2026). Elderly individuals need help in physical, emotional, social, and psychological well-being. Before a catastrophe, empowerment, prevention, and innovation are essential in ensuring autonomy.</a:t>
            </a:r>
          </a:p>
        </p:txBody>
      </p:sp>
      <p:sp>
        <p:nvSpPr>
          <p:cNvPr id="4" name="Slide Number Placeholder 3">
            <a:extLst>
              <a:ext uri="{FF2B5EF4-FFF2-40B4-BE49-F238E27FC236}">
                <a16:creationId xmlns:a16="http://schemas.microsoft.com/office/drawing/2014/main" id="{7253F412-D780-C6B1-ADB3-F0C0EF2FCDA1}"/>
              </a:ext>
            </a:extLst>
          </p:cNvPr>
          <p:cNvSpPr>
            <a:spLocks noGrp="1"/>
          </p:cNvSpPr>
          <p:nvPr>
            <p:ph type="sldNum" sz="quarter" idx="5"/>
          </p:nvPr>
        </p:nvSpPr>
        <p:spPr/>
        <p:txBody>
          <a:bodyPr/>
          <a:lstStyle/>
          <a:p>
            <a:fld id="{6E6717B1-ACE6-456F-8B17-291ED9A8EFEA}" type="slidenum">
              <a:rPr lang="en-US" smtClean="0"/>
              <a:t>3</a:t>
            </a:fld>
            <a:endParaRPr lang="en-US" dirty="0"/>
          </a:p>
        </p:txBody>
      </p:sp>
    </p:spTree>
    <p:extLst>
      <p:ext uri="{BB962C8B-B14F-4D97-AF65-F5344CB8AC3E}">
        <p14:creationId xmlns:p14="http://schemas.microsoft.com/office/powerpoint/2010/main" val="851158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Theories explain the reason why the older people are not counted as a homogenous group in the delivery of services. Activity theory focuses on long-term tasks and activity, continuity theory supports identity by making routines a part of life, and life-course theory views inequity as cumulative due to previous experiences (Foster and Walker, 2021; WHO, 2025). Disengagement theory is much more a warning than a principle, where disengagement can signal exclusion, poor accessibility, or ageism, as opposed to an expression of decision. These theories form the base of person-centered evaluation, considerable action, and risk planning for individuals. Safety and autonomy, interpersonal relationships, and meaningfulness are the most effective care models combined.</a:t>
            </a:r>
          </a:p>
        </p:txBody>
      </p:sp>
      <p:sp>
        <p:nvSpPr>
          <p:cNvPr id="4" name="Slide Number Placeholder 3"/>
          <p:cNvSpPr>
            <a:spLocks noGrp="1"/>
          </p:cNvSpPr>
          <p:nvPr>
            <p:ph type="sldNum" sz="quarter" idx="5"/>
          </p:nvPr>
        </p:nvSpPr>
        <p:spPr/>
        <p:txBody>
          <a:bodyPr/>
          <a:lstStyle/>
          <a:p>
            <a:fld id="{6E6717B1-ACE6-456F-8B17-291ED9A8EFEA}" type="slidenum">
              <a:rPr lang="en-US" smtClean="0"/>
              <a:t>4</a:t>
            </a:fld>
            <a:endParaRPr lang="en-US" dirty="0"/>
          </a:p>
        </p:txBody>
      </p:sp>
    </p:spTree>
    <p:extLst>
      <p:ext uri="{BB962C8B-B14F-4D97-AF65-F5344CB8AC3E}">
        <p14:creationId xmlns:p14="http://schemas.microsoft.com/office/powerpoint/2010/main" val="12162450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4C892-D34C-7309-4975-D5B10143E5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C810A-F7F9-30B8-038B-2D966B0507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202B9B-D18F-D9B2-8B29-EE356EBE186A}"/>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Policy defines the rights, privileges, and priorities of service of older people. Approaches to care advice specify a prioritization of well-being, prevention, and personalized assessment in adult social care, which requires practitioners to focus on personal outcomes (DHSC, 2022). The Equality Act 2010 deals with age discrimination; on the other hand, the human rights principles ensure dignity, liberty, and familial integrity. The plan to select and develop personalized care and prevention, community support, and integrated care are priorities of the NHS Long-Term Plan. Policy, however, only enforces the elderly when they are feasible in terms of financing, labor capability, and locality.</a:t>
            </a:r>
          </a:p>
        </p:txBody>
      </p:sp>
      <p:sp>
        <p:nvSpPr>
          <p:cNvPr id="4" name="Slide Number Placeholder 3">
            <a:extLst>
              <a:ext uri="{FF2B5EF4-FFF2-40B4-BE49-F238E27FC236}">
                <a16:creationId xmlns:a16="http://schemas.microsoft.com/office/drawing/2014/main" id="{DC9E2CA6-BBF1-7CEC-0F0D-C64228535A9D}"/>
              </a:ext>
            </a:extLst>
          </p:cNvPr>
          <p:cNvSpPr>
            <a:spLocks noGrp="1"/>
          </p:cNvSpPr>
          <p:nvPr>
            <p:ph type="sldNum" sz="quarter" idx="5"/>
          </p:nvPr>
        </p:nvSpPr>
        <p:spPr/>
        <p:txBody>
          <a:bodyPr/>
          <a:lstStyle/>
          <a:p>
            <a:fld id="{6E6717B1-ACE6-456F-8B17-291ED9A8EFEA}" type="slidenum">
              <a:rPr lang="en-US" smtClean="0"/>
              <a:t>5</a:t>
            </a:fld>
            <a:endParaRPr lang="en-US" dirty="0"/>
          </a:p>
        </p:txBody>
      </p:sp>
    </p:spTree>
    <p:extLst>
      <p:ext uri="{BB962C8B-B14F-4D97-AF65-F5344CB8AC3E}">
        <p14:creationId xmlns:p14="http://schemas.microsoft.com/office/powerpoint/2010/main" val="24420193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AEA54-F35D-A0B9-F968-E5C6936D18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FFF6F3-2405-6E79-23A0-898F2E4F93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D8E2E9-6445-9187-75A4-0540BD195E86}"/>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The current services to the older population include home care services, residential care, person-centered support services, day services, community health, voluntary services, and informal care. Demand is growing: CQC revealed that in 2023/24, new adult social care requests funded by local authorities were 4 and 8 percent higher than in the previous year and 2019/20, respectively (CQC, 2025). Though most of the requests are made by the older age group, long-term care, a few of which are available to the vulnerable group, has been decreasing over the course of decades. This is a burden to hospitals and families as well as a burden on community services. Service evaluation, therefore, has to consider service continuity, availability, quality, and empowerment</a:t>
            </a:r>
            <a:endParaRPr lang="en-US" dirty="0">
              <a:effectLst/>
            </a:endParaRPr>
          </a:p>
        </p:txBody>
      </p:sp>
      <p:sp>
        <p:nvSpPr>
          <p:cNvPr id="4" name="Slide Number Placeholder 3">
            <a:extLst>
              <a:ext uri="{FF2B5EF4-FFF2-40B4-BE49-F238E27FC236}">
                <a16:creationId xmlns:a16="http://schemas.microsoft.com/office/drawing/2014/main" id="{732D2EEE-721E-38A8-E834-B26338DCB7B5}"/>
              </a:ext>
            </a:extLst>
          </p:cNvPr>
          <p:cNvSpPr>
            <a:spLocks noGrp="1"/>
          </p:cNvSpPr>
          <p:nvPr>
            <p:ph type="sldNum" sz="quarter" idx="5"/>
          </p:nvPr>
        </p:nvSpPr>
        <p:spPr/>
        <p:txBody>
          <a:bodyPr/>
          <a:lstStyle/>
          <a:p>
            <a:fld id="{6E6717B1-ACE6-456F-8B17-291ED9A8EFEA}" type="slidenum">
              <a:rPr lang="en-US" smtClean="0"/>
              <a:t>6</a:t>
            </a:fld>
            <a:endParaRPr lang="en-US" dirty="0"/>
          </a:p>
        </p:txBody>
      </p:sp>
    </p:spTree>
    <p:extLst>
      <p:ext uri="{BB962C8B-B14F-4D97-AF65-F5344CB8AC3E}">
        <p14:creationId xmlns:p14="http://schemas.microsoft.com/office/powerpoint/2010/main" val="100241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9CACE-24B5-0B7C-37C6-4F775942F1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C1C691-9A27-FE14-8D15-0B553C2FA7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19E12D-5EAE-85C2-9D2F-A538BBD75852}"/>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Domiciliary care is obligatory because many elderly individuals prefer to keep aging and maintain already existing habits. Its advantages include personalized support in terms of laundry, drugs, nutrition, mobility, and community involvement, which is also supported by the principles of the Care Act of well-being and the continuity theory. CQC reports indicate that there is higher vacancy pressure in home care compared to care homes, and delayed discharges in the lack of home-based care continue to exist (CQC, 2025). Rapid visits, time on the move, and staff turnover have the power of eroding dignity and relationships. To improve the results, frequent commissioning, fair remuneration, permanence of the carers, and outcome-based assessments rather than task-oriented care are required.</a:t>
            </a:r>
          </a:p>
        </p:txBody>
      </p:sp>
      <p:sp>
        <p:nvSpPr>
          <p:cNvPr id="4" name="Slide Number Placeholder 3">
            <a:extLst>
              <a:ext uri="{FF2B5EF4-FFF2-40B4-BE49-F238E27FC236}">
                <a16:creationId xmlns:a16="http://schemas.microsoft.com/office/drawing/2014/main" id="{0D0FF2CD-37B2-4562-FA9B-2317F7888C12}"/>
              </a:ext>
            </a:extLst>
          </p:cNvPr>
          <p:cNvSpPr>
            <a:spLocks noGrp="1"/>
          </p:cNvSpPr>
          <p:nvPr>
            <p:ph type="sldNum" sz="quarter" idx="5"/>
          </p:nvPr>
        </p:nvSpPr>
        <p:spPr/>
        <p:txBody>
          <a:bodyPr/>
          <a:lstStyle/>
          <a:p>
            <a:fld id="{6E6717B1-ACE6-456F-8B17-291ED9A8EFEA}" type="slidenum">
              <a:rPr lang="en-US" smtClean="0"/>
              <a:t>7</a:t>
            </a:fld>
            <a:endParaRPr lang="en-US" dirty="0"/>
          </a:p>
        </p:txBody>
      </p:sp>
    </p:spTree>
    <p:extLst>
      <p:ext uri="{BB962C8B-B14F-4D97-AF65-F5344CB8AC3E}">
        <p14:creationId xmlns:p14="http://schemas.microsoft.com/office/powerpoint/2010/main" val="3144619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A1E9B-0F76-2944-BDE9-46F05F8B60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BA5D93-89CD-2C94-2C78-4D6D80DA6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4078A2-ACE8-4176-D1D1-C1B5435F5C00}"/>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Older adults who are complex in frailty, in dementia, have safeguarding problems, or have inadequate informal support require residential care. It includes 24/7 care, meals, personal care, and socialization, though the quality could be erratic, and the elderly could experience a decline in autonomy when institutionalized. The CQC has highlighted concerns in the areas of capacity, stability, and workforce, as well as recognizing that excellent providers use compassionate and person-centered decision-making (CQC, 2024). Individual identity, meaningful interaction, and relationships are best defended in the strongest houses. The improvements must be made on the competencies of workers, resident feedback, reliability of inspections, familial cooperation, and technology that complements instead of replaces care.</a:t>
            </a:r>
          </a:p>
        </p:txBody>
      </p:sp>
      <p:sp>
        <p:nvSpPr>
          <p:cNvPr id="4" name="Slide Number Placeholder 3">
            <a:extLst>
              <a:ext uri="{FF2B5EF4-FFF2-40B4-BE49-F238E27FC236}">
                <a16:creationId xmlns:a16="http://schemas.microsoft.com/office/drawing/2014/main" id="{BC3AD215-2E3E-A967-56CE-248FAA3B095F}"/>
              </a:ext>
            </a:extLst>
          </p:cNvPr>
          <p:cNvSpPr>
            <a:spLocks noGrp="1"/>
          </p:cNvSpPr>
          <p:nvPr>
            <p:ph type="sldNum" sz="quarter" idx="5"/>
          </p:nvPr>
        </p:nvSpPr>
        <p:spPr/>
        <p:txBody>
          <a:bodyPr/>
          <a:lstStyle/>
          <a:p>
            <a:fld id="{6E6717B1-ACE6-456F-8B17-291ED9A8EFEA}" type="slidenum">
              <a:rPr lang="en-US" smtClean="0"/>
              <a:t>8</a:t>
            </a:fld>
            <a:endParaRPr lang="en-US" dirty="0"/>
          </a:p>
        </p:txBody>
      </p:sp>
    </p:spTree>
    <p:extLst>
      <p:ext uri="{BB962C8B-B14F-4D97-AF65-F5344CB8AC3E}">
        <p14:creationId xmlns:p14="http://schemas.microsoft.com/office/powerpoint/2010/main" val="29772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9409A-FB0D-0807-0933-088DEB7C3B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44FF26-3F5D-03A3-F575-A279BB9B71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6FEAA6-04BE-41AC-15F3-A6E71936A24B}"/>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Examples of technological innovation are telecare alarms, fall detectors, remote monitoring, digital health records, medication management, smart homes, and NHS digital. The strategy of government predicts that digital transformation will offer faster, personalized, and connected care, with infrastructures (digital) within the locality coordinated throughout health and social care (DHSC, 2022). Virtual wards will allow anyone to access acute care in their traditional home, irrespective of their location, regardless of whether they are in a care home (NHS England, 2024). Prevention, collaboration, and assurance can be enabled with the help of these tools. Nevertheless, they are useful in interoperability, training of the staff, quality infrastructure, and easy usage.</a:t>
            </a:r>
          </a:p>
        </p:txBody>
      </p:sp>
      <p:sp>
        <p:nvSpPr>
          <p:cNvPr id="4" name="Slide Number Placeholder 3">
            <a:extLst>
              <a:ext uri="{FF2B5EF4-FFF2-40B4-BE49-F238E27FC236}">
                <a16:creationId xmlns:a16="http://schemas.microsoft.com/office/drawing/2014/main" id="{66033CD2-1BF0-2067-0EF5-1DEB2D72ABC0}"/>
              </a:ext>
            </a:extLst>
          </p:cNvPr>
          <p:cNvSpPr>
            <a:spLocks noGrp="1"/>
          </p:cNvSpPr>
          <p:nvPr>
            <p:ph type="sldNum" sz="quarter" idx="5"/>
          </p:nvPr>
        </p:nvSpPr>
        <p:spPr/>
        <p:txBody>
          <a:bodyPr/>
          <a:lstStyle/>
          <a:p>
            <a:fld id="{6E6717B1-ACE6-456F-8B17-291ED9A8EFEA}" type="slidenum">
              <a:rPr lang="en-US" smtClean="0"/>
              <a:t>9</a:t>
            </a:fld>
            <a:endParaRPr lang="en-US" dirty="0"/>
          </a:p>
        </p:txBody>
      </p:sp>
    </p:spTree>
    <p:extLst>
      <p:ext uri="{BB962C8B-B14F-4D97-AF65-F5344CB8AC3E}">
        <p14:creationId xmlns:p14="http://schemas.microsoft.com/office/powerpoint/2010/main" val="689275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F3FCF-F5BD-1947-C993-E17136CCF7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F07FDD-55DE-36A9-C1DD-CB50A646EF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4A7D67-D879-5D27-D08A-AE899C12B2E8}"/>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Technology has the potential to improve autonomy, detecting threats in an earlier stage, reducing unnecessary trips, and improving autonomy, though it can increase inequality. Age UK reports that in 2021-22, one in five people aged 65 and above in the UK (age group 18 in 2022) did not use the internet or could not do so; 33 percent of all people aged 75 and above had no ordinary digital skills (Age UK, 2024b). Permission, privacy, surveillance, and overburdening unpaid caregivers are considered ethical issues. The spending and poor usability also limit adoption. Technology should consequently be collaboratively created, optional, supported, and assessed for results.</a:t>
            </a:r>
          </a:p>
        </p:txBody>
      </p:sp>
      <p:sp>
        <p:nvSpPr>
          <p:cNvPr id="4" name="Slide Number Placeholder 3">
            <a:extLst>
              <a:ext uri="{FF2B5EF4-FFF2-40B4-BE49-F238E27FC236}">
                <a16:creationId xmlns:a16="http://schemas.microsoft.com/office/drawing/2014/main" id="{448B7369-BCA9-2D93-1D94-CD77D707F6BF}"/>
              </a:ext>
            </a:extLst>
          </p:cNvPr>
          <p:cNvSpPr>
            <a:spLocks noGrp="1"/>
          </p:cNvSpPr>
          <p:nvPr>
            <p:ph type="sldNum" sz="quarter" idx="5"/>
          </p:nvPr>
        </p:nvSpPr>
        <p:spPr/>
        <p:txBody>
          <a:bodyPr/>
          <a:lstStyle/>
          <a:p>
            <a:fld id="{6E6717B1-ACE6-456F-8B17-291ED9A8EFEA}" type="slidenum">
              <a:rPr lang="en-US" smtClean="0"/>
              <a:t>10</a:t>
            </a:fld>
            <a:endParaRPr lang="en-US" dirty="0"/>
          </a:p>
        </p:txBody>
      </p:sp>
    </p:spTree>
    <p:extLst>
      <p:ext uri="{BB962C8B-B14F-4D97-AF65-F5344CB8AC3E}">
        <p14:creationId xmlns:p14="http://schemas.microsoft.com/office/powerpoint/2010/main" val="39316866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CE420-3F99-75FF-0C92-BE1815088E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42F618-64B2-C32F-B6D7-C6E5529411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89E3BC-5C01-DE57-85DE-DC1F1A9DEC71}"/>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Social prescribing is a relevant case study in the UK because it is a non-medical need that has health-related consequences such as the issue of loneliness and isolation. According to NHS England, link workers are the agents of an individualized plan that focuses on the needs of the person and links them to the resources and activities in the community (Foster and Walker, 2021). This aligns with activity theory, as significant engagement safeguards well-being and self-assurance. It clearly shows that 940,000 people in the UK (and above 65 years) often feel lonely, which illustrates the scale (Age UK, 2024c). The limitation here is that community groups have to be well-financed, available, and culture-appropriate.</a:t>
            </a:r>
          </a:p>
        </p:txBody>
      </p:sp>
      <p:sp>
        <p:nvSpPr>
          <p:cNvPr id="4" name="Slide Number Placeholder 3">
            <a:extLst>
              <a:ext uri="{FF2B5EF4-FFF2-40B4-BE49-F238E27FC236}">
                <a16:creationId xmlns:a16="http://schemas.microsoft.com/office/drawing/2014/main" id="{5471FECF-6197-07E5-0743-2DEAA918CD16}"/>
              </a:ext>
            </a:extLst>
          </p:cNvPr>
          <p:cNvSpPr>
            <a:spLocks noGrp="1"/>
          </p:cNvSpPr>
          <p:nvPr>
            <p:ph type="sldNum" sz="quarter" idx="5"/>
          </p:nvPr>
        </p:nvSpPr>
        <p:spPr/>
        <p:txBody>
          <a:bodyPr/>
          <a:lstStyle/>
          <a:p>
            <a:fld id="{6E6717B1-ACE6-456F-8B17-291ED9A8EFEA}" type="slidenum">
              <a:rPr lang="en-US" smtClean="0"/>
              <a:t>11</a:t>
            </a:fld>
            <a:endParaRPr lang="en-US" dirty="0"/>
          </a:p>
        </p:txBody>
      </p:sp>
    </p:spTree>
    <p:extLst>
      <p:ext uri="{BB962C8B-B14F-4D97-AF65-F5344CB8AC3E}">
        <p14:creationId xmlns:p14="http://schemas.microsoft.com/office/powerpoint/2010/main" val="1599495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DC9C3-38A7-B871-4577-434A7B335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71C46-7470-8B44-C163-35C2F63E37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195D3-5ECD-FB7E-36E3-1D811FC6879F}"/>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The second case study example of technology-facilitated assistance towards autonomy is that of virtual wards and telecare. NHS England states that virtual wards will deliver an opportunity to individuals to obtain acute care safely at home as they did in dementia houses and in care homes, and parliamentary evidence determines hospital-at-home models of frailty, cardiac, and respiratory diseases (NHS England, 2024; POST, 2025). This can be in relation to continuity theory; the elderly may opt to remain in a familiar location. Wrong patients, equipment failures, and increased workload on caregivers are some of the perils. To ensure execution, non-digital alternatives, authorization, non-digital escalation processes, and evaluation are needed.</a:t>
            </a:r>
          </a:p>
        </p:txBody>
      </p:sp>
      <p:sp>
        <p:nvSpPr>
          <p:cNvPr id="4" name="Slide Number Placeholder 3">
            <a:extLst>
              <a:ext uri="{FF2B5EF4-FFF2-40B4-BE49-F238E27FC236}">
                <a16:creationId xmlns:a16="http://schemas.microsoft.com/office/drawing/2014/main" id="{8067872F-CC6B-296E-E3EB-58D32CC1FD18}"/>
              </a:ext>
            </a:extLst>
          </p:cNvPr>
          <p:cNvSpPr>
            <a:spLocks noGrp="1"/>
          </p:cNvSpPr>
          <p:nvPr>
            <p:ph type="sldNum" sz="quarter" idx="5"/>
          </p:nvPr>
        </p:nvSpPr>
        <p:spPr/>
        <p:txBody>
          <a:bodyPr/>
          <a:lstStyle/>
          <a:p>
            <a:fld id="{6E6717B1-ACE6-456F-8B17-291ED9A8EFEA}" type="slidenum">
              <a:rPr lang="en-US" smtClean="0"/>
              <a:t>12</a:t>
            </a:fld>
            <a:endParaRPr lang="en-US" dirty="0"/>
          </a:p>
        </p:txBody>
      </p:sp>
    </p:spTree>
    <p:extLst>
      <p:ext uri="{BB962C8B-B14F-4D97-AF65-F5344CB8AC3E}">
        <p14:creationId xmlns:p14="http://schemas.microsoft.com/office/powerpoint/2010/main" val="3488761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5A5F6-1990-C5A8-45ED-4C56053E2E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875400-ACC7-C14F-C0C3-205175E05A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73354-8B97-10D9-6DBF-BA61E8163AA4}"/>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Preventive, integrative, and inclusive efforts should be improved rather than establishing disparate activities. To meet the Care Act's preventive duty, first, enhance reliability, modifications, and community care to ensure older persons can operate pre-crisis (DHSC, 2021). Secondly, invest in the workforce of social care of the adult population: Skills for Care forecasts that the number of new jobs could reach at least 470,000 in 2040 (Skills for Care, 2025). Third, co-design digital care with older adults, caregivers, and staff. Challenges include money, human resources, and geographical differences; therefore, adopting a strategy will need measures of results, pilot projects, and national standards.</a:t>
            </a:r>
          </a:p>
        </p:txBody>
      </p:sp>
      <p:sp>
        <p:nvSpPr>
          <p:cNvPr id="4" name="Slide Number Placeholder 3">
            <a:extLst>
              <a:ext uri="{FF2B5EF4-FFF2-40B4-BE49-F238E27FC236}">
                <a16:creationId xmlns:a16="http://schemas.microsoft.com/office/drawing/2014/main" id="{07A64967-A3B7-6121-2588-C6E93E169DB0}"/>
              </a:ext>
            </a:extLst>
          </p:cNvPr>
          <p:cNvSpPr>
            <a:spLocks noGrp="1"/>
          </p:cNvSpPr>
          <p:nvPr>
            <p:ph type="sldNum" sz="quarter" idx="5"/>
          </p:nvPr>
        </p:nvSpPr>
        <p:spPr/>
        <p:txBody>
          <a:bodyPr/>
          <a:lstStyle/>
          <a:p>
            <a:fld id="{6E6717B1-ACE6-456F-8B17-291ED9A8EFEA}" type="slidenum">
              <a:rPr lang="en-US" smtClean="0"/>
              <a:t>13</a:t>
            </a:fld>
            <a:endParaRPr lang="en-US" dirty="0"/>
          </a:p>
        </p:txBody>
      </p:sp>
    </p:spTree>
    <p:extLst>
      <p:ext uri="{BB962C8B-B14F-4D97-AF65-F5344CB8AC3E}">
        <p14:creationId xmlns:p14="http://schemas.microsoft.com/office/powerpoint/2010/main" val="2898659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A08F5-1AFE-8E29-A3AF-3557EFF858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C27E3-FE3E-83FE-16A7-793B755302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A15B8-7F3B-EDE5-C7EF-D8987617B49E}"/>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	Ultimately, elderly individuals require physical, emotional, social, and psychological rather than clinical care. The most helpful assistance honors liberty, dignity, preference, and relationships and addresses multifaceted needs and population strain. Theory describes influences of practice by activity, continuity, and life-course experience and the principles of policy that determine service rights and obligations. Digital inclusion and ethics are needed to promote prevention and coordination using technology. The future of care involves integration, being person-centered, being evidence-informed, and co-production with older people.</a:t>
            </a:r>
          </a:p>
        </p:txBody>
      </p:sp>
      <p:sp>
        <p:nvSpPr>
          <p:cNvPr id="4" name="Slide Number Placeholder 3">
            <a:extLst>
              <a:ext uri="{FF2B5EF4-FFF2-40B4-BE49-F238E27FC236}">
                <a16:creationId xmlns:a16="http://schemas.microsoft.com/office/drawing/2014/main" id="{D2DB21C8-7742-1FEE-EC85-D7DA6FAD2919}"/>
              </a:ext>
            </a:extLst>
          </p:cNvPr>
          <p:cNvSpPr>
            <a:spLocks noGrp="1"/>
          </p:cNvSpPr>
          <p:nvPr>
            <p:ph type="sldNum" sz="quarter" idx="5"/>
          </p:nvPr>
        </p:nvSpPr>
        <p:spPr/>
        <p:txBody>
          <a:bodyPr/>
          <a:lstStyle/>
          <a:p>
            <a:fld id="{6E6717B1-ACE6-456F-8B17-291ED9A8EFEA}" type="slidenum">
              <a:rPr lang="en-US" smtClean="0"/>
              <a:t>14</a:t>
            </a:fld>
            <a:endParaRPr lang="en-US" dirty="0"/>
          </a:p>
        </p:txBody>
      </p:sp>
    </p:spTree>
    <p:extLst>
      <p:ext uri="{BB962C8B-B14F-4D97-AF65-F5344CB8AC3E}">
        <p14:creationId xmlns:p14="http://schemas.microsoft.com/office/powerpoint/2010/main" val="32112550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6717B1-ACE6-456F-8B17-291ED9A8EFEA}" type="slidenum">
              <a:rPr lang="en-US" smtClean="0"/>
              <a:t>15</a:t>
            </a:fld>
            <a:endParaRPr lang="en-US" dirty="0"/>
          </a:p>
        </p:txBody>
      </p:sp>
    </p:spTree>
    <p:extLst>
      <p:ext uri="{BB962C8B-B14F-4D97-AF65-F5344CB8AC3E}">
        <p14:creationId xmlns:p14="http://schemas.microsoft.com/office/powerpoint/2010/main" val="40624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E82D8-D493-7274-F330-BB14E79F1E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8189AA-9E01-0B9A-BC75-5B1E14DC72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E923F2-3D68-2FB6-7EAE-5A23789976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A12322-EDAA-1DDE-65F5-79DBCCBD4D7E}"/>
              </a:ext>
            </a:extLst>
          </p:cNvPr>
          <p:cNvSpPr>
            <a:spLocks noGrp="1"/>
          </p:cNvSpPr>
          <p:nvPr>
            <p:ph type="sldNum" sz="quarter" idx="5"/>
          </p:nvPr>
        </p:nvSpPr>
        <p:spPr/>
        <p:txBody>
          <a:bodyPr/>
          <a:lstStyle/>
          <a:p>
            <a:fld id="{6E6717B1-ACE6-456F-8B17-291ED9A8EFEA}" type="slidenum">
              <a:rPr lang="en-US" smtClean="0"/>
              <a:t>16</a:t>
            </a:fld>
            <a:endParaRPr lang="en-US" dirty="0"/>
          </a:p>
        </p:txBody>
      </p:sp>
    </p:spTree>
    <p:extLst>
      <p:ext uri="{BB962C8B-B14F-4D97-AF65-F5344CB8AC3E}">
        <p14:creationId xmlns:p14="http://schemas.microsoft.com/office/powerpoint/2010/main" val="1669788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4F719-F347-2512-BF05-65573F8054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AAF32-ED24-C044-C409-9FE78C741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328310-3C53-55EE-9A59-44F3C878884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F31CAF-4DDD-EAFA-A0C4-234B61265AB1}"/>
              </a:ext>
            </a:extLst>
          </p:cNvPr>
          <p:cNvSpPr>
            <a:spLocks noGrp="1"/>
          </p:cNvSpPr>
          <p:nvPr>
            <p:ph type="sldNum" sz="quarter" idx="5"/>
          </p:nvPr>
        </p:nvSpPr>
        <p:spPr/>
        <p:txBody>
          <a:bodyPr/>
          <a:lstStyle/>
          <a:p>
            <a:fld id="{6E6717B1-ACE6-456F-8B17-291ED9A8EFEA}" type="slidenum">
              <a:rPr lang="en-US" smtClean="0"/>
              <a:t>17</a:t>
            </a:fld>
            <a:endParaRPr lang="en-US" dirty="0"/>
          </a:p>
        </p:txBody>
      </p:sp>
    </p:spTree>
    <p:extLst>
      <p:ext uri="{BB962C8B-B14F-4D97-AF65-F5344CB8AC3E}">
        <p14:creationId xmlns:p14="http://schemas.microsoft.com/office/powerpoint/2010/main" val="37057895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6627A-D8C3-7B09-C539-6D1745BF79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8DAC0F-59F6-8AE4-742D-4F40A126BE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C0A209-B74F-FF97-ADB9-48CD583ED6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65C554-96D9-EE9F-56FF-50F0FE872219}"/>
              </a:ext>
            </a:extLst>
          </p:cNvPr>
          <p:cNvSpPr>
            <a:spLocks noGrp="1"/>
          </p:cNvSpPr>
          <p:nvPr>
            <p:ph type="sldNum" sz="quarter" idx="5"/>
          </p:nvPr>
        </p:nvSpPr>
        <p:spPr/>
        <p:txBody>
          <a:bodyPr/>
          <a:lstStyle/>
          <a:p>
            <a:fld id="{6E6717B1-ACE6-456F-8B17-291ED9A8EFEA}" type="slidenum">
              <a:rPr lang="en-US" smtClean="0"/>
              <a:t>18</a:t>
            </a:fld>
            <a:endParaRPr lang="en-US" dirty="0"/>
          </a:p>
        </p:txBody>
      </p:sp>
    </p:spTree>
    <p:extLst>
      <p:ext uri="{BB962C8B-B14F-4D97-AF65-F5344CB8AC3E}">
        <p14:creationId xmlns:p14="http://schemas.microsoft.com/office/powerpoint/2010/main" val="13542118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79BC-C2C0-B541-F7EC-8D0D501E1C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902EB8-12AA-94DC-BEE4-D2487FBD8A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20ECCA-462D-3F93-FA91-787FE08CB4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583E8E-0992-A657-A4FA-FF480E75E262}"/>
              </a:ext>
            </a:extLst>
          </p:cNvPr>
          <p:cNvSpPr>
            <a:spLocks noGrp="1"/>
          </p:cNvSpPr>
          <p:nvPr>
            <p:ph type="sldNum" sz="quarter" idx="5"/>
          </p:nvPr>
        </p:nvSpPr>
        <p:spPr/>
        <p:txBody>
          <a:bodyPr/>
          <a:lstStyle/>
          <a:p>
            <a:fld id="{6E6717B1-ACE6-456F-8B17-291ED9A8EFEA}" type="slidenum">
              <a:rPr lang="en-US" smtClean="0"/>
              <a:t>19</a:t>
            </a:fld>
            <a:endParaRPr lang="en-US" dirty="0"/>
          </a:p>
        </p:txBody>
      </p:sp>
    </p:spTree>
    <p:extLst>
      <p:ext uri="{BB962C8B-B14F-4D97-AF65-F5344CB8AC3E}">
        <p14:creationId xmlns:p14="http://schemas.microsoft.com/office/powerpoint/2010/main" val="34398923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A4BEC3-CE96-E9F8-0B67-4664555C44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E557A0-60B9-D487-B547-7CC4187509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8EEFC8-F4D8-E21B-739B-702C88821A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489963B-89E3-64FD-42BF-411A9949C6C6}"/>
              </a:ext>
            </a:extLst>
          </p:cNvPr>
          <p:cNvSpPr>
            <a:spLocks noGrp="1"/>
          </p:cNvSpPr>
          <p:nvPr>
            <p:ph type="sldNum" sz="quarter" idx="5"/>
          </p:nvPr>
        </p:nvSpPr>
        <p:spPr/>
        <p:txBody>
          <a:bodyPr/>
          <a:lstStyle/>
          <a:p>
            <a:fld id="{6E6717B1-ACE6-456F-8B17-291ED9A8EFEA}" type="slidenum">
              <a:rPr lang="en-US" smtClean="0"/>
              <a:t>20</a:t>
            </a:fld>
            <a:endParaRPr lang="en-US" dirty="0"/>
          </a:p>
        </p:txBody>
      </p:sp>
    </p:spTree>
    <p:extLst>
      <p:ext uri="{BB962C8B-B14F-4D97-AF65-F5344CB8AC3E}">
        <p14:creationId xmlns:p14="http://schemas.microsoft.com/office/powerpoint/2010/main" val="23100430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D0DB3-02AC-3429-C3AB-7E69A494E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9C8BAB-D9FE-81C2-EC0E-74A35545B2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6412FE-E775-3FF0-EFFB-DB7FB9567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DD5759-11DB-28BF-5295-60A4E409745C}"/>
              </a:ext>
            </a:extLst>
          </p:cNvPr>
          <p:cNvSpPr>
            <a:spLocks noGrp="1"/>
          </p:cNvSpPr>
          <p:nvPr>
            <p:ph type="sldNum" sz="quarter" idx="5"/>
          </p:nvPr>
        </p:nvSpPr>
        <p:spPr/>
        <p:txBody>
          <a:bodyPr/>
          <a:lstStyle/>
          <a:p>
            <a:fld id="{6E6717B1-ACE6-456F-8B17-291ED9A8EFEA}" type="slidenum">
              <a:rPr lang="en-US" smtClean="0"/>
              <a:t>21</a:t>
            </a:fld>
            <a:endParaRPr lang="en-US" dirty="0"/>
          </a:p>
        </p:txBody>
      </p:sp>
    </p:spTree>
    <p:extLst>
      <p:ext uri="{BB962C8B-B14F-4D97-AF65-F5344CB8AC3E}">
        <p14:creationId xmlns:p14="http://schemas.microsoft.com/office/powerpoint/2010/main" val="2252254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47ECE630-CC83-4CDC-9BBB-53A7B812732A}" type="slidenum">
              <a:rPr lang="en-US" smtClean="0"/>
              <a:t>‹#›</a:t>
            </a:fld>
            <a:endParaRPr lang="en-US" dirty="0"/>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ECE630-CC83-4CDC-9BBB-53A7B812732A}" type="slidenum">
              <a:rPr lang="en-US" smtClean="0"/>
              <a:t>‹#›</a:t>
            </a:fld>
            <a:endParaRPr lang="en-US" dirty="0"/>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5" name="Footer Placeholder 4"/>
          <p:cNvSpPr>
            <a:spLocks noGrp="1"/>
          </p:cNvSpPr>
          <p:nvPr>
            <p:ph type="ftr" sz="quarter" idx="11"/>
          </p:nvPr>
        </p:nvSpPr>
        <p:spPr>
          <a:xfrm>
            <a:off x="800100" y="6172200"/>
            <a:ext cx="4000500" cy="457200"/>
          </a:xfrm>
        </p:spPr>
        <p:txBody>
          <a:bodyPr/>
          <a:lstStyle/>
          <a:p>
            <a:endParaRPr lang="en-US" dirty="0"/>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146304" y="6208776"/>
            <a:ext cx="457200" cy="457200"/>
          </a:xfrm>
        </p:spPr>
        <p:txBody>
          <a:bodyPr/>
          <a:lstStyle/>
          <a:p>
            <a:fld id="{47ECE630-CC83-4CDC-9BBB-53A7B812732A}" type="slidenum">
              <a:rPr lang="en-US" smtClean="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ECE630-CC83-4CDC-9BBB-53A7B812732A}" type="slidenum">
              <a:rPr lang="en-US" smtClean="0"/>
              <a:t>‹#›</a:t>
            </a:fld>
            <a:endParaRPr lang="en-US" dirty="0"/>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7ECE630-CC83-4CDC-9BBB-53A7B812732A}" type="slidenum">
              <a:rPr lang="en-US" smtClean="0"/>
              <a:t>‹#›</a:t>
            </a:fld>
            <a:endParaRPr lang="en-US" dirty="0"/>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7ECE630-CC83-4CDC-9BBB-53A7B812732A}"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7ECE630-CC83-4CDC-9BBB-53A7B812732A}"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ECE630-CC83-4CDC-9BBB-53A7B812732A}" type="slidenum">
              <a:rPr lang="en-US" smtClean="0"/>
              <a:t>‹#›</a:t>
            </a:fld>
            <a:endParaRPr lang="en-US" dirty="0"/>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6" name="Footer Placeholder 5"/>
          <p:cNvSpPr>
            <a:spLocks noGrp="1"/>
          </p:cNvSpPr>
          <p:nvPr>
            <p:ph type="ftr" sz="quarter" idx="11"/>
          </p:nvPr>
        </p:nvSpPr>
        <p:spPr>
          <a:xfrm>
            <a:off x="914400" y="6172200"/>
            <a:ext cx="3886200" cy="457200"/>
          </a:xfrm>
        </p:spPr>
        <p:txBody>
          <a:bodyPr/>
          <a:lstStyle/>
          <a:p>
            <a:endParaRPr lang="en-US" dirty="0"/>
          </a:p>
        </p:txBody>
      </p:sp>
      <p:sp>
        <p:nvSpPr>
          <p:cNvPr id="7" name="Slide Number Placeholder 6"/>
          <p:cNvSpPr>
            <a:spLocks noGrp="1"/>
          </p:cNvSpPr>
          <p:nvPr>
            <p:ph type="sldNum" sz="quarter" idx="12"/>
          </p:nvPr>
        </p:nvSpPr>
        <p:spPr>
          <a:xfrm>
            <a:off x="146304" y="6208776"/>
            <a:ext cx="457200" cy="457200"/>
          </a:xfrm>
        </p:spPr>
        <p:txBody>
          <a:bodyPr/>
          <a:lstStyle/>
          <a:p>
            <a:fld id="{47ECE630-CC83-4CDC-9BBB-53A7B812732A}" type="slidenum">
              <a:rPr lang="en-US" smtClean="0"/>
              <a:t>‹#›</a:t>
            </a:fld>
            <a:endParaRPr lang="en-US" dirty="0"/>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dirty="0"/>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ECE630-CC83-4CDC-9BBB-53A7B812732A}"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FC668A2-03A7-43B9-B699-CF365A804B5B}" type="datetimeFigureOut">
              <a:rPr lang="en-US" smtClean="0"/>
              <a:t>6/23/2026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ECE630-CC83-4CDC-9BBB-53A7B812732A}"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FC668A2-03A7-43B9-B699-CF365A804B5B}" type="datetimeFigureOut">
              <a:rPr lang="en-US" smtClean="0"/>
              <a:t>6/23/2026</a:t>
            </a:fld>
            <a:endParaRPr lang="en-US"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dirty="0"/>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47ECE630-CC83-4CDC-9BBB-53A7B812732A}"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media4.m4a"/><Relationship Id="rId13" Type="http://schemas.openxmlformats.org/officeDocument/2006/relationships/slideLayout" Target="../slideLayouts/slideLayout1.xml"/><Relationship Id="rId3" Type="http://schemas.microsoft.com/office/2007/relationships/media" Target="../media/media2.m4a"/><Relationship Id="rId7" Type="http://schemas.microsoft.com/office/2007/relationships/media" Target="../media/media4.m4a"/><Relationship Id="rId12" Type="http://schemas.openxmlformats.org/officeDocument/2006/relationships/video" Target="../media/media6.mp4"/><Relationship Id="rId2" Type="http://schemas.openxmlformats.org/officeDocument/2006/relationships/audio" Target="../media/media1.m4a"/><Relationship Id="rId16" Type="http://schemas.openxmlformats.org/officeDocument/2006/relationships/image" Target="../media/image3.png"/><Relationship Id="rId1" Type="http://schemas.microsoft.com/office/2007/relationships/media" Target="../media/media1.m4a"/><Relationship Id="rId6" Type="http://schemas.openxmlformats.org/officeDocument/2006/relationships/audio" Target="../media/media3.m4a"/><Relationship Id="rId11" Type="http://schemas.microsoft.com/office/2007/relationships/media" Target="../media/media6.mp4"/><Relationship Id="rId5" Type="http://schemas.microsoft.com/office/2007/relationships/media" Target="../media/media3.m4a"/><Relationship Id="rId15" Type="http://schemas.openxmlformats.org/officeDocument/2006/relationships/image" Target="../media/image2.png"/><Relationship Id="rId10" Type="http://schemas.openxmlformats.org/officeDocument/2006/relationships/audio" Target="../media/media5.m4a"/><Relationship Id="rId4" Type="http://schemas.openxmlformats.org/officeDocument/2006/relationships/audio" Target="../media/media2.m4a"/><Relationship Id="rId9" Type="http://schemas.microsoft.com/office/2007/relationships/media" Target="../media/media5.m4a"/><Relationship Id="rId1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hyperlink" Target="https://www.longevitymedicalclinic.com/blog/what-is-your-biological-age-how-can-it-help-you-slow-the-aging-process" TargetMode="External"/><Relationship Id="rId3" Type="http://schemas.microsoft.com/office/2007/relationships/media" Target="../media/media8.mp4"/><Relationship Id="rId7" Type="http://schemas.openxmlformats.org/officeDocument/2006/relationships/image" Target="../media/image4.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notesSlide" Target="../notesSlides/notesSlide2.xml"/><Relationship Id="rId5" Type="http://schemas.openxmlformats.org/officeDocument/2006/relationships/slideLayout" Target="../slideLayouts/slideLayout2.xml"/><Relationship Id="rId10" Type="http://schemas.openxmlformats.org/officeDocument/2006/relationships/image" Target="../media/image5.png"/><Relationship Id="rId4" Type="http://schemas.openxmlformats.org/officeDocument/2006/relationships/video" Target="../media/media8.mp4"/><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hyperlink" Target="https://www.nytimes.com/2023/12/29/world/europe/uk-social-care-nhs.html" TargetMode="External"/><Relationship Id="rId5" Type="http://schemas.openxmlformats.org/officeDocument/2006/relationships/image" Target="../media/image6.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9.png"/><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hyperlink" Target="https://www.ageuk.org.uk/services/in-your-area/home-help/" TargetMode="External"/><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10.jpeg"/><Relationship Id="rId5" Type="http://schemas.openxmlformats.org/officeDocument/2006/relationships/hyperlink" Target="https://www.bgs.org.uk/righttimerightplace" TargetMode="Externa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hyperlink" Target="https://platinumcareuk.co.uk/10-benefits-of-home-care-services-for-elderly-loved-ones/" TargetMode="External"/><Relationship Id="rId5" Type="http://schemas.openxmlformats.org/officeDocument/2006/relationships/image" Target="../media/image12.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hyperlink" Target="https://www.careuk.com/help-advice/what-are-live-in-and-domiciliary-care" TargetMode="External"/><Relationship Id="rId5" Type="http://schemas.openxmlformats.org/officeDocument/2006/relationships/image" Target="../media/image14.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7.png"/><Relationship Id="rId2" Type="http://schemas.openxmlformats.org/officeDocument/2006/relationships/video" Target="../media/media14.mp4"/><Relationship Id="rId1" Type="http://schemas.microsoft.com/office/2007/relationships/media" Target="../media/media14.mp4"/><Relationship Id="rId6" Type="http://schemas.openxmlformats.org/officeDocument/2006/relationships/hyperlink" Target="https://sphr.nihr.ac.uk/prevention/new-research-project-to-tackle-social-frailty/" TargetMode="External"/><Relationship Id="rId5" Type="http://schemas.openxmlformats.org/officeDocument/2006/relationships/image" Target="../media/image16.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video" Target="../media/media15.mp4"/><Relationship Id="rId1" Type="http://schemas.microsoft.com/office/2007/relationships/media" Target="../media/media15.mp4"/><Relationship Id="rId6" Type="http://schemas.openxmlformats.org/officeDocument/2006/relationships/hyperlink" Target="https://www.which.co.uk/reviews/assistive-technology/article/telecare-information-for-the-elderly-adCkx1V2ifWh" TargetMode="External"/><Relationship Id="rId5" Type="http://schemas.openxmlformats.org/officeDocument/2006/relationships/image" Target="../media/image18.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video" Target="../media/media16.mp4"/><Relationship Id="rId1" Type="http://schemas.microsoft.com/office/2007/relationships/media" Target="../media/media16.mp4"/><Relationship Id="rId6" Type="http://schemas.openxmlformats.org/officeDocument/2006/relationships/hyperlink" Target="https://www.dementiainduct.eu/guidance/section/3.3/" TargetMode="External"/><Relationship Id="rId5" Type="http://schemas.openxmlformats.org/officeDocument/2006/relationships/image" Target="../media/image20.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3.png"/><Relationship Id="rId2" Type="http://schemas.openxmlformats.org/officeDocument/2006/relationships/video" Target="../media/media17.mp4"/><Relationship Id="rId1" Type="http://schemas.microsoft.com/office/2007/relationships/media" Target="../media/media17.mp4"/><Relationship Id="rId6" Type="http://schemas.openxmlformats.org/officeDocument/2006/relationships/hyperlink" Target="https://mha.org.uk/professionals/social-prescribing" TargetMode="External"/><Relationship Id="rId5" Type="http://schemas.openxmlformats.org/officeDocument/2006/relationships/image" Target="../media/image22.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slideLayout" Target="../slideLayouts/slideLayout2.xml"/><Relationship Id="rId7" Type="http://schemas.openxmlformats.org/officeDocument/2006/relationships/image" Target="../media/image25.png"/><Relationship Id="rId2" Type="http://schemas.openxmlformats.org/officeDocument/2006/relationships/video" Target="../media/media18.mp4"/><Relationship Id="rId1" Type="http://schemas.microsoft.com/office/2007/relationships/media" Target="../media/media18.mp4"/><Relationship Id="rId6" Type="http://schemas.openxmlformats.org/officeDocument/2006/relationships/hyperlink" Target="https://evidence.nihr.ac.uk/collection/help-at-home-use-of-assistive-technology-for-older-people/" TargetMode="External"/><Relationship Id="rId5" Type="http://schemas.openxmlformats.org/officeDocument/2006/relationships/image" Target="../media/image24.jpeg"/><Relationship Id="rId4" Type="http://schemas.openxmlformats.org/officeDocument/2006/relationships/notesSlide" Target="../notesSlides/notesSlide12.xml"/><Relationship Id="rId9" Type="http://schemas.openxmlformats.org/officeDocument/2006/relationships/image" Target="../media/image21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7.png"/><Relationship Id="rId2" Type="http://schemas.openxmlformats.org/officeDocument/2006/relationships/video" Target="../media/media19.mp4"/><Relationship Id="rId1" Type="http://schemas.microsoft.com/office/2007/relationships/media" Target="../media/media19.mp4"/><Relationship Id="rId6" Type="http://schemas.openxmlformats.org/officeDocument/2006/relationships/hyperlink" Target="https://www.bgs.org.uk/ambitions-for-change-improving-healthcare-in-care-homes" TargetMode="External"/><Relationship Id="rId5" Type="http://schemas.openxmlformats.org/officeDocument/2006/relationships/image" Target="../media/image26.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9.svg"/><Relationship Id="rId4" Type="http://schemas.openxmlformats.org/officeDocument/2006/relationships/hyperlink" Target="https://www.theguardian.com/society/2021/nov/20/uk-care-homes-deny-family-visits-human-righ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ageuk.org.uk/discover/2024/september/state-of-health-and-care-of-older-people-in-england-2024/"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ageuk.org.uk/siteassets/documents/reports-and-publications/reports-and-briefings/active-communities/internet-use-statistics-june-2024.pdf"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ageuk.org.uk/latest-press/articles/age-uks-new-report-shows-you-are-not-alone-in-feeling-lonely/"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www.bgs.org.uk/virtualwards"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cqc.org.uk/publications/major-report/state-care/2024-2025/access/asc"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www.cqc.org.uk/publications/major-report/state-care/2023-2024/access/asc"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publications/people-at-the-heart-of-care-adult-social-care-reform-white-paper"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s://www.gov.uk/government/publications/a-plan-for-digital-health-and-social-care/a-plan-for-digital-health-and-social-care"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1155/2021/6650414"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publications.parliament.uk/pa/cm5901/cmselect/cmwomeq/414/report.html" TargetMode="External"/><Relationship Id="rId4" Type="http://schemas.openxmlformats.org/officeDocument/2006/relationships/hyperlink" Target="https://commonslibrary.parliament.uk/the-uks-changing-population/"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england.nhs.uk/personalisedcare/social-prescribing/"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s://researchbriefings.files.parliament.uk/documents/POST-PN-0744/POST-PN-0744.pdf" TargetMode="External"/><Relationship Id="rId4" Type="http://schemas.openxmlformats.org/officeDocument/2006/relationships/hyperlink" Target="https://www.ons.gov.uk/peoplepopulationandcommunity/populationandmigration/populationprojections/bulletins/nationalpopulationprojections/2024based"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skillsforcare.org.uk/Adult-Social-Care-Workforce-Data/workforceintelligence/Reports-and-visualisations/National-information/The-State-of-report.aspx"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hyperlink" Target="https://www.who.int/publications/i/item/978924011257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079760"/>
            <a:ext cx="9067800" cy="3625840"/>
          </a:xfrm>
        </p:spPr>
        <p:txBody>
          <a:bodyPr>
            <a:noAutofit/>
          </a:bodyPr>
          <a:lstStyle/>
          <a:p>
            <a:pPr>
              <a:lnSpc>
                <a:spcPct val="150000"/>
              </a:lnSpc>
              <a:spcBef>
                <a:spcPts val="0"/>
              </a:spcBef>
            </a:pPr>
            <a:endParaRPr lang="en-US" sz="2800" dirty="0">
              <a:solidFill>
                <a:schemeClr val="tx1"/>
              </a:solidFill>
              <a:latin typeface="Times New Roman" panose="02020603050405020304" pitchFamily="18" charset="0"/>
              <a:cs typeface="Times New Roman" panose="02020603050405020304" pitchFamily="18" charset="0"/>
            </a:endParaRPr>
          </a:p>
          <a:p>
            <a:pPr>
              <a:lnSpc>
                <a:spcPct val="150000"/>
              </a:lnSpc>
              <a:spcBef>
                <a:spcPts val="0"/>
              </a:spcBef>
            </a:pPr>
            <a:r>
              <a:rPr lang="en-US" sz="1600" dirty="0">
                <a:solidFill>
                  <a:schemeClr val="tx1"/>
                </a:solidFill>
                <a:latin typeface="Times New Roman" panose="02020603050405020304" pitchFamily="18" charset="0"/>
                <a:cs typeface="Times New Roman" panose="02020603050405020304" pitchFamily="18" charset="0"/>
              </a:rPr>
              <a:t>Student’s Name </a:t>
            </a:r>
            <a:r>
              <a:rPr lang="en-US" sz="1600" dirty="0" err="1">
                <a:solidFill>
                  <a:schemeClr val="tx1"/>
                </a:solidFill>
                <a:latin typeface="Times New Roman" panose="02020603050405020304" pitchFamily="18" charset="0"/>
                <a:cs typeface="Times New Roman" panose="02020603050405020304" pitchFamily="18" charset="0"/>
              </a:rPr>
              <a:t>Marzena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Jelenczyk</a:t>
            </a:r>
            <a:endParaRPr lang="en-US" sz="1600" dirty="0">
              <a:solidFill>
                <a:schemeClr val="tx1"/>
              </a:solidFill>
              <a:latin typeface="Times New Roman" panose="02020603050405020304" pitchFamily="18" charset="0"/>
              <a:cs typeface="Times New Roman" panose="02020603050405020304" pitchFamily="18" charset="0"/>
            </a:endParaRPr>
          </a:p>
          <a:p>
            <a:pPr>
              <a:lnSpc>
                <a:spcPct val="150000"/>
              </a:lnSpc>
              <a:spcBef>
                <a:spcPts val="0"/>
              </a:spcBef>
            </a:pPr>
            <a:r>
              <a:rPr lang="en-US" sz="1600" dirty="0">
                <a:solidFill>
                  <a:schemeClr val="tx1"/>
                </a:solidFill>
                <a:latin typeface="Times New Roman" panose="02020603050405020304" pitchFamily="18" charset="0"/>
                <a:cs typeface="Times New Roman" panose="02020603050405020304" pitchFamily="18" charset="0"/>
              </a:rPr>
              <a:t>Student ID 2320667</a:t>
            </a:r>
          </a:p>
          <a:p>
            <a:pPr>
              <a:lnSpc>
                <a:spcPct val="150000"/>
              </a:lnSpc>
              <a:spcBef>
                <a:spcPts val="0"/>
              </a:spcBef>
            </a:pPr>
            <a:r>
              <a:rPr lang="en-US" sz="1600" dirty="0" err="1">
                <a:solidFill>
                  <a:schemeClr val="tx1"/>
                </a:solidFill>
                <a:latin typeface="Times New Roman" panose="02020603050405020304" pitchFamily="18" charset="0"/>
                <a:cs typeface="Times New Roman" panose="02020603050405020304" pitchFamily="18" charset="0"/>
              </a:rPr>
              <a:t>Programme</a:t>
            </a:r>
            <a:r>
              <a:rPr lang="en-US" sz="1600" dirty="0">
                <a:solidFill>
                  <a:schemeClr val="tx1"/>
                </a:solidFill>
                <a:latin typeface="Times New Roman" panose="02020603050405020304" pitchFamily="18" charset="0"/>
                <a:cs typeface="Times New Roman" panose="02020603050405020304" pitchFamily="18" charset="0"/>
              </a:rPr>
              <a:t>: BSc (Hons) Health and Social Care</a:t>
            </a:r>
          </a:p>
          <a:p>
            <a:pPr>
              <a:lnSpc>
                <a:spcPct val="150000"/>
              </a:lnSpc>
              <a:spcBef>
                <a:spcPts val="0"/>
              </a:spcBef>
            </a:pPr>
            <a:r>
              <a:rPr lang="en-US" sz="1600" dirty="0">
                <a:solidFill>
                  <a:schemeClr val="tx1"/>
                </a:solidFill>
                <a:latin typeface="Times New Roman" panose="02020603050405020304" pitchFamily="18" charset="0"/>
                <a:cs typeface="Times New Roman" panose="02020603050405020304" pitchFamily="18" charset="0"/>
              </a:rPr>
              <a:t>BMHP6027 - Empowering the Older Person</a:t>
            </a:r>
          </a:p>
          <a:p>
            <a:pPr>
              <a:lnSpc>
                <a:spcPct val="150000"/>
              </a:lnSpc>
              <a:spcBef>
                <a:spcPts val="0"/>
              </a:spcBef>
            </a:pPr>
            <a:r>
              <a:rPr lang="en-US" sz="1600" dirty="0">
                <a:solidFill>
                  <a:schemeClr val="tx1"/>
                </a:solidFill>
                <a:latin typeface="Times New Roman" panose="02020603050405020304" pitchFamily="18" charset="0"/>
                <a:cs typeface="Times New Roman" panose="02020603050405020304" pitchFamily="18" charset="0"/>
              </a:rPr>
              <a:t>Date of Presentation: Friday 26</a:t>
            </a:r>
            <a:r>
              <a:rPr lang="en-US" sz="1600" baseline="30000" dirty="0">
                <a:solidFill>
                  <a:schemeClr val="tx1"/>
                </a:solidFill>
                <a:latin typeface="Times New Roman" panose="02020603050405020304" pitchFamily="18" charset="0"/>
                <a:cs typeface="Times New Roman" panose="02020603050405020304" pitchFamily="18" charset="0"/>
              </a:rPr>
              <a:t>th</a:t>
            </a:r>
            <a:r>
              <a:rPr lang="en-US" sz="1600" dirty="0">
                <a:solidFill>
                  <a:schemeClr val="tx1"/>
                </a:solidFill>
                <a:latin typeface="Times New Roman" panose="02020603050405020304" pitchFamily="18" charset="0"/>
                <a:cs typeface="Times New Roman" panose="02020603050405020304" pitchFamily="18" charset="0"/>
              </a:rPr>
              <a:t> June 2026</a:t>
            </a:r>
          </a:p>
          <a:p>
            <a:pPr>
              <a:lnSpc>
                <a:spcPct val="150000"/>
              </a:lnSpc>
              <a:spcBef>
                <a:spcPts val="0"/>
              </a:spcBef>
            </a:pPr>
            <a:r>
              <a:rPr lang="en-US" sz="1600" dirty="0">
                <a:solidFill>
                  <a:schemeClr val="tx1"/>
                </a:solidFill>
                <a:latin typeface="Times New Roman" panose="02020603050405020304" pitchFamily="18" charset="0"/>
                <a:cs typeface="Times New Roman" panose="02020603050405020304" pitchFamily="18" charset="0"/>
              </a:rPr>
              <a:t>Name of Lecture: </a:t>
            </a:r>
            <a:r>
              <a:rPr lang="en-US" sz="1600" dirty="0" err="1">
                <a:solidFill>
                  <a:schemeClr val="tx1"/>
                </a:solidFill>
                <a:latin typeface="Times New Roman" panose="02020603050405020304" pitchFamily="18" charset="0"/>
                <a:cs typeface="Times New Roman" panose="02020603050405020304" pitchFamily="18" charset="0"/>
              </a:rPr>
              <a:t>Parese</a:t>
            </a:r>
            <a:r>
              <a:rPr lang="en-US" sz="1600" dirty="0">
                <a:solidFill>
                  <a:schemeClr val="tx1"/>
                </a:solidFill>
                <a:latin typeface="Times New Roman" panose="02020603050405020304" pitchFamily="18" charset="0"/>
                <a:cs typeface="Times New Roman" panose="02020603050405020304" pitchFamily="18" charset="0"/>
              </a:rPr>
              <a:t> Ahmed and Kennedy </a:t>
            </a:r>
            <a:r>
              <a:rPr lang="en-US" sz="1600" dirty="0" err="1">
                <a:solidFill>
                  <a:schemeClr val="tx1"/>
                </a:solidFill>
                <a:latin typeface="Times New Roman" panose="02020603050405020304" pitchFamily="18" charset="0"/>
                <a:cs typeface="Times New Roman" panose="02020603050405020304" pitchFamily="18" charset="0"/>
              </a:rPr>
              <a:t>Obohwemu</a:t>
            </a: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6ED7962-2008-3B54-B34D-3D3331ED75F4}"/>
              </a:ext>
            </a:extLst>
          </p:cNvPr>
          <p:cNvSpPr txBox="1"/>
          <p:nvPr/>
        </p:nvSpPr>
        <p:spPr>
          <a:xfrm>
            <a:off x="76201" y="1371600"/>
            <a:ext cx="8839199" cy="1708160"/>
          </a:xfrm>
          <a:prstGeom prst="rect">
            <a:avLst/>
          </a:prstGeom>
          <a:noFill/>
        </p:spPr>
        <p:txBody>
          <a:bodyPr wrap="square" rtlCol="0">
            <a:spAutoFit/>
          </a:bodyPr>
          <a:lstStyle/>
          <a:p>
            <a:pPr algn="ctr"/>
            <a:r>
              <a:rPr lang="en-US" sz="3500" b="1" dirty="0">
                <a:solidFill>
                  <a:schemeClr val="bg1"/>
                </a:solidFill>
                <a:latin typeface="Times New Roman" panose="02020603050405020304" pitchFamily="18" charset="0"/>
                <a:ea typeface="Aptos Display" pitchFamily="34" charset="-122"/>
                <a:cs typeface="Times New Roman" panose="02020603050405020304" pitchFamily="18" charset="0"/>
              </a:rPr>
              <a:t>Evaluation of  Care, Empowerment, and Support Needs of Older People, Focusing on UK Provisions/Settings and Technology</a:t>
            </a:r>
          </a:p>
        </p:txBody>
      </p:sp>
      <p:pic>
        <p:nvPicPr>
          <p:cNvPr id="4" name="MJRecorded Sound">
            <a:hlinkClick r:id="" action="ppaction://media"/>
            <a:extLst>
              <a:ext uri="{FF2B5EF4-FFF2-40B4-BE49-F238E27FC236}">
                <a16:creationId xmlns:a16="http://schemas.microsoft.com/office/drawing/2014/main" id="{9799B6C0-335F-B4C3-E131-EC4256B49BE9}"/>
              </a:ext>
            </a:extLst>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4267200" y="3124200"/>
            <a:ext cx="609600" cy="609600"/>
          </a:xfrm>
          <a:prstGeom prst="rect">
            <a:avLst/>
          </a:prstGeom>
        </p:spPr>
      </p:pic>
      <p:pic>
        <p:nvPicPr>
          <p:cNvPr id="7" name="MJ">
            <a:hlinkClick r:id="" action="ppaction://media"/>
            <a:extLst>
              <a:ext uri="{FF2B5EF4-FFF2-40B4-BE49-F238E27FC236}">
                <a16:creationId xmlns:a16="http://schemas.microsoft.com/office/drawing/2014/main" id="{C7025018-4B03-F2B4-E7FE-EF979AA1CABD}"/>
              </a:ext>
            </a:extLst>
          </p:cNvPr>
          <p:cNvPicPr>
            <a:picLocks noChangeAspect="1"/>
          </p:cNvPicPr>
          <p:nvPr>
            <a:audioFile r:link="rId4"/>
            <p:extLst>
              <p:ext uri="{DAA4B4D4-6D71-4841-9C94-3DE7FCFB9230}">
                <p14:media xmlns:p14="http://schemas.microsoft.com/office/powerpoint/2010/main" r:embed="rId3"/>
              </p:ext>
            </p:extLst>
          </p:nvPr>
        </p:nvPicPr>
        <p:blipFill>
          <a:blip r:embed="rId15"/>
          <a:stretch>
            <a:fillRect/>
          </a:stretch>
        </p:blipFill>
        <p:spPr>
          <a:xfrm>
            <a:off x="4267200" y="3124200"/>
            <a:ext cx="609600" cy="609600"/>
          </a:xfrm>
          <a:prstGeom prst="rect">
            <a:avLst/>
          </a:prstGeom>
        </p:spPr>
      </p:pic>
      <p:pic>
        <p:nvPicPr>
          <p:cNvPr id="18" name="M.J.">
            <a:hlinkClick r:id="" action="ppaction://media"/>
            <a:extLst>
              <a:ext uri="{FF2B5EF4-FFF2-40B4-BE49-F238E27FC236}">
                <a16:creationId xmlns:a16="http://schemas.microsoft.com/office/drawing/2014/main" id="{60745D0C-2829-C582-39B7-A089B8A28DD9}"/>
              </a:ext>
            </a:extLst>
          </p:cNvPr>
          <p:cNvPicPr>
            <a:picLocks noChangeAspect="1"/>
          </p:cNvPicPr>
          <p:nvPr>
            <a:audioFile r:link="rId6"/>
            <p:extLst>
              <p:ext uri="{DAA4B4D4-6D71-4841-9C94-3DE7FCFB9230}">
                <p14:media xmlns:p14="http://schemas.microsoft.com/office/powerpoint/2010/main" r:embed="rId5"/>
              </p:ext>
            </p:extLst>
          </p:nvPr>
        </p:nvPicPr>
        <p:blipFill>
          <a:blip r:embed="rId15"/>
          <a:stretch>
            <a:fillRect/>
          </a:stretch>
        </p:blipFill>
        <p:spPr>
          <a:xfrm>
            <a:off x="4267200" y="3124200"/>
            <a:ext cx="609600" cy="609600"/>
          </a:xfrm>
          <a:prstGeom prst="rect">
            <a:avLst/>
          </a:prstGeom>
        </p:spPr>
      </p:pic>
      <p:pic>
        <p:nvPicPr>
          <p:cNvPr id="59" name="Marzena Jelenczyk">
            <a:hlinkClick r:id="" action="ppaction://media"/>
            <a:extLst>
              <a:ext uri="{FF2B5EF4-FFF2-40B4-BE49-F238E27FC236}">
                <a16:creationId xmlns:a16="http://schemas.microsoft.com/office/drawing/2014/main" id="{B915D304-0D45-A442-D8DB-85866CC08509}"/>
              </a:ext>
            </a:extLst>
          </p:cNvPr>
          <p:cNvPicPr>
            <a:picLocks noChangeAspect="1"/>
          </p:cNvPicPr>
          <p:nvPr>
            <a:audioFile r:link="rId8"/>
            <p:extLst>
              <p:ext uri="{DAA4B4D4-6D71-4841-9C94-3DE7FCFB9230}">
                <p14:media xmlns:p14="http://schemas.microsoft.com/office/powerpoint/2010/main" r:embed="rId7"/>
              </p:ext>
            </p:extLst>
          </p:nvPr>
        </p:nvPicPr>
        <p:blipFill>
          <a:blip r:embed="rId15"/>
          <a:stretch>
            <a:fillRect/>
          </a:stretch>
        </p:blipFill>
        <p:spPr>
          <a:xfrm>
            <a:off x="4267200" y="3124200"/>
            <a:ext cx="609600" cy="609600"/>
          </a:xfrm>
          <a:prstGeom prst="rect">
            <a:avLst/>
          </a:prstGeom>
        </p:spPr>
      </p:pic>
      <p:pic>
        <p:nvPicPr>
          <p:cNvPr id="93" name="Marzena Jelenczyk">
            <a:hlinkClick r:id="" action="ppaction://media"/>
            <a:extLst>
              <a:ext uri="{FF2B5EF4-FFF2-40B4-BE49-F238E27FC236}">
                <a16:creationId xmlns:a16="http://schemas.microsoft.com/office/drawing/2014/main" id="{EB8B0840-1F5F-CECF-9326-FD3FE5E1634F}"/>
              </a:ext>
            </a:extLst>
          </p:cNvPr>
          <p:cNvPicPr>
            <a:picLocks noChangeAspect="1"/>
          </p:cNvPicPr>
          <p:nvPr>
            <a:audioFile r:link="rId10"/>
            <p:extLst>
              <p:ext uri="{DAA4B4D4-6D71-4841-9C94-3DE7FCFB9230}">
                <p14:media xmlns:p14="http://schemas.microsoft.com/office/powerpoint/2010/main" r:embed="rId9"/>
              </p:ext>
            </p:extLst>
          </p:nvPr>
        </p:nvPicPr>
        <p:blipFill>
          <a:blip r:embed="rId15"/>
          <a:stretch>
            <a:fillRect/>
          </a:stretch>
        </p:blipFill>
        <p:spPr>
          <a:xfrm>
            <a:off x="4267200" y="3124200"/>
            <a:ext cx="609600" cy="609600"/>
          </a:xfrm>
          <a:prstGeom prst="rect">
            <a:avLst/>
          </a:prstGeom>
        </p:spPr>
      </p:pic>
      <p:pic>
        <p:nvPicPr>
          <p:cNvPr id="37" name="Video 36">
            <a:hlinkClick r:id="" action="ppaction://media"/>
            <a:extLst>
              <a:ext uri="{FF2B5EF4-FFF2-40B4-BE49-F238E27FC236}">
                <a16:creationId xmlns:a16="http://schemas.microsoft.com/office/drawing/2014/main" id="{49C07FFA-E35F-C1D4-D668-764E48DFC856}"/>
              </a:ext>
            </a:extLst>
          </p:cNvPr>
          <p:cNvPicPr>
            <a:picLocks noChangeAspect="1"/>
          </p:cNvPicPr>
          <p:nvPr>
            <a:videoFile r:link="rId12"/>
            <p:extLst>
              <p:ext uri="{DAA4B4D4-6D71-4841-9C94-3DE7FCFB9230}">
                <p14:media xmlns:p14="http://schemas.microsoft.com/office/powerpoint/2010/main" r:embed="rId11"/>
              </p:ext>
              <p:ext uri="{42D2F446-02D8-4167-A562-619A0277C38B}">
                <p15:isNarration xmlns:p15="http://schemas.microsoft.com/office/powerpoint/2012/main" val="1"/>
              </p:ext>
            </p:extLst>
          </p:nvPr>
        </p:nvPicPr>
        <p:blipFill>
          <a:blip r:embed="rId16"/>
          <a:srcRect l="21875" r="21875"/>
          <a:stretch>
            <a:fillRect/>
          </a:stretch>
        </p:blipFill>
        <p:spPr>
          <a:xfrm>
            <a:off x="7467600" y="5181600"/>
            <a:ext cx="1594104" cy="1594104"/>
          </a:xfrm>
          <a:prstGeom prst="ellipse">
            <a:avLst/>
          </a:prstGeom>
        </p:spPr>
      </p:pic>
    </p:spTree>
    <p:extLst>
      <p:ext uri="{BB962C8B-B14F-4D97-AF65-F5344CB8AC3E}">
        <p14:creationId xmlns:p14="http://schemas.microsoft.com/office/powerpoint/2010/main" val="3838790316"/>
      </p:ext>
    </p:extLst>
  </p:cSld>
  <p:clrMapOvr>
    <a:masterClrMapping/>
  </p:clrMapOvr>
  <mc:AlternateContent xmlns:mc="http://schemas.openxmlformats.org/markup-compatibility/2006" xmlns:p14="http://schemas.microsoft.com/office/powerpoint/2010/main">
    <mc:Choice Requires="p14">
      <p:transition spd="slow" p14:dur="2000" advTm="24284"/>
    </mc:Choice>
    <mc:Fallback xmlns="">
      <p:transition spd="slow" advTm="24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7"/>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041" fill="hold"/>
                                        <p:tgtEl>
                                          <p:spTgt spid="4"/>
                                        </p:tgtEl>
                                      </p:cBhvr>
                                    </p:cmd>
                                  </p:childTnLst>
                                </p:cTn>
                              </p:par>
                            </p:childTnLst>
                          </p:cTn>
                        </p:par>
                        <p:par>
                          <p:cTn id="10" fill="hold">
                            <p:stCondLst>
                              <p:cond delay="1041"/>
                            </p:stCondLst>
                            <p:childTnLst>
                              <p:par>
                                <p:cTn id="11" presetID="1" presetClass="mediacall" presetSubtype="0" fill="hold" nodeType="afterEffect">
                                  <p:stCondLst>
                                    <p:cond delay="0"/>
                                  </p:stCondLst>
                                  <p:childTnLst>
                                    <p:cmd type="call" cmd="playFrom(0.0)">
                                      <p:cBhvr>
                                        <p:cTn id="12" dur="3100" fill="hold"/>
                                        <p:tgtEl>
                                          <p:spTgt spid="7"/>
                                        </p:tgtEl>
                                      </p:cBhvr>
                                    </p:cmd>
                                  </p:childTnLst>
                                </p:cTn>
                              </p:par>
                            </p:childTnLst>
                          </p:cTn>
                        </p:par>
                        <p:par>
                          <p:cTn id="13" fill="hold">
                            <p:stCondLst>
                              <p:cond delay="4141"/>
                            </p:stCondLst>
                            <p:childTnLst>
                              <p:par>
                                <p:cTn id="14" presetID="1" presetClass="mediacall" presetSubtype="0" fill="hold" nodeType="afterEffect">
                                  <p:stCondLst>
                                    <p:cond delay="0"/>
                                  </p:stCondLst>
                                  <p:childTnLst>
                                    <p:cmd type="call" cmd="playFrom(0.0)">
                                      <p:cBhvr>
                                        <p:cTn id="15" dur="1994" fill="hold"/>
                                        <p:tgtEl>
                                          <p:spTgt spid="18"/>
                                        </p:tgtEl>
                                      </p:cBhvr>
                                    </p:cmd>
                                  </p:childTnLst>
                                </p:cTn>
                              </p:par>
                            </p:childTnLst>
                          </p:cTn>
                        </p:par>
                        <p:par>
                          <p:cTn id="16" fill="hold">
                            <p:stCondLst>
                              <p:cond delay="6135"/>
                            </p:stCondLst>
                            <p:childTnLst>
                              <p:par>
                                <p:cTn id="17" presetID="1" presetClass="mediacall" presetSubtype="0" fill="hold" nodeType="afterEffect">
                                  <p:stCondLst>
                                    <p:cond delay="0"/>
                                  </p:stCondLst>
                                  <p:childTnLst>
                                    <p:cmd type="call" cmd="playFrom(0.0)">
                                      <p:cBhvr>
                                        <p:cTn id="18" dur="1225" fill="hold"/>
                                        <p:tgtEl>
                                          <p:spTgt spid="59"/>
                                        </p:tgtEl>
                                      </p:cBhvr>
                                    </p:cmd>
                                  </p:childTnLst>
                                </p:cTn>
                              </p:par>
                            </p:childTnLst>
                          </p:cTn>
                        </p:par>
                        <p:par>
                          <p:cTn id="19" fill="hold">
                            <p:stCondLst>
                              <p:cond delay="7360"/>
                            </p:stCondLst>
                            <p:childTnLst>
                              <p:par>
                                <p:cTn id="20" presetID="1" presetClass="mediacall" presetSubtype="0" fill="hold" nodeType="afterEffect">
                                  <p:stCondLst>
                                    <p:cond delay="0"/>
                                  </p:stCondLst>
                                  <p:childTnLst>
                                    <p:cmd type="call" cmd="playFrom(0.0)">
                                      <p:cBhvr>
                                        <p:cTn id="21" dur="5966" fill="hold"/>
                                        <p:tgtEl>
                                          <p:spTgt spid="9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fill="hold" display="0">
                  <p:stCondLst>
                    <p:cond delay="indefinite"/>
                  </p:stCondLst>
                  <p:endCondLst>
                    <p:cond evt="onStopAudio" delay="0">
                      <p:tgtEl>
                        <p:sldTgt/>
                      </p:tgtEl>
                    </p:cond>
                  </p:endCondLst>
                </p:cTn>
                <p:tgtEl>
                  <p:spTgt spid="4"/>
                </p:tgtEl>
              </p:cMediaNode>
            </p:audio>
            <p:audio>
              <p:cMediaNode vol="80000">
                <p:cTn id="23" fill="hold" display="0">
                  <p:stCondLst>
                    <p:cond delay="indefinite"/>
                  </p:stCondLst>
                  <p:endCondLst>
                    <p:cond evt="onStopAudio" delay="0">
                      <p:tgtEl>
                        <p:sldTgt/>
                      </p:tgtEl>
                    </p:cond>
                  </p:endCondLst>
                </p:cTn>
                <p:tgtEl>
                  <p:spTgt spid="7"/>
                </p:tgtEl>
              </p:cMediaNode>
            </p:audio>
            <p:audio>
              <p:cMediaNode vol="80000">
                <p:cTn id="24" fill="hold" display="0">
                  <p:stCondLst>
                    <p:cond delay="indefinite"/>
                  </p:stCondLst>
                  <p:endCondLst>
                    <p:cond evt="onStopAudio" delay="0">
                      <p:tgtEl>
                        <p:sldTgt/>
                      </p:tgtEl>
                    </p:cond>
                  </p:endCondLst>
                </p:cTn>
                <p:tgtEl>
                  <p:spTgt spid="18"/>
                </p:tgtEl>
              </p:cMediaNode>
            </p:audio>
            <p:audio>
              <p:cMediaNode vol="80000">
                <p:cTn id="25" fill="hold" display="0">
                  <p:stCondLst>
                    <p:cond delay="indefinite"/>
                  </p:stCondLst>
                  <p:endCondLst>
                    <p:cond evt="onStopAudio" delay="0">
                      <p:tgtEl>
                        <p:sldTgt/>
                      </p:tgtEl>
                    </p:cond>
                  </p:endCondLst>
                </p:cTn>
                <p:tgtEl>
                  <p:spTgt spid="59"/>
                </p:tgtEl>
              </p:cMediaNode>
            </p:audio>
            <p:audio>
              <p:cMediaNode vol="80000">
                <p:cTn id="26" fill="hold" display="0">
                  <p:stCondLst>
                    <p:cond delay="indefinite"/>
                  </p:stCondLst>
                  <p:endCondLst>
                    <p:cond evt="onStopAudio" delay="0">
                      <p:tgtEl>
                        <p:sldTgt/>
                      </p:tgtEl>
                    </p:cond>
                  </p:endCondLst>
                </p:cTn>
                <p:tgtEl>
                  <p:spTgt spid="93"/>
                </p:tgtEl>
              </p:cMediaNode>
            </p:audio>
            <p:video>
              <p:cMediaNode vol="80000">
                <p:cTn id="27" fill="hold" display="0">
                  <p:stCondLst>
                    <p:cond delay="indefinite"/>
                  </p:stCondLst>
                </p:cTn>
                <p:tgtEl>
                  <p:spTgt spid="37"/>
                </p:tgtEl>
              </p:cMediaNode>
            </p:video>
            <p:seq concurrent="1" nextAc="seek">
              <p:cTn id="28" restart="whenNotActive" fill="hold" evtFilter="cancelBubble" nodeType="interactiveSeq">
                <p:stCondLst>
                  <p:cond evt="onClick" delay="0">
                    <p:tgtEl>
                      <p:spTgt spid="37"/>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37"/>
                                        </p:tgtEl>
                                      </p:cBhvr>
                                    </p:cmd>
                                  </p:childTnLst>
                                </p:cTn>
                              </p:par>
                            </p:childTnLst>
                          </p:cTn>
                        </p:par>
                      </p:childTnLst>
                    </p:cTn>
                  </p:par>
                </p:childTnLst>
              </p:cTn>
              <p:nextCondLst>
                <p:cond evt="onClick" delay="0">
                  <p:tgtEl>
                    <p:spTgt spid="37"/>
                  </p:tgtEl>
                </p:cond>
              </p:nextCondLst>
            </p:seq>
          </p:childTnLst>
        </p:cTn>
      </p:par>
    </p:tnLst>
  </p:timing>
  <p:extLst>
    <p:ext uri="{E180D4A7-C9FB-4DFB-919C-405C955672EB}">
      <p14:showEvtLst xmlns:p14="http://schemas.microsoft.com/office/powerpoint/2010/main">
        <p14:playEvt time="325" objId="4"/>
        <p14:playEvt time="1103" objId="7"/>
        <p14:stopEvt time="1835" objId="4"/>
        <p14:playEvt time="4203" objId="18"/>
        <p14:stopEvt time="4218" objId="7"/>
        <p14:playEvt time="6186" objId="59"/>
        <p14:stopEvt time="6202" objId="18"/>
        <p14:playEvt time="7420" objId="93"/>
        <p14:stopEvt time="7421" objId="59"/>
        <p14:stopEvt time="13385" objId="9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EFE19-CEA6-9491-629F-2EC9C1FE1F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F7E069-FD42-4B97-24E3-07D5C1E4427D}"/>
              </a:ext>
            </a:extLst>
          </p:cNvPr>
          <p:cNvSpPr>
            <a:spLocks noGrp="1"/>
          </p:cNvSpPr>
          <p:nvPr>
            <p:ph type="title"/>
          </p:nvPr>
        </p:nvSpPr>
        <p:spPr>
          <a:xfrm>
            <a:off x="307975" y="312737"/>
            <a:ext cx="8680450" cy="652461"/>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FCC539AE-74D0-6DE5-6254-318131D5F3F1}"/>
              </a:ext>
            </a:extLst>
          </p:cNvPr>
          <p:cNvSpPr>
            <a:spLocks noGrp="1"/>
          </p:cNvSpPr>
          <p:nvPr>
            <p:ph sz="quarter" idx="1"/>
          </p:nvPr>
        </p:nvSpPr>
        <p:spPr>
          <a:xfrm>
            <a:off x="460375" y="1117599"/>
            <a:ext cx="8528050" cy="5435601"/>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Aging changes functional ability.</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Genetics influence biological aging.</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Wear reduces physical resilience.</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Care should protect independence.</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Theory informs service evaluation.</a:t>
            </a:r>
          </a:p>
        </p:txBody>
      </p:sp>
      <p:sp>
        <p:nvSpPr>
          <p:cNvPr id="4" name="AutoShape 2" descr="Image result for industrial pollution">
            <a:extLst>
              <a:ext uri="{FF2B5EF4-FFF2-40B4-BE49-F238E27FC236}">
                <a16:creationId xmlns:a16="http://schemas.microsoft.com/office/drawing/2014/main" id="{40049F69-3B8E-B94F-4CA0-536D3AEE8356}"/>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CD1E05BA-9D3B-78EA-BCC7-980309FD221B}"/>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8" name="Picture 7">
            <a:extLst>
              <a:ext uri="{FF2B5EF4-FFF2-40B4-BE49-F238E27FC236}">
                <a16:creationId xmlns:a16="http://schemas.microsoft.com/office/drawing/2014/main" id="{00E7957F-A0E4-36B2-D10F-6C8634AB1C4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5744" y="3733800"/>
            <a:ext cx="3009900" cy="2006600"/>
          </a:xfrm>
          <a:prstGeom prst="rect">
            <a:avLst/>
          </a:prstGeom>
        </p:spPr>
      </p:pic>
      <p:sp>
        <p:nvSpPr>
          <p:cNvPr id="9" name="TextBox 8">
            <a:extLst>
              <a:ext uri="{FF2B5EF4-FFF2-40B4-BE49-F238E27FC236}">
                <a16:creationId xmlns:a16="http://schemas.microsoft.com/office/drawing/2014/main" id="{A30F8004-548D-2826-AC91-3D5455E87183}"/>
              </a:ext>
            </a:extLst>
          </p:cNvPr>
          <p:cNvSpPr txBox="1"/>
          <p:nvPr/>
        </p:nvSpPr>
        <p:spPr>
          <a:xfrm>
            <a:off x="4648200" y="6017307"/>
            <a:ext cx="3352800" cy="553998"/>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Admin, 2023. </a:t>
            </a:r>
            <a:r>
              <a:rPr lang="en-US" sz="1000" dirty="0">
                <a:latin typeface="Times New Roman" panose="02020603050405020304" pitchFamily="18" charset="0"/>
                <a:cs typeface="Times New Roman" panose="02020603050405020304" pitchFamily="18" charset="0"/>
                <a:hlinkClick r:id="rId8"/>
              </a:rPr>
              <a:t>https://www.longevitymedicalclinic.com/blog/what-is-your-biological-age-how-can-it-help-you-slow-the-aging-process</a:t>
            </a:r>
            <a:r>
              <a:rPr lang="en-US" sz="1000" dirty="0">
                <a:latin typeface="Times New Roman" panose="02020603050405020304" pitchFamily="18" charset="0"/>
                <a:cs typeface="Times New Roman" panose="02020603050405020304" pitchFamily="18" charset="0"/>
              </a:rPr>
              <a:t> </a:t>
            </a:r>
          </a:p>
        </p:txBody>
      </p:sp>
      <p:pic>
        <p:nvPicPr>
          <p:cNvPr id="19" name="MARZENA JELENCZYK">
            <a:hlinkClick r:id="" action="ppaction://media"/>
            <a:extLst>
              <a:ext uri="{FF2B5EF4-FFF2-40B4-BE49-F238E27FC236}">
                <a16:creationId xmlns:a16="http://schemas.microsoft.com/office/drawing/2014/main" id="{1839D75A-C4F6-2FEC-6AEA-1A54971B428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67200" y="3124200"/>
            <a:ext cx="609600" cy="609600"/>
          </a:xfrm>
          <a:prstGeom prst="rect">
            <a:avLst/>
          </a:prstGeom>
        </p:spPr>
      </p:pic>
      <p:pic>
        <p:nvPicPr>
          <p:cNvPr id="42" name="Video 41">
            <a:hlinkClick r:id="" action="ppaction://media"/>
            <a:extLst>
              <a:ext uri="{FF2B5EF4-FFF2-40B4-BE49-F238E27FC236}">
                <a16:creationId xmlns:a16="http://schemas.microsoft.com/office/drawing/2014/main" id="{7AD0E7A5-4501-9CBC-E9C2-2A602208BABC}"/>
              </a:ext>
            </a:extLst>
          </p:cNvPr>
          <p:cNvPicPr>
            <a:picLocks noChangeAspect="1"/>
          </p:cNvPicPr>
          <p:nvPr>
            <a:videoFile r:link="rId4"/>
            <p:extLst>
              <p:ext uri="{DAA4B4D4-6D71-4841-9C94-3DE7FCFB9230}">
                <p14:media xmlns:p14="http://schemas.microsoft.com/office/powerpoint/2010/main" r:embed="rId3"/>
              </p:ext>
              <p:ext uri="{42D2F446-02D8-4167-A562-619A0277C38B}">
                <p15:isNarration xmlns:p15="http://schemas.microsoft.com/office/powerpoint/2012/main" val="1"/>
              </p:ext>
            </p:extLst>
          </p:nvPr>
        </p:nvPicPr>
        <p:blipFill>
          <a:blip r:embed="rId10"/>
          <a:srcRect l="21875" r="21875"/>
          <a:stretch>
            <a:fillRect/>
          </a:stretch>
        </p:blipFill>
        <p:spPr>
          <a:xfrm>
            <a:off x="7312025" y="1447799"/>
            <a:ext cx="1676399" cy="1676399"/>
          </a:xfrm>
          <a:prstGeom prst="ellipse">
            <a:avLst/>
          </a:prstGeom>
        </p:spPr>
      </p:pic>
    </p:spTree>
    <p:extLst>
      <p:ext uri="{BB962C8B-B14F-4D97-AF65-F5344CB8AC3E}">
        <p14:creationId xmlns:p14="http://schemas.microsoft.com/office/powerpoint/2010/main" val="1292684633"/>
      </p:ext>
    </p:extLst>
  </p:cSld>
  <p:clrMapOvr>
    <a:masterClrMapping/>
  </p:clrMapOvr>
  <mc:AlternateContent xmlns:mc="http://schemas.openxmlformats.org/markup-compatibility/2006" xmlns:p14="http://schemas.microsoft.com/office/powerpoint/2010/main">
    <mc:Choice Requires="p14">
      <p:transition spd="slow" p14:dur="2000" advTm="66191"/>
    </mc:Choice>
    <mc:Fallback xmlns="">
      <p:transition spd="slow" advTm="66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2"/>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724"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19"/>
                </p:tgtEl>
              </p:cMediaNode>
            </p:audio>
            <p:video>
              <p:cMediaNode vol="80000">
                <p:cTn id="11" fill="hold" display="0">
                  <p:stCondLst>
                    <p:cond delay="indefinite"/>
                  </p:stCondLst>
                </p:cTn>
                <p:tgtEl>
                  <p:spTgt spid="42"/>
                </p:tgtEl>
              </p:cMediaNode>
            </p:video>
            <p:seq concurrent="1" nextAc="seek">
              <p:cTn id="12" restart="whenNotActive" fill="hold" evtFilter="cancelBubble" nodeType="interactiveSeq">
                <p:stCondLst>
                  <p:cond evt="onClick" delay="0">
                    <p:tgtEl>
                      <p:spTgt spid="4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2"/>
                                        </p:tgtEl>
                                      </p:cBhvr>
                                    </p:cmd>
                                  </p:childTnLst>
                                </p:cTn>
                              </p:par>
                            </p:childTnLst>
                          </p:cTn>
                        </p:par>
                      </p:childTnLst>
                    </p:cTn>
                  </p:par>
                </p:childTnLst>
              </p:cTn>
              <p:nextCondLst>
                <p:cond evt="onClick" delay="0">
                  <p:tgtEl>
                    <p:spTgt spid="42"/>
                  </p:tgtEl>
                </p:cond>
              </p:nextCondLst>
            </p:seq>
          </p:childTnLst>
        </p:cTn>
      </p:par>
    </p:tnLst>
  </p:timing>
  <p:extLst>
    <p:ext uri="{E180D4A7-C9FB-4DFB-919C-405C955672EB}">
      <p14:showEvtLst xmlns:p14="http://schemas.microsoft.com/office/powerpoint/2010/main">
        <p14:playEvt time="126" objId="19"/>
        <p14:stopEvt time="1869" objId="19"/>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4E0BD-9342-0C6A-7CC4-0F86828015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AE5A81-BC2F-304D-A462-1CA16AFC1713}"/>
              </a:ext>
            </a:extLst>
          </p:cNvPr>
          <p:cNvSpPr>
            <a:spLocks noGrp="1"/>
          </p:cNvSpPr>
          <p:nvPr>
            <p:ph type="title"/>
          </p:nvPr>
        </p:nvSpPr>
        <p:spPr>
          <a:xfrm>
            <a:off x="307975" y="533399"/>
            <a:ext cx="8758237" cy="700844"/>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The Aging Population</a:t>
            </a:r>
          </a:p>
        </p:txBody>
      </p:sp>
      <p:sp>
        <p:nvSpPr>
          <p:cNvPr id="3" name="Content Placeholder 2">
            <a:extLst>
              <a:ext uri="{FF2B5EF4-FFF2-40B4-BE49-F238E27FC236}">
                <a16:creationId xmlns:a16="http://schemas.microsoft.com/office/drawing/2014/main" id="{1A039E67-D08C-9BF2-B99E-BE96F5C6B2CD}"/>
              </a:ext>
            </a:extLst>
          </p:cNvPr>
          <p:cNvSpPr>
            <a:spLocks noGrp="1"/>
          </p:cNvSpPr>
          <p:nvPr>
            <p:ph sz="quarter" idx="1"/>
          </p:nvPr>
        </p:nvSpPr>
        <p:spPr>
          <a:xfrm>
            <a:off x="460375" y="1454903"/>
            <a:ext cx="8528049" cy="5403095"/>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The older population grows.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Care demand increases.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Needs are multidimensional.</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Empowerment remains central.</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Innovation becomes necessary.</a:t>
            </a:r>
          </a:p>
        </p:txBody>
      </p:sp>
      <p:sp>
        <p:nvSpPr>
          <p:cNvPr id="4" name="AutoShape 2" descr="Image result for industrial pollution">
            <a:extLst>
              <a:ext uri="{FF2B5EF4-FFF2-40B4-BE49-F238E27FC236}">
                <a16:creationId xmlns:a16="http://schemas.microsoft.com/office/drawing/2014/main" id="{3FE78F29-37A3-1005-2F16-4AA87B2FBE80}"/>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5A2C0EB1-99FA-3528-1467-41EA211BB5E3}"/>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0" name="Picture 9">
            <a:extLst>
              <a:ext uri="{FF2B5EF4-FFF2-40B4-BE49-F238E27FC236}">
                <a16:creationId xmlns:a16="http://schemas.microsoft.com/office/drawing/2014/main" id="{89FCE82C-8089-0A6D-5E5E-EA053AECC1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8200" y="4023709"/>
            <a:ext cx="3429000" cy="2282093"/>
          </a:xfrm>
          <a:prstGeom prst="rect">
            <a:avLst/>
          </a:prstGeom>
        </p:spPr>
      </p:pic>
      <p:sp>
        <p:nvSpPr>
          <p:cNvPr id="11" name="TextBox 10">
            <a:extLst>
              <a:ext uri="{FF2B5EF4-FFF2-40B4-BE49-F238E27FC236}">
                <a16:creationId xmlns:a16="http://schemas.microsoft.com/office/drawing/2014/main" id="{70E8ED7D-7EE2-9F7A-CCB2-950D167CC966}"/>
              </a:ext>
            </a:extLst>
          </p:cNvPr>
          <p:cNvSpPr txBox="1"/>
          <p:nvPr/>
        </p:nvSpPr>
        <p:spPr>
          <a:xfrm>
            <a:off x="5442515" y="5407337"/>
            <a:ext cx="3121152" cy="553998"/>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New York Times. </a:t>
            </a:r>
            <a:r>
              <a:rPr lang="en-US" sz="1000" dirty="0">
                <a:latin typeface="Times New Roman" panose="02020603050405020304" pitchFamily="18" charset="0"/>
                <a:cs typeface="Times New Roman" panose="02020603050405020304" pitchFamily="18" charset="0"/>
                <a:hlinkClick r:id="rId6"/>
              </a:rPr>
              <a:t>https://www.nytimes.com/2023/12/29/world/europe/uk-social-care-nhs.html</a:t>
            </a:r>
            <a:endParaRPr lang="en-US" sz="1000" dirty="0">
              <a:latin typeface="Times New Roman" panose="02020603050405020304" pitchFamily="18" charset="0"/>
              <a:cs typeface="Times New Roman" panose="02020603050405020304" pitchFamily="18" charset="0"/>
            </a:endParaRPr>
          </a:p>
        </p:txBody>
      </p:sp>
      <p:pic>
        <p:nvPicPr>
          <p:cNvPr id="15" name="Video 14">
            <a:hlinkClick r:id="" action="ppaction://media"/>
            <a:extLst>
              <a:ext uri="{FF2B5EF4-FFF2-40B4-BE49-F238E27FC236}">
                <a16:creationId xmlns:a16="http://schemas.microsoft.com/office/drawing/2014/main" id="{B17DD63E-4167-BFF6-ADBC-9538831FAA3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7467600" y="1382969"/>
            <a:ext cx="1343324" cy="1343324"/>
          </a:xfrm>
          <a:prstGeom prst="ellipse">
            <a:avLst/>
          </a:prstGeom>
        </p:spPr>
      </p:pic>
    </p:spTree>
    <p:extLst>
      <p:ext uri="{BB962C8B-B14F-4D97-AF65-F5344CB8AC3E}">
        <p14:creationId xmlns:p14="http://schemas.microsoft.com/office/powerpoint/2010/main" val="3523375363"/>
      </p:ext>
    </p:extLst>
  </p:cSld>
  <p:clrMapOvr>
    <a:masterClrMapping/>
  </p:clrMapOvr>
  <mc:AlternateContent xmlns:mc="http://schemas.openxmlformats.org/markup-compatibility/2006" xmlns:p14="http://schemas.microsoft.com/office/powerpoint/2010/main">
    <mc:Choice Requires="p14">
      <p:transition spd="slow" p14:dur="2000" advTm="65999"/>
    </mc:Choice>
    <mc:Fallback xmlns="">
      <p:transition spd="slow" advTm="65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1" y="312738"/>
            <a:ext cx="8759824" cy="70089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Theoretical Frameworks</a:t>
            </a:r>
          </a:p>
        </p:txBody>
      </p:sp>
      <p:sp>
        <p:nvSpPr>
          <p:cNvPr id="3" name="Content Placeholder 2"/>
          <p:cNvSpPr>
            <a:spLocks noGrp="1"/>
          </p:cNvSpPr>
          <p:nvPr>
            <p:ph sz="quarter" idx="1"/>
          </p:nvPr>
        </p:nvSpPr>
        <p:spPr>
          <a:xfrm>
            <a:off x="460376" y="1066800"/>
            <a:ext cx="8759824" cy="5523253"/>
          </a:xfrm>
        </p:spPr>
        <p:txBody>
          <a:bodyPr lIns="0" rIns="2377440">
            <a:noAutofit/>
          </a:bodyPr>
          <a:lstStyle/>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Activity supports participation.</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Continuity protects identity.</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Life course explains inequality.</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Disengagement risks exclusion.</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Theory guides practice.</a:t>
            </a:r>
          </a:p>
        </p:txBody>
      </p:sp>
      <p:sp>
        <p:nvSpPr>
          <p:cNvPr id="4" name="AutoShape 2" descr="Image result for industrial pollu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Home help services for older people | Age UK">
            <a:extLst>
              <a:ext uri="{FF2B5EF4-FFF2-40B4-BE49-F238E27FC236}">
                <a16:creationId xmlns:a16="http://schemas.microsoft.com/office/drawing/2014/main" id="{5638ACD7-CB2F-FA88-BA8D-EFD9F7F35DA3}"/>
              </a:ext>
            </a:extLst>
          </p:cNvPr>
          <p:cNvPicPr>
            <a:picLocks noChangeAspect="1"/>
          </p:cNvPicPr>
          <p:nvPr/>
        </p:nvPicPr>
        <p:blipFill>
          <a:blip r:embed="rId5"/>
          <a:stretch>
            <a:fillRect/>
          </a:stretch>
        </p:blipFill>
        <p:spPr>
          <a:xfrm>
            <a:off x="595742" y="3958344"/>
            <a:ext cx="4417033" cy="2132206"/>
          </a:xfrm>
          <a:prstGeom prst="rect">
            <a:avLst/>
          </a:prstGeom>
        </p:spPr>
      </p:pic>
      <p:sp>
        <p:nvSpPr>
          <p:cNvPr id="7" name="TextBox 6">
            <a:extLst>
              <a:ext uri="{FF2B5EF4-FFF2-40B4-BE49-F238E27FC236}">
                <a16:creationId xmlns:a16="http://schemas.microsoft.com/office/drawing/2014/main" id="{785FE4E8-0215-AE4E-0B83-1152B3A66018}"/>
              </a:ext>
            </a:extLst>
          </p:cNvPr>
          <p:cNvSpPr txBox="1"/>
          <p:nvPr/>
        </p:nvSpPr>
        <p:spPr>
          <a:xfrm>
            <a:off x="4571393" y="6290660"/>
            <a:ext cx="4417032" cy="246221"/>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Age.UK. </a:t>
            </a:r>
            <a:r>
              <a:rPr lang="en-US" sz="1000" dirty="0">
                <a:latin typeface="Times New Roman" panose="02020603050405020304" pitchFamily="18" charset="0"/>
                <a:cs typeface="Times New Roman" panose="02020603050405020304" pitchFamily="18" charset="0"/>
                <a:hlinkClick r:id="rId6"/>
              </a:rPr>
              <a:t>https://www.ageuk.org.uk/services/in-your-area/home-help/</a:t>
            </a:r>
            <a:endParaRPr lang="en-US" sz="1000" dirty="0">
              <a:latin typeface="Times New Roman" panose="02020603050405020304" pitchFamily="18" charset="0"/>
              <a:cs typeface="Times New Roman" panose="02020603050405020304" pitchFamily="18" charset="0"/>
            </a:endParaRPr>
          </a:p>
        </p:txBody>
      </p:sp>
      <p:pic>
        <p:nvPicPr>
          <p:cNvPr id="21" name="Video 20">
            <a:hlinkClick r:id="" action="ppaction://media"/>
            <a:extLst>
              <a:ext uri="{FF2B5EF4-FFF2-40B4-BE49-F238E27FC236}">
                <a16:creationId xmlns:a16="http://schemas.microsoft.com/office/drawing/2014/main" id="{BEA774A8-31A2-CFF4-9932-D0455F623F7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6963114" y="1405499"/>
            <a:ext cx="1647485" cy="1647485"/>
          </a:xfrm>
          <a:prstGeom prst="ellipse">
            <a:avLst/>
          </a:prstGeom>
        </p:spPr>
      </p:pic>
    </p:spTree>
    <p:extLst>
      <p:ext uri="{BB962C8B-B14F-4D97-AF65-F5344CB8AC3E}">
        <p14:creationId xmlns:p14="http://schemas.microsoft.com/office/powerpoint/2010/main" val="2952842430"/>
      </p:ext>
    </p:extLst>
  </p:cSld>
  <p:clrMapOvr>
    <a:masterClrMapping/>
  </p:clrMapOvr>
  <mc:AlternateContent xmlns:mc="http://schemas.openxmlformats.org/markup-compatibility/2006" xmlns:p14="http://schemas.microsoft.com/office/powerpoint/2010/main">
    <mc:Choice Requires="p14">
      <p:transition spd="slow" p14:dur="2000" advTm="62309"/>
    </mc:Choice>
    <mc:Fallback xmlns="">
      <p:transition spd="slow" advTm="623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1"/>
                </p:tgtEl>
              </p:cMediaNode>
            </p:video>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1"/>
                                        </p:tgtEl>
                                      </p:cBhvr>
                                    </p:cmd>
                                  </p:childTnLst>
                                </p:cTn>
                              </p:par>
                            </p:childTnLst>
                          </p:cTn>
                        </p:par>
                      </p:childTnLst>
                    </p:cTn>
                  </p:par>
                </p:childTnLst>
              </p:cTn>
              <p:nextCondLst>
                <p:cond evt="onClick" delay="0">
                  <p:tgtEl>
                    <p:spTgt spid="21"/>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CFF75-178F-0D21-2A18-FB88AD3147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6795AC-D519-4868-83F1-3C6EB84A5942}"/>
              </a:ext>
            </a:extLst>
          </p:cNvPr>
          <p:cNvSpPr>
            <a:spLocks noGrp="1"/>
          </p:cNvSpPr>
          <p:nvPr>
            <p:ph type="title"/>
          </p:nvPr>
        </p:nvSpPr>
        <p:spPr>
          <a:xfrm>
            <a:off x="167148" y="160338"/>
            <a:ext cx="8821277" cy="680354"/>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Policy and Legislation</a:t>
            </a:r>
          </a:p>
        </p:txBody>
      </p:sp>
      <p:sp>
        <p:nvSpPr>
          <p:cNvPr id="3" name="Content Placeholder 2">
            <a:extLst>
              <a:ext uri="{FF2B5EF4-FFF2-40B4-BE49-F238E27FC236}">
                <a16:creationId xmlns:a16="http://schemas.microsoft.com/office/drawing/2014/main" id="{4E75E398-A248-1742-C684-D60F9CF18A01}"/>
              </a:ext>
            </a:extLst>
          </p:cNvPr>
          <p:cNvSpPr>
            <a:spLocks noGrp="1"/>
          </p:cNvSpPr>
          <p:nvPr>
            <p:ph sz="quarter" idx="1"/>
          </p:nvPr>
        </p:nvSpPr>
        <p:spPr>
          <a:xfrm>
            <a:off x="167148" y="840692"/>
            <a:ext cx="10500852" cy="5711409"/>
          </a:xfrm>
        </p:spPr>
        <p:txBody>
          <a:bodyPr lIns="0" rIns="2377440">
            <a:noAutofit/>
          </a:bodyPr>
          <a:lstStyle/>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Well-being directs assessment.</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Equality prevents discrimination.</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Rights protect dignity.</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Prevention guides planning.</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Policy shapes empowerment.</a:t>
            </a:r>
          </a:p>
        </p:txBody>
      </p:sp>
      <p:sp>
        <p:nvSpPr>
          <p:cNvPr id="4" name="AutoShape 2" descr="Image result for industrial pollution">
            <a:extLst>
              <a:ext uri="{FF2B5EF4-FFF2-40B4-BE49-F238E27FC236}">
                <a16:creationId xmlns:a16="http://schemas.microsoft.com/office/drawing/2014/main" id="{A99E4C4D-0E90-1146-ADE7-DCF76A77560B}"/>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7994B708-1799-A4E8-0E4D-03EA70499527}"/>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11B04D24-6E7C-B6C6-F8CA-76699E5C84F4}"/>
              </a:ext>
            </a:extLst>
          </p:cNvPr>
          <p:cNvSpPr txBox="1"/>
          <p:nvPr/>
        </p:nvSpPr>
        <p:spPr>
          <a:xfrm>
            <a:off x="5015947" y="6036694"/>
            <a:ext cx="3972477"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British Geriatrics Society, 2022. </a:t>
            </a:r>
            <a:r>
              <a:rPr lang="en-US" sz="1000" dirty="0">
                <a:latin typeface="Times New Roman" panose="02020603050405020304" pitchFamily="18" charset="0"/>
                <a:cs typeface="Times New Roman" panose="02020603050405020304" pitchFamily="18" charset="0"/>
                <a:hlinkClick r:id="rId5"/>
              </a:rPr>
              <a:t>https://www.bgs.org.uk/righttimerightplace</a:t>
            </a:r>
            <a:endParaRPr lang="en-US" sz="1000" dirty="0">
              <a:latin typeface="Times New Roman" panose="02020603050405020304" pitchFamily="18" charset="0"/>
              <a:cs typeface="Times New Roman" panose="02020603050405020304" pitchFamily="18" charset="0"/>
            </a:endParaRPr>
          </a:p>
        </p:txBody>
      </p:sp>
      <p:pic>
        <p:nvPicPr>
          <p:cNvPr id="8" name="Picture 7" descr="Right time, right place: Urgent community-based care for older people |  British Geriatrics Society">
            <a:extLst>
              <a:ext uri="{FF2B5EF4-FFF2-40B4-BE49-F238E27FC236}">
                <a16:creationId xmlns:a16="http://schemas.microsoft.com/office/drawing/2014/main" id="{78C7BC09-1281-AC7A-10B0-567017AA4693}"/>
              </a:ext>
            </a:extLst>
          </p:cNvPr>
          <p:cNvPicPr>
            <a:picLocks noChangeAspect="1"/>
          </p:cNvPicPr>
          <p:nvPr/>
        </p:nvPicPr>
        <p:blipFill>
          <a:blip r:embed="rId6"/>
          <a:stretch>
            <a:fillRect/>
          </a:stretch>
        </p:blipFill>
        <p:spPr>
          <a:xfrm>
            <a:off x="340248" y="3568531"/>
            <a:ext cx="3944203" cy="2631859"/>
          </a:xfrm>
          <a:prstGeom prst="rect">
            <a:avLst/>
          </a:prstGeom>
        </p:spPr>
      </p:pic>
      <p:pic>
        <p:nvPicPr>
          <p:cNvPr id="13" name="Video 12">
            <a:hlinkClick r:id="" action="ppaction://media"/>
            <a:extLst>
              <a:ext uri="{FF2B5EF4-FFF2-40B4-BE49-F238E27FC236}">
                <a16:creationId xmlns:a16="http://schemas.microsoft.com/office/drawing/2014/main" id="{2C9B8604-838B-DA2E-E3B0-AE18A2C1AEB6}"/>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7047144" y="1517455"/>
            <a:ext cx="1715855" cy="1715855"/>
          </a:xfrm>
          <a:prstGeom prst="ellipse">
            <a:avLst/>
          </a:prstGeom>
        </p:spPr>
      </p:pic>
    </p:spTree>
    <p:extLst>
      <p:ext uri="{BB962C8B-B14F-4D97-AF65-F5344CB8AC3E}">
        <p14:creationId xmlns:p14="http://schemas.microsoft.com/office/powerpoint/2010/main" val="3520548909"/>
      </p:ext>
    </p:extLst>
  </p:cSld>
  <p:clrMapOvr>
    <a:masterClrMapping/>
  </p:clrMapOvr>
  <mc:AlternateContent xmlns:mc="http://schemas.openxmlformats.org/markup-compatibility/2006" xmlns:p14="http://schemas.microsoft.com/office/powerpoint/2010/main">
    <mc:Choice Requires="p14">
      <p:transition spd="slow" p14:dur="2000" advTm="53601"/>
    </mc:Choice>
    <mc:Fallback xmlns="">
      <p:transition spd="slow" advTm="53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D8AB6-A547-0498-F1D1-6EEC8F2E63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7A8773-973F-5118-5A08-941409FF9303}"/>
              </a:ext>
            </a:extLst>
          </p:cNvPr>
          <p:cNvSpPr>
            <a:spLocks noGrp="1"/>
          </p:cNvSpPr>
          <p:nvPr>
            <p:ph type="title"/>
          </p:nvPr>
        </p:nvSpPr>
        <p:spPr>
          <a:xfrm>
            <a:off x="307975" y="465138"/>
            <a:ext cx="8680450" cy="681147"/>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Current Care Provisions</a:t>
            </a:r>
          </a:p>
        </p:txBody>
      </p:sp>
      <p:sp>
        <p:nvSpPr>
          <p:cNvPr id="3" name="Content Placeholder 2">
            <a:extLst>
              <a:ext uri="{FF2B5EF4-FFF2-40B4-BE49-F238E27FC236}">
                <a16:creationId xmlns:a16="http://schemas.microsoft.com/office/drawing/2014/main" id="{0CD5CF81-19BF-F1A9-E223-F7875FCBAFFB}"/>
              </a:ext>
            </a:extLst>
          </p:cNvPr>
          <p:cNvSpPr>
            <a:spLocks noGrp="1"/>
          </p:cNvSpPr>
          <p:nvPr>
            <p:ph sz="quarter" idx="1"/>
          </p:nvPr>
        </p:nvSpPr>
        <p:spPr>
          <a:xfrm>
            <a:off x="167148" y="1298685"/>
            <a:ext cx="8836025" cy="5253416"/>
          </a:xfrm>
        </p:spPr>
        <p:txBody>
          <a:bodyPr lIns="0" rIns="2377440">
            <a:noAutofit/>
          </a:bodyPr>
          <a:lstStyle/>
          <a:p>
            <a:pPr marL="274320" lvl="2">
              <a:lnSpc>
                <a:spcPct val="150000"/>
              </a:lnSpc>
              <a:spcBef>
                <a:spcPts val="0"/>
              </a:spcBef>
            </a:pPr>
            <a:r>
              <a:rPr lang="en-US" dirty="0">
                <a:latin typeface="Times New Roman" panose="02020603050405020304" pitchFamily="18" charset="0"/>
                <a:cs typeface="Times New Roman" panose="02020603050405020304" pitchFamily="18" charset="0"/>
              </a:rPr>
              <a:t>Services remain fragmented.</a:t>
            </a:r>
          </a:p>
          <a:p>
            <a:pPr marL="274320" lvl="2">
              <a:lnSpc>
                <a:spcPct val="150000"/>
              </a:lnSpc>
              <a:spcBef>
                <a:spcPts val="0"/>
              </a:spcBef>
            </a:pPr>
            <a:r>
              <a:rPr lang="en-US" dirty="0">
                <a:latin typeface="Times New Roman" panose="02020603050405020304" pitchFamily="18" charset="0"/>
                <a:cs typeface="Times New Roman" panose="02020603050405020304" pitchFamily="18" charset="0"/>
              </a:rPr>
              <a:t>Home care dominates.</a:t>
            </a:r>
          </a:p>
          <a:p>
            <a:pPr marL="274320" lvl="2">
              <a:lnSpc>
                <a:spcPct val="150000"/>
              </a:lnSpc>
              <a:spcBef>
                <a:spcPts val="0"/>
              </a:spcBef>
            </a:pPr>
            <a:r>
              <a:rPr lang="en-US" dirty="0">
                <a:latin typeface="Times New Roman" panose="02020603050405020304" pitchFamily="18" charset="0"/>
                <a:cs typeface="Times New Roman" panose="02020603050405020304" pitchFamily="18" charset="0"/>
              </a:rPr>
              <a:t>Residential care supports frailty.</a:t>
            </a:r>
          </a:p>
          <a:p>
            <a:pPr marL="274320" lvl="2">
              <a:lnSpc>
                <a:spcPct val="150000"/>
              </a:lnSpc>
              <a:spcBef>
                <a:spcPts val="0"/>
              </a:spcBef>
            </a:pPr>
            <a:r>
              <a:rPr lang="en-US" dirty="0">
                <a:latin typeface="Times New Roman" panose="02020603050405020304" pitchFamily="18" charset="0"/>
                <a:cs typeface="Times New Roman" panose="02020603050405020304" pitchFamily="18" charset="0"/>
              </a:rPr>
              <a:t>Unpaid carers sustain care.</a:t>
            </a:r>
          </a:p>
          <a:p>
            <a:pPr marL="274320" lvl="2">
              <a:lnSpc>
                <a:spcPct val="150000"/>
              </a:lnSpc>
              <a:spcBef>
                <a:spcPts val="0"/>
              </a:spcBef>
            </a:pPr>
            <a:r>
              <a:rPr lang="en-US" dirty="0">
                <a:latin typeface="Times New Roman" panose="02020603050405020304" pitchFamily="18" charset="0"/>
                <a:cs typeface="Times New Roman" panose="02020603050405020304" pitchFamily="18" charset="0"/>
              </a:rPr>
              <a:t>Workforce pressures continue.</a:t>
            </a:r>
          </a:p>
        </p:txBody>
      </p:sp>
      <p:sp>
        <p:nvSpPr>
          <p:cNvPr id="4" name="AutoShape 2" descr="Image result for industrial pollution">
            <a:extLst>
              <a:ext uri="{FF2B5EF4-FFF2-40B4-BE49-F238E27FC236}">
                <a16:creationId xmlns:a16="http://schemas.microsoft.com/office/drawing/2014/main" id="{79DB1D57-75C9-CB77-DB5B-23F92283F4E5}"/>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54E719F7-7966-81FE-BE51-3BA9B60B264F}"/>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10 Benefits of Home Care Services for Elderly Loved Ones">
            <a:extLst>
              <a:ext uri="{FF2B5EF4-FFF2-40B4-BE49-F238E27FC236}">
                <a16:creationId xmlns:a16="http://schemas.microsoft.com/office/drawing/2014/main" id="{BCAF1CCE-3770-708B-2626-12D383703000}"/>
              </a:ext>
            </a:extLst>
          </p:cNvPr>
          <p:cNvPicPr>
            <a:picLocks noChangeAspect="1"/>
          </p:cNvPicPr>
          <p:nvPr/>
        </p:nvPicPr>
        <p:blipFill>
          <a:blip r:embed="rId5"/>
          <a:stretch>
            <a:fillRect/>
          </a:stretch>
        </p:blipFill>
        <p:spPr>
          <a:xfrm>
            <a:off x="476511" y="3925393"/>
            <a:ext cx="3541132" cy="2351835"/>
          </a:xfrm>
          <a:prstGeom prst="rect">
            <a:avLst/>
          </a:prstGeom>
        </p:spPr>
      </p:pic>
      <p:sp>
        <p:nvSpPr>
          <p:cNvPr id="8" name="TextBox 7">
            <a:extLst>
              <a:ext uri="{FF2B5EF4-FFF2-40B4-BE49-F238E27FC236}">
                <a16:creationId xmlns:a16="http://schemas.microsoft.com/office/drawing/2014/main" id="{915B79C3-9890-6910-FE0B-DDC8F453D4C8}"/>
              </a:ext>
            </a:extLst>
          </p:cNvPr>
          <p:cNvSpPr txBox="1"/>
          <p:nvPr/>
        </p:nvSpPr>
        <p:spPr>
          <a:xfrm>
            <a:off x="4858834" y="6133227"/>
            <a:ext cx="4056566"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Platinum Care Group, 2025. </a:t>
            </a:r>
            <a:r>
              <a:rPr lang="en-US" sz="1000" dirty="0">
                <a:latin typeface="Times New Roman" panose="02020603050405020304" pitchFamily="18" charset="0"/>
                <a:cs typeface="Times New Roman" panose="02020603050405020304" pitchFamily="18" charset="0"/>
                <a:hlinkClick r:id="rId6"/>
              </a:rPr>
              <a:t>https://platinumcareuk.co.uk/10-benefits-of-home-care-services-for-elderly-loved-ones/</a:t>
            </a:r>
            <a:endParaRPr lang="en-US" sz="1000" dirty="0">
              <a:latin typeface="Times New Roman" panose="02020603050405020304" pitchFamily="18" charset="0"/>
              <a:cs typeface="Times New Roman" panose="02020603050405020304" pitchFamily="18" charset="0"/>
            </a:endParaRPr>
          </a:p>
        </p:txBody>
      </p:sp>
      <p:pic>
        <p:nvPicPr>
          <p:cNvPr id="13" name="Video 12">
            <a:hlinkClick r:id="" action="ppaction://media"/>
            <a:extLst>
              <a:ext uri="{FF2B5EF4-FFF2-40B4-BE49-F238E27FC236}">
                <a16:creationId xmlns:a16="http://schemas.microsoft.com/office/drawing/2014/main" id="{27A5E5A0-B953-17D7-DF05-4F012D3B991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6866498" y="2362200"/>
            <a:ext cx="1981726" cy="1981726"/>
          </a:xfrm>
          <a:prstGeom prst="ellipse">
            <a:avLst/>
          </a:prstGeom>
        </p:spPr>
      </p:pic>
    </p:spTree>
    <p:extLst>
      <p:ext uri="{BB962C8B-B14F-4D97-AF65-F5344CB8AC3E}">
        <p14:creationId xmlns:p14="http://schemas.microsoft.com/office/powerpoint/2010/main" val="464497741"/>
      </p:ext>
    </p:extLst>
  </p:cSld>
  <p:clrMapOvr>
    <a:masterClrMapping/>
  </p:clrMapOvr>
  <mc:AlternateContent xmlns:mc="http://schemas.openxmlformats.org/markup-compatibility/2006" xmlns:p14="http://schemas.microsoft.com/office/powerpoint/2010/main">
    <mc:Choice Requires="p14">
      <p:transition spd="slow" p14:dur="2000" advTm="76051"/>
    </mc:Choice>
    <mc:Fallback xmlns="">
      <p:transition spd="slow" advTm="760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E45EB-5028-9959-7D42-0931CE8BFE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BE790D-E633-1669-5A39-94447D27FEE7}"/>
              </a:ext>
            </a:extLst>
          </p:cNvPr>
          <p:cNvSpPr>
            <a:spLocks noGrp="1"/>
          </p:cNvSpPr>
          <p:nvPr>
            <p:ph type="title"/>
          </p:nvPr>
        </p:nvSpPr>
        <p:spPr>
          <a:xfrm>
            <a:off x="460375" y="352084"/>
            <a:ext cx="8528050" cy="714716"/>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Domiciliary Care Analysis</a:t>
            </a:r>
          </a:p>
        </p:txBody>
      </p:sp>
      <p:sp>
        <p:nvSpPr>
          <p:cNvPr id="3" name="Content Placeholder 2">
            <a:extLst>
              <a:ext uri="{FF2B5EF4-FFF2-40B4-BE49-F238E27FC236}">
                <a16:creationId xmlns:a16="http://schemas.microsoft.com/office/drawing/2014/main" id="{4B19C6D8-ADC8-231D-AD47-392B46104417}"/>
              </a:ext>
            </a:extLst>
          </p:cNvPr>
          <p:cNvSpPr>
            <a:spLocks noGrp="1"/>
          </p:cNvSpPr>
          <p:nvPr>
            <p:ph sz="quarter" idx="1"/>
          </p:nvPr>
        </p:nvSpPr>
        <p:spPr>
          <a:xfrm>
            <a:off x="307974" y="1447800"/>
            <a:ext cx="9003173" cy="5104301"/>
          </a:xfrm>
        </p:spPr>
        <p:txBody>
          <a:bodyPr lIns="0" rIns="2377440">
            <a:noAutofit/>
          </a:bodyPr>
          <a:lstStyle/>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Home care preserves independence.</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Personalization improves choice.</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Short visits constrain dignity.</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Staffing gaps reduce continuity.</a:t>
            </a:r>
          </a:p>
          <a:p>
            <a:pPr marL="457200" lvl="2" indent="-274320">
              <a:lnSpc>
                <a:spcPct val="150000"/>
              </a:lnSpc>
              <a:spcBef>
                <a:spcPts val="600"/>
              </a:spcBef>
            </a:pPr>
            <a:r>
              <a:rPr lang="en-US" dirty="0">
                <a:latin typeface="Times New Roman" panose="02020603050405020304" pitchFamily="18" charset="0"/>
                <a:cs typeface="Times New Roman" panose="02020603050405020304" pitchFamily="18" charset="0"/>
              </a:rPr>
              <a:t>Funding limits access.</a:t>
            </a:r>
          </a:p>
        </p:txBody>
      </p:sp>
      <p:sp>
        <p:nvSpPr>
          <p:cNvPr id="4" name="AutoShape 2" descr="Image result for industrial pollution">
            <a:extLst>
              <a:ext uri="{FF2B5EF4-FFF2-40B4-BE49-F238E27FC236}">
                <a16:creationId xmlns:a16="http://schemas.microsoft.com/office/drawing/2014/main" id="{9DF4B9AA-0920-4E7F-0D31-7957AFCA34DD}"/>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1679AAE2-3DEE-3EBC-4EED-6CD2508AB917}"/>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Live-in and domiciliary care | Help and advice | Care UK">
            <a:extLst>
              <a:ext uri="{FF2B5EF4-FFF2-40B4-BE49-F238E27FC236}">
                <a16:creationId xmlns:a16="http://schemas.microsoft.com/office/drawing/2014/main" id="{8F13872B-DCF5-9871-6DE0-6EC6592AFCF8}"/>
              </a:ext>
            </a:extLst>
          </p:cNvPr>
          <p:cNvPicPr>
            <a:picLocks noChangeAspect="1"/>
          </p:cNvPicPr>
          <p:nvPr/>
        </p:nvPicPr>
        <p:blipFill>
          <a:blip r:embed="rId5"/>
          <a:stretch>
            <a:fillRect/>
          </a:stretch>
        </p:blipFill>
        <p:spPr>
          <a:xfrm>
            <a:off x="4570412" y="2488649"/>
            <a:ext cx="3619786" cy="2414397"/>
          </a:xfrm>
          <a:prstGeom prst="rect">
            <a:avLst/>
          </a:prstGeom>
        </p:spPr>
      </p:pic>
      <p:sp>
        <p:nvSpPr>
          <p:cNvPr id="8" name="TextBox 7">
            <a:extLst>
              <a:ext uri="{FF2B5EF4-FFF2-40B4-BE49-F238E27FC236}">
                <a16:creationId xmlns:a16="http://schemas.microsoft.com/office/drawing/2014/main" id="{EB84AE59-0BEE-7618-D516-4F75E855DB60}"/>
              </a:ext>
            </a:extLst>
          </p:cNvPr>
          <p:cNvSpPr txBox="1"/>
          <p:nvPr/>
        </p:nvSpPr>
        <p:spPr>
          <a:xfrm>
            <a:off x="4599274" y="5998762"/>
            <a:ext cx="3619786"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Care UK. </a:t>
            </a:r>
            <a:r>
              <a:rPr lang="en-US" sz="1000" dirty="0">
                <a:latin typeface="Times New Roman" panose="02020603050405020304" pitchFamily="18" charset="0"/>
                <a:cs typeface="Times New Roman" panose="02020603050405020304" pitchFamily="18" charset="0"/>
                <a:hlinkClick r:id="rId6"/>
              </a:rPr>
              <a:t>https://www.careuk.com/help-advice/what-are-live-in-and-domiciliary-care</a:t>
            </a:r>
            <a:endParaRPr lang="en-US" sz="1000" dirty="0">
              <a:latin typeface="Times New Roman" panose="02020603050405020304" pitchFamily="18" charset="0"/>
              <a:cs typeface="Times New Roman" panose="02020603050405020304" pitchFamily="18" charset="0"/>
            </a:endParaRPr>
          </a:p>
        </p:txBody>
      </p:sp>
      <p:pic>
        <p:nvPicPr>
          <p:cNvPr id="23" name="Video 22">
            <a:hlinkClick r:id="" action="ppaction://media"/>
            <a:extLst>
              <a:ext uri="{FF2B5EF4-FFF2-40B4-BE49-F238E27FC236}">
                <a16:creationId xmlns:a16="http://schemas.microsoft.com/office/drawing/2014/main" id="{15506E74-48EC-CB85-33A8-7CA1D380FED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247872" y="4800600"/>
            <a:ext cx="1714746" cy="1714746"/>
          </a:xfrm>
          <a:prstGeom prst="ellipse">
            <a:avLst/>
          </a:prstGeom>
        </p:spPr>
      </p:pic>
    </p:spTree>
    <p:extLst>
      <p:ext uri="{BB962C8B-B14F-4D97-AF65-F5344CB8AC3E}">
        <p14:creationId xmlns:p14="http://schemas.microsoft.com/office/powerpoint/2010/main" val="1343329724"/>
      </p:ext>
    </p:extLst>
  </p:cSld>
  <p:clrMapOvr>
    <a:masterClrMapping/>
  </p:clrMapOvr>
  <mc:AlternateContent xmlns:mc="http://schemas.openxmlformats.org/markup-compatibility/2006" xmlns:p14="http://schemas.microsoft.com/office/powerpoint/2010/main">
    <mc:Choice Requires="p14">
      <p:transition spd="slow" p14:dur="2000" advTm="55937"/>
    </mc:Choice>
    <mc:Fallback xmlns="">
      <p:transition spd="slow" advTm="55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3"/>
                </p:tgtEl>
              </p:cMediaNode>
            </p:video>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3"/>
                                        </p:tgtEl>
                                      </p:cBhvr>
                                    </p:cmd>
                                  </p:childTnLst>
                                </p:cTn>
                              </p:par>
                            </p:childTnLst>
                          </p:cTn>
                        </p:par>
                      </p:childTnLst>
                    </p:cTn>
                  </p:par>
                </p:childTnLst>
              </p:cTn>
              <p:nextCondLst>
                <p:cond evt="onClick" delay="0">
                  <p:tgtEl>
                    <p:spTgt spid="2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88639-DDFB-5200-14B6-AC5E442B07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C089BD-6F18-0E23-F953-CD0AB37699D6}"/>
              </a:ext>
            </a:extLst>
          </p:cNvPr>
          <p:cNvSpPr>
            <a:spLocks noGrp="1"/>
          </p:cNvSpPr>
          <p:nvPr>
            <p:ph type="title"/>
          </p:nvPr>
        </p:nvSpPr>
        <p:spPr>
          <a:xfrm>
            <a:off x="460375" y="364102"/>
            <a:ext cx="8528050" cy="692952"/>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Residential Care Analysis</a:t>
            </a:r>
          </a:p>
        </p:txBody>
      </p:sp>
      <p:sp>
        <p:nvSpPr>
          <p:cNvPr id="3" name="Content Placeholder 2">
            <a:extLst>
              <a:ext uri="{FF2B5EF4-FFF2-40B4-BE49-F238E27FC236}">
                <a16:creationId xmlns:a16="http://schemas.microsoft.com/office/drawing/2014/main" id="{6FDC4D2F-2034-97BA-55C5-D8E27D0D36F0}"/>
              </a:ext>
            </a:extLst>
          </p:cNvPr>
          <p:cNvSpPr>
            <a:spLocks noGrp="1"/>
          </p:cNvSpPr>
          <p:nvPr>
            <p:ph sz="quarter" idx="1"/>
          </p:nvPr>
        </p:nvSpPr>
        <p:spPr>
          <a:xfrm>
            <a:off x="307975" y="1676400"/>
            <a:ext cx="8680450" cy="5105400"/>
          </a:xfrm>
        </p:spPr>
        <p:txBody>
          <a:bodyPr lIns="0" rIns="2377440">
            <a:noAutofit/>
          </a:bodyPr>
          <a:lstStyle/>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Residential care supports safety.</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Quality varies regionally.</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Relationships protect wellbeing.</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Institutional routines reduce choice.</a:t>
            </a:r>
          </a:p>
          <a:p>
            <a:pPr marL="548640" lvl="2" indent="-274320">
              <a:lnSpc>
                <a:spcPct val="150000"/>
              </a:lnSpc>
              <a:spcBef>
                <a:spcPts val="600"/>
              </a:spcBef>
            </a:pPr>
            <a:r>
              <a:rPr lang="en-US" dirty="0">
                <a:latin typeface="Times New Roman" panose="02020603050405020304" pitchFamily="18" charset="0"/>
                <a:cs typeface="Times New Roman" panose="02020603050405020304" pitchFamily="18" charset="0"/>
              </a:rPr>
              <a:t>Skilled staffing matters.</a:t>
            </a:r>
          </a:p>
        </p:txBody>
      </p:sp>
      <p:sp>
        <p:nvSpPr>
          <p:cNvPr id="4" name="AutoShape 2" descr="Image result for industrial pollution">
            <a:extLst>
              <a:ext uri="{FF2B5EF4-FFF2-40B4-BE49-F238E27FC236}">
                <a16:creationId xmlns:a16="http://schemas.microsoft.com/office/drawing/2014/main" id="{749452FF-F8B3-FBBF-1FBE-75D28184C01B}"/>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0D81C4A0-38AA-A063-923C-0B8E7C44AC5C}"/>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New research project to tackle 'Social Frailty' in older adults secures  NIHR Three Schools funding after groundbreaking preliminary study - NIHR  Three Schools Prevention Programme">
            <a:extLst>
              <a:ext uri="{FF2B5EF4-FFF2-40B4-BE49-F238E27FC236}">
                <a16:creationId xmlns:a16="http://schemas.microsoft.com/office/drawing/2014/main" id="{93B67252-D379-9A1F-9EF0-049F40815B09}"/>
              </a:ext>
            </a:extLst>
          </p:cNvPr>
          <p:cNvPicPr>
            <a:picLocks noChangeAspect="1"/>
          </p:cNvPicPr>
          <p:nvPr/>
        </p:nvPicPr>
        <p:blipFill>
          <a:blip r:embed="rId5"/>
          <a:stretch>
            <a:fillRect/>
          </a:stretch>
        </p:blipFill>
        <p:spPr>
          <a:xfrm>
            <a:off x="4450781" y="3910380"/>
            <a:ext cx="4504150" cy="2252075"/>
          </a:xfrm>
          <a:prstGeom prst="rect">
            <a:avLst/>
          </a:prstGeom>
        </p:spPr>
      </p:pic>
      <p:sp>
        <p:nvSpPr>
          <p:cNvPr id="9" name="TextBox 8">
            <a:extLst>
              <a:ext uri="{FF2B5EF4-FFF2-40B4-BE49-F238E27FC236}">
                <a16:creationId xmlns:a16="http://schemas.microsoft.com/office/drawing/2014/main" id="{D0F59B34-8AB3-B912-2A52-4E285728DB46}"/>
              </a:ext>
            </a:extLst>
          </p:cNvPr>
          <p:cNvSpPr txBox="1"/>
          <p:nvPr/>
        </p:nvSpPr>
        <p:spPr>
          <a:xfrm>
            <a:off x="4489360" y="6213819"/>
            <a:ext cx="4504150"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Three Schools Prevention </a:t>
            </a:r>
            <a:r>
              <a:rPr lang="en-US" sz="1000" dirty="0" err="1">
                <a:latin typeface="Times New Roman" panose="02020603050405020304" pitchFamily="18" charset="0"/>
                <a:cs typeface="Times New Roman" panose="02020603050405020304" pitchFamily="18" charset="0"/>
              </a:rPr>
              <a:t>Programmes</a:t>
            </a:r>
            <a:r>
              <a:rPr lang="en-US" sz="1000" dirty="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hlinkClick r:id="rId6"/>
              </a:rPr>
              <a:t>https://sphr.nihr.ac.uk/prevention/new-research-project-to-tackle-social-frailty/</a:t>
            </a:r>
            <a:endParaRPr lang="en-US" sz="1000" dirty="0">
              <a:latin typeface="Times New Roman" panose="02020603050405020304" pitchFamily="18" charset="0"/>
              <a:cs typeface="Times New Roman" panose="02020603050405020304" pitchFamily="18" charset="0"/>
            </a:endParaRPr>
          </a:p>
        </p:txBody>
      </p:sp>
      <p:pic>
        <p:nvPicPr>
          <p:cNvPr id="15" name="Video 14">
            <a:hlinkClick r:id="" action="ppaction://media"/>
            <a:extLst>
              <a:ext uri="{FF2B5EF4-FFF2-40B4-BE49-F238E27FC236}">
                <a16:creationId xmlns:a16="http://schemas.microsoft.com/office/drawing/2014/main" id="{78C5CAE4-A13A-BDDB-1E19-0D538A92D7D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6767365" y="1600200"/>
            <a:ext cx="1690834" cy="1690834"/>
          </a:xfrm>
          <a:prstGeom prst="ellipse">
            <a:avLst/>
          </a:prstGeom>
        </p:spPr>
      </p:pic>
    </p:spTree>
    <p:extLst>
      <p:ext uri="{BB962C8B-B14F-4D97-AF65-F5344CB8AC3E}">
        <p14:creationId xmlns:p14="http://schemas.microsoft.com/office/powerpoint/2010/main" val="3233488571"/>
      </p:ext>
    </p:extLst>
  </p:cSld>
  <p:clrMapOvr>
    <a:masterClrMapping/>
  </p:clrMapOvr>
  <mc:AlternateContent xmlns:mc="http://schemas.openxmlformats.org/markup-compatibility/2006" xmlns:p14="http://schemas.microsoft.com/office/powerpoint/2010/main">
    <mc:Choice Requires="p14">
      <p:transition spd="slow" p14:dur="2000" advTm="69168"/>
    </mc:Choice>
    <mc:Fallback xmlns="">
      <p:transition spd="slow" advTm="69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059FB-113A-F75A-3262-2D68B6DB5D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F10CE1-3BF2-3618-04B3-19DCF7299BB5}"/>
              </a:ext>
            </a:extLst>
          </p:cNvPr>
          <p:cNvSpPr>
            <a:spLocks noGrp="1"/>
          </p:cNvSpPr>
          <p:nvPr>
            <p:ph type="title"/>
          </p:nvPr>
        </p:nvSpPr>
        <p:spPr>
          <a:xfrm>
            <a:off x="307975" y="609600"/>
            <a:ext cx="8684521" cy="709268"/>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Technological Innovations</a:t>
            </a:r>
          </a:p>
        </p:txBody>
      </p:sp>
      <p:sp>
        <p:nvSpPr>
          <p:cNvPr id="3" name="Content Placeholder 2">
            <a:extLst>
              <a:ext uri="{FF2B5EF4-FFF2-40B4-BE49-F238E27FC236}">
                <a16:creationId xmlns:a16="http://schemas.microsoft.com/office/drawing/2014/main" id="{FBA452C2-50DE-0F61-B8D4-17B9D52D0898}"/>
              </a:ext>
            </a:extLst>
          </p:cNvPr>
          <p:cNvSpPr>
            <a:spLocks noGrp="1"/>
          </p:cNvSpPr>
          <p:nvPr>
            <p:ph sz="quarter" idx="1"/>
          </p:nvPr>
        </p:nvSpPr>
        <p:spPr>
          <a:xfrm>
            <a:off x="460375" y="1676400"/>
            <a:ext cx="8528050" cy="5105399"/>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Telecare detects risks.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Remote monitoring supports prevention.</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Digital records improve coordination.</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Apps support self-management.</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Interoperability remains difficult.</a:t>
            </a:r>
          </a:p>
        </p:txBody>
      </p:sp>
      <p:sp>
        <p:nvSpPr>
          <p:cNvPr id="4" name="AutoShape 2" descr="Image result for industrial pollution">
            <a:extLst>
              <a:ext uri="{FF2B5EF4-FFF2-40B4-BE49-F238E27FC236}">
                <a16:creationId xmlns:a16="http://schemas.microsoft.com/office/drawing/2014/main" id="{1201E2E6-70F8-5BF6-3BFD-B563F8934351}"/>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3E328B94-8E0E-097B-EB6B-C58DC99D4E8E}"/>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8" name="Picture 7">
            <a:extLst>
              <a:ext uri="{FF2B5EF4-FFF2-40B4-BE49-F238E27FC236}">
                <a16:creationId xmlns:a16="http://schemas.microsoft.com/office/drawing/2014/main" id="{CAED0DA1-C614-48C1-6AC4-5C23902746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43400" y="4114800"/>
            <a:ext cx="3962400" cy="1981200"/>
          </a:xfrm>
          <a:prstGeom prst="rect">
            <a:avLst/>
          </a:prstGeom>
        </p:spPr>
      </p:pic>
      <p:sp>
        <p:nvSpPr>
          <p:cNvPr id="9" name="TextBox 8">
            <a:extLst>
              <a:ext uri="{FF2B5EF4-FFF2-40B4-BE49-F238E27FC236}">
                <a16:creationId xmlns:a16="http://schemas.microsoft.com/office/drawing/2014/main" id="{BB674A20-E14C-C564-470E-B0AC8799AEEF}"/>
              </a:ext>
            </a:extLst>
          </p:cNvPr>
          <p:cNvSpPr txBox="1"/>
          <p:nvPr/>
        </p:nvSpPr>
        <p:spPr>
          <a:xfrm>
            <a:off x="4343400" y="6127406"/>
            <a:ext cx="3962400"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Thomas, 2025. </a:t>
            </a:r>
            <a:r>
              <a:rPr lang="en-US" sz="1000" dirty="0">
                <a:latin typeface="Times New Roman" panose="02020603050405020304" pitchFamily="18" charset="0"/>
                <a:cs typeface="Times New Roman" panose="02020603050405020304" pitchFamily="18" charset="0"/>
                <a:hlinkClick r:id="rId6"/>
              </a:rPr>
              <a:t>https://www.which.co.uk/reviews/assistive-technology/article/telecare-information-for-the-elderly-adCkx1V2ifWh</a:t>
            </a:r>
            <a:endParaRPr lang="en-US" sz="1000" dirty="0">
              <a:latin typeface="Times New Roman" panose="02020603050405020304" pitchFamily="18" charset="0"/>
              <a:cs typeface="Times New Roman" panose="02020603050405020304" pitchFamily="18" charset="0"/>
            </a:endParaRPr>
          </a:p>
        </p:txBody>
      </p:sp>
      <p:pic>
        <p:nvPicPr>
          <p:cNvPr id="22" name="Video 21">
            <a:hlinkClick r:id="" action="ppaction://media"/>
            <a:extLst>
              <a:ext uri="{FF2B5EF4-FFF2-40B4-BE49-F238E27FC236}">
                <a16:creationId xmlns:a16="http://schemas.microsoft.com/office/drawing/2014/main" id="{39E14F4F-C508-1596-5B27-FDA2C91764D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903572" y="5029200"/>
            <a:ext cx="1498316" cy="1498316"/>
          </a:xfrm>
          <a:prstGeom prst="ellipse">
            <a:avLst/>
          </a:prstGeom>
        </p:spPr>
      </p:pic>
    </p:spTree>
    <p:extLst>
      <p:ext uri="{BB962C8B-B14F-4D97-AF65-F5344CB8AC3E}">
        <p14:creationId xmlns:p14="http://schemas.microsoft.com/office/powerpoint/2010/main" val="2322101090"/>
      </p:ext>
    </p:extLst>
  </p:cSld>
  <p:clrMapOvr>
    <a:masterClrMapping/>
  </p:clrMapOvr>
  <mc:AlternateContent xmlns:mc="http://schemas.openxmlformats.org/markup-compatibility/2006" xmlns:p14="http://schemas.microsoft.com/office/powerpoint/2010/main">
    <mc:Choice Requires="p14">
      <p:transition spd="slow" p14:dur="2000" advTm="71815"/>
    </mc:Choice>
    <mc:Fallback xmlns="">
      <p:transition spd="slow" advTm="71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2"/>
                </p:tgtEl>
              </p:cMediaNode>
            </p:video>
            <p:seq concurrent="1" nextAc="seek">
              <p:cTn id="8" restart="whenNotActive" fill="hold" evtFilter="cancelBubble" nodeType="interactiveSeq">
                <p:stCondLst>
                  <p:cond evt="onClick" delay="0">
                    <p:tgtEl>
                      <p:spTgt spid="2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2"/>
                                        </p:tgtEl>
                                      </p:cBhvr>
                                    </p:cmd>
                                  </p:childTnLst>
                                </p:cTn>
                              </p:par>
                            </p:childTnLst>
                          </p:cTn>
                        </p:par>
                      </p:childTnLst>
                    </p:cTn>
                  </p:par>
                </p:childTnLst>
              </p:cTn>
              <p:nextCondLst>
                <p:cond evt="onClick" delay="0">
                  <p:tgtEl>
                    <p:spTgt spid="2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CFE2D8-B78D-E79E-A5AE-1946862E86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889EE0-F905-BB1D-64AF-F733B8CEAAE9}"/>
              </a:ext>
            </a:extLst>
          </p:cNvPr>
          <p:cNvSpPr>
            <a:spLocks noGrp="1"/>
          </p:cNvSpPr>
          <p:nvPr>
            <p:ph type="title"/>
          </p:nvPr>
        </p:nvSpPr>
        <p:spPr>
          <a:xfrm>
            <a:off x="392803" y="404311"/>
            <a:ext cx="8680450" cy="659534"/>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Technology Critical Assessment</a:t>
            </a:r>
          </a:p>
        </p:txBody>
      </p:sp>
      <p:sp>
        <p:nvSpPr>
          <p:cNvPr id="3" name="Content Placeholder 2">
            <a:extLst>
              <a:ext uri="{FF2B5EF4-FFF2-40B4-BE49-F238E27FC236}">
                <a16:creationId xmlns:a16="http://schemas.microsoft.com/office/drawing/2014/main" id="{27733A02-100E-7BA1-FC37-2B789AC139D2}"/>
              </a:ext>
            </a:extLst>
          </p:cNvPr>
          <p:cNvSpPr>
            <a:spLocks noGrp="1"/>
          </p:cNvSpPr>
          <p:nvPr>
            <p:ph sz="quarter" idx="1"/>
          </p:nvPr>
        </p:nvSpPr>
        <p:spPr>
          <a:xfrm>
            <a:off x="460375" y="1524000"/>
            <a:ext cx="8528050" cy="5257799"/>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Technology strengthens independence.</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Digital exclusion widens inequality.</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Ethics require consent.</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Costs restrict adoption.</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Evidence remains uneven.</a:t>
            </a:r>
          </a:p>
        </p:txBody>
      </p:sp>
      <p:sp>
        <p:nvSpPr>
          <p:cNvPr id="4" name="AutoShape 2" descr="Image result for industrial pollution">
            <a:extLst>
              <a:ext uri="{FF2B5EF4-FFF2-40B4-BE49-F238E27FC236}">
                <a16:creationId xmlns:a16="http://schemas.microsoft.com/office/drawing/2014/main" id="{3D40EFCB-2602-A0F6-6A09-872533979523}"/>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4FB67793-6DCE-EDFE-CAF1-D6427D6ABA3B}"/>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Implementation of technology in dementia care: facilitators &amp; barriers  Archives - INDUCT">
            <a:extLst>
              <a:ext uri="{FF2B5EF4-FFF2-40B4-BE49-F238E27FC236}">
                <a16:creationId xmlns:a16="http://schemas.microsoft.com/office/drawing/2014/main" id="{08092F39-EFD5-F32B-D66E-CE9D0F96FA01}"/>
              </a:ext>
            </a:extLst>
          </p:cNvPr>
          <p:cNvPicPr>
            <a:picLocks noChangeAspect="1"/>
          </p:cNvPicPr>
          <p:nvPr/>
        </p:nvPicPr>
        <p:blipFill>
          <a:blip r:embed="rId5"/>
          <a:stretch>
            <a:fillRect/>
          </a:stretch>
        </p:blipFill>
        <p:spPr>
          <a:xfrm>
            <a:off x="4988270" y="1279794"/>
            <a:ext cx="4084983" cy="2873105"/>
          </a:xfrm>
          <a:prstGeom prst="rect">
            <a:avLst/>
          </a:prstGeom>
        </p:spPr>
      </p:pic>
      <p:sp>
        <p:nvSpPr>
          <p:cNvPr id="7" name="TextBox 6">
            <a:extLst>
              <a:ext uri="{FF2B5EF4-FFF2-40B4-BE49-F238E27FC236}">
                <a16:creationId xmlns:a16="http://schemas.microsoft.com/office/drawing/2014/main" id="{22DD1F95-3661-09C1-33E6-1540088642C2}"/>
              </a:ext>
            </a:extLst>
          </p:cNvPr>
          <p:cNvSpPr txBox="1"/>
          <p:nvPr/>
        </p:nvSpPr>
        <p:spPr>
          <a:xfrm>
            <a:off x="4842397" y="5415889"/>
            <a:ext cx="4264025" cy="246221"/>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Induct. </a:t>
            </a:r>
            <a:r>
              <a:rPr lang="en-US" sz="1000" dirty="0">
                <a:latin typeface="Times New Roman" panose="02020603050405020304" pitchFamily="18" charset="0"/>
                <a:cs typeface="Times New Roman" panose="02020603050405020304" pitchFamily="18" charset="0"/>
                <a:hlinkClick r:id="rId6"/>
              </a:rPr>
              <a:t>https://www.dementiainduct.eu/guidance/section/3.3/</a:t>
            </a:r>
            <a:endParaRPr lang="en-US" sz="1000" dirty="0">
              <a:latin typeface="Times New Roman" panose="02020603050405020304" pitchFamily="18" charset="0"/>
              <a:cs typeface="Times New Roman" panose="02020603050405020304" pitchFamily="18" charset="0"/>
            </a:endParaRPr>
          </a:p>
        </p:txBody>
      </p:sp>
      <p:pic>
        <p:nvPicPr>
          <p:cNvPr id="10" name="Video 9">
            <a:hlinkClick r:id="" action="ppaction://media"/>
            <a:extLst>
              <a:ext uri="{FF2B5EF4-FFF2-40B4-BE49-F238E27FC236}">
                <a16:creationId xmlns:a16="http://schemas.microsoft.com/office/drawing/2014/main" id="{A75D8C08-688B-5402-B86A-D99F5BE6B30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755788" y="4800599"/>
            <a:ext cx="1643989" cy="1643989"/>
          </a:xfrm>
          <a:prstGeom prst="ellipse">
            <a:avLst/>
          </a:prstGeom>
        </p:spPr>
      </p:pic>
    </p:spTree>
    <p:extLst>
      <p:ext uri="{BB962C8B-B14F-4D97-AF65-F5344CB8AC3E}">
        <p14:creationId xmlns:p14="http://schemas.microsoft.com/office/powerpoint/2010/main" val="550624593"/>
      </p:ext>
    </p:extLst>
  </p:cSld>
  <p:clrMapOvr>
    <a:masterClrMapping/>
  </p:clrMapOvr>
  <mc:AlternateContent xmlns:mc="http://schemas.openxmlformats.org/markup-compatibility/2006" xmlns:p14="http://schemas.microsoft.com/office/powerpoint/2010/main">
    <mc:Choice Requires="p14">
      <p:transition spd="slow" p14:dur="2000" advTm="67534"/>
    </mc:Choice>
    <mc:Fallback xmlns="">
      <p:transition spd="slow" advTm="675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4CE62-A01B-421D-0500-1CD85AC122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D12A0C-99BE-5EA3-7C80-CA71AE8B8D3D}"/>
              </a:ext>
            </a:extLst>
          </p:cNvPr>
          <p:cNvSpPr>
            <a:spLocks noGrp="1"/>
          </p:cNvSpPr>
          <p:nvPr>
            <p:ph type="title"/>
          </p:nvPr>
        </p:nvSpPr>
        <p:spPr>
          <a:xfrm>
            <a:off x="230187" y="499270"/>
            <a:ext cx="8836025" cy="830262"/>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Case Study 1</a:t>
            </a:r>
          </a:p>
        </p:txBody>
      </p:sp>
      <p:sp>
        <p:nvSpPr>
          <p:cNvPr id="3" name="Content Placeholder 2">
            <a:extLst>
              <a:ext uri="{FF2B5EF4-FFF2-40B4-BE49-F238E27FC236}">
                <a16:creationId xmlns:a16="http://schemas.microsoft.com/office/drawing/2014/main" id="{7E75A050-EF4D-E4D3-3A76-39F75CDD4E4E}"/>
              </a:ext>
            </a:extLst>
          </p:cNvPr>
          <p:cNvSpPr>
            <a:spLocks noGrp="1"/>
          </p:cNvSpPr>
          <p:nvPr>
            <p:ph sz="quarter" idx="1"/>
          </p:nvPr>
        </p:nvSpPr>
        <p:spPr>
          <a:xfrm>
            <a:off x="307975" y="1447800"/>
            <a:ext cx="8680450" cy="5333999"/>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Community links reduce loneliness.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Link workers coordinate support.</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Activity theory applies.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Access barriers remain.</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Outcomes need evaluation.</a:t>
            </a:r>
          </a:p>
        </p:txBody>
      </p:sp>
      <p:sp>
        <p:nvSpPr>
          <p:cNvPr id="4" name="AutoShape 2" descr="Image result for industrial pollution">
            <a:extLst>
              <a:ext uri="{FF2B5EF4-FFF2-40B4-BE49-F238E27FC236}">
                <a16:creationId xmlns:a16="http://schemas.microsoft.com/office/drawing/2014/main" id="{693A763D-DAAB-B6D2-7354-14F2AB70E036}"/>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35791924-A03E-7B2E-2D4E-03931218B517}"/>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Social Prescribing for Older Adults | Activities &amp; Groups">
            <a:extLst>
              <a:ext uri="{FF2B5EF4-FFF2-40B4-BE49-F238E27FC236}">
                <a16:creationId xmlns:a16="http://schemas.microsoft.com/office/drawing/2014/main" id="{0DFA2A3B-3E0A-98A0-53E2-F07EB90674F1}"/>
              </a:ext>
            </a:extLst>
          </p:cNvPr>
          <p:cNvPicPr>
            <a:picLocks noChangeAspect="1"/>
          </p:cNvPicPr>
          <p:nvPr/>
        </p:nvPicPr>
        <p:blipFill>
          <a:blip r:embed="rId5"/>
          <a:stretch>
            <a:fillRect/>
          </a:stretch>
        </p:blipFill>
        <p:spPr>
          <a:xfrm>
            <a:off x="4419600" y="2295525"/>
            <a:ext cx="4030134" cy="2266950"/>
          </a:xfrm>
          <a:prstGeom prst="rect">
            <a:avLst/>
          </a:prstGeom>
        </p:spPr>
      </p:pic>
      <p:sp>
        <p:nvSpPr>
          <p:cNvPr id="7" name="TextBox 6">
            <a:extLst>
              <a:ext uri="{FF2B5EF4-FFF2-40B4-BE49-F238E27FC236}">
                <a16:creationId xmlns:a16="http://schemas.microsoft.com/office/drawing/2014/main" id="{2F9F86EA-1661-950F-7F1C-5DB765BFD913}"/>
              </a:ext>
            </a:extLst>
          </p:cNvPr>
          <p:cNvSpPr txBox="1"/>
          <p:nvPr/>
        </p:nvSpPr>
        <p:spPr>
          <a:xfrm>
            <a:off x="4648200" y="5387723"/>
            <a:ext cx="4106334" cy="246221"/>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MHA. </a:t>
            </a:r>
            <a:r>
              <a:rPr lang="en-US" sz="1000" dirty="0">
                <a:latin typeface="Times New Roman" panose="02020603050405020304" pitchFamily="18" charset="0"/>
                <a:cs typeface="Times New Roman" panose="02020603050405020304" pitchFamily="18" charset="0"/>
                <a:hlinkClick r:id="rId6"/>
              </a:rPr>
              <a:t>https://mha.org.uk/professionals/social-prescribing</a:t>
            </a:r>
            <a:endParaRPr lang="en-US" sz="1000" dirty="0">
              <a:latin typeface="Times New Roman" panose="02020603050405020304" pitchFamily="18" charset="0"/>
              <a:cs typeface="Times New Roman" panose="02020603050405020304" pitchFamily="18" charset="0"/>
            </a:endParaRPr>
          </a:p>
        </p:txBody>
      </p:sp>
      <p:pic>
        <p:nvPicPr>
          <p:cNvPr id="10" name="Video 9">
            <a:hlinkClick r:id="" action="ppaction://media"/>
            <a:extLst>
              <a:ext uri="{FF2B5EF4-FFF2-40B4-BE49-F238E27FC236}">
                <a16:creationId xmlns:a16="http://schemas.microsoft.com/office/drawing/2014/main" id="{AFC753E1-93B4-B70F-73A3-5847AFA8821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1066800" y="4572000"/>
            <a:ext cx="1676400" cy="1676400"/>
          </a:xfrm>
          <a:prstGeom prst="ellipse">
            <a:avLst/>
          </a:prstGeom>
        </p:spPr>
      </p:pic>
    </p:spTree>
    <p:extLst>
      <p:ext uri="{BB962C8B-B14F-4D97-AF65-F5344CB8AC3E}">
        <p14:creationId xmlns:p14="http://schemas.microsoft.com/office/powerpoint/2010/main" val="209097570"/>
      </p:ext>
    </p:extLst>
  </p:cSld>
  <p:clrMapOvr>
    <a:masterClrMapping/>
  </p:clrMapOvr>
  <mc:AlternateContent xmlns:mc="http://schemas.openxmlformats.org/markup-compatibility/2006" xmlns:p14="http://schemas.microsoft.com/office/powerpoint/2010/main">
    <mc:Choice Requires="p14">
      <p:transition spd="slow" p14:dur="2000" advTm="66403"/>
    </mc:Choice>
    <mc:Fallback xmlns="">
      <p:transition spd="slow" advTm="66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F9F1B-5AB3-C032-3360-A759A6E657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140FDE-D7B2-97ED-76D1-5E99B72BE1BB}"/>
              </a:ext>
            </a:extLst>
          </p:cNvPr>
          <p:cNvSpPr>
            <a:spLocks noGrp="1"/>
          </p:cNvSpPr>
          <p:nvPr>
            <p:ph type="title"/>
          </p:nvPr>
        </p:nvSpPr>
        <p:spPr>
          <a:xfrm>
            <a:off x="307975" y="371427"/>
            <a:ext cx="8680450" cy="627481"/>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Case Study 2</a:t>
            </a:r>
          </a:p>
        </p:txBody>
      </p:sp>
      <p:sp>
        <p:nvSpPr>
          <p:cNvPr id="3" name="Content Placeholder 2">
            <a:extLst>
              <a:ext uri="{FF2B5EF4-FFF2-40B4-BE49-F238E27FC236}">
                <a16:creationId xmlns:a16="http://schemas.microsoft.com/office/drawing/2014/main" id="{20FFFBB6-6BE7-8B9F-1D7F-EF5DEA563F47}"/>
              </a:ext>
            </a:extLst>
          </p:cNvPr>
          <p:cNvSpPr>
            <a:spLocks noGrp="1"/>
          </p:cNvSpPr>
          <p:nvPr>
            <p:ph sz="quarter" idx="1"/>
          </p:nvPr>
        </p:nvSpPr>
        <p:spPr>
          <a:xfrm>
            <a:off x="457199" y="1230028"/>
            <a:ext cx="8531225" cy="5551771"/>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Virtual wards support homecare.</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Monitoring alerts clinicians.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Prevention reduces admissions.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Continuity theory fits.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Inclusion requires support.</a:t>
            </a:r>
          </a:p>
        </p:txBody>
      </p:sp>
      <p:sp>
        <p:nvSpPr>
          <p:cNvPr id="4" name="AutoShape 2" descr="Image result for industrial pollution">
            <a:extLst>
              <a:ext uri="{FF2B5EF4-FFF2-40B4-BE49-F238E27FC236}">
                <a16:creationId xmlns:a16="http://schemas.microsoft.com/office/drawing/2014/main" id="{37052587-A665-CB50-2648-87F041B8D9E7}"/>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DDD4D2E3-4E02-FBE8-AC3A-8F63B7AF2593}"/>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Help at Home - Use of assistive technology for older people">
            <a:extLst>
              <a:ext uri="{FF2B5EF4-FFF2-40B4-BE49-F238E27FC236}">
                <a16:creationId xmlns:a16="http://schemas.microsoft.com/office/drawing/2014/main" id="{6C0B29B4-12E1-E501-736F-F73017816010}"/>
              </a:ext>
            </a:extLst>
          </p:cNvPr>
          <p:cNvPicPr>
            <a:picLocks noChangeAspect="1"/>
          </p:cNvPicPr>
          <p:nvPr/>
        </p:nvPicPr>
        <p:blipFill>
          <a:blip r:embed="rId5"/>
          <a:stretch>
            <a:fillRect/>
          </a:stretch>
        </p:blipFill>
        <p:spPr>
          <a:xfrm>
            <a:off x="1293811" y="3920132"/>
            <a:ext cx="6858000" cy="2283768"/>
          </a:xfrm>
          <a:prstGeom prst="rect">
            <a:avLst/>
          </a:prstGeom>
        </p:spPr>
      </p:pic>
      <p:sp>
        <p:nvSpPr>
          <p:cNvPr id="7" name="TextBox 6">
            <a:extLst>
              <a:ext uri="{FF2B5EF4-FFF2-40B4-BE49-F238E27FC236}">
                <a16:creationId xmlns:a16="http://schemas.microsoft.com/office/drawing/2014/main" id="{705A5341-BD03-5CCE-758A-65F7FABA508D}"/>
              </a:ext>
            </a:extLst>
          </p:cNvPr>
          <p:cNvSpPr txBox="1"/>
          <p:nvPr/>
        </p:nvSpPr>
        <p:spPr>
          <a:xfrm>
            <a:off x="1905000" y="6398568"/>
            <a:ext cx="6781799" cy="246221"/>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NIHR. </a:t>
            </a:r>
            <a:r>
              <a:rPr lang="en-US" sz="1000" dirty="0">
                <a:latin typeface="Times New Roman" panose="02020603050405020304" pitchFamily="18" charset="0"/>
                <a:cs typeface="Times New Roman" panose="02020603050405020304" pitchFamily="18" charset="0"/>
                <a:hlinkClick r:id="rId6"/>
              </a:rPr>
              <a:t>https://evidence.nihr.ac.uk/collection/help-at-home-use-of-assistive-technology-for-older-people/</a:t>
            </a:r>
            <a:endParaRPr lang="en-US" sz="1000" dirty="0">
              <a:latin typeface="Times New Roman" panose="02020603050405020304" pitchFamily="18" charset="0"/>
              <a:cs typeface="Times New Roman" panose="02020603050405020304" pitchFamily="18" charset="0"/>
            </a:endParaRPr>
          </a:p>
        </p:txBody>
      </p:sp>
      <p:pic>
        <p:nvPicPr>
          <p:cNvPr id="10" name="Video 9">
            <a:hlinkClick r:id="" action="ppaction://media"/>
            <a:extLst>
              <a:ext uri="{FF2B5EF4-FFF2-40B4-BE49-F238E27FC236}">
                <a16:creationId xmlns:a16="http://schemas.microsoft.com/office/drawing/2014/main" id="{8949C22E-3339-1C51-87F3-824FC5AF9EB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7075857" y="1395268"/>
            <a:ext cx="1609566" cy="1609566"/>
          </a:xfrm>
          <a:prstGeom prst="ellipse">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86B5D143-8598-7390-37F5-5C19E3B8831A}"/>
                  </a:ext>
                </a:extLst>
              </p14:cNvPr>
              <p14:cNvContentPartPr/>
              <p14:nvPr/>
            </p14:nvContentPartPr>
            <p14:xfrm>
              <a:off x="8458200" y="870120"/>
              <a:ext cx="120960" cy="330480"/>
            </p14:xfrm>
          </p:contentPart>
        </mc:Choice>
        <mc:Fallback xmlns="">
          <p:pic>
            <p:nvPicPr>
              <p:cNvPr id="12" name="Ink 11">
                <a:extLst>
                  <a:ext uri="{FF2B5EF4-FFF2-40B4-BE49-F238E27FC236}">
                    <a16:creationId xmlns:a16="http://schemas.microsoft.com/office/drawing/2014/main" id="{86B5D143-8598-7390-37F5-5C19E3B8831A}"/>
                  </a:ext>
                </a:extLst>
              </p:cNvPr>
              <p:cNvPicPr/>
              <p:nvPr/>
            </p:nvPicPr>
            <p:blipFill>
              <a:blip r:embed="rId9"/>
              <a:stretch>
                <a:fillRect/>
              </a:stretch>
            </p:blipFill>
            <p:spPr>
              <a:xfrm>
                <a:off x="8448840" y="860760"/>
                <a:ext cx="139680" cy="349200"/>
              </a:xfrm>
              <a:prstGeom prst="rect">
                <a:avLst/>
              </a:prstGeom>
            </p:spPr>
          </p:pic>
        </mc:Fallback>
      </mc:AlternateContent>
    </p:spTree>
    <p:extLst>
      <p:ext uri="{BB962C8B-B14F-4D97-AF65-F5344CB8AC3E}">
        <p14:creationId xmlns:p14="http://schemas.microsoft.com/office/powerpoint/2010/main" val="2347715062"/>
      </p:ext>
    </p:extLst>
  </p:cSld>
  <p:clrMapOvr>
    <a:masterClrMapping/>
  </p:clrMapOvr>
  <mc:AlternateContent xmlns:mc="http://schemas.openxmlformats.org/markup-compatibility/2006" xmlns:p14="http://schemas.microsoft.com/office/powerpoint/2010/main">
    <mc:Choice Requires="p14">
      <p:transition spd="slow" p14:dur="2000" advTm="69734"/>
    </mc:Choice>
    <mc:Fallback xmlns="">
      <p:transition spd="slow" advTm="697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4B895-1442-79DA-FA0F-83844D3BF7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57FF54-47A7-4373-578D-6EA47BB8C697}"/>
              </a:ext>
            </a:extLst>
          </p:cNvPr>
          <p:cNvSpPr>
            <a:spLocks noGrp="1"/>
          </p:cNvSpPr>
          <p:nvPr>
            <p:ph type="title"/>
          </p:nvPr>
        </p:nvSpPr>
        <p:spPr>
          <a:xfrm>
            <a:off x="498027" y="457200"/>
            <a:ext cx="8528050" cy="726806"/>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Recommendations for Improvement</a:t>
            </a:r>
          </a:p>
        </p:txBody>
      </p:sp>
      <p:sp>
        <p:nvSpPr>
          <p:cNvPr id="3" name="Content Placeholder 2">
            <a:extLst>
              <a:ext uri="{FF2B5EF4-FFF2-40B4-BE49-F238E27FC236}">
                <a16:creationId xmlns:a16="http://schemas.microsoft.com/office/drawing/2014/main" id="{1C40DCEC-3258-9813-0272-2294CD72B539}"/>
              </a:ext>
            </a:extLst>
          </p:cNvPr>
          <p:cNvSpPr>
            <a:spLocks noGrp="1"/>
          </p:cNvSpPr>
          <p:nvPr>
            <p:ph sz="quarter" idx="1"/>
          </p:nvPr>
        </p:nvSpPr>
        <p:spPr>
          <a:xfrm>
            <a:off x="612775" y="1600200"/>
            <a:ext cx="8375650" cy="5181599"/>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Expand preventive home support.</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Fund workforce development.</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Co-design digital care.</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Strengthen integrated pathways.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Measure outcomes consistently.</a:t>
            </a:r>
          </a:p>
        </p:txBody>
      </p:sp>
      <p:sp>
        <p:nvSpPr>
          <p:cNvPr id="4" name="AutoShape 2" descr="Image result for industrial pollution">
            <a:extLst>
              <a:ext uri="{FF2B5EF4-FFF2-40B4-BE49-F238E27FC236}">
                <a16:creationId xmlns:a16="http://schemas.microsoft.com/office/drawing/2014/main" id="{A7487C00-660D-8461-D8C3-4F8FF02DBC31}"/>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270D7112-63EA-87DE-75C1-70A148D87601}"/>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Ambitions for change: Improving healthcare in care homes | British  Geriatrics Society">
            <a:extLst>
              <a:ext uri="{FF2B5EF4-FFF2-40B4-BE49-F238E27FC236}">
                <a16:creationId xmlns:a16="http://schemas.microsoft.com/office/drawing/2014/main" id="{28E1BF0F-3E9C-66B4-C8B1-C57EE2C9C953}"/>
              </a:ext>
            </a:extLst>
          </p:cNvPr>
          <p:cNvPicPr>
            <a:picLocks noChangeAspect="1"/>
          </p:cNvPicPr>
          <p:nvPr/>
        </p:nvPicPr>
        <p:blipFill>
          <a:blip r:embed="rId5"/>
          <a:stretch>
            <a:fillRect/>
          </a:stretch>
        </p:blipFill>
        <p:spPr>
          <a:xfrm>
            <a:off x="5029200" y="1801105"/>
            <a:ext cx="3349625" cy="2235113"/>
          </a:xfrm>
          <a:prstGeom prst="rect">
            <a:avLst/>
          </a:prstGeom>
        </p:spPr>
      </p:pic>
      <p:sp>
        <p:nvSpPr>
          <p:cNvPr id="7" name="TextBox 6">
            <a:extLst>
              <a:ext uri="{FF2B5EF4-FFF2-40B4-BE49-F238E27FC236}">
                <a16:creationId xmlns:a16="http://schemas.microsoft.com/office/drawing/2014/main" id="{16037E42-6CC8-F1BA-85B2-44D4602D46CD}"/>
              </a:ext>
            </a:extLst>
          </p:cNvPr>
          <p:cNvSpPr txBox="1"/>
          <p:nvPr/>
        </p:nvSpPr>
        <p:spPr>
          <a:xfrm>
            <a:off x="5347570" y="5699603"/>
            <a:ext cx="3336055"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British Geriatrics Society. </a:t>
            </a:r>
            <a:r>
              <a:rPr lang="en-US" sz="1000" dirty="0">
                <a:latin typeface="Times New Roman" panose="02020603050405020304" pitchFamily="18" charset="0"/>
                <a:cs typeface="Times New Roman" panose="02020603050405020304" pitchFamily="18" charset="0"/>
                <a:hlinkClick r:id="rId6"/>
              </a:rPr>
              <a:t>https://www.bgs.org.uk/ambitions-for-change-improving-healthcare-in-care-homes</a:t>
            </a:r>
            <a:endParaRPr lang="en-US" sz="1000" dirty="0">
              <a:latin typeface="Times New Roman" panose="02020603050405020304" pitchFamily="18" charset="0"/>
              <a:cs typeface="Times New Roman" panose="02020603050405020304" pitchFamily="18" charset="0"/>
            </a:endParaRPr>
          </a:p>
        </p:txBody>
      </p:sp>
      <p:pic>
        <p:nvPicPr>
          <p:cNvPr id="10" name="Video 9">
            <a:hlinkClick r:id="" action="ppaction://media"/>
            <a:extLst>
              <a:ext uri="{FF2B5EF4-FFF2-40B4-BE49-F238E27FC236}">
                <a16:creationId xmlns:a16="http://schemas.microsoft.com/office/drawing/2014/main" id="{675ABE54-D000-4FFD-A1C5-12AEB184C60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21875" r="21875"/>
          <a:stretch>
            <a:fillRect/>
          </a:stretch>
        </p:blipFill>
        <p:spPr>
          <a:xfrm>
            <a:off x="993775" y="4724400"/>
            <a:ext cx="1676400" cy="1676400"/>
          </a:xfrm>
          <a:prstGeom prst="ellipse">
            <a:avLst/>
          </a:prstGeom>
        </p:spPr>
      </p:pic>
    </p:spTree>
    <p:extLst>
      <p:ext uri="{BB962C8B-B14F-4D97-AF65-F5344CB8AC3E}">
        <p14:creationId xmlns:p14="http://schemas.microsoft.com/office/powerpoint/2010/main" val="2478229800"/>
      </p:ext>
    </p:extLst>
  </p:cSld>
  <p:clrMapOvr>
    <a:masterClrMapping/>
  </p:clrMapOvr>
  <mc:AlternateContent xmlns:mc="http://schemas.openxmlformats.org/markup-compatibility/2006" xmlns:p14="http://schemas.microsoft.com/office/powerpoint/2010/main">
    <mc:Choice Requires="p14">
      <p:transition spd="slow" p14:dur="2000" advTm="36153"/>
    </mc:Choice>
    <mc:Fallback xmlns="">
      <p:transition spd="slow" advTm="36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3CE93-4B3E-5876-9D42-1F769F812E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0AD862-7629-14A6-FF4B-A84FBEC949DF}"/>
              </a:ext>
            </a:extLst>
          </p:cNvPr>
          <p:cNvSpPr>
            <a:spLocks noGrp="1"/>
          </p:cNvSpPr>
          <p:nvPr>
            <p:ph type="title"/>
          </p:nvPr>
        </p:nvSpPr>
        <p:spPr>
          <a:xfrm>
            <a:off x="120613" y="653527"/>
            <a:ext cx="8836025" cy="830262"/>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B0ECD40D-A790-25A8-9D13-024EA170150F}"/>
              </a:ext>
            </a:extLst>
          </p:cNvPr>
          <p:cNvSpPr>
            <a:spLocks noGrp="1"/>
          </p:cNvSpPr>
          <p:nvPr>
            <p:ph sz="quarter" idx="1"/>
          </p:nvPr>
        </p:nvSpPr>
        <p:spPr>
          <a:xfrm>
            <a:off x="460375" y="1752600"/>
            <a:ext cx="8528050" cy="5029199"/>
          </a:xfrm>
        </p:spPr>
        <p:txBody>
          <a:bodyPr lIns="0" rIns="2377440">
            <a:noAutofit/>
          </a:bodyPr>
          <a:lstStyle/>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Aging reshapes demand.</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Theory clarifies empowerment.</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Policy enables rights.</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Technology needs inclusion.</a:t>
            </a:r>
          </a:p>
          <a:p>
            <a:pPr marL="274320" lvl="2" indent="-274320">
              <a:lnSpc>
                <a:spcPct val="150000"/>
              </a:lnSpc>
              <a:spcBef>
                <a:spcPts val="0"/>
              </a:spcBef>
            </a:pPr>
            <a:r>
              <a:rPr lang="en-US" dirty="0">
                <a:latin typeface="Times New Roman" panose="02020603050405020304" pitchFamily="18" charset="0"/>
                <a:cs typeface="Times New Roman" panose="02020603050405020304" pitchFamily="18" charset="0"/>
              </a:rPr>
              <a:t>Improvement requires integration.</a:t>
            </a:r>
          </a:p>
        </p:txBody>
      </p:sp>
      <p:sp>
        <p:nvSpPr>
          <p:cNvPr id="4" name="AutoShape 2" descr="Image result for industrial pollution">
            <a:extLst>
              <a:ext uri="{FF2B5EF4-FFF2-40B4-BE49-F238E27FC236}">
                <a16:creationId xmlns:a16="http://schemas.microsoft.com/office/drawing/2014/main" id="{2319678A-8673-CC4D-FE30-C4039DB1B678}"/>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Image result for industrial pollution">
            <a:extLst>
              <a:ext uri="{FF2B5EF4-FFF2-40B4-BE49-F238E27FC236}">
                <a16:creationId xmlns:a16="http://schemas.microsoft.com/office/drawing/2014/main" id="{AE812BB3-7E27-79F7-E4D7-2DC7B610F573}"/>
              </a:ext>
            </a:extLst>
          </p:cNvP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6" name="Picture 5" descr="This is an attack on human rights': UK care homes still denying family  visits to residents | Older people | The Guardian">
            <a:extLst>
              <a:ext uri="{FF2B5EF4-FFF2-40B4-BE49-F238E27FC236}">
                <a16:creationId xmlns:a16="http://schemas.microsoft.com/office/drawing/2014/main" id="{DEA6BA5E-215A-B1B0-088E-C2072AEF96AB}"/>
              </a:ext>
            </a:extLst>
          </p:cNvPr>
          <p:cNvPicPr>
            <a:picLocks noChangeAspect="1"/>
          </p:cNvPicPr>
          <p:nvPr/>
        </p:nvPicPr>
        <p:blipFill>
          <a:blip r:embed="rId3"/>
          <a:stretch>
            <a:fillRect/>
          </a:stretch>
        </p:blipFill>
        <p:spPr>
          <a:xfrm>
            <a:off x="4572000" y="4009913"/>
            <a:ext cx="3657600" cy="2194560"/>
          </a:xfrm>
          <a:prstGeom prst="rect">
            <a:avLst/>
          </a:prstGeom>
        </p:spPr>
      </p:pic>
      <p:sp>
        <p:nvSpPr>
          <p:cNvPr id="7" name="TextBox 6">
            <a:extLst>
              <a:ext uri="{FF2B5EF4-FFF2-40B4-BE49-F238E27FC236}">
                <a16:creationId xmlns:a16="http://schemas.microsoft.com/office/drawing/2014/main" id="{C59ECEE1-A9A1-F8BB-B651-2A29CA7C16B4}"/>
              </a:ext>
            </a:extLst>
          </p:cNvPr>
          <p:cNvSpPr txBox="1"/>
          <p:nvPr/>
        </p:nvSpPr>
        <p:spPr>
          <a:xfrm>
            <a:off x="4572000" y="6233160"/>
            <a:ext cx="4264025" cy="400110"/>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Tapper, 2021. </a:t>
            </a:r>
            <a:r>
              <a:rPr lang="en-US" sz="1000" dirty="0">
                <a:latin typeface="Times New Roman" panose="02020603050405020304" pitchFamily="18" charset="0"/>
                <a:cs typeface="Times New Roman" panose="02020603050405020304" pitchFamily="18" charset="0"/>
                <a:hlinkClick r:id="rId4"/>
              </a:rPr>
              <a:t>https://www.theguardian.com/society/2021/nov/20/uk-care-homes-deny-family-visits-human-rights</a:t>
            </a:r>
            <a:endParaRPr lang="en-US" sz="10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E3521BFE-D1FE-68CB-0A46-748A2B6B710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21875" r="21875"/>
          <a:stretch>
            <a:fillRect/>
          </a:stretch>
        </p:blipFill>
        <p:spPr>
          <a:xfrm>
            <a:off x="6858000" y="1600200"/>
            <a:ext cx="1676400" cy="1676400"/>
          </a:xfrm>
          <a:prstGeom prst="ellipse">
            <a:avLst/>
          </a:prstGeom>
        </p:spPr>
      </p:pic>
    </p:spTree>
    <p:extLst>
      <p:ext uri="{BB962C8B-B14F-4D97-AF65-F5344CB8AC3E}">
        <p14:creationId xmlns:p14="http://schemas.microsoft.com/office/powerpoint/2010/main" val="1298205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987" y="6096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References</a:t>
            </a:r>
          </a:p>
        </p:txBody>
      </p:sp>
      <p:sp>
        <p:nvSpPr>
          <p:cNvPr id="3" name="Content Placeholder 2"/>
          <p:cNvSpPr>
            <a:spLocks noGrp="1"/>
          </p:cNvSpPr>
          <p:nvPr>
            <p:ph sz="quarter" idx="1"/>
          </p:nvPr>
        </p:nvSpPr>
        <p:spPr>
          <a:xfrm>
            <a:off x="457200" y="2057400"/>
            <a:ext cx="8686800" cy="4777154"/>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Age UK (2024a) The State of Health and Care of Older People in England 2024. </a:t>
            </a:r>
            <a:r>
              <a:rPr lang="en-US" sz="2000" u="sng" dirty="0">
                <a:latin typeface="Times New Roman" panose="02020603050405020304" pitchFamily="18" charset="0"/>
                <a:cs typeface="Times New Roman" panose="02020603050405020304" pitchFamily="18" charset="0"/>
                <a:hlinkClick r:id="rId3"/>
              </a:rPr>
              <a:t>https://www.ageuk.org.uk/discover/2024/september/state-of-health-and-care-of-older-people-in-england-2024/</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Age UK (2024b) Briefing: Facts and figures about digital inclusion and older people. </a:t>
            </a:r>
            <a:r>
              <a:rPr lang="en-US" sz="2000" u="sng" dirty="0">
                <a:latin typeface="Times New Roman" panose="02020603050405020304" pitchFamily="18" charset="0"/>
                <a:cs typeface="Times New Roman" panose="02020603050405020304" pitchFamily="18" charset="0"/>
                <a:hlinkClick r:id="rId4"/>
              </a:rPr>
              <a:t>https://www.ageuk.org.uk/siteassets/documents/reports-and-publications/reports-and-briefings/active-communities/internet-use-statistics-june-2024.pdf</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669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88B88-9ADF-A3F4-553E-0D93D2163A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4D0BD-2C2D-4668-CEEC-E1EC4E3865E4}"/>
              </a:ext>
            </a:extLst>
          </p:cNvPr>
          <p:cNvSpPr>
            <a:spLocks noGrp="1"/>
          </p:cNvSpPr>
          <p:nvPr>
            <p:ph type="title"/>
          </p:nvPr>
        </p:nvSpPr>
        <p:spPr>
          <a:xfrm>
            <a:off x="1143000" y="10668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 List Cont.</a:t>
            </a:r>
          </a:p>
        </p:txBody>
      </p:sp>
      <p:sp>
        <p:nvSpPr>
          <p:cNvPr id="3" name="Content Placeholder 2">
            <a:extLst>
              <a:ext uri="{FF2B5EF4-FFF2-40B4-BE49-F238E27FC236}">
                <a16:creationId xmlns:a16="http://schemas.microsoft.com/office/drawing/2014/main" id="{986B4328-FC04-576C-8728-F4599901F924}"/>
              </a:ext>
            </a:extLst>
          </p:cNvPr>
          <p:cNvSpPr>
            <a:spLocks noGrp="1"/>
          </p:cNvSpPr>
          <p:nvPr>
            <p:ph sz="quarter" idx="1"/>
          </p:nvPr>
        </p:nvSpPr>
        <p:spPr>
          <a:xfrm>
            <a:off x="228600" y="2362200"/>
            <a:ext cx="8915400" cy="4495800"/>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Age UK (2024c) Age UK’s new report shows, ‘You are not alone in feeling lonely.' </a:t>
            </a:r>
            <a:r>
              <a:rPr lang="en-US" sz="2000" u="sng" dirty="0">
                <a:latin typeface="Times New Roman" panose="02020603050405020304" pitchFamily="18" charset="0"/>
                <a:cs typeface="Times New Roman" panose="02020603050405020304" pitchFamily="18" charset="0"/>
                <a:hlinkClick r:id="rId3"/>
              </a:rPr>
              <a:t>https://www.ageuk.org.uk/latest-press/articles/age-uks-new-report-shows-you-are-not-alone-in-feeling-lonely/</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British Geriatrics Society [BGS] (2022) Bringing hospital care home: Virtual Wards and Hospital at Home for older people. </a:t>
            </a:r>
            <a:r>
              <a:rPr lang="en-US" sz="2000" u="sng" dirty="0">
                <a:latin typeface="Times New Roman" panose="02020603050405020304" pitchFamily="18" charset="0"/>
                <a:cs typeface="Times New Roman" panose="02020603050405020304" pitchFamily="18" charset="0"/>
                <a:hlinkClick r:id="rId4"/>
              </a:rPr>
              <a:t>https://www.bgs.org.uk/virtualwards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8380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6BEEA-6D51-B04E-017B-F59DAF1811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850F6D-E436-B92D-C1C1-51DBC68A30EF}"/>
              </a:ext>
            </a:extLst>
          </p:cNvPr>
          <p:cNvSpPr>
            <a:spLocks noGrp="1"/>
          </p:cNvSpPr>
          <p:nvPr>
            <p:ph type="title"/>
          </p:nvPr>
        </p:nvSpPr>
        <p:spPr>
          <a:xfrm>
            <a:off x="1260987" y="9906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 List Cont.</a:t>
            </a:r>
          </a:p>
        </p:txBody>
      </p:sp>
      <p:sp>
        <p:nvSpPr>
          <p:cNvPr id="3" name="Content Placeholder 2">
            <a:extLst>
              <a:ext uri="{FF2B5EF4-FFF2-40B4-BE49-F238E27FC236}">
                <a16:creationId xmlns:a16="http://schemas.microsoft.com/office/drawing/2014/main" id="{A3B1B6C3-71FD-D240-A631-CBE12E5FB2FB}"/>
              </a:ext>
            </a:extLst>
          </p:cNvPr>
          <p:cNvSpPr>
            <a:spLocks noGrp="1"/>
          </p:cNvSpPr>
          <p:nvPr>
            <p:ph sz="quarter" idx="1"/>
          </p:nvPr>
        </p:nvSpPr>
        <p:spPr>
          <a:xfrm>
            <a:off x="152400" y="2133600"/>
            <a:ext cx="8991600" cy="4700954"/>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Care Quality Commission (2025) The state of health care and adult social care in England 2024/25: Adult social care. </a:t>
            </a:r>
            <a:r>
              <a:rPr lang="en-US" sz="2000" u="sng" dirty="0">
                <a:latin typeface="Times New Roman" panose="02020603050405020304" pitchFamily="18" charset="0"/>
                <a:cs typeface="Times New Roman" panose="02020603050405020304" pitchFamily="18" charset="0"/>
                <a:hlinkClick r:id="rId3"/>
              </a:rPr>
              <a:t>https://www.cqc.org.uk/publications/major-report/state-care/2024-2025/access/asc</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Care Quality Commission [CQC] (2024). The state of health care and adult social care in England 2023/24: Adult social care. </a:t>
            </a:r>
            <a:r>
              <a:rPr lang="en-US" sz="2000" u="sng" dirty="0">
                <a:latin typeface="Times New Roman" panose="02020603050405020304" pitchFamily="18" charset="0"/>
                <a:cs typeface="Times New Roman" panose="02020603050405020304" pitchFamily="18" charset="0"/>
                <a:hlinkClick r:id="rId4"/>
              </a:rPr>
              <a:t>https://www.cqc.org.uk/publications/major-report/state-care/2023-2024/access/asc</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2829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1EAC6-0007-0064-D5D0-305BD22CA7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A40505-39A6-7D9F-02CA-721533272126}"/>
              </a:ext>
            </a:extLst>
          </p:cNvPr>
          <p:cNvSpPr>
            <a:spLocks noGrp="1"/>
          </p:cNvSpPr>
          <p:nvPr>
            <p:ph type="title"/>
          </p:nvPr>
        </p:nvSpPr>
        <p:spPr>
          <a:xfrm>
            <a:off x="1524000" y="9906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 List Cont.</a:t>
            </a:r>
          </a:p>
        </p:txBody>
      </p:sp>
      <p:sp>
        <p:nvSpPr>
          <p:cNvPr id="3" name="Content Placeholder 2">
            <a:extLst>
              <a:ext uri="{FF2B5EF4-FFF2-40B4-BE49-F238E27FC236}">
                <a16:creationId xmlns:a16="http://schemas.microsoft.com/office/drawing/2014/main" id="{09307622-9CCD-F309-9369-0F53C8E6E2E1}"/>
              </a:ext>
            </a:extLst>
          </p:cNvPr>
          <p:cNvSpPr>
            <a:spLocks noGrp="1"/>
          </p:cNvSpPr>
          <p:nvPr>
            <p:ph sz="quarter" idx="1"/>
          </p:nvPr>
        </p:nvSpPr>
        <p:spPr>
          <a:xfrm>
            <a:off x="76200" y="2057400"/>
            <a:ext cx="9067800" cy="4777154"/>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Department of Health and Social Care [DHSC] (2021) People at the heart of care: Adult social care reform white paper. </a:t>
            </a:r>
            <a:r>
              <a:rPr lang="en-US" sz="2000" u="sng" dirty="0">
                <a:latin typeface="Times New Roman" panose="02020603050405020304" pitchFamily="18" charset="0"/>
                <a:cs typeface="Times New Roman" panose="02020603050405020304" pitchFamily="18" charset="0"/>
                <a:hlinkClick r:id="rId3"/>
              </a:rPr>
              <a:t>https://www.gov.uk/government/publications/people-at-the-heart-of-care-adult-social-care-reform-white-paper</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Department of Health and Social Care [DHSC] (2022) A plan for digital health and social care. </a:t>
            </a:r>
            <a:r>
              <a:rPr lang="en-US" sz="2000" u="sng" dirty="0">
                <a:latin typeface="Times New Roman" panose="02020603050405020304" pitchFamily="18" charset="0"/>
                <a:cs typeface="Times New Roman" panose="02020603050405020304" pitchFamily="18" charset="0"/>
                <a:hlinkClick r:id="rId4"/>
              </a:rPr>
              <a:t>https://www.gov.uk/government/publications/a-plan-for-digital-health-and-social-care/a-plan-for-digital-health-and-social-care</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8948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3CF0F-5631-295B-6BDF-CF6107D85A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6B1B0B-A02A-59D6-2E95-075F5BD910A7}"/>
              </a:ext>
            </a:extLst>
          </p:cNvPr>
          <p:cNvSpPr>
            <a:spLocks noGrp="1"/>
          </p:cNvSpPr>
          <p:nvPr>
            <p:ph type="title"/>
          </p:nvPr>
        </p:nvSpPr>
        <p:spPr>
          <a:xfrm>
            <a:off x="1143000" y="6096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 List Cont.</a:t>
            </a:r>
          </a:p>
        </p:txBody>
      </p:sp>
      <p:sp>
        <p:nvSpPr>
          <p:cNvPr id="3" name="Content Placeholder 2">
            <a:extLst>
              <a:ext uri="{FF2B5EF4-FFF2-40B4-BE49-F238E27FC236}">
                <a16:creationId xmlns:a16="http://schemas.microsoft.com/office/drawing/2014/main" id="{A5021940-B1B3-FFE7-9DC5-F7C61FA7B786}"/>
              </a:ext>
            </a:extLst>
          </p:cNvPr>
          <p:cNvSpPr>
            <a:spLocks noGrp="1"/>
          </p:cNvSpPr>
          <p:nvPr>
            <p:ph sz="quarter" idx="1"/>
          </p:nvPr>
        </p:nvSpPr>
        <p:spPr>
          <a:xfrm>
            <a:off x="152400" y="1524000"/>
            <a:ext cx="8979074" cy="5234354"/>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Foster, L., and Walker, A. (2021). Active aging across the life course: towards a comprehensive approach to prevention. </a:t>
            </a:r>
            <a:r>
              <a:rPr lang="en-US" sz="2000" i="1" dirty="0">
                <a:latin typeface="Times New Roman" panose="02020603050405020304" pitchFamily="18" charset="0"/>
                <a:cs typeface="Times New Roman" panose="02020603050405020304" pitchFamily="18" charset="0"/>
              </a:rPr>
              <a:t>BioMed Research International</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2021</a:t>
            </a:r>
            <a:r>
              <a:rPr lang="en-US" sz="2000" dirty="0">
                <a:latin typeface="Times New Roman" panose="02020603050405020304" pitchFamily="18" charset="0"/>
                <a:cs typeface="Times New Roman" panose="02020603050405020304" pitchFamily="18" charset="0"/>
              </a:rPr>
              <a:t>(1), 6650414. </a:t>
            </a:r>
            <a:r>
              <a:rPr lang="en-US" sz="2000" u="sng" dirty="0">
                <a:latin typeface="Times New Roman" panose="02020603050405020304" pitchFamily="18" charset="0"/>
                <a:cs typeface="Times New Roman" panose="02020603050405020304" pitchFamily="18" charset="0"/>
                <a:hlinkClick r:id="rId3"/>
              </a:rPr>
              <a:t>https://doi.org/10.1155/2021/6650414</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House of Commons Library (2024). The UK’s changing population. </a:t>
            </a:r>
            <a:r>
              <a:rPr lang="en-US" sz="2000" u="sng" dirty="0">
                <a:latin typeface="Times New Roman" panose="02020603050405020304" pitchFamily="18" charset="0"/>
                <a:cs typeface="Times New Roman" panose="02020603050405020304" pitchFamily="18" charset="0"/>
                <a:hlinkClick r:id="rId4"/>
              </a:rPr>
              <a:t>https://commonslibrary.parliament.uk/the-uks-changing-population/</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House of Commons Women and Equalities Committee (2025) The rights of older people. </a:t>
            </a:r>
            <a:r>
              <a:rPr lang="en-US" sz="2000" u="sng" dirty="0">
                <a:latin typeface="Times New Roman" panose="02020603050405020304" pitchFamily="18" charset="0"/>
                <a:cs typeface="Times New Roman" panose="02020603050405020304" pitchFamily="18" charset="0"/>
                <a:hlinkClick r:id="rId5"/>
              </a:rPr>
              <a:t>https://publications.parliament.uk/pa/cm5901/cmselect/cmwomeq/414/report.html</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0794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CC75-0B84-1359-C9BE-1AB0CA6C17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801717-A437-A3A2-3CD4-D862CE3DBA69}"/>
              </a:ext>
            </a:extLst>
          </p:cNvPr>
          <p:cNvSpPr>
            <a:spLocks noGrp="1"/>
          </p:cNvSpPr>
          <p:nvPr>
            <p:ph type="title"/>
          </p:nvPr>
        </p:nvSpPr>
        <p:spPr>
          <a:xfrm>
            <a:off x="1260987" y="5334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 List Cont.</a:t>
            </a:r>
          </a:p>
        </p:txBody>
      </p:sp>
      <p:sp>
        <p:nvSpPr>
          <p:cNvPr id="3" name="Content Placeholder 2">
            <a:extLst>
              <a:ext uri="{FF2B5EF4-FFF2-40B4-BE49-F238E27FC236}">
                <a16:creationId xmlns:a16="http://schemas.microsoft.com/office/drawing/2014/main" id="{394A7789-C2B6-9644-EF44-3F3CD421ADA2}"/>
              </a:ext>
            </a:extLst>
          </p:cNvPr>
          <p:cNvSpPr>
            <a:spLocks noGrp="1"/>
          </p:cNvSpPr>
          <p:nvPr>
            <p:ph sz="quarter" idx="1"/>
          </p:nvPr>
        </p:nvSpPr>
        <p:spPr>
          <a:xfrm>
            <a:off x="228600" y="1447800"/>
            <a:ext cx="8915400" cy="5386754"/>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NHS England (n.d.) Social prescribing. </a:t>
            </a:r>
            <a:r>
              <a:rPr lang="en-US" sz="2000" u="sng" dirty="0">
                <a:latin typeface="Times New Roman" panose="02020603050405020304" pitchFamily="18" charset="0"/>
                <a:cs typeface="Times New Roman" panose="02020603050405020304" pitchFamily="18" charset="0"/>
                <a:hlinkClick r:id="rId3"/>
              </a:rPr>
              <a:t>https://www.england.nhs.uk/personalisedcare/social-prescribing/</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Office for National Statistics [ONS] (2026). National population projections: 2024-based. </a:t>
            </a:r>
            <a:r>
              <a:rPr lang="en-US" sz="2000" u="sng" dirty="0">
                <a:latin typeface="Times New Roman" panose="02020603050405020304" pitchFamily="18" charset="0"/>
                <a:cs typeface="Times New Roman" panose="02020603050405020304" pitchFamily="18" charset="0"/>
                <a:hlinkClick r:id="rId4"/>
              </a:rPr>
              <a:t>https://www.ons.gov.uk/peoplepopulationandcommunity/populationandmigration/populationprojections/bulletins/nationalpopulationprojections/2024based</a:t>
            </a:r>
            <a:r>
              <a:rPr lang="en-US" sz="2000" dirty="0">
                <a:latin typeface="Times New Roman" panose="02020603050405020304" pitchFamily="18" charset="0"/>
                <a:cs typeface="Times New Roman" panose="02020603050405020304" pitchFamily="18" charset="0"/>
              </a:rPr>
              <a:t>.</a:t>
            </a:r>
          </a:p>
          <a:p>
            <a:pPr>
              <a:lnSpc>
                <a:spcPct val="150000"/>
              </a:lnSpc>
              <a:spcBef>
                <a:spcPts val="0"/>
              </a:spcBef>
            </a:pPr>
            <a:r>
              <a:rPr lang="en-US" sz="2000" dirty="0">
                <a:latin typeface="Times New Roman" panose="02020603050405020304" pitchFamily="18" charset="0"/>
                <a:cs typeface="Times New Roman" panose="02020603050405020304" pitchFamily="18" charset="0"/>
              </a:rPr>
              <a:t>POST (2025). Virtual wards and hospitals at home. </a:t>
            </a:r>
            <a:r>
              <a:rPr lang="en-US" sz="2000" u="sng" dirty="0">
                <a:latin typeface="Times New Roman" panose="02020603050405020304" pitchFamily="18" charset="0"/>
                <a:cs typeface="Times New Roman" panose="02020603050405020304" pitchFamily="18" charset="0"/>
                <a:hlinkClick r:id="rId5"/>
              </a:rPr>
              <a:t>https://researchbriefings.files.parliament.uk/documents/POST-PN-0744/POST-PN-0744.pdf</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2652723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D1FF0-BDA7-9BA3-AB62-D38257C75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A721D5-DB3A-76D1-127D-4DEB72A47F42}"/>
              </a:ext>
            </a:extLst>
          </p:cNvPr>
          <p:cNvSpPr>
            <a:spLocks noGrp="1"/>
          </p:cNvSpPr>
          <p:nvPr>
            <p:ph type="title"/>
          </p:nvPr>
        </p:nvSpPr>
        <p:spPr>
          <a:xfrm>
            <a:off x="1260987" y="762000"/>
            <a:ext cx="6622026" cy="762000"/>
          </a:xfrm>
          <a:effectLst>
            <a:outerShdw blurRad="38100" dist="25400" dir="5400000" algn="t" rotWithShape="0">
              <a:srgbClr val="000000">
                <a:alpha val="50000"/>
              </a:srgbClr>
            </a:outerShdw>
            <a:softEdge rad="127000"/>
          </a:effectLst>
        </p:spPr>
        <p:style>
          <a:lnRef idx="3">
            <a:schemeClr val="lt1"/>
          </a:lnRef>
          <a:fillRef idx="1">
            <a:schemeClr val="accent2"/>
          </a:fillRef>
          <a:effectRef idx="1">
            <a:schemeClr val="accent2"/>
          </a:effectRef>
          <a:fontRef idx="minor">
            <a:schemeClr val="lt1"/>
          </a:fontRef>
        </p:style>
        <p:txBody>
          <a:bodyPr>
            <a:normAutofit/>
          </a:bodyPr>
          <a:lstStyle/>
          <a:p>
            <a:pPr algn="ctr"/>
            <a:r>
              <a:rPr lang="en-GB" sz="2400" b="1" dirty="0">
                <a:solidFill>
                  <a:schemeClr val="bg1"/>
                </a:solidFill>
                <a:latin typeface="Times New Roman" panose="02020603050405020304" pitchFamily="18" charset="0"/>
                <a:cs typeface="Times New Roman" panose="02020603050405020304" pitchFamily="18" charset="0"/>
              </a:rPr>
              <a:t>Reference List Cont.</a:t>
            </a:r>
          </a:p>
        </p:txBody>
      </p:sp>
      <p:sp>
        <p:nvSpPr>
          <p:cNvPr id="3" name="Content Placeholder 2">
            <a:extLst>
              <a:ext uri="{FF2B5EF4-FFF2-40B4-BE49-F238E27FC236}">
                <a16:creationId xmlns:a16="http://schemas.microsoft.com/office/drawing/2014/main" id="{6258E690-7BF5-7BC4-ED38-2FCF707F1E1F}"/>
              </a:ext>
            </a:extLst>
          </p:cNvPr>
          <p:cNvSpPr>
            <a:spLocks noGrp="1"/>
          </p:cNvSpPr>
          <p:nvPr>
            <p:ph sz="quarter" idx="1"/>
          </p:nvPr>
        </p:nvSpPr>
        <p:spPr>
          <a:xfrm>
            <a:off x="76200" y="2057400"/>
            <a:ext cx="9067800" cy="4777154"/>
          </a:xfrm>
        </p:spPr>
        <p:txBody>
          <a:bodyPr>
            <a:noAutofit/>
          </a:bodyPr>
          <a:lstStyle/>
          <a:p>
            <a:pPr>
              <a:lnSpc>
                <a:spcPct val="150000"/>
              </a:lnSpc>
              <a:spcBef>
                <a:spcPts val="0"/>
              </a:spcBef>
            </a:pPr>
            <a:r>
              <a:rPr lang="en-US" sz="2000" dirty="0">
                <a:latin typeface="Times New Roman" panose="02020603050405020304" pitchFamily="18" charset="0"/>
                <a:cs typeface="Times New Roman" panose="02020603050405020304" pitchFamily="18" charset="0"/>
              </a:rPr>
              <a:t>Skills for Care (2025) The state of the adult social care sector and workforce in England. </a:t>
            </a:r>
            <a:r>
              <a:rPr lang="en-US" sz="2000" u="sng" dirty="0">
                <a:latin typeface="Times New Roman" panose="02020603050405020304" pitchFamily="18" charset="0"/>
                <a:cs typeface="Times New Roman" panose="02020603050405020304" pitchFamily="18" charset="0"/>
                <a:hlinkClick r:id="rId3"/>
              </a:rPr>
              <a:t>https://www.skillsforcare.org.uk/Adult-Social-Care-Workforce-Data/workforceintelligence/Reports-and-visualisations/National-information/The-State-of-report.aspx</a:t>
            </a:r>
            <a:endParaRPr lang="en-US" sz="2000" dirty="0">
              <a:latin typeface="Times New Roman" panose="02020603050405020304" pitchFamily="18" charset="0"/>
              <a:cs typeface="Times New Roman" panose="02020603050405020304" pitchFamily="18" charset="0"/>
            </a:endParaRPr>
          </a:p>
          <a:p>
            <a:pPr>
              <a:lnSpc>
                <a:spcPct val="150000"/>
              </a:lnSpc>
              <a:spcBef>
                <a:spcPts val="0"/>
              </a:spcBef>
            </a:pPr>
            <a:r>
              <a:rPr lang="en-US" sz="2000" dirty="0">
                <a:latin typeface="Times New Roman" panose="02020603050405020304" pitchFamily="18" charset="0"/>
                <a:cs typeface="Times New Roman" panose="02020603050405020304" pitchFamily="18" charset="0"/>
              </a:rPr>
              <a:t>World Health Organization (2025) Framework to implement a life course approach in practice. </a:t>
            </a:r>
            <a:r>
              <a:rPr lang="en-US" sz="2000" u="sng" dirty="0">
                <a:latin typeface="Times New Roman" panose="02020603050405020304" pitchFamily="18" charset="0"/>
                <a:cs typeface="Times New Roman" panose="02020603050405020304" pitchFamily="18" charset="0"/>
                <a:hlinkClick r:id="rId4"/>
              </a:rPr>
              <a:t>https://www.who.int/publications/i/item/9789240112575</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4338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txDef>
      <a:spPr>
        <a:noFill/>
      </a:spPr>
      <a:bodyPr wrap="square" rtlCol="0">
        <a:spAutoFit/>
      </a:bodyPr>
      <a:lstStyle>
        <a:defPPr>
          <a:defRPr dirty="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12325</TotalTime>
  <Words>2847</Words>
  <Application>Microsoft Office PowerPoint</Application>
  <PresentationFormat>On-screen Show (4:3)</PresentationFormat>
  <Paragraphs>156</Paragraphs>
  <Slides>21</Slides>
  <Notes>21</Notes>
  <HiddenSlides>0</HiddenSlides>
  <MMClips>19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Franklin Gothic Book</vt:lpstr>
      <vt:lpstr>Perpetua</vt:lpstr>
      <vt:lpstr>Times New Roman</vt:lpstr>
      <vt:lpstr>Wingdings 2</vt:lpstr>
      <vt:lpstr>Equity</vt:lpstr>
      <vt:lpstr>PowerPoint Presentation</vt:lpstr>
      <vt:lpstr>Introduction</vt:lpstr>
      <vt:lpstr>The Aging Population</vt:lpstr>
      <vt:lpstr>Theoretical Frameworks</vt:lpstr>
      <vt:lpstr>Policy and Legislation</vt:lpstr>
      <vt:lpstr>Current Care Provisions</vt:lpstr>
      <vt:lpstr>Domiciliary Care Analysis</vt:lpstr>
      <vt:lpstr>Residential Care Analysis</vt:lpstr>
      <vt:lpstr>Technological Innovations</vt:lpstr>
      <vt:lpstr>Technology Critical Assessment</vt:lpstr>
      <vt:lpstr>Case Study 1</vt:lpstr>
      <vt:lpstr>Case Study 2</vt:lpstr>
      <vt:lpstr>Recommendations for Improvement</vt:lpstr>
      <vt:lpstr>Conclusion</vt:lpstr>
      <vt:lpstr>References</vt:lpstr>
      <vt:lpstr>Reference List Cont.</vt:lpstr>
      <vt:lpstr>Reference List Cont.</vt:lpstr>
      <vt:lpstr>Reference List Cont.</vt:lpstr>
      <vt:lpstr>Reference List Cont.</vt:lpstr>
      <vt:lpstr>Reference List Cont.</vt:lpstr>
      <vt:lpstr>Reference List Cont.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USER-PC</dc:creator>
  <cp:lastModifiedBy>Duty Manager</cp:lastModifiedBy>
  <cp:revision>896</cp:revision>
  <cp:lastPrinted>2026-06-22T19:19:23Z</cp:lastPrinted>
  <dcterms:created xsi:type="dcterms:W3CDTF">2019-11-22T10:18:38Z</dcterms:created>
  <dcterms:modified xsi:type="dcterms:W3CDTF">2026-06-23T21:57:13Z</dcterms:modified>
</cp:coreProperties>
</file>