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73" r:id="rId3"/>
    <p:sldId id="259" r:id="rId4"/>
    <p:sldId id="257"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07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322"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DF567D-E6F3-43E8-B98E-0846799E0845}" type="datetimeFigureOut">
              <a:rPr lang="en-IN" smtClean="0"/>
              <a:t>05-07-2026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C03E2-DB38-4B03-B342-127CBE1A8854}" type="slidenum">
              <a:rPr lang="en-IN" smtClean="0"/>
              <a:t>‹#›</a:t>
            </a:fld>
            <a:endParaRPr lang="en-IN"/>
          </a:p>
        </p:txBody>
      </p:sp>
    </p:spTree>
    <p:extLst>
      <p:ext uri="{BB962C8B-B14F-4D97-AF65-F5344CB8AC3E}">
        <p14:creationId xmlns:p14="http://schemas.microsoft.com/office/powerpoint/2010/main" val="3875055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Goal is to encourage people to use digital technology in a healthy and balanced manner. </a:t>
            </a:r>
            <a:r>
              <a:rPr lang="en-GB" sz="1200" b="0" i="0" u="none" strike="noStrike" kern="1200" dirty="0">
                <a:solidFill>
                  <a:schemeClr val="tx1"/>
                </a:solidFill>
                <a:effectLst/>
                <a:latin typeface="+mn-lt"/>
                <a:ea typeface="+mn-ea"/>
                <a:cs typeface="+mn-cs"/>
              </a:rPr>
              <a:t>Development of positive habits regarding the use of digital technology is necessary to avoid the negative impacts of excessive screen time (</a:t>
            </a:r>
            <a:r>
              <a:rPr lang="en-GB" sz="800" dirty="0">
                <a:solidFill>
                  <a:schemeClr val="tx1"/>
                </a:solidFill>
              </a:rPr>
              <a:t>Pandya and Lodha, 2021</a:t>
            </a:r>
            <a:r>
              <a:rPr lang="en-GB" sz="1200" b="0" i="0" u="none" strike="noStrike" kern="1200" dirty="0">
                <a:solidFill>
                  <a:schemeClr val="tx1"/>
                </a:solidFill>
                <a:effectLst/>
                <a:latin typeface="+mn-lt"/>
                <a:ea typeface="+mn-ea"/>
                <a:cs typeface="+mn-cs"/>
              </a:rPr>
              <a:t>)</a:t>
            </a:r>
          </a:p>
          <a:p>
            <a:pPr rtl="0"/>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3</a:t>
            </a:fld>
            <a:endParaRPr lang="en-IN"/>
          </a:p>
        </p:txBody>
      </p:sp>
    </p:spTree>
    <p:extLst>
      <p:ext uri="{BB962C8B-B14F-4D97-AF65-F5344CB8AC3E}">
        <p14:creationId xmlns:p14="http://schemas.microsoft.com/office/powerpoint/2010/main" val="3007165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programme is a six-week course which includes learning, self-monitoring and </a:t>
            </a:r>
            <a:r>
              <a:rPr lang="en-IN" sz="1200" b="0" i="0" u="none" strike="noStrike" kern="1200" dirty="0" err="1">
                <a:solidFill>
                  <a:schemeClr val="tx1"/>
                </a:solidFill>
                <a:effectLst/>
                <a:latin typeface="+mn-lt"/>
                <a:ea typeface="+mn-ea"/>
                <a:cs typeface="+mn-cs"/>
              </a:rPr>
              <a:t>behavior</a:t>
            </a:r>
            <a:r>
              <a:rPr lang="en-IN" sz="1200" b="0" i="0" u="none" strike="noStrike" kern="1200" dirty="0">
                <a:solidFill>
                  <a:schemeClr val="tx1"/>
                </a:solidFill>
                <a:effectLst/>
                <a:latin typeface="+mn-lt"/>
                <a:ea typeface="+mn-ea"/>
                <a:cs typeface="+mn-cs"/>
              </a:rPr>
              <a:t> change activities. Participants first evaluate their digital use and then learn about digital wellbeing and take part in challenges on a weekly basis. Activities are designed to reduce recreational screen time, enhance sleep or increase offline social and physical activity (George and </a:t>
            </a:r>
            <a:r>
              <a:rPr lang="en-IN" sz="1200" b="0" i="0" u="none" strike="noStrike" kern="1200" dirty="0" err="1">
                <a:solidFill>
                  <a:schemeClr val="tx1"/>
                </a:solidFill>
                <a:effectLst/>
                <a:latin typeface="+mn-lt"/>
                <a:ea typeface="+mn-ea"/>
                <a:cs typeface="+mn-cs"/>
              </a:rPr>
              <a:t>Dhull</a:t>
            </a:r>
            <a:r>
              <a:rPr lang="en-IN" sz="1200" b="0" i="0" u="none" strike="noStrike" kern="1200" dirty="0">
                <a:solidFill>
                  <a:schemeClr val="tx1"/>
                </a:solidFill>
                <a:effectLst/>
                <a:latin typeface="+mn-lt"/>
                <a:ea typeface="+mn-ea"/>
                <a:cs typeface="+mn-cs"/>
              </a:rPr>
              <a:t>, 2023). The last session is a reflection and personalised plan to help participants sustain healthier digital habits outside of the campaign.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4</a:t>
            </a:fld>
            <a:endParaRPr lang="en-IN"/>
          </a:p>
        </p:txBody>
      </p:sp>
    </p:spTree>
    <p:extLst>
      <p:ext uri="{BB962C8B-B14F-4D97-AF65-F5344CB8AC3E}">
        <p14:creationId xmlns:p14="http://schemas.microsoft.com/office/powerpoint/2010/main" val="902215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campaign has three measurable goals focused on the key behaviours that are associated with excessive technology use. The weekly activities will help participants track their screen time, learn about the impact of excessive screen time and develop strategies for healthier screen time. Skills and confidence are built to make sustainable changes through education and training, hands-on challenges and peer support (</a:t>
            </a:r>
            <a:r>
              <a:rPr lang="en-IN" sz="1200" b="0" i="0" u="none" strike="noStrike" kern="1200" dirty="0" err="1">
                <a:solidFill>
                  <a:schemeClr val="tx1"/>
                </a:solidFill>
                <a:effectLst/>
                <a:latin typeface="+mn-lt"/>
                <a:ea typeface="+mn-ea"/>
                <a:cs typeface="+mn-cs"/>
              </a:rPr>
              <a:t>Senadheera</a:t>
            </a:r>
            <a:r>
              <a:rPr lang="en-IN" sz="1200" b="0" i="0" u="none" strike="noStrike" kern="1200" dirty="0">
                <a:solidFill>
                  <a:schemeClr val="tx1"/>
                </a:solidFill>
                <a:effectLst/>
                <a:latin typeface="+mn-lt"/>
                <a:ea typeface="+mn-ea"/>
                <a:cs typeface="+mn-cs"/>
              </a:rPr>
              <a:t>, 2025). It brings benefits to physical, psychological and social wellbeing (</a:t>
            </a:r>
            <a:r>
              <a:rPr lang="en-IN" sz="800" dirty="0" err="1">
                <a:solidFill>
                  <a:schemeClr val="tx1"/>
                </a:solidFill>
              </a:rPr>
              <a:t>Onyeizu</a:t>
            </a:r>
            <a:r>
              <a:rPr lang="en-IN" sz="800" dirty="0">
                <a:solidFill>
                  <a:schemeClr val="tx1"/>
                </a:solidFill>
              </a:rPr>
              <a:t> </a:t>
            </a:r>
            <a:r>
              <a:rPr lang="en-IN" sz="800" i="1" dirty="0">
                <a:solidFill>
                  <a:schemeClr val="tx1"/>
                </a:solidFill>
              </a:rPr>
              <a:t>et al. </a:t>
            </a:r>
            <a:r>
              <a:rPr lang="en-IN" sz="800" dirty="0">
                <a:solidFill>
                  <a:schemeClr val="tx1"/>
                </a:solidFill>
              </a:rPr>
              <a:t>2022</a:t>
            </a:r>
            <a:r>
              <a:rPr lang="en-IN"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5</a:t>
            </a:fld>
            <a:endParaRPr lang="en-IN"/>
          </a:p>
        </p:txBody>
      </p:sp>
    </p:spTree>
    <p:extLst>
      <p:ext uri="{BB962C8B-B14F-4D97-AF65-F5344CB8AC3E}">
        <p14:creationId xmlns:p14="http://schemas.microsoft.com/office/powerpoint/2010/main" val="4270287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18-25 years of the young adult are important for developing lifelong health behaviours. Young people today can become over-dependent on their mobile phones, social media and digital entertainment, which may lead them to spend more time than recommended on these activities. This behaviour is related to poor sleep quality, physical inactivity, anxiety and decreased social interaction (</a:t>
            </a:r>
            <a:r>
              <a:rPr lang="en-IN" sz="1200" b="0" i="0" u="none" strike="noStrike" kern="1200" dirty="0" err="1">
                <a:solidFill>
                  <a:schemeClr val="tx1"/>
                </a:solidFill>
                <a:effectLst/>
                <a:latin typeface="+mn-lt"/>
                <a:ea typeface="+mn-ea"/>
                <a:cs typeface="+mn-cs"/>
              </a:rPr>
              <a:t>Onyeizu</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et al.</a:t>
            </a:r>
            <a:r>
              <a:rPr lang="en-IN" sz="1200" b="0" i="0" u="none" strike="noStrike" kern="1200" dirty="0">
                <a:solidFill>
                  <a:schemeClr val="tx1"/>
                </a:solidFill>
                <a:effectLst/>
                <a:latin typeface="+mn-lt"/>
                <a:ea typeface="+mn-ea"/>
                <a:cs typeface="+mn-cs"/>
              </a:rPr>
              <a:t>, 2022). Behaviours such as these can develop into ways of life, which is one reason why health promotion interventions at the early stages are necessary to ensure a healthy balance of technology and wellbeing and to help reduce health inequalities (</a:t>
            </a:r>
            <a:r>
              <a:rPr lang="en-GB" sz="1200" b="0" i="0" u="none" strike="noStrike" kern="1200" dirty="0">
                <a:solidFill>
                  <a:schemeClr val="tx1"/>
                </a:solidFill>
                <a:effectLst/>
                <a:latin typeface="+mn-lt"/>
                <a:ea typeface="+mn-ea"/>
                <a:cs typeface="+mn-cs"/>
              </a:rPr>
              <a:t>Park </a:t>
            </a:r>
            <a:r>
              <a:rPr lang="en-GB" sz="1200" b="0" i="1" u="none" strike="noStrike" kern="1200" dirty="0">
                <a:solidFill>
                  <a:schemeClr val="tx1"/>
                </a:solidFill>
                <a:effectLst/>
                <a:latin typeface="+mn-lt"/>
                <a:ea typeface="+mn-ea"/>
                <a:cs typeface="+mn-cs"/>
              </a:rPr>
              <a:t>et al. </a:t>
            </a:r>
            <a:r>
              <a:rPr lang="en-GB" sz="1200" b="0" i="0" u="none" strike="noStrike" kern="1200" dirty="0">
                <a:solidFill>
                  <a:schemeClr val="tx1"/>
                </a:solidFill>
                <a:effectLst/>
                <a:latin typeface="+mn-lt"/>
                <a:ea typeface="+mn-ea"/>
                <a:cs typeface="+mn-cs"/>
              </a:rPr>
              <a:t>2022</a:t>
            </a:r>
            <a:r>
              <a:rPr lang="en-IN" sz="1200" b="0" i="0" u="none" strike="noStrike" kern="1200" dirty="0">
                <a:solidFill>
                  <a:schemeClr val="tx1"/>
                </a:solidFill>
                <a:effectLst/>
                <a:latin typeface="+mn-lt"/>
                <a:ea typeface="+mn-ea"/>
                <a:cs typeface="+mn-cs"/>
              </a:rPr>
              <a: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6</a:t>
            </a:fld>
            <a:endParaRPr lang="en-IN"/>
          </a:p>
        </p:txBody>
      </p:sp>
    </p:spTree>
    <p:extLst>
      <p:ext uri="{BB962C8B-B14F-4D97-AF65-F5344CB8AC3E}">
        <p14:creationId xmlns:p14="http://schemas.microsoft.com/office/powerpoint/2010/main" val="2852754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Even though adults do not have a screen time limit, the Chief Medical Officers and NHS advice balance and breaks in screen time also they recommend avoiding the use of screens before going to bed to maintain physical and mental health (NHS, 2021). Hall (2025) revealed that 47% of 16 to 24 year-olds who use social media deactivate notifications and use “do not disturb” mode. This campaign is significant because of these behaviours that can lead to poor sleep, sedentary lifestyle and mental health issues.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7</a:t>
            </a:fld>
            <a:endParaRPr lang="en-IN"/>
          </a:p>
        </p:txBody>
      </p:sp>
    </p:spTree>
    <p:extLst>
      <p:ext uri="{BB962C8B-B14F-4D97-AF65-F5344CB8AC3E}">
        <p14:creationId xmlns:p14="http://schemas.microsoft.com/office/powerpoint/2010/main" val="2468280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Too much screen time can have a short- and long-term impact on health. The short term effects include eye strain, headaches, fatigue, sleep disturbances and poor school or work productivity as a result of long hours of device use (</a:t>
            </a:r>
            <a:r>
              <a:rPr lang="en-IN" sz="1200" b="0" i="0" u="none" strike="noStrike" kern="1200" dirty="0" err="1">
                <a:solidFill>
                  <a:schemeClr val="tx1"/>
                </a:solidFill>
                <a:effectLst/>
                <a:latin typeface="+mn-lt"/>
                <a:ea typeface="+mn-ea"/>
                <a:cs typeface="+mn-cs"/>
              </a:rPr>
              <a:t>Bagaji</a:t>
            </a:r>
            <a:r>
              <a:rPr lang="en-IN" sz="1200" b="0" i="0" u="none" strike="noStrike" kern="1200" dirty="0">
                <a:solidFill>
                  <a:schemeClr val="tx1"/>
                </a:solidFill>
                <a:effectLst/>
                <a:latin typeface="+mn-lt"/>
                <a:ea typeface="+mn-ea"/>
                <a:cs typeface="+mn-cs"/>
              </a:rPr>
              <a:t> and Rao, 2025). Chronic and ongoing unhealthy digital use could lead to physical inactivity, obesity, depression, chronic sleep disorders and social isolation over time (Moitra and Madan, 2022). The severity of these risks demonstrates why there is a need to guide young adults to use digital technologies in a healthy manner with consideration to their health and wellbeing (</a:t>
            </a:r>
            <a:r>
              <a:rPr lang="en-IN" sz="1200" b="0" i="0" u="none" strike="noStrike" kern="1200" dirty="0" err="1">
                <a:solidFill>
                  <a:schemeClr val="tx1"/>
                </a:solidFill>
                <a:effectLst/>
                <a:latin typeface="+mn-lt"/>
                <a:ea typeface="+mn-ea"/>
                <a:cs typeface="+mn-cs"/>
              </a:rPr>
              <a:t>Bagaji</a:t>
            </a:r>
            <a:r>
              <a:rPr lang="en-IN" sz="1200" b="0" i="0" u="none" strike="noStrike" kern="1200" dirty="0">
                <a:solidFill>
                  <a:schemeClr val="tx1"/>
                </a:solidFill>
                <a:effectLst/>
                <a:latin typeface="+mn-lt"/>
                <a:ea typeface="+mn-ea"/>
                <a:cs typeface="+mn-cs"/>
              </a:rPr>
              <a:t> and Rao, 2025).</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8</a:t>
            </a:fld>
            <a:endParaRPr lang="en-IN"/>
          </a:p>
        </p:txBody>
      </p:sp>
    </p:spTree>
    <p:extLst>
      <p:ext uri="{BB962C8B-B14F-4D97-AF65-F5344CB8AC3E}">
        <p14:creationId xmlns:p14="http://schemas.microsoft.com/office/powerpoint/2010/main" val="1579882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has three SMART objectives which are specific, measurable, achievable, realistic, and time-bound. It takes place over the six-week intervention. Every aim deals with a significant impact of overuse of digital technology. When one limits screen time, one can concentrate better, feel better and avoid using a device before going to sleep, which will improve sleep (). Supporting offline social and physical activity can help encourage active lifestyles and build social relationships. Objective measures will be used to monitor progress such as objective tablet reports, sleep diaries and attendance records.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9</a:t>
            </a:fld>
            <a:endParaRPr lang="en-IN"/>
          </a:p>
        </p:txBody>
      </p:sp>
    </p:spTree>
    <p:extLst>
      <p:ext uri="{BB962C8B-B14F-4D97-AF65-F5344CB8AC3E}">
        <p14:creationId xmlns:p14="http://schemas.microsoft.com/office/powerpoint/2010/main" val="1054099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There will be three assessment approaches used to get a sense of the effectiveness of the campaign. Process evaluation will determine participation by attendance and feedback at each session. Outcome evaluation uses pre and post intervention data such as screen time, sleep quality and wellbeing to measure immediate behaviour change. Impact evaluation looks at whether there is an improvement in digital habits after the programme. Objective measures (smartphone screen time reports) and questionnaires or sleep diaries are combined to give a full picture of the success of the campaign's SMART aims.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10</a:t>
            </a:fld>
            <a:endParaRPr lang="en-IN"/>
          </a:p>
        </p:txBody>
      </p:sp>
    </p:spTree>
    <p:extLst>
      <p:ext uri="{BB962C8B-B14F-4D97-AF65-F5344CB8AC3E}">
        <p14:creationId xmlns:p14="http://schemas.microsoft.com/office/powerpoint/2010/main" val="2296598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IN" sz="1200" b="0" i="0" u="none" strike="noStrike" kern="1200" dirty="0">
                <a:solidFill>
                  <a:schemeClr val="tx1"/>
                </a:solidFill>
                <a:effectLst/>
                <a:latin typeface="+mn-lt"/>
                <a:ea typeface="+mn-ea"/>
                <a:cs typeface="+mn-cs"/>
              </a:rPr>
            </a:br>
            <a:r>
              <a:rPr lang="en-IN" sz="1200" b="0" i="0" u="none" strike="noStrike" kern="1200" dirty="0">
                <a:solidFill>
                  <a:schemeClr val="tx1"/>
                </a:solidFill>
                <a:effectLst/>
                <a:latin typeface="+mn-lt"/>
                <a:ea typeface="+mn-ea"/>
                <a:cs typeface="+mn-cs"/>
              </a:rPr>
              <a:t>This campaign must be built on partnership working to be successful and sustainable. National organizations such as NHS, </a:t>
            </a:r>
            <a:r>
              <a:rPr lang="en-IN" sz="1200" b="0" i="0" u="none" strike="noStrike" kern="1200" dirty="0" err="1">
                <a:solidFill>
                  <a:schemeClr val="tx1"/>
                </a:solidFill>
                <a:effectLst/>
                <a:latin typeface="+mn-lt"/>
                <a:ea typeface="+mn-ea"/>
                <a:cs typeface="+mn-cs"/>
              </a:rPr>
              <a:t>YoungMinds</a:t>
            </a:r>
            <a:r>
              <a:rPr lang="en-IN" sz="1200" b="0" i="0" u="none" strike="noStrike" kern="1200" dirty="0">
                <a:solidFill>
                  <a:schemeClr val="tx1"/>
                </a:solidFill>
                <a:effectLst/>
                <a:latin typeface="+mn-lt"/>
                <a:ea typeface="+mn-ea"/>
                <a:cs typeface="+mn-cs"/>
              </a:rPr>
              <a:t>, MIND have credible health information, mental health services and education information to support positive behaviour change. The council also has a public health team who coordinate programme delivery, and university wellbeing services support recruitment and counselling support. Additionally, leisure and community centres provide opportunities to engage in offline activities, challenging people to swap out some of the time they spend on screens for more time outdoors and with others. Such partnerships further expand the reach, credibility and impact of the campaign.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12</a:t>
            </a:fld>
            <a:endParaRPr lang="en-IN"/>
          </a:p>
        </p:txBody>
      </p:sp>
    </p:spTree>
    <p:extLst>
      <p:ext uri="{BB962C8B-B14F-4D97-AF65-F5344CB8AC3E}">
        <p14:creationId xmlns:p14="http://schemas.microsoft.com/office/powerpoint/2010/main" val="1808566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is not developing new materials, but is re-using existing materials that are already available in other health promotion campaigns. Educational leaflets, digital wellbeing workshops and applications for the smartphone that track screen time are used to raise awareness and help participants to understand and track their own digital behaviours (</a:t>
            </a:r>
            <a:r>
              <a:rPr lang="en-IN" sz="800" dirty="0">
                <a:solidFill>
                  <a:schemeClr val="tx1"/>
                </a:solidFill>
              </a:rPr>
              <a:t>Liu </a:t>
            </a:r>
            <a:r>
              <a:rPr lang="en-IN" sz="800" i="1" dirty="0">
                <a:solidFill>
                  <a:schemeClr val="tx1"/>
                </a:solidFill>
              </a:rPr>
              <a:t>et al. </a:t>
            </a:r>
            <a:r>
              <a:rPr lang="en-IN" sz="800" dirty="0">
                <a:solidFill>
                  <a:schemeClr val="tx1"/>
                </a:solidFill>
              </a:rPr>
              <a:t>2023</a:t>
            </a:r>
            <a:r>
              <a:rPr lang="en-IN" sz="1200" b="0" i="0" u="none" strike="noStrike" kern="1200" dirty="0">
                <a:solidFill>
                  <a:schemeClr val="tx1"/>
                </a:solidFill>
                <a:effectLst/>
                <a:latin typeface="+mn-lt"/>
                <a:ea typeface="+mn-ea"/>
                <a:cs typeface="+mn-cs"/>
              </a:rPr>
              <a:t>). The use of reminders on social media and weekly challenges keep people engaged and posters and QR codes make information on the campaign more accessible. The use of familiar, evidence-based materials helps to engage participants, ensures consistent health messages and enables the campaign to be made realistic, affordable and feasible in the local community.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13</a:t>
            </a:fld>
            <a:endParaRPr lang="en-IN"/>
          </a:p>
        </p:txBody>
      </p:sp>
    </p:spTree>
    <p:extLst>
      <p:ext uri="{BB962C8B-B14F-4D97-AF65-F5344CB8AC3E}">
        <p14:creationId xmlns:p14="http://schemas.microsoft.com/office/powerpoint/2010/main" val="3460183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Balancing mannerly use of digital technology can improve health in several areas. The benefits of reducing the hours spent on recreational screens are physiologic, with increased sleep, decreased eye strain and increased physical activity (</a:t>
            </a:r>
            <a:r>
              <a:rPr lang="en-IN" sz="1200" b="0" i="0" u="none" strike="noStrike" kern="1200" dirty="0" err="1">
                <a:solidFill>
                  <a:schemeClr val="tx1"/>
                </a:solidFill>
                <a:effectLst/>
                <a:latin typeface="+mn-lt"/>
                <a:ea typeface="+mn-ea"/>
                <a:cs typeface="+mn-cs"/>
              </a:rPr>
              <a:t>Aykutlu</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et al</a:t>
            </a:r>
            <a:r>
              <a:rPr lang="en-IN" sz="1200" b="0" i="0" u="none" strike="noStrike" kern="1200" dirty="0">
                <a:solidFill>
                  <a:schemeClr val="tx1"/>
                </a:solidFill>
                <a:effectLst/>
                <a:latin typeface="+mn-lt"/>
                <a:ea typeface="+mn-ea"/>
                <a:cs typeface="+mn-cs"/>
              </a:rPr>
              <a:t>., 2024). Psychologically, it helps to reduce stress and anxiety, improve concentration, mood and emotional wellbeing. Spending less time online can lead to more in-person real-life interactions, better connections and a greater involvement in community opportunities, sociologically (</a:t>
            </a:r>
            <a:r>
              <a:rPr lang="en-IN" sz="800" dirty="0">
                <a:solidFill>
                  <a:schemeClr val="tx1"/>
                </a:solidFill>
              </a:rPr>
              <a:t>Liu </a:t>
            </a:r>
            <a:r>
              <a:rPr lang="en-IN" sz="800" i="1" dirty="0">
                <a:solidFill>
                  <a:schemeClr val="tx1"/>
                </a:solidFill>
              </a:rPr>
              <a:t>et al</a:t>
            </a:r>
            <a:r>
              <a:rPr lang="en-IN" sz="800" dirty="0">
                <a:solidFill>
                  <a:schemeClr val="tx1"/>
                </a:solidFill>
              </a:rPr>
              <a:t>. 2023</a:t>
            </a:r>
            <a:r>
              <a:rPr lang="en-IN" sz="1200" b="0" i="0" u="none" strike="noStrike" kern="1200" dirty="0">
                <a:solidFill>
                  <a:schemeClr val="tx1"/>
                </a:solidFill>
                <a:effectLst/>
                <a:latin typeface="+mn-lt"/>
                <a:ea typeface="+mn-ea"/>
                <a:cs typeface="+mn-cs"/>
              </a:rPr>
              <a:t>). Altogether, these improvements improve the performance of students or employees in class or workplace and help maintain a healthier and more balanced lifestyle that can be continued after the campaign.</a:t>
            </a: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14</a:t>
            </a:fld>
            <a:endParaRPr lang="en-IN"/>
          </a:p>
        </p:txBody>
      </p:sp>
    </p:spTree>
    <p:extLst>
      <p:ext uri="{BB962C8B-B14F-4D97-AF65-F5344CB8AC3E}">
        <p14:creationId xmlns:p14="http://schemas.microsoft.com/office/powerpoint/2010/main" val="1794745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is based on three complementary behaviour change models. The COM-B Model helps to enhance participants' knowledge and motivation, and helps to enable healthier digital choices. The Health Belief Model (HBM) is a model that can be used to promote </a:t>
            </a:r>
            <a:r>
              <a:rPr lang="en-IN" sz="1200" b="0" i="0" u="none" strike="noStrike" kern="1200" dirty="0" err="1">
                <a:solidFill>
                  <a:schemeClr val="tx1"/>
                </a:solidFill>
                <a:effectLst/>
                <a:latin typeface="+mn-lt"/>
                <a:ea typeface="+mn-ea"/>
                <a:cs typeface="+mn-cs"/>
              </a:rPr>
              <a:t>behavior</a:t>
            </a:r>
            <a:r>
              <a:rPr lang="en-IN" sz="1200" b="0" i="0" u="none" strike="noStrike" kern="1200" dirty="0">
                <a:solidFill>
                  <a:schemeClr val="tx1"/>
                </a:solidFill>
                <a:effectLst/>
                <a:latin typeface="+mn-lt"/>
                <a:ea typeface="+mn-ea"/>
                <a:cs typeface="+mn-cs"/>
              </a:rPr>
              <a:t> changes which can be achieved by raising awareness of the health hazard of excessive screen time and the benefit of limiting screen time (</a:t>
            </a:r>
            <a:r>
              <a:rPr lang="en-GB" sz="1200" b="0" i="0" u="none" strike="noStrike" kern="1200" dirty="0">
                <a:solidFill>
                  <a:schemeClr val="tx1"/>
                </a:solidFill>
                <a:effectLst/>
                <a:latin typeface="+mn-lt"/>
                <a:ea typeface="+mn-ea"/>
                <a:cs typeface="+mn-cs"/>
              </a:rPr>
              <a:t>Liu </a:t>
            </a:r>
            <a:r>
              <a:rPr lang="en-GB" sz="1200" b="0" i="1" u="none" strike="noStrike" kern="1200" dirty="0">
                <a:solidFill>
                  <a:schemeClr val="tx1"/>
                </a:solidFill>
                <a:effectLst/>
                <a:latin typeface="+mn-lt"/>
                <a:ea typeface="+mn-ea"/>
                <a:cs typeface="+mn-cs"/>
              </a:rPr>
              <a:t>et al, </a:t>
            </a:r>
            <a:r>
              <a:rPr lang="en-GB" sz="1200" b="0" i="0" u="none" strike="noStrike" kern="1200" dirty="0">
                <a:solidFill>
                  <a:schemeClr val="tx1"/>
                </a:solidFill>
                <a:effectLst/>
                <a:latin typeface="+mn-lt"/>
                <a:ea typeface="+mn-ea"/>
                <a:cs typeface="+mn-cs"/>
              </a:rPr>
              <a:t>2021</a:t>
            </a:r>
            <a:r>
              <a:rPr lang="en-IN" sz="1200" b="0" i="0" u="none" strike="noStrike" kern="1200" dirty="0">
                <a:solidFill>
                  <a:schemeClr val="tx1"/>
                </a:solidFill>
                <a:effectLst/>
                <a:latin typeface="+mn-lt"/>
                <a:ea typeface="+mn-ea"/>
                <a:cs typeface="+mn-cs"/>
              </a:rPr>
              <a:t>). Lastly, the Transtheoretical Model acknowledges that behaviour change is a gradual process and that participants can go through various stages while receiving ongoing assistance, hands-on exercises and positive reinforcement (</a:t>
            </a:r>
            <a:r>
              <a:rPr lang="en-GB" sz="1200" b="0" i="0" u="none" strike="noStrike" kern="1200" dirty="0">
                <a:solidFill>
                  <a:schemeClr val="tx1"/>
                </a:solidFill>
                <a:effectLst/>
                <a:latin typeface="+mn-lt"/>
                <a:ea typeface="+mn-ea"/>
                <a:cs typeface="+mn-cs"/>
              </a:rPr>
              <a:t>Choden and </a:t>
            </a:r>
            <a:r>
              <a:rPr lang="en-GB" sz="1200" b="0" i="0" u="none" strike="noStrike" kern="1200" dirty="0" err="1">
                <a:solidFill>
                  <a:schemeClr val="tx1"/>
                </a:solidFill>
                <a:effectLst/>
                <a:latin typeface="+mn-lt"/>
                <a:ea typeface="+mn-ea"/>
                <a:cs typeface="+mn-cs"/>
              </a:rPr>
              <a:t>Sendall</a:t>
            </a:r>
            <a:r>
              <a:rPr lang="en-GB" sz="1200" b="0" i="0" u="none" strike="noStrike" kern="1200" dirty="0">
                <a:solidFill>
                  <a:schemeClr val="tx1"/>
                </a:solidFill>
                <a:effectLst/>
                <a:latin typeface="+mn-lt"/>
                <a:ea typeface="+mn-ea"/>
                <a:cs typeface="+mn-cs"/>
              </a:rPr>
              <a:t>, 2022</a:t>
            </a:r>
            <a:r>
              <a:rPr lang="en-IN" sz="1200" b="0" i="0" u="none" strike="noStrike" kern="1200" dirty="0">
                <a:solidFill>
                  <a:schemeClr val="tx1"/>
                </a:solidFill>
                <a:effectLst/>
                <a:latin typeface="+mn-lt"/>
                <a:ea typeface="+mn-ea"/>
                <a:cs typeface="+mn-cs"/>
              </a:rPr>
              <a: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15</a:t>
            </a:fld>
            <a:endParaRPr lang="en-IN"/>
          </a:p>
        </p:txBody>
      </p:sp>
    </p:spTree>
    <p:extLst>
      <p:ext uri="{BB962C8B-B14F-4D97-AF65-F5344CB8AC3E}">
        <p14:creationId xmlns:p14="http://schemas.microsoft.com/office/powerpoint/2010/main" val="4193281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tackles barriers to behaviour change identified by three behaviour change models. The COM-B Model emphasizes that there may be factors within the individual's control, such as the lack of motivation or opportunities and self-monitoring and peer encouragement is included. Following the Health Belief Model, people might not be aware of the harmful effects of excessive use of digital technologies, so providing education sessions can work as a way to create awareness and increase perceived benefits. Lastly, the Transtheoretical Model acknowledges the progressive nature of behaviour change and that weekly challenges, individual goals and frequent feedback can move participants towards sustainable healthy digital habits (Choden and </a:t>
            </a:r>
            <a:r>
              <a:rPr lang="en-GB" sz="1200" b="0" i="0" u="none" strike="noStrike" kern="1200" dirty="0" err="1">
                <a:solidFill>
                  <a:schemeClr val="tx1"/>
                </a:solidFill>
                <a:effectLst/>
                <a:latin typeface="+mn-lt"/>
                <a:ea typeface="+mn-ea"/>
                <a:cs typeface="+mn-cs"/>
              </a:rPr>
              <a:t>Sendall</a:t>
            </a:r>
            <a:r>
              <a:rPr lang="en-GB" sz="1200" b="0" i="0" u="none" strike="noStrike" kern="1200" dirty="0">
                <a:solidFill>
                  <a:schemeClr val="tx1"/>
                </a:solidFill>
                <a:effectLst/>
                <a:latin typeface="+mn-lt"/>
                <a:ea typeface="+mn-ea"/>
                <a:cs typeface="+mn-cs"/>
              </a:rPr>
              <a:t>, 2022</a:t>
            </a:r>
            <a:r>
              <a:rPr lang="en-IN" sz="1200" b="0" i="0" u="none" strike="noStrike" kern="1200" dirty="0">
                <a:solidFill>
                  <a:schemeClr val="tx1"/>
                </a:solidFill>
                <a:effectLst/>
                <a:latin typeface="+mn-lt"/>
                <a:ea typeface="+mn-ea"/>
                <a:cs typeface="+mn-cs"/>
              </a:rPr>
              <a: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16</a:t>
            </a:fld>
            <a:endParaRPr lang="en-IN"/>
          </a:p>
        </p:txBody>
      </p:sp>
    </p:spTree>
    <p:extLst>
      <p:ext uri="{BB962C8B-B14F-4D97-AF65-F5344CB8AC3E}">
        <p14:creationId xmlns:p14="http://schemas.microsoft.com/office/powerpoint/2010/main" val="20177271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‘Reconnect to Thrive: Take Control of Your Screen Time’ provides a realistic, evidence-based strategy for decreasing over recreational screen time in young adults. The campaign promotes healthier digital habits and uses education, behaviour change models, interactive activities and strong community partnerships to help participants develop healthy digital habits. Such sustainable changes will have an impact on physical health, mental wellbeing and societal connectedness (</a:t>
            </a:r>
            <a:r>
              <a:rPr lang="en-IN" sz="800" dirty="0" err="1">
                <a:solidFill>
                  <a:schemeClr val="tx1"/>
                </a:solidFill>
              </a:rPr>
              <a:t>Senadheera</a:t>
            </a:r>
            <a:r>
              <a:rPr lang="en-IN" sz="800" dirty="0">
                <a:solidFill>
                  <a:schemeClr val="tx1"/>
                </a:solidFill>
              </a:rPr>
              <a:t>, 2025</a:t>
            </a:r>
            <a:r>
              <a:rPr lang="en-IN" sz="1200" b="0" i="0" u="none" strike="noStrike" kern="1200" dirty="0">
                <a:solidFill>
                  <a:schemeClr val="tx1"/>
                </a:solidFill>
                <a:effectLst/>
                <a:latin typeface="+mn-lt"/>
                <a:ea typeface="+mn-ea"/>
                <a:cs typeface="+mn-cs"/>
              </a:rPr>
              <a:t>). It will also support wider public health goals and improve quality of life.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84C03E2-DB38-4B03-B342-127CBE1A8854}" type="slidenum">
              <a:rPr lang="en-IN" smtClean="0"/>
              <a:t>17</a:t>
            </a:fld>
            <a:endParaRPr lang="en-IN"/>
          </a:p>
        </p:txBody>
      </p:sp>
    </p:spTree>
    <p:extLst>
      <p:ext uri="{BB962C8B-B14F-4D97-AF65-F5344CB8AC3E}">
        <p14:creationId xmlns:p14="http://schemas.microsoft.com/office/powerpoint/2010/main" val="3831234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4C03E2-DB38-4B03-B342-127CBE1A8854}" type="slidenum">
              <a:rPr lang="en-IN" smtClean="0"/>
              <a:t>18</a:t>
            </a:fld>
            <a:endParaRPr lang="en-IN"/>
          </a:p>
        </p:txBody>
      </p:sp>
    </p:spTree>
    <p:extLst>
      <p:ext uri="{BB962C8B-B14F-4D97-AF65-F5344CB8AC3E}">
        <p14:creationId xmlns:p14="http://schemas.microsoft.com/office/powerpoint/2010/main" val="22585639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5E6C7-8609-5354-7E18-AFC335C988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48BF7E-D8E0-EBB9-0497-97F156D4F1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70DEEC-57F4-AA0E-9629-088549C8F2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4B6FBA-0E92-9CC9-C467-881824A80BBB}"/>
              </a:ext>
            </a:extLst>
          </p:cNvPr>
          <p:cNvSpPr>
            <a:spLocks noGrp="1"/>
          </p:cNvSpPr>
          <p:nvPr>
            <p:ph type="sldNum" sz="quarter" idx="5"/>
          </p:nvPr>
        </p:nvSpPr>
        <p:spPr/>
        <p:txBody>
          <a:bodyPr/>
          <a:lstStyle/>
          <a:p>
            <a:fld id="{084C03E2-DB38-4B03-B342-127CBE1A8854}" type="slidenum">
              <a:rPr lang="en-IN" smtClean="0"/>
              <a:t>19</a:t>
            </a:fld>
            <a:endParaRPr lang="en-IN"/>
          </a:p>
        </p:txBody>
      </p:sp>
    </p:spTree>
    <p:extLst>
      <p:ext uri="{BB962C8B-B14F-4D97-AF65-F5344CB8AC3E}">
        <p14:creationId xmlns:p14="http://schemas.microsoft.com/office/powerpoint/2010/main" val="3480916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2FC6BC38-BB1B-4843-B7E7-2B63764041E0}" type="datetimeFigureOut">
              <a:rPr lang="en-IN" smtClean="0"/>
              <a:t>05-07-2026</a:t>
            </a:fld>
            <a:endParaRPr lang="en-IN"/>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27556B2-8F90-4EB0-AE51-836853594794}" type="slidenum">
              <a:rPr lang="en-IN" smtClean="0"/>
              <a:t>‹#›</a:t>
            </a:fld>
            <a:endParaRPr lang="en-IN"/>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90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C6BC38-BB1B-4843-B7E7-2B63764041E0}"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1170819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C6BC38-BB1B-4843-B7E7-2B63764041E0}"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556B2-8F90-4EB0-AE51-836853594794}" type="slidenum">
              <a:rPr lang="en-IN" smtClean="0"/>
              <a:t>‹#›</a:t>
            </a:fld>
            <a:endParaRPr lang="en-IN"/>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22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C6BC38-BB1B-4843-B7E7-2B63764041E0}"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3855914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C6BC38-BB1B-4843-B7E7-2B63764041E0}" type="datetimeFigureOut">
              <a:rPr lang="en-IN" smtClean="0"/>
              <a:t>05-07-2026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609649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C6BC38-BB1B-4843-B7E7-2B63764041E0}" type="datetimeFigureOut">
              <a:rPr lang="en-IN" smtClean="0"/>
              <a:t>05-07-2026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1069278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C6BC38-BB1B-4843-B7E7-2B63764041E0}" type="datetimeFigureOut">
              <a:rPr lang="en-IN" smtClean="0"/>
              <a:t>05-07-2026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3261285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C6BC38-BB1B-4843-B7E7-2B63764041E0}"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3656973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C6BC38-BB1B-4843-B7E7-2B63764041E0}" type="datetimeFigureOut">
              <a:rPr lang="en-IN" smtClean="0"/>
              <a:t>05-07-2026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3580969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C6BC38-BB1B-4843-B7E7-2B63764041E0}"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2300955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C6BC38-BB1B-4843-B7E7-2B63764041E0}" type="datetimeFigureOut">
              <a:rPr lang="en-IN" smtClean="0"/>
              <a:t>05-07-2026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27556B2-8F90-4EB0-AE51-836853594794}" type="slidenum">
              <a:rPr lang="en-IN" smtClean="0"/>
              <a:t>‹#›</a:t>
            </a:fld>
            <a:endParaRPr lang="en-IN"/>
          </a:p>
        </p:txBody>
      </p:sp>
    </p:spTree>
    <p:extLst>
      <p:ext uri="{BB962C8B-B14F-4D97-AF65-F5344CB8AC3E}">
        <p14:creationId xmlns:p14="http://schemas.microsoft.com/office/powerpoint/2010/main" val="2365549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2FC6BC38-BB1B-4843-B7E7-2B63764041E0}" type="datetimeFigureOut">
              <a:rPr lang="en-IN" smtClean="0"/>
              <a:t>05-07-2026</a:t>
            </a:fld>
            <a:endParaRPr lang="en-IN"/>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IN"/>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27556B2-8F90-4EB0-AE51-836853594794}" type="slidenum">
              <a:rPr lang="en-IN" smtClean="0"/>
              <a:t>‹#›</a:t>
            </a:fld>
            <a:endParaRPr lang="en-IN"/>
          </a:p>
        </p:txBody>
      </p:sp>
    </p:spTree>
    <p:extLst>
      <p:ext uri="{BB962C8B-B14F-4D97-AF65-F5344CB8AC3E}">
        <p14:creationId xmlns:p14="http://schemas.microsoft.com/office/powerpoint/2010/main" val="9291707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371/journal.pone.0309623" TargetMode="External"/><Relationship Id="rId13" Type="http://schemas.openxmlformats.org/officeDocument/2006/relationships/hyperlink" Target="https://doi.org/10.53730/ijhs.v6nS6.9799" TargetMode="External"/><Relationship Id="rId3" Type="http://schemas.openxmlformats.org/officeDocument/2006/relationships/hyperlink" Target="https://doi.org/10.17705/1thci.00169" TargetMode="External"/><Relationship Id="rId7" Type="http://schemas.openxmlformats.org/officeDocument/2006/relationships/hyperlink" Target="https://www.theguardian.com/technology/2025/jul/10/children-limiting-own-smartphone-use-manage-mental-health-survey" TargetMode="External"/><Relationship Id="rId12" Type="http://schemas.openxmlformats.org/officeDocument/2006/relationships/hyperlink" Target="https://www.nhs.uk/every-mind-matters/mental-wellbeing-tips/how-to-fall-asleep-faster-and-sleep-better/"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oi.org/10.60081/SSHA.1.1.2023.31-35" TargetMode="External"/><Relationship Id="rId11" Type="http://schemas.openxmlformats.org/officeDocument/2006/relationships/hyperlink" Target="https://doi.org/10.1371/journal.pone.0264951" TargetMode="External"/><Relationship Id="rId5" Type="http://schemas.openxmlformats.org/officeDocument/2006/relationships/hyperlink" Target="https://dx.doi.org/10.29121/granthaalayah.v13.i5.2025.6191" TargetMode="External"/><Relationship Id="rId10" Type="http://schemas.openxmlformats.org/officeDocument/2006/relationships/hyperlink" Target="https://www.mind.org.uk/" TargetMode="External"/><Relationship Id="rId4" Type="http://schemas.openxmlformats.org/officeDocument/2006/relationships/hyperlink" Target="https://doi.org/10.1371/journal.pone.0314390" TargetMode="External"/><Relationship Id="rId9" Type="http://schemas.openxmlformats.org/officeDocument/2006/relationships/hyperlink" Target="https://doi.org/10.1139/apnm-2022-0379"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research.usc.edu.au/esploro/fulltext/journalArticle/Intimate-Partner-Violence-IPV-in-Bhutan/99571604602621?repId=12154115370002621&amp;mId=13155557290002621&amp;institution=61USC_INST" TargetMode="External"/><Relationship Id="rId13" Type="http://schemas.openxmlformats.org/officeDocument/2006/relationships/hyperlink" Target="https://www.youngminds.org.uk/young-person/" TargetMode="External"/><Relationship Id="rId3" Type="http://schemas.openxmlformats.org/officeDocument/2006/relationships/hyperlink" Target="https://doi.org/10.48205/gbr.v18.5" TargetMode="External"/><Relationship Id="rId7" Type="http://schemas.openxmlformats.org/officeDocument/2006/relationships/hyperlink" Target="https://doi.org/10.3390/ijerph182111330" TargetMode="External"/><Relationship Id="rId12" Type="http://schemas.openxmlformats.org/officeDocument/2006/relationships/hyperlink" Target="https://www.technologyreview.com/2023/08/09/1077567/china-children-screen-time-regulatio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cureus.com/articles/109121-a-framework-for-the-implementation-of-digital-mental-health-interventions-the-importance-of-feasibility-and-acceptability-research.pdf" TargetMode="External"/><Relationship Id="rId11" Type="http://schemas.openxmlformats.org/officeDocument/2006/relationships/hyperlink" Target="https://doi.org/10.5817/CP2024-2-5" TargetMode="External"/><Relationship Id="rId5" Type="http://schemas.openxmlformats.org/officeDocument/2006/relationships/hyperlink" Target="https://doi.org/10.59429/esp.v10i2.3420" TargetMode="External"/><Relationship Id="rId10" Type="http://schemas.openxmlformats.org/officeDocument/2006/relationships/hyperlink" Target="https://doi.org/10.3390/ijerph21070920" TargetMode="External"/><Relationship Id="rId4" Type="http://schemas.openxmlformats.org/officeDocument/2006/relationships/hyperlink" Target="https://www.researchgate.net/publication/391052892_Strategies_for_Improving_Digital_Well-being_Among_Students" TargetMode="External"/><Relationship Id="rId9" Type="http://schemas.openxmlformats.org/officeDocument/2006/relationships/hyperlink" Target="https://thebestvpn.com/statistics/average-screen-time-by-age-group/"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778A21-EADD-627C-ABC5-DE6F2D40E0F3}"/>
              </a:ext>
            </a:extLst>
          </p:cNvPr>
          <p:cNvSpPr>
            <a:spLocks noGrp="1"/>
          </p:cNvSpPr>
          <p:nvPr>
            <p:ph type="subTitle" idx="1"/>
          </p:nvPr>
        </p:nvSpPr>
        <p:spPr>
          <a:xfrm>
            <a:off x="1524000" y="4807527"/>
            <a:ext cx="9144000" cy="1655762"/>
          </a:xfrm>
        </p:spPr>
        <p:txBody>
          <a:bodyPr>
            <a:noAutofit/>
          </a:bodyPr>
          <a:lstStyle/>
          <a:p>
            <a:pPr>
              <a:lnSpc>
                <a:spcPct val="100000"/>
              </a:lnSpc>
            </a:pPr>
            <a:r>
              <a:rPr lang="en-GB" sz="1400" b="1" dirty="0">
                <a:solidFill>
                  <a:schemeClr val="bg1"/>
                </a:solidFill>
                <a:latin typeface="+mj-lt"/>
                <a:ea typeface="Times New Roman" panose="02020603050405020304" pitchFamily="18" charset="0"/>
                <a:cs typeface="Arial" panose="020B0604020202020204" pitchFamily="34" charset="0"/>
              </a:rPr>
              <a:t>Campaign: </a:t>
            </a:r>
            <a:r>
              <a:rPr lang="en-IN" sz="1400" b="1" dirty="0">
                <a:solidFill>
                  <a:schemeClr val="bg1"/>
                </a:solidFill>
                <a:latin typeface="+mj-lt"/>
              </a:rPr>
              <a:t>Reconnect to Thrive: Take Control of Your Screen Time</a:t>
            </a:r>
            <a:endParaRPr lang="en-GB" sz="1400" b="1" dirty="0">
              <a:solidFill>
                <a:schemeClr val="bg1"/>
              </a:solidFill>
              <a:latin typeface="+mj-lt"/>
              <a:ea typeface="Times New Roman" panose="02020603050405020304" pitchFamily="18" charset="0"/>
              <a:cs typeface="Arial" panose="020B0604020202020204" pitchFamily="34" charset="0"/>
            </a:endParaRPr>
          </a:p>
          <a:p>
            <a:pPr>
              <a:lnSpc>
                <a:spcPct val="100000"/>
              </a:lnSpc>
            </a:pPr>
            <a:r>
              <a:rPr lang="en-IN" sz="1400" b="1" dirty="0">
                <a:solidFill>
                  <a:schemeClr val="bg1"/>
                </a:solidFill>
                <a:latin typeface="+mj-lt"/>
                <a:ea typeface="Arial" panose="020B0604020202020204" pitchFamily="34" charset="0"/>
                <a:cs typeface="Arial" panose="020B0604020202020204" pitchFamily="34" charset="0"/>
              </a:rPr>
              <a:t>Component 1: Group Presentation</a:t>
            </a:r>
          </a:p>
          <a:p>
            <a:pPr>
              <a:lnSpc>
                <a:spcPct val="100000"/>
              </a:lnSpc>
            </a:pPr>
            <a:r>
              <a:rPr lang="en-IN" sz="1400" b="1" dirty="0">
                <a:solidFill>
                  <a:schemeClr val="bg1"/>
                </a:solidFill>
                <a:latin typeface="+mj-lt"/>
                <a:ea typeface="Arial" panose="020B0604020202020204" pitchFamily="34" charset="0"/>
                <a:cs typeface="Arial" panose="020B0604020202020204" pitchFamily="34" charset="0"/>
              </a:rPr>
              <a:t>Student Names: Sweta Parmar, Vibhuti Goswami, Bhargavi Mistry </a:t>
            </a:r>
          </a:p>
          <a:p>
            <a:pPr>
              <a:lnSpc>
                <a:spcPct val="100000"/>
              </a:lnSpc>
            </a:pPr>
            <a:r>
              <a:rPr lang="en-GB" sz="1400" b="1" dirty="0">
                <a:solidFill>
                  <a:schemeClr val="bg1"/>
                </a:solidFill>
                <a:latin typeface="+mj-lt"/>
                <a:ea typeface="Arial" panose="020B0604020202020204" pitchFamily="34" charset="0"/>
                <a:cs typeface="Arial" panose="020B0604020202020204" pitchFamily="34" charset="0"/>
              </a:rPr>
              <a:t>LCHS7000 </a:t>
            </a:r>
            <a:r>
              <a:rPr lang="en-US" sz="1400" b="1" dirty="0">
                <a:solidFill>
                  <a:schemeClr val="bg1"/>
                </a:solidFill>
                <a:latin typeface="+mj-lt"/>
                <a:ea typeface="Arial" panose="020B0604020202020204" pitchFamily="34" charset="0"/>
                <a:cs typeface="Arial" panose="020B0604020202020204" pitchFamily="34" charset="0"/>
              </a:rPr>
              <a:t>Social Epidemiology and Public Health Development</a:t>
            </a:r>
            <a:endParaRPr lang="en-GB" sz="1400" b="1" dirty="0">
              <a:solidFill>
                <a:schemeClr val="bg1"/>
              </a:solidFill>
              <a:latin typeface="+mj-lt"/>
              <a:ea typeface="Arial" panose="020B0604020202020204" pitchFamily="34" charset="0"/>
              <a:cs typeface="Arial" panose="020B0604020202020204" pitchFamily="34" charset="0"/>
            </a:endParaRPr>
          </a:p>
          <a:p>
            <a:pPr>
              <a:lnSpc>
                <a:spcPct val="100000"/>
              </a:lnSpc>
            </a:pPr>
            <a:r>
              <a:rPr lang="en-IN" sz="1400" dirty="0">
                <a:solidFill>
                  <a:schemeClr val="bg1"/>
                </a:solidFill>
              </a:rPr>
              <a:t>Dr Hamdi Hussain</a:t>
            </a:r>
            <a:endParaRPr lang="en-IN" sz="1400" b="1" dirty="0">
              <a:solidFill>
                <a:schemeClr val="bg1"/>
              </a:solidFill>
              <a:latin typeface="+mj-lt"/>
            </a:endParaRPr>
          </a:p>
        </p:txBody>
      </p:sp>
      <p:pic>
        <p:nvPicPr>
          <p:cNvPr id="4" name="Picture 3" descr="How to Use Your Smartphone to Regulate Your Screen Time">
            <a:extLst>
              <a:ext uri="{FF2B5EF4-FFF2-40B4-BE49-F238E27FC236}">
                <a16:creationId xmlns:a16="http://schemas.microsoft.com/office/drawing/2014/main" id="{CAA23716-3630-EB33-37B4-171C58DF608E}"/>
              </a:ext>
            </a:extLst>
          </p:cNvPr>
          <p:cNvPicPr>
            <a:picLocks noChangeAspect="1"/>
          </p:cNvPicPr>
          <p:nvPr/>
        </p:nvPicPr>
        <p:blipFill>
          <a:blip r:embed="rId2"/>
          <a:stretch>
            <a:fillRect/>
          </a:stretch>
        </p:blipFill>
        <p:spPr>
          <a:xfrm>
            <a:off x="0" y="1"/>
            <a:ext cx="12192000" cy="4807526"/>
          </a:xfrm>
          <a:prstGeom prst="rect">
            <a:avLst/>
          </a:prstGeom>
        </p:spPr>
      </p:pic>
    </p:spTree>
    <p:extLst>
      <p:ext uri="{BB962C8B-B14F-4D97-AF65-F5344CB8AC3E}">
        <p14:creationId xmlns:p14="http://schemas.microsoft.com/office/powerpoint/2010/main" val="2063115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5AF11-B8E3-0998-B470-1FADDC78A214}"/>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8F13461C-A596-3A22-9713-8250A97968C7}"/>
              </a:ext>
            </a:extLst>
          </p:cNvPr>
          <p:cNvSpPr>
            <a:spLocks noGrp="1"/>
          </p:cNvSpPr>
          <p:nvPr>
            <p:ph type="subTitle" idx="1"/>
          </p:nvPr>
        </p:nvSpPr>
        <p:spPr>
          <a:xfrm>
            <a:off x="803564" y="517215"/>
            <a:ext cx="11998036" cy="3759283"/>
          </a:xfrm>
        </p:spPr>
        <p:txBody>
          <a:bodyPr>
            <a:noAutofit/>
          </a:bodyPr>
          <a:lstStyle/>
          <a:p>
            <a:pPr algn="l">
              <a:lnSpc>
                <a:spcPct val="100000"/>
              </a:lnSpc>
            </a:pPr>
            <a:r>
              <a:rPr lang="en-US" sz="1100" b="1" dirty="0">
                <a:solidFill>
                  <a:schemeClr val="bg1"/>
                </a:solidFill>
              </a:rPr>
              <a:t>Campaign Overview</a:t>
            </a:r>
          </a:p>
          <a:p>
            <a:pPr algn="l">
              <a:lnSpc>
                <a:spcPct val="100000"/>
              </a:lnSpc>
            </a:pPr>
            <a:r>
              <a:rPr lang="en-US" sz="1100" b="1" dirty="0">
                <a:solidFill>
                  <a:schemeClr val="bg1"/>
                </a:solidFill>
              </a:rPr>
              <a:t>Campaign Aims and Activity Content</a:t>
            </a:r>
          </a:p>
          <a:p>
            <a:pPr algn="l">
              <a:lnSpc>
                <a:spcPct val="100000"/>
              </a:lnSpc>
            </a:pPr>
            <a:r>
              <a:rPr lang="en-US" sz="1100" b="1" dirty="0">
                <a:solidFill>
                  <a:schemeClr val="bg1"/>
                </a:solidFill>
              </a:rPr>
              <a:t>Task 1 </a:t>
            </a:r>
          </a:p>
          <a:p>
            <a:pPr algn="l">
              <a:lnSpc>
                <a:spcPct val="100000"/>
              </a:lnSpc>
            </a:pPr>
            <a:r>
              <a:rPr lang="en-US" sz="1100" b="1" dirty="0">
                <a:solidFill>
                  <a:schemeClr val="bg1"/>
                </a:solidFill>
              </a:rPr>
              <a:t>Rationale for the Campaign</a:t>
            </a:r>
          </a:p>
          <a:p>
            <a:pPr algn="l">
              <a:lnSpc>
                <a:spcPct val="100000"/>
              </a:lnSpc>
            </a:pPr>
            <a:r>
              <a:rPr lang="en-US" sz="1100" b="1" dirty="0">
                <a:solidFill>
                  <a:schemeClr val="bg1"/>
                </a:solidFill>
              </a:rPr>
              <a:t>National Guidelines &amp; Current Statistics</a:t>
            </a:r>
          </a:p>
          <a:p>
            <a:pPr algn="l">
              <a:lnSpc>
                <a:spcPct val="100000"/>
              </a:lnSpc>
            </a:pPr>
            <a:r>
              <a:rPr lang="en-US" sz="1100" b="1" dirty="0">
                <a:solidFill>
                  <a:schemeClr val="bg1"/>
                </a:solidFill>
              </a:rPr>
              <a:t>Consequences of Excessive Digital Technology Use</a:t>
            </a:r>
          </a:p>
          <a:p>
            <a:pPr algn="l">
              <a:lnSpc>
                <a:spcPct val="100000"/>
              </a:lnSpc>
            </a:pPr>
            <a:r>
              <a:rPr lang="en-US" sz="1100" b="1" dirty="0">
                <a:solidFill>
                  <a:schemeClr val="bg1"/>
                </a:solidFill>
              </a:rPr>
              <a:t>Campaign Aims, Benefits and Measurement</a:t>
            </a:r>
          </a:p>
          <a:p>
            <a:pPr algn="l">
              <a:lnSpc>
                <a:spcPct val="100000"/>
              </a:lnSpc>
            </a:pPr>
            <a:r>
              <a:rPr lang="en-US" sz="1100" b="1" dirty="0">
                <a:solidFill>
                  <a:schemeClr val="bg1"/>
                </a:solidFill>
              </a:rPr>
              <a:t>Task 2</a:t>
            </a:r>
          </a:p>
          <a:p>
            <a:pPr algn="l">
              <a:lnSpc>
                <a:spcPct val="100000"/>
              </a:lnSpc>
            </a:pPr>
            <a:r>
              <a:rPr lang="en-US" sz="1100" b="1" dirty="0">
                <a:solidFill>
                  <a:schemeClr val="bg1"/>
                </a:solidFill>
              </a:rPr>
              <a:t>Campaign Evaluation and Measuring Success</a:t>
            </a:r>
          </a:p>
          <a:p>
            <a:pPr algn="l">
              <a:lnSpc>
                <a:spcPct val="100000"/>
              </a:lnSpc>
            </a:pPr>
            <a:r>
              <a:rPr lang="en-US" sz="1100" b="1" dirty="0">
                <a:solidFill>
                  <a:schemeClr val="bg1"/>
                </a:solidFill>
              </a:rPr>
              <a:t>Campaign Poster</a:t>
            </a:r>
          </a:p>
          <a:p>
            <a:pPr algn="l">
              <a:lnSpc>
                <a:spcPct val="100000"/>
              </a:lnSpc>
            </a:pPr>
            <a:r>
              <a:rPr lang="en-US" sz="1100" b="1" dirty="0">
                <a:solidFill>
                  <a:schemeClr val="bg1"/>
                </a:solidFill>
              </a:rPr>
              <a:t>Potential partners or </a:t>
            </a:r>
            <a:r>
              <a:rPr lang="en-US" sz="1100" b="1" dirty="0" err="1">
                <a:solidFill>
                  <a:schemeClr val="bg1"/>
                </a:solidFill>
              </a:rPr>
              <a:t>organisations</a:t>
            </a:r>
            <a:endParaRPr lang="en-US" sz="1100" b="1" dirty="0">
              <a:solidFill>
                <a:schemeClr val="bg1"/>
              </a:solidFill>
            </a:endParaRPr>
          </a:p>
          <a:p>
            <a:pPr algn="l">
              <a:lnSpc>
                <a:spcPct val="100000"/>
              </a:lnSpc>
            </a:pPr>
            <a:r>
              <a:rPr lang="en-US" sz="1100" b="1" dirty="0">
                <a:solidFill>
                  <a:schemeClr val="bg1"/>
                </a:solidFill>
              </a:rPr>
              <a:t>Used resources </a:t>
            </a:r>
          </a:p>
          <a:p>
            <a:pPr algn="l">
              <a:lnSpc>
                <a:spcPct val="100000"/>
              </a:lnSpc>
            </a:pPr>
            <a:r>
              <a:rPr lang="en-US" sz="1100" b="1" dirty="0">
                <a:solidFill>
                  <a:schemeClr val="bg1"/>
                </a:solidFill>
              </a:rPr>
              <a:t>Task 3 </a:t>
            </a:r>
          </a:p>
          <a:p>
            <a:pPr algn="l">
              <a:lnSpc>
                <a:spcPct val="100000"/>
              </a:lnSpc>
            </a:pPr>
            <a:r>
              <a:rPr lang="en-US" sz="1100" b="1" dirty="0">
                <a:solidFill>
                  <a:schemeClr val="bg1"/>
                </a:solidFill>
              </a:rPr>
              <a:t>Benefits of Healthy Digital Habits</a:t>
            </a:r>
          </a:p>
          <a:p>
            <a:pPr algn="l">
              <a:lnSpc>
                <a:spcPct val="100000"/>
              </a:lnSpc>
            </a:pPr>
            <a:r>
              <a:rPr lang="en-US" sz="1100" b="1" dirty="0">
                <a:solidFill>
                  <a:schemeClr val="bg1"/>
                </a:solidFill>
              </a:rPr>
              <a:t>Behavior Change Models</a:t>
            </a:r>
          </a:p>
          <a:p>
            <a:pPr algn="l">
              <a:lnSpc>
                <a:spcPct val="100000"/>
              </a:lnSpc>
            </a:pPr>
            <a:r>
              <a:rPr lang="en-US" sz="1100" b="1" dirty="0">
                <a:solidFill>
                  <a:schemeClr val="bg1"/>
                </a:solidFill>
              </a:rPr>
              <a:t>Challenges &amp; Campaign Solutions</a:t>
            </a:r>
          </a:p>
          <a:p>
            <a:pPr algn="l">
              <a:lnSpc>
                <a:spcPct val="100000"/>
              </a:lnSpc>
            </a:pPr>
            <a:r>
              <a:rPr lang="en-US" sz="1100" b="1" dirty="0">
                <a:solidFill>
                  <a:schemeClr val="bg1"/>
                </a:solidFill>
              </a:rPr>
              <a:t>Expected Outcomes and Conclusion</a:t>
            </a:r>
          </a:p>
          <a:p>
            <a:pPr algn="l">
              <a:lnSpc>
                <a:spcPct val="100000"/>
              </a:lnSpc>
            </a:pPr>
            <a:r>
              <a:rPr lang="en-US" sz="1100" b="1" dirty="0">
                <a:solidFill>
                  <a:schemeClr val="bg1"/>
                </a:solidFill>
              </a:rPr>
              <a:t>Reference</a:t>
            </a:r>
          </a:p>
        </p:txBody>
      </p:sp>
      <p:sp>
        <p:nvSpPr>
          <p:cNvPr id="4" name="TextBox 3">
            <a:extLst>
              <a:ext uri="{FF2B5EF4-FFF2-40B4-BE49-F238E27FC236}">
                <a16:creationId xmlns:a16="http://schemas.microsoft.com/office/drawing/2014/main" id="{FECDBBF2-BDB1-4CD7-7491-8560398B884D}"/>
              </a:ext>
            </a:extLst>
          </p:cNvPr>
          <p:cNvSpPr txBox="1"/>
          <p:nvPr/>
        </p:nvSpPr>
        <p:spPr>
          <a:xfrm>
            <a:off x="4211782" y="332549"/>
            <a:ext cx="4059382" cy="369332"/>
          </a:xfrm>
          <a:prstGeom prst="rect">
            <a:avLst/>
          </a:prstGeom>
          <a:noFill/>
        </p:spPr>
        <p:txBody>
          <a:bodyPr wrap="square" rtlCol="0">
            <a:spAutoFit/>
          </a:bodyPr>
          <a:lstStyle/>
          <a:p>
            <a:pPr algn="ctr"/>
            <a:r>
              <a:rPr lang="en-US" b="1" dirty="0">
                <a:solidFill>
                  <a:schemeClr val="bg1"/>
                </a:solidFill>
                <a:latin typeface="+mj-lt"/>
              </a:rPr>
              <a:t>Table of Contents</a:t>
            </a:r>
            <a:endParaRPr lang="en-IN" b="1" dirty="0">
              <a:solidFill>
                <a:schemeClr val="bg1"/>
              </a:solidFill>
              <a:latin typeface="+mj-lt"/>
            </a:endParaRPr>
          </a:p>
        </p:txBody>
      </p:sp>
      <p:pic>
        <p:nvPicPr>
          <p:cNvPr id="5" name="Picture 4" descr="7 Best WordPress Table of Contents Plugins I've Tested (2026)">
            <a:extLst>
              <a:ext uri="{FF2B5EF4-FFF2-40B4-BE49-F238E27FC236}">
                <a16:creationId xmlns:a16="http://schemas.microsoft.com/office/drawing/2014/main" id="{5E5EEE78-20B2-F977-D0A7-E8D21C28D0C8}"/>
              </a:ext>
            </a:extLst>
          </p:cNvPr>
          <p:cNvPicPr>
            <a:picLocks noChangeAspect="1"/>
          </p:cNvPicPr>
          <p:nvPr/>
        </p:nvPicPr>
        <p:blipFill>
          <a:blip r:embed="rId2"/>
          <a:stretch>
            <a:fillRect/>
          </a:stretch>
        </p:blipFill>
        <p:spPr>
          <a:xfrm>
            <a:off x="4544288" y="1932708"/>
            <a:ext cx="7042775" cy="3521386"/>
          </a:xfrm>
          <a:prstGeom prst="rect">
            <a:avLst/>
          </a:prstGeom>
        </p:spPr>
      </p:pic>
    </p:spTree>
    <p:extLst>
      <p:ext uri="{BB962C8B-B14F-4D97-AF65-F5344CB8AC3E}">
        <p14:creationId xmlns:p14="http://schemas.microsoft.com/office/powerpoint/2010/main" val="287303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7A2E8-8BA1-1026-9E64-E490196F2377}"/>
              </a:ext>
            </a:extLst>
          </p:cNvPr>
          <p:cNvSpPr>
            <a:spLocks noGrp="1"/>
          </p:cNvSpPr>
          <p:nvPr>
            <p:ph type="title"/>
          </p:nvPr>
        </p:nvSpPr>
        <p:spPr>
          <a:xfrm>
            <a:off x="1140351" y="1379220"/>
            <a:ext cx="9875520" cy="1356360"/>
          </a:xfrm>
        </p:spPr>
        <p:txBody>
          <a:bodyPr>
            <a:noAutofit/>
          </a:bodyPr>
          <a:lstStyle/>
          <a:p>
            <a:pPr algn="ctr"/>
            <a:r>
              <a:rPr lang="en-IN" sz="3600" b="1" dirty="0"/>
              <a:t>Campaign Title: “Reconnect to Thrive: Take Control of Your Screen Time”</a:t>
            </a:r>
            <a:br>
              <a:rPr lang="en-IN" sz="3600" b="1" dirty="0"/>
            </a:br>
            <a:r>
              <a:rPr lang="en-IN" sz="3600" b="1" dirty="0"/>
              <a:t>Tagline:</a:t>
            </a:r>
            <a:r>
              <a:rPr lang="en-IN" sz="3600" dirty="0"/>
              <a:t> </a:t>
            </a:r>
            <a:r>
              <a:rPr lang="en-IN" sz="3600" i="1" dirty="0"/>
              <a:t>Less Scrolling. More Living.</a:t>
            </a:r>
            <a:br>
              <a:rPr lang="en-IN" sz="3600" dirty="0"/>
            </a:br>
            <a:br>
              <a:rPr lang="en-IN" sz="3600" dirty="0"/>
            </a:br>
            <a:endParaRPr lang="en-IN" sz="3600" dirty="0"/>
          </a:p>
        </p:txBody>
      </p:sp>
      <p:sp>
        <p:nvSpPr>
          <p:cNvPr id="3" name="Content Placeholder 2">
            <a:extLst>
              <a:ext uri="{FF2B5EF4-FFF2-40B4-BE49-F238E27FC236}">
                <a16:creationId xmlns:a16="http://schemas.microsoft.com/office/drawing/2014/main" id="{19C9C208-B28F-5026-061D-E5348D0EE832}"/>
              </a:ext>
            </a:extLst>
          </p:cNvPr>
          <p:cNvSpPr>
            <a:spLocks noGrp="1"/>
          </p:cNvSpPr>
          <p:nvPr>
            <p:ph idx="1"/>
          </p:nvPr>
        </p:nvSpPr>
        <p:spPr>
          <a:xfrm>
            <a:off x="688509" y="2819400"/>
            <a:ext cx="6266247" cy="4038600"/>
          </a:xfrm>
        </p:spPr>
        <p:txBody>
          <a:bodyPr/>
          <a:lstStyle/>
          <a:p>
            <a:pPr fontAlgn="base"/>
            <a:r>
              <a:rPr lang="en-IN" dirty="0"/>
              <a:t>Health Behaviour: Digital Technology Consumption</a:t>
            </a:r>
          </a:p>
          <a:p>
            <a:pPr fontAlgn="base"/>
            <a:r>
              <a:rPr lang="en-IN" dirty="0"/>
              <a:t>A health promotion campaign of six weeks' duration.</a:t>
            </a:r>
          </a:p>
          <a:p>
            <a:pPr fontAlgn="base"/>
            <a:r>
              <a:rPr lang="en-IN" dirty="0"/>
              <a:t>Encourages good online behaviour.</a:t>
            </a:r>
          </a:p>
          <a:p>
            <a:pPr fontAlgn="base"/>
            <a:r>
              <a:rPr lang="en-IN" dirty="0"/>
              <a:t>Prioritises wellbeing, sleep, physical activity and social connection</a:t>
            </a:r>
          </a:p>
          <a:p>
            <a:endParaRPr lang="en-IN" dirty="0"/>
          </a:p>
        </p:txBody>
      </p:sp>
      <p:pic>
        <p:nvPicPr>
          <p:cNvPr id="4" name="Picture 3" descr="Scrolling stock vector. Illustration of disconnecting - 176751220">
            <a:extLst>
              <a:ext uri="{FF2B5EF4-FFF2-40B4-BE49-F238E27FC236}">
                <a16:creationId xmlns:a16="http://schemas.microsoft.com/office/drawing/2014/main" id="{81CE8BA6-9182-197E-96A7-C3D8D13E6CDC}"/>
              </a:ext>
            </a:extLst>
          </p:cNvPr>
          <p:cNvPicPr>
            <a:picLocks noChangeAspect="1"/>
          </p:cNvPicPr>
          <p:nvPr/>
        </p:nvPicPr>
        <p:blipFill>
          <a:blip r:embed="rId3"/>
          <a:stretch>
            <a:fillRect/>
          </a:stretch>
        </p:blipFill>
        <p:spPr>
          <a:xfrm>
            <a:off x="6761018" y="2486891"/>
            <a:ext cx="5056909" cy="4019551"/>
          </a:xfrm>
          <a:prstGeom prst="rect">
            <a:avLst/>
          </a:prstGeom>
        </p:spPr>
      </p:pic>
    </p:spTree>
    <p:extLst>
      <p:ext uri="{BB962C8B-B14F-4D97-AF65-F5344CB8AC3E}">
        <p14:creationId xmlns:p14="http://schemas.microsoft.com/office/powerpoint/2010/main" val="682165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869B3-7AA0-2AD7-4913-A28A86583CD1}"/>
              </a:ext>
            </a:extLst>
          </p:cNvPr>
          <p:cNvSpPr>
            <a:spLocks noGrp="1"/>
          </p:cNvSpPr>
          <p:nvPr>
            <p:ph type="title"/>
          </p:nvPr>
        </p:nvSpPr>
        <p:spPr/>
        <p:txBody>
          <a:bodyPr/>
          <a:lstStyle/>
          <a:p>
            <a:pPr algn="ctr"/>
            <a:r>
              <a:rPr lang="en-IN" b="1" dirty="0"/>
              <a:t>Campaign Overview – 6-8 Week Programme</a:t>
            </a:r>
            <a:endParaRPr lang="en-IN" dirty="0"/>
          </a:p>
        </p:txBody>
      </p:sp>
      <p:sp>
        <p:nvSpPr>
          <p:cNvPr id="3" name="Content Placeholder 2">
            <a:extLst>
              <a:ext uri="{FF2B5EF4-FFF2-40B4-BE49-F238E27FC236}">
                <a16:creationId xmlns:a16="http://schemas.microsoft.com/office/drawing/2014/main" id="{4386BD14-5E31-FA2E-38B1-B0403F392198}"/>
              </a:ext>
            </a:extLst>
          </p:cNvPr>
          <p:cNvSpPr>
            <a:spLocks noGrp="1"/>
          </p:cNvSpPr>
          <p:nvPr>
            <p:ph idx="1"/>
          </p:nvPr>
        </p:nvSpPr>
        <p:spPr>
          <a:xfrm>
            <a:off x="609600" y="2057400"/>
            <a:ext cx="4585855" cy="4038600"/>
          </a:xfrm>
        </p:spPr>
        <p:txBody>
          <a:bodyPr>
            <a:normAutofit/>
          </a:bodyPr>
          <a:lstStyle/>
          <a:p>
            <a:pPr fontAlgn="base"/>
            <a:r>
              <a:rPr lang="en-IN" dirty="0"/>
              <a:t>Week 1: Screen Time Assessment</a:t>
            </a:r>
          </a:p>
          <a:p>
            <a:pPr fontAlgn="base"/>
            <a:r>
              <a:rPr lang="en-IN" dirty="0"/>
              <a:t>Week 2: Digital Wellbeing Workshop</a:t>
            </a:r>
          </a:p>
          <a:p>
            <a:pPr fontAlgn="base"/>
            <a:r>
              <a:rPr lang="en-IN" dirty="0"/>
              <a:t>Week 3: Social Media Reduction Challenge</a:t>
            </a:r>
          </a:p>
          <a:p>
            <a:pPr fontAlgn="base"/>
            <a:r>
              <a:rPr lang="en-IN" dirty="0"/>
              <a:t>Week 4: Digital-Free Evenings</a:t>
            </a:r>
          </a:p>
          <a:p>
            <a:pPr fontAlgn="base"/>
            <a:r>
              <a:rPr lang="en-IN" dirty="0"/>
              <a:t>Week 5: Outdoor and Social Activities</a:t>
            </a:r>
          </a:p>
          <a:p>
            <a:pPr fontAlgn="base"/>
            <a:r>
              <a:rPr lang="en-IN" dirty="0"/>
              <a:t>Week 6: Reflection and Action Planning</a:t>
            </a:r>
          </a:p>
          <a:p>
            <a:pPr marL="45720" indent="0">
              <a:buNone/>
            </a:pPr>
            <a:endParaRPr lang="en-IN" dirty="0"/>
          </a:p>
        </p:txBody>
      </p:sp>
      <p:pic>
        <p:nvPicPr>
          <p:cNvPr id="9" name="Picture 8">
            <a:extLst>
              <a:ext uri="{FF2B5EF4-FFF2-40B4-BE49-F238E27FC236}">
                <a16:creationId xmlns:a16="http://schemas.microsoft.com/office/drawing/2014/main" id="{1CA34E6A-D48B-966A-D583-EEE9D8C74AFD}"/>
              </a:ext>
            </a:extLst>
          </p:cNvPr>
          <p:cNvPicPr>
            <a:picLocks noChangeAspect="1"/>
          </p:cNvPicPr>
          <p:nvPr/>
        </p:nvPicPr>
        <p:blipFill>
          <a:blip r:embed="rId3"/>
          <a:stretch>
            <a:fillRect/>
          </a:stretch>
        </p:blipFill>
        <p:spPr>
          <a:xfrm>
            <a:off x="5195454" y="1965960"/>
            <a:ext cx="6556664" cy="4371109"/>
          </a:xfrm>
          <a:prstGeom prst="rect">
            <a:avLst/>
          </a:prstGeom>
        </p:spPr>
      </p:pic>
    </p:spTree>
    <p:extLst>
      <p:ext uri="{BB962C8B-B14F-4D97-AF65-F5344CB8AC3E}">
        <p14:creationId xmlns:p14="http://schemas.microsoft.com/office/powerpoint/2010/main" val="3763672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8EE8-2927-5447-C318-E43C743E19C3}"/>
              </a:ext>
            </a:extLst>
          </p:cNvPr>
          <p:cNvSpPr>
            <a:spLocks noGrp="1"/>
          </p:cNvSpPr>
          <p:nvPr>
            <p:ph type="title"/>
          </p:nvPr>
        </p:nvSpPr>
        <p:spPr/>
        <p:txBody>
          <a:bodyPr/>
          <a:lstStyle/>
          <a:p>
            <a:pPr algn="ctr"/>
            <a:r>
              <a:rPr lang="en-IN" b="1" dirty="0"/>
              <a:t>Campaign Aims and Activity Content</a:t>
            </a:r>
            <a:br>
              <a:rPr lang="en-IN" b="1" dirty="0"/>
            </a:br>
            <a:endParaRPr lang="en-IN" dirty="0"/>
          </a:p>
        </p:txBody>
      </p:sp>
      <p:sp>
        <p:nvSpPr>
          <p:cNvPr id="3" name="Content Placeholder 2">
            <a:extLst>
              <a:ext uri="{FF2B5EF4-FFF2-40B4-BE49-F238E27FC236}">
                <a16:creationId xmlns:a16="http://schemas.microsoft.com/office/drawing/2014/main" id="{E8E8CF23-A14D-7A74-3625-225364C2E8E3}"/>
              </a:ext>
            </a:extLst>
          </p:cNvPr>
          <p:cNvSpPr>
            <a:spLocks noGrp="1"/>
          </p:cNvSpPr>
          <p:nvPr>
            <p:ph idx="1"/>
          </p:nvPr>
        </p:nvSpPr>
        <p:spPr>
          <a:xfrm>
            <a:off x="519546" y="1449185"/>
            <a:ext cx="5576454" cy="2389909"/>
          </a:xfrm>
        </p:spPr>
        <p:txBody>
          <a:bodyPr>
            <a:normAutofit fontScale="92500" lnSpcReduction="10000"/>
          </a:bodyPr>
          <a:lstStyle/>
          <a:p>
            <a:pPr marL="45720" indent="0">
              <a:buNone/>
            </a:pPr>
            <a:r>
              <a:rPr lang="en-IN" b="1" dirty="0"/>
              <a:t>Aims</a:t>
            </a:r>
          </a:p>
          <a:p>
            <a:pPr fontAlgn="base"/>
            <a:r>
              <a:rPr lang="en-IN" dirty="0"/>
              <a:t>Reduce screen time at least by 20% in 6 weeks.</a:t>
            </a:r>
          </a:p>
          <a:p>
            <a:pPr fontAlgn="base"/>
            <a:r>
              <a:rPr lang="en-IN" dirty="0"/>
              <a:t>Limit use of screens before sleep to improve the quality of sleep.</a:t>
            </a:r>
          </a:p>
          <a:p>
            <a:pPr fontAlgn="base"/>
            <a:r>
              <a:rPr lang="en-IN" dirty="0"/>
              <a:t>Increase offline physical and social activities.</a:t>
            </a:r>
          </a:p>
          <a:p>
            <a:pPr marL="45720" indent="0">
              <a:buNone/>
            </a:pPr>
            <a:endParaRPr lang="en-IN" dirty="0"/>
          </a:p>
        </p:txBody>
      </p:sp>
      <p:sp>
        <p:nvSpPr>
          <p:cNvPr id="4" name="TextBox 3">
            <a:extLst>
              <a:ext uri="{FF2B5EF4-FFF2-40B4-BE49-F238E27FC236}">
                <a16:creationId xmlns:a16="http://schemas.microsoft.com/office/drawing/2014/main" id="{58358279-7FEE-4996-FECD-0CF8AFB0E73D}"/>
              </a:ext>
            </a:extLst>
          </p:cNvPr>
          <p:cNvSpPr txBox="1"/>
          <p:nvPr/>
        </p:nvSpPr>
        <p:spPr>
          <a:xfrm>
            <a:off x="6619700" y="3857179"/>
            <a:ext cx="5052754" cy="3000821"/>
          </a:xfrm>
          <a:prstGeom prst="rect">
            <a:avLst/>
          </a:prstGeom>
          <a:noFill/>
        </p:spPr>
        <p:txBody>
          <a:bodyPr wrap="square" rtlCol="0">
            <a:spAutoFit/>
          </a:bodyPr>
          <a:lstStyle/>
          <a:p>
            <a:pPr>
              <a:lnSpc>
                <a:spcPct val="150000"/>
              </a:lnSpc>
            </a:pPr>
            <a:r>
              <a:rPr lang="en-IN" sz="1600" b="1" dirty="0">
                <a:solidFill>
                  <a:schemeClr val="accent1"/>
                </a:solidFill>
              </a:rPr>
              <a:t>Activity Content</a:t>
            </a:r>
          </a:p>
          <a:p>
            <a:pPr marL="285750" indent="-285750" fontAlgn="base">
              <a:lnSpc>
                <a:spcPct val="150000"/>
              </a:lnSpc>
              <a:buFont typeface="Arial" panose="020B0604020202020204" pitchFamily="34" charset="0"/>
              <a:buChar char="•"/>
            </a:pPr>
            <a:r>
              <a:rPr lang="en-IN" sz="1600" dirty="0">
                <a:solidFill>
                  <a:schemeClr val="accent1"/>
                </a:solidFill>
              </a:rPr>
              <a:t>Digital wellbeing education</a:t>
            </a:r>
          </a:p>
          <a:p>
            <a:pPr marL="285750" indent="-285750" fontAlgn="base">
              <a:lnSpc>
                <a:spcPct val="150000"/>
              </a:lnSpc>
              <a:buFont typeface="Arial" panose="020B0604020202020204" pitchFamily="34" charset="0"/>
              <a:buChar char="•"/>
            </a:pPr>
            <a:r>
              <a:rPr lang="en-IN" sz="1600" dirty="0">
                <a:solidFill>
                  <a:schemeClr val="accent1"/>
                </a:solidFill>
              </a:rPr>
              <a:t>Screen-time tracking</a:t>
            </a:r>
          </a:p>
          <a:p>
            <a:pPr marL="285750" indent="-285750" fontAlgn="base">
              <a:lnSpc>
                <a:spcPct val="150000"/>
              </a:lnSpc>
              <a:buFont typeface="Arial" panose="020B0604020202020204" pitchFamily="34" charset="0"/>
              <a:buChar char="•"/>
            </a:pPr>
            <a:r>
              <a:rPr lang="en-IN" sz="1600" dirty="0">
                <a:solidFill>
                  <a:schemeClr val="accent1"/>
                </a:solidFill>
              </a:rPr>
              <a:t>Goal setting</a:t>
            </a:r>
          </a:p>
          <a:p>
            <a:pPr marL="285750" indent="-285750" fontAlgn="base">
              <a:lnSpc>
                <a:spcPct val="150000"/>
              </a:lnSpc>
              <a:buFont typeface="Arial" panose="020B0604020202020204" pitchFamily="34" charset="0"/>
              <a:buChar char="•"/>
            </a:pPr>
            <a:r>
              <a:rPr lang="en-IN" sz="1600" dirty="0">
                <a:solidFill>
                  <a:schemeClr val="accent1"/>
                </a:solidFill>
              </a:rPr>
              <a:t>Sleep hygiene guidance</a:t>
            </a:r>
          </a:p>
          <a:p>
            <a:pPr marL="285750" indent="-285750" fontAlgn="base">
              <a:lnSpc>
                <a:spcPct val="150000"/>
              </a:lnSpc>
              <a:buFont typeface="Arial" panose="020B0604020202020204" pitchFamily="34" charset="0"/>
              <a:buChar char="•"/>
            </a:pPr>
            <a:r>
              <a:rPr lang="en-IN" sz="1600" dirty="0">
                <a:solidFill>
                  <a:schemeClr val="accent1"/>
                </a:solidFill>
              </a:rPr>
              <a:t>Community activities</a:t>
            </a:r>
          </a:p>
          <a:p>
            <a:pPr marL="285750" indent="-285750" fontAlgn="base">
              <a:lnSpc>
                <a:spcPct val="150000"/>
              </a:lnSpc>
              <a:buFont typeface="Arial" panose="020B0604020202020204" pitchFamily="34" charset="0"/>
              <a:buChar char="•"/>
            </a:pPr>
            <a:r>
              <a:rPr lang="en-IN" sz="1600" dirty="0">
                <a:solidFill>
                  <a:schemeClr val="accent1"/>
                </a:solidFill>
              </a:rPr>
              <a:t>Peer support</a:t>
            </a:r>
          </a:p>
          <a:p>
            <a:endParaRPr lang="en-IN" sz="1600" dirty="0"/>
          </a:p>
        </p:txBody>
      </p:sp>
      <p:pic>
        <p:nvPicPr>
          <p:cNvPr id="6" name="Picture 5">
            <a:extLst>
              <a:ext uri="{FF2B5EF4-FFF2-40B4-BE49-F238E27FC236}">
                <a16:creationId xmlns:a16="http://schemas.microsoft.com/office/drawing/2014/main" id="{335F2046-FC2D-70F1-1007-98FCA69A23AD}"/>
              </a:ext>
            </a:extLst>
          </p:cNvPr>
          <p:cNvPicPr>
            <a:picLocks noChangeAspect="1"/>
          </p:cNvPicPr>
          <p:nvPr/>
        </p:nvPicPr>
        <p:blipFill>
          <a:blip r:embed="rId3"/>
          <a:stretch>
            <a:fillRect/>
          </a:stretch>
        </p:blipFill>
        <p:spPr>
          <a:xfrm>
            <a:off x="781396" y="3839094"/>
            <a:ext cx="5576454" cy="2741815"/>
          </a:xfrm>
          <a:prstGeom prst="rect">
            <a:avLst/>
          </a:prstGeom>
        </p:spPr>
      </p:pic>
      <p:pic>
        <p:nvPicPr>
          <p:cNvPr id="9" name="Picture 8">
            <a:extLst>
              <a:ext uri="{FF2B5EF4-FFF2-40B4-BE49-F238E27FC236}">
                <a16:creationId xmlns:a16="http://schemas.microsoft.com/office/drawing/2014/main" id="{5533FFA7-070A-145A-D14B-FC791D56B605}"/>
              </a:ext>
            </a:extLst>
          </p:cNvPr>
          <p:cNvPicPr>
            <a:picLocks noChangeAspect="1"/>
          </p:cNvPicPr>
          <p:nvPr/>
        </p:nvPicPr>
        <p:blipFill>
          <a:blip r:embed="rId4"/>
          <a:stretch>
            <a:fillRect/>
          </a:stretch>
        </p:blipFill>
        <p:spPr>
          <a:xfrm>
            <a:off x="8061959" y="1319698"/>
            <a:ext cx="2705847" cy="2648882"/>
          </a:xfrm>
          <a:prstGeom prst="rect">
            <a:avLst/>
          </a:prstGeom>
        </p:spPr>
      </p:pic>
    </p:spTree>
    <p:extLst>
      <p:ext uri="{BB962C8B-B14F-4D97-AF65-F5344CB8AC3E}">
        <p14:creationId xmlns:p14="http://schemas.microsoft.com/office/powerpoint/2010/main" val="2890496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9570F-4801-94CC-E068-569757937FAC}"/>
              </a:ext>
            </a:extLst>
          </p:cNvPr>
          <p:cNvSpPr>
            <a:spLocks noGrp="1"/>
          </p:cNvSpPr>
          <p:nvPr>
            <p:ph type="title"/>
          </p:nvPr>
        </p:nvSpPr>
        <p:spPr/>
        <p:txBody>
          <a:bodyPr/>
          <a:lstStyle/>
          <a:p>
            <a:pPr algn="ctr"/>
            <a:r>
              <a:rPr lang="en-IN" b="1" dirty="0"/>
              <a:t>Rationale for the Campaign</a:t>
            </a:r>
            <a:br>
              <a:rPr lang="en-IN" b="1" dirty="0"/>
            </a:br>
            <a:endParaRPr lang="en-IN" dirty="0"/>
          </a:p>
        </p:txBody>
      </p:sp>
      <p:sp>
        <p:nvSpPr>
          <p:cNvPr id="3" name="Content Placeholder 2">
            <a:extLst>
              <a:ext uri="{FF2B5EF4-FFF2-40B4-BE49-F238E27FC236}">
                <a16:creationId xmlns:a16="http://schemas.microsoft.com/office/drawing/2014/main" id="{732C6BDE-6246-BD37-6A01-8056FC22C60E}"/>
              </a:ext>
            </a:extLst>
          </p:cNvPr>
          <p:cNvSpPr>
            <a:spLocks noGrp="1"/>
          </p:cNvSpPr>
          <p:nvPr>
            <p:ph idx="1"/>
          </p:nvPr>
        </p:nvSpPr>
        <p:spPr>
          <a:xfrm>
            <a:off x="387927" y="1927167"/>
            <a:ext cx="6109855" cy="4574164"/>
          </a:xfrm>
        </p:spPr>
        <p:txBody>
          <a:bodyPr>
            <a:normAutofit/>
          </a:bodyPr>
          <a:lstStyle/>
          <a:p>
            <a:pPr fontAlgn="base"/>
            <a:r>
              <a:rPr lang="en-IN" dirty="0"/>
              <a:t>Young adults (18-25 years) are among the biggest users of social media and smartphones (</a:t>
            </a:r>
            <a:r>
              <a:rPr lang="en-IN" dirty="0" err="1"/>
              <a:t>Vagka</a:t>
            </a:r>
            <a:r>
              <a:rPr lang="en-IN" dirty="0"/>
              <a:t> </a:t>
            </a:r>
            <a:r>
              <a:rPr lang="en-IN" i="1" dirty="0"/>
              <a:t>et al.</a:t>
            </a:r>
            <a:r>
              <a:rPr lang="en-IN" dirty="0"/>
              <a:t>, 2024).</a:t>
            </a:r>
          </a:p>
          <a:p>
            <a:pPr fontAlgn="base"/>
            <a:r>
              <a:rPr lang="en-IN" dirty="0"/>
              <a:t>Consequences of too much recreation screen time are associated with poor physical and mental health.</a:t>
            </a:r>
          </a:p>
          <a:p>
            <a:pPr fontAlgn="base"/>
            <a:r>
              <a:rPr lang="en-IN" dirty="0"/>
              <a:t>The negative impact of poor digital habits include lower productivity, sleep disruption and decreased face-to-face interaction (Supriyadi </a:t>
            </a:r>
            <a:r>
              <a:rPr lang="en-IN" i="1" dirty="0"/>
              <a:t>et al</a:t>
            </a:r>
            <a:r>
              <a:rPr lang="en-IN" dirty="0"/>
              <a:t>., 2025).</a:t>
            </a:r>
          </a:p>
          <a:p>
            <a:pPr fontAlgn="base"/>
            <a:r>
              <a:rPr lang="en-IN" dirty="0"/>
              <a:t>Early intervention supports healthier behaviours and health risks are avoided later in life.</a:t>
            </a:r>
          </a:p>
          <a:p>
            <a:pPr marL="45720" indent="0">
              <a:buNone/>
            </a:pPr>
            <a:endParaRPr lang="en-IN" dirty="0"/>
          </a:p>
        </p:txBody>
      </p:sp>
      <p:pic>
        <p:nvPicPr>
          <p:cNvPr id="4" name="Picture 3" descr="370+ Screen Time Stock Illustrations, Royalty-Free Vector Graphics &amp; Clip  Art - iStock | Kids screen time, Child screen time, Family screen time">
            <a:extLst>
              <a:ext uri="{FF2B5EF4-FFF2-40B4-BE49-F238E27FC236}">
                <a16:creationId xmlns:a16="http://schemas.microsoft.com/office/drawing/2014/main" id="{596D9288-FEBD-6AF7-1845-2F2860A9FB1E}"/>
              </a:ext>
            </a:extLst>
          </p:cNvPr>
          <p:cNvPicPr>
            <a:picLocks noChangeAspect="1"/>
          </p:cNvPicPr>
          <p:nvPr/>
        </p:nvPicPr>
        <p:blipFill>
          <a:blip r:embed="rId3"/>
          <a:stretch>
            <a:fillRect/>
          </a:stretch>
        </p:blipFill>
        <p:spPr>
          <a:xfrm>
            <a:off x="6622473" y="1281731"/>
            <a:ext cx="5347855" cy="5349833"/>
          </a:xfrm>
          <a:prstGeom prst="rect">
            <a:avLst/>
          </a:prstGeom>
        </p:spPr>
      </p:pic>
    </p:spTree>
    <p:extLst>
      <p:ext uri="{BB962C8B-B14F-4D97-AF65-F5344CB8AC3E}">
        <p14:creationId xmlns:p14="http://schemas.microsoft.com/office/powerpoint/2010/main" val="1224969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B3F50-4C75-6EFE-13A8-8DB3EA46C2D9}"/>
              </a:ext>
            </a:extLst>
          </p:cNvPr>
          <p:cNvSpPr>
            <a:spLocks noGrp="1"/>
          </p:cNvSpPr>
          <p:nvPr>
            <p:ph type="title"/>
          </p:nvPr>
        </p:nvSpPr>
        <p:spPr/>
        <p:txBody>
          <a:bodyPr>
            <a:normAutofit fontScale="90000"/>
          </a:bodyPr>
          <a:lstStyle/>
          <a:p>
            <a:pPr algn="ctr"/>
            <a:r>
              <a:rPr lang="en-IN" b="1" dirty="0"/>
              <a:t>National Guidelines &amp; Current Statistics </a:t>
            </a:r>
            <a:br>
              <a:rPr lang="en-IN" dirty="0"/>
            </a:br>
            <a:br>
              <a:rPr lang="en-IN" dirty="0"/>
            </a:br>
            <a:endParaRPr lang="en-IN" dirty="0"/>
          </a:p>
        </p:txBody>
      </p:sp>
      <p:sp>
        <p:nvSpPr>
          <p:cNvPr id="3" name="Content Placeholder 2">
            <a:extLst>
              <a:ext uri="{FF2B5EF4-FFF2-40B4-BE49-F238E27FC236}">
                <a16:creationId xmlns:a16="http://schemas.microsoft.com/office/drawing/2014/main" id="{B26A3C5E-146A-6B0C-B900-8C6DDBDE13D2}"/>
              </a:ext>
            </a:extLst>
          </p:cNvPr>
          <p:cNvSpPr>
            <a:spLocks noGrp="1"/>
          </p:cNvSpPr>
          <p:nvPr>
            <p:ph idx="1"/>
          </p:nvPr>
        </p:nvSpPr>
        <p:spPr>
          <a:xfrm>
            <a:off x="353291" y="2019300"/>
            <a:ext cx="5742709" cy="4838700"/>
          </a:xfrm>
        </p:spPr>
        <p:txBody>
          <a:bodyPr>
            <a:normAutofit/>
          </a:bodyPr>
          <a:lstStyle/>
          <a:p>
            <a:pPr fontAlgn="base"/>
            <a:r>
              <a:rPr lang="en-IN" sz="1600" dirty="0"/>
              <a:t>The UK guidelines suggest keeping digital use balanced, taking frequent screen breaks and cutting down on the use of screens before going to bed (NHS, 2021).</a:t>
            </a:r>
          </a:p>
          <a:p>
            <a:pPr fontAlgn="base"/>
            <a:r>
              <a:rPr lang="en-IN" sz="1600" dirty="0"/>
              <a:t>47% of 16- to 24-year-olds who use social media switch off notifications and use the "do not disturb" mode (Hall, 2025)</a:t>
            </a:r>
          </a:p>
          <a:p>
            <a:pPr fontAlgn="base"/>
            <a:r>
              <a:rPr lang="en-IN" sz="1600" dirty="0"/>
              <a:t>In China, children below eight are allowed to use smart devices only for 40 minutes daily and they can only watch educational or hobby-related content (Yang, 2023).</a:t>
            </a:r>
          </a:p>
          <a:p>
            <a:pPr fontAlgn="base"/>
            <a:r>
              <a:rPr lang="en-IN" sz="1600" dirty="0"/>
              <a:t>Excessive use of smartphones and social media affects with poor sleep, low levels of physical activity and low wellbeing.</a:t>
            </a:r>
          </a:p>
          <a:p>
            <a:pPr marL="45720" indent="0">
              <a:buNone/>
            </a:pPr>
            <a:endParaRPr lang="en-IN" sz="1600" dirty="0"/>
          </a:p>
        </p:txBody>
      </p:sp>
      <p:pic>
        <p:nvPicPr>
          <p:cNvPr id="4" name="Picture 3">
            <a:extLst>
              <a:ext uri="{FF2B5EF4-FFF2-40B4-BE49-F238E27FC236}">
                <a16:creationId xmlns:a16="http://schemas.microsoft.com/office/drawing/2014/main" id="{3FD64D99-D354-082E-09F9-2F7C13851F0C}"/>
              </a:ext>
            </a:extLst>
          </p:cNvPr>
          <p:cNvPicPr>
            <a:picLocks noChangeAspect="1"/>
          </p:cNvPicPr>
          <p:nvPr/>
        </p:nvPicPr>
        <p:blipFill>
          <a:blip r:embed="rId3"/>
          <a:stretch>
            <a:fillRect/>
          </a:stretch>
        </p:blipFill>
        <p:spPr>
          <a:xfrm>
            <a:off x="6442363" y="1965960"/>
            <a:ext cx="5257800" cy="3943350"/>
          </a:xfrm>
          <a:prstGeom prst="rect">
            <a:avLst/>
          </a:prstGeom>
        </p:spPr>
      </p:pic>
    </p:spTree>
    <p:extLst>
      <p:ext uri="{BB962C8B-B14F-4D97-AF65-F5344CB8AC3E}">
        <p14:creationId xmlns:p14="http://schemas.microsoft.com/office/powerpoint/2010/main" val="1349762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5FB46-12DB-0183-4D33-EDB810992ED1}"/>
              </a:ext>
            </a:extLst>
          </p:cNvPr>
          <p:cNvSpPr>
            <a:spLocks noGrp="1"/>
          </p:cNvSpPr>
          <p:nvPr>
            <p:ph type="title"/>
          </p:nvPr>
        </p:nvSpPr>
        <p:spPr>
          <a:xfrm>
            <a:off x="1143000" y="1066800"/>
            <a:ext cx="9875520" cy="1356360"/>
          </a:xfrm>
        </p:spPr>
        <p:txBody>
          <a:bodyPr>
            <a:normAutofit fontScale="90000"/>
          </a:bodyPr>
          <a:lstStyle/>
          <a:p>
            <a:pPr algn="ctr"/>
            <a:r>
              <a:rPr lang="en-IN" b="1" dirty="0"/>
              <a:t>Consequences of Excessive Digital Technology Use</a:t>
            </a:r>
            <a:br>
              <a:rPr lang="en-IN" dirty="0"/>
            </a:br>
            <a:br>
              <a:rPr lang="en-IN" dirty="0"/>
            </a:br>
            <a:endParaRPr lang="en-IN" dirty="0"/>
          </a:p>
        </p:txBody>
      </p:sp>
      <p:sp>
        <p:nvSpPr>
          <p:cNvPr id="3" name="Content Placeholder 2">
            <a:extLst>
              <a:ext uri="{FF2B5EF4-FFF2-40B4-BE49-F238E27FC236}">
                <a16:creationId xmlns:a16="http://schemas.microsoft.com/office/drawing/2014/main" id="{AF5E95BD-1B15-6C7C-53E4-44079E5FB655}"/>
              </a:ext>
            </a:extLst>
          </p:cNvPr>
          <p:cNvSpPr>
            <a:spLocks noGrp="1"/>
          </p:cNvSpPr>
          <p:nvPr>
            <p:ph idx="1"/>
          </p:nvPr>
        </p:nvSpPr>
        <p:spPr>
          <a:xfrm>
            <a:off x="5749634" y="4260272"/>
            <a:ext cx="6442366" cy="2597728"/>
          </a:xfrm>
        </p:spPr>
        <p:txBody>
          <a:bodyPr>
            <a:normAutofit/>
          </a:bodyPr>
          <a:lstStyle/>
          <a:p>
            <a:pPr marL="45720" indent="0">
              <a:buNone/>
            </a:pPr>
            <a:r>
              <a:rPr lang="en-IN" b="1" dirty="0"/>
              <a:t>Long-terms</a:t>
            </a:r>
            <a:endParaRPr lang="en-IN" dirty="0"/>
          </a:p>
          <a:p>
            <a:pPr fontAlgn="base"/>
            <a:r>
              <a:rPr lang="en-IN" sz="1700" dirty="0"/>
              <a:t>Depression and long term sleep disorders.</a:t>
            </a:r>
          </a:p>
          <a:p>
            <a:pPr fontAlgn="base"/>
            <a:r>
              <a:rPr lang="en-IN" sz="1700" dirty="0"/>
              <a:t>Lack of exercise and obesity</a:t>
            </a:r>
          </a:p>
          <a:p>
            <a:pPr fontAlgn="base"/>
            <a:r>
              <a:rPr lang="en-IN" sz="1700" dirty="0"/>
              <a:t>Increased cardiovascular risk</a:t>
            </a:r>
          </a:p>
          <a:p>
            <a:pPr fontAlgn="base"/>
            <a:r>
              <a:rPr lang="en-IN" sz="1700" dirty="0"/>
              <a:t>Social isolation and declines in quality of life (Moitra and Madan, 2022).</a:t>
            </a:r>
          </a:p>
          <a:p>
            <a:pPr marL="45720" indent="0">
              <a:buNone/>
            </a:pPr>
            <a:endParaRPr lang="en-IN" dirty="0"/>
          </a:p>
        </p:txBody>
      </p:sp>
      <p:sp>
        <p:nvSpPr>
          <p:cNvPr id="5" name="TextBox 4">
            <a:extLst>
              <a:ext uri="{FF2B5EF4-FFF2-40B4-BE49-F238E27FC236}">
                <a16:creationId xmlns:a16="http://schemas.microsoft.com/office/drawing/2014/main" id="{1B78E29F-7126-7E9D-FB19-0CAFC1BAB8B5}"/>
              </a:ext>
            </a:extLst>
          </p:cNvPr>
          <p:cNvSpPr txBox="1"/>
          <p:nvPr/>
        </p:nvSpPr>
        <p:spPr>
          <a:xfrm>
            <a:off x="394853" y="1604667"/>
            <a:ext cx="6964682" cy="1986121"/>
          </a:xfrm>
          <a:prstGeom prst="rect">
            <a:avLst/>
          </a:prstGeom>
          <a:noFill/>
        </p:spPr>
        <p:txBody>
          <a:bodyPr wrap="square">
            <a:spAutoFit/>
          </a:bodyPr>
          <a:lstStyle/>
          <a:p>
            <a:pPr algn="just" rtl="0">
              <a:lnSpc>
                <a:spcPct val="150000"/>
              </a:lnSpc>
              <a:buNone/>
            </a:pPr>
            <a:r>
              <a:rPr lang="en-IN" sz="2000" b="1" i="0" u="none" strike="noStrike" dirty="0">
                <a:solidFill>
                  <a:schemeClr val="accent1"/>
                </a:solidFill>
                <a:effectLst/>
              </a:rPr>
              <a:t>Short-term</a:t>
            </a:r>
            <a:endParaRPr lang="en-IN" sz="2000" b="0" dirty="0">
              <a:solidFill>
                <a:schemeClr val="accent1"/>
              </a:solidFill>
              <a:effectLst/>
            </a:endParaRPr>
          </a:p>
          <a:p>
            <a:pPr rtl="0" fontAlgn="base">
              <a:lnSpc>
                <a:spcPct val="150000"/>
              </a:lnSpc>
              <a:buFont typeface="Arial" panose="020B0604020202020204" pitchFamily="34" charset="0"/>
              <a:buChar char="•"/>
            </a:pPr>
            <a:r>
              <a:rPr lang="en-IN" sz="1600" b="0" i="0" u="none" strike="noStrike" dirty="0">
                <a:solidFill>
                  <a:schemeClr val="accent1"/>
                </a:solidFill>
                <a:effectLst/>
              </a:rPr>
              <a:t>Difficulty sleeping, tiredness during the day</a:t>
            </a:r>
          </a:p>
          <a:p>
            <a:pPr rtl="0" fontAlgn="base">
              <a:lnSpc>
                <a:spcPct val="150000"/>
              </a:lnSpc>
              <a:buFont typeface="Arial" panose="020B0604020202020204" pitchFamily="34" charset="0"/>
              <a:buChar char="•"/>
            </a:pPr>
            <a:r>
              <a:rPr lang="en-IN" sz="1600" b="0" i="0" u="none" strike="noStrike" dirty="0">
                <a:solidFill>
                  <a:schemeClr val="accent1"/>
                </a:solidFill>
                <a:effectLst/>
              </a:rPr>
              <a:t>Lower mental </a:t>
            </a:r>
            <a:r>
              <a:rPr lang="en-IN" sz="1400" b="0" i="0" u="none" strike="noStrike" dirty="0">
                <a:solidFill>
                  <a:schemeClr val="accent1"/>
                </a:solidFill>
                <a:effectLst/>
              </a:rPr>
              <a:t>performance</a:t>
            </a:r>
            <a:r>
              <a:rPr lang="en-IN" sz="1600" b="0" i="0" u="none" strike="noStrike" dirty="0">
                <a:solidFill>
                  <a:schemeClr val="accent1"/>
                </a:solidFill>
                <a:effectLst/>
              </a:rPr>
              <a:t> and effectiveness.</a:t>
            </a:r>
          </a:p>
          <a:p>
            <a:pPr rtl="0" fontAlgn="base">
              <a:lnSpc>
                <a:spcPct val="150000"/>
              </a:lnSpc>
              <a:buFont typeface="Arial" panose="020B0604020202020204" pitchFamily="34" charset="0"/>
              <a:buChar char="•"/>
            </a:pPr>
            <a:r>
              <a:rPr lang="en-IN" sz="1600" b="0" i="0" u="none" strike="noStrike" dirty="0">
                <a:solidFill>
                  <a:schemeClr val="accent1"/>
                </a:solidFill>
                <a:effectLst/>
              </a:rPr>
              <a:t>Eye strain, headaches and stress (</a:t>
            </a:r>
            <a:r>
              <a:rPr lang="en-IN" sz="1600" b="0" i="0" u="none" strike="noStrike" dirty="0" err="1">
                <a:solidFill>
                  <a:schemeClr val="accent1"/>
                </a:solidFill>
                <a:effectLst/>
              </a:rPr>
              <a:t>Bagaji</a:t>
            </a:r>
            <a:r>
              <a:rPr lang="en-IN" sz="1600" b="0" i="0" u="none" strike="noStrike" dirty="0">
                <a:solidFill>
                  <a:schemeClr val="accent1"/>
                </a:solidFill>
                <a:effectLst/>
              </a:rPr>
              <a:t> and Rao, 2025).</a:t>
            </a:r>
          </a:p>
          <a:p>
            <a:pPr rtl="0" fontAlgn="base">
              <a:lnSpc>
                <a:spcPct val="150000"/>
              </a:lnSpc>
              <a:buFont typeface="Arial" panose="020B0604020202020204" pitchFamily="34" charset="0"/>
              <a:buChar char="•"/>
            </a:pPr>
            <a:r>
              <a:rPr lang="en-IN" sz="1600" b="0" i="0" u="none" strike="noStrike" dirty="0">
                <a:solidFill>
                  <a:schemeClr val="accent1"/>
                </a:solidFill>
                <a:effectLst/>
              </a:rPr>
              <a:t>More stress and temperamental </a:t>
            </a:r>
            <a:r>
              <a:rPr lang="en-IN" sz="1600" b="0" i="0" u="none" strike="noStrike" dirty="0" err="1">
                <a:solidFill>
                  <a:schemeClr val="accent1"/>
                </a:solidFill>
                <a:effectLst/>
              </a:rPr>
              <a:t>behavior.Greater</a:t>
            </a:r>
            <a:r>
              <a:rPr lang="en-IN" sz="1600" b="0" i="0" u="none" strike="noStrike" dirty="0">
                <a:solidFill>
                  <a:schemeClr val="accent1"/>
                </a:solidFill>
                <a:effectLst/>
              </a:rPr>
              <a:t> anxiety and irritability.</a:t>
            </a:r>
          </a:p>
        </p:txBody>
      </p:sp>
      <p:pic>
        <p:nvPicPr>
          <p:cNvPr id="7" name="Picture 6">
            <a:extLst>
              <a:ext uri="{FF2B5EF4-FFF2-40B4-BE49-F238E27FC236}">
                <a16:creationId xmlns:a16="http://schemas.microsoft.com/office/drawing/2014/main" id="{34B4B487-3680-C2FC-5872-D8F67F9EE519}"/>
              </a:ext>
            </a:extLst>
          </p:cNvPr>
          <p:cNvPicPr>
            <a:picLocks noChangeAspect="1"/>
          </p:cNvPicPr>
          <p:nvPr/>
        </p:nvPicPr>
        <p:blipFill>
          <a:blip r:embed="rId3"/>
          <a:stretch>
            <a:fillRect/>
          </a:stretch>
        </p:blipFill>
        <p:spPr>
          <a:xfrm>
            <a:off x="503612" y="3705381"/>
            <a:ext cx="4620492" cy="2872315"/>
          </a:xfrm>
          <a:prstGeom prst="rect">
            <a:avLst/>
          </a:prstGeom>
        </p:spPr>
      </p:pic>
      <p:pic>
        <p:nvPicPr>
          <p:cNvPr id="8" name="Picture 7" descr="Digital Anxiety — How Technology and Social Media Makes Us Anxious and What  You Can Do About It - CHC Online">
            <a:extLst>
              <a:ext uri="{FF2B5EF4-FFF2-40B4-BE49-F238E27FC236}">
                <a16:creationId xmlns:a16="http://schemas.microsoft.com/office/drawing/2014/main" id="{9470D7FC-EFAB-49F9-2E5D-02C00EBEDC48}"/>
              </a:ext>
            </a:extLst>
          </p:cNvPr>
          <p:cNvPicPr>
            <a:picLocks noChangeAspect="1"/>
          </p:cNvPicPr>
          <p:nvPr/>
        </p:nvPicPr>
        <p:blipFill>
          <a:blip r:embed="rId4"/>
          <a:stretch>
            <a:fillRect/>
          </a:stretch>
        </p:blipFill>
        <p:spPr>
          <a:xfrm>
            <a:off x="7509164" y="1388017"/>
            <a:ext cx="4287983" cy="3219338"/>
          </a:xfrm>
          <a:prstGeom prst="rect">
            <a:avLst/>
          </a:prstGeom>
        </p:spPr>
      </p:pic>
    </p:spTree>
    <p:extLst>
      <p:ext uri="{BB962C8B-B14F-4D97-AF65-F5344CB8AC3E}">
        <p14:creationId xmlns:p14="http://schemas.microsoft.com/office/powerpoint/2010/main" val="794703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7EDC1-9482-3899-17D0-B5B731CE8E9D}"/>
              </a:ext>
            </a:extLst>
          </p:cNvPr>
          <p:cNvSpPr>
            <a:spLocks noGrp="1"/>
          </p:cNvSpPr>
          <p:nvPr>
            <p:ph type="title"/>
          </p:nvPr>
        </p:nvSpPr>
        <p:spPr>
          <a:xfrm>
            <a:off x="879765" y="781620"/>
            <a:ext cx="9875520" cy="1356360"/>
          </a:xfrm>
        </p:spPr>
        <p:txBody>
          <a:bodyPr>
            <a:normAutofit fontScale="90000"/>
          </a:bodyPr>
          <a:lstStyle/>
          <a:p>
            <a:r>
              <a:rPr lang="en-IN" b="1" dirty="0"/>
              <a:t>Campaign Aims, Benefits and Measurement</a:t>
            </a:r>
            <a:br>
              <a:rPr lang="en-IN" dirty="0"/>
            </a:br>
            <a:br>
              <a:rPr lang="en-IN" dirty="0"/>
            </a:br>
            <a:endParaRPr lang="en-IN" dirty="0"/>
          </a:p>
        </p:txBody>
      </p:sp>
      <p:sp>
        <p:nvSpPr>
          <p:cNvPr id="3" name="Content Placeholder 2">
            <a:extLst>
              <a:ext uri="{FF2B5EF4-FFF2-40B4-BE49-F238E27FC236}">
                <a16:creationId xmlns:a16="http://schemas.microsoft.com/office/drawing/2014/main" id="{8EAFA1D4-E601-608A-A742-D6CA1A9E0B93}"/>
              </a:ext>
            </a:extLst>
          </p:cNvPr>
          <p:cNvSpPr>
            <a:spLocks noGrp="1"/>
          </p:cNvSpPr>
          <p:nvPr>
            <p:ph idx="1"/>
          </p:nvPr>
        </p:nvSpPr>
        <p:spPr>
          <a:xfrm>
            <a:off x="450273" y="1683328"/>
            <a:ext cx="5216236" cy="2334491"/>
          </a:xfrm>
        </p:spPr>
        <p:txBody>
          <a:bodyPr>
            <a:normAutofit fontScale="70000" lnSpcReduction="20000"/>
          </a:bodyPr>
          <a:lstStyle/>
          <a:p>
            <a:pPr marL="45720" indent="0">
              <a:buNone/>
            </a:pPr>
            <a:r>
              <a:rPr lang="en-IN" b="1" dirty="0"/>
              <a:t>SMART Campaign Aims</a:t>
            </a:r>
            <a:endParaRPr lang="en-IN" dirty="0"/>
          </a:p>
          <a:p>
            <a:r>
              <a:rPr lang="en-IN" dirty="0"/>
              <a:t>Goal 1: Decrease the use of recreational screen time by 20% over 6 weeks.</a:t>
            </a:r>
          </a:p>
          <a:p>
            <a:r>
              <a:rPr lang="en-IN" dirty="0"/>
              <a:t>Benefit: Lead to better concentration, increased productivity and enhanced mental health.</a:t>
            </a:r>
          </a:p>
          <a:p>
            <a:r>
              <a:rPr lang="en-IN" dirty="0"/>
              <a:t>Action: Put a note of screen-time on the phone every week.</a:t>
            </a:r>
          </a:p>
          <a:p>
            <a:pPr marL="45720" indent="0">
              <a:buNone/>
            </a:pPr>
            <a:br>
              <a:rPr lang="en-IN" dirty="0"/>
            </a:br>
            <a:endParaRPr lang="en-IN" dirty="0"/>
          </a:p>
        </p:txBody>
      </p:sp>
      <p:sp>
        <p:nvSpPr>
          <p:cNvPr id="5" name="TextBox 4">
            <a:extLst>
              <a:ext uri="{FF2B5EF4-FFF2-40B4-BE49-F238E27FC236}">
                <a16:creationId xmlns:a16="http://schemas.microsoft.com/office/drawing/2014/main" id="{7EA1328D-F08F-45BF-1A57-BB0780A490AE}"/>
              </a:ext>
            </a:extLst>
          </p:cNvPr>
          <p:cNvSpPr txBox="1"/>
          <p:nvPr/>
        </p:nvSpPr>
        <p:spPr>
          <a:xfrm>
            <a:off x="6525491" y="2940601"/>
            <a:ext cx="5216236" cy="2154436"/>
          </a:xfrm>
          <a:prstGeom prst="rect">
            <a:avLst/>
          </a:prstGeom>
          <a:noFill/>
        </p:spPr>
        <p:txBody>
          <a:bodyPr wrap="square">
            <a:spAutoFit/>
          </a:bodyPr>
          <a:lstStyle/>
          <a:p>
            <a:pPr marL="285750" indent="-285750" algn="just" rtl="0">
              <a:buFont typeface="Arial" panose="020B0604020202020204" pitchFamily="34" charset="0"/>
              <a:buChar char="•"/>
            </a:pPr>
            <a:endParaRPr lang="en-IN" sz="1800" i="0" u="none" strike="noStrike" dirty="0">
              <a:solidFill>
                <a:schemeClr val="accent1"/>
              </a:solidFill>
              <a:effectLst/>
            </a:endParaRPr>
          </a:p>
          <a:p>
            <a:pPr marL="285750" indent="-285750" algn="just" rtl="0">
              <a:buFont typeface="Arial" panose="020B0604020202020204" pitchFamily="34" charset="0"/>
              <a:buChar char="•"/>
            </a:pPr>
            <a:r>
              <a:rPr lang="en-IN" sz="1600" i="0" u="none" strike="noStrike" dirty="0">
                <a:solidFill>
                  <a:schemeClr val="accent1"/>
                </a:solidFill>
                <a:effectLst/>
              </a:rPr>
              <a:t>Goal 2: Limit the use of screens before bedtime to 1 hour or more at least 5 days of the week.</a:t>
            </a:r>
            <a:endParaRPr lang="en-IN" sz="1600" dirty="0">
              <a:solidFill>
                <a:schemeClr val="accent1"/>
              </a:solidFill>
              <a:effectLst/>
            </a:endParaRPr>
          </a:p>
          <a:p>
            <a:pPr marL="285750" indent="-285750" algn="just" rtl="0">
              <a:buFont typeface="Arial" panose="020B0604020202020204" pitchFamily="34" charset="0"/>
              <a:buChar char="•"/>
            </a:pPr>
            <a:r>
              <a:rPr lang="en-IN" sz="1600" i="0" u="none" strike="noStrike" dirty="0">
                <a:solidFill>
                  <a:schemeClr val="accent1"/>
                </a:solidFill>
                <a:effectLst/>
              </a:rPr>
              <a:t>Benefit: Helps To have better sleep and reduces tiredness.</a:t>
            </a:r>
            <a:endParaRPr lang="en-IN" sz="1600" dirty="0">
              <a:solidFill>
                <a:schemeClr val="accent1"/>
              </a:solidFill>
              <a:effectLst/>
            </a:endParaRPr>
          </a:p>
          <a:p>
            <a:pPr marL="285750" indent="-285750" algn="just" rtl="0">
              <a:buFont typeface="Arial" panose="020B0604020202020204" pitchFamily="34" charset="0"/>
              <a:buChar char="•"/>
            </a:pPr>
            <a:r>
              <a:rPr lang="en-IN" sz="1600" i="0" u="none" strike="noStrike" dirty="0">
                <a:solidFill>
                  <a:schemeClr val="accent1"/>
                </a:solidFill>
                <a:effectLst/>
              </a:rPr>
              <a:t>Intervention: Sleep diaries or participant logs.</a:t>
            </a:r>
            <a:endParaRPr lang="en-IN" sz="1600" dirty="0">
              <a:solidFill>
                <a:schemeClr val="accent1"/>
              </a:solidFill>
              <a:effectLst/>
            </a:endParaRPr>
          </a:p>
          <a:p>
            <a:br>
              <a:rPr lang="en-IN" dirty="0">
                <a:solidFill>
                  <a:schemeClr val="accent1"/>
                </a:solidFill>
              </a:rPr>
            </a:br>
            <a:endParaRPr lang="en-IN" dirty="0">
              <a:solidFill>
                <a:schemeClr val="accent1"/>
              </a:solidFill>
            </a:endParaRPr>
          </a:p>
        </p:txBody>
      </p:sp>
      <p:sp>
        <p:nvSpPr>
          <p:cNvPr id="7" name="TextBox 6">
            <a:extLst>
              <a:ext uri="{FF2B5EF4-FFF2-40B4-BE49-F238E27FC236}">
                <a16:creationId xmlns:a16="http://schemas.microsoft.com/office/drawing/2014/main" id="{9E5D2481-A87B-8051-D845-938496193656}"/>
              </a:ext>
            </a:extLst>
          </p:cNvPr>
          <p:cNvSpPr txBox="1"/>
          <p:nvPr/>
        </p:nvSpPr>
        <p:spPr>
          <a:xfrm>
            <a:off x="429491" y="5095037"/>
            <a:ext cx="6096000" cy="1815882"/>
          </a:xfrm>
          <a:prstGeom prst="rect">
            <a:avLst/>
          </a:prstGeom>
          <a:noFill/>
        </p:spPr>
        <p:txBody>
          <a:bodyPr wrap="square">
            <a:spAutoFit/>
          </a:bodyPr>
          <a:lstStyle/>
          <a:p>
            <a:pPr algn="just" rtl="0">
              <a:buNone/>
            </a:pPr>
            <a:r>
              <a:rPr lang="en-IN" sz="1600" b="0" i="0" u="none" strike="noStrike" dirty="0">
                <a:solidFill>
                  <a:schemeClr val="accent1"/>
                </a:solidFill>
                <a:effectLst/>
              </a:rPr>
              <a:t>Goal 3: Engage in 150 minutes of physical activity weekly in offline or physical activity.</a:t>
            </a:r>
            <a:endParaRPr lang="en-IN" sz="1600" b="0" dirty="0">
              <a:solidFill>
                <a:schemeClr val="accent1"/>
              </a:solidFill>
              <a:effectLst/>
            </a:endParaRPr>
          </a:p>
          <a:p>
            <a:pPr algn="just" rtl="0">
              <a:buNone/>
            </a:pPr>
            <a:r>
              <a:rPr lang="en-IN" sz="1600" b="0" i="0" u="none" strike="noStrike" dirty="0">
                <a:solidFill>
                  <a:schemeClr val="accent1"/>
                </a:solidFill>
                <a:effectLst/>
              </a:rPr>
              <a:t>Learning: Will help them to develop their physical health, social interactions and overall wellbeing.</a:t>
            </a:r>
            <a:endParaRPr lang="en-IN" sz="1600" b="0" dirty="0">
              <a:solidFill>
                <a:schemeClr val="accent1"/>
              </a:solidFill>
              <a:effectLst/>
            </a:endParaRPr>
          </a:p>
          <a:p>
            <a:pPr algn="just" rtl="0">
              <a:buNone/>
            </a:pPr>
            <a:r>
              <a:rPr lang="en-IN" sz="1600" b="0" i="0" u="none" strike="noStrike" dirty="0">
                <a:solidFill>
                  <a:schemeClr val="accent1"/>
                </a:solidFill>
                <a:effectLst/>
              </a:rPr>
              <a:t>Measure: Activity trackers, attendance records.</a:t>
            </a:r>
            <a:endParaRPr lang="en-IN" sz="1600" b="0" dirty="0">
              <a:solidFill>
                <a:schemeClr val="accent1"/>
              </a:solidFill>
              <a:effectLst/>
            </a:endParaRPr>
          </a:p>
          <a:p>
            <a:pPr>
              <a:buNone/>
            </a:pPr>
            <a:br>
              <a:rPr lang="en-IN" sz="1600" dirty="0">
                <a:solidFill>
                  <a:schemeClr val="accent1"/>
                </a:solidFill>
              </a:rPr>
            </a:br>
            <a:endParaRPr lang="en-IN" sz="1600" dirty="0">
              <a:solidFill>
                <a:schemeClr val="accent1"/>
              </a:solidFill>
            </a:endParaRPr>
          </a:p>
        </p:txBody>
      </p:sp>
      <p:pic>
        <p:nvPicPr>
          <p:cNvPr id="10" name="Picture 9">
            <a:extLst>
              <a:ext uri="{FF2B5EF4-FFF2-40B4-BE49-F238E27FC236}">
                <a16:creationId xmlns:a16="http://schemas.microsoft.com/office/drawing/2014/main" id="{B6285286-B64F-7EBA-F096-5481D03FFED6}"/>
              </a:ext>
            </a:extLst>
          </p:cNvPr>
          <p:cNvPicPr>
            <a:picLocks noChangeAspect="1"/>
          </p:cNvPicPr>
          <p:nvPr/>
        </p:nvPicPr>
        <p:blipFill>
          <a:blip r:embed="rId3"/>
          <a:stretch>
            <a:fillRect/>
          </a:stretch>
        </p:blipFill>
        <p:spPr>
          <a:xfrm>
            <a:off x="6525491" y="1124719"/>
            <a:ext cx="4778221" cy="1921202"/>
          </a:xfrm>
          <a:prstGeom prst="rect">
            <a:avLst/>
          </a:prstGeom>
        </p:spPr>
      </p:pic>
      <p:pic>
        <p:nvPicPr>
          <p:cNvPr id="11" name="Picture 10" descr="Balanced technology use Vectors - Download Free High-Quality Vectors |  Magnific (formerly Freepik)">
            <a:extLst>
              <a:ext uri="{FF2B5EF4-FFF2-40B4-BE49-F238E27FC236}">
                <a16:creationId xmlns:a16="http://schemas.microsoft.com/office/drawing/2014/main" id="{10646670-46CE-4747-7FB2-5C84658F2738}"/>
              </a:ext>
            </a:extLst>
          </p:cNvPr>
          <p:cNvPicPr>
            <a:picLocks noChangeAspect="1"/>
          </p:cNvPicPr>
          <p:nvPr/>
        </p:nvPicPr>
        <p:blipFill>
          <a:blip r:embed="rId4"/>
          <a:stretch>
            <a:fillRect/>
          </a:stretch>
        </p:blipFill>
        <p:spPr>
          <a:xfrm>
            <a:off x="6663237" y="4578926"/>
            <a:ext cx="5223164" cy="2029692"/>
          </a:xfrm>
          <a:prstGeom prst="rect">
            <a:avLst/>
          </a:prstGeom>
        </p:spPr>
      </p:pic>
    </p:spTree>
    <p:extLst>
      <p:ext uri="{BB962C8B-B14F-4D97-AF65-F5344CB8AC3E}">
        <p14:creationId xmlns:p14="http://schemas.microsoft.com/office/powerpoint/2010/main" val="147564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77A15-8D42-54E5-6A4F-9A4C022D9175}"/>
              </a:ext>
            </a:extLst>
          </p:cNvPr>
          <p:cNvSpPr>
            <a:spLocks noGrp="1"/>
          </p:cNvSpPr>
          <p:nvPr>
            <p:ph type="title"/>
          </p:nvPr>
        </p:nvSpPr>
        <p:spPr>
          <a:xfrm>
            <a:off x="1158240" y="1011382"/>
            <a:ext cx="9875520" cy="1356360"/>
          </a:xfrm>
        </p:spPr>
        <p:txBody>
          <a:bodyPr>
            <a:normAutofit fontScale="90000"/>
          </a:bodyPr>
          <a:lstStyle/>
          <a:p>
            <a:pPr algn="ctr"/>
            <a:r>
              <a:rPr lang="en-IN" b="1" dirty="0"/>
              <a:t>Campaign Evaluation and Measuring Success</a:t>
            </a:r>
            <a:br>
              <a:rPr lang="en-IN" dirty="0"/>
            </a:br>
            <a:br>
              <a:rPr lang="en-IN" dirty="0"/>
            </a:br>
            <a:endParaRPr lang="en-IN" dirty="0"/>
          </a:p>
        </p:txBody>
      </p:sp>
      <p:sp>
        <p:nvSpPr>
          <p:cNvPr id="3" name="Content Placeholder 2">
            <a:extLst>
              <a:ext uri="{FF2B5EF4-FFF2-40B4-BE49-F238E27FC236}">
                <a16:creationId xmlns:a16="http://schemas.microsoft.com/office/drawing/2014/main" id="{0894D875-EE28-8801-CE74-D54E297DE060}"/>
              </a:ext>
            </a:extLst>
          </p:cNvPr>
          <p:cNvSpPr>
            <a:spLocks noGrp="1"/>
          </p:cNvSpPr>
          <p:nvPr>
            <p:ph idx="1"/>
          </p:nvPr>
        </p:nvSpPr>
        <p:spPr>
          <a:xfrm>
            <a:off x="520758" y="1808018"/>
            <a:ext cx="5798127" cy="4038600"/>
          </a:xfrm>
        </p:spPr>
        <p:txBody>
          <a:bodyPr>
            <a:normAutofit/>
          </a:bodyPr>
          <a:lstStyle/>
          <a:p>
            <a:r>
              <a:rPr lang="en-IN" sz="1600" b="1" dirty="0"/>
              <a:t>Process Evaluation:</a:t>
            </a:r>
            <a:r>
              <a:rPr lang="en-IN" sz="1600" dirty="0"/>
              <a:t> Document attendance, participation and satisfaction throughout the 6-week programme.</a:t>
            </a:r>
          </a:p>
          <a:p>
            <a:r>
              <a:rPr lang="en-IN" sz="1600" b="1" dirty="0"/>
              <a:t>Outcome Evaluation:</a:t>
            </a:r>
            <a:r>
              <a:rPr lang="en-IN" sz="1600" dirty="0"/>
              <a:t> Assess the effect of the intervention on screen time, sleep quality and digital wellbeing.</a:t>
            </a:r>
          </a:p>
          <a:p>
            <a:r>
              <a:rPr lang="en-IN" sz="1600" b="1" dirty="0"/>
              <a:t>Impact Evaluation: </a:t>
            </a:r>
            <a:r>
              <a:rPr lang="en-IN" sz="1600" dirty="0"/>
              <a:t>Identify if health benefits of better digital habits continue after the campaign.</a:t>
            </a:r>
          </a:p>
          <a:p>
            <a:pPr marL="45720" indent="0">
              <a:buNone/>
            </a:pPr>
            <a:endParaRPr lang="en-IN" sz="1600" dirty="0"/>
          </a:p>
        </p:txBody>
      </p:sp>
      <p:sp>
        <p:nvSpPr>
          <p:cNvPr id="5" name="TextBox 4">
            <a:extLst>
              <a:ext uri="{FF2B5EF4-FFF2-40B4-BE49-F238E27FC236}">
                <a16:creationId xmlns:a16="http://schemas.microsoft.com/office/drawing/2014/main" id="{6ECC8407-DE3D-1201-10BE-9D793B80A989}"/>
              </a:ext>
            </a:extLst>
          </p:cNvPr>
          <p:cNvSpPr txBox="1"/>
          <p:nvPr/>
        </p:nvSpPr>
        <p:spPr>
          <a:xfrm>
            <a:off x="7010400" y="4490259"/>
            <a:ext cx="6096000" cy="1569660"/>
          </a:xfrm>
          <a:prstGeom prst="rect">
            <a:avLst/>
          </a:prstGeom>
          <a:noFill/>
        </p:spPr>
        <p:txBody>
          <a:bodyPr wrap="square">
            <a:spAutoFit/>
          </a:bodyPr>
          <a:lstStyle/>
          <a:p>
            <a:pPr algn="just" rtl="0">
              <a:buNone/>
            </a:pPr>
            <a:r>
              <a:rPr lang="en-IN" sz="1600" b="1" i="0" u="none" strike="noStrike" dirty="0">
                <a:solidFill>
                  <a:schemeClr val="accent1"/>
                </a:solidFill>
                <a:effectLst/>
              </a:rPr>
              <a:t>Measurement Tools</a:t>
            </a:r>
            <a:endParaRPr lang="en-IN" sz="1600" b="0" dirty="0">
              <a:solidFill>
                <a:schemeClr val="accent1"/>
              </a:solidFill>
              <a:effectLst/>
            </a:endParaRPr>
          </a:p>
          <a:p>
            <a:pPr algn="just" rtl="0" fontAlgn="base">
              <a:buFont typeface="Arial" panose="020B0604020202020204" pitchFamily="34" charset="0"/>
              <a:buChar char="•"/>
            </a:pPr>
            <a:r>
              <a:rPr lang="en-IN" sz="1600" b="0" i="0" u="none" strike="noStrike" dirty="0">
                <a:solidFill>
                  <a:schemeClr val="accent1"/>
                </a:solidFill>
                <a:effectLst/>
              </a:rPr>
              <a:t>Smartphone screen-time reports</a:t>
            </a:r>
          </a:p>
          <a:p>
            <a:pPr algn="just" rtl="0" fontAlgn="base">
              <a:buFont typeface="Arial" panose="020B0604020202020204" pitchFamily="34" charset="0"/>
              <a:buChar char="•"/>
            </a:pPr>
            <a:r>
              <a:rPr lang="en-IN" sz="1600" b="0" i="0" u="none" strike="noStrike" dirty="0">
                <a:solidFill>
                  <a:schemeClr val="accent1"/>
                </a:solidFill>
                <a:effectLst/>
              </a:rPr>
              <a:t>Before and after questionnaires for the camp.</a:t>
            </a:r>
          </a:p>
          <a:p>
            <a:pPr algn="just" rtl="0" fontAlgn="base">
              <a:buFont typeface="Arial" panose="020B0604020202020204" pitchFamily="34" charset="0"/>
              <a:buChar char="•"/>
            </a:pPr>
            <a:r>
              <a:rPr lang="en-IN" sz="1600" b="0" i="0" u="none" strike="noStrike" dirty="0">
                <a:solidFill>
                  <a:schemeClr val="accent1"/>
                </a:solidFill>
                <a:effectLst/>
              </a:rPr>
              <a:t>Sleep diaries</a:t>
            </a:r>
          </a:p>
          <a:p>
            <a:pPr algn="just" rtl="0" fontAlgn="base">
              <a:buFont typeface="Arial" panose="020B0604020202020204" pitchFamily="34" charset="0"/>
              <a:buChar char="•"/>
            </a:pPr>
            <a:r>
              <a:rPr lang="en-IN" sz="1600" b="0" i="0" u="none" strike="noStrike" dirty="0">
                <a:solidFill>
                  <a:schemeClr val="accent1"/>
                </a:solidFill>
                <a:effectLst/>
              </a:rPr>
              <a:t>Attendance records</a:t>
            </a:r>
          </a:p>
          <a:p>
            <a:pPr algn="just" rtl="0" fontAlgn="base">
              <a:buFont typeface="Arial" panose="020B0604020202020204" pitchFamily="34" charset="0"/>
              <a:buChar char="•"/>
            </a:pPr>
            <a:r>
              <a:rPr lang="en-IN" sz="1600" b="0" i="0" u="none" strike="noStrike" dirty="0">
                <a:solidFill>
                  <a:schemeClr val="accent1"/>
                </a:solidFill>
                <a:effectLst/>
              </a:rPr>
              <a:t>Participant feedback surveys</a:t>
            </a:r>
          </a:p>
        </p:txBody>
      </p:sp>
      <p:pic>
        <p:nvPicPr>
          <p:cNvPr id="7" name="Picture 6" descr="Good Sleep Vector Art, Icons, and Graphics for Free Download">
            <a:extLst>
              <a:ext uri="{FF2B5EF4-FFF2-40B4-BE49-F238E27FC236}">
                <a16:creationId xmlns:a16="http://schemas.microsoft.com/office/drawing/2014/main" id="{B750B7B9-3D2B-B508-9BBE-F9B4917469A4}"/>
              </a:ext>
            </a:extLst>
          </p:cNvPr>
          <p:cNvPicPr>
            <a:picLocks noChangeAspect="1"/>
          </p:cNvPicPr>
          <p:nvPr/>
        </p:nvPicPr>
        <p:blipFill>
          <a:blip r:embed="rId3"/>
          <a:stretch>
            <a:fillRect/>
          </a:stretch>
        </p:blipFill>
        <p:spPr>
          <a:xfrm>
            <a:off x="7700010" y="1156509"/>
            <a:ext cx="3333750" cy="3333750"/>
          </a:xfrm>
          <a:prstGeom prst="rect">
            <a:avLst/>
          </a:prstGeom>
        </p:spPr>
      </p:pic>
      <p:pic>
        <p:nvPicPr>
          <p:cNvPr id="8" name="Picture 7" descr="23,335,400+ Activity Stock Illustrations, Royalty-Free Vector Graphics &amp;  Clip Art - iStock | Physical activity, Outdoor activity, Family activity">
            <a:extLst>
              <a:ext uri="{FF2B5EF4-FFF2-40B4-BE49-F238E27FC236}">
                <a16:creationId xmlns:a16="http://schemas.microsoft.com/office/drawing/2014/main" id="{7FEFCE3F-D383-99D0-BDD5-095B98F92A05}"/>
              </a:ext>
            </a:extLst>
          </p:cNvPr>
          <p:cNvPicPr>
            <a:picLocks noChangeAspect="1"/>
          </p:cNvPicPr>
          <p:nvPr/>
        </p:nvPicPr>
        <p:blipFill>
          <a:blip r:embed="rId4"/>
          <a:stretch>
            <a:fillRect/>
          </a:stretch>
        </p:blipFill>
        <p:spPr>
          <a:xfrm>
            <a:off x="679981" y="3623379"/>
            <a:ext cx="6096000" cy="2970705"/>
          </a:xfrm>
          <a:prstGeom prst="rect">
            <a:avLst/>
          </a:prstGeom>
        </p:spPr>
      </p:pic>
    </p:spTree>
    <p:extLst>
      <p:ext uri="{BB962C8B-B14F-4D97-AF65-F5344CB8AC3E}">
        <p14:creationId xmlns:p14="http://schemas.microsoft.com/office/powerpoint/2010/main" val="3092721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43056-E576-B765-EC66-46A5D17E6C7C}"/>
              </a:ext>
            </a:extLst>
          </p:cNvPr>
          <p:cNvSpPr>
            <a:spLocks noGrp="1"/>
          </p:cNvSpPr>
          <p:nvPr>
            <p:ph type="title"/>
          </p:nvPr>
        </p:nvSpPr>
        <p:spPr>
          <a:xfrm>
            <a:off x="-2348346" y="3297382"/>
            <a:ext cx="9875520" cy="1356360"/>
          </a:xfrm>
        </p:spPr>
        <p:txBody>
          <a:bodyPr>
            <a:normAutofit fontScale="90000"/>
          </a:bodyPr>
          <a:lstStyle/>
          <a:p>
            <a:pPr algn="ctr"/>
            <a:r>
              <a:rPr lang="en-IN" b="1" dirty="0"/>
              <a:t>Campaign Poster</a:t>
            </a:r>
            <a:br>
              <a:rPr lang="en-IN" dirty="0"/>
            </a:br>
            <a:br>
              <a:rPr lang="en-IN" dirty="0"/>
            </a:br>
            <a:endParaRPr lang="en-IN" dirty="0"/>
          </a:p>
        </p:txBody>
      </p:sp>
      <p:pic>
        <p:nvPicPr>
          <p:cNvPr id="5" name="Content Placeholder 4">
            <a:extLst>
              <a:ext uri="{FF2B5EF4-FFF2-40B4-BE49-F238E27FC236}">
                <a16:creationId xmlns:a16="http://schemas.microsoft.com/office/drawing/2014/main" id="{ED9A8BCE-110F-7491-F600-C0F0CBD757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95455" y="394231"/>
            <a:ext cx="6096000" cy="6172824"/>
          </a:xfrm>
          <a:prstGeom prst="rect">
            <a:avLst/>
          </a:prstGeom>
        </p:spPr>
      </p:pic>
    </p:spTree>
    <p:extLst>
      <p:ext uri="{BB962C8B-B14F-4D97-AF65-F5344CB8AC3E}">
        <p14:creationId xmlns:p14="http://schemas.microsoft.com/office/powerpoint/2010/main" val="1559347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4B427-19AA-27AF-0644-361862BFF01C}"/>
              </a:ext>
            </a:extLst>
          </p:cNvPr>
          <p:cNvSpPr>
            <a:spLocks noGrp="1"/>
          </p:cNvSpPr>
          <p:nvPr>
            <p:ph type="title"/>
          </p:nvPr>
        </p:nvSpPr>
        <p:spPr>
          <a:xfrm>
            <a:off x="1143000" y="955964"/>
            <a:ext cx="9875520" cy="1356360"/>
          </a:xfrm>
        </p:spPr>
        <p:txBody>
          <a:bodyPr>
            <a:normAutofit fontScale="90000"/>
          </a:bodyPr>
          <a:lstStyle/>
          <a:p>
            <a:r>
              <a:rPr lang="en-IN" b="1" dirty="0"/>
              <a:t>Potential partners or organisations</a:t>
            </a:r>
            <a:br>
              <a:rPr lang="en-IN" dirty="0"/>
            </a:br>
            <a:br>
              <a:rPr lang="en-IN" dirty="0"/>
            </a:br>
            <a:endParaRPr lang="en-IN" dirty="0"/>
          </a:p>
        </p:txBody>
      </p:sp>
      <p:pic>
        <p:nvPicPr>
          <p:cNvPr id="5" name="Content Placeholder 4">
            <a:extLst>
              <a:ext uri="{FF2B5EF4-FFF2-40B4-BE49-F238E27FC236}">
                <a16:creationId xmlns:a16="http://schemas.microsoft.com/office/drawing/2014/main" id="{0F6CDE9B-873A-11E3-A0FB-4B183516D8C5}"/>
              </a:ext>
            </a:extLst>
          </p:cNvPr>
          <p:cNvPicPr>
            <a:picLocks noGrp="1" noChangeAspect="1"/>
          </p:cNvPicPr>
          <p:nvPr>
            <p:ph idx="1"/>
          </p:nvPr>
        </p:nvPicPr>
        <p:blipFill>
          <a:blip r:embed="rId3"/>
          <a:stretch>
            <a:fillRect/>
          </a:stretch>
        </p:blipFill>
        <p:spPr>
          <a:xfrm>
            <a:off x="781374" y="2884590"/>
            <a:ext cx="4061744" cy="2284730"/>
          </a:xfrm>
          <a:prstGeom prst="rect">
            <a:avLst/>
          </a:prstGeom>
        </p:spPr>
      </p:pic>
      <p:pic>
        <p:nvPicPr>
          <p:cNvPr id="4" name="Picture 3">
            <a:extLst>
              <a:ext uri="{FF2B5EF4-FFF2-40B4-BE49-F238E27FC236}">
                <a16:creationId xmlns:a16="http://schemas.microsoft.com/office/drawing/2014/main" id="{8B5C86CA-5DF0-D974-C0D5-4796E5263A50}"/>
              </a:ext>
            </a:extLst>
          </p:cNvPr>
          <p:cNvPicPr>
            <a:picLocks noChangeAspect="1"/>
          </p:cNvPicPr>
          <p:nvPr/>
        </p:nvPicPr>
        <p:blipFill>
          <a:blip r:embed="rId4"/>
          <a:stretch>
            <a:fillRect/>
          </a:stretch>
        </p:blipFill>
        <p:spPr>
          <a:xfrm>
            <a:off x="7348883" y="1539039"/>
            <a:ext cx="4061744" cy="1649068"/>
          </a:xfrm>
          <a:prstGeom prst="rect">
            <a:avLst/>
          </a:prstGeom>
        </p:spPr>
      </p:pic>
      <p:pic>
        <p:nvPicPr>
          <p:cNvPr id="6" name="Picture 5">
            <a:extLst>
              <a:ext uri="{FF2B5EF4-FFF2-40B4-BE49-F238E27FC236}">
                <a16:creationId xmlns:a16="http://schemas.microsoft.com/office/drawing/2014/main" id="{74D38BCA-E278-7B86-39AC-8BC647419BB1}"/>
              </a:ext>
            </a:extLst>
          </p:cNvPr>
          <p:cNvPicPr>
            <a:picLocks noChangeAspect="1"/>
          </p:cNvPicPr>
          <p:nvPr/>
        </p:nvPicPr>
        <p:blipFill>
          <a:blip r:embed="rId5"/>
          <a:stretch>
            <a:fillRect/>
          </a:stretch>
        </p:blipFill>
        <p:spPr>
          <a:xfrm>
            <a:off x="7838902" y="4280932"/>
            <a:ext cx="3373581" cy="2284731"/>
          </a:xfrm>
          <a:prstGeom prst="rect">
            <a:avLst/>
          </a:prstGeom>
        </p:spPr>
      </p:pic>
      <p:sp>
        <p:nvSpPr>
          <p:cNvPr id="8" name="TextBox 7">
            <a:extLst>
              <a:ext uri="{FF2B5EF4-FFF2-40B4-BE49-F238E27FC236}">
                <a16:creationId xmlns:a16="http://schemas.microsoft.com/office/drawing/2014/main" id="{A192175B-673F-3732-5E1A-220FE7B792BF}"/>
              </a:ext>
            </a:extLst>
          </p:cNvPr>
          <p:cNvSpPr txBox="1"/>
          <p:nvPr/>
        </p:nvSpPr>
        <p:spPr>
          <a:xfrm>
            <a:off x="587951" y="1735255"/>
            <a:ext cx="6096000" cy="1077218"/>
          </a:xfrm>
          <a:prstGeom prst="rect">
            <a:avLst/>
          </a:prstGeom>
          <a:noFill/>
        </p:spPr>
        <p:txBody>
          <a:bodyPr wrap="square">
            <a:spAutoFit/>
          </a:bodyPr>
          <a:lstStyle/>
          <a:p>
            <a:pPr algn="just" rtl="0" fontAlgn="base">
              <a:buFont typeface="Arial" panose="020B0604020202020204" pitchFamily="34" charset="0"/>
              <a:buChar char="•"/>
            </a:pPr>
            <a:r>
              <a:rPr lang="en-IN" sz="1600" b="0" i="0" u="none" strike="noStrike" dirty="0">
                <a:solidFill>
                  <a:schemeClr val="accent1"/>
                </a:solidFill>
                <a:effectLst/>
              </a:rPr>
              <a:t>NHS - Provides information on digital wellbeing and healthy lifestyle.</a:t>
            </a:r>
          </a:p>
          <a:p>
            <a:pPr algn="just" rtl="0" fontAlgn="base">
              <a:buFont typeface="Arial" panose="020B0604020202020204" pitchFamily="34" charset="0"/>
              <a:buChar char="•"/>
            </a:pPr>
            <a:r>
              <a:rPr lang="en-IN" sz="1600" b="0" i="0" u="none" strike="noStrike" dirty="0">
                <a:solidFill>
                  <a:schemeClr val="accent1"/>
                </a:solidFill>
                <a:effectLst/>
              </a:rPr>
              <a:t>Local Council Public Health Team - plans and arranges community health campaigns and venues.</a:t>
            </a:r>
          </a:p>
        </p:txBody>
      </p:sp>
      <p:sp>
        <p:nvSpPr>
          <p:cNvPr id="10" name="TextBox 9">
            <a:extLst>
              <a:ext uri="{FF2B5EF4-FFF2-40B4-BE49-F238E27FC236}">
                <a16:creationId xmlns:a16="http://schemas.microsoft.com/office/drawing/2014/main" id="{21872FE4-8C67-BD44-6B42-78DAC4479F30}"/>
              </a:ext>
            </a:extLst>
          </p:cNvPr>
          <p:cNvSpPr txBox="1"/>
          <p:nvPr/>
        </p:nvSpPr>
        <p:spPr>
          <a:xfrm>
            <a:off x="5687289" y="3574474"/>
            <a:ext cx="6096000" cy="1077218"/>
          </a:xfrm>
          <a:prstGeom prst="rect">
            <a:avLst/>
          </a:prstGeom>
          <a:noFill/>
        </p:spPr>
        <p:txBody>
          <a:bodyPr wrap="square">
            <a:spAutoFit/>
          </a:bodyPr>
          <a:lstStyle/>
          <a:p>
            <a:pPr algn="just" rtl="0" fontAlgn="base">
              <a:buFont typeface="Arial" panose="020B0604020202020204" pitchFamily="34" charset="0"/>
              <a:buChar char="•"/>
            </a:pPr>
            <a:r>
              <a:rPr lang="en-IN" sz="1600" b="0" i="0" u="none" strike="noStrike" dirty="0">
                <a:solidFill>
                  <a:schemeClr val="accent1"/>
                </a:solidFill>
                <a:effectLst/>
              </a:rPr>
              <a:t>University Wellbeing Service - Student Support, Counselling and workshops.</a:t>
            </a:r>
          </a:p>
          <a:p>
            <a:pPr algn="just" rtl="0" fontAlgn="base">
              <a:buFont typeface="Arial" panose="020B0604020202020204" pitchFamily="34" charset="0"/>
              <a:buChar char="•"/>
            </a:pPr>
            <a:r>
              <a:rPr lang="en-IN" sz="1600" b="0" i="0" u="none" strike="noStrike" dirty="0">
                <a:solidFill>
                  <a:schemeClr val="accent1"/>
                </a:solidFill>
                <a:effectLst/>
              </a:rPr>
              <a:t>MIND - Provides mental health awareness and wellbeing resources (MIND, 2023)</a:t>
            </a:r>
          </a:p>
        </p:txBody>
      </p:sp>
      <p:sp>
        <p:nvSpPr>
          <p:cNvPr id="12" name="TextBox 11">
            <a:extLst>
              <a:ext uri="{FF2B5EF4-FFF2-40B4-BE49-F238E27FC236}">
                <a16:creationId xmlns:a16="http://schemas.microsoft.com/office/drawing/2014/main" id="{26FFD0CD-3C6F-461D-4246-543592843663}"/>
              </a:ext>
            </a:extLst>
          </p:cNvPr>
          <p:cNvSpPr txBox="1"/>
          <p:nvPr/>
        </p:nvSpPr>
        <p:spPr>
          <a:xfrm>
            <a:off x="450274" y="5241437"/>
            <a:ext cx="6096000" cy="1077218"/>
          </a:xfrm>
          <a:prstGeom prst="rect">
            <a:avLst/>
          </a:prstGeom>
          <a:noFill/>
        </p:spPr>
        <p:txBody>
          <a:bodyPr wrap="square">
            <a:spAutoFit/>
          </a:bodyPr>
          <a:lstStyle/>
          <a:p>
            <a:pPr algn="just" rtl="0" fontAlgn="base">
              <a:buFont typeface="Arial" panose="020B0604020202020204" pitchFamily="34" charset="0"/>
              <a:buChar char="•"/>
            </a:pPr>
            <a:r>
              <a:rPr lang="en-IN" sz="1600" b="0" i="0" u="none" strike="noStrike" dirty="0" err="1">
                <a:solidFill>
                  <a:schemeClr val="accent1"/>
                </a:solidFill>
                <a:effectLst/>
              </a:rPr>
              <a:t>YoungMinds</a:t>
            </a:r>
            <a:r>
              <a:rPr lang="en-IN" sz="1600" b="0" i="0" u="none" strike="noStrike" dirty="0">
                <a:solidFill>
                  <a:schemeClr val="accent1"/>
                </a:solidFill>
                <a:effectLst/>
              </a:rPr>
              <a:t> - Campaigns and education to help young people's mental health (</a:t>
            </a:r>
            <a:r>
              <a:rPr lang="en-IN" sz="1600" b="0" i="0" u="none" strike="noStrike" dirty="0" err="1">
                <a:solidFill>
                  <a:schemeClr val="accent1"/>
                </a:solidFill>
                <a:effectLst/>
              </a:rPr>
              <a:t>YoungMinds</a:t>
            </a:r>
            <a:r>
              <a:rPr lang="en-IN" sz="1600" b="0" i="0" u="none" strike="noStrike" dirty="0">
                <a:solidFill>
                  <a:schemeClr val="accent1"/>
                </a:solidFill>
                <a:effectLst/>
              </a:rPr>
              <a:t>, 2025)</a:t>
            </a:r>
          </a:p>
          <a:p>
            <a:pPr algn="just" rtl="0" fontAlgn="base">
              <a:buFont typeface="Arial" panose="020B0604020202020204" pitchFamily="34" charset="0"/>
              <a:buChar char="•"/>
            </a:pPr>
            <a:r>
              <a:rPr lang="en-IN" sz="1600" b="0" i="0" u="none" strike="noStrike" dirty="0">
                <a:solidFill>
                  <a:schemeClr val="accent1"/>
                </a:solidFill>
                <a:effectLst/>
              </a:rPr>
              <a:t>Local Leisure Centres &amp; Community Centres - run physical activities and social engagement events.</a:t>
            </a:r>
          </a:p>
        </p:txBody>
      </p:sp>
    </p:spTree>
    <p:extLst>
      <p:ext uri="{BB962C8B-B14F-4D97-AF65-F5344CB8AC3E}">
        <p14:creationId xmlns:p14="http://schemas.microsoft.com/office/powerpoint/2010/main" val="4036195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11C42-AA5C-5F5F-DE7A-7826EB4855AF}"/>
              </a:ext>
            </a:extLst>
          </p:cNvPr>
          <p:cNvSpPr>
            <a:spLocks noGrp="1"/>
          </p:cNvSpPr>
          <p:nvPr>
            <p:ph type="title"/>
          </p:nvPr>
        </p:nvSpPr>
        <p:spPr>
          <a:xfrm>
            <a:off x="1143000" y="955963"/>
            <a:ext cx="9875520" cy="1356360"/>
          </a:xfrm>
        </p:spPr>
        <p:txBody>
          <a:bodyPr>
            <a:normAutofit fontScale="90000"/>
          </a:bodyPr>
          <a:lstStyle/>
          <a:p>
            <a:pPr algn="ctr"/>
            <a:r>
              <a:rPr lang="en-IN" b="1" dirty="0"/>
              <a:t>Used resources</a:t>
            </a:r>
            <a:br>
              <a:rPr lang="en-IN" dirty="0"/>
            </a:br>
            <a:br>
              <a:rPr lang="en-IN" dirty="0"/>
            </a:br>
            <a:endParaRPr lang="en-IN" dirty="0"/>
          </a:p>
        </p:txBody>
      </p:sp>
      <p:sp>
        <p:nvSpPr>
          <p:cNvPr id="3" name="Content Placeholder 2">
            <a:extLst>
              <a:ext uri="{FF2B5EF4-FFF2-40B4-BE49-F238E27FC236}">
                <a16:creationId xmlns:a16="http://schemas.microsoft.com/office/drawing/2014/main" id="{C2D8E7BD-FD20-5BB3-069C-E500B4B338D7}"/>
              </a:ext>
            </a:extLst>
          </p:cNvPr>
          <p:cNvSpPr>
            <a:spLocks noGrp="1"/>
          </p:cNvSpPr>
          <p:nvPr>
            <p:ph idx="1"/>
          </p:nvPr>
        </p:nvSpPr>
        <p:spPr>
          <a:xfrm>
            <a:off x="367146" y="2057400"/>
            <a:ext cx="4599709" cy="4038600"/>
          </a:xfrm>
        </p:spPr>
        <p:txBody>
          <a:bodyPr>
            <a:normAutofit/>
          </a:bodyPr>
          <a:lstStyle/>
          <a:p>
            <a:pPr fontAlgn="base"/>
            <a:r>
              <a:rPr lang="en-IN" sz="1600" dirty="0"/>
              <a:t>The resources that were used in our campaign.</a:t>
            </a:r>
          </a:p>
          <a:p>
            <a:pPr fontAlgn="base"/>
            <a:r>
              <a:rPr lang="en-IN" sz="1600" dirty="0"/>
              <a:t>Leaflets and infographics for healthy screen habits in education.</a:t>
            </a:r>
          </a:p>
          <a:p>
            <a:pPr fontAlgn="base"/>
            <a:r>
              <a:rPr lang="en-IN" sz="1600" dirty="0"/>
              <a:t>Digital wellbeing workshops to raise awareness about the effects of screen-time.</a:t>
            </a:r>
          </a:p>
          <a:p>
            <a:pPr fontAlgn="base"/>
            <a:r>
              <a:rPr lang="en-IN" sz="1600" dirty="0"/>
              <a:t>Screen-time tracking apps to monitor and set goals as a user (Abhari and </a:t>
            </a:r>
            <a:r>
              <a:rPr lang="en-IN" sz="1600" dirty="0" err="1"/>
              <a:t>Vaghefi</a:t>
            </a:r>
            <a:r>
              <a:rPr lang="en-IN" sz="1600" dirty="0"/>
              <a:t>, 2022)</a:t>
            </a:r>
          </a:p>
          <a:p>
            <a:pPr fontAlgn="base"/>
            <a:r>
              <a:rPr lang="en-IN" sz="1600" dirty="0"/>
              <a:t>Reminders and challenges to social media to participate in digital detox activities.</a:t>
            </a:r>
          </a:p>
          <a:p>
            <a:pPr fontAlgn="base"/>
            <a:r>
              <a:rPr lang="en-IN" sz="1600" dirty="0"/>
              <a:t>Create posters, QR codes and other online materials to encourage participation and make health information easily accessible.</a:t>
            </a:r>
          </a:p>
          <a:p>
            <a:endParaRPr lang="en-IN" sz="1600" dirty="0"/>
          </a:p>
        </p:txBody>
      </p:sp>
      <p:pic>
        <p:nvPicPr>
          <p:cNvPr id="4" name="Picture 3" descr="10 apps that track phone usage on Android and iPhone">
            <a:extLst>
              <a:ext uri="{FF2B5EF4-FFF2-40B4-BE49-F238E27FC236}">
                <a16:creationId xmlns:a16="http://schemas.microsoft.com/office/drawing/2014/main" id="{EFF0D93E-348A-F62E-8C1E-C521DE0D425B}"/>
              </a:ext>
            </a:extLst>
          </p:cNvPr>
          <p:cNvPicPr>
            <a:picLocks noChangeAspect="1"/>
          </p:cNvPicPr>
          <p:nvPr/>
        </p:nvPicPr>
        <p:blipFill>
          <a:blip r:embed="rId3"/>
          <a:stretch>
            <a:fillRect/>
          </a:stretch>
        </p:blipFill>
        <p:spPr>
          <a:xfrm>
            <a:off x="4966854" y="1634143"/>
            <a:ext cx="6858000" cy="4572000"/>
          </a:xfrm>
          <a:prstGeom prst="rect">
            <a:avLst/>
          </a:prstGeom>
        </p:spPr>
      </p:pic>
    </p:spTree>
    <p:extLst>
      <p:ext uri="{BB962C8B-B14F-4D97-AF65-F5344CB8AC3E}">
        <p14:creationId xmlns:p14="http://schemas.microsoft.com/office/powerpoint/2010/main" val="2248400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5F8B4-258C-3EAF-3DBD-E2A22737CECD}"/>
              </a:ext>
            </a:extLst>
          </p:cNvPr>
          <p:cNvSpPr>
            <a:spLocks noGrp="1"/>
          </p:cNvSpPr>
          <p:nvPr>
            <p:ph type="title"/>
          </p:nvPr>
        </p:nvSpPr>
        <p:spPr>
          <a:xfrm>
            <a:off x="1143000" y="762000"/>
            <a:ext cx="9875520" cy="1356360"/>
          </a:xfrm>
        </p:spPr>
        <p:txBody>
          <a:bodyPr>
            <a:normAutofit fontScale="90000"/>
          </a:bodyPr>
          <a:lstStyle/>
          <a:p>
            <a:pPr algn="ctr"/>
            <a:r>
              <a:rPr lang="en-IN" b="1" dirty="0"/>
              <a:t>Benefits of Healthy Digital Habits</a:t>
            </a:r>
            <a:br>
              <a:rPr lang="en-IN" dirty="0"/>
            </a:br>
            <a:br>
              <a:rPr lang="en-IN" dirty="0"/>
            </a:br>
            <a:endParaRPr lang="en-IN" dirty="0"/>
          </a:p>
        </p:txBody>
      </p:sp>
      <p:sp>
        <p:nvSpPr>
          <p:cNvPr id="3" name="Content Placeholder 2">
            <a:extLst>
              <a:ext uri="{FF2B5EF4-FFF2-40B4-BE49-F238E27FC236}">
                <a16:creationId xmlns:a16="http://schemas.microsoft.com/office/drawing/2014/main" id="{A72AFBB2-0F52-3652-5C47-5B678A012A41}"/>
              </a:ext>
            </a:extLst>
          </p:cNvPr>
          <p:cNvSpPr>
            <a:spLocks noGrp="1"/>
          </p:cNvSpPr>
          <p:nvPr>
            <p:ph idx="1"/>
          </p:nvPr>
        </p:nvSpPr>
        <p:spPr>
          <a:xfrm>
            <a:off x="576176" y="1627909"/>
            <a:ext cx="4953001" cy="5008418"/>
          </a:xfrm>
        </p:spPr>
        <p:txBody>
          <a:bodyPr>
            <a:normAutofit/>
          </a:bodyPr>
          <a:lstStyle/>
          <a:p>
            <a:pPr marL="45720" indent="0">
              <a:buNone/>
            </a:pPr>
            <a:endParaRPr lang="en-IN" sz="1600" b="1" dirty="0"/>
          </a:p>
          <a:p>
            <a:pPr marL="45720" indent="0">
              <a:buNone/>
            </a:pPr>
            <a:r>
              <a:rPr lang="en-IN" sz="1600" b="1" dirty="0"/>
              <a:t>Physiological Benefits</a:t>
            </a:r>
            <a:endParaRPr lang="en-IN" sz="1600" dirty="0"/>
          </a:p>
          <a:p>
            <a:pPr fontAlgn="base"/>
            <a:r>
              <a:rPr lang="en-IN" sz="1600" dirty="0"/>
              <a:t>Improved sleep quality and reduced eye strain (</a:t>
            </a:r>
            <a:r>
              <a:rPr lang="en-IN" sz="1600" dirty="0" err="1"/>
              <a:t>Aykutlu</a:t>
            </a:r>
            <a:r>
              <a:rPr lang="en-IN" sz="1600" dirty="0"/>
              <a:t> </a:t>
            </a:r>
            <a:r>
              <a:rPr lang="en-IN" sz="1600" i="1" dirty="0"/>
              <a:t>et al</a:t>
            </a:r>
            <a:r>
              <a:rPr lang="en-IN" sz="1600" dirty="0"/>
              <a:t>., 2024).</a:t>
            </a:r>
          </a:p>
          <a:p>
            <a:pPr fontAlgn="base"/>
            <a:r>
              <a:rPr lang="en-IN" sz="1600" dirty="0"/>
              <a:t>Better physical activity and energy.</a:t>
            </a:r>
          </a:p>
          <a:p>
            <a:pPr fontAlgn="base"/>
            <a:r>
              <a:rPr lang="en-IN" sz="1600" dirty="0"/>
              <a:t>Higher levels of activity and energy.</a:t>
            </a:r>
          </a:p>
          <a:p>
            <a:pPr marL="45720" indent="0">
              <a:buNone/>
            </a:pPr>
            <a:endParaRPr lang="en-IN" sz="1600" b="1" dirty="0"/>
          </a:p>
          <a:p>
            <a:pPr marL="45720" indent="0">
              <a:buNone/>
            </a:pPr>
            <a:endParaRPr lang="en-IN" sz="1600" b="1" dirty="0"/>
          </a:p>
          <a:p>
            <a:pPr marL="45720" indent="0">
              <a:buNone/>
            </a:pPr>
            <a:r>
              <a:rPr lang="en-IN" sz="1600" b="1" dirty="0"/>
              <a:t>Psychological Benefits</a:t>
            </a:r>
            <a:endParaRPr lang="en-IN" sz="1600" dirty="0"/>
          </a:p>
          <a:p>
            <a:pPr fontAlgn="base"/>
            <a:r>
              <a:rPr lang="en-IN" sz="1600" dirty="0"/>
              <a:t>Reduce stress </a:t>
            </a:r>
            <a:r>
              <a:rPr lang="en-IN" sz="1400" dirty="0"/>
              <a:t>levels</a:t>
            </a:r>
            <a:r>
              <a:rPr lang="en-IN" sz="1600" dirty="0"/>
              <a:t>, anxiety and digital fatigue (</a:t>
            </a:r>
            <a:r>
              <a:rPr lang="en-IN" sz="1600" dirty="0" err="1"/>
              <a:t>Sarangal</a:t>
            </a:r>
            <a:r>
              <a:rPr lang="en-IN" sz="1600" dirty="0"/>
              <a:t> and </a:t>
            </a:r>
            <a:r>
              <a:rPr lang="en-IN" sz="1600" dirty="0" err="1"/>
              <a:t>Nargotra</a:t>
            </a:r>
            <a:r>
              <a:rPr lang="en-IN" sz="1600" dirty="0"/>
              <a:t>, 2022)</a:t>
            </a:r>
          </a:p>
          <a:p>
            <a:pPr fontAlgn="base"/>
            <a:r>
              <a:rPr lang="en-IN" sz="1600" dirty="0"/>
              <a:t>Improved focus, emotional health and wellbeing.</a:t>
            </a:r>
          </a:p>
        </p:txBody>
      </p:sp>
      <p:pic>
        <p:nvPicPr>
          <p:cNvPr id="4" name="Picture 3">
            <a:extLst>
              <a:ext uri="{FF2B5EF4-FFF2-40B4-BE49-F238E27FC236}">
                <a16:creationId xmlns:a16="http://schemas.microsoft.com/office/drawing/2014/main" id="{3BD71979-535E-8E75-952E-0163B28414C7}"/>
              </a:ext>
            </a:extLst>
          </p:cNvPr>
          <p:cNvPicPr>
            <a:picLocks noChangeAspect="1"/>
          </p:cNvPicPr>
          <p:nvPr/>
        </p:nvPicPr>
        <p:blipFill>
          <a:blip r:embed="rId3"/>
          <a:stretch>
            <a:fillRect/>
          </a:stretch>
        </p:blipFill>
        <p:spPr>
          <a:xfrm>
            <a:off x="5529177" y="1627909"/>
            <a:ext cx="6056167" cy="2842000"/>
          </a:xfrm>
          <a:prstGeom prst="rect">
            <a:avLst/>
          </a:prstGeom>
        </p:spPr>
      </p:pic>
      <p:sp>
        <p:nvSpPr>
          <p:cNvPr id="6" name="TextBox 5">
            <a:extLst>
              <a:ext uri="{FF2B5EF4-FFF2-40B4-BE49-F238E27FC236}">
                <a16:creationId xmlns:a16="http://schemas.microsoft.com/office/drawing/2014/main" id="{6671C9B1-93BB-AEE8-44AB-2AA4C1AA7D78}"/>
              </a:ext>
            </a:extLst>
          </p:cNvPr>
          <p:cNvSpPr txBox="1"/>
          <p:nvPr/>
        </p:nvSpPr>
        <p:spPr>
          <a:xfrm>
            <a:off x="5792672" y="4891398"/>
            <a:ext cx="6096000" cy="1524456"/>
          </a:xfrm>
          <a:prstGeom prst="rect">
            <a:avLst/>
          </a:prstGeom>
          <a:noFill/>
        </p:spPr>
        <p:txBody>
          <a:bodyPr wrap="square">
            <a:spAutoFit/>
          </a:bodyPr>
          <a:lstStyle/>
          <a:p>
            <a:pPr>
              <a:lnSpc>
                <a:spcPct val="150000"/>
              </a:lnSpc>
            </a:pPr>
            <a:r>
              <a:rPr lang="en-IN" sz="1600" b="1" dirty="0">
                <a:solidFill>
                  <a:schemeClr val="accent1"/>
                </a:solidFill>
              </a:rPr>
              <a:t>Sociological Benefits</a:t>
            </a:r>
            <a:endParaRPr lang="en-IN" sz="1600" dirty="0">
              <a:solidFill>
                <a:schemeClr val="accent1"/>
              </a:solidFill>
            </a:endParaRPr>
          </a:p>
          <a:p>
            <a:pPr marL="285750" indent="-285750" fontAlgn="base">
              <a:lnSpc>
                <a:spcPct val="150000"/>
              </a:lnSpc>
              <a:buFont typeface="Arial" panose="020B0604020202020204" pitchFamily="34" charset="0"/>
              <a:buChar char="•"/>
            </a:pPr>
            <a:r>
              <a:rPr lang="en-IN" sz="1600" dirty="0">
                <a:solidFill>
                  <a:schemeClr val="accent1"/>
                </a:solidFill>
              </a:rPr>
              <a:t>Stronger face-to-face relationships</a:t>
            </a:r>
          </a:p>
          <a:p>
            <a:pPr marL="285750" indent="-285750" fontAlgn="base">
              <a:lnSpc>
                <a:spcPct val="150000"/>
              </a:lnSpc>
              <a:buFont typeface="Arial" panose="020B0604020202020204" pitchFamily="34" charset="0"/>
              <a:buChar char="•"/>
            </a:pPr>
            <a:r>
              <a:rPr lang="en-IN" sz="1600" dirty="0">
                <a:solidFill>
                  <a:schemeClr val="accent1"/>
                </a:solidFill>
              </a:rPr>
              <a:t>Increased community engagement and outreach</a:t>
            </a:r>
          </a:p>
          <a:p>
            <a:pPr marL="285750" indent="-285750" fontAlgn="base">
              <a:lnSpc>
                <a:spcPct val="150000"/>
              </a:lnSpc>
              <a:buFont typeface="Arial" panose="020B0604020202020204" pitchFamily="34" charset="0"/>
              <a:buChar char="•"/>
            </a:pPr>
            <a:r>
              <a:rPr lang="en-IN" sz="1600" dirty="0">
                <a:solidFill>
                  <a:schemeClr val="accent1"/>
                </a:solidFill>
              </a:rPr>
              <a:t>Enhanced school and work performance</a:t>
            </a:r>
          </a:p>
        </p:txBody>
      </p:sp>
    </p:spTree>
    <p:extLst>
      <p:ext uri="{BB962C8B-B14F-4D97-AF65-F5344CB8AC3E}">
        <p14:creationId xmlns:p14="http://schemas.microsoft.com/office/powerpoint/2010/main" val="1808771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1091E-1CDF-2D2C-7D05-560A5750A1E6}"/>
              </a:ext>
            </a:extLst>
          </p:cNvPr>
          <p:cNvSpPr>
            <a:spLocks noGrp="1"/>
          </p:cNvSpPr>
          <p:nvPr>
            <p:ph type="title"/>
          </p:nvPr>
        </p:nvSpPr>
        <p:spPr/>
        <p:txBody>
          <a:bodyPr>
            <a:normAutofit fontScale="90000"/>
          </a:bodyPr>
          <a:lstStyle/>
          <a:p>
            <a:pPr algn="ctr"/>
            <a:r>
              <a:rPr lang="en-IN" b="1" dirty="0"/>
              <a:t>Behaviour Change Models</a:t>
            </a:r>
            <a:br>
              <a:rPr lang="en-IN" dirty="0"/>
            </a:br>
            <a:br>
              <a:rPr lang="en-IN" dirty="0"/>
            </a:br>
            <a:endParaRPr lang="en-IN" dirty="0"/>
          </a:p>
        </p:txBody>
      </p:sp>
      <p:sp>
        <p:nvSpPr>
          <p:cNvPr id="3" name="Content Placeholder 2">
            <a:extLst>
              <a:ext uri="{FF2B5EF4-FFF2-40B4-BE49-F238E27FC236}">
                <a16:creationId xmlns:a16="http://schemas.microsoft.com/office/drawing/2014/main" id="{90AC89B5-6380-9BC0-4001-467B617E757A}"/>
              </a:ext>
            </a:extLst>
          </p:cNvPr>
          <p:cNvSpPr>
            <a:spLocks noGrp="1"/>
          </p:cNvSpPr>
          <p:nvPr>
            <p:ph idx="1"/>
          </p:nvPr>
        </p:nvSpPr>
        <p:spPr>
          <a:xfrm>
            <a:off x="788673" y="1558774"/>
            <a:ext cx="5695255" cy="4038600"/>
          </a:xfrm>
        </p:spPr>
        <p:txBody>
          <a:bodyPr/>
          <a:lstStyle/>
          <a:p>
            <a:pPr marL="45720" indent="0">
              <a:buNone/>
            </a:pPr>
            <a:r>
              <a:rPr lang="en-IN" sz="1600" dirty="0"/>
              <a:t>COM-B Model: Develops Capability, Opportunity and Motivation to limit excessive screen time (Liu </a:t>
            </a:r>
            <a:r>
              <a:rPr lang="en-IN" sz="1600" i="1" dirty="0"/>
              <a:t>et al</a:t>
            </a:r>
            <a:r>
              <a:rPr lang="en-IN" sz="1600" dirty="0"/>
              <a:t>., 2023).</a:t>
            </a:r>
          </a:p>
          <a:p>
            <a:endParaRPr lang="en-IN" dirty="0"/>
          </a:p>
        </p:txBody>
      </p:sp>
      <p:sp>
        <p:nvSpPr>
          <p:cNvPr id="5" name="TextBox 4">
            <a:extLst>
              <a:ext uri="{FF2B5EF4-FFF2-40B4-BE49-F238E27FC236}">
                <a16:creationId xmlns:a16="http://schemas.microsoft.com/office/drawing/2014/main" id="{BDCBB070-1DD7-2363-3FCD-3267BDEF27B6}"/>
              </a:ext>
            </a:extLst>
          </p:cNvPr>
          <p:cNvSpPr txBox="1"/>
          <p:nvPr/>
        </p:nvSpPr>
        <p:spPr>
          <a:xfrm>
            <a:off x="5742710" y="3429000"/>
            <a:ext cx="6096000" cy="830997"/>
          </a:xfrm>
          <a:prstGeom prst="rect">
            <a:avLst/>
          </a:prstGeom>
          <a:noFill/>
        </p:spPr>
        <p:txBody>
          <a:bodyPr wrap="square">
            <a:spAutoFit/>
          </a:bodyPr>
          <a:lstStyle/>
          <a:p>
            <a:pPr algn="just" rtl="0" fontAlgn="base"/>
            <a:r>
              <a:rPr lang="en-IN" sz="1600" b="0" i="0" u="none" strike="noStrike" dirty="0">
                <a:solidFill>
                  <a:schemeClr val="accent1"/>
                </a:solidFill>
                <a:effectLst/>
              </a:rPr>
              <a:t>Health Belief Model (HBM): Raises awareness about health risks and points to health benefits of healthier digital habits (Liou, 2024)</a:t>
            </a:r>
          </a:p>
        </p:txBody>
      </p:sp>
      <p:sp>
        <p:nvSpPr>
          <p:cNvPr id="7" name="TextBox 6">
            <a:extLst>
              <a:ext uri="{FF2B5EF4-FFF2-40B4-BE49-F238E27FC236}">
                <a16:creationId xmlns:a16="http://schemas.microsoft.com/office/drawing/2014/main" id="{9C4D5021-3156-281A-6A11-23DD8ADB7293}"/>
              </a:ext>
            </a:extLst>
          </p:cNvPr>
          <p:cNvSpPr txBox="1"/>
          <p:nvPr/>
        </p:nvSpPr>
        <p:spPr>
          <a:xfrm>
            <a:off x="387928" y="5190188"/>
            <a:ext cx="6096000" cy="1323439"/>
          </a:xfrm>
          <a:prstGeom prst="rect">
            <a:avLst/>
          </a:prstGeom>
          <a:noFill/>
        </p:spPr>
        <p:txBody>
          <a:bodyPr wrap="square">
            <a:spAutoFit/>
          </a:bodyPr>
          <a:lstStyle/>
          <a:p>
            <a:pPr algn="just" rtl="0" fontAlgn="base"/>
            <a:r>
              <a:rPr lang="en-IN" sz="1600" b="0" i="0" u="none" strike="noStrike" dirty="0">
                <a:solidFill>
                  <a:schemeClr val="accent1"/>
                </a:solidFill>
                <a:effectLst/>
              </a:rPr>
              <a:t>Transtheoretical Model (TTM): Embodies stages of change in regards to behaviour-precontemplation, contemplation, preparation, action and maintenance (</a:t>
            </a:r>
            <a:r>
              <a:rPr lang="en-IN" sz="1600" b="0" i="0" u="none" strike="noStrike" dirty="0" err="1">
                <a:solidFill>
                  <a:schemeClr val="accent1"/>
                </a:solidFill>
                <a:effectLst/>
              </a:rPr>
              <a:t>Vasiljeva</a:t>
            </a:r>
            <a:r>
              <a:rPr lang="en-IN" sz="1600" b="0" i="0" u="none" strike="noStrike" dirty="0">
                <a:solidFill>
                  <a:schemeClr val="accent1"/>
                </a:solidFill>
                <a:effectLst/>
              </a:rPr>
              <a:t> </a:t>
            </a:r>
            <a:r>
              <a:rPr lang="en-IN" sz="1600" b="0" i="1" u="none" strike="noStrike" dirty="0">
                <a:solidFill>
                  <a:schemeClr val="accent1"/>
                </a:solidFill>
                <a:effectLst/>
              </a:rPr>
              <a:t>et al., </a:t>
            </a:r>
            <a:r>
              <a:rPr lang="en-IN" sz="1600" b="0" i="0" u="none" strike="noStrike" dirty="0">
                <a:solidFill>
                  <a:schemeClr val="accent1"/>
                </a:solidFill>
                <a:effectLst/>
              </a:rPr>
              <a:t>2024)</a:t>
            </a:r>
          </a:p>
          <a:p>
            <a:pPr>
              <a:buNone/>
            </a:pPr>
            <a:br>
              <a:rPr lang="en-IN" sz="1600" b="0" dirty="0">
                <a:solidFill>
                  <a:schemeClr val="accent1"/>
                </a:solidFill>
                <a:effectLst/>
              </a:rPr>
            </a:br>
            <a:endParaRPr lang="en-IN" sz="1600" dirty="0">
              <a:solidFill>
                <a:schemeClr val="accent1"/>
              </a:solidFill>
            </a:endParaRPr>
          </a:p>
        </p:txBody>
      </p:sp>
      <p:pic>
        <p:nvPicPr>
          <p:cNvPr id="8" name="Picture 7">
            <a:extLst>
              <a:ext uri="{FF2B5EF4-FFF2-40B4-BE49-F238E27FC236}">
                <a16:creationId xmlns:a16="http://schemas.microsoft.com/office/drawing/2014/main" id="{0A0CF714-72BB-1941-54ED-EB904615CB43}"/>
              </a:ext>
            </a:extLst>
          </p:cNvPr>
          <p:cNvPicPr>
            <a:picLocks noChangeAspect="1"/>
          </p:cNvPicPr>
          <p:nvPr/>
        </p:nvPicPr>
        <p:blipFill>
          <a:blip r:embed="rId3"/>
          <a:stretch>
            <a:fillRect/>
          </a:stretch>
        </p:blipFill>
        <p:spPr>
          <a:xfrm>
            <a:off x="7244369" y="975681"/>
            <a:ext cx="4172815" cy="2499608"/>
          </a:xfrm>
          <a:prstGeom prst="rect">
            <a:avLst/>
          </a:prstGeom>
        </p:spPr>
      </p:pic>
      <p:pic>
        <p:nvPicPr>
          <p:cNvPr id="9" name="Picture 8">
            <a:extLst>
              <a:ext uri="{FF2B5EF4-FFF2-40B4-BE49-F238E27FC236}">
                <a16:creationId xmlns:a16="http://schemas.microsoft.com/office/drawing/2014/main" id="{5E7D5C2B-5B2B-7406-7C05-97C6D6685C31}"/>
              </a:ext>
            </a:extLst>
          </p:cNvPr>
          <p:cNvPicPr>
            <a:picLocks noChangeAspect="1"/>
          </p:cNvPicPr>
          <p:nvPr/>
        </p:nvPicPr>
        <p:blipFill>
          <a:blip r:embed="rId4"/>
          <a:stretch>
            <a:fillRect/>
          </a:stretch>
        </p:blipFill>
        <p:spPr>
          <a:xfrm>
            <a:off x="980815" y="2202318"/>
            <a:ext cx="4340369" cy="2689723"/>
          </a:xfrm>
          <a:prstGeom prst="rect">
            <a:avLst/>
          </a:prstGeom>
        </p:spPr>
      </p:pic>
      <p:pic>
        <p:nvPicPr>
          <p:cNvPr id="10" name="Picture 9">
            <a:extLst>
              <a:ext uri="{FF2B5EF4-FFF2-40B4-BE49-F238E27FC236}">
                <a16:creationId xmlns:a16="http://schemas.microsoft.com/office/drawing/2014/main" id="{7096DC1D-B2B8-7081-548A-88A375BD8C19}"/>
              </a:ext>
            </a:extLst>
          </p:cNvPr>
          <p:cNvPicPr>
            <a:picLocks noChangeAspect="1"/>
          </p:cNvPicPr>
          <p:nvPr/>
        </p:nvPicPr>
        <p:blipFill>
          <a:blip r:embed="rId5"/>
          <a:stretch>
            <a:fillRect/>
          </a:stretch>
        </p:blipFill>
        <p:spPr>
          <a:xfrm>
            <a:off x="7404215" y="4198094"/>
            <a:ext cx="3806970" cy="2315533"/>
          </a:xfrm>
          <a:prstGeom prst="rect">
            <a:avLst/>
          </a:prstGeom>
        </p:spPr>
      </p:pic>
    </p:spTree>
    <p:extLst>
      <p:ext uri="{BB962C8B-B14F-4D97-AF65-F5344CB8AC3E}">
        <p14:creationId xmlns:p14="http://schemas.microsoft.com/office/powerpoint/2010/main" val="2164793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47C4B-DB6E-3980-7077-6D95EFAFA991}"/>
              </a:ext>
            </a:extLst>
          </p:cNvPr>
          <p:cNvSpPr>
            <a:spLocks noGrp="1"/>
          </p:cNvSpPr>
          <p:nvPr>
            <p:ph type="title"/>
          </p:nvPr>
        </p:nvSpPr>
        <p:spPr/>
        <p:txBody>
          <a:bodyPr>
            <a:normAutofit fontScale="90000"/>
          </a:bodyPr>
          <a:lstStyle/>
          <a:p>
            <a:pPr algn="ctr"/>
            <a:r>
              <a:rPr lang="en-IN" b="1" dirty="0"/>
              <a:t>Challenges &amp; Campaign Solutions</a:t>
            </a:r>
            <a:br>
              <a:rPr lang="en-IN" dirty="0"/>
            </a:br>
            <a:br>
              <a:rPr lang="en-IN" dirty="0"/>
            </a:br>
            <a:endParaRPr lang="en-IN" dirty="0"/>
          </a:p>
        </p:txBody>
      </p:sp>
      <p:sp>
        <p:nvSpPr>
          <p:cNvPr id="3" name="Content Placeholder 2">
            <a:extLst>
              <a:ext uri="{FF2B5EF4-FFF2-40B4-BE49-F238E27FC236}">
                <a16:creationId xmlns:a16="http://schemas.microsoft.com/office/drawing/2014/main" id="{D04BF1E3-02EF-DD06-3343-4FD37A1ED0BE}"/>
              </a:ext>
            </a:extLst>
          </p:cNvPr>
          <p:cNvSpPr>
            <a:spLocks noGrp="1"/>
          </p:cNvSpPr>
          <p:nvPr>
            <p:ph idx="1"/>
          </p:nvPr>
        </p:nvSpPr>
        <p:spPr>
          <a:xfrm>
            <a:off x="1143000" y="2057400"/>
            <a:ext cx="4717473" cy="4038600"/>
          </a:xfrm>
        </p:spPr>
        <p:txBody>
          <a:bodyPr>
            <a:normAutofit fontScale="92500" lnSpcReduction="20000"/>
          </a:bodyPr>
          <a:lstStyle/>
          <a:p>
            <a:pPr fontAlgn="base"/>
            <a:r>
              <a:rPr lang="en-IN" sz="1800" dirty="0"/>
              <a:t>COM-B: Limited motivation and routine cell phone use </a:t>
            </a:r>
          </a:p>
          <a:p>
            <a:pPr fontAlgn="base"/>
            <a:r>
              <a:rPr lang="en-IN" sz="1800" dirty="0"/>
              <a:t>SOLUTION: Goal setting, weekly screen-time tracking and peer support.</a:t>
            </a:r>
            <a:br>
              <a:rPr lang="en-IN" sz="1800" dirty="0"/>
            </a:br>
            <a:endParaRPr lang="en-IN" sz="1800" dirty="0"/>
          </a:p>
          <a:p>
            <a:pPr fontAlgn="base"/>
            <a:r>
              <a:rPr lang="en-IN" sz="1800" dirty="0"/>
              <a:t>Health Belief Model: Lack of awareness of health risks and health benefits.</a:t>
            </a:r>
          </a:p>
          <a:p>
            <a:pPr fontAlgn="base"/>
            <a:r>
              <a:rPr lang="en-IN" sz="1800" dirty="0"/>
              <a:t>The solution is to have educational workshops and real-life case studies.</a:t>
            </a:r>
            <a:br>
              <a:rPr lang="en-IN" sz="1800" dirty="0"/>
            </a:br>
            <a:endParaRPr lang="en-IN" sz="1800" dirty="0"/>
          </a:p>
          <a:p>
            <a:pPr fontAlgn="base"/>
            <a:r>
              <a:rPr lang="en-IN" sz="1800" dirty="0"/>
              <a:t>Transtheoretical Model: Concern about change and relapse.</a:t>
            </a:r>
          </a:p>
          <a:p>
            <a:pPr fontAlgn="base"/>
            <a:r>
              <a:rPr lang="en-IN" sz="1800" dirty="0"/>
              <a:t>The solution: Weekly challenges (step-by-step), individual action plans and ongoing feedback.</a:t>
            </a:r>
          </a:p>
          <a:p>
            <a:endParaRPr lang="en-IN" sz="1800" dirty="0"/>
          </a:p>
        </p:txBody>
      </p:sp>
      <p:pic>
        <p:nvPicPr>
          <p:cNvPr id="5" name="Picture 4">
            <a:extLst>
              <a:ext uri="{FF2B5EF4-FFF2-40B4-BE49-F238E27FC236}">
                <a16:creationId xmlns:a16="http://schemas.microsoft.com/office/drawing/2014/main" id="{00AA9C67-1662-5D86-9CF9-4E979DFD7045}"/>
              </a:ext>
            </a:extLst>
          </p:cNvPr>
          <p:cNvPicPr>
            <a:picLocks noChangeAspect="1"/>
          </p:cNvPicPr>
          <p:nvPr/>
        </p:nvPicPr>
        <p:blipFill>
          <a:blip r:embed="rId3"/>
          <a:stretch>
            <a:fillRect/>
          </a:stretch>
        </p:blipFill>
        <p:spPr>
          <a:xfrm>
            <a:off x="5860473" y="4279669"/>
            <a:ext cx="6007750" cy="2178895"/>
          </a:xfrm>
          <a:prstGeom prst="rect">
            <a:avLst/>
          </a:prstGeom>
        </p:spPr>
      </p:pic>
      <p:pic>
        <p:nvPicPr>
          <p:cNvPr id="8" name="Picture 7" descr="Good Lifestyle On Mental Health ...">
            <a:extLst>
              <a:ext uri="{FF2B5EF4-FFF2-40B4-BE49-F238E27FC236}">
                <a16:creationId xmlns:a16="http://schemas.microsoft.com/office/drawing/2014/main" id="{2D2B0F9A-508F-D6B2-45EB-795574635357}"/>
              </a:ext>
            </a:extLst>
          </p:cNvPr>
          <p:cNvPicPr>
            <a:picLocks noChangeAspect="1"/>
          </p:cNvPicPr>
          <p:nvPr/>
        </p:nvPicPr>
        <p:blipFill>
          <a:blip r:embed="rId4"/>
          <a:stretch>
            <a:fillRect/>
          </a:stretch>
        </p:blipFill>
        <p:spPr>
          <a:xfrm>
            <a:off x="6285324" y="1855449"/>
            <a:ext cx="5158047" cy="2280561"/>
          </a:xfrm>
          <a:prstGeom prst="rect">
            <a:avLst/>
          </a:prstGeom>
        </p:spPr>
      </p:pic>
    </p:spTree>
    <p:extLst>
      <p:ext uri="{BB962C8B-B14F-4D97-AF65-F5344CB8AC3E}">
        <p14:creationId xmlns:p14="http://schemas.microsoft.com/office/powerpoint/2010/main" val="3840807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1752-91FE-0272-77FC-D5C1E48884A1}"/>
              </a:ext>
            </a:extLst>
          </p:cNvPr>
          <p:cNvSpPr>
            <a:spLocks noGrp="1"/>
          </p:cNvSpPr>
          <p:nvPr>
            <p:ph type="title"/>
          </p:nvPr>
        </p:nvSpPr>
        <p:spPr>
          <a:xfrm>
            <a:off x="1143000" y="900545"/>
            <a:ext cx="9875520" cy="1356360"/>
          </a:xfrm>
        </p:spPr>
        <p:txBody>
          <a:bodyPr>
            <a:normAutofit fontScale="90000"/>
          </a:bodyPr>
          <a:lstStyle/>
          <a:p>
            <a:pPr algn="ctr"/>
            <a:r>
              <a:rPr lang="en-IN" b="1" dirty="0"/>
              <a:t>Expected Outcomes and Conclusion</a:t>
            </a:r>
            <a:br>
              <a:rPr lang="en-IN" dirty="0"/>
            </a:br>
            <a:br>
              <a:rPr lang="en-IN" dirty="0"/>
            </a:br>
            <a:endParaRPr lang="en-IN" dirty="0"/>
          </a:p>
        </p:txBody>
      </p:sp>
      <p:sp>
        <p:nvSpPr>
          <p:cNvPr id="3" name="Content Placeholder 2">
            <a:extLst>
              <a:ext uri="{FF2B5EF4-FFF2-40B4-BE49-F238E27FC236}">
                <a16:creationId xmlns:a16="http://schemas.microsoft.com/office/drawing/2014/main" id="{4F70F6AE-32CD-8E89-DE61-32D02B62C320}"/>
              </a:ext>
            </a:extLst>
          </p:cNvPr>
          <p:cNvSpPr>
            <a:spLocks noGrp="1"/>
          </p:cNvSpPr>
          <p:nvPr>
            <p:ph idx="1"/>
          </p:nvPr>
        </p:nvSpPr>
        <p:spPr>
          <a:xfrm>
            <a:off x="7058891" y="1835727"/>
            <a:ext cx="4675909" cy="4800600"/>
          </a:xfrm>
        </p:spPr>
        <p:txBody>
          <a:bodyPr>
            <a:normAutofit/>
          </a:bodyPr>
          <a:lstStyle/>
          <a:p>
            <a:pPr fontAlgn="base">
              <a:lnSpc>
                <a:spcPct val="150000"/>
              </a:lnSpc>
            </a:pPr>
            <a:r>
              <a:rPr lang="en-IN" sz="1600" dirty="0"/>
              <a:t>Overuse of digital technology can have serious physical, psychological and social health implications for young adults.</a:t>
            </a:r>
          </a:p>
          <a:p>
            <a:pPr fontAlgn="base">
              <a:lnSpc>
                <a:spcPct val="150000"/>
              </a:lnSpc>
            </a:pPr>
            <a:r>
              <a:rPr lang="en-IN" sz="1600" dirty="0"/>
              <a:t>‘Reconnect to Thrive’ is an education, behaviour change and community support approach to healthy digital living. </a:t>
            </a:r>
          </a:p>
          <a:p>
            <a:pPr fontAlgn="base">
              <a:lnSpc>
                <a:spcPct val="150000"/>
              </a:lnSpc>
            </a:pPr>
            <a:r>
              <a:rPr lang="en-IN" sz="1600" dirty="0"/>
              <a:t>The campaign promotes the adoption of sustainable lifestyles that enhance wellbeing and promote healthier relationships with technology.</a:t>
            </a:r>
          </a:p>
          <a:p>
            <a:pPr marL="45720" indent="0">
              <a:lnSpc>
                <a:spcPct val="150000"/>
              </a:lnSpc>
              <a:buNone/>
            </a:pPr>
            <a:endParaRPr lang="en-IN" sz="1600" dirty="0"/>
          </a:p>
        </p:txBody>
      </p:sp>
      <p:pic>
        <p:nvPicPr>
          <p:cNvPr id="4" name="Picture 3" descr="Harmonizing Humanity and Technology: Fostering Digital Wellness Across Age  Groups">
            <a:extLst>
              <a:ext uri="{FF2B5EF4-FFF2-40B4-BE49-F238E27FC236}">
                <a16:creationId xmlns:a16="http://schemas.microsoft.com/office/drawing/2014/main" id="{4485E45F-9FAD-BDCC-AF01-92302F5B8356}"/>
              </a:ext>
            </a:extLst>
          </p:cNvPr>
          <p:cNvPicPr>
            <a:picLocks noChangeAspect="1"/>
          </p:cNvPicPr>
          <p:nvPr/>
        </p:nvPicPr>
        <p:blipFill>
          <a:blip r:embed="rId3"/>
          <a:stretch>
            <a:fillRect/>
          </a:stretch>
        </p:blipFill>
        <p:spPr>
          <a:xfrm>
            <a:off x="1173480" y="1465118"/>
            <a:ext cx="4977246" cy="4977246"/>
          </a:xfrm>
          <a:prstGeom prst="rect">
            <a:avLst/>
          </a:prstGeom>
        </p:spPr>
      </p:pic>
    </p:spTree>
    <p:extLst>
      <p:ext uri="{BB962C8B-B14F-4D97-AF65-F5344CB8AC3E}">
        <p14:creationId xmlns:p14="http://schemas.microsoft.com/office/powerpoint/2010/main" val="1834082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59E98-4836-AEAD-9C4F-AC00F1AACCD8}"/>
              </a:ext>
            </a:extLst>
          </p:cNvPr>
          <p:cNvSpPr>
            <a:spLocks noGrp="1"/>
          </p:cNvSpPr>
          <p:nvPr>
            <p:ph type="title"/>
          </p:nvPr>
        </p:nvSpPr>
        <p:spPr/>
        <p:txBody>
          <a:bodyPr>
            <a:noAutofit/>
          </a:bodyPr>
          <a:lstStyle/>
          <a:p>
            <a:pPr algn="ctr"/>
            <a:r>
              <a:rPr lang="en-IN" b="1" dirty="0"/>
              <a:t>References</a:t>
            </a:r>
            <a:br>
              <a:rPr lang="en-IN" dirty="0"/>
            </a:br>
            <a:br>
              <a:rPr lang="en-IN" dirty="0"/>
            </a:br>
            <a:endParaRPr lang="en-IN" dirty="0"/>
          </a:p>
        </p:txBody>
      </p:sp>
      <p:sp>
        <p:nvSpPr>
          <p:cNvPr id="3" name="Content Placeholder 2">
            <a:extLst>
              <a:ext uri="{FF2B5EF4-FFF2-40B4-BE49-F238E27FC236}">
                <a16:creationId xmlns:a16="http://schemas.microsoft.com/office/drawing/2014/main" id="{5D08171C-2165-6D8A-F28C-C5B40D1EC749}"/>
              </a:ext>
            </a:extLst>
          </p:cNvPr>
          <p:cNvSpPr>
            <a:spLocks noGrp="1"/>
          </p:cNvSpPr>
          <p:nvPr>
            <p:ph idx="1"/>
          </p:nvPr>
        </p:nvSpPr>
        <p:spPr>
          <a:xfrm>
            <a:off x="647700" y="1121524"/>
            <a:ext cx="11178540" cy="4627425"/>
          </a:xfrm>
        </p:spPr>
        <p:txBody>
          <a:bodyPr>
            <a:noAutofit/>
          </a:bodyPr>
          <a:lstStyle/>
          <a:p>
            <a:r>
              <a:rPr lang="en-IN" sz="900" dirty="0">
                <a:solidFill>
                  <a:schemeClr val="tx1"/>
                </a:solidFill>
              </a:rPr>
              <a:t>Abhari, K. and </a:t>
            </a:r>
            <a:r>
              <a:rPr lang="en-IN" sz="900" dirty="0" err="1">
                <a:solidFill>
                  <a:schemeClr val="tx1"/>
                </a:solidFill>
              </a:rPr>
              <a:t>Vaghefi</a:t>
            </a:r>
            <a:r>
              <a:rPr lang="en-IN" sz="900" dirty="0">
                <a:solidFill>
                  <a:schemeClr val="tx1"/>
                </a:solidFill>
              </a:rPr>
              <a:t>, I., 2022. Screen time and productivity: an extension of goal-setting theory to explain optimum smartphone use. </a:t>
            </a:r>
            <a:r>
              <a:rPr lang="en-IN" sz="900" i="1" dirty="0">
                <a:solidFill>
                  <a:schemeClr val="tx1"/>
                </a:solidFill>
              </a:rPr>
              <a:t>AIS Transactions on Human-Computer Interaction</a:t>
            </a:r>
            <a:r>
              <a:rPr lang="en-IN" sz="900" dirty="0">
                <a:solidFill>
                  <a:schemeClr val="tx1"/>
                </a:solidFill>
              </a:rPr>
              <a:t>, </a:t>
            </a:r>
            <a:r>
              <a:rPr lang="en-IN" sz="900" i="1" dirty="0">
                <a:solidFill>
                  <a:schemeClr val="tx1"/>
                </a:solidFill>
              </a:rPr>
              <a:t>14</a:t>
            </a:r>
            <a:r>
              <a:rPr lang="en-IN" sz="900" dirty="0">
                <a:solidFill>
                  <a:schemeClr val="tx1"/>
                </a:solidFill>
              </a:rPr>
              <a:t>(3), pp.254-288. </a:t>
            </a:r>
            <a:r>
              <a:rPr lang="en-IN" sz="900" dirty="0">
                <a:solidFill>
                  <a:schemeClr val="tx1"/>
                </a:solidFill>
                <a:hlinkClick r:id="rId3">
                  <a:extLst>
                    <a:ext uri="{A12FA001-AC4F-418D-AE19-62706E023703}">
                      <ahyp:hlinkClr xmlns:ahyp="http://schemas.microsoft.com/office/drawing/2018/hyperlinkcolor" val="tx"/>
                    </a:ext>
                  </a:extLst>
                </a:hlinkClick>
              </a:rPr>
              <a:t>https://doi.org/10.17705/1thci.00169</a:t>
            </a:r>
            <a:endParaRPr lang="en-IN" sz="900" dirty="0">
              <a:solidFill>
                <a:schemeClr val="tx1"/>
              </a:solidFill>
            </a:endParaRPr>
          </a:p>
          <a:p>
            <a:r>
              <a:rPr lang="en-IN" sz="900" dirty="0" err="1">
                <a:solidFill>
                  <a:schemeClr val="tx1"/>
                </a:solidFill>
              </a:rPr>
              <a:t>Aykutlu</a:t>
            </a:r>
            <a:r>
              <a:rPr lang="en-IN" sz="900" dirty="0">
                <a:solidFill>
                  <a:schemeClr val="tx1"/>
                </a:solidFill>
              </a:rPr>
              <a:t>, M.Ş., </a:t>
            </a:r>
            <a:r>
              <a:rPr lang="en-IN" sz="900" dirty="0" err="1">
                <a:solidFill>
                  <a:schemeClr val="tx1"/>
                </a:solidFill>
              </a:rPr>
              <a:t>Aykutlu</a:t>
            </a:r>
            <a:r>
              <a:rPr lang="en-IN" sz="900" dirty="0">
                <a:solidFill>
                  <a:schemeClr val="tx1"/>
                </a:solidFill>
              </a:rPr>
              <a:t>, H.C., </a:t>
            </a:r>
            <a:r>
              <a:rPr lang="en-IN" sz="900" dirty="0" err="1">
                <a:solidFill>
                  <a:schemeClr val="tx1"/>
                </a:solidFill>
              </a:rPr>
              <a:t>Özveren</a:t>
            </a:r>
            <a:r>
              <a:rPr lang="en-IN" sz="900" dirty="0">
                <a:solidFill>
                  <a:schemeClr val="tx1"/>
                </a:solidFill>
              </a:rPr>
              <a:t>, M. and Garip, R., 2024. Digital media use and its effects on digital eye strain and sleep quality in adolescents: A new emerging epidemic?. </a:t>
            </a:r>
            <a:r>
              <a:rPr lang="en-IN" sz="900" i="1" dirty="0" err="1">
                <a:solidFill>
                  <a:schemeClr val="tx1"/>
                </a:solidFill>
              </a:rPr>
              <a:t>Plos</a:t>
            </a:r>
            <a:r>
              <a:rPr lang="en-IN" sz="900" i="1" dirty="0">
                <a:solidFill>
                  <a:schemeClr val="tx1"/>
                </a:solidFill>
              </a:rPr>
              <a:t> one</a:t>
            </a:r>
            <a:r>
              <a:rPr lang="en-IN" sz="900" dirty="0">
                <a:solidFill>
                  <a:schemeClr val="tx1"/>
                </a:solidFill>
              </a:rPr>
              <a:t>, </a:t>
            </a:r>
            <a:r>
              <a:rPr lang="en-IN" sz="900" i="1" dirty="0">
                <a:solidFill>
                  <a:schemeClr val="tx1"/>
                </a:solidFill>
              </a:rPr>
              <a:t>19</a:t>
            </a:r>
            <a:r>
              <a:rPr lang="en-IN" sz="900" dirty="0">
                <a:solidFill>
                  <a:schemeClr val="tx1"/>
                </a:solidFill>
              </a:rPr>
              <a:t>(12), p.e0314390. </a:t>
            </a:r>
            <a:r>
              <a:rPr lang="en-IN" sz="900" dirty="0">
                <a:solidFill>
                  <a:schemeClr val="tx1"/>
                </a:solidFill>
                <a:hlinkClick r:id="rId4">
                  <a:extLst>
                    <a:ext uri="{A12FA001-AC4F-418D-AE19-62706E023703}">
                      <ahyp:hlinkClr xmlns:ahyp="http://schemas.microsoft.com/office/drawing/2018/hyperlinkcolor" val="tx"/>
                    </a:ext>
                  </a:extLst>
                </a:hlinkClick>
              </a:rPr>
              <a:t>https://doi.org/10.1371/journal.pone.0314390</a:t>
            </a:r>
            <a:endParaRPr lang="en-IN" sz="900" dirty="0">
              <a:solidFill>
                <a:schemeClr val="tx1"/>
              </a:solidFill>
            </a:endParaRPr>
          </a:p>
          <a:p>
            <a:r>
              <a:rPr lang="en-IN" sz="900" dirty="0" err="1">
                <a:solidFill>
                  <a:schemeClr val="tx1"/>
                </a:solidFill>
              </a:rPr>
              <a:t>Bagaji</a:t>
            </a:r>
            <a:r>
              <a:rPr lang="en-IN" sz="900" dirty="0">
                <a:solidFill>
                  <a:schemeClr val="tx1"/>
                </a:solidFill>
              </a:rPr>
              <a:t>, S. and Rao, R., 2025. Digital fatigue in the age of screens: eye and postural strain among 18–35-year-old screen users. </a:t>
            </a:r>
            <a:r>
              <a:rPr lang="en-IN" sz="900" i="1" dirty="0">
                <a:solidFill>
                  <a:schemeClr val="tx1"/>
                </a:solidFill>
              </a:rPr>
              <a:t>International Journal of Research-GRANTHAALAYAH</a:t>
            </a:r>
            <a:r>
              <a:rPr lang="en-IN" sz="900" dirty="0">
                <a:solidFill>
                  <a:schemeClr val="tx1"/>
                </a:solidFill>
              </a:rPr>
              <a:t>, </a:t>
            </a:r>
            <a:r>
              <a:rPr lang="en-IN" sz="900" i="1" dirty="0">
                <a:solidFill>
                  <a:schemeClr val="tx1"/>
                </a:solidFill>
              </a:rPr>
              <a:t>13</a:t>
            </a:r>
            <a:r>
              <a:rPr lang="en-IN" sz="900" dirty="0">
                <a:solidFill>
                  <a:schemeClr val="tx1"/>
                </a:solidFill>
              </a:rPr>
              <a:t>. </a:t>
            </a:r>
            <a:r>
              <a:rPr lang="en-IN" sz="900" dirty="0">
                <a:solidFill>
                  <a:schemeClr val="tx1"/>
                </a:solidFill>
                <a:hlinkClick r:id="rId5">
                  <a:extLst>
                    <a:ext uri="{A12FA001-AC4F-418D-AE19-62706E023703}">
                      <ahyp:hlinkClr xmlns:ahyp="http://schemas.microsoft.com/office/drawing/2018/hyperlinkcolor" val="tx"/>
                    </a:ext>
                  </a:extLst>
                </a:hlinkClick>
              </a:rPr>
              <a:t>https://dx.doi.org/10.29121/granthaalayah.v13.i5.2025.6191</a:t>
            </a:r>
            <a:endParaRPr lang="en-IN" sz="900" dirty="0">
              <a:solidFill>
                <a:schemeClr val="tx1"/>
              </a:solidFill>
            </a:endParaRPr>
          </a:p>
          <a:p>
            <a:r>
              <a:rPr lang="en-IN" sz="900" dirty="0">
                <a:solidFill>
                  <a:schemeClr val="tx1"/>
                </a:solidFill>
              </a:rPr>
              <a:t>George, M., and </a:t>
            </a:r>
            <a:r>
              <a:rPr lang="en-IN" sz="900" dirty="0" err="1">
                <a:solidFill>
                  <a:schemeClr val="tx1"/>
                </a:solidFill>
              </a:rPr>
              <a:t>Dhull</a:t>
            </a:r>
            <a:r>
              <a:rPr lang="en-IN" sz="900" dirty="0">
                <a:solidFill>
                  <a:schemeClr val="tx1"/>
                </a:solidFill>
              </a:rPr>
              <a:t>, S., 2023. The role of physical educators in mitigating health risks among adolescents from increasing screen time. </a:t>
            </a:r>
            <a:r>
              <a:rPr lang="en-IN" sz="900" i="1" dirty="0">
                <a:solidFill>
                  <a:schemeClr val="tx1"/>
                </a:solidFill>
              </a:rPr>
              <a:t>Sports Science &amp; Health Advances</a:t>
            </a:r>
            <a:r>
              <a:rPr lang="en-IN" sz="900" dirty="0">
                <a:solidFill>
                  <a:schemeClr val="tx1"/>
                </a:solidFill>
              </a:rPr>
              <a:t>, </a:t>
            </a:r>
            <a:r>
              <a:rPr lang="en-IN" sz="900" i="1" dirty="0">
                <a:solidFill>
                  <a:schemeClr val="tx1"/>
                </a:solidFill>
              </a:rPr>
              <a:t>1</a:t>
            </a:r>
            <a:r>
              <a:rPr lang="en-IN" sz="900" dirty="0">
                <a:solidFill>
                  <a:schemeClr val="tx1"/>
                </a:solidFill>
              </a:rPr>
              <a:t>(01), 31-35. </a:t>
            </a:r>
            <a:r>
              <a:rPr lang="en-IN" sz="900" dirty="0">
                <a:solidFill>
                  <a:schemeClr val="tx1"/>
                </a:solidFill>
                <a:hlinkClick r:id="rId6">
                  <a:extLst>
                    <a:ext uri="{A12FA001-AC4F-418D-AE19-62706E023703}">
                      <ahyp:hlinkClr xmlns:ahyp="http://schemas.microsoft.com/office/drawing/2018/hyperlinkcolor" val="tx"/>
                    </a:ext>
                  </a:extLst>
                </a:hlinkClick>
              </a:rPr>
              <a:t>https://doi.org/10.60081/SSHA.1.1.2023.31-35</a:t>
            </a:r>
            <a:endParaRPr lang="en-IN" sz="900" dirty="0">
              <a:solidFill>
                <a:schemeClr val="tx1"/>
              </a:solidFill>
            </a:endParaRPr>
          </a:p>
          <a:p>
            <a:r>
              <a:rPr lang="en-IN" sz="900" dirty="0">
                <a:solidFill>
                  <a:schemeClr val="tx1"/>
                </a:solidFill>
              </a:rPr>
              <a:t>Hall, R., 2025. </a:t>
            </a:r>
            <a:r>
              <a:rPr lang="en-IN" sz="900" i="1" dirty="0">
                <a:solidFill>
                  <a:schemeClr val="tx1"/>
                </a:solidFill>
              </a:rPr>
              <a:t>Children limiting own smartphone use to manage mental health, survey finds</a:t>
            </a:r>
            <a:r>
              <a:rPr lang="en-IN" sz="900" dirty="0">
                <a:solidFill>
                  <a:schemeClr val="tx1"/>
                </a:solidFill>
              </a:rPr>
              <a:t>. [online] the Guardian. Available at: </a:t>
            </a:r>
            <a:r>
              <a:rPr lang="en-IN" sz="900" dirty="0">
                <a:solidFill>
                  <a:schemeClr val="tx1"/>
                </a:solidFill>
                <a:hlinkClick r:id="rId7">
                  <a:extLst>
                    <a:ext uri="{A12FA001-AC4F-418D-AE19-62706E023703}">
                      <ahyp:hlinkClr xmlns:ahyp="http://schemas.microsoft.com/office/drawing/2018/hyperlinkcolor" val="tx"/>
                    </a:ext>
                  </a:extLst>
                </a:hlinkClick>
              </a:rPr>
              <a:t>https://www.theguardian.com/technology/2025/jul/10/children-limiting-own-smartphone-use-manage-mental-health-survey</a:t>
            </a:r>
            <a:r>
              <a:rPr lang="en-IN" sz="900" dirty="0">
                <a:solidFill>
                  <a:schemeClr val="tx1"/>
                </a:solidFill>
              </a:rPr>
              <a:t>.</a:t>
            </a:r>
          </a:p>
          <a:p>
            <a:r>
              <a:rPr lang="en-IN" sz="900" dirty="0">
                <a:solidFill>
                  <a:schemeClr val="tx1"/>
                </a:solidFill>
              </a:rPr>
              <a:t>Liou, D., 2024. COVID-19 prevention </a:t>
            </a:r>
            <a:r>
              <a:rPr lang="en-IN" sz="900" dirty="0" err="1">
                <a:solidFill>
                  <a:schemeClr val="tx1"/>
                </a:solidFill>
              </a:rPr>
              <a:t>behaviors</a:t>
            </a:r>
            <a:r>
              <a:rPr lang="en-IN" sz="900" dirty="0">
                <a:solidFill>
                  <a:schemeClr val="tx1"/>
                </a:solidFill>
              </a:rPr>
              <a:t> and dietary habits among undergraduate students: A health belief model approach. </a:t>
            </a:r>
            <a:r>
              <a:rPr lang="en-IN" sz="900" i="1" dirty="0" err="1">
                <a:solidFill>
                  <a:schemeClr val="tx1"/>
                </a:solidFill>
              </a:rPr>
              <a:t>Plos</a:t>
            </a:r>
            <a:r>
              <a:rPr lang="en-IN" sz="900" i="1" dirty="0">
                <a:solidFill>
                  <a:schemeClr val="tx1"/>
                </a:solidFill>
              </a:rPr>
              <a:t> one</a:t>
            </a:r>
            <a:r>
              <a:rPr lang="en-IN" sz="900" dirty="0">
                <a:solidFill>
                  <a:schemeClr val="tx1"/>
                </a:solidFill>
              </a:rPr>
              <a:t>, </a:t>
            </a:r>
            <a:r>
              <a:rPr lang="en-IN" sz="900" i="1" dirty="0">
                <a:solidFill>
                  <a:schemeClr val="tx1"/>
                </a:solidFill>
              </a:rPr>
              <a:t>19</a:t>
            </a:r>
            <a:r>
              <a:rPr lang="en-IN" sz="900" dirty="0">
                <a:solidFill>
                  <a:schemeClr val="tx1"/>
                </a:solidFill>
              </a:rPr>
              <a:t>(8), p.e0309623. </a:t>
            </a:r>
            <a:r>
              <a:rPr lang="en-IN" sz="900" dirty="0">
                <a:solidFill>
                  <a:schemeClr val="tx1"/>
                </a:solidFill>
                <a:hlinkClick r:id="rId8">
                  <a:extLst>
                    <a:ext uri="{A12FA001-AC4F-418D-AE19-62706E023703}">
                      <ahyp:hlinkClr xmlns:ahyp="http://schemas.microsoft.com/office/drawing/2018/hyperlinkcolor" val="tx"/>
                    </a:ext>
                  </a:extLst>
                </a:hlinkClick>
              </a:rPr>
              <a:t>https://doi.org/10.1371/journal.pone.0309623</a:t>
            </a:r>
            <a:endParaRPr lang="en-IN" sz="900" dirty="0">
              <a:solidFill>
                <a:schemeClr val="tx1"/>
              </a:solidFill>
            </a:endParaRPr>
          </a:p>
          <a:p>
            <a:r>
              <a:rPr lang="en-IN" sz="900" dirty="0">
                <a:solidFill>
                  <a:schemeClr val="tx1"/>
                </a:solidFill>
              </a:rPr>
              <a:t>Liu, S., Coulter, R., Sui, W., Nuss, K. and Rhodes, R.E., 2023. Determinants of recreational screen time </a:t>
            </a:r>
            <a:r>
              <a:rPr lang="en-IN" sz="900" dirty="0" err="1">
                <a:solidFill>
                  <a:schemeClr val="tx1"/>
                </a:solidFill>
              </a:rPr>
              <a:t>behavior</a:t>
            </a:r>
            <a:r>
              <a:rPr lang="en-IN" sz="900" dirty="0">
                <a:solidFill>
                  <a:schemeClr val="tx1"/>
                </a:solidFill>
              </a:rPr>
              <a:t> following the COVID-19 pandemic among Canadian adults. </a:t>
            </a:r>
            <a:r>
              <a:rPr lang="en-IN" sz="900" i="1" dirty="0">
                <a:solidFill>
                  <a:schemeClr val="tx1"/>
                </a:solidFill>
              </a:rPr>
              <a:t>Applied Physiology, Nutrition, and Metabolism</a:t>
            </a:r>
            <a:r>
              <a:rPr lang="en-IN" sz="900" dirty="0">
                <a:solidFill>
                  <a:schemeClr val="tx1"/>
                </a:solidFill>
              </a:rPr>
              <a:t>, </a:t>
            </a:r>
            <a:r>
              <a:rPr lang="en-IN" sz="900" i="1" dirty="0">
                <a:solidFill>
                  <a:schemeClr val="tx1"/>
                </a:solidFill>
              </a:rPr>
              <a:t>48</a:t>
            </a:r>
            <a:r>
              <a:rPr lang="en-IN" sz="900" dirty="0">
                <a:solidFill>
                  <a:schemeClr val="tx1"/>
                </a:solidFill>
              </a:rPr>
              <a:t>(8), pp.595-602. </a:t>
            </a:r>
            <a:r>
              <a:rPr lang="en-IN" sz="900" dirty="0">
                <a:solidFill>
                  <a:schemeClr val="tx1"/>
                </a:solidFill>
                <a:hlinkClick r:id="rId9">
                  <a:extLst>
                    <a:ext uri="{A12FA001-AC4F-418D-AE19-62706E023703}">
                      <ahyp:hlinkClr xmlns:ahyp="http://schemas.microsoft.com/office/drawing/2018/hyperlinkcolor" val="tx"/>
                    </a:ext>
                  </a:extLst>
                </a:hlinkClick>
              </a:rPr>
              <a:t>https://doi.org/10.1139/apnm-2022-0379</a:t>
            </a:r>
            <a:endParaRPr lang="en-IN" sz="900" dirty="0">
              <a:solidFill>
                <a:schemeClr val="tx1"/>
              </a:solidFill>
            </a:endParaRPr>
          </a:p>
          <a:p>
            <a:r>
              <a:rPr lang="en-IN" sz="900" dirty="0">
                <a:solidFill>
                  <a:schemeClr val="tx1"/>
                </a:solidFill>
              </a:rPr>
              <a:t>MIND (2023). </a:t>
            </a:r>
            <a:r>
              <a:rPr lang="en-IN" sz="900" i="1" dirty="0">
                <a:solidFill>
                  <a:schemeClr val="tx1"/>
                </a:solidFill>
              </a:rPr>
              <a:t>Mind, the mental health charity - help for mental health problems</a:t>
            </a:r>
            <a:r>
              <a:rPr lang="en-IN" sz="900" dirty="0">
                <a:solidFill>
                  <a:schemeClr val="tx1"/>
                </a:solidFill>
              </a:rPr>
              <a:t>. [online] Mind. Available at: </a:t>
            </a:r>
            <a:r>
              <a:rPr lang="en-IN" sz="900" dirty="0">
                <a:solidFill>
                  <a:schemeClr val="tx1"/>
                </a:solidFill>
                <a:hlinkClick r:id="rId10">
                  <a:extLst>
                    <a:ext uri="{A12FA001-AC4F-418D-AE19-62706E023703}">
                      <ahyp:hlinkClr xmlns:ahyp="http://schemas.microsoft.com/office/drawing/2018/hyperlinkcolor" val="tx"/>
                    </a:ext>
                  </a:extLst>
                </a:hlinkClick>
              </a:rPr>
              <a:t>https://www.mind.org.uk/</a:t>
            </a:r>
            <a:r>
              <a:rPr lang="en-IN" sz="900" dirty="0">
                <a:solidFill>
                  <a:schemeClr val="tx1"/>
                </a:solidFill>
              </a:rPr>
              <a:t>.</a:t>
            </a:r>
          </a:p>
          <a:p>
            <a:r>
              <a:rPr lang="en-IN" sz="900" dirty="0">
                <a:solidFill>
                  <a:schemeClr val="tx1"/>
                </a:solidFill>
              </a:rPr>
              <a:t>Moitra, P. and Madan, J., 2022. Impact of screen time during COVID-19 on eating habits, physical activity, sleep, and depression symptoms: A cross-sectional study in Indian adolescents. </a:t>
            </a:r>
            <a:r>
              <a:rPr lang="en-IN" sz="900" i="1" dirty="0" err="1">
                <a:solidFill>
                  <a:schemeClr val="tx1"/>
                </a:solidFill>
              </a:rPr>
              <a:t>PloS</a:t>
            </a:r>
            <a:r>
              <a:rPr lang="en-IN" sz="900" i="1" dirty="0">
                <a:solidFill>
                  <a:schemeClr val="tx1"/>
                </a:solidFill>
              </a:rPr>
              <a:t> one</a:t>
            </a:r>
            <a:r>
              <a:rPr lang="en-IN" sz="900" dirty="0">
                <a:solidFill>
                  <a:schemeClr val="tx1"/>
                </a:solidFill>
              </a:rPr>
              <a:t>, </a:t>
            </a:r>
            <a:r>
              <a:rPr lang="en-IN" sz="900" i="1" dirty="0">
                <a:solidFill>
                  <a:schemeClr val="tx1"/>
                </a:solidFill>
              </a:rPr>
              <a:t>17</a:t>
            </a:r>
            <a:r>
              <a:rPr lang="en-IN" sz="900" dirty="0">
                <a:solidFill>
                  <a:schemeClr val="tx1"/>
                </a:solidFill>
              </a:rPr>
              <a:t>(3), p.e0264951. </a:t>
            </a:r>
            <a:r>
              <a:rPr lang="en-IN" sz="900" dirty="0">
                <a:solidFill>
                  <a:schemeClr val="tx1"/>
                </a:solidFill>
                <a:hlinkClick r:id="rId11">
                  <a:extLst>
                    <a:ext uri="{A12FA001-AC4F-418D-AE19-62706E023703}">
                      <ahyp:hlinkClr xmlns:ahyp="http://schemas.microsoft.com/office/drawing/2018/hyperlinkcolor" val="tx"/>
                    </a:ext>
                  </a:extLst>
                </a:hlinkClick>
              </a:rPr>
              <a:t>https://doi.org/10.1371/journal.pone.0264951</a:t>
            </a:r>
            <a:endParaRPr lang="en-IN" sz="900" dirty="0">
              <a:solidFill>
                <a:schemeClr val="tx1"/>
              </a:solidFill>
            </a:endParaRPr>
          </a:p>
          <a:p>
            <a:r>
              <a:rPr lang="en-IN" sz="900" dirty="0">
                <a:solidFill>
                  <a:schemeClr val="tx1"/>
                </a:solidFill>
              </a:rPr>
              <a:t>NHS (2021). </a:t>
            </a:r>
            <a:r>
              <a:rPr lang="en-IN" sz="900" i="1" dirty="0">
                <a:solidFill>
                  <a:schemeClr val="tx1"/>
                </a:solidFill>
              </a:rPr>
              <a:t>How to fall asleep faster and sleep better - Every Mind Matters</a:t>
            </a:r>
            <a:r>
              <a:rPr lang="en-IN" sz="900" dirty="0">
                <a:solidFill>
                  <a:schemeClr val="tx1"/>
                </a:solidFill>
              </a:rPr>
              <a:t>. [online] nhs.uk. Available at: </a:t>
            </a:r>
            <a:r>
              <a:rPr lang="en-IN" sz="900" dirty="0">
                <a:solidFill>
                  <a:schemeClr val="tx1"/>
                </a:solidFill>
                <a:hlinkClick r:id="rId12">
                  <a:extLst>
                    <a:ext uri="{A12FA001-AC4F-418D-AE19-62706E023703}">
                      <ahyp:hlinkClr xmlns:ahyp="http://schemas.microsoft.com/office/drawing/2018/hyperlinkcolor" val="tx"/>
                    </a:ext>
                  </a:extLst>
                </a:hlinkClick>
              </a:rPr>
              <a:t>https://www.nhs.uk/every-mind-matters/mental-wellbeing-tips/how-to-fall-asleep-faster-and-sleep-better/</a:t>
            </a:r>
            <a:r>
              <a:rPr lang="en-IN" sz="900" dirty="0">
                <a:solidFill>
                  <a:schemeClr val="tx1"/>
                </a:solidFill>
              </a:rPr>
              <a:t>.</a:t>
            </a:r>
          </a:p>
          <a:p>
            <a:r>
              <a:rPr lang="en-IN" sz="900" dirty="0" err="1">
                <a:solidFill>
                  <a:schemeClr val="tx1"/>
                </a:solidFill>
              </a:rPr>
              <a:t>Onyeizu</a:t>
            </a:r>
            <a:r>
              <a:rPr lang="en-IN" sz="900" dirty="0">
                <a:solidFill>
                  <a:schemeClr val="tx1"/>
                </a:solidFill>
              </a:rPr>
              <a:t>, A.O., Nancy, N.O., Samuel, O., Binta, O.D. and Michelle, N., 2022. Social media addiction on mental health of undergraduates. </a:t>
            </a:r>
            <a:r>
              <a:rPr lang="en-IN" sz="900" i="1" dirty="0">
                <a:solidFill>
                  <a:schemeClr val="tx1"/>
                </a:solidFill>
              </a:rPr>
              <a:t>International Journal of Health Sciences</a:t>
            </a:r>
            <a:r>
              <a:rPr lang="en-IN" sz="900" dirty="0">
                <a:solidFill>
                  <a:schemeClr val="tx1"/>
                </a:solidFill>
              </a:rPr>
              <a:t>, </a:t>
            </a:r>
            <a:r>
              <a:rPr lang="en-IN" sz="900" i="1" dirty="0">
                <a:solidFill>
                  <a:schemeClr val="tx1"/>
                </a:solidFill>
              </a:rPr>
              <a:t>6</a:t>
            </a:r>
            <a:r>
              <a:rPr lang="en-IN" sz="900" dirty="0">
                <a:solidFill>
                  <a:schemeClr val="tx1"/>
                </a:solidFill>
              </a:rPr>
              <a:t>(S6), pp.2524-2542. </a:t>
            </a:r>
            <a:r>
              <a:rPr lang="en-IN" sz="900" dirty="0">
                <a:solidFill>
                  <a:schemeClr val="tx1"/>
                </a:solidFill>
                <a:hlinkClick r:id="rId13">
                  <a:extLst>
                    <a:ext uri="{A12FA001-AC4F-418D-AE19-62706E023703}">
                      <ahyp:hlinkClr xmlns:ahyp="http://schemas.microsoft.com/office/drawing/2018/hyperlinkcolor" val="tx"/>
                    </a:ext>
                  </a:extLst>
                </a:hlinkClick>
              </a:rPr>
              <a:t>https://doi.org/10.53730/ijhs.v6nS6.9799</a:t>
            </a:r>
            <a:endParaRPr lang="en-IN" sz="900" dirty="0">
              <a:solidFill>
                <a:schemeClr val="tx1"/>
              </a:solidFill>
            </a:endParaRPr>
          </a:p>
          <a:p>
            <a:pPr marL="45720" indent="0">
              <a:buNone/>
            </a:pPr>
            <a:endParaRPr lang="en-IN" sz="900" dirty="0">
              <a:solidFill>
                <a:schemeClr val="tx1"/>
              </a:solidFill>
            </a:endParaRPr>
          </a:p>
        </p:txBody>
      </p:sp>
    </p:spTree>
    <p:extLst>
      <p:ext uri="{BB962C8B-B14F-4D97-AF65-F5344CB8AC3E}">
        <p14:creationId xmlns:p14="http://schemas.microsoft.com/office/powerpoint/2010/main" val="1960628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5CA87-0C0D-ADFB-8F4C-0A957708B3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9C4ACD-38DF-5A1A-43F2-1901B222AA8D}"/>
              </a:ext>
            </a:extLst>
          </p:cNvPr>
          <p:cNvSpPr>
            <a:spLocks noGrp="1"/>
          </p:cNvSpPr>
          <p:nvPr>
            <p:ph type="title"/>
          </p:nvPr>
        </p:nvSpPr>
        <p:spPr/>
        <p:txBody>
          <a:bodyPr>
            <a:noAutofit/>
          </a:bodyPr>
          <a:lstStyle/>
          <a:p>
            <a:pPr algn="ctr"/>
            <a:r>
              <a:rPr lang="en-IN" b="1" dirty="0"/>
              <a:t>References</a:t>
            </a:r>
            <a:br>
              <a:rPr lang="en-IN" dirty="0"/>
            </a:br>
            <a:br>
              <a:rPr lang="en-IN" dirty="0"/>
            </a:br>
            <a:endParaRPr lang="en-IN" dirty="0"/>
          </a:p>
        </p:txBody>
      </p:sp>
      <p:sp>
        <p:nvSpPr>
          <p:cNvPr id="3" name="Content Placeholder 2">
            <a:extLst>
              <a:ext uri="{FF2B5EF4-FFF2-40B4-BE49-F238E27FC236}">
                <a16:creationId xmlns:a16="http://schemas.microsoft.com/office/drawing/2014/main" id="{5A634A11-9B9E-B285-8980-408E826B07A9}"/>
              </a:ext>
            </a:extLst>
          </p:cNvPr>
          <p:cNvSpPr>
            <a:spLocks noGrp="1"/>
          </p:cNvSpPr>
          <p:nvPr>
            <p:ph idx="1"/>
          </p:nvPr>
        </p:nvSpPr>
        <p:spPr>
          <a:xfrm>
            <a:off x="647700" y="1121525"/>
            <a:ext cx="11178540" cy="5126875"/>
          </a:xfrm>
        </p:spPr>
        <p:txBody>
          <a:bodyPr>
            <a:noAutofit/>
          </a:bodyPr>
          <a:lstStyle/>
          <a:p>
            <a:r>
              <a:rPr lang="en-IN" sz="900" dirty="0" err="1">
                <a:solidFill>
                  <a:schemeClr val="tx1"/>
                </a:solidFill>
              </a:rPr>
              <a:t>Sarangal</a:t>
            </a:r>
            <a:r>
              <a:rPr lang="en-IN" sz="900" dirty="0">
                <a:solidFill>
                  <a:schemeClr val="tx1"/>
                </a:solidFill>
              </a:rPr>
              <a:t>, R.K. and </a:t>
            </a:r>
            <a:r>
              <a:rPr lang="en-IN" sz="900" dirty="0" err="1">
                <a:solidFill>
                  <a:schemeClr val="tx1"/>
                </a:solidFill>
              </a:rPr>
              <a:t>Nargotra</a:t>
            </a:r>
            <a:r>
              <a:rPr lang="en-IN" sz="900" dirty="0">
                <a:solidFill>
                  <a:schemeClr val="tx1"/>
                </a:solidFill>
              </a:rPr>
              <a:t>, M., 2022. Digital fatigue among students in current COVID-19 pandemic: A study of higher education. </a:t>
            </a:r>
            <a:r>
              <a:rPr lang="en-IN" sz="900" i="1" dirty="0">
                <a:solidFill>
                  <a:schemeClr val="tx1"/>
                </a:solidFill>
              </a:rPr>
              <a:t>Gurukul Business Review</a:t>
            </a:r>
            <a:r>
              <a:rPr lang="en-IN" sz="900" dirty="0">
                <a:solidFill>
                  <a:schemeClr val="tx1"/>
                </a:solidFill>
              </a:rPr>
              <a:t>, </a:t>
            </a:r>
            <a:r>
              <a:rPr lang="en-IN" sz="900" i="1" dirty="0">
                <a:solidFill>
                  <a:schemeClr val="tx1"/>
                </a:solidFill>
              </a:rPr>
              <a:t>18</a:t>
            </a:r>
            <a:r>
              <a:rPr lang="en-IN" sz="900" dirty="0">
                <a:solidFill>
                  <a:schemeClr val="tx1"/>
                </a:solidFill>
              </a:rPr>
              <a:t>(1), pp.63-71. </a:t>
            </a:r>
            <a:r>
              <a:rPr lang="en-IN" sz="900" dirty="0">
                <a:solidFill>
                  <a:schemeClr val="tx1"/>
                </a:solidFill>
                <a:hlinkClick r:id="rId3">
                  <a:extLst>
                    <a:ext uri="{A12FA001-AC4F-418D-AE19-62706E023703}">
                      <ahyp:hlinkClr xmlns:ahyp="http://schemas.microsoft.com/office/drawing/2018/hyperlinkcolor" val="tx"/>
                    </a:ext>
                  </a:extLst>
                </a:hlinkClick>
              </a:rPr>
              <a:t>https://doi.org/10.48205/gbr.v18.5</a:t>
            </a:r>
            <a:endParaRPr lang="en-IN" sz="900" dirty="0">
              <a:solidFill>
                <a:schemeClr val="tx1"/>
              </a:solidFill>
            </a:endParaRPr>
          </a:p>
          <a:p>
            <a:r>
              <a:rPr lang="en-IN" sz="900" dirty="0" err="1">
                <a:solidFill>
                  <a:schemeClr val="tx1"/>
                </a:solidFill>
              </a:rPr>
              <a:t>Senadheera</a:t>
            </a:r>
            <a:r>
              <a:rPr lang="en-IN" sz="900" dirty="0">
                <a:solidFill>
                  <a:schemeClr val="tx1"/>
                </a:solidFill>
              </a:rPr>
              <a:t>, I., 2025. </a:t>
            </a:r>
            <a:r>
              <a:rPr lang="en-IN" sz="900" i="1" dirty="0">
                <a:solidFill>
                  <a:schemeClr val="tx1"/>
                </a:solidFill>
              </a:rPr>
              <a:t>Strategies for Improving Digital Well-being Among Students</a:t>
            </a:r>
            <a:r>
              <a:rPr lang="en-IN" sz="900" dirty="0">
                <a:solidFill>
                  <a:schemeClr val="tx1"/>
                </a:solidFill>
              </a:rPr>
              <a:t>. [online] Available at: </a:t>
            </a:r>
            <a:r>
              <a:rPr lang="en-IN" sz="900" dirty="0">
                <a:solidFill>
                  <a:schemeClr val="tx1"/>
                </a:solidFill>
                <a:hlinkClick r:id="rId4">
                  <a:extLst>
                    <a:ext uri="{A12FA001-AC4F-418D-AE19-62706E023703}">
                      <ahyp:hlinkClr xmlns:ahyp="http://schemas.microsoft.com/office/drawing/2018/hyperlinkcolor" val="tx"/>
                    </a:ext>
                  </a:extLst>
                </a:hlinkClick>
              </a:rPr>
              <a:t>https://www.researchgate.net/publication/391052892_Strategies_for_Improving_Digital_Well-being_Among_Students</a:t>
            </a:r>
            <a:r>
              <a:rPr lang="en-IN" sz="900" dirty="0">
                <a:solidFill>
                  <a:schemeClr val="tx1"/>
                </a:solidFill>
              </a:rPr>
              <a:t>.</a:t>
            </a:r>
          </a:p>
          <a:p>
            <a:r>
              <a:rPr lang="en-IN" sz="900" dirty="0">
                <a:solidFill>
                  <a:schemeClr val="tx1"/>
                </a:solidFill>
              </a:rPr>
              <a:t>Supriyadi, T., </a:t>
            </a:r>
            <a:r>
              <a:rPr lang="en-IN" sz="900" dirty="0" err="1">
                <a:solidFill>
                  <a:schemeClr val="tx1"/>
                </a:solidFill>
              </a:rPr>
              <a:t>Sulistiasih</a:t>
            </a:r>
            <a:r>
              <a:rPr lang="en-IN" sz="900" dirty="0">
                <a:solidFill>
                  <a:schemeClr val="tx1"/>
                </a:solidFill>
              </a:rPr>
              <a:t>, S., Rahmi, K.H., </a:t>
            </a:r>
            <a:r>
              <a:rPr lang="en-IN" sz="900" dirty="0" err="1">
                <a:solidFill>
                  <a:schemeClr val="tx1"/>
                </a:solidFill>
              </a:rPr>
              <a:t>Pramono</a:t>
            </a:r>
            <a:r>
              <a:rPr lang="en-IN" sz="900" dirty="0">
                <a:solidFill>
                  <a:schemeClr val="tx1"/>
                </a:solidFill>
              </a:rPr>
              <a:t>, B. and Fahrudin, A., 2025. The impact of digital fatigue on employee productivity and well-being: A scoping literature review. </a:t>
            </a:r>
            <a:r>
              <a:rPr lang="en-IN" sz="900" i="1" dirty="0">
                <a:solidFill>
                  <a:schemeClr val="tx1"/>
                </a:solidFill>
              </a:rPr>
              <a:t>Environment and Social Psychology</a:t>
            </a:r>
            <a:r>
              <a:rPr lang="en-IN" sz="900" dirty="0">
                <a:solidFill>
                  <a:schemeClr val="tx1"/>
                </a:solidFill>
              </a:rPr>
              <a:t>, </a:t>
            </a:r>
            <a:r>
              <a:rPr lang="en-IN" sz="900" i="1" dirty="0">
                <a:solidFill>
                  <a:schemeClr val="tx1"/>
                </a:solidFill>
              </a:rPr>
              <a:t>10</a:t>
            </a:r>
            <a:r>
              <a:rPr lang="en-IN" sz="900" dirty="0">
                <a:solidFill>
                  <a:schemeClr val="tx1"/>
                </a:solidFill>
              </a:rPr>
              <a:t>(2), pp.1-13. </a:t>
            </a:r>
            <a:r>
              <a:rPr lang="en-IN" sz="900" dirty="0">
                <a:solidFill>
                  <a:schemeClr val="tx1"/>
                </a:solidFill>
                <a:hlinkClick r:id="rId5">
                  <a:extLst>
                    <a:ext uri="{A12FA001-AC4F-418D-AE19-62706E023703}">
                      <ahyp:hlinkClr xmlns:ahyp="http://schemas.microsoft.com/office/drawing/2018/hyperlinkcolor" val="tx"/>
                    </a:ext>
                  </a:extLst>
                </a:hlinkClick>
              </a:rPr>
              <a:t>https://doi.org/10.59429/esp.v10i2.3420</a:t>
            </a:r>
            <a:endParaRPr lang="en-IN" sz="900" dirty="0">
              <a:solidFill>
                <a:schemeClr val="tx1"/>
              </a:solidFill>
            </a:endParaRPr>
          </a:p>
          <a:p>
            <a:r>
              <a:rPr lang="en-GB" sz="900" dirty="0">
                <a:solidFill>
                  <a:schemeClr val="tx1"/>
                </a:solidFill>
              </a:rPr>
              <a:t>Park, S.Y., Sigmon, C.N., Boeldt, D. and Sigmon, C.A.N., 2022. A framework for the implementation of digital mental health interventions: the importance of feasibility and acceptability research. </a:t>
            </a:r>
            <a:r>
              <a:rPr lang="en-GB" sz="900" i="1" dirty="0" err="1">
                <a:solidFill>
                  <a:schemeClr val="tx1"/>
                </a:solidFill>
              </a:rPr>
              <a:t>Cureus</a:t>
            </a:r>
            <a:r>
              <a:rPr lang="en-GB" sz="900" dirty="0">
                <a:solidFill>
                  <a:schemeClr val="tx1"/>
                </a:solidFill>
              </a:rPr>
              <a:t>, </a:t>
            </a:r>
            <a:r>
              <a:rPr lang="en-GB" sz="900" i="1" dirty="0">
                <a:solidFill>
                  <a:schemeClr val="tx1"/>
                </a:solidFill>
              </a:rPr>
              <a:t>14</a:t>
            </a:r>
            <a:r>
              <a:rPr lang="en-GB" sz="900" dirty="0">
                <a:solidFill>
                  <a:schemeClr val="tx1"/>
                </a:solidFill>
              </a:rPr>
              <a:t>(9). </a:t>
            </a:r>
            <a:r>
              <a:rPr lang="en-GB" sz="900" u="sng" dirty="0">
                <a:solidFill>
                  <a:schemeClr val="tx1"/>
                </a:solidFill>
                <a:hlinkClick r:id="rId6">
                  <a:extLst>
                    <a:ext uri="{A12FA001-AC4F-418D-AE19-62706E023703}">
                      <ahyp:hlinkClr xmlns:ahyp="http://schemas.microsoft.com/office/drawing/2018/hyperlinkcolor" val="tx"/>
                    </a:ext>
                  </a:extLst>
                </a:hlinkClick>
              </a:rPr>
              <a:t>https://www.cureus.com/articles/109121-a-framework-for-the-implementation-of-digital-mental-health-interventions-the-importance-of-feasibility-and-acceptability-research.pdf</a:t>
            </a:r>
            <a:r>
              <a:rPr lang="en-GB" sz="900" dirty="0">
                <a:solidFill>
                  <a:schemeClr val="tx1"/>
                </a:solidFill>
              </a:rPr>
              <a:t> </a:t>
            </a:r>
          </a:p>
          <a:p>
            <a:r>
              <a:rPr lang="en-GB" sz="900" dirty="0">
                <a:solidFill>
                  <a:schemeClr val="tx1"/>
                </a:solidFill>
              </a:rPr>
              <a:t>Liu, S.M., Chang, F.C., Chen, C.Y., Shih, S.F., Meng, B., Ng, E., Hsu, C.H., Chiang, Y.T., Mao, X.J., Yi, M.Y. and Lepage, B., 2021. Effects of parental involvement in a preschool-based eye health intervention regarding children’s screen use in China. </a:t>
            </a:r>
            <a:r>
              <a:rPr lang="en-GB" sz="900" i="1" dirty="0">
                <a:solidFill>
                  <a:schemeClr val="tx1"/>
                </a:solidFill>
              </a:rPr>
              <a:t>International journal of environmental research and public health</a:t>
            </a:r>
            <a:r>
              <a:rPr lang="en-GB" sz="900" dirty="0">
                <a:solidFill>
                  <a:schemeClr val="tx1"/>
                </a:solidFill>
              </a:rPr>
              <a:t>, </a:t>
            </a:r>
            <a:r>
              <a:rPr lang="en-GB" sz="900" i="1" dirty="0">
                <a:solidFill>
                  <a:schemeClr val="tx1"/>
                </a:solidFill>
              </a:rPr>
              <a:t>18</a:t>
            </a:r>
            <a:r>
              <a:rPr lang="en-GB" sz="900" dirty="0">
                <a:solidFill>
                  <a:schemeClr val="tx1"/>
                </a:solidFill>
              </a:rPr>
              <a:t>(21), p.11330. </a:t>
            </a:r>
            <a:r>
              <a:rPr lang="en-GB" sz="900" u="sng" dirty="0">
                <a:solidFill>
                  <a:schemeClr val="tx1"/>
                </a:solidFill>
                <a:hlinkClick r:id="rId7">
                  <a:extLst>
                    <a:ext uri="{A12FA001-AC4F-418D-AE19-62706E023703}">
                      <ahyp:hlinkClr xmlns:ahyp="http://schemas.microsoft.com/office/drawing/2018/hyperlinkcolor" val="tx"/>
                    </a:ext>
                  </a:extLst>
                </a:hlinkClick>
              </a:rPr>
              <a:t>https://doi.org/10.3390/ijerph182111330</a:t>
            </a:r>
            <a:r>
              <a:rPr lang="en-GB" sz="900" dirty="0">
                <a:solidFill>
                  <a:schemeClr val="tx1"/>
                </a:solidFill>
              </a:rPr>
              <a:t> </a:t>
            </a:r>
          </a:p>
          <a:p>
            <a:r>
              <a:rPr lang="en-GB" sz="900" dirty="0">
                <a:solidFill>
                  <a:schemeClr val="tx1"/>
                </a:solidFill>
              </a:rPr>
              <a:t>Choden, P., Armstrong, K. and </a:t>
            </a:r>
            <a:r>
              <a:rPr lang="en-GB" sz="900" dirty="0" err="1">
                <a:solidFill>
                  <a:schemeClr val="tx1"/>
                </a:solidFill>
              </a:rPr>
              <a:t>Sendall</a:t>
            </a:r>
            <a:r>
              <a:rPr lang="en-GB" sz="900" dirty="0">
                <a:solidFill>
                  <a:schemeClr val="tx1"/>
                </a:solidFill>
              </a:rPr>
              <a:t>, M.C., 2022. Intimate partner violence (IPV) in Bhutan: understanding women’s responses to IPV using the transtheoretical model of </a:t>
            </a:r>
            <a:r>
              <a:rPr lang="en-GB" sz="900" dirty="0" err="1">
                <a:solidFill>
                  <a:schemeClr val="tx1"/>
                </a:solidFill>
              </a:rPr>
              <a:t>behavior</a:t>
            </a:r>
            <a:r>
              <a:rPr lang="en-GB" sz="900" dirty="0">
                <a:solidFill>
                  <a:schemeClr val="tx1"/>
                </a:solidFill>
              </a:rPr>
              <a:t> change. </a:t>
            </a:r>
            <a:r>
              <a:rPr lang="en-GB" sz="900" i="1" dirty="0">
                <a:solidFill>
                  <a:schemeClr val="tx1"/>
                </a:solidFill>
              </a:rPr>
              <a:t>Journal of interpersonal violence</a:t>
            </a:r>
            <a:r>
              <a:rPr lang="en-GB" sz="900" dirty="0">
                <a:solidFill>
                  <a:schemeClr val="tx1"/>
                </a:solidFill>
              </a:rPr>
              <a:t>, </a:t>
            </a:r>
            <a:r>
              <a:rPr lang="en-GB" sz="900" i="1" dirty="0">
                <a:solidFill>
                  <a:schemeClr val="tx1"/>
                </a:solidFill>
              </a:rPr>
              <a:t>37</a:t>
            </a:r>
            <a:r>
              <a:rPr lang="en-GB" sz="900" dirty="0">
                <a:solidFill>
                  <a:schemeClr val="tx1"/>
                </a:solidFill>
              </a:rPr>
              <a:t>(19-20), pp.NP18238-NP18265. </a:t>
            </a:r>
            <a:r>
              <a:rPr lang="en-GB" sz="900" u="sng" dirty="0">
                <a:solidFill>
                  <a:schemeClr val="tx1"/>
                </a:solidFill>
                <a:hlinkClick r:id="rId8">
                  <a:extLst>
                    <a:ext uri="{A12FA001-AC4F-418D-AE19-62706E023703}">
                      <ahyp:hlinkClr xmlns:ahyp="http://schemas.microsoft.com/office/drawing/2018/hyperlinkcolor" val="tx"/>
                    </a:ext>
                  </a:extLst>
                </a:hlinkClick>
              </a:rPr>
              <a:t>https://research.usc.edu.au/esploro/fulltext/journalArticle/Intimate-Partner-Violence-IPV-in-Bhutan/99571604602621?repId=12154115370002621&amp;mId=13155557290002621&amp;institution=61USC_INST</a:t>
            </a:r>
            <a:r>
              <a:rPr lang="en-GB" sz="900" dirty="0">
                <a:solidFill>
                  <a:schemeClr val="tx1"/>
                </a:solidFill>
              </a:rPr>
              <a:t> </a:t>
            </a:r>
          </a:p>
          <a:p>
            <a:r>
              <a:rPr lang="en-IN" sz="900" dirty="0">
                <a:solidFill>
                  <a:schemeClr val="tx1"/>
                </a:solidFill>
              </a:rPr>
              <a:t>TheBestVPN.com (2026). </a:t>
            </a:r>
            <a:r>
              <a:rPr lang="en-IN" sz="900" i="1" dirty="0">
                <a:solidFill>
                  <a:schemeClr val="tx1"/>
                </a:solidFill>
              </a:rPr>
              <a:t>Average Screen Time by Age Group (2026)</a:t>
            </a:r>
            <a:r>
              <a:rPr lang="en-IN" sz="900" dirty="0">
                <a:solidFill>
                  <a:schemeClr val="tx1"/>
                </a:solidFill>
              </a:rPr>
              <a:t>. [online] TheBestVPN.com. Available at: </a:t>
            </a:r>
            <a:r>
              <a:rPr lang="en-IN" sz="900" dirty="0">
                <a:solidFill>
                  <a:schemeClr val="tx1"/>
                </a:solidFill>
                <a:hlinkClick r:id="rId9">
                  <a:extLst>
                    <a:ext uri="{A12FA001-AC4F-418D-AE19-62706E023703}">
                      <ahyp:hlinkClr xmlns:ahyp="http://schemas.microsoft.com/office/drawing/2018/hyperlinkcolor" val="tx"/>
                    </a:ext>
                  </a:extLst>
                </a:hlinkClick>
              </a:rPr>
              <a:t>https://thebestvpn.com/statistics/average-screen-time-by-age-group/</a:t>
            </a:r>
            <a:r>
              <a:rPr lang="en-IN" sz="900" dirty="0">
                <a:solidFill>
                  <a:schemeClr val="tx1"/>
                </a:solidFill>
              </a:rPr>
              <a:t>.</a:t>
            </a:r>
          </a:p>
          <a:p>
            <a:r>
              <a:rPr lang="en-IN" sz="900" dirty="0" err="1">
                <a:solidFill>
                  <a:schemeClr val="tx1"/>
                </a:solidFill>
              </a:rPr>
              <a:t>Vagka</a:t>
            </a:r>
            <a:r>
              <a:rPr lang="en-IN" sz="900" dirty="0">
                <a:solidFill>
                  <a:schemeClr val="tx1"/>
                </a:solidFill>
              </a:rPr>
              <a:t>, E., </a:t>
            </a:r>
            <a:r>
              <a:rPr lang="en-IN" sz="900" dirty="0" err="1">
                <a:solidFill>
                  <a:schemeClr val="tx1"/>
                </a:solidFill>
              </a:rPr>
              <a:t>Gnardellis</a:t>
            </a:r>
            <a:r>
              <a:rPr lang="en-IN" sz="900" dirty="0">
                <a:solidFill>
                  <a:schemeClr val="tx1"/>
                </a:solidFill>
              </a:rPr>
              <a:t>, C., </a:t>
            </a:r>
            <a:r>
              <a:rPr lang="en-IN" sz="900" dirty="0" err="1">
                <a:solidFill>
                  <a:schemeClr val="tx1"/>
                </a:solidFill>
              </a:rPr>
              <a:t>Lagiou</a:t>
            </a:r>
            <a:r>
              <a:rPr lang="en-IN" sz="900" dirty="0">
                <a:solidFill>
                  <a:schemeClr val="tx1"/>
                </a:solidFill>
              </a:rPr>
              <a:t>, A. and </a:t>
            </a:r>
            <a:r>
              <a:rPr lang="en-IN" sz="900" dirty="0" err="1">
                <a:solidFill>
                  <a:schemeClr val="tx1"/>
                </a:solidFill>
              </a:rPr>
              <a:t>Notara</a:t>
            </a:r>
            <a:r>
              <a:rPr lang="en-IN" sz="900" dirty="0">
                <a:solidFill>
                  <a:schemeClr val="tx1"/>
                </a:solidFill>
              </a:rPr>
              <a:t>, V., 2024. Smartphone use and social media involvement in young adults: Association with nomophobia, depression anxiety stress scales (DASS) and self-esteem. </a:t>
            </a:r>
            <a:r>
              <a:rPr lang="en-IN" sz="900" i="1" dirty="0">
                <a:solidFill>
                  <a:schemeClr val="tx1"/>
                </a:solidFill>
              </a:rPr>
              <a:t>International journal of environmental research and public health</a:t>
            </a:r>
            <a:r>
              <a:rPr lang="en-IN" sz="900" dirty="0">
                <a:solidFill>
                  <a:schemeClr val="tx1"/>
                </a:solidFill>
              </a:rPr>
              <a:t>, </a:t>
            </a:r>
            <a:r>
              <a:rPr lang="en-IN" sz="900" i="1" dirty="0">
                <a:solidFill>
                  <a:schemeClr val="tx1"/>
                </a:solidFill>
              </a:rPr>
              <a:t>21</a:t>
            </a:r>
            <a:r>
              <a:rPr lang="en-IN" sz="900" dirty="0">
                <a:solidFill>
                  <a:schemeClr val="tx1"/>
                </a:solidFill>
              </a:rPr>
              <a:t>(7), p.920. </a:t>
            </a:r>
            <a:r>
              <a:rPr lang="en-IN" sz="900" dirty="0">
                <a:solidFill>
                  <a:schemeClr val="tx1"/>
                </a:solidFill>
                <a:hlinkClick r:id="rId10">
                  <a:extLst>
                    <a:ext uri="{A12FA001-AC4F-418D-AE19-62706E023703}">
                      <ahyp:hlinkClr xmlns:ahyp="http://schemas.microsoft.com/office/drawing/2018/hyperlinkcolor" val="tx"/>
                    </a:ext>
                  </a:extLst>
                </a:hlinkClick>
              </a:rPr>
              <a:t>https://doi.org/10.3390/ijerph21070920</a:t>
            </a:r>
            <a:r>
              <a:rPr lang="en-IN" sz="900" dirty="0">
                <a:solidFill>
                  <a:schemeClr val="tx1"/>
                </a:solidFill>
              </a:rPr>
              <a:t>.</a:t>
            </a:r>
          </a:p>
          <a:p>
            <a:r>
              <a:rPr lang="en-IN" sz="900" dirty="0" err="1">
                <a:solidFill>
                  <a:schemeClr val="tx1"/>
                </a:solidFill>
              </a:rPr>
              <a:t>Vasiljeva</a:t>
            </a:r>
            <a:r>
              <a:rPr lang="en-IN" sz="900" dirty="0">
                <a:solidFill>
                  <a:schemeClr val="tx1"/>
                </a:solidFill>
              </a:rPr>
              <a:t>, K., Kyriakopoulos, A. and Wilson, C., 2024. Recovery from gaming addiction: A thematic synthesis. </a:t>
            </a:r>
            <a:r>
              <a:rPr lang="en-IN" sz="900" i="1" dirty="0">
                <a:solidFill>
                  <a:schemeClr val="tx1"/>
                </a:solidFill>
              </a:rPr>
              <a:t>Cyberpsychology: Journal of Psychosocial Research on Cyberspace</a:t>
            </a:r>
            <a:r>
              <a:rPr lang="en-IN" sz="900" dirty="0">
                <a:solidFill>
                  <a:schemeClr val="tx1"/>
                </a:solidFill>
              </a:rPr>
              <a:t>, </a:t>
            </a:r>
            <a:r>
              <a:rPr lang="en-IN" sz="900" i="1" dirty="0">
                <a:solidFill>
                  <a:schemeClr val="tx1"/>
                </a:solidFill>
              </a:rPr>
              <a:t>18</a:t>
            </a:r>
            <a:r>
              <a:rPr lang="en-IN" sz="900" dirty="0">
                <a:solidFill>
                  <a:schemeClr val="tx1"/>
                </a:solidFill>
              </a:rPr>
              <a:t>(2). </a:t>
            </a:r>
            <a:r>
              <a:rPr lang="en-IN" sz="900" dirty="0">
                <a:solidFill>
                  <a:schemeClr val="tx1"/>
                </a:solidFill>
                <a:hlinkClick r:id="rId11">
                  <a:extLst>
                    <a:ext uri="{A12FA001-AC4F-418D-AE19-62706E023703}">
                      <ahyp:hlinkClr xmlns:ahyp="http://schemas.microsoft.com/office/drawing/2018/hyperlinkcolor" val="tx"/>
                    </a:ext>
                  </a:extLst>
                </a:hlinkClick>
              </a:rPr>
              <a:t>https://doi.org/10.5817/CP2024-2-5</a:t>
            </a:r>
            <a:endParaRPr lang="en-IN" sz="900" dirty="0">
              <a:solidFill>
                <a:schemeClr val="tx1"/>
              </a:solidFill>
            </a:endParaRPr>
          </a:p>
          <a:p>
            <a:r>
              <a:rPr lang="en-IN" sz="900" dirty="0">
                <a:solidFill>
                  <a:schemeClr val="tx1"/>
                </a:solidFill>
              </a:rPr>
              <a:t>Yang, Z. (2023). </a:t>
            </a:r>
            <a:r>
              <a:rPr lang="en-IN" sz="900" i="1" dirty="0">
                <a:solidFill>
                  <a:schemeClr val="tx1"/>
                </a:solidFill>
              </a:rPr>
              <a:t>China is escalating its war on kids’ screen time</a:t>
            </a:r>
            <a:r>
              <a:rPr lang="en-IN" sz="900" dirty="0">
                <a:solidFill>
                  <a:schemeClr val="tx1"/>
                </a:solidFill>
              </a:rPr>
              <a:t>. [online] MIT Technology Review. Available at: </a:t>
            </a:r>
            <a:r>
              <a:rPr lang="en-IN" sz="900" dirty="0">
                <a:solidFill>
                  <a:schemeClr val="tx1"/>
                </a:solidFill>
                <a:hlinkClick r:id="rId12">
                  <a:extLst>
                    <a:ext uri="{A12FA001-AC4F-418D-AE19-62706E023703}">
                      <ahyp:hlinkClr xmlns:ahyp="http://schemas.microsoft.com/office/drawing/2018/hyperlinkcolor" val="tx"/>
                    </a:ext>
                  </a:extLst>
                </a:hlinkClick>
              </a:rPr>
              <a:t>https://www.technologyreview.com/2023/08/09/1077567/china-children-screen-time-regulation/</a:t>
            </a:r>
            <a:r>
              <a:rPr lang="en-IN" sz="900" dirty="0">
                <a:solidFill>
                  <a:schemeClr val="tx1"/>
                </a:solidFill>
              </a:rPr>
              <a:t>.</a:t>
            </a:r>
          </a:p>
          <a:p>
            <a:r>
              <a:rPr lang="en-IN" sz="900" dirty="0" err="1">
                <a:solidFill>
                  <a:schemeClr val="tx1"/>
                </a:solidFill>
              </a:rPr>
              <a:t>YoungMinds</a:t>
            </a:r>
            <a:r>
              <a:rPr lang="en-IN" sz="900" dirty="0">
                <a:solidFill>
                  <a:schemeClr val="tx1"/>
                </a:solidFill>
              </a:rPr>
              <a:t> (2025). </a:t>
            </a:r>
            <a:r>
              <a:rPr lang="en-IN" sz="900" i="1" dirty="0">
                <a:solidFill>
                  <a:schemeClr val="tx1"/>
                </a:solidFill>
              </a:rPr>
              <a:t>Mental Health Support For Young People</a:t>
            </a:r>
            <a:r>
              <a:rPr lang="en-IN" sz="900" dirty="0">
                <a:solidFill>
                  <a:schemeClr val="tx1"/>
                </a:solidFill>
              </a:rPr>
              <a:t>. [online] </a:t>
            </a:r>
            <a:r>
              <a:rPr lang="en-IN" sz="900" dirty="0" err="1">
                <a:solidFill>
                  <a:schemeClr val="tx1"/>
                </a:solidFill>
              </a:rPr>
              <a:t>YoungMinds</a:t>
            </a:r>
            <a:r>
              <a:rPr lang="en-IN" sz="900" dirty="0">
                <a:solidFill>
                  <a:schemeClr val="tx1"/>
                </a:solidFill>
              </a:rPr>
              <a:t>. Available at: </a:t>
            </a:r>
            <a:r>
              <a:rPr lang="en-IN" sz="900" dirty="0">
                <a:solidFill>
                  <a:schemeClr val="tx1"/>
                </a:solidFill>
                <a:hlinkClick r:id="rId13">
                  <a:extLst>
                    <a:ext uri="{A12FA001-AC4F-418D-AE19-62706E023703}">
                      <ahyp:hlinkClr xmlns:ahyp="http://schemas.microsoft.com/office/drawing/2018/hyperlinkcolor" val="tx"/>
                    </a:ext>
                  </a:extLst>
                </a:hlinkClick>
              </a:rPr>
              <a:t>https://www.youngminds.org.uk/young-person/</a:t>
            </a:r>
            <a:r>
              <a:rPr lang="en-IN" sz="900" dirty="0">
                <a:solidFill>
                  <a:schemeClr val="tx1"/>
                </a:solidFill>
              </a:rPr>
              <a:t>.</a:t>
            </a:r>
          </a:p>
          <a:p>
            <a:r>
              <a:rPr lang="en-GB" sz="900" dirty="0">
                <a:solidFill>
                  <a:schemeClr val="tx1"/>
                </a:solidFill>
              </a:rPr>
              <a:t>Pandya, A. and Lodha, P., 2021. Social connectedness, excessive screen time during COVID-19 and mental health: a review of current evidence. </a:t>
            </a:r>
            <a:r>
              <a:rPr lang="en-GB" sz="900" i="1" dirty="0">
                <a:solidFill>
                  <a:schemeClr val="tx1"/>
                </a:solidFill>
              </a:rPr>
              <a:t>Frontiers in Human Dynamics</a:t>
            </a:r>
            <a:r>
              <a:rPr lang="en-GB" sz="900" dirty="0">
                <a:solidFill>
                  <a:schemeClr val="tx1"/>
                </a:solidFill>
              </a:rPr>
              <a:t>, </a:t>
            </a:r>
            <a:r>
              <a:rPr lang="en-GB" sz="900" i="1" dirty="0">
                <a:solidFill>
                  <a:schemeClr val="tx1"/>
                </a:solidFill>
              </a:rPr>
              <a:t>3</a:t>
            </a:r>
            <a:r>
              <a:rPr lang="en-GB" sz="900" dirty="0">
                <a:solidFill>
                  <a:schemeClr val="tx1"/>
                </a:solidFill>
              </a:rPr>
              <a:t>, p.684137.</a:t>
            </a:r>
            <a:r>
              <a:rPr lang="en-IN" sz="900" dirty="0">
                <a:solidFill>
                  <a:schemeClr val="tx1"/>
                </a:solidFill>
              </a:rPr>
              <a:t>https://doi.org/10.3389/fhumd.2021.684137</a:t>
            </a:r>
          </a:p>
          <a:p>
            <a:endParaRPr lang="en-IN" sz="900" dirty="0">
              <a:solidFill>
                <a:schemeClr val="tx1"/>
              </a:solidFill>
            </a:endParaRPr>
          </a:p>
        </p:txBody>
      </p:sp>
    </p:spTree>
    <p:extLst>
      <p:ext uri="{BB962C8B-B14F-4D97-AF65-F5344CB8AC3E}">
        <p14:creationId xmlns:p14="http://schemas.microsoft.com/office/powerpoint/2010/main" val="1375154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hank You Colorful Images – Browse 360,956 Stock Photos, Vectors, and Video  | Adobe Stock">
            <a:extLst>
              <a:ext uri="{FF2B5EF4-FFF2-40B4-BE49-F238E27FC236}">
                <a16:creationId xmlns:a16="http://schemas.microsoft.com/office/drawing/2014/main" id="{166D2A2F-95E2-7AA8-5403-FDA654F81D0B}"/>
              </a:ext>
            </a:extLst>
          </p:cNvPr>
          <p:cNvPicPr>
            <a:picLocks noChangeAspect="1"/>
          </p:cNvPicPr>
          <p:nvPr/>
        </p:nvPicPr>
        <p:blipFill>
          <a:blip r:embed="rId2"/>
          <a:stretch>
            <a:fillRect/>
          </a:stretch>
        </p:blipFill>
        <p:spPr>
          <a:xfrm>
            <a:off x="1262495" y="1758141"/>
            <a:ext cx="9667010" cy="3866804"/>
          </a:xfrm>
          <a:prstGeom prst="rect">
            <a:avLst/>
          </a:prstGeom>
        </p:spPr>
      </p:pic>
    </p:spTree>
    <p:extLst>
      <p:ext uri="{BB962C8B-B14F-4D97-AF65-F5344CB8AC3E}">
        <p14:creationId xmlns:p14="http://schemas.microsoft.com/office/powerpoint/2010/main" val="161067859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178</TotalTime>
  <Words>3939</Words>
  <Application>Microsoft Office PowerPoint</Application>
  <PresentationFormat>Widescreen</PresentationFormat>
  <Paragraphs>208</Paragraphs>
  <Slides>20</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Corbel</vt:lpstr>
      <vt:lpstr>Trebuchet MS</vt:lpstr>
      <vt:lpstr>Basis</vt:lpstr>
      <vt:lpstr>PowerPoint Presentation</vt:lpstr>
      <vt:lpstr>PowerPoint Presentation</vt:lpstr>
      <vt:lpstr>Campaign Title: “Reconnect to Thrive: Take Control of Your Screen Time” Tagline: Less Scrolling. More Living.  </vt:lpstr>
      <vt:lpstr>Campaign Overview – 6-8 Week Programme</vt:lpstr>
      <vt:lpstr>Campaign Aims and Activity Content </vt:lpstr>
      <vt:lpstr>Rationale for the Campaign </vt:lpstr>
      <vt:lpstr>National Guidelines &amp; Current Statistics   </vt:lpstr>
      <vt:lpstr>Consequences of Excessive Digital Technology Use  </vt:lpstr>
      <vt:lpstr>Campaign Aims, Benefits and Measurement  </vt:lpstr>
      <vt:lpstr>Campaign Evaluation and Measuring Success  </vt:lpstr>
      <vt:lpstr>Campaign Poster  </vt:lpstr>
      <vt:lpstr>Potential partners or organisations  </vt:lpstr>
      <vt:lpstr>Used resources  </vt:lpstr>
      <vt:lpstr>Benefits of Healthy Digital Habits  </vt:lpstr>
      <vt:lpstr>Behaviour Change Models  </vt:lpstr>
      <vt:lpstr>Challenges &amp; Campaign Solutions  </vt:lpstr>
      <vt:lpstr>Expected Outcomes and Conclusion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sweta parmar</cp:lastModifiedBy>
  <cp:revision>4</cp:revision>
  <dcterms:created xsi:type="dcterms:W3CDTF">2026-06-26T11:42:17Z</dcterms:created>
  <dcterms:modified xsi:type="dcterms:W3CDTF">2026-07-05T16:44:18Z</dcterms:modified>
</cp:coreProperties>
</file>