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y="6858000" cx="12192000"/>
  <p:notesSz cx="6858000" cy="9144000"/>
  <p:embeddedFontLst>
    <p:embeddedFont>
      <p:font typeface="Oswald Light"/>
      <p:regular r:id="rId19"/>
      <p:bold r:id="rId20"/>
    </p:embeddedFont>
    <p:embeddedFont>
      <p:font typeface="Oswald"/>
      <p:regular r:id="rId21"/>
      <p:bold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23" roundtripDataSignature="AMtx7mhff6BRPj7Fv2ksSQWaSnuJ3c6rg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swaldLight-bold.fntdata"/><Relationship Id="rId11" Type="http://schemas.openxmlformats.org/officeDocument/2006/relationships/slide" Target="slides/slide7.xml"/><Relationship Id="rId22" Type="http://schemas.openxmlformats.org/officeDocument/2006/relationships/font" Target="fonts/Oswald-bold.fntdata"/><Relationship Id="rId10" Type="http://schemas.openxmlformats.org/officeDocument/2006/relationships/slide" Target="slides/slide6.xml"/><Relationship Id="rId21" Type="http://schemas.openxmlformats.org/officeDocument/2006/relationships/font" Target="fonts/Oswald-regular.fntdata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23" Type="http://customschemas.google.com/relationships/presentationmetadata" Target="meta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font" Target="fonts/OswaldLight-regular.fntdata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Google Shape;87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" name="Google Shape;116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" name="Google Shape;125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8" name="Google Shape;198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6" name="Google Shape;216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5" name="Google Shape;225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" name="Google Shape;235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9" name="Google Shape;259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2"/>
          <p:cNvSpPr txBox="1"/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32"/>
          <p:cNvSpPr txBox="1"/>
          <p:nvPr>
            <p:ph idx="1" type="body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5" name="Google Shape;15;p32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32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2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33"/>
          <p:cNvSpPr txBox="1"/>
          <p:nvPr>
            <p:ph type="ctrTitle"/>
          </p:nvPr>
        </p:nvSpPr>
        <p:spPr>
          <a:xfrm>
            <a:off x="1524000" y="1122362"/>
            <a:ext cx="7172325" cy="315225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swald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3"/>
          <p:cNvSpPr txBox="1"/>
          <p:nvPr>
            <p:ph idx="1" type="subTitle"/>
          </p:nvPr>
        </p:nvSpPr>
        <p:spPr>
          <a:xfrm>
            <a:off x="1524000" y="4920137"/>
            <a:ext cx="7172325" cy="11223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lvl="1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swald Light"/>
              <a:buNone/>
              <a:defRPr sz="2000"/>
            </a:lvl2pPr>
            <a:lvl3pPr lvl="2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swald Light"/>
              <a:buNone/>
              <a:defRPr sz="1600"/>
            </a:lvl4pPr>
            <a:lvl5pPr lvl="4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1" name="Google Shape;21;p33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3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3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24" name="Google Shape;24;p33"/>
          <p:cNvCxnSpPr/>
          <p:nvPr/>
        </p:nvCxnSpPr>
        <p:spPr>
          <a:xfrm>
            <a:off x="1638300" y="4596637"/>
            <a:ext cx="971155" cy="0"/>
          </a:xfrm>
          <a:prstGeom prst="straightConnector1">
            <a:avLst/>
          </a:prstGeom>
          <a:noFill/>
          <a:ln cap="flat" cmpd="sng" w="317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34"/>
          <p:cNvSpPr txBox="1"/>
          <p:nvPr>
            <p:ph type="title"/>
          </p:nvPr>
        </p:nvSpPr>
        <p:spPr>
          <a:xfrm>
            <a:off x="1471613" y="1355763"/>
            <a:ext cx="6972300" cy="22557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Oswald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34"/>
          <p:cNvSpPr txBox="1"/>
          <p:nvPr>
            <p:ph idx="1" type="body"/>
          </p:nvPr>
        </p:nvSpPr>
        <p:spPr>
          <a:xfrm>
            <a:off x="1524000" y="4921820"/>
            <a:ext cx="5524500" cy="11509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Oswald Light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Oswald Light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8" name="Google Shape;28;p34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34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34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31" name="Google Shape;31;p34"/>
          <p:cNvCxnSpPr/>
          <p:nvPr/>
        </p:nvCxnSpPr>
        <p:spPr>
          <a:xfrm>
            <a:off x="1638300" y="4596637"/>
            <a:ext cx="971155" cy="0"/>
          </a:xfrm>
          <a:prstGeom prst="straightConnector1">
            <a:avLst/>
          </a:prstGeom>
          <a:noFill/>
          <a:ln cap="flat" cmpd="sng" w="317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35"/>
          <p:cNvSpPr txBox="1"/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35"/>
          <p:cNvSpPr txBox="1"/>
          <p:nvPr>
            <p:ph idx="1" type="body"/>
          </p:nvPr>
        </p:nvSpPr>
        <p:spPr>
          <a:xfrm>
            <a:off x="952500" y="2286002"/>
            <a:ext cx="5067300" cy="38909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5" name="Google Shape;35;p35"/>
          <p:cNvSpPr txBox="1"/>
          <p:nvPr>
            <p:ph idx="2" type="body"/>
          </p:nvPr>
        </p:nvSpPr>
        <p:spPr>
          <a:xfrm>
            <a:off x="6172200" y="2286001"/>
            <a:ext cx="5067300" cy="3890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35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35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35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36"/>
          <p:cNvSpPr txBox="1"/>
          <p:nvPr>
            <p:ph type="title"/>
          </p:nvPr>
        </p:nvSpPr>
        <p:spPr>
          <a:xfrm>
            <a:off x="952500" y="1004888"/>
            <a:ext cx="10287000" cy="9001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36"/>
          <p:cNvSpPr txBox="1"/>
          <p:nvPr>
            <p:ph idx="1" type="body"/>
          </p:nvPr>
        </p:nvSpPr>
        <p:spPr>
          <a:xfrm>
            <a:off x="952501" y="2085959"/>
            <a:ext cx="4886325" cy="59056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0" sz="1800" cap="none">
                <a:latin typeface="Oswald"/>
                <a:ea typeface="Oswald"/>
                <a:cs typeface="Oswald"/>
                <a:sym typeface="Oswald"/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swald Light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swald Light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2" name="Google Shape;42;p36"/>
          <p:cNvSpPr txBox="1"/>
          <p:nvPr>
            <p:ph idx="2" type="body"/>
          </p:nvPr>
        </p:nvSpPr>
        <p:spPr>
          <a:xfrm>
            <a:off x="952501" y="3048001"/>
            <a:ext cx="4886325" cy="32226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" name="Google Shape;43;p36"/>
          <p:cNvSpPr txBox="1"/>
          <p:nvPr>
            <p:ph idx="3" type="body"/>
          </p:nvPr>
        </p:nvSpPr>
        <p:spPr>
          <a:xfrm>
            <a:off x="6353174" y="2085959"/>
            <a:ext cx="4886325" cy="59056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0" sz="1800" cap="none">
                <a:latin typeface="Oswald"/>
                <a:ea typeface="Oswald"/>
                <a:cs typeface="Oswald"/>
                <a:sym typeface="Oswald"/>
              </a:defRPr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swald Light"/>
              <a:buNone/>
              <a:defRPr b="1" sz="20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swald Light"/>
              <a:buNone/>
              <a:defRPr b="1" sz="16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4" name="Google Shape;44;p36"/>
          <p:cNvSpPr txBox="1"/>
          <p:nvPr>
            <p:ph idx="4" type="body"/>
          </p:nvPr>
        </p:nvSpPr>
        <p:spPr>
          <a:xfrm>
            <a:off x="6353174" y="3048000"/>
            <a:ext cx="4886325" cy="32226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5" name="Google Shape;45;p36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36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36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48" name="Google Shape;48;p36"/>
          <p:cNvCxnSpPr/>
          <p:nvPr/>
        </p:nvCxnSpPr>
        <p:spPr>
          <a:xfrm>
            <a:off x="1052513" y="2876817"/>
            <a:ext cx="971155" cy="0"/>
          </a:xfrm>
          <a:prstGeom prst="straightConnector1">
            <a:avLst/>
          </a:prstGeom>
          <a:noFill/>
          <a:ln cap="flat" cmpd="sng" w="317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  <p:cxnSp>
        <p:nvCxnSpPr>
          <p:cNvPr id="49" name="Google Shape;49;p36"/>
          <p:cNvCxnSpPr/>
          <p:nvPr/>
        </p:nvCxnSpPr>
        <p:spPr>
          <a:xfrm>
            <a:off x="6435725" y="2876817"/>
            <a:ext cx="971155" cy="0"/>
          </a:xfrm>
          <a:prstGeom prst="straightConnector1">
            <a:avLst/>
          </a:prstGeom>
          <a:noFill/>
          <a:ln cap="flat" cmpd="sng" w="317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37"/>
          <p:cNvSpPr txBox="1"/>
          <p:nvPr>
            <p:ph type="title"/>
          </p:nvPr>
        </p:nvSpPr>
        <p:spPr>
          <a:xfrm>
            <a:off x="1524000" y="914400"/>
            <a:ext cx="9715500" cy="990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37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37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37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38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38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38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39"/>
          <p:cNvSpPr txBox="1"/>
          <p:nvPr>
            <p:ph type="title"/>
          </p:nvPr>
        </p:nvSpPr>
        <p:spPr>
          <a:xfrm>
            <a:off x="1524000" y="1369065"/>
            <a:ext cx="3266536" cy="231297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swald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39"/>
          <p:cNvSpPr txBox="1"/>
          <p:nvPr>
            <p:ph idx="1" type="body"/>
          </p:nvPr>
        </p:nvSpPr>
        <p:spPr>
          <a:xfrm>
            <a:off x="5624423" y="987425"/>
            <a:ext cx="5615077" cy="48736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swald Light"/>
              <a:buNone/>
              <a:defRPr sz="2000"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swald Light"/>
              <a:buNone/>
              <a:defRPr sz="1600"/>
            </a:lvl4pPr>
            <a:lvl5pPr indent="-3302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2" name="Google Shape;62;p39"/>
          <p:cNvSpPr txBox="1"/>
          <p:nvPr>
            <p:ph idx="2" type="body"/>
          </p:nvPr>
        </p:nvSpPr>
        <p:spPr>
          <a:xfrm>
            <a:off x="1524000" y="3947801"/>
            <a:ext cx="3266536" cy="23828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swald Light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Oswald Light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3" name="Google Shape;63;p39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39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39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40"/>
          <p:cNvSpPr txBox="1"/>
          <p:nvPr>
            <p:ph type="title"/>
          </p:nvPr>
        </p:nvSpPr>
        <p:spPr>
          <a:xfrm>
            <a:off x="1523999" y="1385457"/>
            <a:ext cx="3312543" cy="230428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swald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40"/>
          <p:cNvSpPr/>
          <p:nvPr>
            <p:ph idx="2" type="pic"/>
          </p:nvPr>
        </p:nvSpPr>
        <p:spPr>
          <a:xfrm>
            <a:off x="5624423" y="957263"/>
            <a:ext cx="5372189" cy="4962525"/>
          </a:xfrm>
          <a:prstGeom prst="rect">
            <a:avLst/>
          </a:prstGeom>
          <a:noFill/>
          <a:ln>
            <a:noFill/>
          </a:ln>
        </p:spPr>
      </p:sp>
      <p:sp>
        <p:nvSpPr>
          <p:cNvPr id="69" name="Google Shape;69;p40"/>
          <p:cNvSpPr txBox="1"/>
          <p:nvPr>
            <p:ph idx="1" type="body"/>
          </p:nvPr>
        </p:nvSpPr>
        <p:spPr>
          <a:xfrm>
            <a:off x="1524000" y="3958315"/>
            <a:ext cx="3312542" cy="19614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swald Light"/>
              <a:buNone/>
              <a:defRPr sz="1400"/>
            </a:lvl2pPr>
            <a:lvl3pPr indent="-2286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Oswald Light"/>
              <a:buNone/>
              <a:defRPr sz="1000"/>
            </a:lvl4pPr>
            <a:lvl5pPr indent="-2286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40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40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40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41"/>
          <p:cNvSpPr txBox="1"/>
          <p:nvPr>
            <p:ph type="title"/>
          </p:nvPr>
        </p:nvSpPr>
        <p:spPr>
          <a:xfrm>
            <a:off x="952500" y="914400"/>
            <a:ext cx="9962791" cy="990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41"/>
          <p:cNvSpPr txBox="1"/>
          <p:nvPr>
            <p:ph idx="1" type="body"/>
          </p:nvPr>
        </p:nvSpPr>
        <p:spPr>
          <a:xfrm rot="5400000">
            <a:off x="3988413" y="-749916"/>
            <a:ext cx="3890965" cy="99627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6" name="Google Shape;76;p41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41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41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42"/>
          <p:cNvSpPr txBox="1"/>
          <p:nvPr>
            <p:ph type="title"/>
          </p:nvPr>
        </p:nvSpPr>
        <p:spPr>
          <a:xfrm rot="5400000">
            <a:off x="7651631" y="2625305"/>
            <a:ext cx="4917056" cy="177129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42"/>
          <p:cNvSpPr txBox="1"/>
          <p:nvPr>
            <p:ph idx="1" type="body"/>
          </p:nvPr>
        </p:nvSpPr>
        <p:spPr>
          <a:xfrm rot="5400000">
            <a:off x="2484407" y="-425569"/>
            <a:ext cx="4917056" cy="78730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228600" lvl="1" marL="9144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342900" lvl="2" marL="1371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228600" lvl="3" marL="18288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342900" lvl="4" marL="22860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" name="Google Shape;82;p42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42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42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31"/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0">
                <a:srgbClr val="4ADFA2">
                  <a:alpha val="0"/>
                </a:srgbClr>
              </a:gs>
              <a:gs pos="14000">
                <a:srgbClr val="4ADFA2">
                  <a:alpha val="0"/>
                </a:srgbClr>
              </a:gs>
              <a:gs pos="100000">
                <a:srgbClr val="4ADFA2"/>
              </a:gs>
            </a:gsLst>
            <a:lin ang="5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7" name="Google Shape;7;p31"/>
          <p:cNvSpPr txBox="1"/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swald"/>
              <a:buNone/>
              <a:defRPr b="1" i="0" sz="28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8" name="Google Shape;8;p31"/>
          <p:cNvSpPr txBox="1"/>
          <p:nvPr>
            <p:ph idx="1" type="body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marR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1pPr>
            <a:lvl2pPr indent="-228600" lvl="1" marL="9144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swald Light"/>
              <a:buNone/>
              <a:defRPr b="1" i="0" sz="16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2pPr>
            <a:lvl3pPr indent="-317500" lvl="2" marL="13716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3pPr>
            <a:lvl4pPr indent="-228600" lvl="3" marL="18288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swald Light"/>
              <a:buNone/>
              <a:defRPr b="1" i="0" sz="12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4pPr>
            <a:lvl5pPr indent="-304800" lvl="4" marL="2286000" marR="0" rtl="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9pPr>
          </a:lstStyle>
          <a:p/>
        </p:txBody>
      </p:sp>
      <p:sp>
        <p:nvSpPr>
          <p:cNvPr id="9" name="Google Shape;9;p31"/>
          <p:cNvSpPr txBox="1"/>
          <p:nvPr>
            <p:ph idx="10" type="dt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7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9pPr>
          </a:lstStyle>
          <a:p/>
        </p:txBody>
      </p:sp>
      <p:sp>
        <p:nvSpPr>
          <p:cNvPr id="10" name="Google Shape;10;p31"/>
          <p:cNvSpPr txBox="1"/>
          <p:nvPr>
            <p:ph idx="11" type="ftr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1" i="0" sz="7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Oswald Light"/>
                <a:ea typeface="Oswald Light"/>
                <a:cs typeface="Oswald Light"/>
                <a:sym typeface="Oswald Light"/>
              </a:defRPr>
            </a:lvl9pPr>
          </a:lstStyle>
          <a:p/>
        </p:txBody>
      </p:sp>
      <p:sp>
        <p:nvSpPr>
          <p:cNvPr id="11" name="Google Shape;11;p31"/>
          <p:cNvSpPr txBox="1"/>
          <p:nvPr>
            <p:ph idx="12" type="sldNum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1" i="0" sz="16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indent="0" lvl="1" marL="0" marR="0" rtl="0" algn="ctr">
              <a:spcBef>
                <a:spcPts val="0"/>
              </a:spcBef>
              <a:buNone/>
              <a:defRPr b="1" i="0" sz="16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indent="0" lvl="2" marL="0" marR="0" rtl="0" algn="ctr">
              <a:spcBef>
                <a:spcPts val="0"/>
              </a:spcBef>
              <a:buNone/>
              <a:defRPr b="1" i="0" sz="16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indent="0" lvl="3" marL="0" marR="0" rtl="0" algn="ctr">
              <a:spcBef>
                <a:spcPts val="0"/>
              </a:spcBef>
              <a:buNone/>
              <a:defRPr b="1" i="0" sz="16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indent="0" lvl="4" marL="0" marR="0" rtl="0" algn="ctr">
              <a:spcBef>
                <a:spcPts val="0"/>
              </a:spcBef>
              <a:buNone/>
              <a:defRPr b="1" i="0" sz="16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indent="0" lvl="5" marL="0" marR="0" rtl="0" algn="ctr">
              <a:spcBef>
                <a:spcPts val="0"/>
              </a:spcBef>
              <a:buNone/>
              <a:defRPr b="1" i="0" sz="16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indent="0" lvl="6" marL="0" marR="0" rtl="0" algn="ctr">
              <a:spcBef>
                <a:spcPts val="0"/>
              </a:spcBef>
              <a:buNone/>
              <a:defRPr b="1" i="0" sz="16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indent="0" lvl="7" marL="0" marR="0" rtl="0" algn="ctr">
              <a:spcBef>
                <a:spcPts val="0"/>
              </a:spcBef>
              <a:buNone/>
              <a:defRPr b="1" i="0" sz="16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indent="0" lvl="8" marL="0" marR="0" rtl="0" algn="ctr">
              <a:spcBef>
                <a:spcPts val="0"/>
              </a:spcBef>
              <a:buNone/>
              <a:defRPr b="1" i="0" sz="1600" u="none" cap="none" strike="noStrike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0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en.wikipedia.org/wiki/Tuckman%27s_stages_of_group_development" TargetMode="External"/><Relationship Id="rId4" Type="http://schemas.openxmlformats.org/officeDocument/2006/relationships/hyperlink" Target="https://psychology.town/advanced-social/defining-understanding-meaning-of-group/" TargetMode="External"/><Relationship Id="rId5" Type="http://schemas.openxmlformats.org/officeDocument/2006/relationships/hyperlink" Target="https://www.indeed.com/career-advice/career-development/tuckmans%E2%80%91stages%E2%80%91of%E2%80%91group%E2%80%91development" TargetMode="External"/><Relationship Id="rId6" Type="http://schemas.openxmlformats.org/officeDocument/2006/relationships/hyperlink" Target="https://en.wikipedia.org/wiki/Team" TargetMode="External"/><Relationship Id="rId7" Type="http://schemas.openxmlformats.org/officeDocument/2006/relationships/hyperlink" Target="https://help.cloverleaf.me/en/articles/7868811-team-roles-coordinator" TargetMode="External"/><Relationship Id="rId8" Type="http://schemas.openxmlformats.org/officeDocument/2006/relationships/hyperlink" Target="https://research-methodology.net/differences-between-teams-and-groups-and-their-implic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pic>
        <p:nvPicPr>
          <p:cNvPr descr="White spheres in a blurry effect" id="90" name="Google Shape;90;p2"/>
          <p:cNvPicPr preferRelativeResize="0"/>
          <p:nvPr/>
        </p:nvPicPr>
        <p:blipFill rotWithShape="1">
          <a:blip r:embed="rId3">
            <a:alphaModFix/>
          </a:blip>
          <a:srcRect b="15574" l="0" r="-2" t="10406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2"/>
          <p:cNvSpPr/>
          <p:nvPr/>
        </p:nvSpPr>
        <p:spPr>
          <a:xfrm>
            <a:off x="3917342" y="1250342"/>
            <a:ext cx="4357316" cy="4357316"/>
          </a:xfrm>
          <a:custGeom>
            <a:rect b="b" l="l" r="r" t="t"/>
            <a:pathLst>
              <a:path extrusionOk="0" h="4357316" w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rgbClr val="4ADFA2">
                  <a:alpha val="20000"/>
                </a:srgbClr>
              </a:gs>
              <a:gs pos="70000">
                <a:srgbClr val="4ADFA2"/>
              </a:gs>
              <a:gs pos="100000">
                <a:srgbClr val="4ADFA2"/>
              </a:gs>
            </a:gsLst>
            <a:lin ang="5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92" name="Google Shape;92;p2"/>
          <p:cNvSpPr txBox="1"/>
          <p:nvPr>
            <p:ph type="ctrTitle"/>
          </p:nvPr>
        </p:nvSpPr>
        <p:spPr>
          <a:xfrm>
            <a:off x="4328161" y="2010695"/>
            <a:ext cx="3535679" cy="142572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DIFFERENCES BETWEEN GROUPS AND TEAMS</a:t>
            </a:r>
            <a:endParaRPr/>
          </a:p>
        </p:txBody>
      </p:sp>
      <p:sp>
        <p:nvSpPr>
          <p:cNvPr id="93" name="Google Shape;93;p2"/>
          <p:cNvSpPr txBox="1"/>
          <p:nvPr>
            <p:ph idx="1" type="subTitle"/>
          </p:nvPr>
        </p:nvSpPr>
        <p:spPr>
          <a:xfrm>
            <a:off x="4572000" y="4249360"/>
            <a:ext cx="3048000" cy="13520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AISH MASOOD</a:t>
            </a:r>
            <a:endParaRPr/>
          </a:p>
          <a:p>
            <a:pPr indent="0" lvl="0" marL="0" rt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STUDENT ID (2421919)</a:t>
            </a:r>
            <a:endParaRPr/>
          </a:p>
          <a:p>
            <a:pPr indent="0" lvl="0" marL="0" rt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lang="en-GB" sz="1200" cap="none">
                <a:latin typeface="Arial"/>
                <a:ea typeface="Arial"/>
                <a:cs typeface="Arial"/>
                <a:sym typeface="Arial"/>
              </a:rPr>
              <a:t>(BMSW4009)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/>
          </a:p>
        </p:txBody>
      </p:sp>
      <p:cxnSp>
        <p:nvCxnSpPr>
          <p:cNvPr id="94" name="Google Shape;94;p2"/>
          <p:cNvCxnSpPr/>
          <p:nvPr/>
        </p:nvCxnSpPr>
        <p:spPr>
          <a:xfrm>
            <a:off x="5610423" y="3954687"/>
            <a:ext cx="971155" cy="0"/>
          </a:xfrm>
          <a:prstGeom prst="straightConnector1">
            <a:avLst/>
          </a:prstGeom>
          <a:noFill/>
          <a:ln cap="flat" cmpd="sng" w="317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100" name="Google Shape;100;p3"/>
          <p:cNvSpPr txBox="1"/>
          <p:nvPr>
            <p:ph type="title"/>
          </p:nvPr>
        </p:nvSpPr>
        <p:spPr>
          <a:xfrm>
            <a:off x="7029450" y="762001"/>
            <a:ext cx="4229100" cy="114100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OVERVIEW OF DIFFERENCES BETWEEN GROUPS AND TEAMS</a:t>
            </a:r>
            <a:endParaRPr/>
          </a:p>
        </p:txBody>
      </p:sp>
      <p:pic>
        <p:nvPicPr>
          <p:cNvPr descr="Working in groups | Principles of assessment for learning | Resource | RSC  Education" id="101" name="Google Shape;101;p3"/>
          <p:cNvPicPr preferRelativeResize="0"/>
          <p:nvPr/>
        </p:nvPicPr>
        <p:blipFill rotWithShape="1">
          <a:blip r:embed="rId3">
            <a:alphaModFix/>
          </a:blip>
          <a:srcRect b="-1" l="22662" r="18004" t="0"/>
          <a:stretch/>
        </p:blipFill>
        <p:spPr>
          <a:xfrm>
            <a:off x="-1" y="10"/>
            <a:ext cx="6096001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3"/>
          <p:cNvSpPr/>
          <p:nvPr/>
        </p:nvSpPr>
        <p:spPr>
          <a:xfrm>
            <a:off x="1" y="3174117"/>
            <a:ext cx="6095999" cy="3689633"/>
          </a:xfrm>
          <a:prstGeom prst="rect">
            <a:avLst/>
          </a:prstGeom>
          <a:gradFill>
            <a:gsLst>
              <a:gs pos="0">
                <a:srgbClr val="4ADFA2">
                  <a:alpha val="0"/>
                </a:srgbClr>
              </a:gs>
              <a:gs pos="14000">
                <a:srgbClr val="4ADFA2">
                  <a:alpha val="0"/>
                </a:srgbClr>
              </a:gs>
              <a:gs pos="100000">
                <a:srgbClr val="4ADFA2"/>
              </a:gs>
            </a:gsLst>
            <a:lin ang="5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103" name="Google Shape;103;p3"/>
          <p:cNvSpPr txBox="1"/>
          <p:nvPr>
            <p:ph idx="1" type="body"/>
          </p:nvPr>
        </p:nvSpPr>
        <p:spPr>
          <a:xfrm>
            <a:off x="7029450" y="2286000"/>
            <a:ext cx="4219149" cy="381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Academic definition of a group</a:t>
            </a:r>
            <a:endParaRPr b="1"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Tuckman's Stages of group development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Academic Definition of a team 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Belbin Team Roles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Differences between a group and a team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Conclusion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references</a:t>
            </a:r>
            <a:endParaRPr/>
          </a:p>
        </p:txBody>
      </p:sp>
      <p:sp>
        <p:nvSpPr>
          <p:cNvPr id="104" name="Google Shape;104;p3"/>
          <p:cNvSpPr txBox="1"/>
          <p:nvPr/>
        </p:nvSpPr>
        <p:spPr>
          <a:xfrm>
            <a:off x="3048000" y="3245771"/>
            <a:ext cx="60960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swald Light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110" name="Google Shape;110;p4"/>
          <p:cNvSpPr txBox="1"/>
          <p:nvPr>
            <p:ph type="title"/>
          </p:nvPr>
        </p:nvSpPr>
        <p:spPr>
          <a:xfrm>
            <a:off x="1079500" y="-6403"/>
            <a:ext cx="4264686" cy="75429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WHAT IS A GROUP?</a:t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4"/>
          <p:cNvSpPr/>
          <p:nvPr/>
        </p:nvSpPr>
        <p:spPr>
          <a:xfrm>
            <a:off x="0" y="3217781"/>
            <a:ext cx="6096000" cy="3640219"/>
          </a:xfrm>
          <a:prstGeom prst="rect">
            <a:avLst/>
          </a:prstGeom>
          <a:gradFill>
            <a:gsLst>
              <a:gs pos="0">
                <a:srgbClr val="4ADFA2">
                  <a:alpha val="0"/>
                </a:srgbClr>
              </a:gs>
              <a:gs pos="14000">
                <a:srgbClr val="4ADFA2">
                  <a:alpha val="0"/>
                </a:srgbClr>
              </a:gs>
              <a:gs pos="100000">
                <a:srgbClr val="4ADFA2"/>
              </a:gs>
            </a:gsLst>
            <a:lin ang="5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112" name="Google Shape;112;p4"/>
          <p:cNvSpPr txBox="1"/>
          <p:nvPr>
            <p:ph idx="1" type="body"/>
          </p:nvPr>
        </p:nvSpPr>
        <p:spPr>
          <a:xfrm>
            <a:off x="3382" y="973664"/>
            <a:ext cx="4180562" cy="574899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a collection of individuals who share a sense of identity and purpose. 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1524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1524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Collective unit with shared meanings and goals (</a:t>
            </a: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R.M. Williams)</a:t>
            </a:r>
            <a:endParaRPr/>
          </a:p>
          <a:p>
            <a:pPr indent="-1524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A social system emerged by individuals interacting and creating rules and functions </a:t>
            </a: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(R.M. MacIver)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1524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b="1" sz="1200">
              <a:latin typeface="Arial"/>
              <a:ea typeface="Arial"/>
              <a:cs typeface="Arial"/>
              <a:sym typeface="Arial"/>
            </a:endParaRPr>
          </a:p>
          <a:p>
            <a:pPr indent="-1524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b="1" sz="1200">
              <a:latin typeface="Arial"/>
              <a:ea typeface="Arial"/>
              <a:cs typeface="Arial"/>
              <a:sym typeface="Arial"/>
            </a:endParaRPr>
          </a:p>
          <a:p>
            <a:pPr indent="-1524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a structured system in which individuals take on distinct roles and share mutual interests. </a:t>
            </a: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(David)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1524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What is Group? Types, Features, Stages, &amp; Related Terms" id="113" name="Google Shape;113;p4"/>
          <p:cNvPicPr preferRelativeResize="0"/>
          <p:nvPr/>
        </p:nvPicPr>
        <p:blipFill rotWithShape="1">
          <a:blip r:embed="rId3">
            <a:alphaModFix/>
          </a:blip>
          <a:srcRect b="0" l="22249" r="27750" t="0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119" name="Google Shape;119;p5"/>
          <p:cNvSpPr txBox="1"/>
          <p:nvPr>
            <p:ph type="title"/>
          </p:nvPr>
        </p:nvSpPr>
        <p:spPr>
          <a:xfrm>
            <a:off x="952500" y="812042"/>
            <a:ext cx="4264686" cy="109295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TUCKMAN'S STAGES OF GROUP DEVELOPMENT</a:t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5"/>
          <p:cNvSpPr/>
          <p:nvPr/>
        </p:nvSpPr>
        <p:spPr>
          <a:xfrm>
            <a:off x="0" y="3217781"/>
            <a:ext cx="6096000" cy="3640219"/>
          </a:xfrm>
          <a:prstGeom prst="rect">
            <a:avLst/>
          </a:prstGeom>
          <a:gradFill>
            <a:gsLst>
              <a:gs pos="0">
                <a:srgbClr val="4ADFA2">
                  <a:alpha val="0"/>
                </a:srgbClr>
              </a:gs>
              <a:gs pos="14000">
                <a:srgbClr val="4ADFA2">
                  <a:alpha val="0"/>
                </a:srgbClr>
              </a:gs>
              <a:gs pos="100000">
                <a:srgbClr val="4ADFA2"/>
              </a:gs>
            </a:gsLst>
            <a:lin ang="5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121" name="Google Shape;121;p5"/>
          <p:cNvSpPr txBox="1"/>
          <p:nvPr>
            <p:ph idx="1" type="body"/>
          </p:nvPr>
        </p:nvSpPr>
        <p:spPr>
          <a:xfrm>
            <a:off x="952500" y="2285997"/>
            <a:ext cx="4191000" cy="38909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 b="1" cap="none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lang="en-GB">
                <a:latin typeface="Arial"/>
                <a:ea typeface="Arial"/>
                <a:cs typeface="Arial"/>
                <a:sym typeface="Arial"/>
              </a:rPr>
              <a:t>Forming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lang="en-GB">
                <a:latin typeface="Arial"/>
                <a:ea typeface="Arial"/>
                <a:cs typeface="Arial"/>
                <a:sym typeface="Arial"/>
              </a:rPr>
              <a:t>Storming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lang="en-GB">
                <a:latin typeface="Arial"/>
                <a:ea typeface="Arial"/>
                <a:cs typeface="Arial"/>
                <a:sym typeface="Arial"/>
              </a:rPr>
              <a:t>Norming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lang="en-GB">
                <a:latin typeface="Arial"/>
                <a:ea typeface="Arial"/>
                <a:cs typeface="Arial"/>
                <a:sym typeface="Arial"/>
              </a:rPr>
              <a:t>Performing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b="1" lang="en-GB">
                <a:latin typeface="Arial"/>
                <a:ea typeface="Arial"/>
                <a:cs typeface="Arial"/>
                <a:sym typeface="Arial"/>
              </a:rPr>
              <a:t>Adjourning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The Tuckman ladder" id="122" name="Google Shape;122;p5"/>
          <p:cNvPicPr preferRelativeResize="0"/>
          <p:nvPr/>
        </p:nvPicPr>
        <p:blipFill rotWithShape="1">
          <a:blip r:embed="rId3">
            <a:alphaModFix/>
          </a:blip>
          <a:srcRect b="0" l="10257" r="39743" t="0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6"/>
          <p:cNvSpPr txBox="1"/>
          <p:nvPr>
            <p:ph type="title"/>
          </p:nvPr>
        </p:nvSpPr>
        <p:spPr>
          <a:xfrm>
            <a:off x="4833056" y="-4762"/>
            <a:ext cx="2511778" cy="1147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swald"/>
              <a:buNone/>
            </a:pPr>
            <a:r>
              <a:rPr lang="en-GB"/>
              <a:t>FORMING:</a:t>
            </a:r>
            <a:endParaRPr/>
          </a:p>
        </p:txBody>
      </p:sp>
      <p:grpSp>
        <p:nvGrpSpPr>
          <p:cNvPr id="128" name="Google Shape;128;p6"/>
          <p:cNvGrpSpPr/>
          <p:nvPr/>
        </p:nvGrpSpPr>
        <p:grpSpPr>
          <a:xfrm>
            <a:off x="1257629" y="2792486"/>
            <a:ext cx="9676209" cy="3930960"/>
            <a:chOff x="305395" y="1168"/>
            <a:chExt cx="9676209" cy="3930960"/>
          </a:xfrm>
        </p:grpSpPr>
        <p:sp>
          <p:nvSpPr>
            <p:cNvPr id="129" name="Google Shape;129;p6"/>
            <p:cNvSpPr/>
            <p:nvPr/>
          </p:nvSpPr>
          <p:spPr>
            <a:xfrm>
              <a:off x="305395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" name="Google Shape;130;p6"/>
            <p:cNvSpPr txBox="1"/>
            <p:nvPr/>
          </p:nvSpPr>
          <p:spPr>
            <a:xfrm>
              <a:off x="305395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Key Features of a Forming Stage:</a:t>
              </a:r>
              <a:endParaRPr b="0" i="0" sz="3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" name="Google Shape;131;p6"/>
            <p:cNvSpPr/>
            <p:nvPr/>
          </p:nvSpPr>
          <p:spPr>
            <a:xfrm>
              <a:off x="3631592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" name="Google Shape;132;p6"/>
            <p:cNvSpPr txBox="1"/>
            <p:nvPr/>
          </p:nvSpPr>
          <p:spPr>
            <a:xfrm>
              <a:off x="3631592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Orienting</a:t>
              </a:r>
              <a:endParaRPr b="0" i="0" sz="3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" name="Google Shape;133;p6"/>
            <p:cNvSpPr/>
            <p:nvPr/>
          </p:nvSpPr>
          <p:spPr>
            <a:xfrm>
              <a:off x="6957789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" name="Google Shape;134;p6"/>
            <p:cNvSpPr txBox="1"/>
            <p:nvPr/>
          </p:nvSpPr>
          <p:spPr>
            <a:xfrm>
              <a:off x="6957789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Low productivity</a:t>
              </a:r>
              <a:endParaRPr b="0" i="0" sz="3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" name="Google Shape;135;p6"/>
            <p:cNvSpPr/>
            <p:nvPr/>
          </p:nvSpPr>
          <p:spPr>
            <a:xfrm>
              <a:off x="305395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" name="Google Shape;136;p6"/>
            <p:cNvSpPr txBox="1"/>
            <p:nvPr/>
          </p:nvSpPr>
          <p:spPr>
            <a:xfrm>
              <a:off x="305395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Politeness</a:t>
              </a:r>
              <a:endParaRPr b="0" i="0" sz="3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" name="Google Shape;137;p6"/>
            <p:cNvSpPr/>
            <p:nvPr/>
          </p:nvSpPr>
          <p:spPr>
            <a:xfrm>
              <a:off x="3631592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" name="Google Shape;138;p6"/>
            <p:cNvSpPr txBox="1"/>
            <p:nvPr/>
          </p:nvSpPr>
          <p:spPr>
            <a:xfrm>
              <a:off x="3631592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Establishing ground rules</a:t>
              </a:r>
              <a:endParaRPr b="0" i="0" sz="3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" name="Google Shape;139;p6"/>
            <p:cNvSpPr/>
            <p:nvPr/>
          </p:nvSpPr>
          <p:spPr>
            <a:xfrm>
              <a:off x="6957789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" name="Google Shape;140;p6"/>
            <p:cNvSpPr txBox="1"/>
            <p:nvPr/>
          </p:nvSpPr>
          <p:spPr>
            <a:xfrm>
              <a:off x="6957789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Leadership</a:t>
              </a:r>
              <a:endParaRPr b="0" i="0" sz="3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descr="Stages of group development - Adventures in Oceanography and Teaching" id="141" name="Google Shape;141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579511" y="148592"/>
            <a:ext cx="6680198" cy="2637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6" name="Google Shape;146;p7"/>
          <p:cNvGrpSpPr/>
          <p:nvPr/>
        </p:nvGrpSpPr>
        <p:grpSpPr>
          <a:xfrm>
            <a:off x="1257629" y="2926957"/>
            <a:ext cx="9676209" cy="3930960"/>
            <a:chOff x="305395" y="1168"/>
            <a:chExt cx="9676209" cy="3930960"/>
          </a:xfrm>
        </p:grpSpPr>
        <p:sp>
          <p:nvSpPr>
            <p:cNvPr id="147" name="Google Shape;147;p7"/>
            <p:cNvSpPr/>
            <p:nvPr/>
          </p:nvSpPr>
          <p:spPr>
            <a:xfrm>
              <a:off x="305395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" name="Google Shape;148;p7"/>
            <p:cNvSpPr txBox="1"/>
            <p:nvPr/>
          </p:nvSpPr>
          <p:spPr>
            <a:xfrm>
              <a:off x="305395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Key features to a storming stage:</a:t>
              </a:r>
              <a:endParaRPr b="0" i="0" sz="3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" name="Google Shape;149;p7"/>
            <p:cNvSpPr/>
            <p:nvPr/>
          </p:nvSpPr>
          <p:spPr>
            <a:xfrm>
              <a:off x="3631592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" name="Google Shape;150;p7"/>
            <p:cNvSpPr txBox="1"/>
            <p:nvPr/>
          </p:nvSpPr>
          <p:spPr>
            <a:xfrm>
              <a:off x="3631592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Conflict and tention</a:t>
              </a:r>
              <a:endParaRPr/>
            </a:p>
          </p:txBody>
        </p:sp>
        <p:sp>
          <p:nvSpPr>
            <p:cNvPr id="151" name="Google Shape;151;p7"/>
            <p:cNvSpPr/>
            <p:nvPr/>
          </p:nvSpPr>
          <p:spPr>
            <a:xfrm>
              <a:off x="6957789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" name="Google Shape;152;p7"/>
            <p:cNvSpPr txBox="1"/>
            <p:nvPr/>
          </p:nvSpPr>
          <p:spPr>
            <a:xfrm>
              <a:off x="6957789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power</a:t>
              </a:r>
              <a:endParaRPr/>
            </a:p>
          </p:txBody>
        </p:sp>
        <p:sp>
          <p:nvSpPr>
            <p:cNvPr id="153" name="Google Shape;153;p7"/>
            <p:cNvSpPr/>
            <p:nvPr/>
          </p:nvSpPr>
          <p:spPr>
            <a:xfrm>
              <a:off x="305395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" name="Google Shape;154;p7"/>
            <p:cNvSpPr txBox="1"/>
            <p:nvPr/>
          </p:nvSpPr>
          <p:spPr>
            <a:xfrm>
              <a:off x="305395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Uncertainty </a:t>
              </a:r>
              <a:endParaRPr/>
            </a:p>
          </p:txBody>
        </p:sp>
        <p:sp>
          <p:nvSpPr>
            <p:cNvPr id="155" name="Google Shape;155;p7"/>
            <p:cNvSpPr/>
            <p:nvPr/>
          </p:nvSpPr>
          <p:spPr>
            <a:xfrm>
              <a:off x="3631592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7"/>
            <p:cNvSpPr txBox="1"/>
            <p:nvPr/>
          </p:nvSpPr>
          <p:spPr>
            <a:xfrm>
              <a:off x="3631592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1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debate</a:t>
              </a:r>
              <a:endParaRPr/>
            </a:p>
          </p:txBody>
        </p:sp>
        <p:sp>
          <p:nvSpPr>
            <p:cNvPr id="157" name="Google Shape;157;p7"/>
            <p:cNvSpPr/>
            <p:nvPr/>
          </p:nvSpPr>
          <p:spPr>
            <a:xfrm>
              <a:off x="6957789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7"/>
            <p:cNvSpPr txBox="1"/>
            <p:nvPr/>
          </p:nvSpPr>
          <p:spPr>
            <a:xfrm>
              <a:off x="6957789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9525" lIns="129525" spcFirstLastPara="1" rIns="129525" wrap="square" tIns="1295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400"/>
                <a:buFont typeface="Arial"/>
                <a:buNone/>
              </a:pPr>
              <a:r>
                <a:rPr b="0" i="0" lang="en-GB" sz="34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critical and Evaluative Behaviors</a:t>
              </a:r>
              <a:endParaRPr/>
            </a:p>
          </p:txBody>
        </p:sp>
      </p:grpSp>
      <p:pic>
        <p:nvPicPr>
          <p:cNvPr descr="The “STORMING” Stage of Group Mentoring – Project Arrive" id="159" name="Google Shape;159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042250" y="157951"/>
            <a:ext cx="6538820" cy="230077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4" name="Google Shape;164;p8"/>
          <p:cNvGrpSpPr/>
          <p:nvPr/>
        </p:nvGrpSpPr>
        <p:grpSpPr>
          <a:xfrm>
            <a:off x="1257629" y="2814068"/>
            <a:ext cx="9676209" cy="3930960"/>
            <a:chOff x="305395" y="1168"/>
            <a:chExt cx="9676209" cy="3930960"/>
          </a:xfrm>
        </p:grpSpPr>
        <p:sp>
          <p:nvSpPr>
            <p:cNvPr id="165" name="Google Shape;165;p8"/>
            <p:cNvSpPr/>
            <p:nvPr/>
          </p:nvSpPr>
          <p:spPr>
            <a:xfrm>
              <a:off x="305395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8"/>
            <p:cNvSpPr txBox="1"/>
            <p:nvPr/>
          </p:nvSpPr>
          <p:spPr>
            <a:xfrm>
              <a:off x="305395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1" i="0" lang="en-GB" sz="3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Key features to a norming stage:</a:t>
              </a:r>
              <a:endParaRPr b="0" i="0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" name="Google Shape;167;p8"/>
            <p:cNvSpPr/>
            <p:nvPr/>
          </p:nvSpPr>
          <p:spPr>
            <a:xfrm>
              <a:off x="3631592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" name="Google Shape;168;p8"/>
            <p:cNvSpPr txBox="1"/>
            <p:nvPr/>
          </p:nvSpPr>
          <p:spPr>
            <a:xfrm>
              <a:off x="3631592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1" i="0" lang="en-GB" sz="3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unity</a:t>
              </a:r>
              <a:endParaRPr/>
            </a:p>
          </p:txBody>
        </p:sp>
        <p:sp>
          <p:nvSpPr>
            <p:cNvPr id="169" name="Google Shape;169;p8"/>
            <p:cNvSpPr/>
            <p:nvPr/>
          </p:nvSpPr>
          <p:spPr>
            <a:xfrm>
              <a:off x="6957789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" name="Google Shape;170;p8"/>
            <p:cNvSpPr txBox="1"/>
            <p:nvPr/>
          </p:nvSpPr>
          <p:spPr>
            <a:xfrm>
              <a:off x="6957789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1" i="0" lang="en-GB" sz="3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Establishment of norms and rules</a:t>
              </a:r>
              <a:endParaRPr/>
            </a:p>
          </p:txBody>
        </p:sp>
        <p:sp>
          <p:nvSpPr>
            <p:cNvPr id="171" name="Google Shape;171;p8"/>
            <p:cNvSpPr/>
            <p:nvPr/>
          </p:nvSpPr>
          <p:spPr>
            <a:xfrm>
              <a:off x="305395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" name="Google Shape;172;p8"/>
            <p:cNvSpPr txBox="1"/>
            <p:nvPr/>
          </p:nvSpPr>
          <p:spPr>
            <a:xfrm>
              <a:off x="305395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1" i="0" lang="en-GB" sz="3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Increased trust</a:t>
              </a:r>
              <a:endParaRPr/>
            </a:p>
          </p:txBody>
        </p:sp>
        <p:sp>
          <p:nvSpPr>
            <p:cNvPr id="173" name="Google Shape;173;p8"/>
            <p:cNvSpPr/>
            <p:nvPr/>
          </p:nvSpPr>
          <p:spPr>
            <a:xfrm>
              <a:off x="3631592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8"/>
            <p:cNvSpPr txBox="1"/>
            <p:nvPr/>
          </p:nvSpPr>
          <p:spPr>
            <a:xfrm>
              <a:off x="3631592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1" i="0" lang="en-GB" sz="3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improved collaboration</a:t>
              </a:r>
              <a:endParaRPr/>
            </a:p>
          </p:txBody>
        </p:sp>
        <p:sp>
          <p:nvSpPr>
            <p:cNvPr id="175" name="Google Shape;175;p8"/>
            <p:cNvSpPr/>
            <p:nvPr/>
          </p:nvSpPr>
          <p:spPr>
            <a:xfrm>
              <a:off x="6957789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" name="Google Shape;176;p8"/>
            <p:cNvSpPr txBox="1"/>
            <p:nvPr/>
          </p:nvSpPr>
          <p:spPr>
            <a:xfrm>
              <a:off x="6957789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200"/>
                <a:buFont typeface="Arial"/>
                <a:buNone/>
              </a:pPr>
              <a:r>
                <a:rPr b="0" i="0" lang="en-GB" sz="3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Shared identity and commitment</a:t>
              </a:r>
              <a:endParaRPr/>
            </a:p>
          </p:txBody>
        </p:sp>
      </p:grpSp>
      <p:pic>
        <p:nvPicPr>
          <p:cNvPr descr="A red and grey rectangular sign&#10;&#10;AI-generated content may be incorrect." id="177" name="Google Shape;177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53547" y="175674"/>
            <a:ext cx="7088755" cy="23947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9"/>
          <p:cNvGrpSpPr/>
          <p:nvPr/>
        </p:nvGrpSpPr>
        <p:grpSpPr>
          <a:xfrm>
            <a:off x="1257629" y="2814068"/>
            <a:ext cx="9676209" cy="3930960"/>
            <a:chOff x="305395" y="1168"/>
            <a:chExt cx="9676209" cy="3930960"/>
          </a:xfrm>
        </p:grpSpPr>
        <p:sp>
          <p:nvSpPr>
            <p:cNvPr id="183" name="Google Shape;183;p9"/>
            <p:cNvSpPr/>
            <p:nvPr/>
          </p:nvSpPr>
          <p:spPr>
            <a:xfrm>
              <a:off x="305395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9"/>
            <p:cNvSpPr txBox="1"/>
            <p:nvPr/>
          </p:nvSpPr>
          <p:spPr>
            <a:xfrm>
              <a:off x="305395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0950" lIns="140950" spcFirstLastPara="1" rIns="140950" wrap="square" tIns="1409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700"/>
                <a:buFont typeface="Oswald"/>
                <a:buNone/>
              </a:pPr>
              <a:r>
                <a:rPr b="1" i="0" lang="en-GB" sz="3700" u="none" cap="none" strike="noStrike">
                  <a:solidFill>
                    <a:schemeClr val="lt1"/>
                  </a:solidFill>
                  <a:latin typeface="Oswald"/>
                  <a:ea typeface="Oswald"/>
                  <a:cs typeface="Oswald"/>
                  <a:sym typeface="Oswald"/>
                </a:rPr>
                <a:t>Key features to a performing stage</a:t>
              </a:r>
              <a:r>
                <a:rPr b="1" i="0" lang="en-GB" sz="3700" u="none" cap="none" strike="noStrike">
                  <a:solidFill>
                    <a:schemeClr val="lt1"/>
                  </a:solidFill>
                  <a:latin typeface="Oswald Light"/>
                  <a:ea typeface="Oswald Light"/>
                  <a:cs typeface="Oswald Light"/>
                  <a:sym typeface="Oswald Light"/>
                </a:rPr>
                <a:t>:</a:t>
              </a:r>
              <a:endParaRPr b="0" i="0" sz="37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  <p:sp>
          <p:nvSpPr>
            <p:cNvPr id="185" name="Google Shape;185;p9"/>
            <p:cNvSpPr/>
            <p:nvPr/>
          </p:nvSpPr>
          <p:spPr>
            <a:xfrm>
              <a:off x="3631592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9"/>
            <p:cNvSpPr txBox="1"/>
            <p:nvPr/>
          </p:nvSpPr>
          <p:spPr>
            <a:xfrm>
              <a:off x="3631592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0950" lIns="140950" spcFirstLastPara="1" rIns="140950" wrap="square" tIns="1409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700"/>
                <a:buFont typeface="Oswald"/>
                <a:buNone/>
              </a:pPr>
              <a:r>
                <a:rPr b="1" i="0" lang="en-GB" sz="3700" u="none" cap="none" strike="noStrike">
                  <a:solidFill>
                    <a:schemeClr val="lt1"/>
                  </a:solidFill>
                  <a:latin typeface="Oswald"/>
                  <a:ea typeface="Oswald"/>
                  <a:cs typeface="Oswald"/>
                  <a:sym typeface="Oswald"/>
                </a:rPr>
                <a:t>Working collaboratively</a:t>
              </a:r>
              <a:endParaRPr b="1" i="0" sz="37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  <p:sp>
          <p:nvSpPr>
            <p:cNvPr id="187" name="Google Shape;187;p9"/>
            <p:cNvSpPr/>
            <p:nvPr/>
          </p:nvSpPr>
          <p:spPr>
            <a:xfrm>
              <a:off x="6957789" y="1168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" name="Google Shape;188;p9"/>
            <p:cNvSpPr txBox="1"/>
            <p:nvPr/>
          </p:nvSpPr>
          <p:spPr>
            <a:xfrm>
              <a:off x="6957789" y="1168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0950" lIns="140950" spcFirstLastPara="1" rIns="140950" wrap="square" tIns="1409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700"/>
                <a:buFont typeface="Oswald"/>
                <a:buNone/>
              </a:pPr>
              <a:r>
                <a:rPr b="1" i="0" lang="en-GB" sz="3700" u="none" cap="none" strike="noStrike">
                  <a:solidFill>
                    <a:schemeClr val="lt1"/>
                  </a:solidFill>
                  <a:latin typeface="Oswald"/>
                  <a:ea typeface="Oswald"/>
                  <a:cs typeface="Oswald"/>
                  <a:sym typeface="Oswald"/>
                </a:rPr>
                <a:t>Utilizing each other's strength</a:t>
              </a:r>
              <a:endParaRPr b="1" i="0" sz="37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  <p:sp>
          <p:nvSpPr>
            <p:cNvPr id="189" name="Google Shape;189;p9"/>
            <p:cNvSpPr/>
            <p:nvPr/>
          </p:nvSpPr>
          <p:spPr>
            <a:xfrm>
              <a:off x="305395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" name="Google Shape;190;p9"/>
            <p:cNvSpPr txBox="1"/>
            <p:nvPr/>
          </p:nvSpPr>
          <p:spPr>
            <a:xfrm>
              <a:off x="305395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0950" lIns="140950" spcFirstLastPara="1" rIns="140950" wrap="square" tIns="1409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700"/>
                <a:buFont typeface="Oswald"/>
                <a:buNone/>
              </a:pPr>
              <a:r>
                <a:rPr b="1" i="0" lang="en-GB" sz="3700" u="none" cap="none" strike="noStrike">
                  <a:solidFill>
                    <a:schemeClr val="lt1"/>
                  </a:solidFill>
                  <a:latin typeface="Oswald"/>
                  <a:ea typeface="Oswald"/>
                  <a:cs typeface="Oswald"/>
                  <a:sym typeface="Oswald"/>
                </a:rPr>
                <a:t>Harnessing constructing conflict</a:t>
              </a:r>
              <a:endParaRPr b="1" i="0" sz="37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  <p:sp>
          <p:nvSpPr>
            <p:cNvPr id="191" name="Google Shape;191;p9"/>
            <p:cNvSpPr/>
            <p:nvPr/>
          </p:nvSpPr>
          <p:spPr>
            <a:xfrm>
              <a:off x="3631592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9"/>
            <p:cNvSpPr txBox="1"/>
            <p:nvPr/>
          </p:nvSpPr>
          <p:spPr>
            <a:xfrm>
              <a:off x="3631592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0950" lIns="140950" spcFirstLastPara="1" rIns="140950" wrap="square" tIns="1409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700"/>
                <a:buFont typeface="Oswald"/>
                <a:buNone/>
              </a:pPr>
              <a:r>
                <a:rPr b="1" i="0" lang="en-GB" sz="3700" u="none" cap="none" strike="noStrike">
                  <a:solidFill>
                    <a:schemeClr val="lt1"/>
                  </a:solidFill>
                  <a:latin typeface="Oswald"/>
                  <a:ea typeface="Oswald"/>
                  <a:cs typeface="Oswald"/>
                  <a:sym typeface="Oswald"/>
                </a:rPr>
                <a:t>confidence</a:t>
              </a:r>
              <a:endParaRPr b="1" i="0" sz="37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  <p:sp>
          <p:nvSpPr>
            <p:cNvPr id="193" name="Google Shape;193;p9"/>
            <p:cNvSpPr/>
            <p:nvPr/>
          </p:nvSpPr>
          <p:spPr>
            <a:xfrm>
              <a:off x="6957789" y="2117839"/>
              <a:ext cx="3023815" cy="1814289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" name="Google Shape;194;p9"/>
            <p:cNvSpPr txBox="1"/>
            <p:nvPr/>
          </p:nvSpPr>
          <p:spPr>
            <a:xfrm>
              <a:off x="6957789" y="2117839"/>
              <a:ext cx="3023815" cy="18142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0950" lIns="140950" spcFirstLastPara="1" rIns="140950" wrap="square" tIns="1409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700"/>
                <a:buFont typeface="Oswald"/>
                <a:buNone/>
              </a:pPr>
              <a:r>
                <a:rPr b="0" i="0" lang="en-GB" sz="3700" u="none" cap="none" strike="noStrike">
                  <a:solidFill>
                    <a:schemeClr val="lt1"/>
                  </a:solidFill>
                  <a:latin typeface="Oswald"/>
                  <a:ea typeface="Oswald"/>
                  <a:cs typeface="Oswald"/>
                  <a:sym typeface="Oswald"/>
                </a:rPr>
                <a:t>creativity</a:t>
              </a:r>
              <a:endParaRPr b="0" i="0" sz="37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</p:grpSp>
      <p:pic>
        <p:nvPicPr>
          <p:cNvPr descr="A yellow and grey rectangular box with white text&#10;&#10;AI-generated content may be incorrect." id="195" name="Google Shape;195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776898" y="161476"/>
            <a:ext cx="6968884" cy="202055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yellow rectangular sign with white text&#10;&#10;AI-generated content may be incorrect." id="200" name="Google Shape;200;p10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756859" y="-5618"/>
            <a:ext cx="7037716" cy="239257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1" name="Google Shape;201;p10"/>
          <p:cNvGrpSpPr/>
          <p:nvPr/>
        </p:nvGrpSpPr>
        <p:grpSpPr>
          <a:xfrm>
            <a:off x="1209409" y="2773312"/>
            <a:ext cx="9772649" cy="3970139"/>
            <a:chOff x="257175" y="2745"/>
            <a:chExt cx="9772649" cy="3970139"/>
          </a:xfrm>
        </p:grpSpPr>
        <p:sp>
          <p:nvSpPr>
            <p:cNvPr id="202" name="Google Shape;202;p10"/>
            <p:cNvSpPr/>
            <p:nvPr/>
          </p:nvSpPr>
          <p:spPr>
            <a:xfrm>
              <a:off x="257175" y="2745"/>
              <a:ext cx="3053953" cy="1832371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" name="Google Shape;203;p10"/>
            <p:cNvSpPr txBox="1"/>
            <p:nvPr/>
          </p:nvSpPr>
          <p:spPr>
            <a:xfrm>
              <a:off x="257175" y="2745"/>
              <a:ext cx="3053953" cy="183237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8100" lIns="118100" spcFirstLastPara="1" rIns="118100" wrap="square" tIns="1181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100"/>
                <a:buFont typeface="Arial"/>
                <a:buNone/>
              </a:pPr>
              <a:r>
                <a:rPr b="1" i="0" lang="en-GB" sz="3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Key features to an adjourning stage:</a:t>
              </a:r>
              <a:endParaRPr b="0" i="0" sz="31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" name="Google Shape;204;p10"/>
            <p:cNvSpPr/>
            <p:nvPr/>
          </p:nvSpPr>
          <p:spPr>
            <a:xfrm>
              <a:off x="3616523" y="2745"/>
              <a:ext cx="3053953" cy="1832371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Google Shape;205;p10"/>
            <p:cNvSpPr txBox="1"/>
            <p:nvPr/>
          </p:nvSpPr>
          <p:spPr>
            <a:xfrm>
              <a:off x="3616523" y="2745"/>
              <a:ext cx="3053953" cy="183237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8100" lIns="118100" spcFirstLastPara="1" rIns="118100" wrap="square" tIns="1181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100"/>
                <a:buFont typeface="Arial"/>
                <a:buNone/>
              </a:pPr>
              <a:r>
                <a:rPr b="1" i="0" lang="en-GB" sz="3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Planning for the future</a:t>
              </a:r>
              <a:endParaRPr/>
            </a:p>
          </p:txBody>
        </p:sp>
        <p:sp>
          <p:nvSpPr>
            <p:cNvPr id="206" name="Google Shape;206;p10"/>
            <p:cNvSpPr/>
            <p:nvPr/>
          </p:nvSpPr>
          <p:spPr>
            <a:xfrm>
              <a:off x="6975871" y="2745"/>
              <a:ext cx="3053953" cy="1832371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" name="Google Shape;207;p10"/>
            <p:cNvSpPr txBox="1"/>
            <p:nvPr/>
          </p:nvSpPr>
          <p:spPr>
            <a:xfrm>
              <a:off x="6975871" y="2745"/>
              <a:ext cx="3053953" cy="183237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8100" lIns="118100" spcFirstLastPara="1" rIns="118100" wrap="square" tIns="1181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100"/>
                <a:buFont typeface="Arial"/>
                <a:buNone/>
              </a:pPr>
              <a:r>
                <a:rPr b="1" i="0" lang="en-GB" sz="3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Goals completion</a:t>
              </a:r>
              <a:endParaRPr/>
            </a:p>
          </p:txBody>
        </p:sp>
        <p:sp>
          <p:nvSpPr>
            <p:cNvPr id="208" name="Google Shape;208;p10"/>
            <p:cNvSpPr/>
            <p:nvPr/>
          </p:nvSpPr>
          <p:spPr>
            <a:xfrm>
              <a:off x="257175" y="2140513"/>
              <a:ext cx="3053953" cy="1832371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10"/>
            <p:cNvSpPr txBox="1"/>
            <p:nvPr/>
          </p:nvSpPr>
          <p:spPr>
            <a:xfrm>
              <a:off x="257175" y="2140513"/>
              <a:ext cx="3053953" cy="183237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8100" lIns="118100" spcFirstLastPara="1" rIns="118100" wrap="square" tIns="1181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100"/>
                <a:buFont typeface="Arial"/>
                <a:buNone/>
              </a:pPr>
              <a:r>
                <a:rPr b="1" i="0" lang="en-GB" sz="3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Team disbandment </a:t>
              </a:r>
              <a:endParaRPr/>
            </a:p>
          </p:txBody>
        </p:sp>
        <p:sp>
          <p:nvSpPr>
            <p:cNvPr id="210" name="Google Shape;210;p10"/>
            <p:cNvSpPr/>
            <p:nvPr/>
          </p:nvSpPr>
          <p:spPr>
            <a:xfrm>
              <a:off x="3616523" y="2140513"/>
              <a:ext cx="3053953" cy="1832371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Google Shape;211;p10"/>
            <p:cNvSpPr txBox="1"/>
            <p:nvPr/>
          </p:nvSpPr>
          <p:spPr>
            <a:xfrm>
              <a:off x="3616523" y="2140513"/>
              <a:ext cx="3053953" cy="183237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8100" lIns="118100" spcFirstLastPara="1" rIns="118100" wrap="square" tIns="1181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100"/>
                <a:buFont typeface="Arial"/>
                <a:buNone/>
              </a:pPr>
              <a:r>
                <a:rPr b="1" i="0" lang="en-GB" sz="3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Emotional responses</a:t>
              </a:r>
              <a:endParaRPr/>
            </a:p>
          </p:txBody>
        </p:sp>
        <p:sp>
          <p:nvSpPr>
            <p:cNvPr id="212" name="Google Shape;212;p10"/>
            <p:cNvSpPr/>
            <p:nvPr/>
          </p:nvSpPr>
          <p:spPr>
            <a:xfrm>
              <a:off x="6975871" y="2140513"/>
              <a:ext cx="3053953" cy="1832371"/>
            </a:xfrm>
            <a:prstGeom prst="rect">
              <a:avLst/>
            </a:prstGeom>
            <a:solidFill>
              <a:srgbClr val="158658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" name="Google Shape;213;p10"/>
            <p:cNvSpPr txBox="1"/>
            <p:nvPr/>
          </p:nvSpPr>
          <p:spPr>
            <a:xfrm>
              <a:off x="6975871" y="2140513"/>
              <a:ext cx="3053953" cy="183237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8100" lIns="118100" spcFirstLastPara="1" rIns="118100" wrap="square" tIns="1181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3100"/>
                <a:buFont typeface="Arial"/>
                <a:buNone/>
              </a:pPr>
              <a:r>
                <a:rPr b="0" i="0" lang="en-GB" sz="3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Celebrating Achivements</a:t>
              </a: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219" name="Google Shape;219;p11"/>
          <p:cNvSpPr txBox="1"/>
          <p:nvPr>
            <p:ph type="title"/>
          </p:nvPr>
        </p:nvSpPr>
        <p:spPr>
          <a:xfrm>
            <a:off x="952500" y="812042"/>
            <a:ext cx="4264686" cy="109295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b="0" lang="en-GB">
                <a:latin typeface="Arial"/>
                <a:ea typeface="Arial"/>
                <a:cs typeface="Arial"/>
                <a:sym typeface="Arial"/>
              </a:rPr>
              <a:t>WHAT IS A TEAM?</a:t>
            </a:r>
            <a:endParaRPr/>
          </a:p>
        </p:txBody>
      </p:sp>
      <p:sp>
        <p:nvSpPr>
          <p:cNvPr id="220" name="Google Shape;220;p11"/>
          <p:cNvSpPr/>
          <p:nvPr/>
        </p:nvSpPr>
        <p:spPr>
          <a:xfrm>
            <a:off x="0" y="3217781"/>
            <a:ext cx="6096000" cy="3640219"/>
          </a:xfrm>
          <a:prstGeom prst="rect">
            <a:avLst/>
          </a:prstGeom>
          <a:gradFill>
            <a:gsLst>
              <a:gs pos="0">
                <a:srgbClr val="4ADFA2">
                  <a:alpha val="0"/>
                </a:srgbClr>
              </a:gs>
              <a:gs pos="14000">
                <a:srgbClr val="4ADFA2">
                  <a:alpha val="0"/>
                </a:srgbClr>
              </a:gs>
              <a:gs pos="100000">
                <a:srgbClr val="4ADFA2"/>
              </a:gs>
            </a:gsLst>
            <a:lin ang="5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221" name="Google Shape;221;p11"/>
          <p:cNvSpPr txBox="1"/>
          <p:nvPr>
            <p:ph idx="1" type="body"/>
          </p:nvPr>
        </p:nvSpPr>
        <p:spPr>
          <a:xfrm>
            <a:off x="952500" y="2285997"/>
            <a:ext cx="4191000" cy="38909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/>
              <a:t>A team is a group of interdependent individuals</a:t>
            </a:r>
            <a:endParaRPr/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/>
              <a:t>Each member bring their own skill to the table</a:t>
            </a:r>
            <a:endParaRPr/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/>
              <a:t>All individuals collaborate sharing the same goal</a:t>
            </a:r>
            <a:endParaRPr/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/>
              <a:t>Effective communication is crucial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/>
              <a:t>(Leigh Thompson)</a:t>
            </a:r>
            <a:endParaRPr/>
          </a:p>
          <a:p>
            <a:pPr indent="-1143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/>
          </a:p>
          <a:p>
            <a:pPr indent="-1143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/>
          </a:p>
        </p:txBody>
      </p:sp>
      <p:pic>
        <p:nvPicPr>
          <p:cNvPr descr="A hand writing on a chalkboard&#10;&#10;AI-generated content may be incorrect." id="222" name="Google Shape;222;p11"/>
          <p:cNvPicPr preferRelativeResize="0"/>
          <p:nvPr/>
        </p:nvPicPr>
        <p:blipFill rotWithShape="1">
          <a:blip r:embed="rId3">
            <a:alphaModFix/>
          </a:blip>
          <a:srcRect b="-2" l="10810" r="29410" t="0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228" name="Google Shape;228;p12"/>
          <p:cNvSpPr/>
          <p:nvPr/>
        </p:nvSpPr>
        <p:spPr>
          <a:xfrm>
            <a:off x="0" y="-3089"/>
            <a:ext cx="6096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229" name="Google Shape;229;p12"/>
          <p:cNvSpPr txBox="1"/>
          <p:nvPr>
            <p:ph type="title"/>
          </p:nvPr>
        </p:nvSpPr>
        <p:spPr>
          <a:xfrm>
            <a:off x="952500" y="723901"/>
            <a:ext cx="4357316" cy="1181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BELBIN'S NINE TEAM ROLES</a:t>
            </a:r>
            <a:endParaRPr/>
          </a:p>
        </p:txBody>
      </p:sp>
      <p:sp>
        <p:nvSpPr>
          <p:cNvPr id="230" name="Google Shape;230;p12"/>
          <p:cNvSpPr txBox="1"/>
          <p:nvPr>
            <p:ph idx="1" type="body"/>
          </p:nvPr>
        </p:nvSpPr>
        <p:spPr>
          <a:xfrm>
            <a:off x="952500" y="2285997"/>
            <a:ext cx="4191000" cy="38909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ACTION ORIENTED TEAM ROLES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Shaper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Implementer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Complete finisher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PEOPLE ORIENTED TEAM ROLES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Coordinator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Team worker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Resources investigator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THOUGHT ORIENTED ROLES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Plant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Monitor evaluator</a:t>
            </a:r>
            <a:endParaRPr/>
          </a:p>
          <a:p>
            <a:pPr indent="-22860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specialist</a:t>
            </a:r>
            <a:endParaRPr/>
          </a:p>
          <a:p>
            <a:pPr indent="-15875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100"/>
          </a:p>
          <a:p>
            <a:pPr indent="-15875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100"/>
          </a:p>
          <a:p>
            <a:pPr indent="-15875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100"/>
          </a:p>
          <a:p>
            <a:pPr indent="-158750" lvl="0" marL="2286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100"/>
          </a:p>
        </p:txBody>
      </p:sp>
      <p:sp>
        <p:nvSpPr>
          <p:cNvPr id="231" name="Google Shape;231;p12"/>
          <p:cNvSpPr/>
          <p:nvPr/>
        </p:nvSpPr>
        <p:spPr>
          <a:xfrm>
            <a:off x="6096000" y="2521332"/>
            <a:ext cx="6110048" cy="4339757"/>
          </a:xfrm>
          <a:prstGeom prst="rect">
            <a:avLst/>
          </a:prstGeom>
          <a:gradFill>
            <a:gsLst>
              <a:gs pos="0">
                <a:srgbClr val="4ADFA2">
                  <a:alpha val="0"/>
                </a:srgbClr>
              </a:gs>
              <a:gs pos="14000">
                <a:srgbClr val="4ADFA2">
                  <a:alpha val="0"/>
                </a:srgbClr>
              </a:gs>
              <a:gs pos="92000">
                <a:srgbClr val="4ADFA2"/>
              </a:gs>
              <a:gs pos="100000">
                <a:srgbClr val="4ADFA2"/>
              </a:gs>
            </a:gsLst>
            <a:lin ang="5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pic>
        <p:nvPicPr>
          <p:cNvPr id="232" name="Google Shape;232;p12"/>
          <p:cNvPicPr preferRelativeResize="0"/>
          <p:nvPr/>
        </p:nvPicPr>
        <p:blipFill rotWithShape="1">
          <a:blip r:embed="rId3">
            <a:alphaModFix/>
          </a:blip>
          <a:srcRect b="4" l="0" r="253" t="0"/>
          <a:stretch/>
        </p:blipFill>
        <p:spPr>
          <a:xfrm>
            <a:off x="6965341" y="1250342"/>
            <a:ext cx="4357316" cy="4357316"/>
          </a:xfrm>
          <a:custGeom>
            <a:rect b="b" l="l" r="r" t="t"/>
            <a:pathLst>
              <a:path extrusionOk="0" h="4357316" w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1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238" name="Google Shape;238;p13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0">
                <a:srgbClr val="4ADFA2">
                  <a:alpha val="0"/>
                </a:srgbClr>
              </a:gs>
              <a:gs pos="20000">
                <a:srgbClr val="4ADFA2">
                  <a:alpha val="0"/>
                </a:srgbClr>
              </a:gs>
              <a:gs pos="90000">
                <a:srgbClr val="4ADFA2"/>
              </a:gs>
              <a:gs pos="100000">
                <a:srgbClr val="4ADFA2"/>
              </a:gs>
            </a:gsLst>
            <a:lin ang="5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swald Light"/>
              <a:ea typeface="Oswald Light"/>
              <a:cs typeface="Oswald Light"/>
              <a:sym typeface="Oswald Light"/>
            </a:endParaRPr>
          </a:p>
        </p:txBody>
      </p:sp>
      <p:sp>
        <p:nvSpPr>
          <p:cNvPr id="239" name="Google Shape;239;p13"/>
          <p:cNvSpPr txBox="1"/>
          <p:nvPr>
            <p:ph type="title"/>
          </p:nvPr>
        </p:nvSpPr>
        <p:spPr>
          <a:xfrm>
            <a:off x="1207828" y="1905000"/>
            <a:ext cx="3643951" cy="302602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lang="en-GB" sz="1800">
                <a:latin typeface="Arial"/>
                <a:ea typeface="Arial"/>
                <a:cs typeface="Arial"/>
                <a:sym typeface="Arial"/>
              </a:rPr>
              <a:t>COORDINATOR KEY CHARACTERISTICS</a:t>
            </a:r>
            <a:endParaRPr/>
          </a:p>
        </p:txBody>
      </p:sp>
      <p:grpSp>
        <p:nvGrpSpPr>
          <p:cNvPr id="240" name="Google Shape;240;p13"/>
          <p:cNvGrpSpPr/>
          <p:nvPr/>
        </p:nvGrpSpPr>
        <p:grpSpPr>
          <a:xfrm>
            <a:off x="7040319" y="856034"/>
            <a:ext cx="4199181" cy="5159953"/>
            <a:chOff x="0" y="20172"/>
            <a:chExt cx="4199181" cy="5159953"/>
          </a:xfrm>
        </p:grpSpPr>
        <p:sp>
          <p:nvSpPr>
            <p:cNvPr id="241" name="Google Shape;241;p13"/>
            <p:cNvSpPr/>
            <p:nvPr/>
          </p:nvSpPr>
          <p:spPr>
            <a:xfrm>
              <a:off x="0" y="20172"/>
              <a:ext cx="4199181" cy="974390"/>
            </a:xfrm>
            <a:prstGeom prst="roundRect">
              <a:avLst>
                <a:gd fmla="val 16667" name="adj"/>
              </a:avLst>
            </a:prstGeom>
            <a:solidFill>
              <a:schemeClr val="accent2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" name="Google Shape;242;p13"/>
            <p:cNvSpPr txBox="1"/>
            <p:nvPr/>
          </p:nvSpPr>
          <p:spPr>
            <a:xfrm>
              <a:off x="47566" y="67738"/>
              <a:ext cx="4104049" cy="8792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5250" lIns="95250" spcFirstLastPara="1" rIns="95250" wrap="square" tIns="952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Oswald Light"/>
                <a:buNone/>
              </a:pPr>
              <a:r>
                <a:rPr b="0" i="0" lang="en-GB" sz="2500" u="none" cap="none" strike="noStrike">
                  <a:solidFill>
                    <a:schemeClr val="lt1"/>
                  </a:solidFill>
                  <a:latin typeface="Oswald Light"/>
                  <a:ea typeface="Oswald Light"/>
                  <a:cs typeface="Oswald Light"/>
                  <a:sym typeface="Oswald Light"/>
                </a:rPr>
                <a:t>Delegating affectively</a:t>
              </a:r>
              <a:endParaRPr b="0" i="0" sz="25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  <p:sp>
          <p:nvSpPr>
            <p:cNvPr id="243" name="Google Shape;243;p13"/>
            <p:cNvSpPr/>
            <p:nvPr/>
          </p:nvSpPr>
          <p:spPr>
            <a:xfrm>
              <a:off x="0" y="1066563"/>
              <a:ext cx="4199181" cy="974390"/>
            </a:xfrm>
            <a:prstGeom prst="roundRect">
              <a:avLst>
                <a:gd fmla="val 16667" name="adj"/>
              </a:avLst>
            </a:prstGeom>
            <a:solidFill>
              <a:srgbClr val="53A500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" name="Google Shape;244;p13"/>
            <p:cNvSpPr txBox="1"/>
            <p:nvPr/>
          </p:nvSpPr>
          <p:spPr>
            <a:xfrm>
              <a:off x="47566" y="1114129"/>
              <a:ext cx="4104049" cy="8792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5250" lIns="95250" spcFirstLastPara="1" rIns="95250" wrap="square" tIns="952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Oswald Light"/>
                <a:buNone/>
              </a:pPr>
              <a:r>
                <a:rPr b="0" i="0" lang="en-GB" sz="2500" u="none" cap="none" strike="noStrike">
                  <a:solidFill>
                    <a:schemeClr val="lt1"/>
                  </a:solidFill>
                  <a:latin typeface="Oswald Light"/>
                  <a:ea typeface="Oswald Light"/>
                  <a:cs typeface="Oswald Light"/>
                  <a:sym typeface="Oswald Light"/>
                </a:rPr>
                <a:t>Clarifying goals</a:t>
              </a:r>
              <a:endParaRPr b="0" i="0" sz="25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  <p:sp>
          <p:nvSpPr>
            <p:cNvPr id="245" name="Google Shape;245;p13"/>
            <p:cNvSpPr/>
            <p:nvPr/>
          </p:nvSpPr>
          <p:spPr>
            <a:xfrm>
              <a:off x="0" y="2112954"/>
              <a:ext cx="4199181" cy="974390"/>
            </a:xfrm>
            <a:prstGeom prst="roundRect">
              <a:avLst>
                <a:gd fmla="val 16667" name="adj"/>
              </a:avLst>
            </a:prstGeom>
            <a:solidFill>
              <a:srgbClr val="01A700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" name="Google Shape;246;p13"/>
            <p:cNvSpPr txBox="1"/>
            <p:nvPr/>
          </p:nvSpPr>
          <p:spPr>
            <a:xfrm>
              <a:off x="47566" y="2160520"/>
              <a:ext cx="4104049" cy="8792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5250" lIns="95250" spcFirstLastPara="1" rIns="95250" wrap="square" tIns="952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Oswald Light"/>
                <a:buNone/>
              </a:pPr>
              <a:r>
                <a:rPr b="0" i="0" lang="en-GB" sz="2500" u="none" cap="none" strike="noStrike">
                  <a:solidFill>
                    <a:schemeClr val="lt1"/>
                  </a:solidFill>
                  <a:latin typeface="Oswald Light"/>
                  <a:ea typeface="Oswald Light"/>
                  <a:cs typeface="Oswald Light"/>
                  <a:sym typeface="Oswald Light"/>
                </a:rPr>
                <a:t>Collaborating </a:t>
              </a:r>
              <a:endParaRPr b="0" i="0" sz="25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  <p:sp>
          <p:nvSpPr>
            <p:cNvPr id="247" name="Google Shape;247;p13"/>
            <p:cNvSpPr/>
            <p:nvPr/>
          </p:nvSpPr>
          <p:spPr>
            <a:xfrm>
              <a:off x="0" y="3159344"/>
              <a:ext cx="4199181" cy="974390"/>
            </a:xfrm>
            <a:prstGeom prst="roundRect">
              <a:avLst>
                <a:gd fmla="val 16667" name="adj"/>
              </a:avLst>
            </a:prstGeom>
            <a:solidFill>
              <a:srgbClr val="00AA4F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13"/>
            <p:cNvSpPr txBox="1"/>
            <p:nvPr/>
          </p:nvSpPr>
          <p:spPr>
            <a:xfrm>
              <a:off x="47566" y="3206910"/>
              <a:ext cx="4104049" cy="8792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5250" lIns="95250" spcFirstLastPara="1" rIns="95250" wrap="square" tIns="952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Oswald Light"/>
                <a:buNone/>
              </a:pPr>
              <a:r>
                <a:rPr b="0" i="0" lang="en-GB" sz="2500" u="none" cap="none" strike="noStrike">
                  <a:solidFill>
                    <a:schemeClr val="lt1"/>
                  </a:solidFill>
                  <a:latin typeface="Oswald Light"/>
                  <a:ea typeface="Oswald Light"/>
                  <a:cs typeface="Oswald Light"/>
                  <a:sym typeface="Oswald Light"/>
                </a:rPr>
                <a:t>Staying Confident and keeping calm</a:t>
              </a:r>
              <a:endParaRPr b="0" i="0" sz="25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  <p:sp>
          <p:nvSpPr>
            <p:cNvPr id="249" name="Google Shape;249;p13"/>
            <p:cNvSpPr/>
            <p:nvPr/>
          </p:nvSpPr>
          <p:spPr>
            <a:xfrm>
              <a:off x="0" y="4205735"/>
              <a:ext cx="4199181" cy="974390"/>
            </a:xfrm>
            <a:prstGeom prst="roundRect">
              <a:avLst>
                <a:gd fmla="val 16667" name="adj"/>
              </a:avLst>
            </a:prstGeom>
            <a:solidFill>
              <a:srgbClr val="00ADA6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13"/>
            <p:cNvSpPr txBox="1"/>
            <p:nvPr/>
          </p:nvSpPr>
          <p:spPr>
            <a:xfrm>
              <a:off x="47566" y="4253301"/>
              <a:ext cx="4104049" cy="87925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5250" lIns="95250" spcFirstLastPara="1" rIns="95250" wrap="square" tIns="952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Oswald Light"/>
                <a:buNone/>
              </a:pPr>
              <a:r>
                <a:rPr b="0" i="0" lang="en-GB" sz="2500" u="none" cap="none" strike="noStrike">
                  <a:solidFill>
                    <a:schemeClr val="lt1"/>
                  </a:solidFill>
                  <a:latin typeface="Oswald Light"/>
                  <a:ea typeface="Oswald Light"/>
                  <a:cs typeface="Oswald Light"/>
                  <a:sym typeface="Oswald Light"/>
                </a:rPr>
                <a:t>Having strong skills of communication</a:t>
              </a:r>
              <a:endParaRPr b="0" i="0" sz="2500" u="none" cap="none" strike="noStrike">
                <a:solidFill>
                  <a:schemeClr val="lt1"/>
                </a:solidFill>
                <a:latin typeface="Oswald Light"/>
                <a:ea typeface="Oswald Light"/>
                <a:cs typeface="Oswald Light"/>
                <a:sym typeface="Oswald Light"/>
              </a:endParaRP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14"/>
          <p:cNvSpPr txBox="1"/>
          <p:nvPr>
            <p:ph type="title"/>
          </p:nvPr>
        </p:nvSpPr>
        <p:spPr>
          <a:xfrm>
            <a:off x="952500" y="-4762"/>
            <a:ext cx="10287000" cy="1147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DIFFERENCES BETWEEN GROUPS AND TEAMS(CONCLUSION)</a:t>
            </a:r>
            <a:endParaRPr/>
          </a:p>
        </p:txBody>
      </p:sp>
      <p:sp>
        <p:nvSpPr>
          <p:cNvPr id="256" name="Google Shape;256;p14"/>
          <p:cNvSpPr txBox="1"/>
          <p:nvPr>
            <p:ph idx="1" type="body"/>
          </p:nvPr>
        </p:nvSpPr>
        <p:spPr>
          <a:xfrm>
            <a:off x="952500" y="1481664"/>
            <a:ext cx="10287000" cy="45259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Collaboration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Groups: individuals mostly work independently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Teams: members work interdependently</a:t>
            </a:r>
            <a:endParaRPr/>
          </a:p>
          <a:p>
            <a:pPr indent="-285750" lvl="0" marL="28575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Goals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Groups: members mostly peruse individual objectives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Teams:  members collaborate for a shared goal</a:t>
            </a:r>
            <a:endParaRPr/>
          </a:p>
          <a:p>
            <a:pPr indent="-285750" lvl="0" marL="28575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Leadership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Groups: groups look for an individual to lead and direct tasks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Teams: teams share leadership by giving roles to each other based on their skills end strenghts 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(Dudovskiy, J.)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5"/>
          <p:cNvSpPr txBox="1"/>
          <p:nvPr>
            <p:ph type="title"/>
          </p:nvPr>
        </p:nvSpPr>
        <p:spPr>
          <a:xfrm>
            <a:off x="952500" y="-4762"/>
            <a:ext cx="10287000" cy="1147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swald"/>
              <a:buNone/>
            </a:pPr>
            <a:r>
              <a:rPr lang="en-GB"/>
              <a:t>REFERENCE LIST</a:t>
            </a:r>
            <a:endParaRPr/>
          </a:p>
        </p:txBody>
      </p:sp>
      <p:sp>
        <p:nvSpPr>
          <p:cNvPr id="262" name="Google Shape;262;p15"/>
          <p:cNvSpPr txBox="1"/>
          <p:nvPr>
            <p:ph idx="1" type="body"/>
          </p:nvPr>
        </p:nvSpPr>
        <p:spPr>
          <a:xfrm>
            <a:off x="952500" y="1480865"/>
            <a:ext cx="10287000" cy="525681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Wikipedia. (2024).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Tuckman's stages of group development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</a:t>
            </a:r>
            <a:r>
              <a:rPr lang="en-GB" sz="15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https://en.wikipedia.org/wiki/Tuckman%27s_stages_of_group_development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 </a:t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Advanced social psychology. (2024) </a:t>
            </a:r>
            <a:r>
              <a:rPr lang="en-GB" sz="15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https://psychology.town/advanced-social/defining-understanding-meaning-of-group/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BiteSize Learning, (2023).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Forming, storming &amp; norming: Tuckman’s stages of team development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 https://www.bitesizelearning.co.uk/resources/tuckman-stages-team-development-forming-norming-storming-performing  </a:t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Tuckman’s 5 Stages of Group Development (Plus How To Use Them)</a:t>
            </a:r>
            <a:br>
              <a:rPr lang="en-GB" sz="1500">
                <a:latin typeface="Arial"/>
                <a:ea typeface="Arial"/>
                <a:cs typeface="Arial"/>
                <a:sym typeface="Arial"/>
              </a:rPr>
            </a:br>
            <a:r>
              <a:rPr lang="en-GB" sz="15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5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https://www.indeed.com/career-advice/career-development/tuckmans‑stages‑of‑group‑development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 </a:t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Wikipedia. (2025)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Team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  </a:t>
            </a:r>
            <a:r>
              <a:rPr lang="en-GB" sz="15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https://en.wikipedia.org/wiki/Team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 </a:t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Cloverleaf. (n.d.)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Team Roles: Coordinator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  </a:t>
            </a:r>
            <a:r>
              <a:rPr lang="en-GB" sz="15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https://help.cloverleaf.me/en/articles/7868811-team-roles-coordinator</a:t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Dudovskiy, J. (2012) </a:t>
            </a:r>
            <a:r>
              <a:rPr i="1" lang="en-GB" sz="1500">
                <a:latin typeface="Arial"/>
                <a:ea typeface="Arial"/>
                <a:cs typeface="Arial"/>
                <a:sym typeface="Arial"/>
              </a:rPr>
              <a:t>Differences between Teams and Groups and their Implications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 Research-Methodology.  </a:t>
            </a:r>
            <a:r>
              <a:rPr lang="en-GB" sz="15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https://research-methodology.net/differences-between-teams-and-groups-and-their-implications/</a:t>
            </a:r>
            <a:endParaRPr sz="15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/>
          </a:p>
          <a:p>
            <a:pPr indent="-114300" lvl="0" marL="22860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AfterglowVTI">
  <a:themeElements>
    <a:clrScheme name="Custom 7">
      <a:dk1>
        <a:srgbClr val="000000"/>
      </a:dk1>
      <a:lt1>
        <a:srgbClr val="FFFFFF"/>
      </a:lt1>
      <a:dk2>
        <a:srgbClr val="0A2E36"/>
      </a:dk2>
      <a:lt2>
        <a:srgbClr val="E7E6E6"/>
      </a:lt2>
      <a:accent1>
        <a:srgbClr val="188659"/>
      </a:accent1>
      <a:accent2>
        <a:srgbClr val="A3A300"/>
      </a:accent2>
      <a:accent3>
        <a:srgbClr val="00ADA8"/>
      </a:accent3>
      <a:accent4>
        <a:srgbClr val="EA0440"/>
      </a:accent4>
      <a:accent5>
        <a:srgbClr val="92278F"/>
      </a:accent5>
      <a:accent6>
        <a:srgbClr val="E15BC1"/>
      </a:accent6>
      <a:hlink>
        <a:srgbClr val="188659"/>
      </a:hlink>
      <a:folHlink>
        <a:srgbClr val="EA044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2025-06-24T18:45:06Z</dcterms:created>
</cp:coreProperties>
</file>