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0" r:id="rId1"/>
  </p:sldMasterIdLst>
  <p:notesMasterIdLst>
    <p:notesMasterId r:id="rId14"/>
  </p:notesMasterIdLst>
  <p:sldIdLst>
    <p:sldId id="256" r:id="rId2"/>
    <p:sldId id="257" r:id="rId3"/>
    <p:sldId id="270" r:id="rId4"/>
    <p:sldId id="262" r:id="rId5"/>
    <p:sldId id="267" r:id="rId6"/>
    <p:sldId id="268" r:id="rId7"/>
    <p:sldId id="265" r:id="rId8"/>
    <p:sldId id="261" r:id="rId9"/>
    <p:sldId id="263" r:id="rId10"/>
    <p:sldId id="269" r:id="rId11"/>
    <p:sldId id="266" r:id="rId12"/>
    <p:sldId id="25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392"/>
    <p:restoredTop sz="94643"/>
  </p:normalViewPr>
  <p:slideViewPr>
    <p:cSldViewPr snapToGrid="0" snapToObjects="1">
      <p:cViewPr>
        <p:scale>
          <a:sx n="85" d="100"/>
          <a:sy n="85" d="100"/>
        </p:scale>
        <p:origin x="808"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78E4C0-5673-BF40-A7B5-D0E327B2885C}" type="datetimeFigureOut">
              <a:rPr lang="en-US" smtClean="0"/>
              <a:t>6/21/22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36493E-44DC-4249-BA7F-4D0E04C89224}" type="slidenum">
              <a:rPr lang="en-US" smtClean="0"/>
              <a:t>‹#›</a:t>
            </a:fld>
            <a:endParaRPr lang="en-US"/>
          </a:p>
        </p:txBody>
      </p:sp>
    </p:spTree>
    <p:extLst>
      <p:ext uri="{BB962C8B-B14F-4D97-AF65-F5344CB8AC3E}">
        <p14:creationId xmlns:p14="http://schemas.microsoft.com/office/powerpoint/2010/main" val="2575402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AAD4AA9-2D61-9147-B319-AB95B9B0C187}" type="datetimeFigureOut">
              <a:rPr lang="en-US" smtClean="0"/>
              <a:t>6/21/22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1892234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AD4AA9-2D61-9147-B319-AB95B9B0C187}" type="datetimeFigureOut">
              <a:rPr lang="en-US" smtClean="0"/>
              <a:t>6/21/22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599622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AAD4AA9-2D61-9147-B319-AB95B9B0C187}" type="datetimeFigureOut">
              <a:rPr lang="en-US" smtClean="0"/>
              <a:t>6/21/22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3496740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AD4AA9-2D61-9147-B319-AB95B9B0C187}" type="datetimeFigureOut">
              <a:rPr lang="en-US" smtClean="0"/>
              <a:t>6/21/22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2187560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AAD4AA9-2D61-9147-B319-AB95B9B0C187}" type="datetimeFigureOut">
              <a:rPr lang="en-US" smtClean="0"/>
              <a:t>6/21/22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752588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AAD4AA9-2D61-9147-B319-AB95B9B0C187}" type="datetimeFigureOut">
              <a:rPr lang="en-US" smtClean="0"/>
              <a:t>6/21/22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1447502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CAAD4AA9-2D61-9147-B319-AB95B9B0C187}" type="datetimeFigureOut">
              <a:rPr lang="en-US" smtClean="0"/>
              <a:t>6/21/22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3040465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AAD4AA9-2D61-9147-B319-AB95B9B0C187}" type="datetimeFigureOut">
              <a:rPr lang="en-US" smtClean="0"/>
              <a:t>6/21/22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172674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AAD4AA9-2D61-9147-B319-AB95B9B0C187}" type="datetimeFigureOut">
              <a:rPr lang="en-US" smtClean="0"/>
              <a:t>6/21/22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3010226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AAD4AA9-2D61-9147-B319-AB95B9B0C187}" type="datetimeFigureOut">
              <a:rPr lang="en-US" smtClean="0"/>
              <a:t>6/21/22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1087364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AAD4AA9-2D61-9147-B319-AB95B9B0C187}" type="datetimeFigureOut">
              <a:rPr lang="en-US" smtClean="0"/>
              <a:t>6/21/22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35911333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AAD4AA9-2D61-9147-B319-AB95B9B0C187}" type="datetimeFigureOut">
              <a:rPr lang="en-US" smtClean="0"/>
              <a:t>6/21/22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216BB5-385C-0448-AA4B-738AAA1C2BC5}"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18395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AAD4AA9-2D61-9147-B319-AB95B9B0C187}" type="datetimeFigureOut">
              <a:rPr lang="en-US" smtClean="0"/>
              <a:t>6/21/22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3682787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CAAD4AA9-2D61-9147-B319-AB95B9B0C187}" type="datetimeFigureOut">
              <a:rPr lang="en-US" smtClean="0"/>
              <a:t>6/21/22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27410244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CAAD4AA9-2D61-9147-B319-AB95B9B0C187}" type="datetimeFigureOut">
              <a:rPr lang="en-US" smtClean="0"/>
              <a:t>6/21/22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37507656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AD4AA9-2D61-9147-B319-AB95B9B0C187}" type="datetimeFigureOut">
              <a:rPr lang="en-US" smtClean="0"/>
              <a:t>6/21/22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30311736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AD4AA9-2D61-9147-B319-AB95B9B0C187}" type="datetimeFigureOut">
              <a:rPr lang="en-US" smtClean="0"/>
              <a:t>6/21/22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216BB5-385C-0448-AA4B-738AAA1C2BC5}" type="slidenum">
              <a:rPr lang="en-US" smtClean="0"/>
              <a:t>‹#›</a:t>
            </a:fld>
            <a:endParaRPr lang="en-US"/>
          </a:p>
        </p:txBody>
      </p:sp>
    </p:spTree>
    <p:extLst>
      <p:ext uri="{BB962C8B-B14F-4D97-AF65-F5344CB8AC3E}">
        <p14:creationId xmlns:p14="http://schemas.microsoft.com/office/powerpoint/2010/main" val="286575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CAAD4AA9-2D61-9147-B319-AB95B9B0C187}" type="datetimeFigureOut">
              <a:rPr lang="en-US" smtClean="0"/>
              <a:t>6/21/22</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8216BB5-385C-0448-AA4B-738AAA1C2BC5}" type="slidenum">
              <a:rPr lang="en-US" smtClean="0"/>
              <a:t>‹#›</a:t>
            </a:fld>
            <a:endParaRPr lang="en-US"/>
          </a:p>
        </p:txBody>
      </p:sp>
    </p:spTree>
    <p:extLst>
      <p:ext uri="{BB962C8B-B14F-4D97-AF65-F5344CB8AC3E}">
        <p14:creationId xmlns:p14="http://schemas.microsoft.com/office/powerpoint/2010/main" val="242832327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5.tiff"/></Relationships>
</file>

<file path=ppt/slides/_rels/slide8.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9.tiff"/></Relationships>
</file>

<file path=ppt/slides/_rels/slide12.xml.rels><?xml version="1.0" encoding="UTF-8" standalone="yes"?>
<Relationships xmlns="http://schemas.openxmlformats.org/package/2006/relationships"><Relationship Id="rId3" Type="http://schemas.openxmlformats.org/officeDocument/2006/relationships/hyperlink" Target="file:///insight/search%3fq=Patricia%20A.%20Meglich" TargetMode="External"/><Relationship Id="rId2" Type="http://schemas.openxmlformats.org/officeDocument/2006/relationships/hyperlink" Target="file:///insight/search%3fq=Lori%20K.%20Long" TargetMode="External"/><Relationship Id="rId1" Type="http://schemas.openxmlformats.org/officeDocument/2006/relationships/slideLayout" Target="../slideLayouts/slideLayout2.xml"/><Relationship Id="rId6" Type="http://schemas.openxmlformats.org/officeDocument/2006/relationships/hyperlink" Target="https://www.learntechlib.org/primary/p/5578/" TargetMode="External"/><Relationship Id="rId5" Type="http://schemas.openxmlformats.org/officeDocument/2006/relationships/hyperlink" Target="https://doi.org/10.1108/20423891311294948" TargetMode="External"/><Relationship Id="rId4" Type="http://schemas.openxmlformats.org/officeDocument/2006/relationships/hyperlink" Target="https://www.emerald.com/insight/publication/issn/2042-389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17685-A894-0D41-8328-1FEF0BD1810F}"/>
              </a:ext>
            </a:extLst>
          </p:cNvPr>
          <p:cNvSpPr>
            <a:spLocks noGrp="1"/>
          </p:cNvSpPr>
          <p:nvPr>
            <p:ph type="ctrTitle"/>
          </p:nvPr>
        </p:nvSpPr>
        <p:spPr>
          <a:xfrm>
            <a:off x="578233" y="1083732"/>
            <a:ext cx="3993768" cy="5139267"/>
          </a:xfrm>
        </p:spPr>
        <p:txBody>
          <a:bodyPr>
            <a:normAutofit/>
          </a:bodyPr>
          <a:lstStyle/>
          <a:p>
            <a:r>
              <a:rPr lang="en-US" dirty="0"/>
              <a:t>Are students confident in using technology to collaborate?  </a:t>
            </a:r>
          </a:p>
        </p:txBody>
      </p:sp>
      <p:sp>
        <p:nvSpPr>
          <p:cNvPr id="3" name="Subtitle 2">
            <a:extLst>
              <a:ext uri="{FF2B5EF4-FFF2-40B4-BE49-F238E27FC236}">
                <a16:creationId xmlns:a16="http://schemas.microsoft.com/office/drawing/2014/main" id="{AEEF5DEB-5DED-3E43-A88A-BC1F2EDFC3DE}"/>
              </a:ext>
            </a:extLst>
          </p:cNvPr>
          <p:cNvSpPr>
            <a:spLocks noGrp="1"/>
          </p:cNvSpPr>
          <p:nvPr>
            <p:ph type="subTitle" idx="1"/>
          </p:nvPr>
        </p:nvSpPr>
        <p:spPr>
          <a:xfrm>
            <a:off x="7731592" y="640205"/>
            <a:ext cx="4861811" cy="4358389"/>
          </a:xfrm>
        </p:spPr>
        <p:txBody>
          <a:bodyPr>
            <a:normAutofit/>
          </a:bodyPr>
          <a:lstStyle/>
          <a:p>
            <a:r>
              <a:rPr lang="en-US" b="1" dirty="0"/>
              <a:t>MICKHAIL NICHOLAS</a:t>
            </a:r>
          </a:p>
          <a:p>
            <a:r>
              <a:rPr lang="en-US" b="1" dirty="0"/>
              <a:t>2128097</a:t>
            </a:r>
          </a:p>
          <a:p>
            <a:r>
              <a:rPr lang="en-US" b="1" dirty="0"/>
              <a:t>CLIFFORD </a:t>
            </a:r>
            <a:r>
              <a:rPr lang="en-US" b="1" dirty="0" err="1"/>
              <a:t>musyiwa</a:t>
            </a:r>
            <a:endParaRPr lang="en-US" b="1" dirty="0"/>
          </a:p>
          <a:p>
            <a:r>
              <a:rPr lang="en-US" b="1" dirty="0"/>
              <a:t>2129082</a:t>
            </a:r>
          </a:p>
          <a:p>
            <a:r>
              <a:rPr lang="en-US" b="1" dirty="0"/>
              <a:t>ROBERT NARTOWSKI</a:t>
            </a:r>
          </a:p>
          <a:p>
            <a:endParaRPr lang="en-US" b="1" dirty="0"/>
          </a:p>
          <a:p>
            <a:r>
              <a:rPr lang="en-US" b="1" dirty="0"/>
              <a:t>DIGITAL SKILLS AND RESEARCH METHODS LCHS4002</a:t>
            </a:r>
          </a:p>
        </p:txBody>
      </p:sp>
    </p:spTree>
    <p:extLst>
      <p:ext uri="{BB962C8B-B14F-4D97-AF65-F5344CB8AC3E}">
        <p14:creationId xmlns:p14="http://schemas.microsoft.com/office/powerpoint/2010/main" val="343577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98D21-A29D-7C41-9141-8E3C34FF15BF}"/>
              </a:ext>
            </a:extLst>
          </p:cNvPr>
          <p:cNvSpPr>
            <a:spLocks noGrp="1"/>
          </p:cNvSpPr>
          <p:nvPr>
            <p:ph type="title"/>
          </p:nvPr>
        </p:nvSpPr>
        <p:spPr>
          <a:xfrm>
            <a:off x="-2658101" y="0"/>
            <a:ext cx="10871825" cy="2438401"/>
          </a:xfrm>
        </p:spPr>
        <p:txBody>
          <a:bodyPr/>
          <a:lstStyle/>
          <a:p>
            <a:r>
              <a:rPr lang="en-US" dirty="0"/>
              <a:t>introduction</a:t>
            </a:r>
          </a:p>
        </p:txBody>
      </p:sp>
      <p:sp>
        <p:nvSpPr>
          <p:cNvPr id="3" name="Content Placeholder 2">
            <a:extLst>
              <a:ext uri="{FF2B5EF4-FFF2-40B4-BE49-F238E27FC236}">
                <a16:creationId xmlns:a16="http://schemas.microsoft.com/office/drawing/2014/main" id="{17D9C48B-4142-E148-8436-DFE05B7B827A}"/>
              </a:ext>
            </a:extLst>
          </p:cNvPr>
          <p:cNvSpPr>
            <a:spLocks noGrp="1"/>
          </p:cNvSpPr>
          <p:nvPr>
            <p:ph sz="quarter" idx="13"/>
          </p:nvPr>
        </p:nvSpPr>
        <p:spPr/>
        <p:txBody>
          <a:bodyPr>
            <a:normAutofit/>
          </a:bodyPr>
          <a:lstStyle/>
          <a:p>
            <a:pPr marL="0" indent="0">
              <a:buNone/>
            </a:pPr>
            <a:r>
              <a:rPr lang="en-US" dirty="0"/>
              <a:t>As part of our group assignment we have been tasked to write a report proposal and the question we had chosen as a group is:  [ are students confident in using technology to collaborate at </a:t>
            </a:r>
            <a:r>
              <a:rPr lang="en-US" dirty="0" err="1"/>
              <a:t>uwtsd</a:t>
            </a:r>
            <a:r>
              <a:rPr lang="en-US" dirty="0"/>
              <a:t>?] we believed that this question was a great question to ask as we found it quite challenging from beginning of term and would like to gather enough data for future planning. We aim to be using google scholar throughout our research for our references. In our assignment we aim to also include the ethical consideration, proposal method for this research. </a:t>
            </a:r>
          </a:p>
        </p:txBody>
      </p:sp>
      <p:pic>
        <p:nvPicPr>
          <p:cNvPr id="4" name="Picture 3">
            <a:extLst>
              <a:ext uri="{FF2B5EF4-FFF2-40B4-BE49-F238E27FC236}">
                <a16:creationId xmlns:a16="http://schemas.microsoft.com/office/drawing/2014/main" id="{26BD6610-09C2-DA4E-B4FD-315043B7E089}"/>
              </a:ext>
            </a:extLst>
          </p:cNvPr>
          <p:cNvPicPr>
            <a:picLocks noChangeAspect="1"/>
          </p:cNvPicPr>
          <p:nvPr/>
        </p:nvPicPr>
        <p:blipFill>
          <a:blip r:embed="rId2"/>
          <a:stretch>
            <a:fillRect/>
          </a:stretch>
        </p:blipFill>
        <p:spPr>
          <a:xfrm>
            <a:off x="7644358" y="4805493"/>
            <a:ext cx="3448363" cy="1656175"/>
          </a:xfrm>
          <a:prstGeom prst="rect">
            <a:avLst/>
          </a:prstGeom>
        </p:spPr>
      </p:pic>
    </p:spTree>
    <p:extLst>
      <p:ext uri="{BB962C8B-B14F-4D97-AF65-F5344CB8AC3E}">
        <p14:creationId xmlns:p14="http://schemas.microsoft.com/office/powerpoint/2010/main" val="2984837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1"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C8BBB-2268-6948-B981-4BEE09303CF2}"/>
              </a:ext>
            </a:extLst>
          </p:cNvPr>
          <p:cNvSpPr>
            <a:spLocks noGrp="1"/>
          </p:cNvSpPr>
          <p:nvPr>
            <p:ph type="title"/>
          </p:nvPr>
        </p:nvSpPr>
        <p:spPr/>
        <p:txBody>
          <a:bodyPr/>
          <a:lstStyle/>
          <a:p>
            <a:r>
              <a:rPr lang="en-US" dirty="0"/>
              <a:t>Relevant existing research</a:t>
            </a:r>
          </a:p>
        </p:txBody>
      </p:sp>
      <p:sp>
        <p:nvSpPr>
          <p:cNvPr id="3" name="Content Placeholder 2">
            <a:extLst>
              <a:ext uri="{FF2B5EF4-FFF2-40B4-BE49-F238E27FC236}">
                <a16:creationId xmlns:a16="http://schemas.microsoft.com/office/drawing/2014/main" id="{114A867A-91B9-CE4F-AB65-770BBD5ED7A3}"/>
              </a:ext>
            </a:extLst>
          </p:cNvPr>
          <p:cNvSpPr>
            <a:spLocks noGrp="1"/>
          </p:cNvSpPr>
          <p:nvPr>
            <p:ph sz="quarter" idx="13"/>
          </p:nvPr>
        </p:nvSpPr>
        <p:spPr/>
        <p:txBody>
          <a:bodyPr>
            <a:normAutofit fontScale="85000" lnSpcReduction="20000"/>
          </a:bodyPr>
          <a:lstStyle/>
          <a:p>
            <a:r>
              <a:rPr lang="en-GB" dirty="0"/>
              <a:t>technology is such a big part of the world of which we live. Many of the jobs that did not require technology use in years past do require the use of technology today. Many more homes have computers than in years past and increasing numbers of people know how to use them. Technology is being used by children and adults on a daily basis by way of web surfing, texting, social networking, interactive games, and in more ways. We are an evolving technological society and in many ways have become dependent on its use. Thus, the use of technology and teaching students have to use it has become a high priority in the public schools. The evidence in this paper shows that technology has a positive effect on student learning expectations and outcomes. Evidence also shows that technology integration is becoming more common in public and private schools. Technology integration is shown to be effective in all age groups and is also shown to be helpful for students with special learning needs.</a:t>
            </a:r>
            <a:endParaRPr lang="en-US" dirty="0"/>
          </a:p>
        </p:txBody>
      </p:sp>
    </p:spTree>
    <p:extLst>
      <p:ext uri="{BB962C8B-B14F-4D97-AF65-F5344CB8AC3E}">
        <p14:creationId xmlns:p14="http://schemas.microsoft.com/office/powerpoint/2010/main" val="1831641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38877-B3BB-8C43-9D77-02AB44357D68}"/>
              </a:ext>
            </a:extLst>
          </p:cNvPr>
          <p:cNvSpPr>
            <a:spLocks noGrp="1"/>
          </p:cNvSpPr>
          <p:nvPr>
            <p:ph type="title"/>
          </p:nvPr>
        </p:nvSpPr>
        <p:spPr>
          <a:xfrm>
            <a:off x="913774" y="-250912"/>
            <a:ext cx="10364451" cy="1596177"/>
          </a:xfrm>
        </p:spPr>
        <p:txBody>
          <a:bodyPr/>
          <a:lstStyle/>
          <a:p>
            <a:r>
              <a:rPr lang="en-US" dirty="0"/>
              <a:t>more existing research</a:t>
            </a:r>
          </a:p>
        </p:txBody>
      </p:sp>
      <p:sp>
        <p:nvSpPr>
          <p:cNvPr id="3" name="Content Placeholder 2">
            <a:extLst>
              <a:ext uri="{FF2B5EF4-FFF2-40B4-BE49-F238E27FC236}">
                <a16:creationId xmlns:a16="http://schemas.microsoft.com/office/drawing/2014/main" id="{294BDB9D-04E6-DB4E-BC34-FE8105F1948C}"/>
              </a:ext>
            </a:extLst>
          </p:cNvPr>
          <p:cNvSpPr>
            <a:spLocks noGrp="1"/>
          </p:cNvSpPr>
          <p:nvPr>
            <p:ph sz="quarter" idx="13"/>
          </p:nvPr>
        </p:nvSpPr>
        <p:spPr>
          <a:xfrm>
            <a:off x="629587" y="1345264"/>
            <a:ext cx="11182662" cy="4560861"/>
          </a:xfrm>
        </p:spPr>
        <p:txBody>
          <a:bodyPr>
            <a:normAutofit fontScale="70000" lnSpcReduction="20000"/>
          </a:bodyPr>
          <a:lstStyle/>
          <a:p>
            <a:pPr marL="0" indent="0">
              <a:buNone/>
            </a:pPr>
            <a:r>
              <a:rPr lang="en-US" sz="2600" dirty="0"/>
              <a:t>Educators must give classroom-based chances for pupils to </a:t>
            </a:r>
            <a:r>
              <a:rPr lang="en-US" sz="2600" dirty="0" err="1"/>
              <a:t>practise</a:t>
            </a:r>
            <a:r>
              <a:rPr lang="en-US" sz="2600" dirty="0"/>
              <a:t> virtual collaboration skills in order to prepare them for a virtual work environment. The goal of this article is to look at how virtual collaboration is used in the workplace, the consequences for today's college graduates, and the need to give students virtual collaboration experience.</a:t>
            </a:r>
          </a:p>
          <a:p>
            <a:pPr marL="0" indent="0">
              <a:buNone/>
            </a:pPr>
            <a:r>
              <a:rPr lang="en-US" sz="2600" dirty="0"/>
              <a:t>in a virtual environment. Organizations can profit from virtual collaboration if it supports open knowledge exchange, acquisition, and retrieval (</a:t>
            </a:r>
            <a:r>
              <a:rPr lang="en-US" sz="2600" dirty="0" err="1"/>
              <a:t>Zammuto</a:t>
            </a:r>
            <a:r>
              <a:rPr lang="en-US" sz="2600" dirty="0"/>
              <a:t> et al., 2007). Organizations can essentially boost involvement in work processes by engaging those who are unable to meet in person. Virtual teams, on the other hand, may provide greater hurdles for businesses if individuals lack the necessary abilities to work effectively </a:t>
            </a:r>
          </a:p>
          <a:p>
            <a:pPr marL="0" indent="0">
              <a:buNone/>
            </a:pPr>
            <a:r>
              <a:rPr lang="en-US" sz="2600" dirty="0"/>
              <a:t>online survey was completed by 840 teachers of students with visual impairments in the United States, Palau, and the Virgin Islands to determine their perceived degree of knowledge of assistive technology competencies. 40.7 percent of participants said they were confident or very confident in teaching and supporting the use of assistive technology for students with visual impairments, while 59.3 percent said they were not confident at all.</a:t>
            </a:r>
          </a:p>
          <a:p>
            <a:endParaRPr lang="en-US" sz="2600" dirty="0"/>
          </a:p>
          <a:p>
            <a:endParaRPr lang="en-US" dirty="0"/>
          </a:p>
        </p:txBody>
      </p:sp>
    </p:spTree>
    <p:extLst>
      <p:ext uri="{BB962C8B-B14F-4D97-AF65-F5344CB8AC3E}">
        <p14:creationId xmlns:p14="http://schemas.microsoft.com/office/powerpoint/2010/main" val="2826634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65787-C9A7-494A-82D1-BBD4429840F6}"/>
              </a:ext>
            </a:extLst>
          </p:cNvPr>
          <p:cNvSpPr>
            <a:spLocks noGrp="1"/>
          </p:cNvSpPr>
          <p:nvPr>
            <p:ph type="title"/>
          </p:nvPr>
        </p:nvSpPr>
        <p:spPr>
          <a:xfrm>
            <a:off x="449081" y="0"/>
            <a:ext cx="10364451" cy="1596177"/>
          </a:xfrm>
        </p:spPr>
        <p:txBody>
          <a:bodyPr/>
          <a:lstStyle/>
          <a:p>
            <a:r>
              <a:rPr lang="en-US" dirty="0"/>
              <a:t> more Relevant existing research</a:t>
            </a:r>
          </a:p>
        </p:txBody>
      </p:sp>
      <p:sp>
        <p:nvSpPr>
          <p:cNvPr id="3" name="Content Placeholder 2">
            <a:extLst>
              <a:ext uri="{FF2B5EF4-FFF2-40B4-BE49-F238E27FC236}">
                <a16:creationId xmlns:a16="http://schemas.microsoft.com/office/drawing/2014/main" id="{79420478-3D01-AD4F-BB03-B2E512955CE8}"/>
              </a:ext>
            </a:extLst>
          </p:cNvPr>
          <p:cNvSpPr>
            <a:spLocks noGrp="1"/>
          </p:cNvSpPr>
          <p:nvPr>
            <p:ph sz="quarter" idx="13"/>
          </p:nvPr>
        </p:nvSpPr>
        <p:spPr>
          <a:xfrm>
            <a:off x="703910" y="1828800"/>
            <a:ext cx="10988417" cy="3602635"/>
          </a:xfrm>
        </p:spPr>
        <p:txBody>
          <a:bodyPr>
            <a:normAutofit fontScale="85000" lnSpcReduction="20000"/>
          </a:bodyPr>
          <a:lstStyle/>
          <a:p>
            <a:pPr marL="0" indent="0">
              <a:buNone/>
            </a:pPr>
            <a:r>
              <a:rPr lang="en-US" dirty="0"/>
              <a:t>two educational technology faculty members, one from special education and the other from general education, and their respective undergraduate classes undertook the research study provided here. In this study, preservice teachers' professional development in the domains of cooperation and technology was examined using an action research paradigm (Hubbard &amp; Power, 1999; Mills, 2000), as well as a pre and posttest design. When instructors compared their courses to the NETS-T, they identified a gap in the needed technology classes for both special education and general education majors.</a:t>
            </a:r>
          </a:p>
          <a:p>
            <a:pPr marL="0" indent="0">
              <a:buNone/>
            </a:pPr>
            <a:r>
              <a:rPr lang="en-US" dirty="0"/>
              <a:t>The influence of using a social community is discussed, which led to the creation of this project to create a social collaborative community to encourage students to think beyond the box. This experiment's implementation and outcomes are discussed. The student's participation could be classified as self-awareness, accuracy seeking, educating others, illustrating to others, and requesting for assistance. According to the findings, a student can make up to 16 separate comments on a single posting.</a:t>
            </a:r>
          </a:p>
          <a:p>
            <a:pPr marL="0" indent="0">
              <a:buNone/>
            </a:pPr>
            <a:endParaRPr lang="en-US" dirty="0"/>
          </a:p>
        </p:txBody>
      </p:sp>
    </p:spTree>
    <p:extLst>
      <p:ext uri="{BB962C8B-B14F-4D97-AF65-F5344CB8AC3E}">
        <p14:creationId xmlns:p14="http://schemas.microsoft.com/office/powerpoint/2010/main" val="2985981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F65AC-B3E8-9A42-8DC1-BE73B996EB53}"/>
              </a:ext>
            </a:extLst>
          </p:cNvPr>
          <p:cNvSpPr>
            <a:spLocks noGrp="1"/>
          </p:cNvSpPr>
          <p:nvPr>
            <p:ph type="title"/>
          </p:nvPr>
        </p:nvSpPr>
        <p:spPr/>
        <p:txBody>
          <a:bodyPr/>
          <a:lstStyle/>
          <a:p>
            <a:r>
              <a:rPr lang="en-US" dirty="0"/>
              <a:t>Extra relevant existing research</a:t>
            </a:r>
          </a:p>
        </p:txBody>
      </p:sp>
      <p:sp>
        <p:nvSpPr>
          <p:cNvPr id="3" name="Content Placeholder 2">
            <a:extLst>
              <a:ext uri="{FF2B5EF4-FFF2-40B4-BE49-F238E27FC236}">
                <a16:creationId xmlns:a16="http://schemas.microsoft.com/office/drawing/2014/main" id="{5E8C5EF9-1983-8B46-8F0D-B1FEECAC01ED}"/>
              </a:ext>
            </a:extLst>
          </p:cNvPr>
          <p:cNvSpPr>
            <a:spLocks noGrp="1"/>
          </p:cNvSpPr>
          <p:nvPr>
            <p:ph sz="quarter" idx="13"/>
          </p:nvPr>
        </p:nvSpPr>
        <p:spPr/>
        <p:txBody>
          <a:bodyPr>
            <a:normAutofit fontScale="92500" lnSpcReduction="20000"/>
          </a:bodyPr>
          <a:lstStyle/>
          <a:p>
            <a:pPr marL="0" indent="0">
              <a:buNone/>
            </a:pPr>
            <a:r>
              <a:rPr lang="en-US" dirty="0"/>
              <a:t>his paper describes a process used at Mott Community College in Michigan to develop technology-based platforms that enhance staff collaboration. The first goal was communication, which included using e-mail, calendaring, Intranet/Internet, campus directory, open positions database, human resources information system, World Wide Web-based course schedule, purchasing procedures online documentation, press release database, and reports system to allow people to communicate and make information available. The second important job was to create cooperative systems; the idea was to create automated systems that would allow people to work more efficiently together. The current events system, the help desk service request database, the facilities service request database, the book request database, and the room scheduling system were all included. The final phase was to construct.</a:t>
            </a:r>
          </a:p>
        </p:txBody>
      </p:sp>
    </p:spTree>
    <p:extLst>
      <p:ext uri="{BB962C8B-B14F-4D97-AF65-F5344CB8AC3E}">
        <p14:creationId xmlns:p14="http://schemas.microsoft.com/office/powerpoint/2010/main" val="1694616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22" name="Picture 2">
            <a:extLst>
              <a:ext uri="{FF2B5EF4-FFF2-40B4-BE49-F238E27FC236}">
                <a16:creationId xmlns:a16="http://schemas.microsoft.com/office/drawing/2014/main" id="{25496B42-CC46-4183-B481-887CD3E8C72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1">
            <a:extLst>
              <a:ext uri="{FF2B5EF4-FFF2-40B4-BE49-F238E27FC236}">
                <a16:creationId xmlns:a16="http://schemas.microsoft.com/office/drawing/2014/main" id="{E2758CE0-F916-4DCE-88D1-71430BE441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4" name="Rectangle 13">
            <a:extLst>
              <a:ext uri="{FF2B5EF4-FFF2-40B4-BE49-F238E27FC236}">
                <a16:creationId xmlns:a16="http://schemas.microsoft.com/office/drawing/2014/main" id="{7E2BA2D5-46A3-46C0-98C9-A072D543B3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15">
            <a:extLst>
              <a:ext uri="{FF2B5EF4-FFF2-40B4-BE49-F238E27FC236}">
                <a16:creationId xmlns:a16="http://schemas.microsoft.com/office/drawing/2014/main" id="{3573895B-DA42-4260-AE1E-182BA412328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Content Placeholder 4">
            <a:extLst>
              <a:ext uri="{FF2B5EF4-FFF2-40B4-BE49-F238E27FC236}">
                <a16:creationId xmlns:a16="http://schemas.microsoft.com/office/drawing/2014/main" id="{E3D50E1C-988A-CF48-928D-9F1B5F03117F}"/>
              </a:ext>
            </a:extLst>
          </p:cNvPr>
          <p:cNvPicPr>
            <a:picLocks noGrp="1" noChangeAspect="1"/>
          </p:cNvPicPr>
          <p:nvPr>
            <p:ph sz="quarter" idx="14"/>
          </p:nvPr>
        </p:nvPicPr>
        <p:blipFill>
          <a:blip r:embed="rId4"/>
          <a:stretch>
            <a:fillRect/>
          </a:stretch>
        </p:blipFill>
        <p:spPr>
          <a:xfrm>
            <a:off x="960120" y="1431874"/>
            <a:ext cx="6002432" cy="3991617"/>
          </a:xfrm>
          <a:prstGeom prst="roundRect">
            <a:avLst>
              <a:gd name="adj" fmla="val 530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sp>
        <p:nvSpPr>
          <p:cNvPr id="2" name="Title 1">
            <a:extLst>
              <a:ext uri="{FF2B5EF4-FFF2-40B4-BE49-F238E27FC236}">
                <a16:creationId xmlns:a16="http://schemas.microsoft.com/office/drawing/2014/main" id="{CD083E9A-B9D2-7E4B-BD9C-48F2EDD8F5BA}"/>
              </a:ext>
            </a:extLst>
          </p:cNvPr>
          <p:cNvSpPr>
            <a:spLocks noGrp="1"/>
          </p:cNvSpPr>
          <p:nvPr>
            <p:ph type="title"/>
          </p:nvPr>
        </p:nvSpPr>
        <p:spPr>
          <a:xfrm>
            <a:off x="7570382" y="957486"/>
            <a:ext cx="3707844" cy="3131913"/>
          </a:xfrm>
        </p:spPr>
        <p:txBody>
          <a:bodyPr vert="horz" lIns="91440" tIns="45720" rIns="91440" bIns="45720" rtlCol="0" anchor="b">
            <a:normAutofit/>
          </a:bodyPr>
          <a:lstStyle/>
          <a:p>
            <a:r>
              <a:rPr lang="en-US" sz="3700" dirty="0"/>
              <a:t>Ethical considerations</a:t>
            </a:r>
          </a:p>
        </p:txBody>
      </p:sp>
      <p:sp>
        <p:nvSpPr>
          <p:cNvPr id="3" name="Content Placeholder 2">
            <a:extLst>
              <a:ext uri="{FF2B5EF4-FFF2-40B4-BE49-F238E27FC236}">
                <a16:creationId xmlns:a16="http://schemas.microsoft.com/office/drawing/2014/main" id="{7D291E3A-E6F8-0149-9B22-2154DFD955B9}"/>
              </a:ext>
            </a:extLst>
          </p:cNvPr>
          <p:cNvSpPr>
            <a:spLocks noGrp="1"/>
          </p:cNvSpPr>
          <p:nvPr>
            <p:ph sz="quarter" idx="13"/>
          </p:nvPr>
        </p:nvSpPr>
        <p:spPr>
          <a:xfrm>
            <a:off x="7570383" y="4165600"/>
            <a:ext cx="3707844" cy="1717675"/>
          </a:xfrm>
        </p:spPr>
        <p:style>
          <a:lnRef idx="2">
            <a:schemeClr val="dk1"/>
          </a:lnRef>
          <a:fillRef idx="1">
            <a:schemeClr val="lt1"/>
          </a:fillRef>
          <a:effectRef idx="0">
            <a:schemeClr val="dk1"/>
          </a:effectRef>
          <a:fontRef idx="minor">
            <a:schemeClr val="dk1"/>
          </a:fontRef>
        </p:style>
        <p:txBody>
          <a:bodyPr vert="horz" lIns="91440" tIns="45720" rIns="91440" bIns="45720" rtlCol="0">
            <a:normAutofit fontScale="85000" lnSpcReduction="10000"/>
          </a:bodyPr>
          <a:lstStyle/>
          <a:p>
            <a:pPr marL="0" indent="0" algn="ctr">
              <a:buNone/>
            </a:pPr>
            <a:r>
              <a:rPr lang="en-US" sz="2400" dirty="0">
                <a:solidFill>
                  <a:schemeClr val="tx1"/>
                </a:solidFill>
              </a:rPr>
              <a:t>will take in consideration all personal data to be protected and stored on a </a:t>
            </a:r>
            <a:r>
              <a:rPr lang="en-US" sz="2400" dirty="0" err="1">
                <a:solidFill>
                  <a:schemeClr val="tx1"/>
                </a:solidFill>
              </a:rPr>
              <a:t>uwstd</a:t>
            </a:r>
            <a:r>
              <a:rPr lang="en-US" sz="2400" dirty="0">
                <a:solidFill>
                  <a:schemeClr val="tx1"/>
                </a:solidFill>
              </a:rPr>
              <a:t> </a:t>
            </a:r>
            <a:r>
              <a:rPr lang="en-US" sz="2400" dirty="0" err="1">
                <a:solidFill>
                  <a:schemeClr val="tx1"/>
                </a:solidFill>
              </a:rPr>
              <a:t>usb</a:t>
            </a:r>
            <a:r>
              <a:rPr lang="en-US" sz="2400" dirty="0">
                <a:solidFill>
                  <a:schemeClr val="tx1"/>
                </a:solidFill>
              </a:rPr>
              <a:t> drive.</a:t>
            </a:r>
          </a:p>
        </p:txBody>
      </p:sp>
    </p:spTree>
    <p:extLst>
      <p:ext uri="{BB962C8B-B14F-4D97-AF65-F5344CB8AC3E}">
        <p14:creationId xmlns:p14="http://schemas.microsoft.com/office/powerpoint/2010/main" val="2337548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48FE65CB-EFD8-497D-A30A-093E20EACB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0">
            <a:extLst>
              <a:ext uri="{FF2B5EF4-FFF2-40B4-BE49-F238E27FC236}">
                <a16:creationId xmlns:a16="http://schemas.microsoft.com/office/drawing/2014/main" id="{E3265C2A-0A58-43AD-A406-8F4478E2875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E65C2F0-4AD2-164C-8AA7-61839FF46E4A}"/>
              </a:ext>
            </a:extLst>
          </p:cNvPr>
          <p:cNvSpPr>
            <a:spLocks noGrp="1"/>
          </p:cNvSpPr>
          <p:nvPr>
            <p:ph type="title"/>
          </p:nvPr>
        </p:nvSpPr>
        <p:spPr>
          <a:xfrm>
            <a:off x="8196408" y="640831"/>
            <a:ext cx="3352128" cy="1573863"/>
          </a:xfrm>
        </p:spPr>
        <p:txBody>
          <a:bodyPr>
            <a:normAutofit/>
          </a:bodyPr>
          <a:lstStyle/>
          <a:p>
            <a:pPr algn="l"/>
            <a:r>
              <a:rPr lang="en-US"/>
              <a:t>Methodology  </a:t>
            </a:r>
            <a:br>
              <a:rPr lang="en-US"/>
            </a:br>
            <a:r>
              <a:rPr lang="en-US"/>
              <a:t>part 1</a:t>
            </a:r>
          </a:p>
        </p:txBody>
      </p:sp>
      <p:pic>
        <p:nvPicPr>
          <p:cNvPr id="4" name="Picture 3">
            <a:extLst>
              <a:ext uri="{FF2B5EF4-FFF2-40B4-BE49-F238E27FC236}">
                <a16:creationId xmlns:a16="http://schemas.microsoft.com/office/drawing/2014/main" id="{C9429FB3-A004-5E4F-B097-756236190014}"/>
              </a:ext>
            </a:extLst>
          </p:cNvPr>
          <p:cNvPicPr>
            <a:picLocks noChangeAspect="1"/>
          </p:cNvPicPr>
          <p:nvPr/>
        </p:nvPicPr>
        <p:blipFill>
          <a:blip r:embed="rId3"/>
          <a:stretch>
            <a:fillRect/>
          </a:stretch>
        </p:blipFill>
        <p:spPr>
          <a:xfrm>
            <a:off x="1001487" y="1610019"/>
            <a:ext cx="6373490" cy="3585088"/>
          </a:xfrm>
          <a:prstGeom prst="rect">
            <a:avLst/>
          </a:prstGeom>
        </p:spPr>
      </p:pic>
      <p:sp>
        <p:nvSpPr>
          <p:cNvPr id="3" name="Content Placeholder 2">
            <a:extLst>
              <a:ext uri="{FF2B5EF4-FFF2-40B4-BE49-F238E27FC236}">
                <a16:creationId xmlns:a16="http://schemas.microsoft.com/office/drawing/2014/main" id="{91D50D2D-7EC4-0846-9175-3BA4F02EBDC3}"/>
              </a:ext>
            </a:extLst>
          </p:cNvPr>
          <p:cNvSpPr>
            <a:spLocks noGrp="1"/>
          </p:cNvSpPr>
          <p:nvPr>
            <p:ph sz="quarter" idx="13"/>
          </p:nvPr>
        </p:nvSpPr>
        <p:spPr>
          <a:xfrm>
            <a:off x="8196408" y="2367092"/>
            <a:ext cx="3352128" cy="3881309"/>
          </a:xfrm>
        </p:spPr>
        <p:txBody>
          <a:bodyPr>
            <a:normAutofit/>
          </a:bodyPr>
          <a:lstStyle/>
          <a:p>
            <a:r>
              <a:rPr lang="en-US" sz="1800" dirty="0"/>
              <a:t>What Question will you ask?</a:t>
            </a:r>
          </a:p>
          <a:p>
            <a:r>
              <a:rPr lang="en-US" sz="1800" dirty="0"/>
              <a:t>The first question to ask will be based on what percentage do they use the internet?</a:t>
            </a:r>
          </a:p>
          <a:p>
            <a:r>
              <a:rPr lang="en-US" sz="1800" dirty="0"/>
              <a:t>What do you mostly use the internet for? </a:t>
            </a:r>
          </a:p>
          <a:p>
            <a:r>
              <a:rPr lang="en-US" sz="1800" dirty="0"/>
              <a:t>Social media micro soft teams work related? </a:t>
            </a:r>
          </a:p>
          <a:p>
            <a:pPr marL="0" indent="0">
              <a:buNone/>
            </a:pPr>
            <a:endParaRPr lang="en-US" sz="1800" dirty="0"/>
          </a:p>
        </p:txBody>
      </p:sp>
    </p:spTree>
    <p:extLst>
      <p:ext uri="{BB962C8B-B14F-4D97-AF65-F5344CB8AC3E}">
        <p14:creationId xmlns:p14="http://schemas.microsoft.com/office/powerpoint/2010/main" val="1885089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FE65CB-EFD8-497D-A30A-093E20EACB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BFC0FB1-F448-494C-AB80-8BD5D1E475C2}"/>
              </a:ext>
            </a:extLst>
          </p:cNvPr>
          <p:cNvPicPr>
            <a:picLocks noChangeAspect="1"/>
          </p:cNvPicPr>
          <p:nvPr/>
        </p:nvPicPr>
        <p:blipFill>
          <a:blip r:embed="rId2"/>
          <a:stretch>
            <a:fillRect/>
          </a:stretch>
        </p:blipFill>
        <p:spPr>
          <a:xfrm>
            <a:off x="5667892" y="640831"/>
            <a:ext cx="5461389" cy="5461389"/>
          </a:xfrm>
          <a:prstGeom prst="rect">
            <a:avLst/>
          </a:prstGeom>
        </p:spPr>
      </p:pic>
      <p:pic>
        <p:nvPicPr>
          <p:cNvPr id="11" name="Picture 10">
            <a:extLst>
              <a:ext uri="{FF2B5EF4-FFF2-40B4-BE49-F238E27FC236}">
                <a16:creationId xmlns:a16="http://schemas.microsoft.com/office/drawing/2014/main" id="{00E374F5-52B2-4260-8B1C-54237931F06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4AD6EDB2-49A9-F64B-BFC5-7869B219BE31}"/>
              </a:ext>
            </a:extLst>
          </p:cNvPr>
          <p:cNvSpPr>
            <a:spLocks noGrp="1"/>
          </p:cNvSpPr>
          <p:nvPr>
            <p:ph sz="quarter" idx="13"/>
          </p:nvPr>
        </p:nvSpPr>
        <p:spPr>
          <a:xfrm>
            <a:off x="913774" y="2367092"/>
            <a:ext cx="3740509" cy="3881309"/>
          </a:xfrm>
        </p:spPr>
        <p:txBody>
          <a:bodyPr>
            <a:normAutofit/>
          </a:bodyPr>
          <a:lstStyle/>
          <a:p>
            <a:r>
              <a:rPr lang="en-US" sz="1800" dirty="0"/>
              <a:t>Who will we ask?</a:t>
            </a:r>
          </a:p>
          <a:p>
            <a:r>
              <a:rPr lang="en-US" sz="1800" dirty="0"/>
              <a:t>We would ask students/ adults that are studying at </a:t>
            </a:r>
            <a:r>
              <a:rPr lang="en-US" sz="1800" dirty="0" err="1"/>
              <a:t>uwtsd</a:t>
            </a:r>
            <a:r>
              <a:rPr lang="en-US" sz="1800" dirty="0"/>
              <a:t> </a:t>
            </a:r>
          </a:p>
          <a:p>
            <a:r>
              <a:rPr lang="en-US" sz="1800" dirty="0"/>
              <a:t>also we will ask lectures to give us feedback.</a:t>
            </a:r>
          </a:p>
          <a:p>
            <a:r>
              <a:rPr lang="en-US" sz="1800" dirty="0"/>
              <a:t>Students ages between 18-60</a:t>
            </a:r>
          </a:p>
          <a:p>
            <a:endParaRPr lang="en-US" sz="1800" dirty="0"/>
          </a:p>
        </p:txBody>
      </p:sp>
      <p:sp>
        <p:nvSpPr>
          <p:cNvPr id="2" name="Title 1">
            <a:extLst>
              <a:ext uri="{FF2B5EF4-FFF2-40B4-BE49-F238E27FC236}">
                <a16:creationId xmlns:a16="http://schemas.microsoft.com/office/drawing/2014/main" id="{CD27C0D5-AA2B-D148-BB3F-B4BBF3695BDA}"/>
              </a:ext>
            </a:extLst>
          </p:cNvPr>
          <p:cNvSpPr>
            <a:spLocks noGrp="1"/>
          </p:cNvSpPr>
          <p:nvPr>
            <p:ph type="title"/>
          </p:nvPr>
        </p:nvSpPr>
        <p:spPr>
          <a:xfrm>
            <a:off x="913774" y="640831"/>
            <a:ext cx="3740515" cy="1573863"/>
          </a:xfrm>
        </p:spPr>
        <p:txBody>
          <a:bodyPr>
            <a:normAutofit/>
          </a:bodyPr>
          <a:lstStyle/>
          <a:p>
            <a:pPr algn="l"/>
            <a:r>
              <a:rPr lang="en-US" dirty="0"/>
              <a:t>Methodology part2 </a:t>
            </a:r>
            <a:endParaRPr lang="en-US"/>
          </a:p>
        </p:txBody>
      </p:sp>
    </p:spTree>
    <p:extLst>
      <p:ext uri="{BB962C8B-B14F-4D97-AF65-F5344CB8AC3E}">
        <p14:creationId xmlns:p14="http://schemas.microsoft.com/office/powerpoint/2010/main" val="3366070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8B6C12-BE49-45C7-8E88-D16FE2E62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0452600-85FB-9B41-8DA3-BB12C28FEA38}"/>
              </a:ext>
            </a:extLst>
          </p:cNvPr>
          <p:cNvPicPr>
            <a:picLocks noChangeAspect="1"/>
          </p:cNvPicPr>
          <p:nvPr/>
        </p:nvPicPr>
        <p:blipFill>
          <a:blip r:embed="rId2"/>
          <a:stretch>
            <a:fillRect/>
          </a:stretch>
        </p:blipFill>
        <p:spPr>
          <a:xfrm>
            <a:off x="650118" y="4467069"/>
            <a:ext cx="3537578" cy="1956210"/>
          </a:xfrm>
          <a:prstGeom prst="roundRect">
            <a:avLst>
              <a:gd name="adj" fmla="val 530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pic>
        <p:nvPicPr>
          <p:cNvPr id="11" name="Picture 10">
            <a:extLst>
              <a:ext uri="{FF2B5EF4-FFF2-40B4-BE49-F238E27FC236}">
                <a16:creationId xmlns:a16="http://schemas.microsoft.com/office/drawing/2014/main" id="{9D3FC01C-4EFD-4868-8317-4C9F8693189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C22BB2B-CDDD-4544-9B55-1ECDFE1FE5C2}"/>
              </a:ext>
            </a:extLst>
          </p:cNvPr>
          <p:cNvSpPr>
            <a:spLocks noGrp="1"/>
          </p:cNvSpPr>
          <p:nvPr>
            <p:ph type="title"/>
          </p:nvPr>
        </p:nvSpPr>
        <p:spPr>
          <a:xfrm>
            <a:off x="913775" y="618517"/>
            <a:ext cx="10364451" cy="1596177"/>
          </a:xfrm>
        </p:spPr>
        <p:txBody>
          <a:bodyPr>
            <a:normAutofit/>
          </a:bodyPr>
          <a:lstStyle/>
          <a:p>
            <a:r>
              <a:rPr lang="en-US"/>
              <a:t>Methodology part3</a:t>
            </a:r>
            <a:endParaRPr lang="en-US" dirty="0"/>
          </a:p>
        </p:txBody>
      </p:sp>
      <p:sp>
        <p:nvSpPr>
          <p:cNvPr id="3" name="Content Placeholder 2">
            <a:extLst>
              <a:ext uri="{FF2B5EF4-FFF2-40B4-BE49-F238E27FC236}">
                <a16:creationId xmlns:a16="http://schemas.microsoft.com/office/drawing/2014/main" id="{7805C3E9-F26F-C34B-AA63-3AA95C857DBE}"/>
              </a:ext>
            </a:extLst>
          </p:cNvPr>
          <p:cNvSpPr>
            <a:spLocks noGrp="1"/>
          </p:cNvSpPr>
          <p:nvPr>
            <p:ph sz="quarter" idx="13"/>
          </p:nvPr>
        </p:nvSpPr>
        <p:spPr>
          <a:xfrm>
            <a:off x="4837814" y="2367092"/>
            <a:ext cx="6439786" cy="3424107"/>
          </a:xfrm>
        </p:spPr>
        <p:txBody>
          <a:bodyPr>
            <a:normAutofit/>
          </a:bodyPr>
          <a:lstStyle/>
          <a:p>
            <a:r>
              <a:rPr lang="en-US" dirty="0"/>
              <a:t>How will you ask the question?</a:t>
            </a:r>
          </a:p>
          <a:p>
            <a:r>
              <a:rPr lang="en-US" dirty="0"/>
              <a:t>Send emails ask for questionnaire to be filled out also will be asking for feed back, also asking for surveys. </a:t>
            </a:r>
          </a:p>
          <a:p>
            <a:endParaRPr lang="en-US" dirty="0"/>
          </a:p>
        </p:txBody>
      </p:sp>
    </p:spTree>
    <p:extLst>
      <p:ext uri="{BB962C8B-B14F-4D97-AF65-F5344CB8AC3E}">
        <p14:creationId xmlns:p14="http://schemas.microsoft.com/office/powerpoint/2010/main" val="2236507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27"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5F86BEAF-FD24-4827-AD37-6785EBC9C2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a:extLst>
              <a:ext uri="{FF2B5EF4-FFF2-40B4-BE49-F238E27FC236}">
                <a16:creationId xmlns:a16="http://schemas.microsoft.com/office/drawing/2014/main" id="{CEF0107B-EC0B-8D43-B6BB-F11D16667A04}"/>
              </a:ext>
            </a:extLst>
          </p:cNvPr>
          <p:cNvPicPr>
            <a:picLocks noChangeAspect="1"/>
          </p:cNvPicPr>
          <p:nvPr/>
        </p:nvPicPr>
        <p:blipFill rotWithShape="1">
          <a:blip r:embed="rId4"/>
          <a:srcRect t="7978" b="7116"/>
          <a:stretch/>
        </p:blipFill>
        <p:spPr>
          <a:xfrm>
            <a:off x="20" y="2754"/>
            <a:ext cx="12191980" cy="6858000"/>
          </a:xfrm>
          <a:prstGeom prst="rect">
            <a:avLst/>
          </a:prstGeom>
        </p:spPr>
      </p:pic>
      <p:sp>
        <p:nvSpPr>
          <p:cNvPr id="46" name="Rectangle 30">
            <a:extLst>
              <a:ext uri="{FF2B5EF4-FFF2-40B4-BE49-F238E27FC236}">
                <a16:creationId xmlns:a16="http://schemas.microsoft.com/office/drawing/2014/main" id="{23E246C7-AE23-4B78-B596-A021E638F0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54"/>
            <a:ext cx="12192000" cy="6858000"/>
          </a:xfrm>
          <a:prstGeom prst="rect">
            <a:avLst/>
          </a:prstGeom>
          <a:gradFill>
            <a:gsLst>
              <a:gs pos="10000">
                <a:schemeClr val="bg1">
                  <a:alpha val="75000"/>
                </a:schemeClr>
              </a:gs>
              <a:gs pos="85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32">
            <a:extLst>
              <a:ext uri="{FF2B5EF4-FFF2-40B4-BE49-F238E27FC236}">
                <a16:creationId xmlns:a16="http://schemas.microsoft.com/office/drawing/2014/main" id="{4388652C-EA91-4836-8F81-08E05C74EB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027A7AD-282A-704D-937E-092EDD8C52CB}"/>
              </a:ext>
            </a:extLst>
          </p:cNvPr>
          <p:cNvSpPr>
            <a:spLocks noGrp="1"/>
          </p:cNvSpPr>
          <p:nvPr>
            <p:ph type="title"/>
          </p:nvPr>
        </p:nvSpPr>
        <p:spPr>
          <a:xfrm>
            <a:off x="913775" y="618517"/>
            <a:ext cx="10364451" cy="1596177"/>
          </a:xfrm>
        </p:spPr>
        <p:txBody>
          <a:bodyPr vert="horz" lIns="91440" tIns="45720" rIns="91440" bIns="45720" rtlCol="0" anchor="ctr">
            <a:normAutofit/>
          </a:bodyPr>
          <a:lstStyle/>
          <a:p>
            <a:r>
              <a:rPr lang="en-US"/>
              <a:t>hypothesis</a:t>
            </a:r>
          </a:p>
        </p:txBody>
      </p:sp>
      <p:sp>
        <p:nvSpPr>
          <p:cNvPr id="3" name="Content Placeholder 2">
            <a:extLst>
              <a:ext uri="{FF2B5EF4-FFF2-40B4-BE49-F238E27FC236}">
                <a16:creationId xmlns:a16="http://schemas.microsoft.com/office/drawing/2014/main" id="{57E404EB-B7CA-1945-92B2-86A5FCD9CC87}"/>
              </a:ext>
            </a:extLst>
          </p:cNvPr>
          <p:cNvSpPr>
            <a:spLocks noGrp="1"/>
          </p:cNvSpPr>
          <p:nvPr>
            <p:ph sz="quarter" idx="13"/>
          </p:nvPr>
        </p:nvSpPr>
        <p:spPr>
          <a:xfrm>
            <a:off x="913774" y="2367092"/>
            <a:ext cx="10363826" cy="3424107"/>
          </a:xfrm>
        </p:spPr>
        <p:txBody>
          <a:bodyPr vert="horz" lIns="91440" tIns="45720" rIns="91440" bIns="45720" rtlCol="0">
            <a:normAutofit/>
          </a:bodyPr>
          <a:lstStyle/>
          <a:p>
            <a:r>
              <a:rPr lang="en-US"/>
              <a:t>What do you think that you will find out? </a:t>
            </a:r>
          </a:p>
          <a:p>
            <a:r>
              <a:rPr lang="en-US"/>
              <a:t>It can be predicted that 80% of students find it is more easier to collaborate using technology </a:t>
            </a:r>
          </a:p>
          <a:p>
            <a:endParaRPr lang="en-US"/>
          </a:p>
        </p:txBody>
      </p:sp>
    </p:spTree>
    <p:extLst>
      <p:ext uri="{BB962C8B-B14F-4D97-AF65-F5344CB8AC3E}">
        <p14:creationId xmlns:p14="http://schemas.microsoft.com/office/powerpoint/2010/main" val="28935903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F61F2-74FB-2D45-AAA8-1DED71CD11B4}"/>
              </a:ext>
            </a:extLst>
          </p:cNvPr>
          <p:cNvSpPr>
            <a:spLocks noGrp="1"/>
          </p:cNvSpPr>
          <p:nvPr>
            <p:ph type="title"/>
          </p:nvPr>
        </p:nvSpPr>
        <p:spPr>
          <a:xfrm>
            <a:off x="628963" y="138832"/>
            <a:ext cx="4722526" cy="1596177"/>
          </a:xfrm>
        </p:spPr>
        <p:txBody>
          <a:bodyPr/>
          <a:lstStyle/>
          <a:p>
            <a:r>
              <a:rPr lang="en-US" dirty="0"/>
              <a:t>Harvard references</a:t>
            </a:r>
          </a:p>
        </p:txBody>
      </p:sp>
      <p:sp>
        <p:nvSpPr>
          <p:cNvPr id="3" name="Content Placeholder 2">
            <a:extLst>
              <a:ext uri="{FF2B5EF4-FFF2-40B4-BE49-F238E27FC236}">
                <a16:creationId xmlns:a16="http://schemas.microsoft.com/office/drawing/2014/main" id="{1BF86648-D9A6-EA43-AE12-BEE94D613705}"/>
              </a:ext>
            </a:extLst>
          </p:cNvPr>
          <p:cNvSpPr>
            <a:spLocks noGrp="1"/>
          </p:cNvSpPr>
          <p:nvPr>
            <p:ph sz="quarter" idx="13"/>
          </p:nvPr>
        </p:nvSpPr>
        <p:spPr>
          <a:xfrm>
            <a:off x="628962" y="1452692"/>
            <a:ext cx="11033385" cy="4393472"/>
          </a:xfrm>
        </p:spPr>
        <p:txBody>
          <a:bodyPr>
            <a:normAutofit fontScale="77500" lnSpcReduction="20000"/>
          </a:bodyPr>
          <a:lstStyle/>
          <a:p>
            <a:pPr marL="0" indent="0">
              <a:buNone/>
            </a:pPr>
            <a:r>
              <a:rPr lang="en-GB" dirty="0"/>
              <a:t>Costley, K.C., 2014. The Positive Effects of Technology on Teaching and Student Learning. </a:t>
            </a:r>
            <a:r>
              <a:rPr lang="en-GB" i="1" dirty="0"/>
              <a:t>Online submission</a:t>
            </a:r>
            <a:r>
              <a:rPr lang="en-GB" dirty="0"/>
              <a:t>.</a:t>
            </a:r>
            <a:endParaRPr lang="en-GB" dirty="0">
              <a:hlinkClick r:id="rId2" tooltip="Lori K. Long"/>
            </a:endParaRPr>
          </a:p>
          <a:p>
            <a:pPr marL="0" indent="0">
              <a:buNone/>
            </a:pPr>
            <a:r>
              <a:rPr lang="en-GB" dirty="0">
                <a:hlinkClick r:id="rId2" tooltip="Lori K. Long"/>
              </a:rPr>
              <a:t>Long, L.K.</a:t>
            </a:r>
            <a:r>
              <a:rPr lang="en-GB" dirty="0"/>
              <a:t> and </a:t>
            </a:r>
            <a:r>
              <a:rPr lang="en-GB" dirty="0">
                <a:hlinkClick r:id="rId3" tooltip="Patricia A. Meglich"/>
              </a:rPr>
              <a:t>Meglich, P.A.</a:t>
            </a:r>
            <a:r>
              <a:rPr lang="en-GB" dirty="0"/>
              <a:t> (2013), "Preparing students to collaborate in the virtual work world", </a:t>
            </a:r>
            <a:r>
              <a:rPr lang="en-GB" i="1" dirty="0">
                <a:hlinkClick r:id="rId4"/>
              </a:rPr>
              <a:t>Higher Education, Skills and Work-Based Learning</a:t>
            </a:r>
            <a:r>
              <a:rPr lang="en-GB" dirty="0"/>
              <a:t>, Vol. 3 No. 1, pp. 6-16. </a:t>
            </a:r>
            <a:r>
              <a:rPr lang="en-GB" dirty="0">
                <a:hlinkClick r:id="rId5" tooltip="DOI: https://doi.org/10.1108/20423891311294948"/>
              </a:rPr>
              <a:t>https://doi.org/10.1108/20423891311294948</a:t>
            </a:r>
            <a:endParaRPr lang="en-GB" dirty="0"/>
          </a:p>
          <a:p>
            <a:pPr marL="0" indent="0">
              <a:buNone/>
            </a:pPr>
            <a:r>
              <a:rPr lang="en-GB" dirty="0"/>
              <a:t>Zhou, L., </a:t>
            </a:r>
            <a:r>
              <a:rPr lang="en-GB" dirty="0" err="1"/>
              <a:t>Ajuwon</a:t>
            </a:r>
            <a:r>
              <a:rPr lang="en-GB" dirty="0"/>
              <a:t>, P.M., Smith, D.W., Griffin-Shirley, N., Parker, A.T. and </a:t>
            </a:r>
            <a:r>
              <a:rPr lang="en-GB" dirty="0" err="1"/>
              <a:t>Okungu</a:t>
            </a:r>
            <a:r>
              <a:rPr lang="en-GB" dirty="0"/>
              <a:t>, P., 2012. Assistive technology competencies for teachers of students with visual impairments: A national study. </a:t>
            </a:r>
            <a:r>
              <a:rPr lang="en-GB" i="1" dirty="0"/>
              <a:t>Journal of Visual Impairment &amp; Blindness</a:t>
            </a:r>
            <a:r>
              <a:rPr lang="en-GB" dirty="0"/>
              <a:t>, </a:t>
            </a:r>
            <a:r>
              <a:rPr lang="en-GB" i="1" dirty="0"/>
              <a:t>106</a:t>
            </a:r>
            <a:r>
              <a:rPr lang="en-GB" dirty="0"/>
              <a:t>(10), pp.656-665.</a:t>
            </a:r>
          </a:p>
          <a:p>
            <a:pPr marL="0" indent="0">
              <a:buNone/>
            </a:pPr>
            <a:r>
              <a:rPr lang="en-GB" dirty="0"/>
              <a:t>effs, T. &amp; Banister, S. (2006). Enhancing Collaboration and Skill Acquisition Through the Use of Technology. </a:t>
            </a:r>
            <a:r>
              <a:rPr lang="en-GB" i="1" dirty="0"/>
              <a:t>Journal of Technology and Teacher Education, 14</a:t>
            </a:r>
            <a:r>
              <a:rPr lang="en-GB" dirty="0"/>
              <a:t>(2), 407-433. Waynesville, NC USA: Society for Information Technology &amp; Teacher Education. Retrieved June 21, 2022 from </a:t>
            </a:r>
            <a:r>
              <a:rPr lang="en-GB" dirty="0">
                <a:hlinkClick r:id="rId6"/>
              </a:rPr>
              <a:t>https://www.learntechlib.org/primary/p/5578/</a:t>
            </a:r>
            <a:r>
              <a:rPr lang="en-GB" dirty="0"/>
              <a:t>.</a:t>
            </a:r>
          </a:p>
          <a:p>
            <a:pPr marL="0" indent="0">
              <a:buNone/>
            </a:pPr>
            <a:r>
              <a:rPr lang="en-GB" dirty="0"/>
              <a:t>Mohan, F., 2010, October. Motivating students to frequently collaborate anytime through asynchronous thinking. In </a:t>
            </a:r>
            <a:r>
              <a:rPr lang="en-GB" i="1" dirty="0"/>
              <a:t>E-Learn: World Conference on E-Learning in Corporate, Government, Healthcare, and Higher Education</a:t>
            </a:r>
            <a:r>
              <a:rPr lang="en-GB" dirty="0"/>
              <a:t> (pp. 2030-2039). Association for the Advancement of Computing in Education (AACE).</a:t>
            </a:r>
          </a:p>
          <a:p>
            <a:pPr marL="0" indent="0">
              <a:buNone/>
            </a:pPr>
            <a:r>
              <a:rPr lang="en-GB" dirty="0"/>
              <a:t>Holland, D.G., 1998. Using Technology To Communicate, Cooperate and Collaborate.</a:t>
            </a:r>
            <a:br>
              <a:rPr lang="en-GB" dirty="0"/>
            </a:br>
            <a:endParaRPr lang="en-GB" dirty="0"/>
          </a:p>
          <a:p>
            <a:pPr marL="0" indent="0">
              <a:buNone/>
            </a:pPr>
            <a:endParaRPr lang="en-US" dirty="0"/>
          </a:p>
        </p:txBody>
      </p:sp>
    </p:spTree>
    <p:extLst>
      <p:ext uri="{BB962C8B-B14F-4D97-AF65-F5344CB8AC3E}">
        <p14:creationId xmlns:p14="http://schemas.microsoft.com/office/powerpoint/2010/main" val="3397270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{5A24FDFD-C5ED-BF48-B7AE-B59B4711B928}tf10001073</Template>
  <TotalTime>15638</TotalTime>
  <Words>1298</Words>
  <Application>Microsoft Macintosh PowerPoint</Application>
  <PresentationFormat>Widescreen</PresentationFormat>
  <Paragraphs>46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Tw Cen MT</vt:lpstr>
      <vt:lpstr>Droplet</vt:lpstr>
      <vt:lpstr>Are students confident in using technology to collaborate?  </vt:lpstr>
      <vt:lpstr>introduction</vt:lpstr>
      <vt:lpstr>Relevant existing research</vt:lpstr>
      <vt:lpstr>more existing research</vt:lpstr>
      <vt:lpstr> more Relevant existing research</vt:lpstr>
      <vt:lpstr>Extra relevant existing research</vt:lpstr>
      <vt:lpstr>Ethical considerations</vt:lpstr>
      <vt:lpstr>Methodology   part 1</vt:lpstr>
      <vt:lpstr>Methodology part2 </vt:lpstr>
      <vt:lpstr>Methodology part3</vt:lpstr>
      <vt:lpstr>hypothesis</vt:lpstr>
      <vt:lpstr>Harvard references</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Are students confident in using technology to collaborate?  </dc:title>
  <dc:creator>Mickhail Nicholas-Nugent (2128097)</dc:creator>
  <cp:lastModifiedBy>Mickhail Nicholas-Nugent (2128097)</cp:lastModifiedBy>
  <cp:revision>32</cp:revision>
  <cp:lastPrinted>2022-06-24T14:53:15Z</cp:lastPrinted>
  <dcterms:created xsi:type="dcterms:W3CDTF">2022-06-14T17:23:05Z</dcterms:created>
  <dcterms:modified xsi:type="dcterms:W3CDTF">2022-06-26T14:23:34Z</dcterms:modified>
</cp:coreProperties>
</file>