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364" r:id="rId6"/>
    <p:sldId id="365" r:id="rId7"/>
    <p:sldId id="407" r:id="rId8"/>
    <p:sldId id="366" r:id="rId9"/>
    <p:sldId id="367" r:id="rId10"/>
    <p:sldId id="368" r:id="rId11"/>
    <p:sldId id="408" r:id="rId12"/>
    <p:sldId id="369" r:id="rId13"/>
    <p:sldId id="373" r:id="rId14"/>
    <p:sldId id="371" r:id="rId15"/>
    <p:sldId id="399" r:id="rId16"/>
    <p:sldId id="400" r:id="rId17"/>
    <p:sldId id="401" r:id="rId18"/>
    <p:sldId id="409" r:id="rId19"/>
    <p:sldId id="405" r:id="rId20"/>
    <p:sldId id="406" r:id="rId21"/>
    <p:sldId id="370" r:id="rId22"/>
    <p:sldId id="374" r:id="rId23"/>
    <p:sldId id="412" r:id="rId24"/>
    <p:sldId id="411" r:id="rId25"/>
    <p:sldId id="410" r:id="rId26"/>
    <p:sldId id="413" r:id="rId27"/>
    <p:sldId id="414" r:id="rId28"/>
    <p:sldId id="376" r:id="rId29"/>
    <p:sldId id="403"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04"/>
    <p:restoredTop sz="49372" autoAdjust="0"/>
  </p:normalViewPr>
  <p:slideViewPr>
    <p:cSldViewPr>
      <p:cViewPr varScale="1">
        <p:scale>
          <a:sx n="36" d="100"/>
          <a:sy n="36" d="100"/>
        </p:scale>
        <p:origin x="2364"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onella Ganza" userId="4c28a531-57cc-45d5-989c-f33e1ef2020a" providerId="ADAL" clId="{503A9C59-D4B6-42D9-A93D-35B7AAEEF22F}"/>
    <pc:docChg chg="custSel addSld modSld">
      <pc:chgData name="Patronella Ganza" userId="4c28a531-57cc-45d5-989c-f33e1ef2020a" providerId="ADAL" clId="{503A9C59-D4B6-42D9-A93D-35B7AAEEF22F}" dt="2024-03-01T06:29:08.513" v="61" actId="6549"/>
      <pc:docMkLst>
        <pc:docMk/>
      </pc:docMkLst>
      <pc:sldChg chg="modSp mod">
        <pc:chgData name="Patronella Ganza" userId="4c28a531-57cc-45d5-989c-f33e1ef2020a" providerId="ADAL" clId="{503A9C59-D4B6-42D9-A93D-35B7AAEEF22F}" dt="2024-03-01T06:29:08.513" v="61" actId="6549"/>
        <pc:sldMkLst>
          <pc:docMk/>
          <pc:sldMk cId="3408955283" sldId="256"/>
        </pc:sldMkLst>
        <pc:spChg chg="mod">
          <ac:chgData name="Patronella Ganza" userId="4c28a531-57cc-45d5-989c-f33e1ef2020a" providerId="ADAL" clId="{503A9C59-D4B6-42D9-A93D-35B7AAEEF22F}" dt="2024-03-01T06:29:08.513" v="61" actId="6549"/>
          <ac:spMkLst>
            <pc:docMk/>
            <pc:sldMk cId="3408955283" sldId="256"/>
            <ac:spMk id="3" creationId="{D9A55FE6-CB29-4FE8-9CC0-A2670ED5A127}"/>
          </ac:spMkLst>
        </pc:spChg>
      </pc:sldChg>
      <pc:sldChg chg="delSp modSp new mod">
        <pc:chgData name="Patronella Ganza" userId="4c28a531-57cc-45d5-989c-f33e1ef2020a" providerId="ADAL" clId="{503A9C59-D4B6-42D9-A93D-35B7AAEEF22F}" dt="2024-02-27T11:30:50.882" v="60"/>
        <pc:sldMkLst>
          <pc:docMk/>
          <pc:sldMk cId="2230921416" sldId="412"/>
        </pc:sldMkLst>
        <pc:spChg chg="del mod">
          <ac:chgData name="Patronella Ganza" userId="4c28a531-57cc-45d5-989c-f33e1ef2020a" providerId="ADAL" clId="{503A9C59-D4B6-42D9-A93D-35B7AAEEF22F}" dt="2024-02-27T11:07:53.736" v="3" actId="478"/>
          <ac:spMkLst>
            <pc:docMk/>
            <pc:sldMk cId="2230921416" sldId="412"/>
            <ac:spMk id="2" creationId="{3D639BB2-2A28-80B9-A032-7613939AC009}"/>
          </ac:spMkLst>
        </pc:spChg>
        <pc:spChg chg="mod">
          <ac:chgData name="Patronella Ganza" userId="4c28a531-57cc-45d5-989c-f33e1ef2020a" providerId="ADAL" clId="{503A9C59-D4B6-42D9-A93D-35B7AAEEF22F}" dt="2024-02-27T11:30:50.882" v="60"/>
          <ac:spMkLst>
            <pc:docMk/>
            <pc:sldMk cId="2230921416" sldId="412"/>
            <ac:spMk id="3" creationId="{78F52FD5-943B-9902-F07D-88983584B36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21/06/2026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6/21/2026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slide" Target="../slides/slide26.xml"/><Relationship Id="rId2" Type="http://schemas.openxmlformats.org/officeDocument/2006/relationships/notesMaster" Target="../notesMasters/notesMaster1.xml"/><Relationship Id="rId1" Type="http://schemas.openxmlformats.org/officeDocument/2006/relationships/tags" Target="../tags/tag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a:solidFill>
              <a:srgbClr val="000000"/>
            </a:solidFill>
            <a:miter lim="800000"/>
            <a:headEnd/>
            <a:tailEnd/>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72D6F772-2E6A-46C8-92F8-77E173C1FB25}" type="slidenum">
              <a:rPr lang="en-US" altLang="en-US">
                <a:ea typeface="华文细黑" pitchFamily="2" charset="-122"/>
              </a:rPr>
              <a:pPr eaLnBrk="1" hangingPunct="1">
                <a:spcBef>
                  <a:spcPct val="0"/>
                </a:spcBef>
              </a:pPr>
              <a:t>2</a:t>
            </a:fld>
            <a:endParaRPr lang="en-US" altLang="en-US">
              <a:ea typeface="华文细黑" pitchFamily="2" charset="-122"/>
            </a:endParaRPr>
          </a:p>
        </p:txBody>
      </p:sp>
    </p:spTree>
    <p:extLst>
      <p:ext uri="{BB962C8B-B14F-4D97-AF65-F5344CB8AC3E}">
        <p14:creationId xmlns:p14="http://schemas.microsoft.com/office/powerpoint/2010/main" val="887335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a:solidFill>
              <a:srgbClr val="000000"/>
            </a:solidFill>
            <a:miter lim="800000"/>
            <a:headEnd/>
            <a:tailEnd/>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422CC2F1-D7B5-4213-B0BF-5B9DD03E0BF7}" type="slidenum">
              <a:rPr lang="en-US" altLang="en-US">
                <a:ea typeface="华文细黑" pitchFamily="2" charset="-122"/>
              </a:rPr>
              <a:pPr eaLnBrk="1" hangingPunct="1">
                <a:spcBef>
                  <a:spcPct val="0"/>
                </a:spcBef>
              </a:pPr>
              <a:t>3</a:t>
            </a:fld>
            <a:endParaRPr lang="en-US" altLang="en-US">
              <a:ea typeface="华文细黑" pitchFamily="2" charset="-122"/>
            </a:endParaRPr>
          </a:p>
        </p:txBody>
      </p:sp>
    </p:spTree>
    <p:extLst>
      <p:ext uri="{BB962C8B-B14F-4D97-AF65-F5344CB8AC3E}">
        <p14:creationId xmlns:p14="http://schemas.microsoft.com/office/powerpoint/2010/main" val="2975361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a:solidFill>
              <a:srgbClr val="000000"/>
            </a:solidFill>
            <a:miter lim="800000"/>
            <a:headEnd/>
            <a:tailEnd/>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422CC2F1-D7B5-4213-B0BF-5B9DD03E0BF7}" type="slidenum">
              <a:rPr lang="en-US" altLang="en-US">
                <a:ea typeface="华文细黑" pitchFamily="2" charset="-122"/>
              </a:rPr>
              <a:pPr eaLnBrk="1" hangingPunct="1">
                <a:spcBef>
                  <a:spcPct val="0"/>
                </a:spcBef>
              </a:pPr>
              <a:t>4</a:t>
            </a:fld>
            <a:endParaRPr lang="en-US" altLang="en-US">
              <a:ea typeface="华文细黑" pitchFamily="2" charset="-122"/>
            </a:endParaRPr>
          </a:p>
        </p:txBody>
      </p:sp>
    </p:spTree>
    <p:extLst>
      <p:ext uri="{BB962C8B-B14F-4D97-AF65-F5344CB8AC3E}">
        <p14:creationId xmlns:p14="http://schemas.microsoft.com/office/powerpoint/2010/main" val="19571907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a:solidFill>
              <a:srgbClr val="000000"/>
            </a:solidFill>
            <a:miter lim="800000"/>
            <a:headEnd/>
            <a:tailEnd/>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7E552FA3-3AA3-440E-B03D-2DC938EB5B44}" type="slidenum">
              <a:rPr lang="en-US" altLang="en-US">
                <a:ea typeface="华文细黑" pitchFamily="2" charset="-122"/>
              </a:rPr>
              <a:pPr eaLnBrk="1" hangingPunct="1">
                <a:spcBef>
                  <a:spcPct val="0"/>
                </a:spcBef>
              </a:pPr>
              <a:t>5</a:t>
            </a:fld>
            <a:endParaRPr lang="en-US" altLang="en-US">
              <a:ea typeface="华文细黑" pitchFamily="2" charset="-122"/>
            </a:endParaRPr>
          </a:p>
        </p:txBody>
      </p:sp>
    </p:spTree>
    <p:extLst>
      <p:ext uri="{BB962C8B-B14F-4D97-AF65-F5344CB8AC3E}">
        <p14:creationId xmlns:p14="http://schemas.microsoft.com/office/powerpoint/2010/main" val="12721231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a:solidFill>
              <a:srgbClr val="000000"/>
            </a:solidFill>
            <a:miter lim="800000"/>
            <a:headEnd/>
            <a:tailEnd/>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2C10FFC7-439E-4AC1-82E1-F87B787F8F7C}" type="slidenum">
              <a:rPr lang="en-US" altLang="en-US">
                <a:ea typeface="华文细黑" pitchFamily="2" charset="-122"/>
              </a:rPr>
              <a:pPr eaLnBrk="1" hangingPunct="1">
                <a:spcBef>
                  <a:spcPct val="0"/>
                </a:spcBef>
              </a:pPr>
              <a:t>6</a:t>
            </a:fld>
            <a:endParaRPr lang="en-US" altLang="en-US">
              <a:ea typeface="华文细黑" pitchFamily="2" charset="-122"/>
            </a:endParaRPr>
          </a:p>
        </p:txBody>
      </p:sp>
    </p:spTree>
    <p:extLst>
      <p:ext uri="{BB962C8B-B14F-4D97-AF65-F5344CB8AC3E}">
        <p14:creationId xmlns:p14="http://schemas.microsoft.com/office/powerpoint/2010/main" val="2622810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7</a:t>
            </a:fld>
            <a:endParaRPr lang="en-US" altLang="en-US">
              <a:ea typeface="华文细黑" pitchFamily="2" charset="-122"/>
            </a:endParaRPr>
          </a:p>
        </p:txBody>
      </p:sp>
    </p:spTree>
    <p:extLst>
      <p:ext uri="{BB962C8B-B14F-4D97-AF65-F5344CB8AC3E}">
        <p14:creationId xmlns:p14="http://schemas.microsoft.com/office/powerpoint/2010/main" val="3539259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8</a:t>
            </a:fld>
            <a:endParaRPr lang="en-US" altLang="en-US">
              <a:ea typeface="华文细黑" pitchFamily="2" charset="-122"/>
            </a:endParaRPr>
          </a:p>
        </p:txBody>
      </p:sp>
    </p:spTree>
    <p:extLst>
      <p:ext uri="{BB962C8B-B14F-4D97-AF65-F5344CB8AC3E}">
        <p14:creationId xmlns:p14="http://schemas.microsoft.com/office/powerpoint/2010/main" val="25994674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a:solidFill>
              <a:srgbClr val="000000"/>
            </a:solidFill>
            <a:miter lim="800000"/>
            <a:headEnd/>
            <a:tailEnd/>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F736C5C7-377C-43C0-AD00-FE99AF6A1EEC}" type="slidenum">
              <a:rPr lang="en-US" altLang="en-US">
                <a:ea typeface="华文细黑" pitchFamily="2" charset="-122"/>
              </a:rPr>
              <a:pPr eaLnBrk="1" hangingPunct="1">
                <a:spcBef>
                  <a:spcPct val="0"/>
                </a:spcBef>
              </a:pPr>
              <a:t>9</a:t>
            </a:fld>
            <a:endParaRPr lang="en-US" altLang="en-US">
              <a:ea typeface="华文细黑" pitchFamily="2" charset="-122"/>
            </a:endParaRPr>
          </a:p>
        </p:txBody>
      </p:sp>
    </p:spTree>
    <p:extLst>
      <p:ext uri="{BB962C8B-B14F-4D97-AF65-F5344CB8AC3E}">
        <p14:creationId xmlns:p14="http://schemas.microsoft.com/office/powerpoint/2010/main" val="22474247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a:solidFill>
              <a:srgbClr val="000000"/>
            </a:solidFill>
            <a:miter lim="800000"/>
            <a:headEnd/>
            <a:tailEnd/>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ABFB0627-154D-483B-AC11-C0D03FF48D28}" type="slidenum">
              <a:rPr lang="en-US" altLang="en-US">
                <a:ea typeface="华文细黑" pitchFamily="2" charset="-122"/>
              </a:rPr>
              <a:pPr eaLnBrk="1" hangingPunct="1">
                <a:spcBef>
                  <a:spcPct val="0"/>
                </a:spcBef>
              </a:pPr>
              <a:t>10</a:t>
            </a:fld>
            <a:endParaRPr lang="en-US" altLang="en-US">
              <a:ea typeface="华文细黑" pitchFamily="2" charset="-122"/>
            </a:endParaRPr>
          </a:p>
        </p:txBody>
      </p:sp>
    </p:spTree>
    <p:extLst>
      <p:ext uri="{BB962C8B-B14F-4D97-AF65-F5344CB8AC3E}">
        <p14:creationId xmlns:p14="http://schemas.microsoft.com/office/powerpoint/2010/main" val="37710239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a:solidFill>
              <a:srgbClr val="000000"/>
            </a:solidFill>
            <a:miter lim="800000"/>
            <a:headEnd/>
            <a:tailEnd/>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E0871CFA-A33B-45E5-ABE8-23FB5C9830F1}" type="slidenum">
              <a:rPr lang="en-US" altLang="en-US">
                <a:ea typeface="华文细黑" pitchFamily="2" charset="-122"/>
              </a:rPr>
              <a:pPr eaLnBrk="1" hangingPunct="1">
                <a:spcBef>
                  <a:spcPct val="0"/>
                </a:spcBef>
              </a:pPr>
              <a:t>11</a:t>
            </a:fld>
            <a:endParaRPr lang="en-US" altLang="en-US">
              <a:ea typeface="华文细黑" pitchFamily="2" charset="-122"/>
            </a:endParaRPr>
          </a:p>
        </p:txBody>
      </p:sp>
    </p:spTree>
    <p:extLst>
      <p:ext uri="{BB962C8B-B14F-4D97-AF65-F5344CB8AC3E}">
        <p14:creationId xmlns:p14="http://schemas.microsoft.com/office/powerpoint/2010/main" val="1217401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23441402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a:solidFill>
              <a:srgbClr val="000000"/>
            </a:solidFill>
            <a:miter lim="800000"/>
            <a:headEnd/>
            <a:tailEnd/>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BFA36FD7-F638-45D9-98F2-76DFA7FABA2D}" type="slidenum">
              <a:rPr lang="en-US" altLang="en-US">
                <a:ea typeface="华文细黑" pitchFamily="2" charset="-122"/>
              </a:rPr>
              <a:pPr eaLnBrk="1" hangingPunct="1">
                <a:spcBef>
                  <a:spcPct val="0"/>
                </a:spcBef>
              </a:pPr>
              <a:t>18</a:t>
            </a:fld>
            <a:endParaRPr lang="en-US" altLang="en-US">
              <a:ea typeface="华文细黑" pitchFamily="2" charset="-122"/>
            </a:endParaRPr>
          </a:p>
        </p:txBody>
      </p:sp>
    </p:spTree>
    <p:extLst>
      <p:ext uri="{BB962C8B-B14F-4D97-AF65-F5344CB8AC3E}">
        <p14:creationId xmlns:p14="http://schemas.microsoft.com/office/powerpoint/2010/main" val="9498614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a:solidFill>
              <a:srgbClr val="000000"/>
            </a:solidFill>
            <a:miter lim="800000"/>
            <a:headEnd/>
            <a:tailEnd/>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09659CDA-F6EF-4BE1-9BAC-9080572D95DC}" type="slidenum">
              <a:rPr lang="en-US" altLang="en-US">
                <a:ea typeface="华文细黑" pitchFamily="2" charset="-122"/>
              </a:rPr>
              <a:pPr eaLnBrk="1" hangingPunct="1">
                <a:spcBef>
                  <a:spcPct val="0"/>
                </a:spcBef>
              </a:pPr>
              <a:t>19</a:t>
            </a:fld>
            <a:endParaRPr lang="en-US" altLang="en-US">
              <a:ea typeface="华文细黑" pitchFamily="2" charset="-122"/>
            </a:endParaRPr>
          </a:p>
        </p:txBody>
      </p:sp>
    </p:spTree>
    <p:extLst>
      <p:ext uri="{BB962C8B-B14F-4D97-AF65-F5344CB8AC3E}">
        <p14:creationId xmlns:p14="http://schemas.microsoft.com/office/powerpoint/2010/main" val="14472566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a:solidFill>
              <a:srgbClr val="000000"/>
            </a:solidFill>
            <a:miter lim="800000"/>
            <a:headEnd/>
            <a:tailEnd/>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09659CDA-F6EF-4BE1-9BAC-9080572D95DC}" type="slidenum">
              <a:rPr lang="en-US" altLang="en-US">
                <a:ea typeface="华文细黑" pitchFamily="2" charset="-122"/>
              </a:rPr>
              <a:pPr eaLnBrk="1" hangingPunct="1">
                <a:spcBef>
                  <a:spcPct val="0"/>
                </a:spcBef>
              </a:pPr>
              <a:t>21</a:t>
            </a:fld>
            <a:endParaRPr lang="en-US" altLang="en-US">
              <a:ea typeface="华文细黑" pitchFamily="2" charset="-122"/>
            </a:endParaRPr>
          </a:p>
        </p:txBody>
      </p:sp>
    </p:spTree>
    <p:extLst>
      <p:ext uri="{BB962C8B-B14F-4D97-AF65-F5344CB8AC3E}">
        <p14:creationId xmlns:p14="http://schemas.microsoft.com/office/powerpoint/2010/main" val="16975706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a:solidFill>
              <a:srgbClr val="000000"/>
            </a:solidFill>
            <a:miter lim="800000"/>
            <a:headEnd/>
            <a:tailEnd/>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09659CDA-F6EF-4BE1-9BAC-9080572D95DC}" type="slidenum">
              <a:rPr lang="en-US" altLang="en-US">
                <a:ea typeface="华文细黑" pitchFamily="2" charset="-122"/>
              </a:rPr>
              <a:pPr eaLnBrk="1" hangingPunct="1">
                <a:spcBef>
                  <a:spcPct val="0"/>
                </a:spcBef>
              </a:pPr>
              <a:t>22</a:t>
            </a:fld>
            <a:endParaRPr lang="en-US" altLang="en-US">
              <a:ea typeface="华文细黑" pitchFamily="2" charset="-122"/>
            </a:endParaRPr>
          </a:p>
        </p:txBody>
      </p:sp>
    </p:spTree>
    <p:extLst>
      <p:ext uri="{BB962C8B-B14F-4D97-AF65-F5344CB8AC3E}">
        <p14:creationId xmlns:p14="http://schemas.microsoft.com/office/powerpoint/2010/main" val="6872678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a:solidFill>
              <a:srgbClr val="000000"/>
            </a:solidFill>
            <a:miter lim="800000"/>
            <a:headEnd/>
            <a:tailEnd/>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B938EFF3-ECF8-4FE8-99F2-49F6DAD64674}" type="slidenum">
              <a:rPr lang="en-US" altLang="en-US">
                <a:ea typeface="华文细黑" pitchFamily="2" charset="-122"/>
              </a:rPr>
              <a:pPr eaLnBrk="1" hangingPunct="1">
                <a:spcBef>
                  <a:spcPct val="0"/>
                </a:spcBef>
              </a:pPr>
              <a:t>25</a:t>
            </a:fld>
            <a:endParaRPr lang="en-US" altLang="en-US">
              <a:ea typeface="华文细黑" pitchFamily="2" charset="-122"/>
            </a:endParaRPr>
          </a:p>
        </p:txBody>
      </p:sp>
    </p:spTree>
    <p:extLst>
      <p:ext uri="{BB962C8B-B14F-4D97-AF65-F5344CB8AC3E}">
        <p14:creationId xmlns:p14="http://schemas.microsoft.com/office/powerpoint/2010/main" val="2066116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D2231286-E87F-4073-9FC9-4CAD2D3F22FF}" type="slidenum">
              <a:rPr lang="en-GB" smtClean="0"/>
              <a:t>26</a:t>
            </a:fld>
            <a:endParaRPr lang="en-GB"/>
          </a:p>
        </p:txBody>
      </p:sp>
    </p:spTree>
    <p:extLst>
      <p:ext uri="{BB962C8B-B14F-4D97-AF65-F5344CB8AC3E}">
        <p14:creationId xmlns:p14="http://schemas.microsoft.com/office/powerpoint/2010/main" val="3757843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21/06/2026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21/06/2026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21/06/2026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V8eLdbKXGzk" TargetMode="External"/><Relationship Id="rId2" Type="http://schemas.openxmlformats.org/officeDocument/2006/relationships/hyperlink" Target="https://www.youtube.com/watch?v=S5c1susCPA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uwtsd.potential.ly/signin" TargetMode="External"/><Relationship Id="rId2" Type="http://schemas.openxmlformats.org/officeDocument/2006/relationships/hyperlink" Target="https://digitalskills.uwtsd.ac.uk/"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cob.sjsu.edu/splane_m/PresentationTips.ht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people.eecs.ku.edu/~saiedian/Teaching/Common/presentation.pdf" TargetMode="External"/><Relationship Id="rId5" Type="http://schemas.openxmlformats.org/officeDocument/2006/relationships/hyperlink" Target="https://faculty.washington.edu/sandeep/d/AEOMISS.pdf" TargetMode="External"/><Relationship Id="rId4" Type="http://schemas.openxmlformats.org/officeDocument/2006/relationships/hyperlink" Target="https://www.princeton.edu/~archss/webpdfs08/BaharMartonosi.pdf"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556792"/>
            <a:ext cx="7992888" cy="1470025"/>
          </a:xfrm>
        </p:spPr>
        <p:txBody>
          <a:bodyPr>
            <a:normAutofit/>
          </a:bodyPr>
          <a:lstStyle/>
          <a:p>
            <a:r>
              <a:rPr lang="en-GB" b="1" dirty="0">
                <a:solidFill>
                  <a:srgbClr val="FFC000"/>
                </a:solidFill>
              </a:rPr>
              <a:t>Digital Skills and Research Methods </a:t>
            </a:r>
            <a:r>
              <a:rPr lang="en-GB" b="1">
                <a:solidFill>
                  <a:srgbClr val="FFC000"/>
                </a:solidFill>
              </a:rPr>
              <a:t>– LCHS 4007</a:t>
            </a:r>
            <a:endParaRPr lang="en-GB" b="1" dirty="0">
              <a:solidFill>
                <a:srgbClr val="FFC000"/>
              </a:solidFill>
            </a:endParaRPr>
          </a:p>
        </p:txBody>
      </p:sp>
      <p:sp>
        <p:nvSpPr>
          <p:cNvPr id="3" name="Title 1">
            <a:extLst>
              <a:ext uri="{FF2B5EF4-FFF2-40B4-BE49-F238E27FC236}">
                <a16:creationId xmlns:a16="http://schemas.microsoft.com/office/drawing/2014/main" xmlns="" id="{D9A55FE6-CB29-4FE8-9CC0-A2670ED5A127}"/>
              </a:ext>
            </a:extLst>
          </p:cNvPr>
          <p:cNvSpPr txBox="1">
            <a:spLocks/>
          </p:cNvSpPr>
          <p:nvPr/>
        </p:nvSpPr>
        <p:spPr>
          <a:xfrm>
            <a:off x="5292080" y="4221088"/>
            <a:ext cx="3672408" cy="605929"/>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sz="2400" b="1" dirty="0">
                <a:latin typeface="+mn-lt"/>
              </a:rPr>
              <a:t>Giving PowerPoint Presentation</a:t>
            </a:r>
            <a:endParaRPr lang="en-GB" sz="2400" b="1" dirty="0">
              <a:latin typeface="+mn-lt"/>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611560" y="1341438"/>
            <a:ext cx="7704856" cy="4031778"/>
          </a:xfrm>
        </p:spPr>
        <p:txBody>
          <a:bodyPr>
            <a:normAutofit fontScale="92500" lnSpcReduction="20000"/>
          </a:bodyPr>
          <a:lstStyle/>
          <a:p>
            <a:r>
              <a:rPr lang="en-US" altLang="en-US" sz="2400" dirty="0"/>
              <a:t>Pre-talk preparation </a:t>
            </a:r>
          </a:p>
          <a:p>
            <a:r>
              <a:rPr lang="en-US" altLang="en-US" sz="2400" dirty="0"/>
              <a:t>Handouts</a:t>
            </a:r>
          </a:p>
          <a:p>
            <a:r>
              <a:rPr lang="en-US" altLang="en-US" sz="2400" dirty="0"/>
              <a:t>Opening Statement</a:t>
            </a:r>
          </a:p>
          <a:p>
            <a:r>
              <a:rPr lang="en-US" altLang="en-US" sz="2400" dirty="0"/>
              <a:t>Communicate with Audience</a:t>
            </a:r>
          </a:p>
          <a:p>
            <a:r>
              <a:rPr lang="en-US" altLang="en-US" sz="2400" dirty="0"/>
              <a:t>How to Speak? </a:t>
            </a:r>
          </a:p>
          <a:p>
            <a:r>
              <a:rPr lang="en-US" altLang="en-US" sz="2400" dirty="0"/>
              <a:t>Body Language</a:t>
            </a:r>
          </a:p>
          <a:p>
            <a:r>
              <a:rPr lang="en-US" altLang="en-US" sz="2400" dirty="0" err="1"/>
              <a:t>Behaviour</a:t>
            </a:r>
            <a:endParaRPr lang="en-US" altLang="en-US" sz="2400" dirty="0"/>
          </a:p>
          <a:p>
            <a:r>
              <a:rPr lang="en-US" altLang="en-US" sz="2400" dirty="0"/>
              <a:t>Length of the Presentation</a:t>
            </a:r>
          </a:p>
          <a:p>
            <a:r>
              <a:rPr lang="en-US" altLang="en-US" sz="2400" dirty="0"/>
              <a:t>Questions</a:t>
            </a:r>
          </a:p>
          <a:p>
            <a:r>
              <a:rPr lang="en-US" altLang="en-US" sz="2400" dirty="0"/>
              <a:t>Conclusion</a:t>
            </a:r>
          </a:p>
          <a:p>
            <a:r>
              <a:rPr lang="en-US" altLang="en-US" sz="2400" dirty="0"/>
              <a:t>What you need to do and what not to do? </a:t>
            </a:r>
          </a:p>
          <a:p>
            <a:pPr marL="514350" indent="-514350"/>
            <a:endParaRPr lang="en-US" altLang="en-US" sz="2800" dirty="0"/>
          </a:p>
          <a:p>
            <a:pPr marL="514350" indent="-514350">
              <a:buFont typeface="Arial" panose="020B0604020202020204" pitchFamily="34" charset="0"/>
              <a:buNone/>
            </a:pPr>
            <a:endParaRPr lang="en-US" altLang="en-US" dirty="0"/>
          </a:p>
        </p:txBody>
      </p:sp>
      <p:sp>
        <p:nvSpPr>
          <p:cNvPr id="5" name="Title 1"/>
          <p:cNvSpPr>
            <a:spLocks noGrp="1"/>
          </p:cNvSpPr>
          <p:nvPr>
            <p:ph type="title"/>
          </p:nvPr>
        </p:nvSpPr>
        <p:spPr/>
        <p:txBody>
          <a:bodyPr/>
          <a:lstStyle/>
          <a:p>
            <a:r>
              <a:rPr lang="en-GB" b="1" dirty="0"/>
              <a:t>Lesson Aim</a:t>
            </a:r>
          </a:p>
        </p:txBody>
      </p:sp>
    </p:spTree>
    <p:extLst>
      <p:ext uri="{BB962C8B-B14F-4D97-AF65-F5344CB8AC3E}">
        <p14:creationId xmlns:p14="http://schemas.microsoft.com/office/powerpoint/2010/main" val="1264122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0"/>
            <a:ext cx="8229600" cy="1143000"/>
          </a:xfrm>
        </p:spPr>
        <p:txBody>
          <a:bodyPr/>
          <a:lstStyle/>
          <a:p>
            <a:r>
              <a:rPr lang="en-US" altLang="en-US" b="1" dirty="0"/>
              <a:t> Pre-talk Preparation</a:t>
            </a:r>
          </a:p>
        </p:txBody>
      </p:sp>
      <p:sp>
        <p:nvSpPr>
          <p:cNvPr id="4099" name="Content Placeholder 2"/>
          <p:cNvSpPr>
            <a:spLocks noGrp="1"/>
          </p:cNvSpPr>
          <p:nvPr>
            <p:ph idx="1"/>
          </p:nvPr>
        </p:nvSpPr>
        <p:spPr>
          <a:xfrm>
            <a:off x="457200" y="1470484"/>
            <a:ext cx="5154653" cy="3917032"/>
          </a:xfrm>
        </p:spPr>
        <p:txBody>
          <a:bodyPr>
            <a:normAutofit lnSpcReduction="10000"/>
          </a:bodyPr>
          <a:lstStyle/>
          <a:p>
            <a:pPr algn="just"/>
            <a:r>
              <a:rPr lang="en-US" altLang="en-US" sz="2400" dirty="0"/>
              <a:t>Arrive few minutes early to set up and test the equipment</a:t>
            </a:r>
          </a:p>
          <a:p>
            <a:pPr algn="just"/>
            <a:endParaRPr lang="en-US" altLang="en-US" sz="2400" dirty="0"/>
          </a:p>
          <a:p>
            <a:pPr algn="just"/>
            <a:r>
              <a:rPr lang="en-US" altLang="en-US" sz="2400" dirty="0"/>
              <a:t>Be familiar with when to change  slides </a:t>
            </a:r>
          </a:p>
          <a:p>
            <a:pPr marL="0" indent="0" algn="just">
              <a:buNone/>
            </a:pPr>
            <a:endParaRPr lang="en-US" altLang="en-US" sz="2400" dirty="0"/>
          </a:p>
          <a:p>
            <a:pPr algn="just"/>
            <a:r>
              <a:rPr lang="en-US" altLang="en-US" sz="2400" dirty="0"/>
              <a:t>Dress appropriately for your audience</a:t>
            </a:r>
          </a:p>
          <a:p>
            <a:pPr marL="0" indent="0" algn="just">
              <a:buNone/>
            </a:pPr>
            <a:endParaRPr lang="en-US" altLang="en-US" sz="2400" dirty="0"/>
          </a:p>
          <a:p>
            <a:pPr algn="just"/>
            <a:r>
              <a:rPr lang="en-US" altLang="en-US" sz="2400" dirty="0"/>
              <a:t>Turn off your mobile phone</a:t>
            </a:r>
          </a:p>
          <a:p>
            <a:pPr algn="just"/>
            <a:endParaRPr lang="en-US" altLang="en-US" sz="2400" dirty="0"/>
          </a:p>
        </p:txBody>
      </p:sp>
      <p:pic>
        <p:nvPicPr>
          <p:cNvPr id="43010" name="Picture 2" descr="E:\no-to-mobile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2160" y="1412776"/>
            <a:ext cx="2481263"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5417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30615" y="327484"/>
            <a:ext cx="8229600" cy="1143000"/>
          </a:xfrm>
        </p:spPr>
        <p:txBody>
          <a:bodyPr/>
          <a:lstStyle/>
          <a:p>
            <a:r>
              <a:rPr lang="en-US" altLang="en-US" b="1" dirty="0"/>
              <a:t>Consider Your Audience</a:t>
            </a:r>
          </a:p>
        </p:txBody>
      </p:sp>
      <p:sp>
        <p:nvSpPr>
          <p:cNvPr id="4099" name="Content Placeholder 2"/>
          <p:cNvSpPr>
            <a:spLocks noGrp="1"/>
          </p:cNvSpPr>
          <p:nvPr>
            <p:ph idx="1"/>
          </p:nvPr>
        </p:nvSpPr>
        <p:spPr>
          <a:xfrm>
            <a:off x="457200" y="1470484"/>
            <a:ext cx="7643192" cy="3917032"/>
          </a:xfrm>
        </p:spPr>
        <p:txBody>
          <a:bodyPr>
            <a:normAutofit/>
          </a:bodyPr>
          <a:lstStyle/>
          <a:p>
            <a:pPr algn="just"/>
            <a:r>
              <a:rPr lang="en-US" altLang="en-US" sz="2400" dirty="0"/>
              <a:t>Make presentation relevant to audience </a:t>
            </a:r>
          </a:p>
          <a:p>
            <a:pPr marL="0" indent="0" algn="just">
              <a:buNone/>
            </a:pPr>
            <a:r>
              <a:rPr lang="en-US" altLang="en-US" sz="2400" dirty="0"/>
              <a:t>	</a:t>
            </a:r>
          </a:p>
          <a:p>
            <a:pPr algn="just"/>
            <a:endParaRPr lang="en-US" altLang="en-US" sz="2400" dirty="0"/>
          </a:p>
          <a:p>
            <a:pPr algn="just"/>
            <a:r>
              <a:rPr lang="en-US" altLang="en-US" sz="2400" dirty="0"/>
              <a:t>Think about following questions</a:t>
            </a:r>
          </a:p>
          <a:p>
            <a:pPr marL="0" indent="0" algn="just">
              <a:buNone/>
            </a:pPr>
            <a:r>
              <a:rPr lang="en-US" altLang="en-US" sz="2400" dirty="0"/>
              <a:t>	- Who am I addressing? </a:t>
            </a:r>
          </a:p>
          <a:p>
            <a:pPr marL="0" indent="0" algn="just">
              <a:buNone/>
            </a:pPr>
            <a:r>
              <a:rPr lang="en-US" altLang="en-US" sz="2400" dirty="0"/>
              <a:t>	- What do I have to say? </a:t>
            </a:r>
          </a:p>
          <a:p>
            <a:pPr marL="0" indent="0" algn="just">
              <a:buNone/>
            </a:pPr>
            <a:r>
              <a:rPr lang="en-US" altLang="en-US" sz="2400" dirty="0"/>
              <a:t>	- What do I want my audience to know? </a:t>
            </a:r>
          </a:p>
          <a:p>
            <a:pPr marL="0" indent="0" algn="just">
              <a:buNone/>
            </a:pPr>
            <a:r>
              <a:rPr lang="en-US" altLang="en-US" sz="2400" dirty="0"/>
              <a:t>	- What would my audience want to know? </a:t>
            </a:r>
          </a:p>
          <a:p>
            <a:pPr algn="just"/>
            <a:endParaRPr lang="en-US" altLang="en-US" sz="2400" dirty="0"/>
          </a:p>
        </p:txBody>
      </p:sp>
    </p:spTree>
    <p:extLst>
      <p:ext uri="{BB962C8B-B14F-4D97-AF65-F5344CB8AC3E}">
        <p14:creationId xmlns:p14="http://schemas.microsoft.com/office/powerpoint/2010/main" val="1956359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US" altLang="en-US" b="1" dirty="0"/>
              <a:t>Handouts</a:t>
            </a:r>
          </a:p>
        </p:txBody>
      </p:sp>
      <p:sp>
        <p:nvSpPr>
          <p:cNvPr id="5123" name="Content Placeholder 2"/>
          <p:cNvSpPr>
            <a:spLocks noGrp="1"/>
          </p:cNvSpPr>
          <p:nvPr>
            <p:ph idx="1"/>
          </p:nvPr>
        </p:nvSpPr>
        <p:spPr>
          <a:xfrm>
            <a:off x="454242" y="1196752"/>
            <a:ext cx="8229600" cy="3917032"/>
          </a:xfrm>
        </p:spPr>
        <p:txBody>
          <a:bodyPr>
            <a:normAutofit/>
          </a:bodyPr>
          <a:lstStyle/>
          <a:p>
            <a:pPr algn="just"/>
            <a:endParaRPr lang="en-US" altLang="en-US" sz="2400" dirty="0"/>
          </a:p>
          <a:p>
            <a:pPr algn="just"/>
            <a:r>
              <a:rPr lang="en-US" altLang="en-US" sz="2400" dirty="0"/>
              <a:t>You may want to prepare a handout when giving a PowerPoint presentation</a:t>
            </a:r>
          </a:p>
          <a:p>
            <a:pPr marL="0" indent="0" algn="just">
              <a:buNone/>
            </a:pPr>
            <a:endParaRPr lang="en-US" altLang="en-US" sz="2400" dirty="0"/>
          </a:p>
          <a:p>
            <a:pPr algn="just"/>
            <a:r>
              <a:rPr lang="en-US" altLang="en-US" sz="2400" dirty="0"/>
              <a:t>Make about 10% more handouts than you expect to use</a:t>
            </a:r>
          </a:p>
          <a:p>
            <a:pPr algn="just"/>
            <a:endParaRPr lang="en-US" altLang="en-US" sz="2400" dirty="0"/>
          </a:p>
          <a:p>
            <a:pPr algn="just"/>
            <a:r>
              <a:rPr lang="en-US" altLang="en-US" sz="2400" dirty="0"/>
              <a:t>Distribute handouts at the beginning of your talk </a:t>
            </a:r>
          </a:p>
        </p:txBody>
      </p:sp>
    </p:spTree>
    <p:extLst>
      <p:ext uri="{BB962C8B-B14F-4D97-AF65-F5344CB8AC3E}">
        <p14:creationId xmlns:p14="http://schemas.microsoft.com/office/powerpoint/2010/main" val="50478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57200" y="274638"/>
            <a:ext cx="8229600" cy="634082"/>
          </a:xfrm>
        </p:spPr>
        <p:txBody>
          <a:bodyPr>
            <a:normAutofit fontScale="90000"/>
          </a:bodyPr>
          <a:lstStyle/>
          <a:p>
            <a:r>
              <a:rPr lang="en-US" altLang="en-US" b="1" dirty="0"/>
              <a:t>Opening Statement</a:t>
            </a:r>
          </a:p>
        </p:txBody>
      </p:sp>
      <p:sp>
        <p:nvSpPr>
          <p:cNvPr id="6147" name="Content Placeholder 2"/>
          <p:cNvSpPr>
            <a:spLocks noGrp="1"/>
          </p:cNvSpPr>
          <p:nvPr>
            <p:ph idx="1"/>
          </p:nvPr>
        </p:nvSpPr>
        <p:spPr>
          <a:xfrm>
            <a:off x="457200" y="1052736"/>
            <a:ext cx="8229600" cy="4176464"/>
          </a:xfrm>
        </p:spPr>
        <p:txBody>
          <a:bodyPr>
            <a:noAutofit/>
          </a:bodyPr>
          <a:lstStyle/>
          <a:p>
            <a:pPr algn="just"/>
            <a:r>
              <a:rPr lang="en-US" altLang="en-US" sz="2400" dirty="0"/>
              <a:t>Jump right in and get to the point</a:t>
            </a:r>
          </a:p>
          <a:p>
            <a:pPr algn="just"/>
            <a:endParaRPr lang="en-US" altLang="en-US" sz="2400" dirty="0"/>
          </a:p>
          <a:p>
            <a:pPr algn="just"/>
            <a:r>
              <a:rPr lang="en-US" altLang="en-US" sz="2400" dirty="0"/>
              <a:t>Do not improvise at the last moment</a:t>
            </a:r>
          </a:p>
          <a:p>
            <a:pPr algn="just"/>
            <a:endParaRPr lang="en-US" altLang="en-US" sz="2400" dirty="0"/>
          </a:p>
          <a:p>
            <a:pPr algn="just"/>
            <a:r>
              <a:rPr lang="en-US" altLang="en-US" sz="2400" dirty="0"/>
              <a:t>Use the opening statement to catch the interest and attention of the audience</a:t>
            </a:r>
          </a:p>
          <a:p>
            <a:pPr algn="just"/>
            <a:endParaRPr lang="en-US" altLang="en-US" sz="2400" dirty="0"/>
          </a:p>
          <a:p>
            <a:pPr algn="just"/>
            <a:r>
              <a:rPr lang="en-US" altLang="en-US" sz="2400" dirty="0"/>
              <a:t>Briefly state the problem or topic you will be discussing</a:t>
            </a:r>
          </a:p>
          <a:p>
            <a:pPr algn="just"/>
            <a:endParaRPr lang="en-US" altLang="en-US" sz="2400" dirty="0"/>
          </a:p>
          <a:p>
            <a:pPr algn="just"/>
            <a:r>
              <a:rPr lang="en-US" altLang="en-US" sz="2400" dirty="0"/>
              <a:t>Briefly summarize your main theme for an idea or solution</a:t>
            </a:r>
          </a:p>
        </p:txBody>
      </p:sp>
    </p:spTree>
    <p:extLst>
      <p:ext uri="{BB962C8B-B14F-4D97-AF65-F5344CB8AC3E}">
        <p14:creationId xmlns:p14="http://schemas.microsoft.com/office/powerpoint/2010/main" val="2200591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229600" cy="710952"/>
          </a:xfrm>
        </p:spPr>
        <p:txBody>
          <a:bodyPr>
            <a:normAutofit fontScale="90000"/>
          </a:bodyPr>
          <a:lstStyle/>
          <a:p>
            <a:r>
              <a:rPr lang="en-US" altLang="en-US" b="1" dirty="0"/>
              <a:t>Communicate with Audience</a:t>
            </a:r>
          </a:p>
        </p:txBody>
      </p:sp>
      <p:sp>
        <p:nvSpPr>
          <p:cNvPr id="7171" name="Content Placeholder 2"/>
          <p:cNvSpPr>
            <a:spLocks noGrp="1"/>
          </p:cNvSpPr>
          <p:nvPr>
            <p:ph idx="1"/>
          </p:nvPr>
        </p:nvSpPr>
        <p:spPr>
          <a:xfrm>
            <a:off x="683568" y="1470484"/>
            <a:ext cx="7776864" cy="3917032"/>
          </a:xfrm>
        </p:spPr>
        <p:txBody>
          <a:bodyPr>
            <a:noAutofit/>
          </a:bodyPr>
          <a:lstStyle/>
          <a:p>
            <a:pPr algn="just"/>
            <a:r>
              <a:rPr lang="en-US" altLang="en-US" sz="2400" dirty="0"/>
              <a:t>Look at the audience </a:t>
            </a:r>
          </a:p>
          <a:p>
            <a:pPr algn="just">
              <a:buFontTx/>
              <a:buChar char="-"/>
            </a:pPr>
            <a:r>
              <a:rPr lang="en-US" altLang="en-US" sz="2400" dirty="0"/>
              <a:t>Try to look at everyone, not just one corner of the room </a:t>
            </a:r>
          </a:p>
          <a:p>
            <a:pPr algn="just">
              <a:buFontTx/>
              <a:buChar char="-"/>
            </a:pPr>
            <a:r>
              <a:rPr lang="en-US" altLang="en-US" sz="2400" dirty="0"/>
              <a:t>If you are nervous, pick some spots at the back of the room above people’s heads</a:t>
            </a:r>
          </a:p>
          <a:p>
            <a:pPr marL="0" indent="0" algn="just">
              <a:buNone/>
            </a:pPr>
            <a:endParaRPr lang="en-US" altLang="en-US" sz="2400" dirty="0"/>
          </a:p>
          <a:p>
            <a:pPr algn="just"/>
            <a:r>
              <a:rPr lang="en-US" altLang="en-US" sz="2400" dirty="0"/>
              <a:t>Be enthusiastic </a:t>
            </a:r>
          </a:p>
          <a:p>
            <a:pPr algn="just">
              <a:buFontTx/>
              <a:buChar char="-"/>
            </a:pPr>
            <a:r>
              <a:rPr lang="en-US" altLang="en-US" sz="2400" dirty="0"/>
              <a:t>Vary the tone of your voice </a:t>
            </a:r>
          </a:p>
          <a:p>
            <a:pPr algn="just">
              <a:buFontTx/>
              <a:buChar char="-"/>
            </a:pPr>
            <a:r>
              <a:rPr lang="en-US" altLang="en-US" sz="2400" dirty="0"/>
              <a:t>Use humor if it suits you, but do not force it or over do it. Content is what matters</a:t>
            </a:r>
          </a:p>
        </p:txBody>
      </p:sp>
    </p:spTree>
    <p:extLst>
      <p:ext uri="{BB962C8B-B14F-4D97-AF65-F5344CB8AC3E}">
        <p14:creationId xmlns:p14="http://schemas.microsoft.com/office/powerpoint/2010/main" val="4101547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229600" cy="710952"/>
          </a:xfrm>
        </p:spPr>
        <p:txBody>
          <a:bodyPr>
            <a:normAutofit fontScale="90000"/>
          </a:bodyPr>
          <a:lstStyle/>
          <a:p>
            <a:r>
              <a:rPr lang="en-US" altLang="en-US" b="1" dirty="0"/>
              <a:t>How To Speak?</a:t>
            </a:r>
          </a:p>
        </p:txBody>
      </p:sp>
      <p:sp>
        <p:nvSpPr>
          <p:cNvPr id="7171" name="Content Placeholder 2"/>
          <p:cNvSpPr>
            <a:spLocks noGrp="1"/>
          </p:cNvSpPr>
          <p:nvPr>
            <p:ph idx="1"/>
          </p:nvPr>
        </p:nvSpPr>
        <p:spPr>
          <a:xfrm>
            <a:off x="683568" y="1052736"/>
            <a:ext cx="7776864" cy="3917032"/>
          </a:xfrm>
        </p:spPr>
        <p:txBody>
          <a:bodyPr>
            <a:noAutofit/>
          </a:bodyPr>
          <a:lstStyle/>
          <a:p>
            <a:pPr algn="just"/>
            <a:r>
              <a:rPr lang="en-US" altLang="en-US" sz="2400" dirty="0"/>
              <a:t>Take a deep breath (unobtrusively) before you start</a:t>
            </a:r>
          </a:p>
          <a:p>
            <a:pPr algn="just"/>
            <a:r>
              <a:rPr lang="en-US" altLang="en-US" sz="2400" dirty="0"/>
              <a:t>Talk at a natural rate of speech </a:t>
            </a:r>
          </a:p>
          <a:p>
            <a:pPr algn="just"/>
            <a:r>
              <a:rPr lang="en-US" altLang="en-US" sz="2400" dirty="0"/>
              <a:t>Speak clearly, distinctly, slowly and clearly</a:t>
            </a:r>
          </a:p>
          <a:p>
            <a:pPr algn="just"/>
            <a:r>
              <a:rPr lang="en-US" altLang="en-US" sz="2400" dirty="0"/>
              <a:t>Take a breath before you move to next slide</a:t>
            </a:r>
          </a:p>
          <a:p>
            <a:pPr algn="just"/>
            <a:r>
              <a:rPr lang="en-US" altLang="en-US" sz="2400" dirty="0"/>
              <a:t>Project your voice</a:t>
            </a:r>
          </a:p>
          <a:p>
            <a:pPr algn="just"/>
            <a:r>
              <a:rPr lang="en-US" altLang="en-US" sz="2400" dirty="0"/>
              <a:t> Repeat critical information</a:t>
            </a:r>
          </a:p>
          <a:p>
            <a:pPr algn="just"/>
            <a:r>
              <a:rPr lang="en-US" altLang="en-US" sz="2400" dirty="0"/>
              <a:t> Pause briefly to give your audience time to digest the information on each new slide</a:t>
            </a:r>
          </a:p>
          <a:p>
            <a:pPr algn="just"/>
            <a:r>
              <a:rPr lang="en-US" altLang="en-US" sz="2400" dirty="0"/>
              <a:t>Do not read the slides aloud</a:t>
            </a:r>
          </a:p>
          <a:p>
            <a:pPr algn="just"/>
            <a:r>
              <a:rPr lang="en-US" altLang="en-US" sz="2400" dirty="0"/>
              <a:t>Try standing squarely on both feet and keep hands someone still</a:t>
            </a:r>
          </a:p>
        </p:txBody>
      </p:sp>
    </p:spTree>
    <p:extLst>
      <p:ext uri="{BB962C8B-B14F-4D97-AF65-F5344CB8AC3E}">
        <p14:creationId xmlns:p14="http://schemas.microsoft.com/office/powerpoint/2010/main" val="1258798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73950" y="140278"/>
            <a:ext cx="8229600" cy="1143000"/>
          </a:xfrm>
        </p:spPr>
        <p:txBody>
          <a:bodyPr/>
          <a:lstStyle/>
          <a:p>
            <a:r>
              <a:rPr lang="en-US" altLang="en-US" b="1" dirty="0"/>
              <a:t>Body Language</a:t>
            </a:r>
          </a:p>
        </p:txBody>
      </p:sp>
      <p:sp>
        <p:nvSpPr>
          <p:cNvPr id="8195" name="Content Placeholder 2"/>
          <p:cNvSpPr>
            <a:spLocks noGrp="1"/>
          </p:cNvSpPr>
          <p:nvPr>
            <p:ph idx="1"/>
          </p:nvPr>
        </p:nvSpPr>
        <p:spPr>
          <a:xfrm>
            <a:off x="611559" y="980728"/>
            <a:ext cx="4608513" cy="3917032"/>
          </a:xfrm>
        </p:spPr>
        <p:txBody>
          <a:bodyPr>
            <a:normAutofit fontScale="92500"/>
          </a:bodyPr>
          <a:lstStyle/>
          <a:p>
            <a:pPr marL="0" indent="0">
              <a:buNone/>
            </a:pPr>
            <a:endParaRPr lang="en-US" altLang="en-US" sz="2400" dirty="0"/>
          </a:p>
          <a:p>
            <a:r>
              <a:rPr lang="en-US" altLang="en-US" sz="2400" dirty="0"/>
              <a:t>Keep your eyes on the audience</a:t>
            </a:r>
          </a:p>
          <a:p>
            <a:endParaRPr lang="en-US" altLang="en-US" sz="2400" dirty="0"/>
          </a:p>
          <a:p>
            <a:r>
              <a:rPr lang="en-US" altLang="en-US" sz="2400" dirty="0"/>
              <a:t> Use natural gestures</a:t>
            </a:r>
          </a:p>
          <a:p>
            <a:endParaRPr lang="en-US" altLang="en-US" sz="2400" dirty="0"/>
          </a:p>
          <a:p>
            <a:r>
              <a:rPr lang="en-US" altLang="en-US" sz="2400" dirty="0"/>
              <a:t> Do not turn your back to the audience</a:t>
            </a:r>
          </a:p>
          <a:p>
            <a:endParaRPr lang="en-US" altLang="en-US" sz="2400" dirty="0"/>
          </a:p>
          <a:p>
            <a:r>
              <a:rPr lang="en-US" altLang="en-US" sz="2400" dirty="0"/>
              <a:t> Only use notes as reference points to keep you on track</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71841" y="1585392"/>
            <a:ext cx="3179940" cy="33123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5236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439670" y="260648"/>
            <a:ext cx="8229600" cy="1143000"/>
          </a:xfrm>
        </p:spPr>
        <p:txBody>
          <a:bodyPr>
            <a:normAutofit/>
          </a:bodyPr>
          <a:lstStyle/>
          <a:p>
            <a:r>
              <a:rPr lang="en-US" altLang="en-US" sz="4800" b="1" dirty="0"/>
              <a:t>Behaviour</a:t>
            </a:r>
          </a:p>
        </p:txBody>
      </p:sp>
      <p:sp>
        <p:nvSpPr>
          <p:cNvPr id="11267" name="Content Placeholder 2"/>
          <p:cNvSpPr>
            <a:spLocks noGrp="1"/>
          </p:cNvSpPr>
          <p:nvPr>
            <p:ph idx="1"/>
          </p:nvPr>
        </p:nvSpPr>
        <p:spPr>
          <a:xfrm>
            <a:off x="439670" y="1384176"/>
            <a:ext cx="8229600" cy="3917032"/>
          </a:xfrm>
        </p:spPr>
        <p:txBody>
          <a:bodyPr>
            <a:noAutofit/>
          </a:bodyPr>
          <a:lstStyle/>
          <a:p>
            <a:pPr algn="just"/>
            <a:r>
              <a:rPr lang="en-US" altLang="en-US" sz="2400" dirty="0"/>
              <a:t>Show some enthusiasm, but do not overdo it </a:t>
            </a:r>
          </a:p>
          <a:p>
            <a:pPr algn="just"/>
            <a:endParaRPr lang="en-US" altLang="en-US" sz="2400" dirty="0"/>
          </a:p>
          <a:p>
            <a:pPr algn="just"/>
            <a:r>
              <a:rPr lang="en-US" altLang="en-US" sz="2400" dirty="0"/>
              <a:t>Involve your audience</a:t>
            </a:r>
          </a:p>
          <a:p>
            <a:pPr algn="just"/>
            <a:endParaRPr lang="en-US" altLang="en-US" sz="2400" dirty="0"/>
          </a:p>
          <a:p>
            <a:pPr algn="just"/>
            <a:r>
              <a:rPr lang="en-US" altLang="en-US" sz="2400" dirty="0"/>
              <a:t>Ask questions, make eye contact, use humor </a:t>
            </a:r>
          </a:p>
          <a:p>
            <a:pPr algn="just"/>
            <a:endParaRPr lang="en-US" altLang="en-US" sz="2400" dirty="0"/>
          </a:p>
          <a:p>
            <a:pPr algn="just"/>
            <a:r>
              <a:rPr lang="en-US" altLang="en-US" sz="2400" dirty="0"/>
              <a:t>Do not get distracted by noises or audience movements</a:t>
            </a:r>
          </a:p>
          <a:p>
            <a:pPr algn="just"/>
            <a:endParaRPr lang="en-US" altLang="en-US" sz="2400" dirty="0"/>
          </a:p>
          <a:p>
            <a:pPr algn="just"/>
            <a:r>
              <a:rPr lang="en-US" altLang="en-US" sz="2400" dirty="0"/>
              <a:t>If you temporarily lose your train of thought gain time to recover by asking if the audience has any questions</a:t>
            </a:r>
          </a:p>
        </p:txBody>
      </p:sp>
    </p:spTree>
    <p:extLst>
      <p:ext uri="{BB962C8B-B14F-4D97-AF65-F5344CB8AC3E}">
        <p14:creationId xmlns:p14="http://schemas.microsoft.com/office/powerpoint/2010/main" val="593406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57200" y="260648"/>
            <a:ext cx="8229600" cy="1143000"/>
          </a:xfrm>
        </p:spPr>
        <p:txBody>
          <a:bodyPr/>
          <a:lstStyle/>
          <a:p>
            <a:r>
              <a:rPr lang="en-US" altLang="en-US" b="1" dirty="0"/>
              <a:t>Length of the Presentation </a:t>
            </a:r>
          </a:p>
        </p:txBody>
      </p:sp>
      <p:sp>
        <p:nvSpPr>
          <p:cNvPr id="10243" name="Content Placeholder 2"/>
          <p:cNvSpPr>
            <a:spLocks noGrp="1"/>
          </p:cNvSpPr>
          <p:nvPr>
            <p:ph idx="1"/>
          </p:nvPr>
        </p:nvSpPr>
        <p:spPr>
          <a:xfrm>
            <a:off x="611560" y="1369293"/>
            <a:ext cx="4464496" cy="3917032"/>
          </a:xfrm>
        </p:spPr>
        <p:txBody>
          <a:bodyPr>
            <a:normAutofit/>
          </a:bodyPr>
          <a:lstStyle/>
          <a:p>
            <a:pPr algn="just"/>
            <a:endParaRPr lang="en-US" altLang="en-US" sz="2400" dirty="0"/>
          </a:p>
          <a:p>
            <a:pPr algn="just"/>
            <a:r>
              <a:rPr lang="en-US" altLang="en-US" sz="2400" dirty="0"/>
              <a:t>To end on time, you must PRACTICE!</a:t>
            </a:r>
          </a:p>
          <a:p>
            <a:pPr algn="just"/>
            <a:endParaRPr lang="en-US" altLang="en-US" sz="2400" dirty="0"/>
          </a:p>
          <a:p>
            <a:pPr algn="just"/>
            <a:r>
              <a:rPr lang="en-US" altLang="en-US" sz="2400" dirty="0"/>
              <a:t> When practicing, try to end early</a:t>
            </a:r>
          </a:p>
          <a:p>
            <a:pPr algn="just"/>
            <a:endParaRPr lang="en-US" altLang="en-US" sz="2400" dirty="0"/>
          </a:p>
          <a:p>
            <a:pPr algn="just"/>
            <a:r>
              <a:rPr lang="en-US" altLang="en-US" sz="2400" dirty="0"/>
              <a:t> Allow time for audience interruptions and questions</a:t>
            </a:r>
          </a:p>
        </p:txBody>
      </p:sp>
      <p:pic>
        <p:nvPicPr>
          <p:cNvPr id="4" name="Picture 2" descr="E:\spock-powerpoint-star-trek-funny.jpg">
            <a:extLst>
              <a:ext uri="{FF2B5EF4-FFF2-40B4-BE49-F238E27FC236}">
                <a16:creationId xmlns:a16="http://schemas.microsoft.com/office/drawing/2014/main" xmlns="" id="{70A7E320-3242-E045-BC56-57BBCACFB6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760811"/>
            <a:ext cx="3168352" cy="3525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23629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FB1285-47EB-41A9-BCB5-A44BD63D8FFB}"/>
              </a:ext>
            </a:extLst>
          </p:cNvPr>
          <p:cNvSpPr>
            <a:spLocks noGrp="1"/>
          </p:cNvSpPr>
          <p:nvPr>
            <p:ph type="title"/>
          </p:nvPr>
        </p:nvSpPr>
        <p:spPr>
          <a:xfrm>
            <a:off x="539552" y="116632"/>
            <a:ext cx="7886700" cy="808798"/>
          </a:xfrm>
        </p:spPr>
        <p:txBody>
          <a:bodyPr/>
          <a:lstStyle/>
          <a:p>
            <a:r>
              <a:rPr lang="en-GB" b="1" dirty="0"/>
              <a:t>Effective presentations</a:t>
            </a:r>
          </a:p>
        </p:txBody>
      </p:sp>
      <p:sp>
        <p:nvSpPr>
          <p:cNvPr id="3" name="Content Placeholder 2">
            <a:extLst>
              <a:ext uri="{FF2B5EF4-FFF2-40B4-BE49-F238E27FC236}">
                <a16:creationId xmlns:a16="http://schemas.microsoft.com/office/drawing/2014/main" xmlns="" id="{0FF1421B-239A-4C7F-8205-217FC04C72D7}"/>
              </a:ext>
            </a:extLst>
          </p:cNvPr>
          <p:cNvSpPr>
            <a:spLocks noGrp="1"/>
          </p:cNvSpPr>
          <p:nvPr>
            <p:ph idx="1"/>
          </p:nvPr>
        </p:nvSpPr>
        <p:spPr>
          <a:xfrm>
            <a:off x="460321" y="1172565"/>
            <a:ext cx="8327136" cy="4272659"/>
          </a:xfrm>
        </p:spPr>
        <p:txBody>
          <a:bodyPr>
            <a:noAutofit/>
          </a:bodyPr>
          <a:lstStyle/>
          <a:p>
            <a:pPr marL="381000" indent="-381000" algn="just">
              <a:lnSpc>
                <a:spcPct val="100000"/>
              </a:lnSpc>
            </a:pPr>
            <a:r>
              <a:rPr lang="en-GB" altLang="en-US" sz="2800" b="1" dirty="0">
                <a:solidFill>
                  <a:srgbClr val="000000"/>
                </a:solidFill>
              </a:rPr>
              <a:t>Clear structure</a:t>
            </a:r>
          </a:p>
          <a:p>
            <a:pPr marL="381000" indent="-381000" algn="just">
              <a:lnSpc>
                <a:spcPct val="100000"/>
              </a:lnSpc>
            </a:pPr>
            <a:r>
              <a:rPr lang="en-GB" altLang="en-US" sz="2800" b="1" dirty="0">
                <a:solidFill>
                  <a:srgbClr val="000000"/>
                </a:solidFill>
              </a:rPr>
              <a:t>Establish your subject and focus on it</a:t>
            </a:r>
          </a:p>
          <a:p>
            <a:pPr marL="793750" lvl="1" indent="-342900" algn="just">
              <a:lnSpc>
                <a:spcPct val="100000"/>
              </a:lnSpc>
            </a:pPr>
            <a:r>
              <a:rPr lang="en-GB" altLang="en-US" sz="2400" dirty="0">
                <a:solidFill>
                  <a:srgbClr val="000000"/>
                </a:solidFill>
              </a:rPr>
              <a:t>Consider your audience and purpose</a:t>
            </a:r>
          </a:p>
          <a:p>
            <a:pPr marL="381000" indent="-381000" algn="just">
              <a:lnSpc>
                <a:spcPct val="100000"/>
              </a:lnSpc>
            </a:pPr>
            <a:r>
              <a:rPr lang="en-GB" altLang="en-US" sz="2800" b="1" dirty="0">
                <a:solidFill>
                  <a:srgbClr val="000000"/>
                </a:solidFill>
              </a:rPr>
              <a:t>Keep the slides clear, clean, concise and simple</a:t>
            </a:r>
          </a:p>
          <a:p>
            <a:pPr marL="793750" lvl="1" indent="-342900" algn="just">
              <a:lnSpc>
                <a:spcPct val="100000"/>
              </a:lnSpc>
            </a:pPr>
            <a:r>
              <a:rPr lang="en-GB" altLang="en-US" sz="2400" dirty="0">
                <a:solidFill>
                  <a:srgbClr val="000000"/>
                </a:solidFill>
              </a:rPr>
              <a:t>Figures, graphs, diagrams etc. can be good</a:t>
            </a:r>
          </a:p>
          <a:p>
            <a:pPr marL="793750" lvl="1" indent="-342900" algn="just">
              <a:lnSpc>
                <a:spcPct val="100000"/>
              </a:lnSpc>
            </a:pPr>
            <a:r>
              <a:rPr lang="en-GB" altLang="en-US" sz="2400" dirty="0">
                <a:solidFill>
                  <a:srgbClr val="000000"/>
                </a:solidFill>
              </a:rPr>
              <a:t>Consistent formatting</a:t>
            </a:r>
          </a:p>
          <a:p>
            <a:pPr marL="793750" lvl="1" indent="-342900" algn="just">
              <a:lnSpc>
                <a:spcPct val="100000"/>
              </a:lnSpc>
            </a:pPr>
            <a:r>
              <a:rPr lang="en-GB" altLang="en-US" sz="2400" dirty="0">
                <a:solidFill>
                  <a:srgbClr val="000000"/>
                </a:solidFill>
              </a:rPr>
              <a:t>Minimise decoration and animation</a:t>
            </a:r>
          </a:p>
          <a:p>
            <a:pPr marL="793750" lvl="1" indent="-342900" algn="just">
              <a:lnSpc>
                <a:spcPct val="100000"/>
              </a:lnSpc>
            </a:pPr>
            <a:r>
              <a:rPr lang="en-GB" altLang="en-US" sz="2400" dirty="0">
                <a:solidFill>
                  <a:srgbClr val="000000"/>
                </a:solidFill>
              </a:rPr>
              <a:t>4 × 3 aspect ratio recommended</a:t>
            </a:r>
          </a:p>
          <a:p>
            <a:pPr marL="1116013" lvl="2" indent="-304800" algn="just">
              <a:lnSpc>
                <a:spcPct val="100000"/>
              </a:lnSpc>
            </a:pPr>
            <a:r>
              <a:rPr lang="en-GB" altLang="en-US" sz="2000" dirty="0">
                <a:solidFill>
                  <a:srgbClr val="000000"/>
                </a:solidFill>
              </a:rPr>
              <a:t>unless you know that a widescreen projector will be available</a:t>
            </a:r>
            <a:endParaRPr lang="en-GB" sz="2000" dirty="0"/>
          </a:p>
        </p:txBody>
      </p:sp>
      <p:sp>
        <p:nvSpPr>
          <p:cNvPr id="5" name="Slide Number Placeholder 4">
            <a:extLst>
              <a:ext uri="{FF2B5EF4-FFF2-40B4-BE49-F238E27FC236}">
                <a16:creationId xmlns:a16="http://schemas.microsoft.com/office/drawing/2014/main" xmlns="" id="{2A197EDE-55E9-434F-938B-36310C5E52AE}"/>
              </a:ext>
            </a:extLst>
          </p:cNvPr>
          <p:cNvSpPr>
            <a:spLocks noGrp="1"/>
          </p:cNvSpPr>
          <p:nvPr>
            <p:ph type="sldNum" sz="quarter" idx="12"/>
          </p:nvPr>
        </p:nvSpPr>
        <p:spPr/>
        <p:txBody>
          <a:bodyPr/>
          <a:lstStyle/>
          <a:p>
            <a:fld id="{1A854779-256D-41CA-AF7C-67C3B2E6CAB7}" type="slidenum">
              <a:rPr lang="en-GB" smtClean="0"/>
              <a:t>12</a:t>
            </a:fld>
            <a:endParaRPr lang="en-GB"/>
          </a:p>
        </p:txBody>
      </p:sp>
    </p:spTree>
    <p:extLst>
      <p:ext uri="{BB962C8B-B14F-4D97-AF65-F5344CB8AC3E}">
        <p14:creationId xmlns:p14="http://schemas.microsoft.com/office/powerpoint/2010/main" val="33679434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FB1285-47EB-41A9-BCB5-A44BD63D8FFB}"/>
              </a:ext>
            </a:extLst>
          </p:cNvPr>
          <p:cNvSpPr>
            <a:spLocks noGrp="1"/>
          </p:cNvSpPr>
          <p:nvPr>
            <p:ph type="title"/>
          </p:nvPr>
        </p:nvSpPr>
        <p:spPr>
          <a:xfrm>
            <a:off x="628650" y="404664"/>
            <a:ext cx="7886700" cy="808798"/>
          </a:xfrm>
        </p:spPr>
        <p:txBody>
          <a:bodyPr/>
          <a:lstStyle/>
          <a:p>
            <a:r>
              <a:rPr lang="en-GB" b="1" dirty="0"/>
              <a:t>Text: Writing style</a:t>
            </a:r>
            <a:endParaRPr lang="en-GB" dirty="0"/>
          </a:p>
        </p:txBody>
      </p:sp>
      <p:sp>
        <p:nvSpPr>
          <p:cNvPr id="3" name="Content Placeholder 2">
            <a:extLst>
              <a:ext uri="{FF2B5EF4-FFF2-40B4-BE49-F238E27FC236}">
                <a16:creationId xmlns:a16="http://schemas.microsoft.com/office/drawing/2014/main" xmlns="" id="{0FF1421B-239A-4C7F-8205-217FC04C72D7}"/>
              </a:ext>
            </a:extLst>
          </p:cNvPr>
          <p:cNvSpPr>
            <a:spLocks noGrp="1"/>
          </p:cNvSpPr>
          <p:nvPr>
            <p:ph idx="1"/>
          </p:nvPr>
        </p:nvSpPr>
        <p:spPr>
          <a:xfrm>
            <a:off x="628650" y="1484784"/>
            <a:ext cx="7886700" cy="2929265"/>
          </a:xfrm>
        </p:spPr>
        <p:txBody>
          <a:bodyPr>
            <a:noAutofit/>
          </a:bodyPr>
          <a:lstStyle/>
          <a:p>
            <a:pPr algn="just">
              <a:lnSpc>
                <a:spcPct val="100000"/>
              </a:lnSpc>
            </a:pPr>
            <a:r>
              <a:rPr lang="en-GB" sz="2400" dirty="0"/>
              <a:t>Objective standpoint - similar to scientific papers</a:t>
            </a:r>
          </a:p>
          <a:p>
            <a:pPr marL="0" indent="0" algn="just">
              <a:lnSpc>
                <a:spcPct val="100000"/>
              </a:lnSpc>
              <a:buNone/>
            </a:pPr>
            <a:endParaRPr lang="en-GB" sz="2400" dirty="0"/>
          </a:p>
          <a:p>
            <a:pPr algn="just">
              <a:lnSpc>
                <a:spcPct val="100000"/>
              </a:lnSpc>
            </a:pPr>
            <a:r>
              <a:rPr lang="en-GB" sz="2400" dirty="0"/>
              <a:t>Third person - unless otherwise stated</a:t>
            </a:r>
          </a:p>
          <a:p>
            <a:pPr lvl="1" algn="just">
              <a:lnSpc>
                <a:spcPct val="100000"/>
              </a:lnSpc>
            </a:pPr>
            <a:r>
              <a:rPr lang="en-GB" sz="2400" dirty="0"/>
              <a:t>Write objective and less personal</a:t>
            </a:r>
          </a:p>
          <a:p>
            <a:pPr marL="457200" lvl="1" indent="0" algn="just">
              <a:lnSpc>
                <a:spcPct val="100000"/>
              </a:lnSpc>
              <a:buNone/>
            </a:pPr>
            <a:endParaRPr lang="en-GB" sz="2400" dirty="0"/>
          </a:p>
          <a:p>
            <a:pPr algn="just">
              <a:lnSpc>
                <a:spcPct val="100000"/>
              </a:lnSpc>
            </a:pPr>
            <a:r>
              <a:rPr lang="en-GB" sz="2400" dirty="0"/>
              <a:t>Materials from other sources should be written in your own words, unless you directly quote</a:t>
            </a:r>
          </a:p>
          <a:p>
            <a:pPr algn="just">
              <a:lnSpc>
                <a:spcPct val="100000"/>
              </a:lnSpc>
            </a:pPr>
            <a:endParaRPr lang="en-GB" sz="2400" dirty="0"/>
          </a:p>
          <a:p>
            <a:pPr algn="just">
              <a:lnSpc>
                <a:spcPct val="100000"/>
              </a:lnSpc>
            </a:pPr>
            <a:r>
              <a:rPr lang="en-GB" sz="2400" dirty="0"/>
              <a:t>Use consistent vocabulary throughout</a:t>
            </a:r>
          </a:p>
          <a:p>
            <a:pPr algn="just">
              <a:lnSpc>
                <a:spcPct val="100000"/>
              </a:lnSpc>
            </a:pPr>
            <a:endParaRPr lang="en-GB" sz="2400" dirty="0"/>
          </a:p>
        </p:txBody>
      </p:sp>
      <p:sp>
        <p:nvSpPr>
          <p:cNvPr id="5" name="Slide Number Placeholder 4">
            <a:extLst>
              <a:ext uri="{FF2B5EF4-FFF2-40B4-BE49-F238E27FC236}">
                <a16:creationId xmlns:a16="http://schemas.microsoft.com/office/drawing/2014/main" xmlns="" id="{2A197EDE-55E9-434F-938B-36310C5E52AE}"/>
              </a:ext>
            </a:extLst>
          </p:cNvPr>
          <p:cNvSpPr>
            <a:spLocks noGrp="1"/>
          </p:cNvSpPr>
          <p:nvPr>
            <p:ph type="sldNum" sz="quarter" idx="12"/>
          </p:nvPr>
        </p:nvSpPr>
        <p:spPr/>
        <p:txBody>
          <a:bodyPr/>
          <a:lstStyle/>
          <a:p>
            <a:fld id="{1A854779-256D-41CA-AF7C-67C3B2E6CAB7}" type="slidenum">
              <a:rPr lang="en-GB" smtClean="0"/>
              <a:t>13</a:t>
            </a:fld>
            <a:endParaRPr lang="en-GB"/>
          </a:p>
        </p:txBody>
      </p:sp>
    </p:spTree>
    <p:extLst>
      <p:ext uri="{BB962C8B-B14F-4D97-AF65-F5344CB8AC3E}">
        <p14:creationId xmlns:p14="http://schemas.microsoft.com/office/powerpoint/2010/main" val="4328819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5EAB63-1515-4615-81D7-E40D15154B46}"/>
              </a:ext>
            </a:extLst>
          </p:cNvPr>
          <p:cNvSpPr>
            <a:spLocks noGrp="1"/>
          </p:cNvSpPr>
          <p:nvPr>
            <p:ph type="title"/>
          </p:nvPr>
        </p:nvSpPr>
        <p:spPr/>
        <p:txBody>
          <a:bodyPr/>
          <a:lstStyle/>
          <a:p>
            <a:r>
              <a:rPr lang="en-GB" b="1" dirty="0"/>
              <a:t>Design of Slides</a:t>
            </a:r>
            <a:endParaRPr lang="en-GB" dirty="0"/>
          </a:p>
        </p:txBody>
      </p:sp>
      <p:sp>
        <p:nvSpPr>
          <p:cNvPr id="3" name="Content Placeholder 2">
            <a:extLst>
              <a:ext uri="{FF2B5EF4-FFF2-40B4-BE49-F238E27FC236}">
                <a16:creationId xmlns:a16="http://schemas.microsoft.com/office/drawing/2014/main" xmlns="" id="{27DDAE24-9B61-4F7A-B7B1-B80057DE6F60}"/>
              </a:ext>
            </a:extLst>
          </p:cNvPr>
          <p:cNvSpPr>
            <a:spLocks noGrp="1"/>
          </p:cNvSpPr>
          <p:nvPr>
            <p:ph idx="1"/>
          </p:nvPr>
        </p:nvSpPr>
        <p:spPr>
          <a:xfrm>
            <a:off x="549838" y="1417638"/>
            <a:ext cx="7776864" cy="4061047"/>
          </a:xfrm>
        </p:spPr>
        <p:txBody>
          <a:bodyPr>
            <a:normAutofit fontScale="92500" lnSpcReduction="20000"/>
          </a:bodyPr>
          <a:lstStyle/>
          <a:p>
            <a:pPr algn="just"/>
            <a:r>
              <a:rPr lang="en-GB" sz="2400" dirty="0"/>
              <a:t>Do not use full or wordy sentences </a:t>
            </a:r>
          </a:p>
          <a:p>
            <a:pPr lvl="1" algn="just">
              <a:buFontTx/>
              <a:buChar char="-"/>
            </a:pPr>
            <a:r>
              <a:rPr lang="en-GB" sz="2400" dirty="0"/>
              <a:t>	</a:t>
            </a:r>
            <a:r>
              <a:rPr lang="en-GB" sz="2000" dirty="0"/>
              <a:t>Harder for the audience to follow</a:t>
            </a:r>
          </a:p>
          <a:p>
            <a:pPr lvl="1" algn="just">
              <a:buFontTx/>
              <a:buChar char="-"/>
            </a:pPr>
            <a:r>
              <a:rPr lang="en-GB" sz="2000" dirty="0"/>
              <a:t>Harder for you to use as a reminder</a:t>
            </a:r>
          </a:p>
          <a:p>
            <a:pPr algn="just"/>
            <a:endParaRPr lang="en-GB" sz="2400" dirty="0"/>
          </a:p>
          <a:p>
            <a:pPr algn="just"/>
            <a:r>
              <a:rPr lang="en-GB" sz="2400" dirty="0"/>
              <a:t>Starting with the verb can help </a:t>
            </a:r>
          </a:p>
          <a:p>
            <a:pPr algn="just"/>
            <a:endParaRPr lang="en-GB" sz="2400" dirty="0"/>
          </a:p>
          <a:p>
            <a:pPr algn="just"/>
            <a:r>
              <a:rPr lang="en-GB" sz="2400" dirty="0"/>
              <a:t>Do not put too much text on one slide</a:t>
            </a:r>
          </a:p>
          <a:p>
            <a:pPr lvl="1" algn="just">
              <a:buFontTx/>
              <a:buChar char="-"/>
            </a:pPr>
            <a:r>
              <a:rPr lang="en-GB" sz="2000" dirty="0"/>
              <a:t>Makes it hard to read </a:t>
            </a:r>
          </a:p>
          <a:p>
            <a:pPr lvl="1" algn="just">
              <a:buFontTx/>
              <a:buChar char="-"/>
            </a:pPr>
            <a:r>
              <a:rPr lang="en-GB" sz="2000" dirty="0"/>
              <a:t>Continue on topic on next slide, if too much for one slide</a:t>
            </a:r>
          </a:p>
          <a:p>
            <a:pPr algn="just"/>
            <a:endParaRPr lang="en-GB" sz="2400" dirty="0"/>
          </a:p>
          <a:p>
            <a:pPr algn="just"/>
            <a:r>
              <a:rPr lang="en-GB" sz="2400" dirty="0"/>
              <a:t>Make sure font is big enough to read </a:t>
            </a:r>
          </a:p>
          <a:p>
            <a:pPr lvl="1" algn="just">
              <a:buFontTx/>
              <a:buChar char="-"/>
            </a:pPr>
            <a:r>
              <a:rPr lang="en-GB" sz="2000" dirty="0"/>
              <a:t>This depends on the size of the room and number of audiences</a:t>
            </a:r>
          </a:p>
          <a:p>
            <a:pPr algn="just">
              <a:buFontTx/>
              <a:buChar char="-"/>
            </a:pPr>
            <a:endParaRPr lang="en-GB" sz="2400" dirty="0"/>
          </a:p>
          <a:p>
            <a:pPr algn="just"/>
            <a:endParaRPr lang="en-GB" sz="2400" dirty="0"/>
          </a:p>
          <a:p>
            <a:pPr algn="just"/>
            <a:endParaRPr lang="en-GB" sz="2400" dirty="0"/>
          </a:p>
        </p:txBody>
      </p:sp>
      <p:sp>
        <p:nvSpPr>
          <p:cNvPr id="5" name="Slide Number Placeholder 4">
            <a:extLst>
              <a:ext uri="{FF2B5EF4-FFF2-40B4-BE49-F238E27FC236}">
                <a16:creationId xmlns:a16="http://schemas.microsoft.com/office/drawing/2014/main" xmlns="" id="{5AC72347-6926-48B7-AF83-7CAA66A5A184}"/>
              </a:ext>
            </a:extLst>
          </p:cNvPr>
          <p:cNvSpPr>
            <a:spLocks noGrp="1"/>
          </p:cNvSpPr>
          <p:nvPr>
            <p:ph type="sldNum" sz="quarter" idx="12"/>
          </p:nvPr>
        </p:nvSpPr>
        <p:spPr/>
        <p:txBody>
          <a:bodyPr/>
          <a:lstStyle/>
          <a:p>
            <a:fld id="{1A854779-256D-41CA-AF7C-67C3B2E6CAB7}" type="slidenum">
              <a:rPr lang="en-GB" smtClean="0"/>
              <a:t>14</a:t>
            </a:fld>
            <a:endParaRPr lang="en-GB"/>
          </a:p>
        </p:txBody>
      </p:sp>
    </p:spTree>
    <p:extLst>
      <p:ext uri="{BB962C8B-B14F-4D97-AF65-F5344CB8AC3E}">
        <p14:creationId xmlns:p14="http://schemas.microsoft.com/office/powerpoint/2010/main" val="8661356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5EAB63-1515-4615-81D7-E40D15154B46}"/>
              </a:ext>
            </a:extLst>
          </p:cNvPr>
          <p:cNvSpPr>
            <a:spLocks noGrp="1"/>
          </p:cNvSpPr>
          <p:nvPr>
            <p:ph type="title"/>
          </p:nvPr>
        </p:nvSpPr>
        <p:spPr/>
        <p:txBody>
          <a:bodyPr/>
          <a:lstStyle/>
          <a:p>
            <a:r>
              <a:rPr lang="en-GB" b="1" dirty="0"/>
              <a:t>Design of Slides</a:t>
            </a:r>
            <a:endParaRPr lang="en-GB" dirty="0"/>
          </a:p>
        </p:txBody>
      </p:sp>
      <p:sp>
        <p:nvSpPr>
          <p:cNvPr id="3" name="Content Placeholder 2">
            <a:extLst>
              <a:ext uri="{FF2B5EF4-FFF2-40B4-BE49-F238E27FC236}">
                <a16:creationId xmlns:a16="http://schemas.microsoft.com/office/drawing/2014/main" xmlns="" id="{27DDAE24-9B61-4F7A-B7B1-B80057DE6F60}"/>
              </a:ext>
            </a:extLst>
          </p:cNvPr>
          <p:cNvSpPr>
            <a:spLocks noGrp="1"/>
          </p:cNvSpPr>
          <p:nvPr>
            <p:ph idx="1"/>
          </p:nvPr>
        </p:nvSpPr>
        <p:spPr>
          <a:xfrm>
            <a:off x="549838" y="1417638"/>
            <a:ext cx="7776864" cy="4315618"/>
          </a:xfrm>
        </p:spPr>
        <p:txBody>
          <a:bodyPr>
            <a:normAutofit fontScale="85000" lnSpcReduction="10000"/>
          </a:bodyPr>
          <a:lstStyle/>
          <a:p>
            <a:pPr algn="just"/>
            <a:r>
              <a:rPr lang="en-GB" sz="2400" dirty="0"/>
              <a:t>Make sure tables, pictures, and graphs can be read </a:t>
            </a:r>
          </a:p>
          <a:p>
            <a:pPr lvl="1" algn="just">
              <a:buFontTx/>
              <a:buChar char="-"/>
            </a:pPr>
            <a:r>
              <a:rPr lang="en-GB" sz="2000" dirty="0"/>
              <a:t>Titles on graphs and tables must be readable at back of the room </a:t>
            </a:r>
          </a:p>
          <a:p>
            <a:pPr lvl="1" algn="just">
              <a:buFontTx/>
              <a:buChar char="-"/>
            </a:pPr>
            <a:r>
              <a:rPr lang="en-GB" sz="2000" dirty="0"/>
              <a:t>Number must also be readable </a:t>
            </a:r>
          </a:p>
          <a:p>
            <a:pPr marL="0" indent="0" algn="just">
              <a:buNone/>
            </a:pPr>
            <a:endParaRPr lang="en-GB" sz="2400" dirty="0"/>
          </a:p>
          <a:p>
            <a:pPr algn="just"/>
            <a:r>
              <a:rPr lang="en-GB" sz="2400" dirty="0"/>
              <a:t>Tables/Pictures </a:t>
            </a:r>
          </a:p>
          <a:p>
            <a:pPr lvl="1" algn="just">
              <a:buFontTx/>
              <a:buChar char="-"/>
            </a:pPr>
            <a:r>
              <a:rPr lang="en-GB" sz="2000" dirty="0"/>
              <a:t>You can make them inside PowerPoint</a:t>
            </a:r>
          </a:p>
          <a:p>
            <a:pPr lvl="1" algn="just">
              <a:buFontTx/>
              <a:buChar char="-"/>
            </a:pPr>
            <a:r>
              <a:rPr lang="en-GB" sz="2000" dirty="0"/>
              <a:t>You can make them in excel and copy and paste </a:t>
            </a:r>
          </a:p>
          <a:p>
            <a:pPr lvl="1" algn="just">
              <a:buFontTx/>
              <a:buChar char="-"/>
            </a:pPr>
            <a:r>
              <a:rPr lang="en-GB" sz="2000" dirty="0"/>
              <a:t>You can bring them in as an object </a:t>
            </a:r>
          </a:p>
          <a:p>
            <a:pPr lvl="1" algn="just">
              <a:buFontTx/>
              <a:buChar char="-"/>
            </a:pPr>
            <a:r>
              <a:rPr lang="en-GB" sz="2000" dirty="0"/>
              <a:t>You could scan them, then make a hyperlink to the document </a:t>
            </a:r>
          </a:p>
          <a:p>
            <a:pPr>
              <a:lnSpc>
                <a:spcPct val="150000"/>
              </a:lnSpc>
            </a:pPr>
            <a:r>
              <a:rPr lang="en-GB" sz="2400" dirty="0"/>
              <a:t>Around 6 points per slide</a:t>
            </a:r>
          </a:p>
          <a:p>
            <a:pPr>
              <a:lnSpc>
                <a:spcPct val="150000"/>
              </a:lnSpc>
            </a:pPr>
            <a:r>
              <a:rPr lang="en-GB" sz="2400" dirty="0"/>
              <a:t>Introduce one key idea per slide</a:t>
            </a:r>
          </a:p>
          <a:p>
            <a:pPr>
              <a:lnSpc>
                <a:spcPct val="150000"/>
              </a:lnSpc>
            </a:pPr>
            <a:r>
              <a:rPr lang="en-GB" sz="2400" dirty="0"/>
              <a:t>Concise bullet points</a:t>
            </a:r>
          </a:p>
          <a:p>
            <a:pPr>
              <a:lnSpc>
                <a:spcPct val="150000"/>
              </a:lnSpc>
            </a:pPr>
            <a:endParaRPr lang="en-GB" sz="2400" dirty="0"/>
          </a:p>
          <a:p>
            <a:pPr marL="0" indent="0" algn="just">
              <a:buNone/>
            </a:pPr>
            <a:endParaRPr lang="en-GB" sz="2400" dirty="0"/>
          </a:p>
          <a:p>
            <a:pPr algn="just"/>
            <a:endParaRPr lang="en-GB" sz="2400" dirty="0"/>
          </a:p>
          <a:p>
            <a:pPr algn="just"/>
            <a:endParaRPr lang="en-GB" sz="2400" dirty="0"/>
          </a:p>
        </p:txBody>
      </p:sp>
      <p:sp>
        <p:nvSpPr>
          <p:cNvPr id="5" name="Slide Number Placeholder 4">
            <a:extLst>
              <a:ext uri="{FF2B5EF4-FFF2-40B4-BE49-F238E27FC236}">
                <a16:creationId xmlns:a16="http://schemas.microsoft.com/office/drawing/2014/main" xmlns="" id="{5AC72347-6926-48B7-AF83-7CAA66A5A184}"/>
              </a:ext>
            </a:extLst>
          </p:cNvPr>
          <p:cNvSpPr>
            <a:spLocks noGrp="1"/>
          </p:cNvSpPr>
          <p:nvPr>
            <p:ph type="sldNum" sz="quarter" idx="12"/>
          </p:nvPr>
        </p:nvSpPr>
        <p:spPr/>
        <p:txBody>
          <a:bodyPr/>
          <a:lstStyle/>
          <a:p>
            <a:fld id="{1A854779-256D-41CA-AF7C-67C3B2E6CAB7}" type="slidenum">
              <a:rPr lang="en-GB" smtClean="0"/>
              <a:t>15</a:t>
            </a:fld>
            <a:endParaRPr lang="en-GB"/>
          </a:p>
        </p:txBody>
      </p:sp>
    </p:spTree>
    <p:extLst>
      <p:ext uri="{BB962C8B-B14F-4D97-AF65-F5344CB8AC3E}">
        <p14:creationId xmlns:p14="http://schemas.microsoft.com/office/powerpoint/2010/main" val="214105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5EAB63-1515-4615-81D7-E40D15154B46}"/>
              </a:ext>
            </a:extLst>
          </p:cNvPr>
          <p:cNvSpPr>
            <a:spLocks noGrp="1"/>
          </p:cNvSpPr>
          <p:nvPr>
            <p:ph type="title"/>
          </p:nvPr>
        </p:nvSpPr>
        <p:spPr/>
        <p:txBody>
          <a:bodyPr/>
          <a:lstStyle/>
          <a:p>
            <a:r>
              <a:rPr lang="en-GB" b="1" dirty="0"/>
              <a:t>Using Fonts</a:t>
            </a:r>
            <a:endParaRPr lang="en-GB" dirty="0"/>
          </a:p>
        </p:txBody>
      </p:sp>
      <p:sp>
        <p:nvSpPr>
          <p:cNvPr id="5" name="Slide Number Placeholder 4">
            <a:extLst>
              <a:ext uri="{FF2B5EF4-FFF2-40B4-BE49-F238E27FC236}">
                <a16:creationId xmlns:a16="http://schemas.microsoft.com/office/drawing/2014/main" xmlns="" id="{5AC72347-6926-48B7-AF83-7CAA66A5A184}"/>
              </a:ext>
            </a:extLst>
          </p:cNvPr>
          <p:cNvSpPr>
            <a:spLocks noGrp="1"/>
          </p:cNvSpPr>
          <p:nvPr>
            <p:ph type="sldNum" sz="quarter" idx="12"/>
          </p:nvPr>
        </p:nvSpPr>
        <p:spPr/>
        <p:txBody>
          <a:bodyPr/>
          <a:lstStyle/>
          <a:p>
            <a:fld id="{1A854779-256D-41CA-AF7C-67C3B2E6CAB7}" type="slidenum">
              <a:rPr lang="en-GB" smtClean="0"/>
              <a:t>16</a:t>
            </a:fld>
            <a:endParaRPr lang="en-GB"/>
          </a:p>
        </p:txBody>
      </p:sp>
      <p:sp>
        <p:nvSpPr>
          <p:cNvPr id="6" name="Content Placeholder 2">
            <a:extLst>
              <a:ext uri="{FF2B5EF4-FFF2-40B4-BE49-F238E27FC236}">
                <a16:creationId xmlns:a16="http://schemas.microsoft.com/office/drawing/2014/main" xmlns="" id="{ECDCEE5A-3CAB-4017-AC5E-49606C6557CD}"/>
              </a:ext>
            </a:extLst>
          </p:cNvPr>
          <p:cNvSpPr txBox="1">
            <a:spLocks/>
          </p:cNvSpPr>
          <p:nvPr/>
        </p:nvSpPr>
        <p:spPr>
          <a:xfrm>
            <a:off x="628650" y="1417638"/>
            <a:ext cx="7886700" cy="4099594"/>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2400" dirty="0"/>
              <a:t>Slides should be designed in a way that they can be seen and read by anyone in any part of the room </a:t>
            </a:r>
          </a:p>
          <a:p>
            <a:pPr>
              <a:lnSpc>
                <a:spcPct val="150000"/>
              </a:lnSpc>
            </a:pPr>
            <a:r>
              <a:rPr lang="en-GB" sz="2400" dirty="0"/>
              <a:t>The font choices should not be very different between slides as it may distract the audience </a:t>
            </a:r>
          </a:p>
          <a:p>
            <a:pPr>
              <a:lnSpc>
                <a:spcPct val="150000"/>
              </a:lnSpc>
            </a:pPr>
            <a:r>
              <a:rPr lang="en-GB" sz="2400" dirty="0"/>
              <a:t>Using font size 32 points for the heading and between 24 and 28 points for the context would be satisfactory (unless otherwise number of the audiences and size of the room)</a:t>
            </a:r>
          </a:p>
        </p:txBody>
      </p:sp>
    </p:spTree>
    <p:extLst>
      <p:ext uri="{BB962C8B-B14F-4D97-AF65-F5344CB8AC3E}">
        <p14:creationId xmlns:p14="http://schemas.microsoft.com/office/powerpoint/2010/main" val="1306091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5EAB63-1515-4615-81D7-E40D15154B46}"/>
              </a:ext>
            </a:extLst>
          </p:cNvPr>
          <p:cNvSpPr>
            <a:spLocks noGrp="1"/>
          </p:cNvSpPr>
          <p:nvPr>
            <p:ph type="title"/>
          </p:nvPr>
        </p:nvSpPr>
        <p:spPr>
          <a:xfrm>
            <a:off x="457200" y="274638"/>
            <a:ext cx="8229600" cy="778098"/>
          </a:xfrm>
        </p:spPr>
        <p:txBody>
          <a:bodyPr>
            <a:normAutofit fontScale="90000"/>
          </a:bodyPr>
          <a:lstStyle/>
          <a:p>
            <a:r>
              <a:rPr lang="en-GB" b="1" dirty="0"/>
              <a:t>Background Colour of the Slides</a:t>
            </a:r>
            <a:endParaRPr lang="en-GB" dirty="0"/>
          </a:p>
        </p:txBody>
      </p:sp>
      <p:sp>
        <p:nvSpPr>
          <p:cNvPr id="5" name="Slide Number Placeholder 4">
            <a:extLst>
              <a:ext uri="{FF2B5EF4-FFF2-40B4-BE49-F238E27FC236}">
                <a16:creationId xmlns:a16="http://schemas.microsoft.com/office/drawing/2014/main" xmlns="" id="{5AC72347-6926-48B7-AF83-7CAA66A5A184}"/>
              </a:ext>
            </a:extLst>
          </p:cNvPr>
          <p:cNvSpPr>
            <a:spLocks noGrp="1"/>
          </p:cNvSpPr>
          <p:nvPr>
            <p:ph type="sldNum" sz="quarter" idx="12"/>
          </p:nvPr>
        </p:nvSpPr>
        <p:spPr/>
        <p:txBody>
          <a:bodyPr/>
          <a:lstStyle/>
          <a:p>
            <a:fld id="{1A854779-256D-41CA-AF7C-67C3B2E6CAB7}" type="slidenum">
              <a:rPr lang="en-GB" smtClean="0"/>
              <a:t>17</a:t>
            </a:fld>
            <a:endParaRPr lang="en-GB"/>
          </a:p>
        </p:txBody>
      </p:sp>
      <p:sp>
        <p:nvSpPr>
          <p:cNvPr id="6" name="Content Placeholder 2">
            <a:extLst>
              <a:ext uri="{FF2B5EF4-FFF2-40B4-BE49-F238E27FC236}">
                <a16:creationId xmlns:a16="http://schemas.microsoft.com/office/drawing/2014/main" xmlns="" id="{ECDCEE5A-3CAB-4017-AC5E-49606C6557CD}"/>
              </a:ext>
            </a:extLst>
          </p:cNvPr>
          <p:cNvSpPr txBox="1">
            <a:spLocks/>
          </p:cNvSpPr>
          <p:nvPr/>
        </p:nvSpPr>
        <p:spPr>
          <a:xfrm>
            <a:off x="628650" y="1196752"/>
            <a:ext cx="7886700" cy="4608512"/>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GB" sz="2400" dirty="0"/>
              <a:t>Background colour of the slides influences the emotions of people</a:t>
            </a:r>
          </a:p>
          <a:p>
            <a:pPr algn="just">
              <a:lnSpc>
                <a:spcPct val="150000"/>
              </a:lnSpc>
            </a:pPr>
            <a:r>
              <a:rPr lang="en-GB" sz="2400" dirty="0"/>
              <a:t>Slides must be designed with appropriate colour </a:t>
            </a:r>
          </a:p>
          <a:p>
            <a:pPr algn="just">
              <a:lnSpc>
                <a:spcPct val="150000"/>
              </a:lnSpc>
            </a:pPr>
            <a:r>
              <a:rPr lang="en-GB" sz="2400" dirty="0"/>
              <a:t>To understand the right colour to use, you need to understand the emotions of the audiences </a:t>
            </a:r>
          </a:p>
          <a:p>
            <a:pPr algn="just">
              <a:lnSpc>
                <a:spcPct val="150000"/>
              </a:lnSpc>
            </a:pPr>
            <a:r>
              <a:rPr lang="en-GB" sz="2400" dirty="0"/>
              <a:t>The message you will be passing across at different times of you presentation and the emotions it will evoke</a:t>
            </a:r>
          </a:p>
          <a:p>
            <a:pPr algn="just">
              <a:lnSpc>
                <a:spcPct val="150000"/>
              </a:lnSpc>
            </a:pPr>
            <a:r>
              <a:rPr lang="en-GB" sz="2400" dirty="0"/>
              <a:t>Nature of the room, whether it will be lit or not?</a:t>
            </a:r>
          </a:p>
          <a:p>
            <a:pPr algn="just">
              <a:lnSpc>
                <a:spcPct val="150000"/>
              </a:lnSpc>
            </a:pPr>
            <a:r>
              <a:rPr lang="en-GB" sz="2400" dirty="0"/>
              <a:t>Whether the presentation will be done during daytime or at night time</a:t>
            </a:r>
          </a:p>
          <a:p>
            <a:pPr algn="just">
              <a:lnSpc>
                <a:spcPct val="150000"/>
              </a:lnSpc>
            </a:pPr>
            <a:r>
              <a:rPr lang="en-GB" sz="2400" dirty="0"/>
              <a:t>Background colour of the slides can give the very best impressions to the audience</a:t>
            </a:r>
          </a:p>
        </p:txBody>
      </p:sp>
    </p:spTree>
    <p:extLst>
      <p:ext uri="{BB962C8B-B14F-4D97-AF65-F5344CB8AC3E}">
        <p14:creationId xmlns:p14="http://schemas.microsoft.com/office/powerpoint/2010/main" val="42709882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US" altLang="en-US" sz="4800" b="1" dirty="0"/>
              <a:t>Questions</a:t>
            </a:r>
          </a:p>
        </p:txBody>
      </p:sp>
      <p:sp>
        <p:nvSpPr>
          <p:cNvPr id="9219" name="Content Placeholder 2"/>
          <p:cNvSpPr>
            <a:spLocks noGrp="1"/>
          </p:cNvSpPr>
          <p:nvPr>
            <p:ph idx="1"/>
          </p:nvPr>
        </p:nvSpPr>
        <p:spPr>
          <a:xfrm>
            <a:off x="472353" y="1401428"/>
            <a:ext cx="8229600" cy="3917032"/>
          </a:xfrm>
        </p:spPr>
        <p:txBody>
          <a:bodyPr>
            <a:noAutofit/>
          </a:bodyPr>
          <a:lstStyle/>
          <a:p>
            <a:pPr algn="just"/>
            <a:r>
              <a:rPr lang="en-US" altLang="en-US" sz="2400" dirty="0"/>
              <a:t>Always leave time for a few questions at the end of the talk</a:t>
            </a:r>
          </a:p>
          <a:p>
            <a:pPr algn="just"/>
            <a:endParaRPr lang="en-US" altLang="en-US" sz="2400" dirty="0"/>
          </a:p>
          <a:p>
            <a:pPr algn="just"/>
            <a:r>
              <a:rPr lang="en-US" altLang="en-US" sz="2400" dirty="0"/>
              <a:t>Don’t take questions during the talk</a:t>
            </a:r>
          </a:p>
          <a:p>
            <a:pPr algn="just"/>
            <a:endParaRPr lang="en-US" altLang="en-US" sz="2400" dirty="0"/>
          </a:p>
          <a:p>
            <a:pPr algn="just"/>
            <a:r>
              <a:rPr lang="en-US" altLang="en-US" sz="2400" dirty="0"/>
              <a:t>Some questions are too specific or personal</a:t>
            </a:r>
          </a:p>
          <a:p>
            <a:pPr algn="just"/>
            <a:endParaRPr lang="en-US" altLang="en-US" sz="2400" dirty="0"/>
          </a:p>
          <a:p>
            <a:pPr algn="just"/>
            <a:r>
              <a:rPr lang="en-US" altLang="en-US" sz="2400" dirty="0"/>
              <a:t>If you cannot answer a question, say so</a:t>
            </a:r>
          </a:p>
        </p:txBody>
      </p:sp>
    </p:spTree>
    <p:extLst>
      <p:ext uri="{BB962C8B-B14F-4D97-AF65-F5344CB8AC3E}">
        <p14:creationId xmlns:p14="http://schemas.microsoft.com/office/powerpoint/2010/main" val="6662687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altLang="en-US" b="1" dirty="0"/>
              <a:t>Conclusion</a:t>
            </a:r>
          </a:p>
        </p:txBody>
      </p:sp>
      <p:sp>
        <p:nvSpPr>
          <p:cNvPr id="12291" name="Content Placeholder 2"/>
          <p:cNvSpPr>
            <a:spLocks noGrp="1"/>
          </p:cNvSpPr>
          <p:nvPr>
            <p:ph idx="1"/>
          </p:nvPr>
        </p:nvSpPr>
        <p:spPr>
          <a:xfrm>
            <a:off x="611560" y="1268760"/>
            <a:ext cx="7776864" cy="4248472"/>
          </a:xfrm>
        </p:spPr>
        <p:txBody>
          <a:bodyPr>
            <a:normAutofit/>
          </a:bodyPr>
          <a:lstStyle/>
          <a:p>
            <a:pPr algn="just"/>
            <a:r>
              <a:rPr lang="en-US" altLang="en-US" sz="2400" dirty="0"/>
              <a:t>Concisely summarize your key concepts and the main ideas of your presentation</a:t>
            </a:r>
          </a:p>
          <a:p>
            <a:pPr algn="just"/>
            <a:endParaRPr lang="en-US" altLang="en-US" sz="2400" dirty="0"/>
          </a:p>
          <a:p>
            <a:pPr algn="just"/>
            <a:r>
              <a:rPr lang="en-US" altLang="en-US" sz="2400" dirty="0"/>
              <a:t>End your talk with the summary statement or question you have prepared</a:t>
            </a:r>
          </a:p>
          <a:p>
            <a:pPr algn="just"/>
            <a:endParaRPr lang="en-US" altLang="en-US" sz="2400" dirty="0"/>
          </a:p>
          <a:p>
            <a:pPr algn="just"/>
            <a:r>
              <a:rPr lang="en-US" altLang="en-US" sz="2400" dirty="0"/>
              <a:t>Consider alternatives to “Questions?” for your closing slide</a:t>
            </a:r>
          </a:p>
          <a:p>
            <a:pPr lvl="1" algn="just"/>
            <a:r>
              <a:rPr lang="en-US" altLang="en-US" sz="2400" dirty="0"/>
              <a:t>A summary of your key points, a cartoon, a team logo, or a company logo may be stronger </a:t>
            </a:r>
          </a:p>
        </p:txBody>
      </p:sp>
    </p:spTree>
    <p:extLst>
      <p:ext uri="{BB962C8B-B14F-4D97-AF65-F5344CB8AC3E}">
        <p14:creationId xmlns:p14="http://schemas.microsoft.com/office/powerpoint/2010/main" val="32181907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78F52FD5-943B-9902-F07D-88983584B369}"/>
              </a:ext>
            </a:extLst>
          </p:cNvPr>
          <p:cNvSpPr>
            <a:spLocks noGrp="1"/>
          </p:cNvSpPr>
          <p:nvPr>
            <p:ph idx="1"/>
          </p:nvPr>
        </p:nvSpPr>
        <p:spPr>
          <a:xfrm>
            <a:off x="395536" y="1124744"/>
            <a:ext cx="8291264" cy="4392489"/>
          </a:xfrm>
        </p:spPr>
        <p:txBody>
          <a:bodyPr/>
          <a:lstStyle/>
          <a:p>
            <a:r>
              <a:rPr lang="en-GB" dirty="0"/>
              <a:t>Watch the video’s below and discuss:</a:t>
            </a:r>
          </a:p>
          <a:p>
            <a:endParaRPr lang="en-GB" dirty="0"/>
          </a:p>
          <a:p>
            <a:r>
              <a:rPr lang="en-GB" dirty="0">
                <a:hlinkClick r:id="rId2"/>
              </a:rPr>
              <a:t>Presentation Good/Bad Examples (youtube.com)</a:t>
            </a:r>
            <a:endParaRPr lang="en-GB" dirty="0"/>
          </a:p>
          <a:p>
            <a:endParaRPr lang="en-GB" dirty="0"/>
          </a:p>
          <a:p>
            <a:r>
              <a:rPr lang="en-GB" dirty="0">
                <a:hlinkClick r:id="rId3"/>
              </a:rPr>
              <a:t>Good Presentation VS Bad Presentation * (youtube.com)</a:t>
            </a:r>
            <a:endParaRPr lang="en-GB" dirty="0"/>
          </a:p>
        </p:txBody>
      </p:sp>
    </p:spTree>
    <p:extLst>
      <p:ext uri="{BB962C8B-B14F-4D97-AF65-F5344CB8AC3E}">
        <p14:creationId xmlns:p14="http://schemas.microsoft.com/office/powerpoint/2010/main" val="22309214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normAutofit fontScale="90000"/>
          </a:bodyPr>
          <a:lstStyle/>
          <a:p>
            <a:r>
              <a:rPr lang="en-US" altLang="en-US" b="1" dirty="0"/>
              <a:t>What you need to do - Practice</a:t>
            </a:r>
          </a:p>
        </p:txBody>
      </p:sp>
      <p:sp>
        <p:nvSpPr>
          <p:cNvPr id="12291" name="Content Placeholder 2"/>
          <p:cNvSpPr>
            <a:spLocks noGrp="1"/>
          </p:cNvSpPr>
          <p:nvPr>
            <p:ph idx="1"/>
          </p:nvPr>
        </p:nvSpPr>
        <p:spPr>
          <a:xfrm>
            <a:off x="683568" y="1484784"/>
            <a:ext cx="7776864" cy="4464496"/>
          </a:xfrm>
        </p:spPr>
        <p:txBody>
          <a:bodyPr>
            <a:normAutofit fontScale="85000" lnSpcReduction="20000"/>
          </a:bodyPr>
          <a:lstStyle/>
          <a:p>
            <a:pPr algn="just"/>
            <a:r>
              <a:rPr lang="en-US" altLang="en-US" sz="2400" dirty="0"/>
              <a:t>Practice on your own (get timing right)</a:t>
            </a:r>
          </a:p>
          <a:p>
            <a:pPr algn="just"/>
            <a:endParaRPr lang="en-US" altLang="en-US" sz="2400" dirty="0"/>
          </a:p>
          <a:p>
            <a:pPr algn="just"/>
            <a:r>
              <a:rPr lang="en-US" altLang="en-US" sz="2400" dirty="0"/>
              <a:t>Practice by standing in front of the mirror</a:t>
            </a:r>
          </a:p>
          <a:p>
            <a:pPr algn="just"/>
            <a:endParaRPr lang="en-US" altLang="en-US" sz="2400" dirty="0"/>
          </a:p>
          <a:p>
            <a:pPr algn="just"/>
            <a:r>
              <a:rPr lang="en-US" altLang="en-US" sz="2400" dirty="0"/>
              <a:t>Invite friends and do practice in front of them </a:t>
            </a:r>
          </a:p>
          <a:p>
            <a:pPr algn="just"/>
            <a:endParaRPr lang="en-US" altLang="en-US" sz="2400" dirty="0"/>
          </a:p>
          <a:p>
            <a:pPr algn="just"/>
            <a:r>
              <a:rPr lang="en-US" altLang="en-US" sz="2400" dirty="0"/>
              <a:t>Write out the full text you want to say, which will force you to think of every aspects</a:t>
            </a:r>
          </a:p>
          <a:p>
            <a:pPr algn="just"/>
            <a:endParaRPr lang="en-US" altLang="en-US" sz="2400" dirty="0"/>
          </a:p>
          <a:p>
            <a:pPr algn="just"/>
            <a:r>
              <a:rPr lang="en-US" altLang="en-US" sz="2400" dirty="0"/>
              <a:t>Make notes of all the key points and those key points during presentation </a:t>
            </a:r>
          </a:p>
          <a:p>
            <a:pPr algn="just"/>
            <a:endParaRPr lang="en-US" altLang="en-US" sz="2400" dirty="0"/>
          </a:p>
          <a:p>
            <a:pPr algn="just"/>
            <a:r>
              <a:rPr lang="en-US" altLang="en-US" sz="2400" dirty="0"/>
              <a:t>Record your practice session and review your entire talk to understand using your voice, whether audience will like or not?</a:t>
            </a:r>
          </a:p>
        </p:txBody>
      </p:sp>
    </p:spTree>
    <p:extLst>
      <p:ext uri="{BB962C8B-B14F-4D97-AF65-F5344CB8AC3E}">
        <p14:creationId xmlns:p14="http://schemas.microsoft.com/office/powerpoint/2010/main" val="36105153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altLang="en-US" b="1" dirty="0"/>
              <a:t>What not to do?</a:t>
            </a:r>
          </a:p>
        </p:txBody>
      </p:sp>
      <p:sp>
        <p:nvSpPr>
          <p:cNvPr id="12291" name="Content Placeholder 2"/>
          <p:cNvSpPr>
            <a:spLocks noGrp="1"/>
          </p:cNvSpPr>
          <p:nvPr>
            <p:ph idx="1"/>
          </p:nvPr>
        </p:nvSpPr>
        <p:spPr>
          <a:xfrm>
            <a:off x="683568" y="1268760"/>
            <a:ext cx="7776864" cy="4464496"/>
          </a:xfrm>
        </p:spPr>
        <p:txBody>
          <a:bodyPr>
            <a:normAutofit/>
          </a:bodyPr>
          <a:lstStyle/>
          <a:p>
            <a:pPr algn="just"/>
            <a:r>
              <a:rPr lang="en-US" altLang="en-US" sz="2400" dirty="0"/>
              <a:t>Stand on one leg</a:t>
            </a:r>
          </a:p>
          <a:p>
            <a:pPr algn="just"/>
            <a:r>
              <a:rPr lang="en-US" altLang="en-US" sz="2400" dirty="0"/>
              <a:t>Hit yourself or a table </a:t>
            </a:r>
          </a:p>
          <a:p>
            <a:pPr algn="just"/>
            <a:r>
              <a:rPr lang="en-US" altLang="en-US" sz="2400" dirty="0"/>
              <a:t>Tab your pen </a:t>
            </a:r>
          </a:p>
          <a:p>
            <a:pPr algn="just"/>
            <a:r>
              <a:rPr lang="en-US" altLang="en-US" sz="2400" dirty="0"/>
              <a:t>Turn your back on the audience </a:t>
            </a:r>
          </a:p>
          <a:p>
            <a:pPr algn="just"/>
            <a:r>
              <a:rPr lang="en-US" altLang="en-US" sz="2400" dirty="0"/>
              <a:t>Wave your hands like your talking Italian </a:t>
            </a:r>
          </a:p>
          <a:p>
            <a:pPr algn="just"/>
            <a:r>
              <a:rPr lang="en-US" altLang="en-US" sz="2400" dirty="0"/>
              <a:t>Put your thumbs in your pockets</a:t>
            </a:r>
          </a:p>
          <a:p>
            <a:pPr algn="just"/>
            <a:r>
              <a:rPr lang="en-US" altLang="en-US" sz="2400" dirty="0"/>
              <a:t>Cross your arms and take a football pose </a:t>
            </a:r>
          </a:p>
          <a:p>
            <a:pPr algn="just"/>
            <a:r>
              <a:rPr lang="en-US" altLang="en-US" sz="2400" dirty="0"/>
              <a:t>Try to smile at the audience if you are not too nervous</a:t>
            </a:r>
          </a:p>
          <a:p>
            <a:pPr algn="just"/>
            <a:r>
              <a:rPr lang="en-US" altLang="en-US" sz="2400" dirty="0"/>
              <a:t>Never ever read context from the slide</a:t>
            </a:r>
          </a:p>
        </p:txBody>
      </p:sp>
    </p:spTree>
    <p:extLst>
      <p:ext uri="{BB962C8B-B14F-4D97-AF65-F5344CB8AC3E}">
        <p14:creationId xmlns:p14="http://schemas.microsoft.com/office/powerpoint/2010/main" val="2201160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00" name="Title 1"/>
          <p:cNvSpPr>
            <a:spLocks noGrp="1"/>
          </p:cNvSpPr>
          <p:nvPr>
            <p:ph type="title"/>
          </p:nvPr>
        </p:nvSpPr>
        <p:spPr>
          <a:xfrm>
            <a:off x="457200" y="0"/>
            <a:ext cx="8229600" cy="1143000"/>
          </a:xfrm>
        </p:spPr>
        <p:txBody>
          <a:bodyPr/>
          <a:lstStyle/>
          <a:p>
            <a:r>
              <a:rPr lang="en-US" altLang="en-US" sz="3200" b="1" dirty="0"/>
              <a:t>JISC Discovery Tool – Key Student Resources</a:t>
            </a:r>
          </a:p>
        </p:txBody>
      </p:sp>
      <p:sp>
        <p:nvSpPr>
          <p:cNvPr id="6201" name="Content Placeholder 2"/>
          <p:cNvSpPr>
            <a:spLocks noGrp="1"/>
          </p:cNvSpPr>
          <p:nvPr>
            <p:ph idx="1"/>
          </p:nvPr>
        </p:nvSpPr>
        <p:spPr>
          <a:xfrm>
            <a:off x="457200" y="1050000"/>
            <a:ext cx="4400000" cy="3800000"/>
          </a:xfrm>
        </p:spPr>
        <p:txBody>
          <a:bodyPr>
            <a:normAutofit fontScale="92500" lnSpcReduction="20000"/>
          </a:bodyPr>
          <a:lstStyle/>
          <a:p>
            <a:pPr algn="just"/>
            <a:r>
              <a:rPr lang="en-US" altLang="en-US" sz="2000" dirty="0"/>
              <a:t>As a UWTSD student, you are required to complete the JISC Discovery Tool at the beginning of your studies</a:t>
            </a:r>
          </a:p>
          <a:p>
            <a:pPr algn="just"/>
            <a:endParaRPr lang="en-US" sz="2000" dirty="0"/>
          </a:p>
          <a:p>
            <a:pPr algn="just"/>
            <a:r>
              <a:rPr lang="en-US" altLang="en-US" sz="2000" dirty="0"/>
              <a:t>It is a free self-assessment questionnaire that evaluates your current digital skill levels and generates a personalised report</a:t>
            </a:r>
          </a:p>
          <a:p>
            <a:pPr algn="just"/>
            <a:endParaRPr lang="en-US" sz="2000" dirty="0"/>
          </a:p>
          <a:p>
            <a:pPr algn="just"/>
            <a:r>
              <a:rPr lang="en-US" altLang="en-US" sz="2000" dirty="0"/>
              <a:t>Your results are aligned to the six elements of digital capability as defined by JISC and will guide your development throughout your studies</a:t>
            </a:r>
          </a:p>
        </p:txBody>
      </p:sp>
      <p:sp>
        <p:nvSpPr>
          <p:cNvPr id="6202" name="Link Box 1"/>
          <p:cNvSpPr>
            <a:spLocks noGrp="1"/>
          </p:cNvSpPr>
          <p:nvPr/>
        </p:nvSpPr>
        <p:spPr>
          <a:xfrm>
            <a:off x="5080000" y="1050000"/>
            <a:ext cx="3606800" cy="1750000"/>
          </a:xfrm>
          <a:prstGeom prst="rect">
            <a:avLst/>
          </a:prstGeom>
          <a:solidFill>
            <a:srgbClr val="007DC3"/>
          </a:solidFill>
          <a:ln>
            <a:noFill/>
          </a:ln>
        </p:spPr>
        <p:txBody>
          <a:bodyPr anchor="ctr"/>
          <a:lstStyle/>
          <a:p>
            <a:pPr algn="ctr"/>
            <a:r>
              <a:rPr lang="en-US" altLang="en-US" sz="1800" b="1" dirty="0">
                <a:solidFill>
                  <a:srgbClr val="FFFFFF"/>
                </a:solidFill>
              </a:rPr>
              <a:t>📖 UWTSD Digital Skills Hub</a:t>
            </a:r>
          </a:p>
          <a:p>
            <a:pPr algn="ctr"/>
            <a:endParaRPr lang="en-US" sz="1400" dirty="0"/>
          </a:p>
          <a:p>
            <a:pPr algn="ctr"/>
            <a:r>
              <a:rPr lang="en-US" altLang="en-US" sz="1600" dirty="0">
                <a:solidFill>
                  <a:srgbClr val="FFFFFF"/>
                </a:solidFill>
                <a:hlinkClick r:id="rId2"/>
              </a:rPr>
              <a:t>digitalskills.uwtsd.ac.uk</a:t>
            </a:r>
          </a:p>
          <a:p>
            <a:pPr algn="ctr"/>
            <a:endParaRPr lang="en-US" sz="1400" dirty="0"/>
          </a:p>
          <a:p>
            <a:pPr algn="ctr"/>
            <a:r>
              <a:rPr lang="en-US" altLang="en-US" sz="1200" dirty="0">
                <a:solidFill>
                  <a:srgbClr val="D9EEF9"/>
                </a:solidFill>
              </a:rPr>
              <a:t>Guides and resources covering all six JISC digital capability areas</a:t>
            </a:r>
          </a:p>
        </p:txBody>
      </p:sp>
      <p:sp>
        <p:nvSpPr>
          <p:cNvPr id="6203" name="Link Box 2"/>
          <p:cNvSpPr>
            <a:spLocks noGrp="1"/>
          </p:cNvSpPr>
          <p:nvPr/>
        </p:nvSpPr>
        <p:spPr>
          <a:xfrm>
            <a:off x="5080000" y="2920000"/>
            <a:ext cx="3606800" cy="1750000"/>
          </a:xfrm>
          <a:prstGeom prst="rect">
            <a:avLst/>
          </a:prstGeom>
          <a:solidFill>
            <a:srgbClr val="1D6F42"/>
          </a:solidFill>
          <a:ln>
            <a:noFill/>
          </a:ln>
        </p:spPr>
        <p:txBody>
          <a:bodyPr anchor="ctr"/>
          <a:lstStyle/>
          <a:p>
            <a:pPr algn="ctr"/>
            <a:r>
              <a:rPr lang="en-US" altLang="en-US" sz="1800" b="1" dirty="0">
                <a:solidFill>
                  <a:srgbClr val="FFFFFF"/>
                </a:solidFill>
              </a:rPr>
              <a:t>💻 UWTSD Potential.ly Platform</a:t>
            </a:r>
          </a:p>
          <a:p>
            <a:pPr algn="ctr"/>
            <a:endParaRPr lang="en-US" sz="1400" dirty="0"/>
          </a:p>
          <a:p>
            <a:pPr algn="ctr"/>
            <a:r>
              <a:rPr lang="en-US" altLang="en-US" sz="1600" dirty="0">
                <a:solidFill>
                  <a:srgbClr val="FFFFFF"/>
                </a:solidFill>
                <a:hlinkClick r:id="rId3"/>
              </a:rPr>
              <a:t>uwtsd.potential.ly/signin</a:t>
            </a:r>
          </a:p>
          <a:p>
            <a:pPr algn="ctr"/>
            <a:endParaRPr lang="en-US" sz="1400" dirty="0"/>
          </a:p>
          <a:p>
            <a:pPr algn="ctr"/>
            <a:r>
              <a:rPr lang="en-US" altLang="en-US" sz="1200" dirty="0">
                <a:solidFill>
                  <a:srgbClr val="C8E6C9"/>
                </a:solidFill>
              </a:rPr>
              <a:t>Track your progress, complete activities and earn your digital skills badge</a:t>
            </a:r>
          </a:p>
        </p:txBody>
      </p:sp>
      <p:sp>
        <p:nvSpPr>
          <p:cNvPr id="6204" name="Notice Banner"/>
          <p:cNvSpPr>
            <a:spLocks noGrp="1"/>
          </p:cNvSpPr>
          <p:nvPr/>
        </p:nvSpPr>
        <p:spPr>
          <a:xfrm>
            <a:off x="457200" y="4780000"/>
            <a:ext cx="8229600" cy="380000"/>
          </a:xfrm>
          <a:prstGeom prst="rect">
            <a:avLst/>
          </a:prstGeom>
          <a:solidFill>
            <a:srgbClr val="FFC000"/>
          </a:solidFill>
          <a:ln>
            <a:noFill/>
          </a:ln>
        </p:spPr>
        <p:txBody>
          <a:bodyPr anchor="ctr"/>
          <a:lstStyle/>
          <a:p>
            <a:pPr algn="ctr"/>
            <a:r>
              <a:rPr lang="en-US" altLang="en-US" sz="1600" b="1" dirty="0">
                <a:solidFill>
                  <a:srgbClr val="1A1A1A"/>
                </a:solidFill>
              </a:rPr>
              <a:t>⚠  Both links above must be accessed and completed before Week 4 of your studies  ⚠</a:t>
            </a:r>
          </a:p>
        </p:txBody>
      </p:sp>
    </p:spTree>
    <p:extLst>
      <p:ext uri="{BB962C8B-B14F-4D97-AF65-F5344CB8AC3E}">
        <p14:creationId xmlns:p14="http://schemas.microsoft.com/office/powerpoint/2010/main" val="42513642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00" name="Title 1"/>
          <p:cNvSpPr>
            <a:spLocks noGrp="1"/>
          </p:cNvSpPr>
          <p:nvPr>
            <p:ph type="title"/>
          </p:nvPr>
        </p:nvSpPr>
        <p:spPr>
          <a:xfrm>
            <a:off x="457200" y="0"/>
            <a:ext cx="8229600" cy="1143000"/>
          </a:xfrm>
        </p:spPr>
        <p:txBody>
          <a:bodyPr/>
          <a:lstStyle/>
          <a:p>
            <a:r>
              <a:rPr lang="en-US" altLang="en-US" sz="2800" b="1" dirty="0"/>
              <a:t>JISC Discovery Tool – The Six Elements of Digital Capability</a:t>
            </a:r>
          </a:p>
        </p:txBody>
      </p:sp>
      <p:sp>
        <p:nvSpPr>
          <p:cNvPr id="6301" name="Content Placeholder 2"/>
          <p:cNvSpPr>
            <a:spLocks noGrp="1"/>
          </p:cNvSpPr>
          <p:nvPr>
            <p:ph idx="1"/>
          </p:nvPr>
        </p:nvSpPr>
        <p:spPr>
          <a:xfrm>
            <a:off x="457200" y="1200000"/>
            <a:ext cx="4000000" cy="4187516"/>
          </a:xfrm>
        </p:spPr>
        <p:txBody>
          <a:bodyPr>
            <a:normAutofit fontScale="62500" lnSpcReduction="20000"/>
          </a:bodyPr>
          <a:lstStyle/>
          <a:p>
            <a:pPr algn="just"/>
            <a:r>
              <a:rPr lang="en-US" altLang="en-US" sz="2000" b="1" dirty="0"/>
              <a:t>1. ICT Proficiency</a:t>
            </a:r>
          </a:p>
          <a:p>
            <a:pPr algn="just"/>
            <a:r>
              <a:rPr lang="en-US" altLang="en-US" sz="1800" dirty="0"/>
              <a:t>Using devices, software and digital systems confidently</a:t>
            </a:r>
          </a:p>
          <a:p>
            <a:pPr algn="just"/>
            <a:endParaRPr lang="en-US" altLang="en-US" sz="1800" dirty="0"/>
          </a:p>
          <a:p>
            <a:pPr algn="just"/>
            <a:r>
              <a:rPr lang="en-US" altLang="en-US" sz="2000" b="1" dirty="0"/>
              <a:t>2. Information, Data and Media Literacy</a:t>
            </a:r>
          </a:p>
          <a:p>
            <a:pPr algn="just"/>
            <a:r>
              <a:rPr lang="en-US" altLang="en-US" sz="1800" dirty="0"/>
              <a:t>Finding, evaluating and managing digital information</a:t>
            </a:r>
          </a:p>
          <a:p>
            <a:pPr algn="just"/>
            <a:endParaRPr lang="en-US" altLang="en-US" sz="1800" dirty="0"/>
          </a:p>
          <a:p>
            <a:pPr algn="just"/>
            <a:r>
              <a:rPr lang="en-US" altLang="en-US" sz="2000" b="1" dirty="0"/>
              <a:t>3. Digital Creation, Problem Solving and Innovation</a:t>
            </a:r>
          </a:p>
          <a:p>
            <a:pPr algn="just"/>
            <a:r>
              <a:rPr lang="en-US" altLang="en-US" sz="1800" dirty="0"/>
              <a:t>Creating digital content and solving problems creatively</a:t>
            </a:r>
          </a:p>
          <a:p>
            <a:pPr algn="just"/>
            <a:endParaRPr lang="en-US" altLang="en-US" sz="1800" dirty="0"/>
          </a:p>
          <a:p>
            <a:pPr algn="just"/>
            <a:r>
              <a:rPr lang="en-US" altLang="en-US" sz="2000" b="1" dirty="0"/>
              <a:t>4. Digital Communication, Collaboration and Participation</a:t>
            </a:r>
          </a:p>
          <a:p>
            <a:pPr algn="just"/>
            <a:r>
              <a:rPr lang="en-US" altLang="en-US" sz="1800" dirty="0"/>
              <a:t>Communicating and working effectively in digital environments</a:t>
            </a:r>
          </a:p>
          <a:p>
            <a:pPr algn="just"/>
            <a:endParaRPr lang="en-US" altLang="en-US" sz="1800" dirty="0"/>
          </a:p>
          <a:p>
            <a:pPr algn="just"/>
            <a:r>
              <a:rPr lang="en-US" altLang="en-US" sz="2000" b="1" dirty="0"/>
              <a:t>5. Digital Learning and Development</a:t>
            </a:r>
          </a:p>
          <a:p>
            <a:pPr algn="just"/>
            <a:r>
              <a:rPr lang="en-US" altLang="en-US" sz="1800" dirty="0"/>
              <a:t>Developing digital skills for study and professional growth</a:t>
            </a:r>
          </a:p>
          <a:p>
            <a:pPr algn="just"/>
            <a:endParaRPr lang="en-US" altLang="en-US" sz="1800" dirty="0"/>
          </a:p>
          <a:p>
            <a:pPr algn="just"/>
            <a:r>
              <a:rPr lang="en-US" altLang="en-US" sz="2000" b="1" dirty="0"/>
              <a:t>6. Digital Identity and Wellbeing</a:t>
            </a:r>
          </a:p>
          <a:p>
            <a:pPr algn="just"/>
            <a:r>
              <a:rPr lang="en-US" altLang="en-US" sz="1800" dirty="0"/>
              <a:t>Managing your online identity, safety and wellbeing</a:t>
            </a:r>
          </a:p>
        </p:txBody>
      </p:sp>
      <p:sp>
        <p:nvSpPr>
          <p:cNvPr id="6302" name="Action Box"/>
          <p:cNvSpPr>
            <a:spLocks noGrp="1"/>
          </p:cNvSpPr>
          <p:nvPr/>
        </p:nvSpPr>
        <p:spPr>
          <a:xfrm>
            <a:off x="4800000" y="1200000"/>
            <a:ext cx="3886800" cy="3600000"/>
          </a:xfrm>
          <a:prstGeom prst="rect">
            <a:avLst/>
          </a:prstGeom>
          <a:solidFill>
            <a:srgbClr val="007DC3"/>
          </a:solidFill>
          <a:ln>
            <a:noFill/>
          </a:ln>
        </p:spPr>
        <p:txBody>
          <a:bodyPr anchor="t"/>
          <a:lstStyle/>
          <a:p>
            <a:pPr algn="ctr"/>
            <a:r>
              <a:rPr lang="en-US" altLang="en-US" sz="2000" b="1" dirty="0">
                <a:solidFill>
                  <a:srgbClr val="FFFFFF"/>
                </a:solidFill>
              </a:rPr>
              <a:t>💻 Complete Your JISC Discovery Tool Now</a:t>
            </a:r>
          </a:p>
          <a:p>
            <a:pPr algn="ctr"/>
            <a:endParaRPr lang="en-US" altLang="en-US" sz="1600" dirty="0"/>
          </a:p>
          <a:p>
            <a:pPr algn="ctr"/>
            <a:r>
              <a:rPr lang="en-US" altLang="en-US" sz="1800" dirty="0">
                <a:solidFill>
                  <a:srgbClr val="FFFFFF"/>
                </a:solidFill>
              </a:rPr>
              <a:t>Step 1: Go to the UWTSD DigiCentre page</a:t>
            </a:r>
          </a:p>
          <a:p>
            <a:pPr algn="ctr"/>
            <a:r>
              <a:rPr lang="en-US" altLang="en-US" sz="1800" dirty="0">
                <a:solidFill>
                  <a:srgbClr val="FFFFFF"/>
                </a:solidFill>
              </a:rPr>
              <a:t>Step 2: Click the JISC Discovery Tool link</a:t>
            </a:r>
          </a:p>
          <a:p>
            <a:pPr algn="ctr"/>
            <a:r>
              <a:rPr lang="en-US" altLang="en-US" sz="1800" dirty="0">
                <a:solidFill>
                  <a:srgbClr val="FFFFFF"/>
                </a:solidFill>
              </a:rPr>
              <a:t>Step 3: Complete the self-assessment</a:t>
            </a:r>
          </a:p>
          <a:p>
            <a:pPr algn="ctr"/>
            <a:r>
              <a:rPr lang="en-US" altLang="en-US" sz="1800" dirty="0">
                <a:solidFill>
                  <a:srgbClr val="FFFFFF"/>
                </a:solidFill>
              </a:rPr>
              <a:t>Step 4: Download your personalised report and use it to guide your development</a:t>
            </a:r>
          </a:p>
          <a:p>
            <a:pPr algn="ctr"/>
            <a:endParaRPr lang="en-US" altLang="en-US" sz="1600" dirty="0"/>
          </a:p>
          <a:p>
            <a:pPr algn="ctr"/>
            <a:r>
              <a:rPr lang="en-US" altLang="en-US" sz="1800" b="1" dirty="0">
                <a:solidFill>
                  <a:srgbClr val="FFE619"/>
                </a:solidFill>
              </a:rPr>
              <a:t>Complete before Week 4!</a:t>
            </a:r>
          </a:p>
        </p:txBody>
      </p:sp>
    </p:spTree>
    <p:extLst>
      <p:ext uri="{BB962C8B-B14F-4D97-AF65-F5344CB8AC3E}">
        <p14:creationId xmlns:p14="http://schemas.microsoft.com/office/powerpoint/2010/main" val="38782222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ltLang="en-US" b="1" dirty="0"/>
              <a:t>References</a:t>
            </a:r>
          </a:p>
        </p:txBody>
      </p:sp>
      <p:sp>
        <p:nvSpPr>
          <p:cNvPr id="17411" name="Content Placeholder 2"/>
          <p:cNvSpPr>
            <a:spLocks noGrp="1"/>
          </p:cNvSpPr>
          <p:nvPr>
            <p:ph idx="1"/>
          </p:nvPr>
        </p:nvSpPr>
        <p:spPr>
          <a:xfrm>
            <a:off x="457200" y="1398549"/>
            <a:ext cx="8229600" cy="3917032"/>
          </a:xfrm>
        </p:spPr>
        <p:txBody>
          <a:bodyPr>
            <a:normAutofit fontScale="70000" lnSpcReduction="20000"/>
          </a:bodyPr>
          <a:lstStyle/>
          <a:p>
            <a:pPr marL="457200" lvl="1" indent="0">
              <a:buNone/>
            </a:pPr>
            <a:r>
              <a:rPr lang="en-US" altLang="en-US" dirty="0" err="1"/>
              <a:t>Splane</a:t>
            </a:r>
            <a:r>
              <a:rPr lang="en-US" altLang="en-US" dirty="0"/>
              <a:t>, M. (2006). PowerPoint Presentation Advice. [Online] </a:t>
            </a:r>
            <a:r>
              <a:rPr lang="en-US" altLang="en-US" dirty="0">
                <a:hlinkClick r:id="rId3"/>
              </a:rPr>
              <a:t>http://www.cob.sjsu.edu/splane_m/PresentationTips.htm</a:t>
            </a:r>
            <a:endParaRPr lang="en-US" altLang="en-US" dirty="0"/>
          </a:p>
          <a:p>
            <a:pPr marL="457200" lvl="1" indent="0">
              <a:buNone/>
            </a:pPr>
            <a:endParaRPr lang="en-US" altLang="en-US" dirty="0"/>
          </a:p>
          <a:p>
            <a:pPr marL="457200" lvl="1" indent="0">
              <a:buNone/>
            </a:pPr>
            <a:r>
              <a:rPr lang="en-US" altLang="en-US" dirty="0"/>
              <a:t>How to give a good presentation [Online] </a:t>
            </a:r>
            <a:r>
              <a:rPr lang="en-GB" dirty="0">
                <a:hlinkClick r:id="rId4"/>
              </a:rPr>
              <a:t>https://www.princeton.edu/~archss/webpdfs08/BaharMartonosi.pdf</a:t>
            </a:r>
            <a:endParaRPr lang="en-GB" dirty="0"/>
          </a:p>
          <a:p>
            <a:pPr marL="457200" lvl="1" indent="0">
              <a:buNone/>
            </a:pPr>
            <a:endParaRPr lang="en-GB" altLang="en-US" dirty="0"/>
          </a:p>
          <a:p>
            <a:pPr marL="457200" lvl="1" indent="0">
              <a:buNone/>
            </a:pPr>
            <a:r>
              <a:rPr lang="en-GB" altLang="en-US" dirty="0"/>
              <a:t>Krishnamurthy, S. (2016). How to make a Successful Presentation. [Online] </a:t>
            </a:r>
            <a:r>
              <a:rPr lang="en-GB" dirty="0">
                <a:hlinkClick r:id="rId5"/>
              </a:rPr>
              <a:t>https://faculty.washington.edu/sandeep/d/AEOMISS.pdf</a:t>
            </a:r>
            <a:endParaRPr lang="en-GB" dirty="0"/>
          </a:p>
          <a:p>
            <a:pPr marL="457200" lvl="1" indent="0">
              <a:buNone/>
            </a:pPr>
            <a:endParaRPr lang="en-GB" altLang="en-US" dirty="0"/>
          </a:p>
          <a:p>
            <a:pPr marL="457200" lvl="1" indent="0">
              <a:buNone/>
            </a:pPr>
            <a:r>
              <a:rPr lang="en-GB" altLang="en-US" dirty="0" err="1"/>
              <a:t>Saiedian</a:t>
            </a:r>
            <a:r>
              <a:rPr lang="en-GB" altLang="en-US" dirty="0"/>
              <a:t>, H. (2003). Guidelines and Suggestions for Making a Good Presentation. [Online] </a:t>
            </a:r>
            <a:r>
              <a:rPr lang="en-GB" dirty="0">
                <a:hlinkClick r:id="rId6"/>
              </a:rPr>
              <a:t>https://people.eecs.ku.edu/~saiedian/Teaching/Common/presentation.pdf</a:t>
            </a:r>
            <a:endParaRPr lang="en-US" altLang="en-US" dirty="0"/>
          </a:p>
        </p:txBody>
      </p:sp>
    </p:spTree>
    <p:extLst>
      <p:ext uri="{BB962C8B-B14F-4D97-AF65-F5344CB8AC3E}">
        <p14:creationId xmlns:p14="http://schemas.microsoft.com/office/powerpoint/2010/main" val="40507745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xmlns="" id="{0C7B360D-7556-4838-AC1E-3ACE6DE28484}"/>
              </a:ext>
            </a:extLst>
          </p:cNvPr>
          <p:cNvSpPr>
            <a:spLocks noGrp="1"/>
          </p:cNvSpPr>
          <p:nvPr>
            <p:ph type="sldNum" sz="quarter" idx="12"/>
          </p:nvPr>
        </p:nvSpPr>
        <p:spPr/>
        <p:txBody>
          <a:bodyPr/>
          <a:lstStyle/>
          <a:p>
            <a:fld id="{1A854779-256D-41CA-AF7C-67C3B2E6CAB7}" type="slidenum">
              <a:rPr lang="en-GB" smtClean="0"/>
              <a:t>26</a:t>
            </a:fld>
            <a:endParaRPr lang="en-GB"/>
          </a:p>
        </p:txBody>
      </p:sp>
      <p:sp>
        <p:nvSpPr>
          <p:cNvPr id="4" name="Content Placeholder 3">
            <a:extLst>
              <a:ext uri="{FF2B5EF4-FFF2-40B4-BE49-F238E27FC236}">
                <a16:creationId xmlns:a16="http://schemas.microsoft.com/office/drawing/2014/main" xmlns="" id="{F66117CE-7158-E04F-9561-5DB6BE0C4B71}"/>
              </a:ext>
            </a:extLst>
          </p:cNvPr>
          <p:cNvSpPr>
            <a:spLocks noGrp="1"/>
          </p:cNvSpPr>
          <p:nvPr>
            <p:ph idx="1"/>
          </p:nvPr>
        </p:nvSpPr>
        <p:spPr>
          <a:xfrm>
            <a:off x="1547664" y="2420888"/>
            <a:ext cx="6203032" cy="748679"/>
          </a:xfrm>
        </p:spPr>
        <p:txBody>
          <a:bodyPr/>
          <a:lstStyle/>
          <a:p>
            <a:pPr marL="0" indent="0" algn="ctr">
              <a:buNone/>
            </a:pPr>
            <a:r>
              <a:rPr lang="en-US" b="1" dirty="0">
                <a:solidFill>
                  <a:srgbClr val="FF0000"/>
                </a:solidFill>
              </a:rPr>
              <a:t>Any Questions? </a:t>
            </a:r>
          </a:p>
        </p:txBody>
      </p:sp>
    </p:spTree>
    <p:extLst>
      <p:ext uri="{BB962C8B-B14F-4D97-AF65-F5344CB8AC3E}">
        <p14:creationId xmlns:p14="http://schemas.microsoft.com/office/powerpoint/2010/main" val="391178146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51</TotalTime>
  <Words>1416</Words>
  <Application>Microsoft Office PowerPoint</Application>
  <PresentationFormat>On-screen Show (4:3)</PresentationFormat>
  <Paragraphs>270</Paragraphs>
  <Slides>26</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Myriad Pro</vt:lpstr>
      <vt:lpstr>华文细黑</vt:lpstr>
      <vt:lpstr>20140311PresentationUWTSDTemplate</vt:lpstr>
      <vt:lpstr>Digital Skills and Research Methods – LCHS 4007</vt:lpstr>
      <vt:lpstr>Lesson Aim</vt:lpstr>
      <vt:lpstr> Pre-talk Preparation</vt:lpstr>
      <vt:lpstr>Consider Your Audience</vt:lpstr>
      <vt:lpstr>Handouts</vt:lpstr>
      <vt:lpstr>Opening Statement</vt:lpstr>
      <vt:lpstr>Communicate with Audience</vt:lpstr>
      <vt:lpstr>How To Speak?</vt:lpstr>
      <vt:lpstr>Body Language</vt:lpstr>
      <vt:lpstr>Behaviour</vt:lpstr>
      <vt:lpstr>Length of the Presentation </vt:lpstr>
      <vt:lpstr>Effective presentations</vt:lpstr>
      <vt:lpstr>Text: Writing style</vt:lpstr>
      <vt:lpstr>Design of Slides</vt:lpstr>
      <vt:lpstr>Design of Slides</vt:lpstr>
      <vt:lpstr>Using Fonts</vt:lpstr>
      <vt:lpstr>Background Colour of the Slides</vt:lpstr>
      <vt:lpstr>Questions</vt:lpstr>
      <vt:lpstr>Conclusion</vt:lpstr>
      <vt:lpstr>PowerPoint Presentation</vt:lpstr>
      <vt:lpstr>What you need to do - Practice</vt:lpstr>
      <vt:lpstr>What not to do?</vt:lpstr>
      <vt:lpstr>JISC Discovery Tool – Key Student Resources</vt:lpstr>
      <vt:lpstr>JISC Discovery Tool – The Six Elements of Digital Capability</vt:lpstr>
      <vt:lpstr>References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Kwame</cp:lastModifiedBy>
  <cp:revision>178</cp:revision>
  <dcterms:created xsi:type="dcterms:W3CDTF">2015-04-14T15:21:28Z</dcterms:created>
  <dcterms:modified xsi:type="dcterms:W3CDTF">2026-06-21T16:59:20Z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