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840" r:id="rId1"/>
    <p:sldMasterId id="2147483852" r:id="rId2"/>
  </p:sldMasterIdLst>
  <p:notesMasterIdLst>
    <p:notesMasterId r:id="rId24"/>
  </p:notesMasterIdLst>
  <p:sldIdLst>
    <p:sldId id="256" r:id="rId3"/>
    <p:sldId id="257" r:id="rId4"/>
    <p:sldId id="285" r:id="rId5"/>
    <p:sldId id="258" r:id="rId6"/>
    <p:sldId id="259" r:id="rId7"/>
    <p:sldId id="273" r:id="rId8"/>
    <p:sldId id="260" r:id="rId9"/>
    <p:sldId id="274" r:id="rId10"/>
    <p:sldId id="275" r:id="rId11"/>
    <p:sldId id="262" r:id="rId12"/>
    <p:sldId id="276" r:id="rId13"/>
    <p:sldId id="264" r:id="rId14"/>
    <p:sldId id="277" r:id="rId15"/>
    <p:sldId id="278" r:id="rId16"/>
    <p:sldId id="266" r:id="rId17"/>
    <p:sldId id="280" r:id="rId18"/>
    <p:sldId id="281" r:id="rId19"/>
    <p:sldId id="282" r:id="rId20"/>
    <p:sldId id="283" r:id="rId21"/>
    <p:sldId id="271" r:id="rId22"/>
    <p:sldId id="27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B1FF96-7CE9-4679-A39E-93086BEF7579}" v="3" dt="2022-07-23T14:37:53.5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81942" autoAdjust="0"/>
  </p:normalViewPr>
  <p:slideViewPr>
    <p:cSldViewPr snapToGrid="0">
      <p:cViewPr varScale="1">
        <p:scale>
          <a:sx n="92" d="100"/>
          <a:sy n="92" d="100"/>
        </p:scale>
        <p:origin x="136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A539C9-75BB-44D7-A3B0-ECBF64F50DDF}" type="datetimeFigureOut">
              <a:rPr lang="en-US" smtClean="0"/>
              <a:t>7/27/22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6588C1-BAD4-4C16-A2D4-0138D458F5F4}" type="slidenum">
              <a:rPr lang="en-US" smtClean="0"/>
              <a:t>‹#›</a:t>
            </a:fld>
            <a:endParaRPr lang="en-US"/>
          </a:p>
        </p:txBody>
      </p:sp>
    </p:spTree>
    <p:extLst>
      <p:ext uri="{BB962C8B-B14F-4D97-AF65-F5344CB8AC3E}">
        <p14:creationId xmlns:p14="http://schemas.microsoft.com/office/powerpoint/2010/main" val="3100261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dirty="0"/>
            </a:br>
            <a:r>
              <a:rPr lang="en-US" sz="1200" b="0" i="0" u="none" strike="noStrike" kern="1200" dirty="0">
                <a:solidFill>
                  <a:schemeClr val="tx1"/>
                </a:solidFill>
                <a:effectLst/>
                <a:latin typeface="+mn-lt"/>
                <a:ea typeface="+mn-ea"/>
                <a:cs typeface="+mn-cs"/>
              </a:rPr>
              <a:t>Skills like rational and critical reflection rely on more advanced abilities like academic writing, presenting skills, and referencing. Study skills, also known as academic proficiency or study tactics, are methods to better one's learning. Capturing and remembering new material, as well as preparing for and doing well on tests, are all aspects of the broader category of "study skills." the following presentation will illustrate the marketing strategies of Unilever company with respect to customer satisfaction. </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4</a:t>
            </a:fld>
            <a:endParaRPr lang="en-US"/>
          </a:p>
        </p:txBody>
      </p:sp>
    </p:spTree>
    <p:extLst>
      <p:ext uri="{BB962C8B-B14F-4D97-AF65-F5344CB8AC3E}">
        <p14:creationId xmlns:p14="http://schemas.microsoft.com/office/powerpoint/2010/main" val="40766930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b="0" dirty="0">
                <a:effectLst/>
              </a:rPr>
            </a:br>
            <a:r>
              <a:rPr lang="en-US" sz="1200" b="0" i="0" u="none" strike="noStrike" kern="1200" dirty="0">
                <a:solidFill>
                  <a:schemeClr val="tx1"/>
                </a:solidFill>
                <a:effectLst/>
                <a:latin typeface="+mn-lt"/>
                <a:ea typeface="+mn-ea"/>
                <a:cs typeface="+mn-cs"/>
              </a:rPr>
              <a:t>A world leader in numerous different categories of consumer goods, the British-Dutch multinational business Unilever is headquartered in London. The Dutch parent firm Unilever NV and the British parent company Unilever PLC are both partners in the organization that they created together. The two firms have been operating as if they were a single entity thanks to a series of agreements that date back to the year 1930 (Pandey et al., 2021). However, they are governed by the same board of directors even though they function separately. Both London and Rotterdam serve as the primary locations for Unilever's headquarters. As of July 2022, the total market value of all of Unilever's shares is 117.38 billion dollars (Hoekstra and </a:t>
            </a:r>
            <a:r>
              <a:rPr lang="en-US" sz="1200" b="0" i="0" u="none" strike="noStrike" kern="1200" dirty="0" err="1">
                <a:solidFill>
                  <a:schemeClr val="tx1"/>
                </a:solidFill>
                <a:effectLst/>
                <a:latin typeface="+mn-lt"/>
                <a:ea typeface="+mn-ea"/>
                <a:cs typeface="+mn-cs"/>
              </a:rPr>
              <a:t>Leeflang</a:t>
            </a:r>
            <a:r>
              <a:rPr lang="en-US" sz="1200" b="0" i="0" u="none" strike="noStrike" kern="1200" dirty="0">
                <a:solidFill>
                  <a:schemeClr val="tx1"/>
                </a:solidFill>
                <a:effectLst/>
                <a:latin typeface="+mn-lt"/>
                <a:ea typeface="+mn-ea"/>
                <a:cs typeface="+mn-cs"/>
              </a:rPr>
              <a:t>, 2020). Unilever moves up to the 99th spot on the list of the most valuable corporations in the world with this market capitalization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a:t>
            </a:r>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5</a:t>
            </a:fld>
            <a:endParaRPr lang="en-US"/>
          </a:p>
        </p:txBody>
      </p:sp>
    </p:spTree>
    <p:extLst>
      <p:ext uri="{BB962C8B-B14F-4D97-AF65-F5344CB8AC3E}">
        <p14:creationId xmlns:p14="http://schemas.microsoft.com/office/powerpoint/2010/main" val="3148772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It is common practice to determine the worth of a publicly-traded company by looking at the company's market capitalization, often known as the "market cap," which is the total value of the company's outstanding shares according to the current market.</a:t>
            </a:r>
            <a:endParaRPr lang="en-US" b="0" dirty="0">
              <a:effectLst/>
            </a:endParaRPr>
          </a:p>
          <a:p>
            <a:pPr rtl="0"/>
            <a:r>
              <a:rPr lang="en-US" sz="1200" b="0" i="0" u="none" strike="noStrike" kern="1200" dirty="0">
                <a:solidFill>
                  <a:schemeClr val="tx1"/>
                </a:solidFill>
                <a:effectLst/>
                <a:latin typeface="+mn-lt"/>
                <a:ea typeface="+mn-ea"/>
                <a:cs typeface="+mn-cs"/>
              </a:rPr>
              <a:t>Unilever was formed from the merger of two companies on September 2, 1929, by the British soap manufacturer Lever Brothers and the Dutch margarine firm Margarine </a:t>
            </a:r>
            <a:r>
              <a:rPr lang="en-US" sz="1200" b="0" i="0" u="none" strike="noStrike" kern="1200" dirty="0" err="1">
                <a:solidFill>
                  <a:schemeClr val="tx1"/>
                </a:solidFill>
                <a:effectLst/>
                <a:latin typeface="+mn-lt"/>
                <a:ea typeface="+mn-ea"/>
                <a:cs typeface="+mn-cs"/>
              </a:rPr>
              <a:t>Unie</a:t>
            </a:r>
            <a:r>
              <a:rPr lang="en-US" sz="1200" b="0" i="0" u="none" strike="noStrike" kern="1200" dirty="0">
                <a:solidFill>
                  <a:schemeClr val="tx1"/>
                </a:solidFill>
                <a:effectLst/>
                <a:latin typeface="+mn-lt"/>
                <a:ea typeface="+mn-ea"/>
                <a:cs typeface="+mn-cs"/>
              </a:rPr>
              <a:t>. When it stopped concentrating only on the manufacture of products produced from oils and fats, the company began a period of expansion and diversification that lasted throughout the second half of the twentieth century. Unilever is comprised of three core business divisions, which are beauty and personal care, home care, and foods and drinks. Research and development are carried out by the company in a variety of nations throughout the world, including the United States of America, China, India, the Netherlands, the United Kingdom, and the United Kingdom (Wade and Shan, 2020). In 1997, the specialized chemicals branch of Unilever was sold to ICI by the company. In the 2010s, the company, which was led by Paul </a:t>
            </a:r>
            <a:r>
              <a:rPr lang="en-US" sz="1200" b="0" i="0" u="none" strike="noStrike" kern="1200" dirty="0" err="1">
                <a:solidFill>
                  <a:schemeClr val="tx1"/>
                </a:solidFill>
                <a:effectLst/>
                <a:latin typeface="+mn-lt"/>
                <a:ea typeface="+mn-ea"/>
                <a:cs typeface="+mn-cs"/>
              </a:rPr>
              <a:t>Polman</a:t>
            </a:r>
            <a:r>
              <a:rPr lang="en-US" sz="1200" b="0" i="0" u="none" strike="noStrike" kern="1200" dirty="0">
                <a:solidFill>
                  <a:schemeClr val="tx1"/>
                </a:solidFill>
                <a:effectLst/>
                <a:latin typeface="+mn-lt"/>
                <a:ea typeface="+mn-ea"/>
                <a:cs typeface="+mn-cs"/>
              </a:rPr>
              <a:t>, shifted its focus from food brands that were experiencing slow growth to those that were related to health and beauty.</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6</a:t>
            </a:fld>
            <a:endParaRPr lang="en-US"/>
          </a:p>
        </p:txBody>
      </p:sp>
    </p:spTree>
    <p:extLst>
      <p:ext uri="{BB962C8B-B14F-4D97-AF65-F5344CB8AC3E}">
        <p14:creationId xmlns:p14="http://schemas.microsoft.com/office/powerpoint/2010/main" val="36891696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 the aftermath of Covid-19, Unilever CEO Alan </a:t>
            </a:r>
            <a:r>
              <a:rPr lang="en-US" sz="1200" b="0" i="0" u="none" strike="noStrike" kern="1200" dirty="0" err="1">
                <a:solidFill>
                  <a:schemeClr val="tx1"/>
                </a:solidFill>
                <a:effectLst/>
                <a:latin typeface="+mn-lt"/>
                <a:ea typeface="+mn-ea"/>
                <a:cs typeface="+mn-cs"/>
              </a:rPr>
              <a:t>Jope</a:t>
            </a:r>
            <a:r>
              <a:rPr lang="en-US" sz="1200" b="0" i="0" u="none" strike="noStrike" kern="1200" dirty="0">
                <a:solidFill>
                  <a:schemeClr val="tx1"/>
                </a:solidFill>
                <a:effectLst/>
                <a:latin typeface="+mn-lt"/>
                <a:ea typeface="+mn-ea"/>
                <a:cs typeface="+mn-cs"/>
              </a:rPr>
              <a:t> reaffirmed the company's commitment to making a sustainable living the norm for the world's 8 billion people and advocated for concerted action to address the issues of social inequality and climate change. The Unilever Compass is predicated on the idea that brands with a purpose flourish, organizations with a purpose endure, and individuals with a purpose prosper. The Unilever Compass is a set of 15 multi-year initiatives that represent the breadth of Unilever's company and broader ecosystem and are grounded in our three core values (</a:t>
            </a:r>
            <a:r>
              <a:rPr lang="en-US" sz="1200" b="0" i="0" u="none" strike="noStrike" kern="1200" dirty="0" err="1">
                <a:solidFill>
                  <a:schemeClr val="tx1"/>
                </a:solidFill>
                <a:effectLst/>
                <a:latin typeface="+mn-lt"/>
                <a:ea typeface="+mn-ea"/>
                <a:cs typeface="+mn-cs"/>
              </a:rPr>
              <a:t>Hasna</a:t>
            </a:r>
            <a:r>
              <a:rPr lang="en-US" sz="1200" b="0" i="0" u="none" strike="noStrike" kern="1200" dirty="0">
                <a:solidFill>
                  <a:schemeClr val="tx1"/>
                </a:solidFill>
                <a:effectLst/>
                <a:latin typeface="+mn-lt"/>
                <a:ea typeface="+mn-ea"/>
                <a:cs typeface="+mn-cs"/>
              </a:rPr>
              <a:t>, 2022). Each top priority will have its own set of lofty goals, as well as its own set of programs and initiatives. Problems including climate change and social exclusion, as well as more general issues like waste and packaging, sex equality, human rights, and fair price, will be prioritized. The Compass will be more comprehensive, all-encompassing, and far-reaching than ever before; it will be anchored by the same rigor as the USLP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Eventually, more information will be made public. Unilever has various initiatives aimed at boosting women's economic security and professional prospects, but it has been challenging to assess the true extent of these initiatives' success (</a:t>
            </a:r>
            <a:r>
              <a:rPr lang="en-US" sz="1200" b="0" i="0" u="none" strike="noStrike" kern="1200" dirty="0" err="1">
                <a:solidFill>
                  <a:schemeClr val="tx1"/>
                </a:solidFill>
                <a:effectLst/>
                <a:latin typeface="+mn-lt"/>
                <a:ea typeface="+mn-ea"/>
                <a:cs typeface="+mn-cs"/>
              </a:rPr>
              <a:t>Suwadji</a:t>
            </a:r>
            <a:r>
              <a:rPr lang="en-US" sz="1200" b="0" i="0" u="none" strike="noStrike" kern="1200" dirty="0">
                <a:solidFill>
                  <a:schemeClr val="tx1"/>
                </a:solidFill>
                <a:effectLst/>
                <a:latin typeface="+mn-lt"/>
                <a:ea typeface="+mn-ea"/>
                <a:cs typeface="+mn-cs"/>
              </a:rPr>
              <a:t> et al., 2021). Similarly, the complexity of many of the worldwide supply networks we acquire from has made it more difficult to achieve our sustainable procurement goals.</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8</a:t>
            </a:fld>
            <a:endParaRPr lang="en-US"/>
          </a:p>
        </p:txBody>
      </p:sp>
    </p:spTree>
    <p:extLst>
      <p:ext uri="{BB962C8B-B14F-4D97-AF65-F5344CB8AC3E}">
        <p14:creationId xmlns:p14="http://schemas.microsoft.com/office/powerpoint/2010/main" val="905579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 the aftermath of Covid-19, Unilever CEO Alan </a:t>
            </a:r>
            <a:r>
              <a:rPr lang="en-US" sz="1200" b="0" i="0" u="none" strike="noStrike" kern="1200" dirty="0" err="1">
                <a:solidFill>
                  <a:schemeClr val="tx1"/>
                </a:solidFill>
                <a:effectLst/>
                <a:latin typeface="+mn-lt"/>
                <a:ea typeface="+mn-ea"/>
                <a:cs typeface="+mn-cs"/>
              </a:rPr>
              <a:t>Jope</a:t>
            </a:r>
            <a:r>
              <a:rPr lang="en-US" sz="1200" b="0" i="0" u="none" strike="noStrike" kern="1200" dirty="0">
                <a:solidFill>
                  <a:schemeClr val="tx1"/>
                </a:solidFill>
                <a:effectLst/>
                <a:latin typeface="+mn-lt"/>
                <a:ea typeface="+mn-ea"/>
                <a:cs typeface="+mn-cs"/>
              </a:rPr>
              <a:t> reaffirmed the company's commitment to making a sustainable living the norm for the world's 8 billion people and advocated for concerted action to address the issues of social inequality and climate change. The Unilever Compass is predicated on the idea that brands with a purpose flourish, organizations with a purpose endure, and individuals with a purpose prosper. The Unilever Compass is a set of 15 multi-year initiatives that represent the breadth of Unilever's company and broader ecosystem and are grounded in our three core values (</a:t>
            </a:r>
            <a:r>
              <a:rPr lang="en-US" sz="1200" b="0" i="0" u="none" strike="noStrike" kern="1200" dirty="0" err="1">
                <a:solidFill>
                  <a:schemeClr val="tx1"/>
                </a:solidFill>
                <a:effectLst/>
                <a:latin typeface="+mn-lt"/>
                <a:ea typeface="+mn-ea"/>
                <a:cs typeface="+mn-cs"/>
              </a:rPr>
              <a:t>Hasna</a:t>
            </a:r>
            <a:r>
              <a:rPr lang="en-US" sz="1200" b="0" i="0" u="none" strike="noStrike" kern="1200" dirty="0">
                <a:solidFill>
                  <a:schemeClr val="tx1"/>
                </a:solidFill>
                <a:effectLst/>
                <a:latin typeface="+mn-lt"/>
                <a:ea typeface="+mn-ea"/>
                <a:cs typeface="+mn-cs"/>
              </a:rPr>
              <a:t>, 2022). Each top priority will have its own set of lofty goals, as well as its own set of programs and initiatives. Problems including climate change and social exclusion, as well as more general issues like waste and packaging, sex equality, human rights, and fair price, will be prioritized. The Compass will be more comprehensive, all-encompassing, and far-reaching than ever before; it will be anchored by the same rigor as the USLP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Eventually, more information will be made public. Unilever has various initiatives aimed at boosting women's economic security and professional prospects, but it has been challenging to assess the true extent of these initiatives' success (</a:t>
            </a:r>
            <a:r>
              <a:rPr lang="en-US" sz="1200" b="0" i="0" u="none" strike="noStrike" kern="1200" dirty="0" err="1">
                <a:solidFill>
                  <a:schemeClr val="tx1"/>
                </a:solidFill>
                <a:effectLst/>
                <a:latin typeface="+mn-lt"/>
                <a:ea typeface="+mn-ea"/>
                <a:cs typeface="+mn-cs"/>
              </a:rPr>
              <a:t>Suwadji</a:t>
            </a:r>
            <a:r>
              <a:rPr lang="en-US" sz="1200" b="0" i="0" u="none" strike="noStrike" kern="1200" dirty="0">
                <a:solidFill>
                  <a:schemeClr val="tx1"/>
                </a:solidFill>
                <a:effectLst/>
                <a:latin typeface="+mn-lt"/>
                <a:ea typeface="+mn-ea"/>
                <a:cs typeface="+mn-cs"/>
              </a:rPr>
              <a:t> et al., 2021). Similarly, the complexity of many of the worldwide supply networks we acquire from has made it more difficult to achieve our sustainable procurement goals.</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9</a:t>
            </a:fld>
            <a:endParaRPr lang="en-US"/>
          </a:p>
        </p:txBody>
      </p:sp>
    </p:spTree>
    <p:extLst>
      <p:ext uri="{BB962C8B-B14F-4D97-AF65-F5344CB8AC3E}">
        <p14:creationId xmlns:p14="http://schemas.microsoft.com/office/powerpoint/2010/main" val="3432083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dirty="0"/>
            </a:br>
            <a:r>
              <a:rPr lang="en-US" sz="1200" b="0" i="0" u="none" strike="noStrike" kern="1200" dirty="0">
                <a:solidFill>
                  <a:schemeClr val="tx1"/>
                </a:solidFill>
                <a:effectLst/>
                <a:latin typeface="+mn-lt"/>
                <a:ea typeface="+mn-ea"/>
                <a:cs typeface="+mn-cs"/>
              </a:rPr>
              <a:t>Unilever, one of the world's strongest and wealthiest corporations and owner of several recognizable brand names, acknowledged that its product is utilized by people everywhere. Dove, Sun Silk, Clear, Pond's, Vaseline, Magnum, Rexona, and Lux are eight of Unilever's most well-known worldwide trademarks. When the company originally set out to compete globally, it expanded into just a handful of foreign countries (Pandey et al., 2021). After establishing a foothold in a number of areas, Unilever has begun competing on a global scale by penetrating new markets with its well-known brands (Wade and Shan, 2020). It's a testament to Unilever's ability to create enduring identities for its brands.</a:t>
            </a:r>
            <a:endParaRPr lang="en-US" b="0" dirty="0">
              <a:effectLst/>
            </a:endParaRPr>
          </a:p>
          <a:p>
            <a:pPr rtl="0"/>
            <a:r>
              <a:rPr lang="en-US" sz="1200" b="0" i="0" u="none" strike="noStrike" kern="1200" dirty="0">
                <a:solidFill>
                  <a:schemeClr val="tx1"/>
                </a:solidFill>
                <a:effectLst/>
                <a:latin typeface="+mn-lt"/>
                <a:ea typeface="+mn-ea"/>
                <a:cs typeface="+mn-cs"/>
              </a:rPr>
              <a:t>When a company expands into new markets throughout the world, corporate strategy takes on more importance. Unilever is stepping up its attempts to expand its presence in emerging markets, where it already has deep roots (Bettencourt,  2022). Unilever is positioned favorably to take advantage of the anticipated expansion in the </a:t>
            </a:r>
            <a:r>
              <a:rPr lang="en-US" sz="1200" b="0" i="0" u="none" strike="noStrike" kern="1200">
                <a:solidFill>
                  <a:schemeClr val="tx1"/>
                </a:solidFill>
                <a:effectLst/>
                <a:latin typeface="+mn-lt"/>
                <a:ea typeface="+mn-ea"/>
                <a:cs typeface="+mn-cs"/>
              </a:rPr>
              <a:t>areas (</a:t>
            </a:r>
            <a:r>
              <a:rPr lang="en-US" sz="1200" b="0" i="0" u="none" strike="noStrike" kern="1200" dirty="0">
                <a:solidFill>
                  <a:schemeClr val="tx1"/>
                </a:solidFill>
                <a:effectLst/>
                <a:latin typeface="+mn-lt"/>
                <a:ea typeface="+mn-ea"/>
                <a:cs typeface="+mn-cs"/>
              </a:rPr>
              <a:t>Hoekstra and </a:t>
            </a:r>
            <a:r>
              <a:rPr lang="en-US" sz="1200" b="0" i="0" u="none" strike="noStrike" kern="1200" dirty="0" err="1">
                <a:solidFill>
                  <a:schemeClr val="tx1"/>
                </a:solidFill>
                <a:effectLst/>
                <a:latin typeface="+mn-lt"/>
                <a:ea typeface="+mn-ea"/>
                <a:cs typeface="+mn-cs"/>
              </a:rPr>
              <a:t>Leeflang</a:t>
            </a:r>
            <a:r>
              <a:rPr lang="en-US" sz="1200" b="0" i="0" u="none" strike="noStrike" kern="1200" dirty="0">
                <a:solidFill>
                  <a:schemeClr val="tx1"/>
                </a:solidFill>
                <a:effectLst/>
                <a:latin typeface="+mn-lt"/>
                <a:ea typeface="+mn-ea"/>
                <a:cs typeface="+mn-cs"/>
              </a:rPr>
              <a:t>, 2020). Unilever's performance during its three-hundred-year existence has been impacted by the significant events of the day, including economic booms and busts, wars, shifts in consumer preferences, and technological developments. And throughout, they've developed items that aid people in making the most of their lives by reducing the amount of time spent on menial tasks, enhancing their health and well-being through better nutrition, and facilitating their ability to take pleasure in cooking, cleaning, and caring for themselves and their possessions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The Vitality mission is leading us into a new stage of growth, building on the groundwork laid by the road to the Growth plan at the turn of the millennium.</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10</a:t>
            </a:fld>
            <a:endParaRPr lang="en-US"/>
          </a:p>
        </p:txBody>
      </p:sp>
    </p:spTree>
    <p:extLst>
      <p:ext uri="{BB962C8B-B14F-4D97-AF65-F5344CB8AC3E}">
        <p14:creationId xmlns:p14="http://schemas.microsoft.com/office/powerpoint/2010/main" val="2816352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dirty="0"/>
            </a:br>
            <a:r>
              <a:rPr lang="en-US" sz="1200" b="0" i="0" u="none" strike="noStrike" kern="1200" dirty="0">
                <a:solidFill>
                  <a:schemeClr val="tx1"/>
                </a:solidFill>
                <a:effectLst/>
                <a:latin typeface="+mn-lt"/>
                <a:ea typeface="+mn-ea"/>
                <a:cs typeface="+mn-cs"/>
              </a:rPr>
              <a:t>Unilever, one of the world's strongest and wealthiest corporations and owner of several recognizable brand names, acknowledged that its product is utilized by people everywhere. Dove, Sun Silk, Clear, Pond's, Vaseline, Magnum, Rexona, and Lux are eight of Unilever's most well-known worldwide trademarks. When the company originally set out to compete globally, it expanded into just a handful of foreign countries (Pandey et al., 2021). After establishing a foothold in a number of areas, Unilever has begun competing on a global scale by penetrating new markets with its well-known brands. Unilever's global strategy is superior to localized strategies for entering and competing in international markets because it allows the company to more effectively streamline its operations and concentrate on creating a consistent brand image across regions (Wade and Shan, 2020). It's a testament to Unilever's ability to create enduring identities for its brands.</a:t>
            </a:r>
            <a:endParaRPr lang="en-US" b="0" dirty="0">
              <a:effectLst/>
            </a:endParaRPr>
          </a:p>
          <a:p>
            <a:pPr rtl="0"/>
            <a:r>
              <a:rPr lang="en-US" sz="1200" b="0" i="0" u="none" strike="noStrike" kern="1200" dirty="0">
                <a:solidFill>
                  <a:schemeClr val="tx1"/>
                </a:solidFill>
                <a:effectLst/>
                <a:latin typeface="+mn-lt"/>
                <a:ea typeface="+mn-ea"/>
                <a:cs typeface="+mn-cs"/>
              </a:rPr>
              <a:t>When a company expands into new markets throughout the world, corporate strategy takes on more importance. Unilever is stepping up its attempts to expand its presence in emerging markets, where it already has deep roots (Bettencourt,  2022). Unilever is positioned favorably to take advantage of the anticipated expansion in the areas because of its strong distribution network in both conventional and contemporary retail outlets and its proficiency in adapting successful global brand ideas to suit local markets (Hoekstra and </a:t>
            </a:r>
            <a:r>
              <a:rPr lang="en-US" sz="1200" b="0" i="0" u="none" strike="noStrike" kern="1200" dirty="0" err="1">
                <a:solidFill>
                  <a:schemeClr val="tx1"/>
                </a:solidFill>
                <a:effectLst/>
                <a:latin typeface="+mn-lt"/>
                <a:ea typeface="+mn-ea"/>
                <a:cs typeface="+mn-cs"/>
              </a:rPr>
              <a:t>Leeflang</a:t>
            </a:r>
            <a:r>
              <a:rPr lang="en-US" sz="1200" b="0" i="0" u="none" strike="noStrike" kern="1200" dirty="0">
                <a:solidFill>
                  <a:schemeClr val="tx1"/>
                </a:solidFill>
                <a:effectLst/>
                <a:latin typeface="+mn-lt"/>
                <a:ea typeface="+mn-ea"/>
                <a:cs typeface="+mn-cs"/>
              </a:rPr>
              <a:t>, 2020). Unilever's performance during its three-hundred-year existence has been impacted by the significant events of the day, including economic booms and busts, wars, shifts in consumer preferences, and technological developments. And throughout, they've developed items that aid people in making the most of their lives by reducing the amount of time spent on menial tasks, enhancing their health and well-being through better nutrition, and facilitating their ability to take pleasure in cooking, cleaning, and caring for themselves and their possessions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The Vitality mission is leading us into a new stage of growth, building on the groundwork laid by the road to the Growth plan at the turn of the millennium.</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11</a:t>
            </a:fld>
            <a:endParaRPr lang="en-US"/>
          </a:p>
        </p:txBody>
      </p:sp>
    </p:spTree>
    <p:extLst>
      <p:ext uri="{BB962C8B-B14F-4D97-AF65-F5344CB8AC3E}">
        <p14:creationId xmlns:p14="http://schemas.microsoft.com/office/powerpoint/2010/main" val="2644869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dirty="0"/>
            </a:br>
            <a:r>
              <a:rPr lang="en-US" sz="1200" b="0" i="0" u="none" strike="noStrike" kern="1200" dirty="0">
                <a:solidFill>
                  <a:schemeClr val="tx1"/>
                </a:solidFill>
                <a:effectLst/>
                <a:latin typeface="+mn-lt"/>
                <a:ea typeface="+mn-ea"/>
                <a:cs typeface="+mn-cs"/>
              </a:rPr>
              <a:t>The consumer is one of the most vital parts of every successful company. In today's business world, the client is seen as the most important asset. A client is someone who buys a company's goods or services. To those who practice current marketing principles, the consumer is of paramount significance (Wade and Shan, 2020). Because consumers' preferences are always evolving, marketing's ultimate goal is to cater to consumers' desires and requirements. Customers in the modern-day take in the whole picture (</a:t>
            </a:r>
            <a:r>
              <a:rPr lang="en-US" sz="1200" b="0" i="0" u="none" strike="noStrike" kern="1200" dirty="0" err="1">
                <a:solidFill>
                  <a:schemeClr val="tx1"/>
                </a:solidFill>
                <a:effectLst/>
                <a:latin typeface="+mn-lt"/>
                <a:ea typeface="+mn-ea"/>
                <a:cs typeface="+mn-cs"/>
              </a:rPr>
              <a:t>Yaakub</a:t>
            </a:r>
            <a:r>
              <a:rPr lang="en-US" sz="1200" b="0" i="0" u="none" strike="noStrike" kern="1200" dirty="0">
                <a:solidFill>
                  <a:schemeClr val="tx1"/>
                </a:solidFill>
                <a:effectLst/>
                <a:latin typeface="+mn-lt"/>
                <a:ea typeface="+mn-ea"/>
                <a:cs typeface="+mn-cs"/>
              </a:rPr>
              <a:t>, 2008). Consumers' choices are heavily influenced by factors such as their post- and pre-purchase evaluations, the information they gather from reviews and other customers, the information they gather from various media sources, and the evaluations they conduct of possible alternatives to the original product (Pandey et al., 2021).</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12</a:t>
            </a:fld>
            <a:endParaRPr lang="en-US"/>
          </a:p>
        </p:txBody>
      </p:sp>
    </p:spTree>
    <p:extLst>
      <p:ext uri="{BB962C8B-B14F-4D97-AF65-F5344CB8AC3E}">
        <p14:creationId xmlns:p14="http://schemas.microsoft.com/office/powerpoint/2010/main" val="26747162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r>
              <a:rPr lang="en-US" sz="1200" b="0" i="0" u="none" strike="noStrike" kern="1200" dirty="0">
                <a:solidFill>
                  <a:schemeClr val="tx1"/>
                </a:solidFill>
                <a:effectLst/>
                <a:latin typeface="+mn-lt"/>
                <a:ea typeface="+mn-ea"/>
                <a:cs typeface="+mn-cs"/>
              </a:rPr>
              <a:t>Customers are Unilever's first concern, and the company's core principles are centered on serving the public's best interests via the provision of excellent goods and services. Additionally, Unilever's commitment to quality has helped the company win and keep loyal consumers. When it comes to satisfying its customers, Unilever stands apart (Bland et al., 2020). This may be seen in the development of cutting-edge items aimed squarely at present-day consumers. Unilever is similarly receptive to feedback on customer displeasure. The Unilever consumer voice is accessible through customer service and allows users to provide feedback on products, raise questions, and provide suggestions. In this regard, Unilever has shown its commitment to providing excellent customer service (Hoekstra and </a:t>
            </a:r>
            <a:r>
              <a:rPr lang="en-US" sz="1200" b="0" i="0" u="none" strike="noStrike" kern="1200" dirty="0" err="1">
                <a:solidFill>
                  <a:schemeClr val="tx1"/>
                </a:solidFill>
                <a:effectLst/>
                <a:latin typeface="+mn-lt"/>
                <a:ea typeface="+mn-ea"/>
                <a:cs typeface="+mn-cs"/>
              </a:rPr>
              <a:t>Leeflang</a:t>
            </a:r>
            <a:r>
              <a:rPr lang="en-US" sz="1200" b="0" i="0" u="none" strike="noStrike" kern="1200" dirty="0">
                <a:solidFill>
                  <a:schemeClr val="tx1"/>
                </a:solidFill>
                <a:effectLst/>
                <a:latin typeface="+mn-lt"/>
                <a:ea typeface="+mn-ea"/>
                <a:cs typeface="+mn-cs"/>
              </a:rPr>
              <a:t>, 2020).</a:t>
            </a: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13</a:t>
            </a:fld>
            <a:endParaRPr lang="en-US"/>
          </a:p>
        </p:txBody>
      </p:sp>
    </p:spTree>
    <p:extLst>
      <p:ext uri="{BB962C8B-B14F-4D97-AF65-F5344CB8AC3E}">
        <p14:creationId xmlns:p14="http://schemas.microsoft.com/office/powerpoint/2010/main" val="469886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Customers might be rewarded for their loyalty by receiving event-specific pamphlets or mementos. Unilever often opens a booth at various events and advertises its goods to the public in an effort to keep its loyal client base happy. The advertising of a new ice cream flavor in a Magnum container, for instance, or the promotion of a product at a reduced price is highly tempting (</a:t>
            </a:r>
            <a:r>
              <a:rPr lang="en-US" sz="1200" b="0" i="0" u="none" strike="noStrike" kern="1200" dirty="0" err="1">
                <a:solidFill>
                  <a:schemeClr val="tx1"/>
                </a:solidFill>
                <a:effectLst/>
                <a:latin typeface="+mn-lt"/>
                <a:ea typeface="+mn-ea"/>
                <a:cs typeface="+mn-cs"/>
              </a:rPr>
              <a:t>Wubs</a:t>
            </a:r>
            <a:r>
              <a:rPr lang="en-US" sz="1200" b="0" i="0" u="none" strike="noStrike" kern="1200" dirty="0">
                <a:solidFill>
                  <a:schemeClr val="tx1"/>
                </a:solidFill>
                <a:effectLst/>
                <a:latin typeface="+mn-lt"/>
                <a:ea typeface="+mn-ea"/>
                <a:cs typeface="+mn-cs"/>
              </a:rPr>
              <a:t> et al., 2008). In addition, Unilever often offers surprises to its consumers in the form of gifts, such as lifebuoys, </a:t>
            </a:r>
            <a:r>
              <a:rPr lang="en-US" sz="1200" b="0" i="0" u="none" strike="noStrike" kern="1200" dirty="0" err="1">
                <a:solidFill>
                  <a:schemeClr val="tx1"/>
                </a:solidFill>
                <a:effectLst/>
                <a:latin typeface="+mn-lt"/>
                <a:ea typeface="+mn-ea"/>
                <a:cs typeface="+mn-cs"/>
              </a:rPr>
              <a:t>Sunsilk</a:t>
            </a:r>
            <a:r>
              <a:rPr lang="en-US" sz="1200" b="0" i="0" u="none" strike="noStrike" kern="1200" dirty="0">
                <a:solidFill>
                  <a:schemeClr val="tx1"/>
                </a:solidFill>
                <a:effectLst/>
                <a:latin typeface="+mn-lt"/>
                <a:ea typeface="+mn-ea"/>
                <a:cs typeface="+mn-cs"/>
              </a:rPr>
              <a:t> diamond necklaces, etc., as raffle winners.</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14</a:t>
            </a:fld>
            <a:endParaRPr lang="en-US"/>
          </a:p>
        </p:txBody>
      </p:sp>
    </p:spTree>
    <p:extLst>
      <p:ext uri="{BB962C8B-B14F-4D97-AF65-F5344CB8AC3E}">
        <p14:creationId xmlns:p14="http://schemas.microsoft.com/office/powerpoint/2010/main" val="2790018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dirty="0">
                <a:effectLst/>
              </a:rPr>
            </a:br>
            <a:br>
              <a:rPr lang="en-US" b="0" dirty="0">
                <a:effectLst/>
              </a:rPr>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15</a:t>
            </a:fld>
            <a:endParaRPr lang="en-US"/>
          </a:p>
        </p:txBody>
      </p:sp>
    </p:spTree>
    <p:extLst>
      <p:ext uri="{BB962C8B-B14F-4D97-AF65-F5344CB8AC3E}">
        <p14:creationId xmlns:p14="http://schemas.microsoft.com/office/powerpoint/2010/main" val="13426148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Unilever is a leading fast-moving consumer goods (FMCG) corporation, with over 400 brands available in over 100 countries. In the eight decades since its founding in 1930, the firm has established itself as a global leader in the consumer products industry (Wade and Shan, 2020). Unilever is a worldwide corporation that began as a partnership between the margarine firm Margarine </a:t>
            </a:r>
            <a:r>
              <a:rPr lang="en-US" sz="1200" b="0" i="0" u="none" strike="noStrike" kern="1200" dirty="0" err="1">
                <a:solidFill>
                  <a:schemeClr val="tx1"/>
                </a:solidFill>
                <a:effectLst/>
                <a:latin typeface="+mn-lt"/>
                <a:ea typeface="+mn-ea"/>
                <a:cs typeface="+mn-cs"/>
              </a:rPr>
              <a:t>Uni</a:t>
            </a:r>
            <a:r>
              <a:rPr lang="en-US" sz="1200" b="0" i="0" u="none" strike="noStrike" kern="1200" dirty="0">
                <a:solidFill>
                  <a:schemeClr val="tx1"/>
                </a:solidFill>
                <a:effectLst/>
                <a:latin typeface="+mn-lt"/>
                <a:ea typeface="+mn-ea"/>
                <a:cs typeface="+mn-cs"/>
              </a:rPr>
              <a:t> and the British soap manufacturer Lever Brothers. With the goal of fostering cooperation during this unprecedented epidemic, Unilever is happy to provide everyone with information about its own procedures and preventative measures (Pandey et al., 2021). However, Unilever cannot anticipate all of the local and unique risks and conditions that a customer would experience in the normal course of business. Because of these factors, the materials are being supplied in good faith for the sole purpose of providing information to the general public, and we are not making any claims, warranties, or guarantees as to their accuracy, completeness, efficacy, or validity (Murphy, 2018). </a:t>
            </a:r>
            <a:endParaRPr lang="en-US" b="0" dirty="0">
              <a:effectLst/>
            </a:endParaRPr>
          </a:p>
          <a:p>
            <a:pPr rtl="0"/>
            <a:br>
              <a:rPr lang="en-US" b="0" dirty="0">
                <a:effectLst/>
              </a:rPr>
            </a:br>
            <a:br>
              <a:rPr lang="en-US" b="0" dirty="0">
                <a:effectLst/>
              </a:rPr>
            </a:br>
            <a:br>
              <a:rPr lang="en-US" b="0" dirty="0">
                <a:effectLst/>
              </a:rPr>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16</a:t>
            </a:fld>
            <a:endParaRPr lang="en-US"/>
          </a:p>
        </p:txBody>
      </p:sp>
    </p:spTree>
    <p:extLst>
      <p:ext uri="{BB962C8B-B14F-4D97-AF65-F5344CB8AC3E}">
        <p14:creationId xmlns:p14="http://schemas.microsoft.com/office/powerpoint/2010/main" val="3677079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Unilever has made this feasible via its engagement in the network of distributors. Both high-end and more reasonably priced options may be found within the company's offerings. Unilever is the world's largest consumer goods company, and it has made a number of significant investments, including acquiring the American ice cream giant Breyers from Kraft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Unilever's strength is its lucrative supply chain network. </a:t>
            </a:r>
            <a:br>
              <a:rPr lang="en-US" b="0" dirty="0">
                <a:effectLst/>
              </a:rPr>
            </a:br>
            <a:br>
              <a:rPr lang="en-US" b="0" dirty="0">
                <a:effectLst/>
              </a:rPr>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17</a:t>
            </a:fld>
            <a:endParaRPr lang="en-US"/>
          </a:p>
        </p:txBody>
      </p:sp>
    </p:spTree>
    <p:extLst>
      <p:ext uri="{BB962C8B-B14F-4D97-AF65-F5344CB8AC3E}">
        <p14:creationId xmlns:p14="http://schemas.microsoft.com/office/powerpoint/2010/main" val="2571850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world is evolving and living toward more meaningful and sustainable forms of consumption where people individually raise their obligations to constantly maintain healthy and cleanliness. This demonstrates their desire to preserve a sustainable living society (</a:t>
            </a:r>
            <a:r>
              <a:rPr lang="en-US" sz="1200" b="0" i="0" u="none" strike="noStrike" kern="1200" dirty="0" err="1">
                <a:solidFill>
                  <a:schemeClr val="tx1"/>
                </a:solidFill>
                <a:effectLst/>
                <a:latin typeface="+mn-lt"/>
                <a:ea typeface="+mn-ea"/>
                <a:cs typeface="+mn-cs"/>
              </a:rPr>
              <a:t>Lakada</a:t>
            </a:r>
            <a:r>
              <a:rPr lang="en-US" sz="1200" b="0" i="0" u="none" strike="noStrike" kern="1200" dirty="0">
                <a:solidFill>
                  <a:schemeClr val="tx1"/>
                </a:solidFill>
                <a:effectLst/>
                <a:latin typeface="+mn-lt"/>
                <a:ea typeface="+mn-ea"/>
                <a:cs typeface="+mn-cs"/>
              </a:rPr>
              <a:t> et al., 2017). Unilever has effectively accomplished and strengthened the lifestyles of millions of people even despite this worldwide epidemic.</a:t>
            </a:r>
            <a:endParaRPr lang="en-US" b="0" dirty="0">
              <a:effectLst/>
            </a:endParaRPr>
          </a:p>
          <a:p>
            <a:pPr rtl="0"/>
            <a:br>
              <a:rPr lang="en-US" b="0" dirty="0">
                <a:effectLst/>
              </a:rPr>
            </a:br>
            <a:r>
              <a:rPr lang="en-US" sz="1200" b="0" i="0" u="none" strike="noStrike" kern="1200" dirty="0">
                <a:solidFill>
                  <a:schemeClr val="tx1"/>
                </a:solidFill>
                <a:effectLst/>
                <a:latin typeface="+mn-lt"/>
                <a:ea typeface="+mn-ea"/>
                <a:cs typeface="+mn-cs"/>
              </a:rPr>
              <a:t>One billion individuals have been exposed to the government and Unilever's hygiene program targeting the coronavirus (COVID-19). The United Kingdom government and the British company Unilever have completed their effort to decrease the spread of COVID-19 by providing guidance, hygiene products, and access to handwashing facilities to one billion individuals in underdeveloped nations (Wade and Shan, 2020). In addition, it has significant potential to manufacture health goods by engaging in some innovation, which might attract customers given the need for health enhancement items (Bland et al., 2020). There's a potential that if they make their firm greener and more sustainable, they'll be able to attract more customers who care about the environment. More sales of established items to emerging markets are one way for Unilever to expand its customer base and boost its bottom line. For those who want low-calorie beverages yet like the flavor of tea, Unilever offers the Lipton brand (Sim et al., 2016). This is a once-in-a-lifetime chance to significantly boost both revenue and brand recognition. By providing customers with so many options, Unilever has become the go-to brand for many people. </a:t>
            </a:r>
            <a:endParaRPr lang="en-US" b="0" dirty="0">
              <a:effectLst/>
            </a:endParaRPr>
          </a:p>
          <a:p>
            <a:pPr rtl="0"/>
            <a:br>
              <a:rPr lang="en-US" b="0" dirty="0">
                <a:effectLst/>
              </a:rPr>
            </a:br>
            <a:r>
              <a:rPr lang="en-US" sz="1200" b="0" i="0" u="none" strike="noStrike" kern="1200" dirty="0">
                <a:solidFill>
                  <a:schemeClr val="tx1"/>
                </a:solidFill>
                <a:effectLst/>
                <a:latin typeface="+mn-lt"/>
                <a:ea typeface="+mn-ea"/>
                <a:cs typeface="+mn-cs"/>
              </a:rPr>
              <a:t>Entering a new market and creating innovative goods bodes well for Unilever's bottom line since the company can diversify its packaging offerings without compromising its commitment to ecological sustainability (</a:t>
            </a:r>
            <a:r>
              <a:rPr lang="en-US" sz="1200" b="0" i="0" u="none" strike="noStrike" kern="1200" dirty="0" err="1">
                <a:solidFill>
                  <a:schemeClr val="tx1"/>
                </a:solidFill>
                <a:effectLst/>
                <a:latin typeface="+mn-lt"/>
                <a:ea typeface="+mn-ea"/>
                <a:cs typeface="+mn-cs"/>
              </a:rPr>
              <a:t>Fithry</a:t>
            </a:r>
            <a:r>
              <a:rPr lang="en-US" sz="1200" b="0" i="0" u="none" strike="noStrike" kern="1200" dirty="0">
                <a:solidFill>
                  <a:schemeClr val="tx1"/>
                </a:solidFill>
                <a:effectLst/>
                <a:latin typeface="+mn-lt"/>
                <a:ea typeface="+mn-ea"/>
                <a:cs typeface="+mn-cs"/>
              </a:rPr>
              <a:t> et al., 2021). Since Unilever already has a solid reputation in the marketplace and business world, its brands will continue to see strong sales even as the market as a whole benefits from the influx of new health product options (</a:t>
            </a:r>
            <a:r>
              <a:rPr lang="en-US" sz="1200" b="0" i="0" u="none" strike="noStrike" kern="1200" dirty="0" err="1">
                <a:solidFill>
                  <a:schemeClr val="tx1"/>
                </a:solidFill>
                <a:effectLst/>
                <a:latin typeface="+mn-lt"/>
                <a:ea typeface="+mn-ea"/>
                <a:cs typeface="+mn-cs"/>
              </a:rPr>
              <a:t>Wheelen</a:t>
            </a:r>
            <a:r>
              <a:rPr lang="en-US" sz="1200" b="0" i="0" u="none" strike="noStrike" kern="1200" dirty="0">
                <a:solidFill>
                  <a:schemeClr val="tx1"/>
                </a:solidFill>
                <a:effectLst/>
                <a:latin typeface="+mn-lt"/>
                <a:ea typeface="+mn-ea"/>
                <a:cs typeface="+mn-cs"/>
              </a:rPr>
              <a:t> and Hunger, 2022). When looking for ways to boost productivity inside the organization, Unilever should also consider product innovation. In order to compete with rivals and prevent copying, the company is urged to maximize the benefits of its product-development assets.</a:t>
            </a:r>
            <a:endParaRPr lang="en-US" b="0" dirty="0">
              <a:effectLst/>
            </a:endParaRPr>
          </a:p>
          <a:p>
            <a:br>
              <a:rPr lang="en-US" b="0" dirty="0">
                <a:effectLst/>
              </a:rPr>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18</a:t>
            </a:fld>
            <a:endParaRPr lang="en-US"/>
          </a:p>
        </p:txBody>
      </p:sp>
    </p:spTree>
    <p:extLst>
      <p:ext uri="{BB962C8B-B14F-4D97-AF65-F5344CB8AC3E}">
        <p14:creationId xmlns:p14="http://schemas.microsoft.com/office/powerpoint/2010/main" val="2811381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r>
              <a:rPr lang="en-US" b="0" dirty="0">
                <a:effectLst/>
              </a:rPr>
            </a:br>
            <a:br>
              <a:rPr lang="en-US" b="0" dirty="0">
                <a:effectLst/>
              </a:rPr>
            </a:br>
            <a:r>
              <a:rPr lang="en-US" sz="1200" b="0" i="0" u="none" strike="noStrike" kern="1200" dirty="0">
                <a:solidFill>
                  <a:schemeClr val="tx1"/>
                </a:solidFill>
                <a:effectLst/>
                <a:latin typeface="+mn-lt"/>
                <a:ea typeface="+mn-ea"/>
                <a:cs typeface="+mn-cs"/>
              </a:rPr>
              <a:t>Products of Unilever suffer from imitation, which is one of the company's flaws. Even if Unilever invests considerably in its product development methods, its competitors will copy its successful items like Dove and Rexona. During the current Covid-19 epidemic, Unilever might increase its advertising of antibacterial and antiviral personal care and hygiene products (Bland et al., 2020). New clients may be attracted via social media and other forms of promotion in a short amount of time with little effort. Many individuals may be reached via the use of advertisements in various mediums such as newspapers, television, and posters. Unilever should increase community involvement and social support by advocating for constructive social industrialism (Hasan and Hakeem,  2013). Unilever, for instance, may provide young people with the opportunity to acquire the employability and entrepreneurial skills they need by hosting seminars on these topics (Christian, 2012). Promotion of the company's wares might be sped up significantly by doing so.</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19</a:t>
            </a:fld>
            <a:endParaRPr lang="en-US"/>
          </a:p>
        </p:txBody>
      </p:sp>
    </p:spTree>
    <p:extLst>
      <p:ext uri="{BB962C8B-B14F-4D97-AF65-F5344CB8AC3E}">
        <p14:creationId xmlns:p14="http://schemas.microsoft.com/office/powerpoint/2010/main" val="1164496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Consumers may not realize that their favorite Unilever items originate from their local supermarket since Unilever is primarily a producer of food and consumer goods. Since Unilever is a food and consumer goods firm, its products are frequently offered in supermarkets and grocery shops where customers are seldom aware that the items originate from Unilever. The business took preparations to deal with the epidemic and maintain its market share.</a:t>
            </a:r>
            <a:endParaRPr lang="en-US" b="0" dirty="0">
              <a:effectLst/>
            </a:endParaRPr>
          </a:p>
          <a:p>
            <a:br>
              <a:rPr lang="en-US" b="0" dirty="0">
                <a:effectLst/>
              </a:rPr>
            </a:br>
            <a:endParaRPr lang="en-US" dirty="0"/>
          </a:p>
        </p:txBody>
      </p:sp>
      <p:sp>
        <p:nvSpPr>
          <p:cNvPr id="4" name="Slide Number Placeholder 3"/>
          <p:cNvSpPr>
            <a:spLocks noGrp="1"/>
          </p:cNvSpPr>
          <p:nvPr>
            <p:ph type="sldNum" sz="quarter" idx="10"/>
          </p:nvPr>
        </p:nvSpPr>
        <p:spPr/>
        <p:txBody>
          <a:bodyPr/>
          <a:lstStyle/>
          <a:p>
            <a:fld id="{BB6588C1-BAD4-4C16-A2D4-0138D458F5F4}" type="slidenum">
              <a:rPr lang="en-US" smtClean="0"/>
              <a:t>20</a:t>
            </a:fld>
            <a:endParaRPr lang="en-US"/>
          </a:p>
        </p:txBody>
      </p:sp>
    </p:spTree>
    <p:extLst>
      <p:ext uri="{BB962C8B-B14F-4D97-AF65-F5344CB8AC3E}">
        <p14:creationId xmlns:p14="http://schemas.microsoft.com/office/powerpoint/2010/main" val="3458059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7/27/22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4C527-9199-0162-9365-6FE17F041C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F7C0DF-11D6-1538-DD1D-F1902D74B0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D397618-1A81-846F-55F3-88400CB4F802}"/>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13ECD8DA-F5FD-3D30-586F-CB6940661F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973AF2-7431-644E-CF7D-7BDF57B36A2A}"/>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16764741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01401-28C9-3AF8-B4FD-3247B42E9F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DC3449-BBF0-4FB4-C29C-47D40B7576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E7F98F-7833-5BE4-C9D0-5F0CEEA8238E}"/>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02B5039C-B561-90DA-B08B-3545D55DE4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BA2CD-722F-D0C8-7A81-AE6A2811F4FD}"/>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1704582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43E6-F971-EB4B-F85D-FF6904BA54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ACC9213-EF5A-6A09-9C70-C58D358C84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1D6029-0822-A177-3DB6-E2618D9DA692}"/>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0DC33869-E2B3-47B5-0A93-E4A760B226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16CC7-E32B-F01C-D3E4-DDEDFCE66D1F}"/>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2031206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20C12-FE7A-0BB8-FE91-C8DCCACCA2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D05BEF-C177-A1A8-F7AF-7EE1288A0C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74DBA9-338B-4D11-6287-47054A11FE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D31867-AEEF-5FBB-7532-459006F416E2}"/>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6" name="Footer Placeholder 5">
            <a:extLst>
              <a:ext uri="{FF2B5EF4-FFF2-40B4-BE49-F238E27FC236}">
                <a16:creationId xmlns:a16="http://schemas.microsoft.com/office/drawing/2014/main" id="{683E59FC-FCF6-E089-F536-6FC0264BBB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E96341-EE35-C2B0-3955-B5462DB3B2E6}"/>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2996748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A1E2F-C65C-F2FD-E9B6-FF9F1C80C8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DE29F9-8D6C-2257-35DF-3990C92795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41D656-B84E-0370-4788-795104A546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A8F0EC8-34E8-B28E-CF8D-F7A92DABC5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604C04-1FA4-C7DD-BF90-5290A48732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F9ABE9-99EC-4204-9A7F-535E126425C1}"/>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8" name="Footer Placeholder 7">
            <a:extLst>
              <a:ext uri="{FF2B5EF4-FFF2-40B4-BE49-F238E27FC236}">
                <a16:creationId xmlns:a16="http://schemas.microsoft.com/office/drawing/2014/main" id="{5C9DC849-D324-26A2-FE91-8A9E968B82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6D1845-D6AD-6515-C2CB-5F47FE290BD1}"/>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3849816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355D-304C-0A45-1FA1-A8AE09276F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9CE283-25E0-AC0C-DD66-BA1E1BE26F28}"/>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4" name="Footer Placeholder 3">
            <a:extLst>
              <a:ext uri="{FF2B5EF4-FFF2-40B4-BE49-F238E27FC236}">
                <a16:creationId xmlns:a16="http://schemas.microsoft.com/office/drawing/2014/main" id="{7A9FBDAB-3840-9693-99E5-BF6A4FAF60D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A80DA4-F7DC-0ACC-7C5E-28F5B2ED387B}"/>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913702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E7736F-1A22-6189-17D9-5262FCD331C1}"/>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3" name="Footer Placeholder 2">
            <a:extLst>
              <a:ext uri="{FF2B5EF4-FFF2-40B4-BE49-F238E27FC236}">
                <a16:creationId xmlns:a16="http://schemas.microsoft.com/office/drawing/2014/main" id="{6000DE9C-B30F-4027-276E-D9DF40720F8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24ED5B-9F6B-124E-C051-FD46A330A7BD}"/>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3491331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B3375-57F0-C803-8480-B576D00490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47A240-4384-CAF8-EAD0-78560A6AAB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2661B0C-527E-B245-DBA6-E8A5B148DB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1CC099-B555-87E3-E8B5-2FF8851AD80F}"/>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6" name="Footer Placeholder 5">
            <a:extLst>
              <a:ext uri="{FF2B5EF4-FFF2-40B4-BE49-F238E27FC236}">
                <a16:creationId xmlns:a16="http://schemas.microsoft.com/office/drawing/2014/main" id="{57ABF3E1-7A44-A32D-50B2-694CF68EA6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41AC21-2221-754D-FDAE-C4E16CC32986}"/>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22829693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10F70-6148-3574-8053-FF4E42AC05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8CCAB6-1BD2-8EB8-3FBC-CC627D1410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950595-E309-A90A-2A6B-08C8802FC4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A1CE8E-A470-5681-EC05-C1517CA8BD66}"/>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6" name="Footer Placeholder 5">
            <a:extLst>
              <a:ext uri="{FF2B5EF4-FFF2-40B4-BE49-F238E27FC236}">
                <a16:creationId xmlns:a16="http://schemas.microsoft.com/office/drawing/2014/main" id="{E560FF44-6DB1-A1A0-3387-A290FD4959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C30B4D-4CAC-B6E9-66DA-0797E147F21E}"/>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1248045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67FA2-4CB6-A710-6EE9-A71C9DC03A6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1C1667-7A88-8275-8329-AA487756FA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C8B2A-C489-E339-9219-D01E419B2A8F}"/>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BBD9AD84-11D3-C2F0-CA14-AF081F8276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AEF19-64C0-77EA-24A6-2CD89E7E1DF5}"/>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27088596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51F4A3-C66C-4501-33F3-05E4995C55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029508-F2D5-C893-A507-2CA6C061E5D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E4B032-8873-1C0A-F0BE-4DB7D72034AD}"/>
              </a:ext>
            </a:extLst>
          </p:cNvPr>
          <p:cNvSpPr>
            <a:spLocks noGrp="1"/>
          </p:cNvSpPr>
          <p:nvPr>
            <p:ph type="dt" sz="half" idx="10"/>
          </p:nvPr>
        </p:nvSpPr>
        <p:spPr/>
        <p:txBody>
          <a:body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6EAAA5C5-E469-49EE-3362-A5667047EA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409E93-8E2C-99EE-CEB5-82B0EEAAFC64}"/>
              </a:ext>
            </a:extLst>
          </p:cNvPr>
          <p:cNvSpPr>
            <a:spLocks noGrp="1"/>
          </p:cNvSpPr>
          <p:nvPr>
            <p:ph type="sldNum" sz="quarter" idx="12"/>
          </p:nvPr>
        </p:nvSpPr>
        <p:spPr/>
        <p:txBody>
          <a:bodyPr/>
          <a:lstStyle/>
          <a:p>
            <a:fld id="{684A0786-A9F2-4003-B6D7-EE4BA944E2F9}" type="slidenum">
              <a:rPr lang="en-GB" smtClean="0"/>
              <a:t>‹#›</a:t>
            </a:fld>
            <a:endParaRPr lang="en-GB"/>
          </a:p>
        </p:txBody>
      </p:sp>
    </p:spTree>
    <p:extLst>
      <p:ext uri="{BB962C8B-B14F-4D97-AF65-F5344CB8AC3E}">
        <p14:creationId xmlns:p14="http://schemas.microsoft.com/office/powerpoint/2010/main" val="2132383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7/27/22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0467DF-1BD7-1EBE-A896-D0A8571F57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C44548-3DF2-D592-6088-F1CDFC650F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9C06EA-85D2-C372-9DFA-7ED2B403B8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762AE5-5D30-4EC5-9CD6-8620B865D2E7}" type="datetimeFigureOut">
              <a:rPr lang="en-GB" smtClean="0"/>
              <a:t>27/07/2022</a:t>
            </a:fld>
            <a:endParaRPr lang="en-GB"/>
          </a:p>
        </p:txBody>
      </p:sp>
      <p:sp>
        <p:nvSpPr>
          <p:cNvPr id="5" name="Footer Placeholder 4">
            <a:extLst>
              <a:ext uri="{FF2B5EF4-FFF2-40B4-BE49-F238E27FC236}">
                <a16:creationId xmlns:a16="http://schemas.microsoft.com/office/drawing/2014/main" id="{50B4BE0D-AABE-328F-D4D0-151DE35970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91E1DB-DBC8-F410-6FB6-602E6F945A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4A0786-A9F2-4003-B6D7-EE4BA944E2F9}" type="slidenum">
              <a:rPr lang="en-GB" smtClean="0"/>
              <a:t>‹#›</a:t>
            </a:fld>
            <a:endParaRPr lang="en-GB"/>
          </a:p>
        </p:txBody>
      </p:sp>
    </p:spTree>
    <p:extLst>
      <p:ext uri="{BB962C8B-B14F-4D97-AF65-F5344CB8AC3E}">
        <p14:creationId xmlns:p14="http://schemas.microsoft.com/office/powerpoint/2010/main" val="794716561"/>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015" y="1872182"/>
            <a:ext cx="7315200" cy="3255264"/>
          </a:xfrm>
        </p:spPr>
        <p:txBody>
          <a:bodyPr>
            <a:normAutofit fontScale="90000"/>
          </a:bodyPr>
          <a:lstStyle/>
          <a:p>
            <a:r>
              <a:rPr lang="en-US" b="1" dirty="0">
                <a:latin typeface="Arial Narrow" panose="020B0606020202030204" pitchFamily="34" charset="0"/>
              </a:rPr>
              <a:t>LCBB4000 </a:t>
            </a:r>
            <a:br>
              <a:rPr lang="en-US" b="1" dirty="0">
                <a:latin typeface="Arial Narrow" panose="020B0606020202030204" pitchFamily="34" charset="0"/>
              </a:rPr>
            </a:br>
            <a:r>
              <a:rPr lang="en-US" b="1" dirty="0">
                <a:latin typeface="Arial Narrow" panose="020B0606020202030204" pitchFamily="34" charset="0"/>
              </a:rPr>
              <a:t>Academic Skills </a:t>
            </a:r>
            <a:br>
              <a:rPr lang="en-US" dirty="0"/>
            </a:br>
            <a:br>
              <a:rPr lang="en-US" dirty="0"/>
            </a:br>
            <a:r>
              <a:rPr lang="en-US" b="1" dirty="0">
                <a:latin typeface="Arial" panose="020B0604020202020204" pitchFamily="34" charset="0"/>
                <a:cs typeface="Arial" panose="020B0604020202020204" pitchFamily="34" charset="0"/>
              </a:rPr>
              <a:t>Sergiu Diaconu</a:t>
            </a:r>
          </a:p>
        </p:txBody>
      </p:sp>
    </p:spTree>
    <p:extLst>
      <p:ext uri="{BB962C8B-B14F-4D97-AF65-F5344CB8AC3E}">
        <p14:creationId xmlns:p14="http://schemas.microsoft.com/office/powerpoint/2010/main" val="565073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 contents</a:t>
            </a:r>
          </a:p>
        </p:txBody>
      </p:sp>
      <p:sp>
        <p:nvSpPr>
          <p:cNvPr id="3" name="Rectangle 2"/>
          <p:cNvSpPr/>
          <p:nvPr/>
        </p:nvSpPr>
        <p:spPr>
          <a:xfrm>
            <a:off x="4770462" y="1860346"/>
            <a:ext cx="6809878" cy="5262979"/>
          </a:xfrm>
          <a:prstGeom prst="rect">
            <a:avLst/>
          </a:prstGeom>
        </p:spPr>
        <p:txBody>
          <a:bodyPr wrap="none">
            <a:spAutoFit/>
          </a:bodyPr>
          <a:lstStyle/>
          <a:p>
            <a:pPr marL="285750" indent="-285750">
              <a:buFont typeface="Arial" panose="020B0604020202020204" pitchFamily="34" charset="0"/>
              <a:buChar char="•"/>
            </a:pPr>
            <a:r>
              <a:rPr lang="en-US" sz="2400" b="1" dirty="0">
                <a:latin typeface="Arial Narrow" panose="020B0606020202030204" pitchFamily="34" charset="0"/>
              </a:rPr>
              <a:t>Code of conduct</a:t>
            </a:r>
          </a:p>
          <a:p>
            <a:pPr marL="285750" indent="-285750">
              <a:buFont typeface="Arial" panose="020B0604020202020204" pitchFamily="34" charset="0"/>
              <a:buChar char="•"/>
            </a:pPr>
            <a:r>
              <a:rPr lang="en-US" sz="2400" b="1" dirty="0">
                <a:latin typeface="Arial Narrow" panose="020B0606020202030204" pitchFamily="34" charset="0"/>
              </a:rPr>
              <a:t>Introduction</a:t>
            </a:r>
          </a:p>
          <a:p>
            <a:pPr marL="285750" indent="-285750">
              <a:buFont typeface="Arial" panose="020B0604020202020204" pitchFamily="34" charset="0"/>
              <a:buChar char="•"/>
            </a:pPr>
            <a:r>
              <a:rPr lang="en-US" sz="2400" b="1" dirty="0">
                <a:latin typeface="Arial Narrow" panose="020B0606020202030204" pitchFamily="34" charset="0"/>
              </a:rPr>
              <a:t>Overview of the company</a:t>
            </a:r>
          </a:p>
          <a:p>
            <a:pPr marL="285750" indent="-285750">
              <a:buFont typeface="Arial" panose="020B0604020202020204" pitchFamily="34" charset="0"/>
              <a:buChar char="•"/>
            </a:pPr>
            <a:r>
              <a:rPr lang="en-US" sz="2400" b="1" dirty="0">
                <a:latin typeface="Arial Narrow" panose="020B0606020202030204" pitchFamily="34" charset="0"/>
              </a:rPr>
              <a:t>Achievement of the company</a:t>
            </a:r>
          </a:p>
          <a:p>
            <a:pPr marL="285750" indent="-285750">
              <a:buFont typeface="Arial" panose="020B0604020202020204" pitchFamily="34" charset="0"/>
              <a:buChar char="•"/>
            </a:pPr>
            <a:r>
              <a:rPr lang="en-US" sz="2400" b="1" dirty="0">
                <a:latin typeface="Arial Narrow" panose="020B0606020202030204" pitchFamily="34" charset="0"/>
              </a:rPr>
              <a:t>Evaluation of Unilever’s business strategy</a:t>
            </a:r>
          </a:p>
          <a:p>
            <a:pPr marL="285750" indent="-285750">
              <a:buFont typeface="Arial" panose="020B0604020202020204" pitchFamily="34" charset="0"/>
              <a:buChar char="•"/>
            </a:pPr>
            <a:r>
              <a:rPr lang="en-US" sz="2400" b="1" dirty="0">
                <a:latin typeface="Arial Narrow" panose="020B0606020202030204" pitchFamily="34" charset="0"/>
              </a:rPr>
              <a:t>Unilever’s response to customer satisfaction</a:t>
            </a:r>
          </a:p>
          <a:p>
            <a:pPr marL="285750" indent="-285750">
              <a:buFont typeface="Arial" panose="020B0604020202020204" pitchFamily="34" charset="0"/>
              <a:buChar char="•"/>
            </a:pPr>
            <a:r>
              <a:rPr lang="en-US" sz="2400" b="1" dirty="0">
                <a:solidFill>
                  <a:srgbClr val="202124"/>
                </a:solidFill>
                <a:latin typeface="Arial Narrow" panose="020B0606020202030204" pitchFamily="34" charset="0"/>
              </a:rPr>
              <a:t>Unilever employed strategies in a post-pandemic era</a:t>
            </a:r>
          </a:p>
          <a:p>
            <a:pPr marL="285750" indent="-285750">
              <a:buFont typeface="Arial" panose="020B0604020202020204" pitchFamily="34" charset="0"/>
              <a:buChar char="•"/>
            </a:pPr>
            <a:r>
              <a:rPr lang="en-US" sz="2400" b="1" dirty="0">
                <a:solidFill>
                  <a:srgbClr val="202124"/>
                </a:solidFill>
                <a:latin typeface="Arial Narrow" panose="020B0606020202030204" pitchFamily="34" charset="0"/>
              </a:rPr>
              <a:t>Recommendations</a:t>
            </a:r>
            <a:endParaRPr lang="en-US" sz="2400" b="1" dirty="0">
              <a:latin typeface="Arial Narrow" panose="020B0606020202030204" pitchFamily="34" charset="0"/>
            </a:endParaRPr>
          </a:p>
          <a:p>
            <a:pPr marL="285750" indent="-285750">
              <a:buFont typeface="Arial" panose="020B0604020202020204" pitchFamily="34" charset="0"/>
              <a:buChar char="•"/>
            </a:pPr>
            <a:r>
              <a:rPr lang="en-US" sz="2400" b="1" dirty="0">
                <a:latin typeface="Arial Narrow" panose="020B0606020202030204" pitchFamily="34" charset="0"/>
              </a:rPr>
              <a:t>Conclusion </a:t>
            </a:r>
          </a:p>
          <a:p>
            <a:pPr marL="285750" indent="-285750">
              <a:buFont typeface="Arial" panose="020B0604020202020204" pitchFamily="34" charset="0"/>
              <a:buChar char="•"/>
            </a:pPr>
            <a:r>
              <a:rPr lang="en-US" sz="2400" b="1" dirty="0">
                <a:latin typeface="Arial Narrow" panose="020B0606020202030204" pitchFamily="34" charset="0"/>
              </a:rPr>
              <a:t>References</a:t>
            </a:r>
          </a:p>
          <a:p>
            <a:endParaRPr lang="en-US" sz="2400" b="1" dirty="0">
              <a:latin typeface="Arial Narrow" panose="020B0606020202030204" pitchFamily="34" charset="0"/>
            </a:endParaRPr>
          </a:p>
          <a:p>
            <a:br>
              <a:rPr lang="en-US" sz="2400" dirty="0"/>
            </a:br>
            <a:endParaRPr lang="en-US" sz="2400" dirty="0"/>
          </a:p>
          <a:p>
            <a:endParaRPr lang="en-US" sz="2400" dirty="0"/>
          </a:p>
        </p:txBody>
      </p:sp>
    </p:spTree>
    <p:extLst>
      <p:ext uri="{BB962C8B-B14F-4D97-AF65-F5344CB8AC3E}">
        <p14:creationId xmlns:p14="http://schemas.microsoft.com/office/powerpoint/2010/main" val="190178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5D9AD-175F-18BD-E5CB-423D8D4EC1A3}"/>
              </a:ext>
            </a:extLst>
          </p:cNvPr>
          <p:cNvSpPr>
            <a:spLocks noGrp="1"/>
          </p:cNvSpPr>
          <p:nvPr>
            <p:ph type="ctrTitle"/>
          </p:nvPr>
        </p:nvSpPr>
        <p:spPr>
          <a:xfrm>
            <a:off x="1524000" y="334298"/>
            <a:ext cx="9144000" cy="904568"/>
          </a:xfrm>
        </p:spPr>
        <p:txBody>
          <a:bodyPr>
            <a:normAutofit/>
          </a:bodyPr>
          <a:lstStyle/>
          <a:p>
            <a:r>
              <a:rPr lang="en-GB" sz="4400" dirty="0"/>
              <a:t>Code Of Conduct</a:t>
            </a:r>
          </a:p>
        </p:txBody>
      </p:sp>
      <p:sp>
        <p:nvSpPr>
          <p:cNvPr id="3" name="Subtitle 2">
            <a:extLst>
              <a:ext uri="{FF2B5EF4-FFF2-40B4-BE49-F238E27FC236}">
                <a16:creationId xmlns:a16="http://schemas.microsoft.com/office/drawing/2014/main" id="{1AD5B08D-3DDA-9C99-E9FF-9D3F5629EEE9}"/>
              </a:ext>
            </a:extLst>
          </p:cNvPr>
          <p:cNvSpPr>
            <a:spLocks noGrp="1"/>
          </p:cNvSpPr>
          <p:nvPr>
            <p:ph type="subTitle" idx="1"/>
          </p:nvPr>
        </p:nvSpPr>
        <p:spPr>
          <a:xfrm>
            <a:off x="353961" y="1563329"/>
            <a:ext cx="11484078" cy="5053781"/>
          </a:xfrm>
        </p:spPr>
        <p:txBody>
          <a:bodyPr/>
          <a:lstStyle/>
          <a:p>
            <a:pPr algn="l"/>
            <a:r>
              <a:rPr lang="en-GB" dirty="0"/>
              <a:t>                       </a:t>
            </a:r>
            <a:r>
              <a:rPr lang="en-GB" sz="2800" dirty="0"/>
              <a:t>FAIRNESS                                                            DILIGENCE</a:t>
            </a:r>
          </a:p>
          <a:p>
            <a:pPr algn="l"/>
            <a:r>
              <a:rPr lang="en-GB" sz="2000" dirty="0"/>
              <a:t>We will be ethical and take into account the time,                         We will work diligently, thoroughly, and with</a:t>
            </a:r>
          </a:p>
          <a:p>
            <a:pPr algn="l"/>
            <a:r>
              <a:rPr lang="en-GB" sz="2000" dirty="0"/>
              <a:t>expertise, experience, and unique conditions                                  reasonable timelines in providing out best </a:t>
            </a:r>
          </a:p>
          <a:p>
            <a:pPr algn="l"/>
            <a:r>
              <a:rPr lang="en-GB" sz="2000" dirty="0"/>
              <a:t>required in delivering the presentation.                                            presentation.</a:t>
            </a:r>
          </a:p>
          <a:p>
            <a:pPr algn="l"/>
            <a:endParaRPr lang="en-GB" sz="2000" dirty="0"/>
          </a:p>
          <a:p>
            <a:pPr algn="l"/>
            <a:r>
              <a:rPr lang="en-GB" sz="2000" dirty="0"/>
              <a:t>                           </a:t>
            </a:r>
            <a:r>
              <a:rPr lang="en-GB" sz="2800" dirty="0"/>
              <a:t>PROFESSIONALISM                                           COMPETENCE</a:t>
            </a:r>
          </a:p>
          <a:p>
            <a:pPr algn="l"/>
            <a:r>
              <a:rPr lang="en-GB" sz="2000" dirty="0"/>
              <a:t>We will act in a manner that demonstrates admirable                    We will commit to acquire , maintain</a:t>
            </a:r>
          </a:p>
          <a:p>
            <a:pPr algn="l"/>
            <a:r>
              <a:rPr lang="en-GB" sz="2000" dirty="0"/>
              <a:t>professional conduct. We will operate with integrity,                      and continually improve the professional </a:t>
            </a:r>
          </a:p>
          <a:p>
            <a:pPr algn="l"/>
            <a:r>
              <a:rPr lang="en-GB" sz="2000" dirty="0"/>
              <a:t>trustworthiness, courtesy and diligence                                             knowledge and skills required to effectively </a:t>
            </a:r>
          </a:p>
          <a:p>
            <a:pPr algn="l"/>
            <a:r>
              <a:rPr lang="en-GB" sz="2000" dirty="0"/>
              <a:t>                                                                                                                    provide the most effective presentation.</a:t>
            </a:r>
          </a:p>
        </p:txBody>
      </p:sp>
    </p:spTree>
    <p:extLst>
      <p:ext uri="{BB962C8B-B14F-4D97-AF65-F5344CB8AC3E}">
        <p14:creationId xmlns:p14="http://schemas.microsoft.com/office/powerpoint/2010/main" val="22507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p>
        </p:txBody>
      </p:sp>
      <p:sp>
        <p:nvSpPr>
          <p:cNvPr id="3" name="Rectangle 2"/>
          <p:cNvSpPr/>
          <p:nvPr/>
        </p:nvSpPr>
        <p:spPr>
          <a:xfrm>
            <a:off x="3838605" y="805580"/>
            <a:ext cx="6505303" cy="3170099"/>
          </a:xfrm>
          <a:prstGeom prst="rect">
            <a:avLst/>
          </a:prstGeom>
        </p:spPr>
        <p:txBody>
          <a:bodyPr wrap="square">
            <a:spAutoFit/>
          </a:bodyPr>
          <a:lstStyle/>
          <a:p>
            <a:pPr algn="just"/>
            <a:r>
              <a:rPr lang="en-US" sz="2000" dirty="0">
                <a:latin typeface="Arial Narrow" panose="020B0606020202030204" pitchFamily="34" charset="0"/>
              </a:rPr>
              <a:t>Skills like rational and critical reflection rely on more advanced abilities like academic writing, presenting skills, and referencing. Study skills, also known as academic proficiency or study tactics, are methods to better one's learning. Capturing and remembering new material, as well as preparing for and doing well on tests, are all aspects of the broader category of "study skills." the following presentation will illustrate the marketing strategies of Unilever company with respect to customer satisfaction. </a:t>
            </a:r>
            <a:endParaRPr lang="en-US" sz="2400" dirty="0">
              <a:latin typeface="Arial Narrow" panose="020B0606020202030204" pitchFamily="34" charset="0"/>
            </a:endParaRPr>
          </a:p>
          <a:p>
            <a:br>
              <a:rPr lang="en-US" sz="2000" dirty="0"/>
            </a:br>
            <a:endParaRPr lang="en-US" sz="2000" dirty="0">
              <a:latin typeface="Arial Narrow" panose="020B0606020202030204" pitchFamily="34" charset="0"/>
            </a:endParaRPr>
          </a:p>
        </p:txBody>
      </p:sp>
      <p:pic>
        <p:nvPicPr>
          <p:cNvPr id="4" name="Picture 3"/>
          <p:cNvPicPr>
            <a:picLocks noChangeAspect="1"/>
          </p:cNvPicPr>
          <p:nvPr/>
        </p:nvPicPr>
        <p:blipFill>
          <a:blip r:embed="rId3"/>
          <a:stretch>
            <a:fillRect/>
          </a:stretch>
        </p:blipFill>
        <p:spPr>
          <a:xfrm>
            <a:off x="4653165" y="3424429"/>
            <a:ext cx="4679951" cy="2627992"/>
          </a:xfrm>
          <a:prstGeom prst="rect">
            <a:avLst/>
          </a:prstGeom>
        </p:spPr>
      </p:pic>
    </p:spTree>
    <p:extLst>
      <p:ext uri="{BB962C8B-B14F-4D97-AF65-F5344CB8AC3E}">
        <p14:creationId xmlns:p14="http://schemas.microsoft.com/office/powerpoint/2010/main" val="4262227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the company </a:t>
            </a:r>
          </a:p>
        </p:txBody>
      </p:sp>
      <p:sp>
        <p:nvSpPr>
          <p:cNvPr id="3" name="Rectangle 2"/>
          <p:cNvSpPr/>
          <p:nvPr/>
        </p:nvSpPr>
        <p:spPr>
          <a:xfrm>
            <a:off x="3726425" y="1832387"/>
            <a:ext cx="7580671" cy="4062651"/>
          </a:xfrm>
          <a:prstGeom prst="rect">
            <a:avLst/>
          </a:prstGeom>
        </p:spPr>
        <p:txBody>
          <a:bodyPr wrap="square">
            <a:spAutoFit/>
          </a:bodyPr>
          <a:lstStyle/>
          <a:p>
            <a:pPr algn="just"/>
            <a:r>
              <a:rPr lang="en-US" sz="2000" dirty="0">
                <a:latin typeface="Arial Narrow" panose="020B0606020202030204" pitchFamily="34" charset="0"/>
              </a:rPr>
              <a:t>A world leader in numerous different categories of consumer goods, the British-Dutch multinational business Unilever is headquartered in London. The Dutch parent firm Unilever NV and the British parent company Unilever PLC are both partners in the organization that they created together. The two firms have been operating as if they were a single entity thanks to a series of agreements that date back to the year 1930 (Pandey et al., 2021).</a:t>
            </a:r>
          </a:p>
          <a:p>
            <a:pPr algn="just"/>
            <a:endParaRPr lang="en-US" sz="2000" dirty="0">
              <a:latin typeface="Arial Narrow" panose="020B0606020202030204" pitchFamily="34" charset="0"/>
            </a:endParaRPr>
          </a:p>
          <a:p>
            <a:pPr algn="just"/>
            <a:r>
              <a:rPr lang="en-US" sz="2000" dirty="0">
                <a:latin typeface="Arial Narrow" panose="020B0606020202030204" pitchFamily="34" charset="0"/>
              </a:rPr>
              <a:t>Both London and Rotterdam serve as the primary locations for Unilever's headquarters. </a:t>
            </a:r>
          </a:p>
          <a:p>
            <a:pPr algn="just"/>
            <a:endParaRPr lang="en-US" sz="2000" dirty="0">
              <a:latin typeface="Arial Narrow" panose="020B0606020202030204" pitchFamily="34" charset="0"/>
            </a:endParaRPr>
          </a:p>
          <a:p>
            <a:pPr algn="just"/>
            <a:r>
              <a:rPr lang="en-US" sz="2000" dirty="0">
                <a:latin typeface="Arial Narrow" panose="020B0606020202030204" pitchFamily="34" charset="0"/>
              </a:rPr>
              <a:t>Unilever moves up to the 99th spot on the list of the most valuable corporations in the world with this market capitalization (</a:t>
            </a:r>
            <a:r>
              <a:rPr lang="en-US" sz="2000" dirty="0" err="1">
                <a:latin typeface="Arial Narrow" panose="020B0606020202030204" pitchFamily="34" charset="0"/>
              </a:rPr>
              <a:t>Fithry</a:t>
            </a:r>
            <a:r>
              <a:rPr lang="en-US" sz="2000" dirty="0">
                <a:latin typeface="Arial Narrow" panose="020B0606020202030204" pitchFamily="34" charset="0"/>
              </a:rPr>
              <a:t> et al., 2021).</a:t>
            </a:r>
            <a:br>
              <a:rPr lang="en-US" dirty="0"/>
            </a:br>
            <a:endParaRPr lang="en-US" dirty="0"/>
          </a:p>
        </p:txBody>
      </p:sp>
    </p:spTree>
    <p:extLst>
      <p:ext uri="{BB962C8B-B14F-4D97-AF65-F5344CB8AC3E}">
        <p14:creationId xmlns:p14="http://schemas.microsoft.com/office/powerpoint/2010/main" val="1300964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the company </a:t>
            </a:r>
          </a:p>
        </p:txBody>
      </p:sp>
      <p:sp>
        <p:nvSpPr>
          <p:cNvPr id="3" name="Rectangle 2"/>
          <p:cNvSpPr/>
          <p:nvPr/>
        </p:nvSpPr>
        <p:spPr>
          <a:xfrm>
            <a:off x="3737714" y="2137188"/>
            <a:ext cx="7580671" cy="707886"/>
          </a:xfrm>
          <a:prstGeom prst="rect">
            <a:avLst/>
          </a:prstGeom>
        </p:spPr>
        <p:txBody>
          <a:bodyPr wrap="square">
            <a:spAutoFit/>
          </a:bodyPr>
          <a:lstStyle/>
          <a:p>
            <a:pPr algn="just"/>
            <a:endParaRPr lang="en-US" sz="2000" dirty="0">
              <a:latin typeface="Arial Narrow" panose="020B0606020202030204" pitchFamily="34" charset="0"/>
            </a:endParaRPr>
          </a:p>
          <a:p>
            <a:pPr algn="just"/>
            <a:endParaRPr lang="en-US" sz="2000" dirty="0">
              <a:latin typeface="Arial Narrow" panose="020B0606020202030204" pitchFamily="34" charset="0"/>
            </a:endParaRPr>
          </a:p>
        </p:txBody>
      </p:sp>
      <p:sp>
        <p:nvSpPr>
          <p:cNvPr id="4" name="Rectangle 3"/>
          <p:cNvSpPr/>
          <p:nvPr/>
        </p:nvSpPr>
        <p:spPr>
          <a:xfrm>
            <a:off x="4222044" y="2137188"/>
            <a:ext cx="6096000" cy="3416320"/>
          </a:xfrm>
          <a:prstGeom prst="rect">
            <a:avLst/>
          </a:prstGeom>
        </p:spPr>
        <p:txBody>
          <a:bodyPr>
            <a:spAutoFit/>
          </a:bodyPr>
          <a:lstStyle/>
          <a:p>
            <a:pPr algn="just"/>
            <a:r>
              <a:rPr lang="en-US" sz="2000" dirty="0">
                <a:latin typeface="Arial Narrow" panose="020B0606020202030204" pitchFamily="34" charset="0"/>
              </a:rPr>
              <a:t>Unilever was formed from the merger of two companies on September 2, 1929, by the British soap manufacturer Lever Brothers and the Dutch margarine firm Margarine </a:t>
            </a:r>
            <a:r>
              <a:rPr lang="en-US" sz="2000" dirty="0" err="1">
                <a:latin typeface="Arial Narrow" panose="020B0606020202030204" pitchFamily="34" charset="0"/>
              </a:rPr>
              <a:t>Unie</a:t>
            </a:r>
            <a:r>
              <a:rPr lang="en-US" sz="2000" dirty="0">
                <a:latin typeface="Arial Narrow" panose="020B0606020202030204" pitchFamily="34" charset="0"/>
              </a:rPr>
              <a:t>.</a:t>
            </a:r>
          </a:p>
          <a:p>
            <a:pPr algn="just"/>
            <a:endParaRPr lang="en-US" sz="2000" dirty="0">
              <a:latin typeface="Arial Narrow" panose="020B0606020202030204" pitchFamily="34" charset="0"/>
            </a:endParaRPr>
          </a:p>
          <a:p>
            <a:pPr algn="just"/>
            <a:r>
              <a:rPr lang="en-US" sz="2000" dirty="0">
                <a:latin typeface="Arial Narrow" panose="020B0606020202030204" pitchFamily="34" charset="0"/>
              </a:rPr>
              <a:t> In 1997, the specialized chemicals branch of Unilever was sold to ICI by the company. In the 2010s, the company, which was led by Paul </a:t>
            </a:r>
            <a:r>
              <a:rPr lang="en-US" sz="2000" dirty="0" err="1">
                <a:latin typeface="Arial Narrow" panose="020B0606020202030204" pitchFamily="34" charset="0"/>
              </a:rPr>
              <a:t>Polman</a:t>
            </a:r>
            <a:r>
              <a:rPr lang="en-US" sz="2000" dirty="0">
                <a:latin typeface="Arial Narrow" panose="020B0606020202030204" pitchFamily="34" charset="0"/>
              </a:rPr>
              <a:t>, shifted its focus from food brands that were experiencing slow growth to those that were related to health and beauty.</a:t>
            </a:r>
          </a:p>
          <a:p>
            <a:br>
              <a:rPr lang="en-US" dirty="0"/>
            </a:br>
            <a:endParaRPr lang="en-US" dirty="0"/>
          </a:p>
        </p:txBody>
      </p:sp>
    </p:spTree>
    <p:extLst>
      <p:ext uri="{BB962C8B-B14F-4D97-AF65-F5344CB8AC3E}">
        <p14:creationId xmlns:p14="http://schemas.microsoft.com/office/powerpoint/2010/main" val="2573364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3641748" cy="4601183"/>
          </a:xfrm>
        </p:spPr>
        <p:txBody>
          <a:bodyPr/>
          <a:lstStyle/>
          <a:p>
            <a:r>
              <a:rPr lang="en-US" b="1" dirty="0"/>
              <a:t>Achievement of the company</a:t>
            </a:r>
            <a:endParaRPr lang="en-US" dirty="0"/>
          </a:p>
        </p:txBody>
      </p:sp>
      <p:sp>
        <p:nvSpPr>
          <p:cNvPr id="4" name="Rectangle 3"/>
          <p:cNvSpPr/>
          <p:nvPr/>
        </p:nvSpPr>
        <p:spPr>
          <a:xfrm>
            <a:off x="5046134" y="2454932"/>
            <a:ext cx="6096000" cy="1938992"/>
          </a:xfrm>
          <a:prstGeom prst="rect">
            <a:avLst/>
          </a:prstGeom>
        </p:spPr>
        <p:txBody>
          <a:bodyPr>
            <a:spAutoFit/>
          </a:bodyPr>
          <a:lstStyle/>
          <a:p>
            <a:pPr marL="342900" indent="-342900">
              <a:buFont typeface="Arial" panose="020B0604020202020204" pitchFamily="34" charset="0"/>
              <a:buChar char="•"/>
            </a:pPr>
            <a:r>
              <a:rPr lang="en-US" sz="2400" dirty="0">
                <a:latin typeface="Arial Narrow" panose="020B0606020202030204" pitchFamily="34" charset="0"/>
              </a:rPr>
              <a:t>Addressing social problems</a:t>
            </a:r>
          </a:p>
          <a:p>
            <a:pPr marL="342900" indent="-342900">
              <a:buFont typeface="Arial" panose="020B0604020202020204" pitchFamily="34" charset="0"/>
              <a:buChar char="•"/>
            </a:pPr>
            <a:r>
              <a:rPr lang="en-US" sz="2400" dirty="0">
                <a:latin typeface="Arial Narrow" panose="020B0606020202030204" pitchFamily="34" charset="0"/>
              </a:rPr>
              <a:t>Targeting customer response</a:t>
            </a:r>
          </a:p>
          <a:p>
            <a:pPr marL="342900" indent="-342900">
              <a:buFont typeface="Arial" panose="020B0604020202020204" pitchFamily="34" charset="0"/>
              <a:buChar char="•"/>
            </a:pPr>
            <a:r>
              <a:rPr lang="en-US" sz="2400" dirty="0">
                <a:latin typeface="Arial Narrow" panose="020B0606020202030204" pitchFamily="34" charset="0"/>
              </a:rPr>
              <a:t>Building women’s social security</a:t>
            </a:r>
          </a:p>
          <a:p>
            <a:pPr marL="342900" indent="-342900">
              <a:buFont typeface="Arial" panose="020B0604020202020204" pitchFamily="34" charset="0"/>
              <a:buChar char="•"/>
            </a:pPr>
            <a:r>
              <a:rPr lang="en-US" sz="2400" dirty="0">
                <a:latin typeface="Arial Narrow" panose="020B0606020202030204" pitchFamily="34" charset="0"/>
              </a:rPr>
              <a:t>Broaden core values </a:t>
            </a:r>
          </a:p>
          <a:p>
            <a:pPr marL="342900" indent="-342900">
              <a:buFont typeface="Arial" panose="020B0604020202020204" pitchFamily="34" charset="0"/>
              <a:buChar char="•"/>
            </a:pPr>
            <a:endParaRPr lang="en-US" sz="2400" dirty="0">
              <a:latin typeface="Arial Narrow" panose="020B0606020202030204" pitchFamily="34" charset="0"/>
            </a:endParaRPr>
          </a:p>
        </p:txBody>
      </p:sp>
    </p:spTree>
    <p:extLst>
      <p:ext uri="{BB962C8B-B14F-4D97-AF65-F5344CB8AC3E}">
        <p14:creationId xmlns:p14="http://schemas.microsoft.com/office/powerpoint/2010/main" val="245976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3641748" cy="4601183"/>
          </a:xfrm>
        </p:spPr>
        <p:txBody>
          <a:bodyPr/>
          <a:lstStyle/>
          <a:p>
            <a:r>
              <a:rPr lang="en-US" b="1" dirty="0"/>
              <a:t>Achievement of the company</a:t>
            </a:r>
            <a:endParaRPr lang="en-US" dirty="0"/>
          </a:p>
        </p:txBody>
      </p:sp>
      <p:sp>
        <p:nvSpPr>
          <p:cNvPr id="4" name="Rectangle 3"/>
          <p:cNvSpPr/>
          <p:nvPr/>
        </p:nvSpPr>
        <p:spPr>
          <a:xfrm>
            <a:off x="4538134" y="1816258"/>
            <a:ext cx="6096000" cy="3908762"/>
          </a:xfrm>
          <a:prstGeom prst="rect">
            <a:avLst/>
          </a:prstGeom>
        </p:spPr>
        <p:txBody>
          <a:bodyPr>
            <a:spAutoFit/>
          </a:bodyPr>
          <a:lstStyle/>
          <a:p>
            <a:pPr algn="just"/>
            <a:r>
              <a:rPr lang="en-US" sz="2000" dirty="0">
                <a:latin typeface="Arial Narrow" panose="020B0606020202030204" pitchFamily="34" charset="0"/>
              </a:rPr>
              <a:t>In the aftermath of Covid-19, Unilever CEO Alan </a:t>
            </a:r>
            <a:r>
              <a:rPr lang="en-US" sz="2000" dirty="0" err="1">
                <a:latin typeface="Arial Narrow" panose="020B0606020202030204" pitchFamily="34" charset="0"/>
              </a:rPr>
              <a:t>Jope</a:t>
            </a:r>
            <a:r>
              <a:rPr lang="en-US" sz="2000" dirty="0">
                <a:latin typeface="Arial Narrow" panose="020B0606020202030204" pitchFamily="34" charset="0"/>
              </a:rPr>
              <a:t> reaffirmed the company's commitment to making a sustainable living the norm for the world's 8 billion people and advocated for concerted action to address the issues of social inequality and climate change. </a:t>
            </a:r>
          </a:p>
          <a:p>
            <a:pPr algn="just"/>
            <a:endParaRPr lang="en-US" sz="2800" dirty="0">
              <a:latin typeface="Arial Narrow" panose="020B0606020202030204" pitchFamily="34" charset="0"/>
            </a:endParaRPr>
          </a:p>
          <a:p>
            <a:pPr algn="just"/>
            <a:r>
              <a:rPr lang="en-US" sz="2000" dirty="0">
                <a:latin typeface="Arial Narrow" panose="020B0606020202030204" pitchFamily="34" charset="0"/>
              </a:rPr>
              <a:t>Problems including climate change and social exclusion, as well as more general issues like waste and packaging, sex equality, human rights, and fair price, will be prioritized. The Compass will be more comprehensive, all-encompassing, and far-reaching than ever before; it will be anchored by the same rigor as the USLP (</a:t>
            </a:r>
            <a:r>
              <a:rPr lang="en-US" sz="2000" dirty="0" err="1">
                <a:latin typeface="Arial Narrow" panose="020B0606020202030204" pitchFamily="34" charset="0"/>
              </a:rPr>
              <a:t>Fithry</a:t>
            </a:r>
            <a:r>
              <a:rPr lang="en-US" sz="2000" dirty="0">
                <a:latin typeface="Arial Narrow" panose="020B0606020202030204" pitchFamily="34" charset="0"/>
              </a:rPr>
              <a:t> et al., 2021). </a:t>
            </a:r>
            <a:endParaRPr lang="en-US" sz="2800" dirty="0">
              <a:latin typeface="Arial Narrow" panose="020B0606020202030204" pitchFamily="34" charset="0"/>
            </a:endParaRPr>
          </a:p>
        </p:txBody>
      </p:sp>
    </p:spTree>
    <p:extLst>
      <p:ext uri="{BB962C8B-B14F-4D97-AF65-F5344CB8AC3E}">
        <p14:creationId xmlns:p14="http://schemas.microsoft.com/office/powerpoint/2010/main" val="13397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3641748" cy="4601183"/>
          </a:xfrm>
        </p:spPr>
        <p:txBody>
          <a:bodyPr/>
          <a:lstStyle/>
          <a:p>
            <a:r>
              <a:rPr lang="en-US" b="1" dirty="0"/>
              <a:t>Achievement of the company</a:t>
            </a:r>
            <a:endParaRPr lang="en-US" dirty="0"/>
          </a:p>
        </p:txBody>
      </p:sp>
      <p:sp>
        <p:nvSpPr>
          <p:cNvPr id="4" name="Rectangle 3"/>
          <p:cNvSpPr/>
          <p:nvPr/>
        </p:nvSpPr>
        <p:spPr>
          <a:xfrm>
            <a:off x="4628445" y="2075902"/>
            <a:ext cx="6096000" cy="3108543"/>
          </a:xfrm>
          <a:prstGeom prst="rect">
            <a:avLst/>
          </a:prstGeom>
        </p:spPr>
        <p:txBody>
          <a:bodyPr>
            <a:spAutoFit/>
          </a:bodyPr>
          <a:lstStyle/>
          <a:p>
            <a:pPr algn="just"/>
            <a:r>
              <a:rPr lang="en-US" sz="2000" dirty="0">
                <a:latin typeface="Arial Narrow" panose="020B0606020202030204" pitchFamily="34" charset="0"/>
              </a:rPr>
              <a:t>The Unilever Compass is a set of 15 multi-year initiatives that represent the breadth of Unilever's company and broader ecosystem and are grounded in our three core values (</a:t>
            </a:r>
            <a:r>
              <a:rPr lang="en-US" sz="2000" dirty="0" err="1">
                <a:latin typeface="Arial Narrow" panose="020B0606020202030204" pitchFamily="34" charset="0"/>
              </a:rPr>
              <a:t>Hasna</a:t>
            </a:r>
            <a:r>
              <a:rPr lang="en-US" sz="2000" dirty="0">
                <a:latin typeface="Arial Narrow" panose="020B0606020202030204" pitchFamily="34" charset="0"/>
              </a:rPr>
              <a:t>, 2022). Unilever has various initiatives aimed at boosting women's economic security and professional prospects, but it has been challenging to assess the true extent of these initiatives' success (</a:t>
            </a:r>
            <a:r>
              <a:rPr lang="en-US" sz="2000" dirty="0" err="1">
                <a:latin typeface="Arial Narrow" panose="020B0606020202030204" pitchFamily="34" charset="0"/>
              </a:rPr>
              <a:t>Suwadji</a:t>
            </a:r>
            <a:r>
              <a:rPr lang="en-US" sz="2000" dirty="0">
                <a:latin typeface="Arial Narrow" panose="020B0606020202030204" pitchFamily="34" charset="0"/>
              </a:rPr>
              <a:t> et al., 2021).</a:t>
            </a:r>
          </a:p>
          <a:p>
            <a:pPr algn="just"/>
            <a:endParaRPr lang="en-US" sz="2800" dirty="0">
              <a:latin typeface="Arial Narrow" panose="020B0606020202030204" pitchFamily="34" charset="0"/>
            </a:endParaRPr>
          </a:p>
          <a:p>
            <a:pPr algn="just"/>
            <a:endParaRPr lang="en-US" sz="2800" dirty="0">
              <a:latin typeface="Arial Narrow" panose="020B0606020202030204" pitchFamily="34" charset="0"/>
            </a:endParaRPr>
          </a:p>
        </p:txBody>
      </p:sp>
      <p:pic>
        <p:nvPicPr>
          <p:cNvPr id="3" name="Picture 2"/>
          <p:cNvPicPr>
            <a:picLocks noChangeAspect="1"/>
          </p:cNvPicPr>
          <p:nvPr/>
        </p:nvPicPr>
        <p:blipFill>
          <a:blip r:embed="rId4"/>
          <a:stretch>
            <a:fillRect/>
          </a:stretch>
        </p:blipFill>
        <p:spPr>
          <a:xfrm>
            <a:off x="8385360" y="4859514"/>
            <a:ext cx="3806640" cy="1998486"/>
          </a:xfrm>
          <a:prstGeom prst="rect">
            <a:avLst/>
          </a:prstGeom>
        </p:spPr>
      </p:pic>
    </p:spTree>
    <p:extLst>
      <p:ext uri="{BB962C8B-B14F-4D97-AF65-F5344CB8AC3E}">
        <p14:creationId xmlns:p14="http://schemas.microsoft.com/office/powerpoint/2010/main" val="2408974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12548"/>
            <a:ext cx="3698192" cy="4601183"/>
          </a:xfrm>
        </p:spPr>
        <p:txBody>
          <a:bodyPr/>
          <a:lstStyle/>
          <a:p>
            <a:r>
              <a:rPr lang="en-US" b="1" dirty="0"/>
              <a:t>Evaluation of Unilever’s business strategy</a:t>
            </a:r>
            <a:br>
              <a:rPr lang="en-US" dirty="0"/>
            </a:br>
            <a:br>
              <a:rPr lang="en-US" dirty="0"/>
            </a:br>
            <a:endParaRPr lang="en-US" dirty="0"/>
          </a:p>
        </p:txBody>
      </p:sp>
      <p:sp>
        <p:nvSpPr>
          <p:cNvPr id="4" name="Rectangle 3"/>
          <p:cNvSpPr/>
          <p:nvPr/>
        </p:nvSpPr>
        <p:spPr>
          <a:xfrm>
            <a:off x="4210755" y="1727388"/>
            <a:ext cx="7100712" cy="3785652"/>
          </a:xfrm>
          <a:prstGeom prst="rect">
            <a:avLst/>
          </a:prstGeom>
        </p:spPr>
        <p:txBody>
          <a:bodyPr wrap="square">
            <a:spAutoFit/>
          </a:bodyPr>
          <a:lstStyle/>
          <a:p>
            <a:pPr algn="just"/>
            <a:r>
              <a:rPr lang="en-US" sz="2400" dirty="0">
                <a:latin typeface="Arial Narrow" panose="020B0606020202030204" pitchFamily="34" charset="0"/>
              </a:rPr>
              <a:t>Unilever, one of the world's strongest and wealthiest corporations and owner of several recognizable brand names, acknowledged that its product is utilized by people everywhere. Unilever has begun competing on a global scale by penetrating new markets with its well-known brands. Unilever's global strategy is superior to localized strategies for entering and competing in international markets because it allows the company to more effectively streamline its operations and concentrate on creating a consistent brand image across regions (Wade and Shan, 2020).</a:t>
            </a:r>
          </a:p>
        </p:txBody>
      </p:sp>
    </p:spTree>
    <p:extLst>
      <p:ext uri="{BB962C8B-B14F-4D97-AF65-F5344CB8AC3E}">
        <p14:creationId xmlns:p14="http://schemas.microsoft.com/office/powerpoint/2010/main" val="602974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12548"/>
            <a:ext cx="3698192" cy="4601183"/>
          </a:xfrm>
        </p:spPr>
        <p:txBody>
          <a:bodyPr/>
          <a:lstStyle/>
          <a:p>
            <a:r>
              <a:rPr lang="en-US" b="1" dirty="0"/>
              <a:t>Evaluation of Unilever’s </a:t>
            </a:r>
            <a:br>
              <a:rPr lang="en-US" b="1" dirty="0"/>
            </a:br>
            <a:r>
              <a:rPr lang="en-US" b="1" dirty="0"/>
              <a:t>business strategy</a:t>
            </a:r>
            <a:br>
              <a:rPr lang="en-US" dirty="0"/>
            </a:br>
            <a:br>
              <a:rPr lang="en-US" dirty="0"/>
            </a:br>
            <a:endParaRPr lang="en-US" dirty="0"/>
          </a:p>
        </p:txBody>
      </p:sp>
      <p:sp>
        <p:nvSpPr>
          <p:cNvPr id="4" name="Rectangle 3"/>
          <p:cNvSpPr/>
          <p:nvPr/>
        </p:nvSpPr>
        <p:spPr>
          <a:xfrm>
            <a:off x="3698192" y="681529"/>
            <a:ext cx="7473245" cy="3785652"/>
          </a:xfrm>
          <a:prstGeom prst="rect">
            <a:avLst/>
          </a:prstGeom>
        </p:spPr>
        <p:txBody>
          <a:bodyPr wrap="square">
            <a:spAutoFit/>
          </a:bodyPr>
          <a:lstStyle/>
          <a:p>
            <a:pPr marL="285750" indent="-285750" algn="just">
              <a:buFont typeface="Arial" panose="020B0604020202020204" pitchFamily="34" charset="0"/>
              <a:buChar char="•"/>
            </a:pPr>
            <a:r>
              <a:rPr lang="en-US" sz="2400" dirty="0">
                <a:latin typeface="Arial Narrow" panose="020B0606020202030204" pitchFamily="34" charset="0"/>
              </a:rPr>
              <a:t>Unilever is positioned favorably to take advantage of the anticipated expansion in the areas because of its strong distribution network in both conventional and contemporary retail outlets and its proficiency in adapting successful global brand ideas to suit local markets (Hoekstra and </a:t>
            </a:r>
            <a:r>
              <a:rPr lang="en-US" sz="2400" dirty="0" err="1">
                <a:latin typeface="Arial Narrow" panose="020B0606020202030204" pitchFamily="34" charset="0"/>
              </a:rPr>
              <a:t>Leeflang</a:t>
            </a:r>
            <a:r>
              <a:rPr lang="en-US" sz="2400" dirty="0">
                <a:latin typeface="Arial Narrow" panose="020B0606020202030204" pitchFamily="34" charset="0"/>
              </a:rPr>
              <a:t>, 2020). </a:t>
            </a:r>
          </a:p>
          <a:p>
            <a:pPr marL="285750" indent="-285750" algn="just">
              <a:buFont typeface="Arial" panose="020B0604020202020204" pitchFamily="34" charset="0"/>
              <a:buChar char="•"/>
            </a:pPr>
            <a:r>
              <a:rPr lang="en-US" sz="2400" dirty="0">
                <a:latin typeface="Arial Narrow" panose="020B0606020202030204" pitchFamily="34" charset="0"/>
              </a:rPr>
              <a:t>Unilever's performance during its three-hundred-year existence has been impacted by the significant events of the day, including economic booms and busts, wars, shifts in consumer preferences, and technological developments.</a:t>
            </a:r>
            <a:endParaRPr lang="en-US" sz="3200" dirty="0">
              <a:latin typeface="Arial Narrow" panose="020B0606020202030204" pitchFamily="34" charset="0"/>
            </a:endParaRPr>
          </a:p>
        </p:txBody>
      </p:sp>
      <p:pic>
        <p:nvPicPr>
          <p:cNvPr id="3" name="Picture 2"/>
          <p:cNvPicPr>
            <a:picLocks noChangeAspect="1"/>
          </p:cNvPicPr>
          <p:nvPr/>
        </p:nvPicPr>
        <p:blipFill>
          <a:blip r:embed="rId3"/>
          <a:stretch>
            <a:fillRect/>
          </a:stretch>
        </p:blipFill>
        <p:spPr>
          <a:xfrm>
            <a:off x="7203687" y="4719750"/>
            <a:ext cx="3056833" cy="2037888"/>
          </a:xfrm>
          <a:prstGeom prst="rect">
            <a:avLst/>
          </a:prstGeom>
        </p:spPr>
      </p:pic>
    </p:spTree>
    <p:extLst>
      <p:ext uri="{BB962C8B-B14F-4D97-AF65-F5344CB8AC3E}">
        <p14:creationId xmlns:p14="http://schemas.microsoft.com/office/powerpoint/2010/main" val="1914879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Unilever’s response to customer satisfaction </a:t>
            </a:r>
            <a:br>
              <a:rPr lang="en-US" dirty="0"/>
            </a:br>
            <a:br>
              <a:rPr lang="en-US" dirty="0"/>
            </a:br>
            <a:endParaRPr lang="en-US" dirty="0"/>
          </a:p>
        </p:txBody>
      </p:sp>
      <p:sp>
        <p:nvSpPr>
          <p:cNvPr id="3" name="Rectangle 2"/>
          <p:cNvSpPr/>
          <p:nvPr/>
        </p:nvSpPr>
        <p:spPr>
          <a:xfrm>
            <a:off x="4109156" y="1402562"/>
            <a:ext cx="7145867" cy="4770537"/>
          </a:xfrm>
          <a:prstGeom prst="rect">
            <a:avLst/>
          </a:prstGeom>
        </p:spPr>
        <p:txBody>
          <a:bodyPr wrap="square">
            <a:spAutoFit/>
          </a:bodyPr>
          <a:lstStyle/>
          <a:p>
            <a:pPr algn="just"/>
            <a:r>
              <a:rPr lang="en-US" sz="2400" dirty="0">
                <a:latin typeface="Arial Narrow" panose="020B0606020202030204" pitchFamily="34" charset="0"/>
              </a:rPr>
              <a:t>Why customer response is important?</a:t>
            </a:r>
          </a:p>
          <a:p>
            <a:pPr algn="just"/>
            <a:endParaRPr lang="en-US" sz="2400" dirty="0">
              <a:latin typeface="Arial Narrow" panose="020B0606020202030204" pitchFamily="34" charset="0"/>
            </a:endParaRPr>
          </a:p>
          <a:p>
            <a:pPr algn="just"/>
            <a:r>
              <a:rPr lang="en-US" sz="2000" dirty="0">
                <a:latin typeface="Arial Narrow" panose="020B0606020202030204" pitchFamily="34" charset="0"/>
              </a:rPr>
              <a:t>A client is someone who buys a company's goods or services. To those who practice current marketing principles, the consumer is of paramount significance (Wade and Shan, 2020). Because consumers' preferences are always evolving, marketing's ultimate goal is to cater to consumers' desires and requirements. Customers in the modern-day take in the whole picture (</a:t>
            </a:r>
            <a:r>
              <a:rPr lang="en-US" sz="2000" dirty="0" err="1">
                <a:latin typeface="Arial Narrow" panose="020B0606020202030204" pitchFamily="34" charset="0"/>
              </a:rPr>
              <a:t>Yaakub</a:t>
            </a:r>
            <a:r>
              <a:rPr lang="en-US" sz="2000" dirty="0">
                <a:latin typeface="Arial Narrow" panose="020B0606020202030204" pitchFamily="34" charset="0"/>
              </a:rPr>
              <a:t>, 2008). Consumers' choices are heavily influenced by factors such as their post- and pre-purchase evaluations, the information they gather from reviews and other customers, the information they gather from various media sources, and the evaluations they conduct of possible alternatives to the original product (Pandey et al., 2021).</a:t>
            </a:r>
            <a:endParaRPr lang="en-US" sz="2800" dirty="0">
              <a:latin typeface="Arial Narrow" panose="020B0606020202030204" pitchFamily="34" charset="0"/>
            </a:endParaRPr>
          </a:p>
          <a:p>
            <a:pPr algn="just"/>
            <a:br>
              <a:rPr lang="en-US" sz="2800" dirty="0">
                <a:latin typeface="Arial Narrow" panose="020B0606020202030204" pitchFamily="34" charset="0"/>
              </a:rPr>
            </a:br>
            <a:endParaRPr lang="en-US" sz="2800" dirty="0">
              <a:latin typeface="Arial Narrow" panose="020B0606020202030204" pitchFamily="34" charset="0"/>
            </a:endParaRPr>
          </a:p>
        </p:txBody>
      </p:sp>
    </p:spTree>
    <p:extLst>
      <p:ext uri="{BB962C8B-B14F-4D97-AF65-F5344CB8AC3E}">
        <p14:creationId xmlns:p14="http://schemas.microsoft.com/office/powerpoint/2010/main" val="1251123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Unilever’s response to customer satisfaction </a:t>
            </a:r>
            <a:br>
              <a:rPr lang="en-US" dirty="0"/>
            </a:br>
            <a:br>
              <a:rPr lang="en-US" dirty="0"/>
            </a:br>
            <a:endParaRPr lang="en-US" dirty="0"/>
          </a:p>
        </p:txBody>
      </p:sp>
      <p:sp>
        <p:nvSpPr>
          <p:cNvPr id="4" name="Rectangle 3"/>
          <p:cNvSpPr/>
          <p:nvPr/>
        </p:nvSpPr>
        <p:spPr>
          <a:xfrm>
            <a:off x="4255911" y="2371215"/>
            <a:ext cx="6096000" cy="2492990"/>
          </a:xfrm>
          <a:prstGeom prst="rect">
            <a:avLst/>
          </a:prstGeom>
        </p:spPr>
        <p:txBody>
          <a:bodyPr>
            <a:spAutoFit/>
          </a:bodyPr>
          <a:lstStyle/>
          <a:p>
            <a:pPr algn="just"/>
            <a:r>
              <a:rPr lang="en-US" sz="2000" dirty="0">
                <a:latin typeface="Arial Narrow" panose="020B0606020202030204" pitchFamily="34" charset="0"/>
              </a:rPr>
              <a:t>Customers are Unilever's first concern, and the company's core principles are centered on serving the public's best interests via the provision of excellent goods and services. Additionally, Unilever's commitment to quality has helped the company win and keep loyal consumers. When it comes to satisfying its customers, Unilever stands apart (Bland et al., 2020). </a:t>
            </a:r>
          </a:p>
          <a:p>
            <a:endParaRPr lang="en-US" dirty="0"/>
          </a:p>
          <a:p>
            <a:endParaRPr lang="en-US" dirty="0"/>
          </a:p>
        </p:txBody>
      </p:sp>
      <p:pic>
        <p:nvPicPr>
          <p:cNvPr id="6" name="Picture 5"/>
          <p:cNvPicPr>
            <a:picLocks noChangeAspect="1"/>
          </p:cNvPicPr>
          <p:nvPr/>
        </p:nvPicPr>
        <p:blipFill>
          <a:blip r:embed="rId4"/>
          <a:stretch>
            <a:fillRect/>
          </a:stretch>
        </p:blipFill>
        <p:spPr>
          <a:xfrm>
            <a:off x="-146754" y="4289778"/>
            <a:ext cx="4402666" cy="2568222"/>
          </a:xfrm>
          <a:prstGeom prst="rect">
            <a:avLst/>
          </a:prstGeom>
        </p:spPr>
      </p:pic>
    </p:spTree>
    <p:extLst>
      <p:ext uri="{BB962C8B-B14F-4D97-AF65-F5344CB8AC3E}">
        <p14:creationId xmlns:p14="http://schemas.microsoft.com/office/powerpoint/2010/main" val="2665500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Unilever’s response to customer satisfaction </a:t>
            </a:r>
            <a:br>
              <a:rPr lang="en-US" dirty="0"/>
            </a:br>
            <a:br>
              <a:rPr lang="en-US" dirty="0"/>
            </a:br>
            <a:endParaRPr lang="en-US" dirty="0"/>
          </a:p>
        </p:txBody>
      </p:sp>
      <p:sp>
        <p:nvSpPr>
          <p:cNvPr id="4" name="Rectangle 3"/>
          <p:cNvSpPr/>
          <p:nvPr/>
        </p:nvSpPr>
        <p:spPr>
          <a:xfrm>
            <a:off x="4063999" y="2085600"/>
            <a:ext cx="7145867" cy="2677656"/>
          </a:xfrm>
          <a:prstGeom prst="rect">
            <a:avLst/>
          </a:prstGeom>
        </p:spPr>
        <p:txBody>
          <a:bodyPr wrap="square">
            <a:spAutoFit/>
          </a:bodyPr>
          <a:lstStyle/>
          <a:p>
            <a:pPr algn="just"/>
            <a:r>
              <a:rPr lang="en-US" sz="2400" dirty="0">
                <a:latin typeface="Arial Narrow" panose="020B0606020202030204" pitchFamily="34" charset="0"/>
              </a:rPr>
              <a:t>Customers might be rewarded for their loyalty by receiving event-specific pamphlets or mementos. Unilever often opens a booth at various events and advertises its goods to the public in an effort to keep its loyal client base happy. The advertising of a new ice cream flavor in a Magnum container, for instance, or the promotion of a product at a reduced price is highly tempting (</a:t>
            </a:r>
            <a:r>
              <a:rPr lang="en-US" sz="2400" dirty="0" err="1">
                <a:latin typeface="Arial Narrow" panose="020B0606020202030204" pitchFamily="34" charset="0"/>
              </a:rPr>
              <a:t>Wubs</a:t>
            </a:r>
            <a:r>
              <a:rPr lang="en-US" sz="2400" dirty="0">
                <a:latin typeface="Arial Narrow" panose="020B0606020202030204" pitchFamily="34" charset="0"/>
              </a:rPr>
              <a:t> et al., 2008).</a:t>
            </a:r>
          </a:p>
        </p:txBody>
      </p:sp>
    </p:spTree>
    <p:extLst>
      <p:ext uri="{BB962C8B-B14F-4D97-AF65-F5344CB8AC3E}">
        <p14:creationId xmlns:p14="http://schemas.microsoft.com/office/powerpoint/2010/main" val="3707061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 employed strategies in a post-pandemic era</a:t>
            </a:r>
            <a:br>
              <a:rPr lang="en-US" dirty="0"/>
            </a:br>
            <a:br>
              <a:rPr lang="en-US" dirty="0"/>
            </a:br>
            <a:endParaRPr lang="en-US" dirty="0"/>
          </a:p>
        </p:txBody>
      </p:sp>
      <p:sp>
        <p:nvSpPr>
          <p:cNvPr id="3" name="Rectangle 2"/>
          <p:cNvSpPr/>
          <p:nvPr/>
        </p:nvSpPr>
        <p:spPr>
          <a:xfrm>
            <a:off x="4886478" y="2319717"/>
            <a:ext cx="4738798" cy="2308324"/>
          </a:xfrm>
          <a:prstGeom prst="rect">
            <a:avLst/>
          </a:prstGeom>
        </p:spPr>
        <p:txBody>
          <a:bodyPr wrap="none">
            <a:spAutoFit/>
          </a:bodyPr>
          <a:lstStyle/>
          <a:p>
            <a:pPr marL="285750" indent="-285750">
              <a:buFont typeface="Arial" panose="020B0604020202020204" pitchFamily="34" charset="0"/>
              <a:buChar char="•"/>
            </a:pPr>
            <a:r>
              <a:rPr lang="en-US" sz="2400" dirty="0">
                <a:latin typeface="Arial Narrow" panose="020B0606020202030204" pitchFamily="34" charset="0"/>
              </a:rPr>
              <a:t>Feasible engagement with distributors</a:t>
            </a:r>
          </a:p>
          <a:p>
            <a:pPr marL="285750" indent="-285750">
              <a:buFont typeface="Arial" panose="020B0604020202020204" pitchFamily="34" charset="0"/>
              <a:buChar char="•"/>
            </a:pPr>
            <a:r>
              <a:rPr lang="en-US" sz="2400" dirty="0">
                <a:latin typeface="Arial Narrow" panose="020B0606020202030204" pitchFamily="34" charset="0"/>
              </a:rPr>
              <a:t>Partnerships</a:t>
            </a:r>
          </a:p>
          <a:p>
            <a:pPr marL="285750" indent="-285750">
              <a:buFont typeface="Arial" panose="020B0604020202020204" pitchFamily="34" charset="0"/>
              <a:buChar char="•"/>
            </a:pPr>
            <a:r>
              <a:rPr lang="en-US" sz="2400" dirty="0">
                <a:latin typeface="Arial Narrow" panose="020B0606020202030204" pitchFamily="34" charset="0"/>
              </a:rPr>
              <a:t>Sustaining their market claims</a:t>
            </a:r>
          </a:p>
          <a:p>
            <a:pPr marL="285750" indent="-285750">
              <a:buFont typeface="Arial" panose="020B0604020202020204" pitchFamily="34" charset="0"/>
              <a:buChar char="•"/>
            </a:pPr>
            <a:r>
              <a:rPr lang="en-US" sz="2400" dirty="0">
                <a:latin typeface="Arial Narrow" panose="020B0606020202030204" pitchFamily="34" charset="0"/>
              </a:rPr>
              <a:t>Building market network</a:t>
            </a:r>
          </a:p>
          <a:p>
            <a:pPr marL="285750" indent="-285750">
              <a:buFont typeface="Arial" panose="020B0604020202020204" pitchFamily="34" charset="0"/>
              <a:buChar char="•"/>
            </a:pPr>
            <a:r>
              <a:rPr lang="en-US" sz="2400" dirty="0">
                <a:latin typeface="Arial Narrow" panose="020B0606020202030204" pitchFamily="34" charset="0"/>
              </a:rPr>
              <a:t>Enhancing their hygiene campaign</a:t>
            </a:r>
          </a:p>
          <a:p>
            <a:pPr marL="285750" indent="-285750">
              <a:buFont typeface="Arial" panose="020B0604020202020204" pitchFamily="34" charset="0"/>
              <a:buChar char="•"/>
            </a:pPr>
            <a:r>
              <a:rPr lang="en-US" sz="2400" dirty="0">
                <a:latin typeface="Arial Narrow" panose="020B0606020202030204" pitchFamily="34" charset="0"/>
              </a:rPr>
              <a:t>Promising products</a:t>
            </a:r>
          </a:p>
        </p:txBody>
      </p:sp>
    </p:spTree>
    <p:extLst>
      <p:ext uri="{BB962C8B-B14F-4D97-AF65-F5344CB8AC3E}">
        <p14:creationId xmlns:p14="http://schemas.microsoft.com/office/powerpoint/2010/main" val="3827251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 employed strategies in a post-pandemic era</a:t>
            </a:r>
            <a:br>
              <a:rPr lang="en-US" dirty="0"/>
            </a:br>
            <a:br>
              <a:rPr lang="en-US" dirty="0"/>
            </a:br>
            <a:endParaRPr lang="en-US" dirty="0"/>
          </a:p>
        </p:txBody>
      </p:sp>
      <p:sp>
        <p:nvSpPr>
          <p:cNvPr id="3" name="Rectangle 2"/>
          <p:cNvSpPr/>
          <p:nvPr/>
        </p:nvSpPr>
        <p:spPr>
          <a:xfrm>
            <a:off x="4886478" y="2319717"/>
            <a:ext cx="473206" cy="461665"/>
          </a:xfrm>
          <a:prstGeom prst="rect">
            <a:avLst/>
          </a:prstGeom>
        </p:spPr>
        <p:txBody>
          <a:bodyPr wrap="none">
            <a:spAutoFit/>
          </a:bodyPr>
          <a:lstStyle/>
          <a:p>
            <a:pPr marL="285750" indent="-285750">
              <a:buFont typeface="Arial" panose="020B0604020202020204" pitchFamily="34" charset="0"/>
              <a:buChar char="•"/>
            </a:pPr>
            <a:endParaRPr lang="en-US" sz="2400" dirty="0">
              <a:latin typeface="Arial Narrow" panose="020B0606020202030204" pitchFamily="34" charset="0"/>
            </a:endParaRPr>
          </a:p>
        </p:txBody>
      </p:sp>
      <p:sp>
        <p:nvSpPr>
          <p:cNvPr id="4" name="Rectangle 3"/>
          <p:cNvSpPr/>
          <p:nvPr/>
        </p:nvSpPr>
        <p:spPr>
          <a:xfrm>
            <a:off x="4583289" y="1993267"/>
            <a:ext cx="6096000" cy="2862322"/>
          </a:xfrm>
          <a:prstGeom prst="rect">
            <a:avLst/>
          </a:prstGeom>
        </p:spPr>
        <p:txBody>
          <a:bodyPr>
            <a:spAutoFit/>
          </a:bodyPr>
          <a:lstStyle/>
          <a:p>
            <a:pPr algn="just"/>
            <a:r>
              <a:rPr lang="en-US" sz="2000" dirty="0">
                <a:latin typeface="Arial Narrow" panose="020B0606020202030204" pitchFamily="34" charset="0"/>
              </a:rPr>
              <a:t>Unilever is a worldwide corporation that began as a partnership between the margarine firm Margarine </a:t>
            </a:r>
            <a:r>
              <a:rPr lang="en-US" sz="2000" dirty="0" err="1">
                <a:latin typeface="Arial Narrow" panose="020B0606020202030204" pitchFamily="34" charset="0"/>
              </a:rPr>
              <a:t>Uni</a:t>
            </a:r>
            <a:r>
              <a:rPr lang="en-US" sz="2000" dirty="0">
                <a:latin typeface="Arial Narrow" panose="020B0606020202030204" pitchFamily="34" charset="0"/>
              </a:rPr>
              <a:t> and the British soap manufacturer Lever Brothers. With the goal of fostering cooperation during this unprecedented epidemic, Unilever is happy to provide everyone with information about its own procedures and preventative measures (Pandey et al., 2021). However, Unilever cannot anticipate all of the local and unique risks and conditions that a customer would experience in the normal course of business. </a:t>
            </a:r>
          </a:p>
        </p:txBody>
      </p:sp>
      <p:pic>
        <p:nvPicPr>
          <p:cNvPr id="5" name="Picture 4"/>
          <p:cNvPicPr>
            <a:picLocks noChangeAspect="1"/>
          </p:cNvPicPr>
          <p:nvPr/>
        </p:nvPicPr>
        <p:blipFill>
          <a:blip r:embed="rId3"/>
          <a:stretch>
            <a:fillRect/>
          </a:stretch>
        </p:blipFill>
        <p:spPr>
          <a:xfrm>
            <a:off x="1072269" y="4855589"/>
            <a:ext cx="3084366" cy="1769181"/>
          </a:xfrm>
          <a:prstGeom prst="rect">
            <a:avLst/>
          </a:prstGeom>
        </p:spPr>
      </p:pic>
    </p:spTree>
    <p:extLst>
      <p:ext uri="{BB962C8B-B14F-4D97-AF65-F5344CB8AC3E}">
        <p14:creationId xmlns:p14="http://schemas.microsoft.com/office/powerpoint/2010/main" val="1255885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 employed strategies in a post-pandemic era</a:t>
            </a:r>
            <a:br>
              <a:rPr lang="en-US" dirty="0"/>
            </a:br>
            <a:br>
              <a:rPr lang="en-US" dirty="0"/>
            </a:br>
            <a:endParaRPr lang="en-US" dirty="0"/>
          </a:p>
        </p:txBody>
      </p:sp>
      <p:sp>
        <p:nvSpPr>
          <p:cNvPr id="3" name="Rectangle 2"/>
          <p:cNvSpPr/>
          <p:nvPr/>
        </p:nvSpPr>
        <p:spPr>
          <a:xfrm>
            <a:off x="4886478" y="2319717"/>
            <a:ext cx="473206" cy="461665"/>
          </a:xfrm>
          <a:prstGeom prst="rect">
            <a:avLst/>
          </a:prstGeom>
        </p:spPr>
        <p:txBody>
          <a:bodyPr wrap="none">
            <a:spAutoFit/>
          </a:bodyPr>
          <a:lstStyle/>
          <a:p>
            <a:pPr marL="285750" indent="-285750">
              <a:buFont typeface="Arial" panose="020B0604020202020204" pitchFamily="34" charset="0"/>
              <a:buChar char="•"/>
            </a:pPr>
            <a:endParaRPr lang="en-US" sz="2400" dirty="0">
              <a:latin typeface="Arial Narrow" panose="020B0606020202030204" pitchFamily="34" charset="0"/>
            </a:endParaRPr>
          </a:p>
        </p:txBody>
      </p:sp>
      <p:sp>
        <p:nvSpPr>
          <p:cNvPr id="4" name="Rectangle 3"/>
          <p:cNvSpPr/>
          <p:nvPr/>
        </p:nvSpPr>
        <p:spPr>
          <a:xfrm>
            <a:off x="4583289" y="1993267"/>
            <a:ext cx="6096000" cy="2554545"/>
          </a:xfrm>
          <a:prstGeom prst="rect">
            <a:avLst/>
          </a:prstGeom>
        </p:spPr>
        <p:txBody>
          <a:bodyPr>
            <a:spAutoFit/>
          </a:bodyPr>
          <a:lstStyle/>
          <a:p>
            <a:pPr algn="just"/>
            <a:r>
              <a:rPr lang="en-US" sz="2000" dirty="0">
                <a:latin typeface="Arial Narrow" panose="020B0606020202030204" pitchFamily="34" charset="0"/>
              </a:rPr>
              <a:t>Unilever has made this feasible via its engagement in the network of distributors. Both high-end and more reasonably priced options may be found within the company's offerings. Unilever is the world's largest consumer goods company, and it has made a number of significant investments, including acquiring the American ice cream giant Breyers from Kraft (</a:t>
            </a:r>
            <a:r>
              <a:rPr lang="en-US" sz="2000" dirty="0" err="1">
                <a:latin typeface="Arial Narrow" panose="020B0606020202030204" pitchFamily="34" charset="0"/>
              </a:rPr>
              <a:t>Fithry</a:t>
            </a:r>
            <a:r>
              <a:rPr lang="en-US" sz="2000" dirty="0">
                <a:latin typeface="Arial Narrow" panose="020B0606020202030204" pitchFamily="34" charset="0"/>
              </a:rPr>
              <a:t> et al., 2021). Unilever's strength is its lucrative supply chain network.</a:t>
            </a:r>
            <a:endParaRPr lang="en-US" sz="2400" dirty="0">
              <a:latin typeface="Arial Narrow" panose="020B0606020202030204" pitchFamily="34" charset="0"/>
            </a:endParaRPr>
          </a:p>
        </p:txBody>
      </p:sp>
    </p:spTree>
    <p:extLst>
      <p:ext uri="{BB962C8B-B14F-4D97-AF65-F5344CB8AC3E}">
        <p14:creationId xmlns:p14="http://schemas.microsoft.com/office/powerpoint/2010/main" val="504875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Unilever employed strategies in a post-pandemic era</a:t>
            </a:r>
            <a:br>
              <a:rPr lang="en-US" dirty="0"/>
            </a:br>
            <a:br>
              <a:rPr lang="en-US" dirty="0"/>
            </a:br>
            <a:endParaRPr lang="en-US" dirty="0"/>
          </a:p>
        </p:txBody>
      </p:sp>
      <p:sp>
        <p:nvSpPr>
          <p:cNvPr id="3" name="Rectangle 2"/>
          <p:cNvSpPr/>
          <p:nvPr/>
        </p:nvSpPr>
        <p:spPr>
          <a:xfrm>
            <a:off x="4886478" y="2319717"/>
            <a:ext cx="473206" cy="461665"/>
          </a:xfrm>
          <a:prstGeom prst="rect">
            <a:avLst/>
          </a:prstGeom>
        </p:spPr>
        <p:txBody>
          <a:bodyPr wrap="none">
            <a:spAutoFit/>
          </a:bodyPr>
          <a:lstStyle/>
          <a:p>
            <a:pPr marL="285750" indent="-285750">
              <a:buFont typeface="Arial" panose="020B0604020202020204" pitchFamily="34" charset="0"/>
              <a:buChar char="•"/>
            </a:pPr>
            <a:endParaRPr lang="en-US" sz="2400" dirty="0">
              <a:latin typeface="Arial Narrow" panose="020B0606020202030204" pitchFamily="34" charset="0"/>
            </a:endParaRPr>
          </a:p>
        </p:txBody>
      </p:sp>
      <p:sp>
        <p:nvSpPr>
          <p:cNvPr id="4" name="Rectangle 3"/>
          <p:cNvSpPr/>
          <p:nvPr/>
        </p:nvSpPr>
        <p:spPr>
          <a:xfrm>
            <a:off x="4583289" y="1993267"/>
            <a:ext cx="6096000" cy="2554545"/>
          </a:xfrm>
          <a:prstGeom prst="rect">
            <a:avLst/>
          </a:prstGeom>
        </p:spPr>
        <p:txBody>
          <a:bodyPr>
            <a:spAutoFit/>
          </a:bodyPr>
          <a:lstStyle/>
          <a:p>
            <a:pPr algn="just"/>
            <a:r>
              <a:rPr lang="en-US" sz="2000" dirty="0">
                <a:latin typeface="Arial Narrow" panose="020B0606020202030204" pitchFamily="34" charset="0"/>
              </a:rPr>
              <a:t>Entering a new market and creating innovative goods bodes well for Unilever's bottom line since the company can diversify its packaging offerings without compromising its commitment to ecological sustainability (</a:t>
            </a:r>
            <a:r>
              <a:rPr lang="en-US" sz="2000" dirty="0" err="1">
                <a:latin typeface="Arial Narrow" panose="020B0606020202030204" pitchFamily="34" charset="0"/>
              </a:rPr>
              <a:t>Fithry</a:t>
            </a:r>
            <a:r>
              <a:rPr lang="en-US" sz="2000" dirty="0">
                <a:latin typeface="Arial Narrow" panose="020B0606020202030204" pitchFamily="34" charset="0"/>
              </a:rPr>
              <a:t> et al., 2021). Since Unilever already has a solid reputation in the marketplace and business world, its brands will continue to see strong sales even as the market as a whole benefits from the influx of new health product options (</a:t>
            </a:r>
            <a:r>
              <a:rPr lang="en-US" sz="2000" dirty="0" err="1">
                <a:latin typeface="Arial Narrow" panose="020B0606020202030204" pitchFamily="34" charset="0"/>
              </a:rPr>
              <a:t>Wheelen</a:t>
            </a:r>
            <a:r>
              <a:rPr lang="en-US" sz="2000" dirty="0">
                <a:latin typeface="Arial Narrow" panose="020B0606020202030204" pitchFamily="34" charset="0"/>
              </a:rPr>
              <a:t> and Hunger, 2022).</a:t>
            </a:r>
            <a:endParaRPr lang="en-US" sz="2800" dirty="0">
              <a:latin typeface="Arial Narrow" panose="020B0606020202030204" pitchFamily="34" charset="0"/>
            </a:endParaRPr>
          </a:p>
        </p:txBody>
      </p:sp>
      <p:pic>
        <p:nvPicPr>
          <p:cNvPr id="5" name="Picture 4"/>
          <p:cNvPicPr>
            <a:picLocks noChangeAspect="1"/>
          </p:cNvPicPr>
          <p:nvPr/>
        </p:nvPicPr>
        <p:blipFill>
          <a:blip r:embed="rId3"/>
          <a:stretch>
            <a:fillRect/>
          </a:stretch>
        </p:blipFill>
        <p:spPr>
          <a:xfrm>
            <a:off x="8669891" y="4547812"/>
            <a:ext cx="3685797" cy="2073261"/>
          </a:xfrm>
          <a:prstGeom prst="rect">
            <a:avLst/>
          </a:prstGeom>
        </p:spPr>
      </p:pic>
    </p:spTree>
    <p:extLst>
      <p:ext uri="{BB962C8B-B14F-4D97-AF65-F5344CB8AC3E}">
        <p14:creationId xmlns:p14="http://schemas.microsoft.com/office/powerpoint/2010/main" val="2035226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Recommendations</a:t>
            </a:r>
            <a:br>
              <a:rPr lang="en-US" dirty="0"/>
            </a:br>
            <a:endParaRPr lang="en-US" dirty="0"/>
          </a:p>
        </p:txBody>
      </p:sp>
      <p:sp>
        <p:nvSpPr>
          <p:cNvPr id="3" name="Rectangle 2"/>
          <p:cNvSpPr/>
          <p:nvPr/>
        </p:nvSpPr>
        <p:spPr>
          <a:xfrm>
            <a:off x="4886478" y="2319717"/>
            <a:ext cx="473206" cy="461665"/>
          </a:xfrm>
          <a:prstGeom prst="rect">
            <a:avLst/>
          </a:prstGeom>
        </p:spPr>
        <p:txBody>
          <a:bodyPr wrap="none">
            <a:spAutoFit/>
          </a:bodyPr>
          <a:lstStyle/>
          <a:p>
            <a:pPr marL="285750" indent="-285750">
              <a:buFont typeface="Arial" panose="020B0604020202020204" pitchFamily="34" charset="0"/>
              <a:buChar char="•"/>
            </a:pPr>
            <a:endParaRPr lang="en-US" sz="2400" dirty="0">
              <a:latin typeface="Arial Narrow" panose="020B0606020202030204" pitchFamily="34" charset="0"/>
            </a:endParaRPr>
          </a:p>
        </p:txBody>
      </p:sp>
      <p:sp>
        <p:nvSpPr>
          <p:cNvPr id="4" name="Rectangle 3"/>
          <p:cNvSpPr/>
          <p:nvPr/>
        </p:nvSpPr>
        <p:spPr>
          <a:xfrm>
            <a:off x="4526844" y="2173890"/>
            <a:ext cx="6096000" cy="2677656"/>
          </a:xfrm>
          <a:prstGeom prst="rect">
            <a:avLst/>
          </a:prstGeom>
        </p:spPr>
        <p:txBody>
          <a:bodyPr>
            <a:spAutoFit/>
          </a:bodyPr>
          <a:lstStyle/>
          <a:p>
            <a:pPr algn="just"/>
            <a:r>
              <a:rPr lang="en-US" sz="2400" dirty="0">
                <a:latin typeface="Arial Narrow" panose="020B0606020202030204" pitchFamily="34" charset="0"/>
              </a:rPr>
              <a:t>Unilever should increase community involvement and social support by advocating for constructive social industrialism (Hasan and Hakeem,  2013). Unilever, for instance, may provide young people with the opportunity to acquire the employability and entrepreneurial skills they need by hosting seminars on these topics (Christian, 2012).</a:t>
            </a:r>
            <a:endParaRPr lang="en-US" sz="3600" dirty="0">
              <a:latin typeface="Arial Narrow" panose="020B0606020202030204" pitchFamily="34" charset="0"/>
            </a:endParaRPr>
          </a:p>
        </p:txBody>
      </p:sp>
      <p:pic>
        <p:nvPicPr>
          <p:cNvPr id="5" name="Picture 4"/>
          <p:cNvPicPr>
            <a:picLocks noChangeAspect="1"/>
          </p:cNvPicPr>
          <p:nvPr/>
        </p:nvPicPr>
        <p:blipFill>
          <a:blip r:embed="rId3"/>
          <a:stretch>
            <a:fillRect/>
          </a:stretch>
        </p:blipFill>
        <p:spPr>
          <a:xfrm>
            <a:off x="81378" y="4594754"/>
            <a:ext cx="3290564" cy="1851202"/>
          </a:xfrm>
          <a:prstGeom prst="rect">
            <a:avLst/>
          </a:prstGeom>
        </p:spPr>
      </p:pic>
    </p:spTree>
    <p:extLst>
      <p:ext uri="{BB962C8B-B14F-4D97-AF65-F5344CB8AC3E}">
        <p14:creationId xmlns:p14="http://schemas.microsoft.com/office/powerpoint/2010/main" val="1915559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 </a:t>
            </a:r>
          </a:p>
        </p:txBody>
      </p:sp>
      <p:sp>
        <p:nvSpPr>
          <p:cNvPr id="3" name="Rectangle 2"/>
          <p:cNvSpPr/>
          <p:nvPr/>
        </p:nvSpPr>
        <p:spPr>
          <a:xfrm>
            <a:off x="4323645" y="2179304"/>
            <a:ext cx="6096000" cy="3293209"/>
          </a:xfrm>
          <a:prstGeom prst="rect">
            <a:avLst/>
          </a:prstGeom>
        </p:spPr>
        <p:txBody>
          <a:bodyPr>
            <a:spAutoFit/>
          </a:bodyPr>
          <a:lstStyle/>
          <a:p>
            <a:pPr algn="just"/>
            <a:r>
              <a:rPr lang="en-US" sz="2000" dirty="0">
                <a:latin typeface="Arial Narrow" panose="020B0606020202030204" pitchFamily="34" charset="0"/>
              </a:rPr>
              <a:t>Consumers may not realize that their favorite Unilever items originate from their local supermarket since Unilever is primarily a producer of food and consumer goods. Since Unilever is a food and consumer goods firm, its products are frequently offered in supermarkets and grocery shops where customers are seldom aware that the items originate from Unilever. The business took preparations to deal with the epidemic and maintain its market share.</a:t>
            </a:r>
            <a:endParaRPr lang="en-US" sz="2800" dirty="0">
              <a:latin typeface="Arial Narrow" panose="020B0606020202030204" pitchFamily="34" charset="0"/>
            </a:endParaRPr>
          </a:p>
          <a:p>
            <a:br>
              <a:rPr lang="en-US" sz="2400" dirty="0"/>
            </a:br>
            <a:endParaRPr lang="en-US" sz="2400" dirty="0">
              <a:latin typeface="Arial Narrow" panose="020B0606020202030204" pitchFamily="34" charset="0"/>
            </a:endParaRPr>
          </a:p>
        </p:txBody>
      </p:sp>
    </p:spTree>
    <p:extLst>
      <p:ext uri="{BB962C8B-B14F-4D97-AF65-F5344CB8AC3E}">
        <p14:creationId xmlns:p14="http://schemas.microsoft.com/office/powerpoint/2010/main" val="11980552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169335" y="609600"/>
            <a:ext cx="11830753" cy="6771084"/>
          </a:xfrm>
          <a:prstGeom prst="rect">
            <a:avLst/>
          </a:prstGeom>
        </p:spPr>
        <p:txBody>
          <a:bodyPr wrap="square">
            <a:spAutoFit/>
          </a:bodyPr>
          <a:lstStyle/>
          <a:p>
            <a:pPr algn="just"/>
            <a:r>
              <a:rPr lang="en-US" sz="2000" b="1" i="1" dirty="0">
                <a:latin typeface="Arial Narrow" panose="020B0606020202030204" pitchFamily="34" charset="0"/>
              </a:rPr>
              <a:t>References</a:t>
            </a:r>
          </a:p>
          <a:p>
            <a:pPr algn="just"/>
            <a:r>
              <a:rPr lang="en-US" sz="1400" dirty="0">
                <a:latin typeface="Arial Narrow" panose="020B0606020202030204" pitchFamily="34" charset="0"/>
              </a:rPr>
              <a:t>Pandey, R., </a:t>
            </a:r>
            <a:r>
              <a:rPr lang="en-US" sz="1400" dirty="0" err="1">
                <a:latin typeface="Arial Narrow" panose="020B0606020202030204" pitchFamily="34" charset="0"/>
              </a:rPr>
              <a:t>Massand</a:t>
            </a:r>
            <a:r>
              <a:rPr lang="en-US" sz="1400" dirty="0">
                <a:latin typeface="Arial Narrow" panose="020B0606020202030204" pitchFamily="34" charset="0"/>
              </a:rPr>
              <a:t>, A., </a:t>
            </a:r>
            <a:r>
              <a:rPr lang="en-US" sz="1400" dirty="0" err="1">
                <a:latin typeface="Arial Narrow" panose="020B0606020202030204" pitchFamily="34" charset="0"/>
              </a:rPr>
              <a:t>Mulya</a:t>
            </a:r>
            <a:r>
              <a:rPr lang="en-US" sz="1400" dirty="0">
                <a:latin typeface="Arial Narrow" panose="020B0606020202030204" pitchFamily="34" charset="0"/>
              </a:rPr>
              <a:t>, V.T., Sin, L.G., </a:t>
            </a:r>
            <a:r>
              <a:rPr lang="en-US" sz="1400" dirty="0" err="1">
                <a:latin typeface="Arial Narrow" panose="020B0606020202030204" pitchFamily="34" charset="0"/>
              </a:rPr>
              <a:t>Naresh</a:t>
            </a:r>
            <a:r>
              <a:rPr lang="en-US" sz="1400" dirty="0">
                <a:latin typeface="Arial Narrow" panose="020B0606020202030204" pitchFamily="34" charset="0"/>
              </a:rPr>
              <a:t>, V.P., </a:t>
            </a:r>
            <a:r>
              <a:rPr lang="en-US" sz="1400" dirty="0" err="1">
                <a:latin typeface="Arial Narrow" panose="020B0606020202030204" pitchFamily="34" charset="0"/>
              </a:rPr>
              <a:t>Zamara</a:t>
            </a:r>
            <a:r>
              <a:rPr lang="en-US" sz="1400" dirty="0">
                <a:latin typeface="Arial Narrow" panose="020B0606020202030204" pitchFamily="34" charset="0"/>
              </a:rPr>
              <a:t>, F.B., </a:t>
            </a:r>
            <a:r>
              <a:rPr lang="en-US" sz="1400" dirty="0" err="1">
                <a:latin typeface="Arial Narrow" panose="020B0606020202030204" pitchFamily="34" charset="0"/>
              </a:rPr>
              <a:t>Kee</a:t>
            </a:r>
            <a:r>
              <a:rPr lang="en-US" sz="1400" dirty="0">
                <a:latin typeface="Arial Narrow" panose="020B0606020202030204" pitchFamily="34" charset="0"/>
              </a:rPr>
              <a:t>, D.M.H., </a:t>
            </a:r>
            <a:r>
              <a:rPr lang="en-US" sz="1400" dirty="0" err="1">
                <a:latin typeface="Arial Narrow" panose="020B0606020202030204" pitchFamily="34" charset="0"/>
              </a:rPr>
              <a:t>Zamri</a:t>
            </a:r>
            <a:r>
              <a:rPr lang="en-US" sz="1400" dirty="0">
                <a:latin typeface="Arial Narrow" panose="020B0606020202030204" pitchFamily="34" charset="0"/>
              </a:rPr>
              <a:t>, S.K.B., </a:t>
            </a:r>
            <a:r>
              <a:rPr lang="en-US" sz="1400" dirty="0" err="1">
                <a:latin typeface="Arial Narrow" panose="020B0606020202030204" pitchFamily="34" charset="0"/>
              </a:rPr>
              <a:t>Azmi</a:t>
            </a:r>
            <a:r>
              <a:rPr lang="en-US" sz="1400" dirty="0">
                <a:latin typeface="Arial Narrow" panose="020B0606020202030204" pitchFamily="34" charset="0"/>
              </a:rPr>
              <a:t>, N.A.S.B., </a:t>
            </a:r>
            <a:r>
              <a:rPr lang="en-US" sz="1400" dirty="0" err="1">
                <a:latin typeface="Arial Narrow" panose="020B0606020202030204" pitchFamily="34" charset="0"/>
              </a:rPr>
              <a:t>Hamdan</a:t>
            </a:r>
            <a:r>
              <a:rPr lang="en-US" sz="1400" dirty="0">
                <a:latin typeface="Arial Narrow" panose="020B0606020202030204" pitchFamily="34" charset="0"/>
              </a:rPr>
              <a:t>, N.N.B.M. and Aditi, A., 2021. The Impacts of Covid-19 on Unilever. </a:t>
            </a:r>
            <a:r>
              <a:rPr lang="en-US" sz="1400" i="1" dirty="0">
                <a:latin typeface="Arial Narrow" panose="020B0606020202030204" pitchFamily="34" charset="0"/>
              </a:rPr>
              <a:t>Journal of the Community Development in Asia (JCDA)</a:t>
            </a:r>
            <a:r>
              <a:rPr lang="en-US" sz="1400" dirty="0">
                <a:latin typeface="Arial Narrow" panose="020B0606020202030204" pitchFamily="34" charset="0"/>
              </a:rPr>
              <a:t>, </a:t>
            </a:r>
            <a:r>
              <a:rPr lang="en-US" sz="1400" i="1" dirty="0">
                <a:latin typeface="Arial Narrow" panose="020B0606020202030204" pitchFamily="34" charset="0"/>
              </a:rPr>
              <a:t>4</a:t>
            </a:r>
            <a:r>
              <a:rPr lang="en-US" sz="1400" dirty="0">
                <a:latin typeface="Arial Narrow" panose="020B0606020202030204" pitchFamily="34" charset="0"/>
              </a:rPr>
              <a:t>(1), pp.34-43.</a:t>
            </a:r>
          </a:p>
          <a:p>
            <a:pPr algn="just"/>
            <a:r>
              <a:rPr lang="en-US" sz="1400" dirty="0" err="1">
                <a:latin typeface="Arial Narrow" panose="020B0606020202030204" pitchFamily="34" charset="0"/>
              </a:rPr>
              <a:t>Fithry</a:t>
            </a:r>
            <a:r>
              <a:rPr lang="en-US" sz="1400" dirty="0">
                <a:latin typeface="Arial Narrow" panose="020B0606020202030204" pitchFamily="34" charset="0"/>
              </a:rPr>
              <a:t>, A.N.I., </a:t>
            </a:r>
            <a:r>
              <a:rPr lang="en-US" sz="1400" dirty="0" err="1">
                <a:latin typeface="Arial Narrow" panose="020B0606020202030204" pitchFamily="34" charset="0"/>
              </a:rPr>
              <a:t>Hariyanto</a:t>
            </a:r>
            <a:r>
              <a:rPr lang="en-US" sz="1400" dirty="0">
                <a:latin typeface="Arial Narrow" panose="020B0606020202030204" pitchFamily="34" charset="0"/>
              </a:rPr>
              <a:t>, M.I.Z.P. and </a:t>
            </a:r>
            <a:r>
              <a:rPr lang="en-US" sz="1400" dirty="0" err="1">
                <a:latin typeface="Arial Narrow" panose="020B0606020202030204" pitchFamily="34" charset="0"/>
              </a:rPr>
              <a:t>Utami</a:t>
            </a:r>
            <a:r>
              <a:rPr lang="en-US" sz="1400" dirty="0">
                <a:latin typeface="Arial Narrow" panose="020B0606020202030204" pitchFamily="34" charset="0"/>
              </a:rPr>
              <a:t>, E.S., 2021. The Impact of Consumer </a:t>
            </a:r>
            <a:r>
              <a:rPr lang="en-US" sz="1400" dirty="0" err="1">
                <a:latin typeface="Arial Narrow" panose="020B0606020202030204" pitchFamily="34" charset="0"/>
              </a:rPr>
              <a:t>Behaviour</a:t>
            </a:r>
            <a:r>
              <a:rPr lang="en-US" sz="1400" dirty="0">
                <a:latin typeface="Arial Narrow" panose="020B0606020202030204" pitchFamily="34" charset="0"/>
              </a:rPr>
              <a:t> </a:t>
            </a:r>
            <a:r>
              <a:rPr lang="en-US" sz="1400" dirty="0" err="1">
                <a:latin typeface="Arial Narrow" panose="020B0606020202030204" pitchFamily="34" charset="0"/>
              </a:rPr>
              <a:t>Megashift</a:t>
            </a:r>
            <a:r>
              <a:rPr lang="en-US" sz="1400" dirty="0">
                <a:latin typeface="Arial Narrow" panose="020B0606020202030204" pitchFamily="34" charset="0"/>
              </a:rPr>
              <a:t> on Unilever's Product Strategy During COVID-19 Crisis. </a:t>
            </a:r>
            <a:r>
              <a:rPr lang="en-US" sz="1400" i="1" dirty="0">
                <a:latin typeface="Arial Narrow" panose="020B0606020202030204" pitchFamily="34" charset="0"/>
              </a:rPr>
              <a:t>UNEJ e-Proceeding</a:t>
            </a:r>
            <a:r>
              <a:rPr lang="en-US" sz="1400" dirty="0">
                <a:latin typeface="Arial Narrow" panose="020B0606020202030204" pitchFamily="34" charset="0"/>
              </a:rPr>
              <a:t>, pp.61-65.</a:t>
            </a:r>
          </a:p>
          <a:p>
            <a:pPr algn="just"/>
            <a:r>
              <a:rPr lang="en-US" sz="1400" dirty="0">
                <a:latin typeface="Arial Narrow" panose="020B0606020202030204" pitchFamily="34" charset="0"/>
              </a:rPr>
              <a:t>Hoekstra, J.C. and </a:t>
            </a:r>
            <a:r>
              <a:rPr lang="en-US" sz="1400" dirty="0" err="1">
                <a:latin typeface="Arial Narrow" panose="020B0606020202030204" pitchFamily="34" charset="0"/>
              </a:rPr>
              <a:t>Leeflang</a:t>
            </a:r>
            <a:r>
              <a:rPr lang="en-US" sz="1400" dirty="0">
                <a:latin typeface="Arial Narrow" panose="020B0606020202030204" pitchFamily="34" charset="0"/>
              </a:rPr>
              <a:t>, P.S., 2020. Marketing in the era of COVID-19. </a:t>
            </a:r>
            <a:r>
              <a:rPr lang="en-US" sz="1400" i="1" dirty="0">
                <a:latin typeface="Arial Narrow" panose="020B0606020202030204" pitchFamily="34" charset="0"/>
              </a:rPr>
              <a:t>Italian Journal of Marketing</a:t>
            </a:r>
            <a:r>
              <a:rPr lang="en-US" sz="1400" dirty="0">
                <a:latin typeface="Arial Narrow" panose="020B0606020202030204" pitchFamily="34" charset="0"/>
              </a:rPr>
              <a:t>, </a:t>
            </a:r>
            <a:r>
              <a:rPr lang="en-US" sz="1400" i="1" dirty="0">
                <a:latin typeface="Arial Narrow" panose="020B0606020202030204" pitchFamily="34" charset="0"/>
              </a:rPr>
              <a:t>2020</a:t>
            </a:r>
            <a:r>
              <a:rPr lang="en-US" sz="1400" dirty="0">
                <a:latin typeface="Arial Narrow" panose="020B0606020202030204" pitchFamily="34" charset="0"/>
              </a:rPr>
              <a:t>(4), pp.249-260.</a:t>
            </a:r>
          </a:p>
          <a:p>
            <a:pPr algn="just"/>
            <a:r>
              <a:rPr lang="en-US" sz="1400" dirty="0">
                <a:latin typeface="Arial Narrow" panose="020B0606020202030204" pitchFamily="34" charset="0"/>
              </a:rPr>
              <a:t>Wade, M. and Shan, J., 2020. Covid-19 Has Accelerated Digital Transformation, but May Have Made it Harder Not Easier. </a:t>
            </a:r>
            <a:r>
              <a:rPr lang="en-US" sz="1400" i="1" dirty="0">
                <a:latin typeface="Arial Narrow" panose="020B0606020202030204" pitchFamily="34" charset="0"/>
              </a:rPr>
              <a:t>MIS Quarterly Executive</a:t>
            </a:r>
            <a:r>
              <a:rPr lang="en-US" sz="1400" dirty="0">
                <a:latin typeface="Arial Narrow" panose="020B0606020202030204" pitchFamily="34" charset="0"/>
              </a:rPr>
              <a:t>, </a:t>
            </a:r>
            <a:r>
              <a:rPr lang="en-US" sz="1400" i="1" dirty="0">
                <a:latin typeface="Arial Narrow" panose="020B0606020202030204" pitchFamily="34" charset="0"/>
              </a:rPr>
              <a:t>19</a:t>
            </a:r>
            <a:r>
              <a:rPr lang="en-US" sz="1400" dirty="0">
                <a:latin typeface="Arial Narrow" panose="020B0606020202030204" pitchFamily="34" charset="0"/>
              </a:rPr>
              <a:t>(3).</a:t>
            </a:r>
          </a:p>
          <a:p>
            <a:pPr algn="just"/>
            <a:r>
              <a:rPr lang="en-US" sz="1400" dirty="0">
                <a:latin typeface="Arial Narrow" panose="020B0606020202030204" pitchFamily="34" charset="0"/>
              </a:rPr>
              <a:t>Bland, A.R., </a:t>
            </a:r>
            <a:r>
              <a:rPr lang="en-US" sz="1400" dirty="0" err="1">
                <a:latin typeface="Arial Narrow" panose="020B0606020202030204" pitchFamily="34" charset="0"/>
              </a:rPr>
              <a:t>Roiser</a:t>
            </a:r>
            <a:r>
              <a:rPr lang="en-US" sz="1400" dirty="0">
                <a:latin typeface="Arial Narrow" panose="020B0606020202030204" pitchFamily="34" charset="0"/>
              </a:rPr>
              <a:t>, J.P., Mehta, M.A., </a:t>
            </a:r>
            <a:r>
              <a:rPr lang="en-US" sz="1400" dirty="0" err="1">
                <a:latin typeface="Arial Narrow" panose="020B0606020202030204" pitchFamily="34" charset="0"/>
              </a:rPr>
              <a:t>Sahakian</a:t>
            </a:r>
            <a:r>
              <a:rPr lang="en-US" sz="1400" dirty="0">
                <a:latin typeface="Arial Narrow" panose="020B0606020202030204" pitchFamily="34" charset="0"/>
              </a:rPr>
              <a:t>, B.J., Robbins, T.W. and Elliott, R., 2020. COVID-19 induced social isolation; implications for understanding social cognition in mental health. </a:t>
            </a:r>
            <a:r>
              <a:rPr lang="en-US" sz="1400" i="1" dirty="0">
                <a:latin typeface="Arial Narrow" panose="020B0606020202030204" pitchFamily="34" charset="0"/>
              </a:rPr>
              <a:t>Psychological medicine</a:t>
            </a:r>
            <a:r>
              <a:rPr lang="en-US" sz="1400" dirty="0">
                <a:latin typeface="Arial Narrow" panose="020B0606020202030204" pitchFamily="34" charset="0"/>
              </a:rPr>
              <a:t>, pp.1-2.</a:t>
            </a:r>
          </a:p>
          <a:p>
            <a:pPr algn="just"/>
            <a:r>
              <a:rPr lang="en-US" sz="1400" dirty="0" err="1">
                <a:latin typeface="Arial Narrow" panose="020B0606020202030204" pitchFamily="34" charset="0"/>
              </a:rPr>
              <a:t>Hasna</a:t>
            </a:r>
            <a:r>
              <a:rPr lang="en-US" sz="1400" dirty="0">
                <a:latin typeface="Arial Narrow" panose="020B0606020202030204" pitchFamily="34" charset="0"/>
              </a:rPr>
              <a:t>, S., 2022. Analysis of Blue-Chip Stock Price Movement Before and During the Pandemic Covid-19. </a:t>
            </a:r>
            <a:r>
              <a:rPr lang="en-US" sz="1400" i="1" dirty="0">
                <a:latin typeface="Arial Narrow" panose="020B0606020202030204" pitchFamily="34" charset="0"/>
              </a:rPr>
              <a:t>International Journal of Social and Management Studies</a:t>
            </a:r>
            <a:r>
              <a:rPr lang="en-US" sz="1400" dirty="0">
                <a:latin typeface="Arial Narrow" panose="020B0606020202030204" pitchFamily="34" charset="0"/>
              </a:rPr>
              <a:t>, </a:t>
            </a:r>
            <a:r>
              <a:rPr lang="en-US" sz="1400" i="1" dirty="0">
                <a:latin typeface="Arial Narrow" panose="020B0606020202030204" pitchFamily="34" charset="0"/>
              </a:rPr>
              <a:t>3</a:t>
            </a:r>
            <a:r>
              <a:rPr lang="en-US" sz="1400" dirty="0">
                <a:latin typeface="Arial Narrow" panose="020B0606020202030204" pitchFamily="34" charset="0"/>
              </a:rPr>
              <a:t>(1), pp.144-157.</a:t>
            </a:r>
          </a:p>
          <a:p>
            <a:pPr algn="just"/>
            <a:r>
              <a:rPr lang="en-US" sz="1400" dirty="0" err="1">
                <a:latin typeface="Arial Narrow" panose="020B0606020202030204" pitchFamily="34" charset="0"/>
              </a:rPr>
              <a:t>Suwadji</a:t>
            </a:r>
            <a:r>
              <a:rPr lang="en-US" sz="1400" dirty="0">
                <a:latin typeface="Arial Narrow" panose="020B0606020202030204" pitchFamily="34" charset="0"/>
              </a:rPr>
              <a:t>, S.A., </a:t>
            </a:r>
            <a:r>
              <a:rPr lang="en-US" sz="1400" dirty="0" err="1">
                <a:latin typeface="Arial Narrow" panose="020B0606020202030204" pitchFamily="34" charset="0"/>
              </a:rPr>
              <a:t>Suryaningsum</a:t>
            </a:r>
            <a:r>
              <a:rPr lang="en-US" sz="1400" dirty="0">
                <a:latin typeface="Arial Narrow" panose="020B0606020202030204" pitchFamily="34" charset="0"/>
              </a:rPr>
              <a:t>, S. and </a:t>
            </a:r>
            <a:r>
              <a:rPr lang="en-US" sz="1400" dirty="0" err="1">
                <a:latin typeface="Arial Narrow" panose="020B0606020202030204" pitchFamily="34" charset="0"/>
              </a:rPr>
              <a:t>Pamungkas</a:t>
            </a:r>
            <a:r>
              <a:rPr lang="en-US" sz="1400" dirty="0">
                <a:latin typeface="Arial Narrow" panose="020B0606020202030204" pitchFamily="34" charset="0"/>
              </a:rPr>
              <a:t>, N., 2021, December. Analysis of the Financial Performance of the Largest Consumer Goods Company in Indonesia Before and During the Covid-19 Pandemic (Case Study at PT. Unilever Indonesia </a:t>
            </a:r>
            <a:r>
              <a:rPr lang="en-US" sz="1400" dirty="0" err="1">
                <a:latin typeface="Arial Narrow" panose="020B0606020202030204" pitchFamily="34" charset="0"/>
              </a:rPr>
              <a:t>Tbk</a:t>
            </a:r>
            <a:r>
              <a:rPr lang="en-US" sz="1400" dirty="0">
                <a:latin typeface="Arial Narrow" panose="020B0606020202030204" pitchFamily="34" charset="0"/>
              </a:rPr>
              <a:t>). In </a:t>
            </a:r>
            <a:r>
              <a:rPr lang="en-US" sz="1400" i="1" dirty="0">
                <a:latin typeface="Arial Narrow" panose="020B0606020202030204" pitchFamily="34" charset="0"/>
              </a:rPr>
              <a:t>Journal of International Conference Proceedings (JICP)</a:t>
            </a:r>
            <a:r>
              <a:rPr lang="en-US" sz="1400" dirty="0">
                <a:latin typeface="Arial Narrow" panose="020B0606020202030204" pitchFamily="34" charset="0"/>
              </a:rPr>
              <a:t> (Vol. 4, No. 3, pp. 539-550).</a:t>
            </a:r>
          </a:p>
          <a:p>
            <a:pPr algn="just"/>
            <a:r>
              <a:rPr lang="en-US" sz="1400" dirty="0">
                <a:latin typeface="Arial Narrow" panose="020B0606020202030204" pitchFamily="34" charset="0"/>
              </a:rPr>
              <a:t>Bettencourt, A.S.D.A., 2022. </a:t>
            </a:r>
            <a:r>
              <a:rPr lang="en-US" sz="1400" i="1" dirty="0">
                <a:latin typeface="Arial Narrow" panose="020B0606020202030204" pitchFamily="34" charset="0"/>
              </a:rPr>
              <a:t>Market share as a key sensitive factor to Unilever-s profitability</a:t>
            </a:r>
            <a:r>
              <a:rPr lang="en-US" sz="1400" dirty="0">
                <a:latin typeface="Arial Narrow" panose="020B0606020202030204" pitchFamily="34" charset="0"/>
              </a:rPr>
              <a:t> (Doctoral dissertation).</a:t>
            </a:r>
          </a:p>
          <a:p>
            <a:pPr algn="just"/>
            <a:r>
              <a:rPr lang="en-US" sz="1400" dirty="0" err="1">
                <a:latin typeface="Arial Narrow" panose="020B0606020202030204" pitchFamily="34" charset="0"/>
              </a:rPr>
              <a:t>Yaakub</a:t>
            </a:r>
            <a:r>
              <a:rPr lang="en-US" sz="1400" dirty="0">
                <a:latin typeface="Arial Narrow" panose="020B0606020202030204" pitchFamily="34" charset="0"/>
              </a:rPr>
              <a:t>, N.S., </a:t>
            </a:r>
            <a:r>
              <a:rPr lang="en-US" sz="1400" dirty="0" err="1">
                <a:latin typeface="Arial Narrow" panose="020B0606020202030204" pitchFamily="34" charset="0"/>
              </a:rPr>
              <a:t>Mohd</a:t>
            </a:r>
            <a:r>
              <a:rPr lang="en-US" sz="1400" dirty="0">
                <a:latin typeface="Arial Narrow" panose="020B0606020202030204" pitchFamily="34" charset="0"/>
              </a:rPr>
              <a:t> </a:t>
            </a:r>
            <a:r>
              <a:rPr lang="en-US" sz="1400" dirty="0" err="1">
                <a:latin typeface="Arial Narrow" panose="020B0606020202030204" pitchFamily="34" charset="0"/>
              </a:rPr>
              <a:t>Susaimi</a:t>
            </a:r>
            <a:r>
              <a:rPr lang="en-US" sz="1400" dirty="0">
                <a:latin typeface="Arial Narrow" panose="020B0606020202030204" pitchFamily="34" charset="0"/>
              </a:rPr>
              <a:t>, N.D. and </a:t>
            </a:r>
            <a:r>
              <a:rPr lang="en-US" sz="1400" dirty="0" err="1">
                <a:latin typeface="Arial Narrow" panose="020B0606020202030204" pitchFamily="34" charset="0"/>
              </a:rPr>
              <a:t>Mohd</a:t>
            </a:r>
            <a:r>
              <a:rPr lang="en-US" sz="1400" dirty="0">
                <a:latin typeface="Arial Narrow" panose="020B0606020202030204" pitchFamily="34" charset="0"/>
              </a:rPr>
              <a:t> </a:t>
            </a:r>
            <a:r>
              <a:rPr lang="en-US" sz="1400" dirty="0" err="1">
                <a:latin typeface="Arial Narrow" panose="020B0606020202030204" pitchFamily="34" charset="0"/>
              </a:rPr>
              <a:t>Salleh</a:t>
            </a:r>
            <a:r>
              <a:rPr lang="en-US" sz="1400" dirty="0">
                <a:latin typeface="Arial Narrow" panose="020B0606020202030204" pitchFamily="34" charset="0"/>
              </a:rPr>
              <a:t>, N.N., 2008. Unilever Company.</a:t>
            </a:r>
          </a:p>
          <a:p>
            <a:pPr algn="just"/>
            <a:r>
              <a:rPr lang="en-US" sz="1400" dirty="0" err="1">
                <a:latin typeface="Arial Narrow" panose="020B0606020202030204" pitchFamily="34" charset="0"/>
              </a:rPr>
              <a:t>Wubs</a:t>
            </a:r>
            <a:r>
              <a:rPr lang="en-US" sz="1400" dirty="0">
                <a:latin typeface="Arial Narrow" panose="020B0606020202030204" pitchFamily="34" charset="0"/>
              </a:rPr>
              <a:t>, B., 2008. </a:t>
            </a:r>
            <a:r>
              <a:rPr lang="en-US" sz="1400" i="1" dirty="0">
                <a:latin typeface="Arial Narrow" panose="020B0606020202030204" pitchFamily="34" charset="0"/>
              </a:rPr>
              <a:t>International business and national war interests: Unilever between Reich and empire, 1939-45</a:t>
            </a:r>
            <a:r>
              <a:rPr lang="en-US" sz="1400" dirty="0">
                <a:latin typeface="Arial Narrow" panose="020B0606020202030204" pitchFamily="34" charset="0"/>
              </a:rPr>
              <a:t>. Routledge.</a:t>
            </a:r>
          </a:p>
          <a:p>
            <a:pPr algn="just"/>
            <a:r>
              <a:rPr lang="en-US" sz="1400" dirty="0">
                <a:latin typeface="Arial Narrow" panose="020B0606020202030204" pitchFamily="34" charset="0"/>
              </a:rPr>
              <a:t>Murphy, P.E. and Murphy, C.E., 2018. Sustainable living: </a:t>
            </a:r>
            <a:r>
              <a:rPr lang="en-US" sz="1400" dirty="0" err="1">
                <a:latin typeface="Arial Narrow" panose="020B0606020202030204" pitchFamily="34" charset="0"/>
              </a:rPr>
              <a:t>unilever</a:t>
            </a:r>
            <a:r>
              <a:rPr lang="en-US" sz="1400" dirty="0">
                <a:latin typeface="Arial Narrow" panose="020B0606020202030204" pitchFamily="34" charset="0"/>
              </a:rPr>
              <a:t>. In </a:t>
            </a:r>
            <a:r>
              <a:rPr lang="en-US" sz="1400" i="1" dirty="0">
                <a:latin typeface="Arial Narrow" panose="020B0606020202030204" pitchFamily="34" charset="0"/>
              </a:rPr>
              <a:t>Progressive Business Models</a:t>
            </a:r>
            <a:r>
              <a:rPr lang="en-US" sz="1400" dirty="0">
                <a:latin typeface="Arial Narrow" panose="020B0606020202030204" pitchFamily="34" charset="0"/>
              </a:rPr>
              <a:t> (pp. 263-286). Palgrave Macmillan, Cham.</a:t>
            </a:r>
          </a:p>
          <a:p>
            <a:pPr algn="just"/>
            <a:r>
              <a:rPr lang="en-US" sz="1400" dirty="0" err="1">
                <a:latin typeface="Arial Narrow" panose="020B0606020202030204" pitchFamily="34" charset="0"/>
              </a:rPr>
              <a:t>Lakada</a:t>
            </a:r>
            <a:r>
              <a:rPr lang="en-US" sz="1400" dirty="0">
                <a:latin typeface="Arial Narrow" panose="020B0606020202030204" pitchFamily="34" charset="0"/>
              </a:rPr>
              <a:t>, M.N., </a:t>
            </a:r>
            <a:r>
              <a:rPr lang="en-US" sz="1400" dirty="0" err="1">
                <a:latin typeface="Arial Narrow" panose="020B0606020202030204" pitchFamily="34" charset="0"/>
              </a:rPr>
              <a:t>Lapian</a:t>
            </a:r>
            <a:r>
              <a:rPr lang="en-US" sz="1400" dirty="0">
                <a:latin typeface="Arial Narrow" panose="020B0606020202030204" pitchFamily="34" charset="0"/>
              </a:rPr>
              <a:t>, S.J. and </a:t>
            </a:r>
            <a:r>
              <a:rPr lang="en-US" sz="1400" dirty="0" err="1">
                <a:latin typeface="Arial Narrow" panose="020B0606020202030204" pitchFamily="34" charset="0"/>
              </a:rPr>
              <a:t>Tumiwa</a:t>
            </a:r>
            <a:r>
              <a:rPr lang="en-US" sz="1400" dirty="0">
                <a:latin typeface="Arial Narrow" panose="020B0606020202030204" pitchFamily="34" charset="0"/>
              </a:rPr>
              <a:t>, J.R., 2017. Analyzing The Financial Statement Using Horizontal–Vertical Analysis To Evaluating The Company Financial Performance Period 2012-2016 (Case Study at PT. Unilever </a:t>
            </a:r>
            <a:r>
              <a:rPr lang="en-US" sz="1400" dirty="0" err="1">
                <a:latin typeface="Arial Narrow" panose="020B0606020202030204" pitchFamily="34" charset="0"/>
              </a:rPr>
              <a:t>IndonesiaTbk</a:t>
            </a:r>
            <a:r>
              <a:rPr lang="en-US" sz="1400" dirty="0">
                <a:latin typeface="Arial Narrow" panose="020B0606020202030204" pitchFamily="34" charset="0"/>
              </a:rPr>
              <a:t>). </a:t>
            </a:r>
            <a:r>
              <a:rPr lang="en-US" sz="1400" i="1" dirty="0" err="1">
                <a:latin typeface="Arial Narrow" panose="020B0606020202030204" pitchFamily="34" charset="0"/>
              </a:rPr>
              <a:t>Jurnal</a:t>
            </a:r>
            <a:r>
              <a:rPr lang="en-US" sz="1400" i="1" dirty="0">
                <a:latin typeface="Arial Narrow" panose="020B0606020202030204" pitchFamily="34" charset="0"/>
              </a:rPr>
              <a:t> EMBA: </a:t>
            </a:r>
            <a:r>
              <a:rPr lang="en-US" sz="1400" i="1" dirty="0" err="1">
                <a:latin typeface="Arial Narrow" panose="020B0606020202030204" pitchFamily="34" charset="0"/>
              </a:rPr>
              <a:t>Jurnal</a:t>
            </a:r>
            <a:r>
              <a:rPr lang="en-US" sz="1400" i="1" dirty="0">
                <a:latin typeface="Arial Narrow" panose="020B0606020202030204" pitchFamily="34" charset="0"/>
              </a:rPr>
              <a:t> </a:t>
            </a:r>
            <a:r>
              <a:rPr lang="en-US" sz="1400" i="1" dirty="0" err="1">
                <a:latin typeface="Arial Narrow" panose="020B0606020202030204" pitchFamily="34" charset="0"/>
              </a:rPr>
              <a:t>Riset</a:t>
            </a:r>
            <a:r>
              <a:rPr lang="en-US" sz="1400" i="1" dirty="0">
                <a:latin typeface="Arial Narrow" panose="020B0606020202030204" pitchFamily="34" charset="0"/>
              </a:rPr>
              <a:t> </a:t>
            </a:r>
            <a:r>
              <a:rPr lang="en-US" sz="1400" i="1" dirty="0" err="1">
                <a:latin typeface="Arial Narrow" panose="020B0606020202030204" pitchFamily="34" charset="0"/>
              </a:rPr>
              <a:t>Ekonomi</a:t>
            </a:r>
            <a:r>
              <a:rPr lang="en-US" sz="1400" i="1" dirty="0">
                <a:latin typeface="Arial Narrow" panose="020B0606020202030204" pitchFamily="34" charset="0"/>
              </a:rPr>
              <a:t>, </a:t>
            </a:r>
            <a:r>
              <a:rPr lang="en-US" sz="1400" i="1" dirty="0" err="1">
                <a:latin typeface="Arial Narrow" panose="020B0606020202030204" pitchFamily="34" charset="0"/>
              </a:rPr>
              <a:t>Manajemen</a:t>
            </a:r>
            <a:r>
              <a:rPr lang="en-US" sz="1400" i="1" dirty="0">
                <a:latin typeface="Arial Narrow" panose="020B0606020202030204" pitchFamily="34" charset="0"/>
              </a:rPr>
              <a:t>, </a:t>
            </a:r>
            <a:r>
              <a:rPr lang="en-US" sz="1400" i="1" dirty="0" err="1">
                <a:latin typeface="Arial Narrow" panose="020B0606020202030204" pitchFamily="34" charset="0"/>
              </a:rPr>
              <a:t>Bisnis</a:t>
            </a:r>
            <a:r>
              <a:rPr lang="en-US" sz="1400" i="1" dirty="0">
                <a:latin typeface="Arial Narrow" panose="020B0606020202030204" pitchFamily="34" charset="0"/>
              </a:rPr>
              <a:t> </a:t>
            </a:r>
            <a:r>
              <a:rPr lang="en-US" sz="1400" i="1" dirty="0" err="1">
                <a:latin typeface="Arial Narrow" panose="020B0606020202030204" pitchFamily="34" charset="0"/>
              </a:rPr>
              <a:t>dan</a:t>
            </a:r>
            <a:r>
              <a:rPr lang="en-US" sz="1400" i="1" dirty="0">
                <a:latin typeface="Arial Narrow" panose="020B0606020202030204" pitchFamily="34" charset="0"/>
              </a:rPr>
              <a:t> </a:t>
            </a:r>
            <a:r>
              <a:rPr lang="en-US" sz="1400" i="1" dirty="0" err="1">
                <a:latin typeface="Arial Narrow" panose="020B0606020202030204" pitchFamily="34" charset="0"/>
              </a:rPr>
              <a:t>Akuntansi</a:t>
            </a:r>
            <a:r>
              <a:rPr lang="en-US" sz="1400" dirty="0">
                <a:latin typeface="Arial Narrow" panose="020B0606020202030204" pitchFamily="34" charset="0"/>
              </a:rPr>
              <a:t>, </a:t>
            </a:r>
            <a:r>
              <a:rPr lang="en-US" sz="1400" i="1" dirty="0">
                <a:latin typeface="Arial Narrow" panose="020B0606020202030204" pitchFamily="34" charset="0"/>
              </a:rPr>
              <a:t>5</a:t>
            </a:r>
            <a:r>
              <a:rPr lang="en-US" sz="1400" dirty="0">
                <a:latin typeface="Arial Narrow" panose="020B0606020202030204" pitchFamily="34" charset="0"/>
              </a:rPr>
              <a:t>(3).</a:t>
            </a:r>
          </a:p>
          <a:p>
            <a:pPr algn="just"/>
            <a:r>
              <a:rPr lang="en-US" sz="1400" dirty="0">
                <a:latin typeface="Arial Narrow" panose="020B0606020202030204" pitchFamily="34" charset="0"/>
              </a:rPr>
              <a:t>Sim, S., King, H. and Price, E., 2016. The role of science in shaping sustainable business: Unilever case study. </a:t>
            </a:r>
            <a:r>
              <a:rPr lang="en-US" sz="1400" i="1" dirty="0">
                <a:latin typeface="Arial Narrow" panose="020B0606020202030204" pitchFamily="34" charset="0"/>
              </a:rPr>
              <a:t>Taking Stock of Industrial Ecology; Clift, R., </a:t>
            </a:r>
            <a:r>
              <a:rPr lang="en-US" sz="1400" i="1" dirty="0" err="1">
                <a:latin typeface="Arial Narrow" panose="020B0606020202030204" pitchFamily="34" charset="0"/>
              </a:rPr>
              <a:t>Druckman</a:t>
            </a:r>
            <a:r>
              <a:rPr lang="en-US" sz="1400" i="1" dirty="0">
                <a:latin typeface="Arial Narrow" panose="020B0606020202030204" pitchFamily="34" charset="0"/>
              </a:rPr>
              <a:t>, A., </a:t>
            </a:r>
            <a:r>
              <a:rPr lang="en-US" sz="1400" i="1" dirty="0" err="1">
                <a:latin typeface="Arial Narrow" panose="020B0606020202030204" pitchFamily="34" charset="0"/>
              </a:rPr>
              <a:t>Eds</a:t>
            </a:r>
            <a:r>
              <a:rPr lang="en-US" sz="1400" dirty="0">
                <a:latin typeface="Arial Narrow" panose="020B0606020202030204" pitchFamily="34" charset="0"/>
              </a:rPr>
              <a:t>, pp.291-302.</a:t>
            </a:r>
          </a:p>
          <a:p>
            <a:pPr algn="just"/>
            <a:r>
              <a:rPr lang="en-US" sz="1400" dirty="0" err="1">
                <a:latin typeface="Arial Narrow" panose="020B0606020202030204" pitchFamily="34" charset="0"/>
              </a:rPr>
              <a:t>Wheelen</a:t>
            </a:r>
            <a:r>
              <a:rPr lang="en-US" sz="1400" dirty="0">
                <a:latin typeface="Arial Narrow" panose="020B0606020202030204" pitchFamily="34" charset="0"/>
              </a:rPr>
              <a:t>, T.L. and Hunger, J.D., 2011. </a:t>
            </a:r>
            <a:r>
              <a:rPr lang="en-US" sz="1400" i="1" dirty="0">
                <a:latin typeface="Arial Narrow" panose="020B0606020202030204" pitchFamily="34" charset="0"/>
              </a:rPr>
              <a:t>Concepts in strategic management and business policy</a:t>
            </a:r>
            <a:r>
              <a:rPr lang="en-US" sz="1400" dirty="0">
                <a:latin typeface="Arial Narrow" panose="020B0606020202030204" pitchFamily="34" charset="0"/>
              </a:rPr>
              <a:t>. Pearson Education India.</a:t>
            </a:r>
          </a:p>
          <a:p>
            <a:pPr algn="just"/>
            <a:r>
              <a:rPr lang="en-US" sz="1400" dirty="0">
                <a:latin typeface="Arial Narrow" panose="020B0606020202030204" pitchFamily="34" charset="0"/>
              </a:rPr>
              <a:t>AMAN, M., 2017. </a:t>
            </a:r>
            <a:r>
              <a:rPr lang="en-US" sz="1400" i="1" dirty="0">
                <a:latin typeface="Arial Narrow" panose="020B0606020202030204" pitchFamily="34" charset="0"/>
              </a:rPr>
              <a:t>AN ASSESSMENT OF SERVICE QUALITY IMPRESSION ON CUSTOMER SATISFACTION IN THE OF CASE UNILEVER ETHIOPIA</a:t>
            </a:r>
            <a:r>
              <a:rPr lang="en-US" sz="1400" dirty="0">
                <a:latin typeface="Arial Narrow" panose="020B0606020202030204" pitchFamily="34" charset="0"/>
              </a:rPr>
              <a:t> (Doctoral dissertation, St. Mary's University).</a:t>
            </a:r>
          </a:p>
          <a:p>
            <a:pPr algn="just"/>
            <a:r>
              <a:rPr lang="en-US" sz="1400" dirty="0">
                <a:latin typeface="Arial Narrow" panose="020B0606020202030204" pitchFamily="34" charset="0"/>
              </a:rPr>
              <a:t>Hasan, M.N. and Hakeem, G., 2013. TO STANDARDIZE OR TO ADAPT: A WEBSITE’S DILEMMA IN THE CONTEXT OF ONLINE CUSTOMER SATISFACTION: A Comparative Study of Unilever &amp; </a:t>
            </a:r>
            <a:r>
              <a:rPr lang="en-US" sz="1400" dirty="0" err="1">
                <a:latin typeface="Arial Narrow" panose="020B0606020202030204" pitchFamily="34" charset="0"/>
              </a:rPr>
              <a:t>Adhuli</a:t>
            </a:r>
            <a:r>
              <a:rPr lang="en-US" sz="1400" dirty="0">
                <a:latin typeface="Arial Narrow" panose="020B0606020202030204" pitchFamily="34" charset="0"/>
              </a:rPr>
              <a:t> Website’s in the Bangladeshi Market.</a:t>
            </a:r>
          </a:p>
          <a:p>
            <a:pPr algn="just"/>
            <a:r>
              <a:rPr lang="en-US" sz="1400" dirty="0">
                <a:latin typeface="Arial Narrow" panose="020B0606020202030204" pitchFamily="34" charset="0"/>
              </a:rPr>
              <a:t>Christian, J.V., 2012. </a:t>
            </a:r>
            <a:r>
              <a:rPr lang="en-US" sz="1400" i="1" dirty="0">
                <a:latin typeface="Arial Narrow" panose="020B0606020202030204" pitchFamily="34" charset="0"/>
              </a:rPr>
              <a:t>CORRELATION ANALYSIS OF PRODUCT QUALITY IMPROVEMENT TOWARD CUSTOMER SATISFACTION OF UNILEVER HOME CARE PRODUCTS</a:t>
            </a:r>
            <a:r>
              <a:rPr lang="en-US" sz="1400" dirty="0">
                <a:latin typeface="Arial Narrow" panose="020B0606020202030204" pitchFamily="34" charset="0"/>
              </a:rPr>
              <a:t> (Doctoral dissertation, President University).</a:t>
            </a:r>
          </a:p>
          <a:p>
            <a:br>
              <a:rPr lang="en-US" dirty="0"/>
            </a:br>
            <a:endParaRPr lang="en-US" b="1" i="1" dirty="0">
              <a:latin typeface="Arial Narrow" panose="020B0606020202030204" pitchFamily="34" charset="0"/>
            </a:endParaRPr>
          </a:p>
        </p:txBody>
      </p:sp>
    </p:spTree>
    <p:extLst>
      <p:ext uri="{BB962C8B-B14F-4D97-AF65-F5344CB8AC3E}">
        <p14:creationId xmlns:p14="http://schemas.microsoft.com/office/powerpoint/2010/main" val="4165965365"/>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0</TotalTime>
  <Words>5311</Words>
  <Application>Microsoft Macintosh PowerPoint</Application>
  <PresentationFormat>Widescreen</PresentationFormat>
  <Paragraphs>150</Paragraphs>
  <Slides>21</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21</vt:i4>
      </vt:variant>
    </vt:vector>
  </HeadingPairs>
  <TitlesOfParts>
    <vt:vector size="29" baseType="lpstr">
      <vt:lpstr>Arial</vt:lpstr>
      <vt:lpstr>Arial Narrow</vt:lpstr>
      <vt:lpstr>Calibri</vt:lpstr>
      <vt:lpstr>Calibri Light</vt:lpstr>
      <vt:lpstr>Corbel</vt:lpstr>
      <vt:lpstr>Wingdings 2</vt:lpstr>
      <vt:lpstr>Frame</vt:lpstr>
      <vt:lpstr>Office Theme</vt:lpstr>
      <vt:lpstr>LCBB4000  Academic Skills   Sergiu Diaconu</vt:lpstr>
      <vt:lpstr>Table contents</vt:lpstr>
      <vt:lpstr>Code Of Conduct</vt:lpstr>
      <vt:lpstr>Introduction </vt:lpstr>
      <vt:lpstr>Overview of the company </vt:lpstr>
      <vt:lpstr>Overview of the company </vt:lpstr>
      <vt:lpstr>Achievement of the company</vt:lpstr>
      <vt:lpstr>Achievement of the company</vt:lpstr>
      <vt:lpstr>Achievement of the company</vt:lpstr>
      <vt:lpstr>Evaluation of Unilever’s business strategy  </vt:lpstr>
      <vt:lpstr>Evaluation of Unilever’s  business strategy  </vt:lpstr>
      <vt:lpstr>Unilever’s response to customer satisfaction   </vt:lpstr>
      <vt:lpstr>Unilever’s response to customer satisfaction   </vt:lpstr>
      <vt:lpstr>Unilever’s response to customer satisfaction   </vt:lpstr>
      <vt:lpstr>Unilever employed strategies in a post-pandemic era  </vt:lpstr>
      <vt:lpstr>Unilever employed strategies in a post-pandemic era  </vt:lpstr>
      <vt:lpstr>Unilever employed strategies in a post-pandemic era  </vt:lpstr>
      <vt:lpstr>Unilever employed strategies in a post-pandemic era  </vt:lpstr>
      <vt:lpstr>Recommendations </vt:lpstr>
      <vt:lpstr>Conclusion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2022-07-08T16:45:29Z</dcterms:created>
  <dcterms:modified xsi:type="dcterms:W3CDTF">2022-07-27T09:05:30Z</dcterms:modified>
</cp:coreProperties>
</file>