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7"/>
  </p:notesMasterIdLst>
  <p:sldIdLst>
    <p:sldId id="269" r:id="rId2"/>
    <p:sldId id="270" r:id="rId3"/>
    <p:sldId id="272" r:id="rId4"/>
    <p:sldId id="273" r:id="rId5"/>
    <p:sldId id="275"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E84C45-ACEA-4DFC-9E03-766935CD13E3}" type="datetimeFigureOut">
              <a:rPr lang="en-GB" smtClean="0"/>
              <a:t>10/07/2026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B6195A-AA4F-490B-91DF-F9F8DC7B932D}" type="slidenum">
              <a:rPr lang="en-GB" smtClean="0"/>
              <a:t>‹#›</a:t>
            </a:fld>
            <a:endParaRPr lang="en-GB"/>
          </a:p>
        </p:txBody>
      </p:sp>
    </p:spTree>
    <p:extLst>
      <p:ext uri="{BB962C8B-B14F-4D97-AF65-F5344CB8AC3E}">
        <p14:creationId xmlns:p14="http://schemas.microsoft.com/office/powerpoint/2010/main" val="1289986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E7BAA5A-19E6-4502-AEF8-A41C9B7B114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1230642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E7BAA5A-19E6-4502-AEF8-A41C9B7B114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4240006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hade val="82000"/>
                  </a:schemeClr>
                </a:solidFill>
              </a:defRPr>
            </a:lvl1pPr>
            <a:lvl2pPr marL="457200" indent="0">
              <a:buNone/>
              <a:defRPr sz="2000">
                <a:solidFill>
                  <a:schemeClr val="tx1">
                    <a:shade val="82000"/>
                  </a:schemeClr>
                </a:solidFill>
              </a:defRPr>
            </a:lvl2pPr>
            <a:lvl3pPr marL="914400" indent="0">
              <a:buNone/>
              <a:defRPr sz="1800">
                <a:solidFill>
                  <a:schemeClr val="tx1">
                    <a:shade val="82000"/>
                  </a:schemeClr>
                </a:solidFill>
              </a:defRPr>
            </a:lvl3pPr>
            <a:lvl4pPr marL="1371600" indent="0">
              <a:buNone/>
              <a:defRPr sz="1600">
                <a:solidFill>
                  <a:schemeClr val="tx1">
                    <a:shade val="82000"/>
                  </a:schemeClr>
                </a:solidFill>
              </a:defRPr>
            </a:lvl4pPr>
            <a:lvl5pPr marL="1828800" indent="0">
              <a:buNone/>
              <a:defRPr sz="1600">
                <a:solidFill>
                  <a:schemeClr val="tx1">
                    <a:shade val="82000"/>
                  </a:schemeClr>
                </a:solidFill>
              </a:defRPr>
            </a:lvl5pPr>
            <a:lvl6pPr marL="2286000" indent="0">
              <a:buNone/>
              <a:defRPr sz="1600">
                <a:solidFill>
                  <a:schemeClr val="tx1">
                    <a:shade val="82000"/>
                  </a:schemeClr>
                </a:solidFill>
              </a:defRPr>
            </a:lvl6pPr>
            <a:lvl7pPr marL="2743200" indent="0">
              <a:buNone/>
              <a:defRPr sz="1600">
                <a:solidFill>
                  <a:schemeClr val="tx1">
                    <a:shade val="82000"/>
                  </a:schemeClr>
                </a:solidFill>
              </a:defRPr>
            </a:lvl7pPr>
            <a:lvl8pPr marL="3200400" indent="0">
              <a:buNone/>
              <a:defRPr sz="1600">
                <a:solidFill>
                  <a:schemeClr val="tx1">
                    <a:shade val="82000"/>
                  </a:schemeClr>
                </a:solidFill>
              </a:defRPr>
            </a:lvl8pPr>
            <a:lvl9pPr marL="3657600" indent="0">
              <a:buNone/>
              <a:defRPr sz="1600">
                <a:solidFill>
                  <a:schemeClr val="tx1">
                    <a:shade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E7BAA5A-19E6-4502-AEF8-A41C9B7B114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590874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E7BAA5A-19E6-4502-AEF8-A41C9B7B1144}"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2440882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E7BAA5A-19E6-4502-AEF8-A41C9B7B1144}"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4111116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E7BAA5A-19E6-4502-AEF8-A41C9B7B1144}"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716041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7BAA5A-19E6-4502-AEF8-A41C9B7B1144}" type="datetimeFigureOut">
              <a:rPr lang="en-GB" smtClean="0"/>
              <a:t>10/07/2026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2783974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E7BAA5A-19E6-4502-AEF8-A41C9B7B1144}"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2775588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E7BAA5A-19E6-4502-AEF8-A41C9B7B1144}"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2104839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E7BAA5A-19E6-4502-AEF8-A41C9B7B114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3252425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E7BAA5A-19E6-4502-AEF8-A41C9B7B114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C5889B-5587-4C09-88F4-1A13DAAFF757}" type="slidenum">
              <a:rPr lang="en-GB" smtClean="0"/>
              <a:t>‹#›</a:t>
            </a:fld>
            <a:endParaRPr lang="en-GB"/>
          </a:p>
        </p:txBody>
      </p:sp>
    </p:spTree>
    <p:extLst>
      <p:ext uri="{BB962C8B-B14F-4D97-AF65-F5344CB8AC3E}">
        <p14:creationId xmlns:p14="http://schemas.microsoft.com/office/powerpoint/2010/main" val="3217015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DE7BAA5A-19E6-4502-AEF8-A41C9B7B1144}" type="datetimeFigureOut">
              <a:rPr lang="en-GB" smtClean="0"/>
              <a:t>10/07/2026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ACC5889B-5587-4C09-88F4-1A13DAAFF757}" type="slidenum">
              <a:rPr lang="en-GB" smtClean="0"/>
              <a:t>‹#›</a:t>
            </a:fld>
            <a:endParaRPr lang="en-GB"/>
          </a:p>
        </p:txBody>
      </p:sp>
    </p:spTree>
    <p:extLst>
      <p:ext uri="{BB962C8B-B14F-4D97-AF65-F5344CB8AC3E}">
        <p14:creationId xmlns:p14="http://schemas.microsoft.com/office/powerpoint/2010/main" val="4099248969"/>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F46F038-F071-8975-8581-52E1BD09C632}"/>
            </a:ext>
          </a:extLst>
        </p:cNvPr>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624CABE0-CCC4-0CA9-6912-013E2A4E25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5E205BEF-A36A-65B7-B5F7-46C4B32EF6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40" name="Group 39">
            <a:extLst>
              <a:ext uri="{FF2B5EF4-FFF2-40B4-BE49-F238E27FC236}">
                <a16:creationId xmlns:a16="http://schemas.microsoft.com/office/drawing/2014/main" id="{E8145020-16EC-88B3-83F0-8BEACA2F4A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41" name="Freeform: Shape 40">
              <a:extLst>
                <a:ext uri="{FF2B5EF4-FFF2-40B4-BE49-F238E27FC236}">
                  <a16:creationId xmlns:a16="http://schemas.microsoft.com/office/drawing/2014/main" id="{FA8DB01D-7DF0-CD00-ED29-B181BB6C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5D9CD9DD-BA59-1BED-A23A-E55B50D24A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752666BE-395E-5203-71FE-C823E411F5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C32BF853-912A-9991-0836-A4A627454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Content Placeholder 6">
            <a:extLst>
              <a:ext uri="{FF2B5EF4-FFF2-40B4-BE49-F238E27FC236}">
                <a16:creationId xmlns:a16="http://schemas.microsoft.com/office/drawing/2014/main" id="{38646C8F-766C-53E9-1D7F-E9FEE272DE61}"/>
              </a:ext>
            </a:extLst>
          </p:cNvPr>
          <p:cNvSpPr>
            <a:spLocks noGrp="1"/>
          </p:cNvSpPr>
          <p:nvPr>
            <p:ph idx="1"/>
          </p:nvPr>
        </p:nvSpPr>
        <p:spPr>
          <a:xfrm>
            <a:off x="694944" y="466344"/>
            <a:ext cx="9829800" cy="6021083"/>
          </a:xfrm>
        </p:spPr>
        <p:txBody>
          <a:bodyPr>
            <a:normAutofit fontScale="92500" lnSpcReduction="10000"/>
          </a:bodyPr>
          <a:lstStyle/>
          <a:p>
            <a:pPr marL="0" indent="0" algn="ctr">
              <a:buNone/>
            </a:pPr>
            <a:r>
              <a:rPr lang="en-US" altLang="ru-RU" sz="3600" b="1" dirty="0">
                <a:solidFill>
                  <a:schemeClr val="tx2"/>
                </a:solidFill>
              </a:rPr>
              <a:t>Module:  Managing Business Information </a:t>
            </a:r>
            <a:br>
              <a:rPr lang="en-US" altLang="ru-RU" sz="3600" b="1" dirty="0">
                <a:solidFill>
                  <a:schemeClr val="tx2"/>
                </a:solidFill>
              </a:rPr>
            </a:br>
            <a:r>
              <a:rPr lang="en-US" altLang="ru-RU" sz="3600" b="1" dirty="0">
                <a:solidFill>
                  <a:schemeClr val="tx2"/>
                </a:solidFill>
              </a:rPr>
              <a:t>Module code:</a:t>
            </a:r>
            <a:r>
              <a:rPr lang="en-US" altLang="en-US" sz="3600" b="1" dirty="0">
                <a:solidFill>
                  <a:schemeClr val="tx2"/>
                </a:solidFill>
              </a:rPr>
              <a:t> </a:t>
            </a:r>
            <a:r>
              <a:rPr lang="en-US" altLang="ru-RU" sz="3600" b="1" dirty="0">
                <a:solidFill>
                  <a:schemeClr val="tx2"/>
                </a:solidFill>
              </a:rPr>
              <a:t>LCLM5004</a:t>
            </a:r>
          </a:p>
          <a:p>
            <a:pPr marL="0" indent="0" algn="ctr">
              <a:buNone/>
            </a:pPr>
            <a:endParaRPr lang="en-US" sz="3600" b="1" dirty="0">
              <a:solidFill>
                <a:schemeClr val="tx2"/>
              </a:solidFill>
            </a:endParaRPr>
          </a:p>
          <a:p>
            <a:pPr marL="0" indent="0" algn="ctr">
              <a:buNone/>
            </a:pPr>
            <a:br>
              <a:rPr lang="en-GB" b="1" dirty="0">
                <a:solidFill>
                  <a:schemeClr val="tx2"/>
                </a:solidFill>
              </a:rPr>
            </a:br>
            <a:r>
              <a:rPr lang="en-GB" b="1" dirty="0">
                <a:solidFill>
                  <a:schemeClr val="tx2"/>
                </a:solidFill>
              </a:rPr>
              <a:t>Student Name: </a:t>
            </a:r>
            <a:r>
              <a:rPr lang="pt-BR" b="1" dirty="0"/>
              <a:t>Victor Hugo Da Silveira Pedrosa</a:t>
            </a:r>
            <a:br>
              <a:rPr lang="en-GB" b="1" dirty="0">
                <a:solidFill>
                  <a:schemeClr val="tx2"/>
                </a:solidFill>
              </a:rPr>
            </a:br>
            <a:r>
              <a:rPr lang="en-GB" b="1" dirty="0">
                <a:solidFill>
                  <a:schemeClr val="tx2"/>
                </a:solidFill>
              </a:rPr>
              <a:t>Student ID 2422018</a:t>
            </a:r>
          </a:p>
          <a:p>
            <a:pPr marL="0" indent="0" algn="ctr">
              <a:buNone/>
            </a:pPr>
            <a:br>
              <a:rPr lang="en-GB" b="1" dirty="0">
                <a:solidFill>
                  <a:schemeClr val="tx2"/>
                </a:solidFill>
              </a:rPr>
            </a:br>
            <a:r>
              <a:rPr lang="en-GB" b="1" dirty="0">
                <a:solidFill>
                  <a:schemeClr val="tx2"/>
                </a:solidFill>
              </a:rPr>
              <a:t>Topic:</a:t>
            </a:r>
            <a:r>
              <a:rPr lang="en-GB" b="1" dirty="0"/>
              <a:t> Real-World Case Studies: Present examples of companies using these systems, detailing challenges, solutions, and ethical issues. Assess their impact on business performance and key takeaways. </a:t>
            </a:r>
          </a:p>
          <a:p>
            <a:pPr marL="0" indent="0" algn="ctr">
              <a:buNone/>
            </a:pPr>
            <a:r>
              <a:rPr lang="en-GB" dirty="0"/>
              <a:t>"Enterprise Resource Planning in Practice: The IKEA Case Study"</a:t>
            </a:r>
            <a:br>
              <a:rPr lang="en-GB" b="1" dirty="0">
                <a:solidFill>
                  <a:schemeClr val="tx2"/>
                </a:solidFill>
              </a:rPr>
            </a:br>
            <a:br>
              <a:rPr lang="en-GB" b="1" dirty="0">
                <a:solidFill>
                  <a:schemeClr val="tx2"/>
                </a:solidFill>
              </a:rPr>
            </a:br>
            <a:br>
              <a:rPr lang="en-GB" b="1" dirty="0">
                <a:solidFill>
                  <a:schemeClr val="tx2"/>
                </a:solidFill>
              </a:rPr>
            </a:br>
            <a:r>
              <a:rPr lang="en-GB" b="1" dirty="0">
                <a:solidFill>
                  <a:schemeClr val="tx2"/>
                </a:solidFill>
              </a:rPr>
              <a:t> Lecture: </a:t>
            </a:r>
            <a:r>
              <a:rPr lang="en-GB" b="1" dirty="0" err="1">
                <a:solidFill>
                  <a:schemeClr val="tx2"/>
                </a:solidFill>
              </a:rPr>
              <a:t>Amitave</a:t>
            </a:r>
            <a:r>
              <a:rPr lang="en-GB" b="1" dirty="0">
                <a:solidFill>
                  <a:schemeClr val="tx2"/>
                </a:solidFill>
              </a:rPr>
              <a:t> Banik</a:t>
            </a:r>
          </a:p>
        </p:txBody>
      </p:sp>
      <p:grpSp>
        <p:nvGrpSpPr>
          <p:cNvPr id="46" name="Group 45">
            <a:extLst>
              <a:ext uri="{FF2B5EF4-FFF2-40B4-BE49-F238E27FC236}">
                <a16:creationId xmlns:a16="http://schemas.microsoft.com/office/drawing/2014/main" id="{A26513A9-2A76-6148-8ECE-BF4B567D38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47" name="Freeform: Shape 46">
              <a:extLst>
                <a:ext uri="{FF2B5EF4-FFF2-40B4-BE49-F238E27FC236}">
                  <a16:creationId xmlns:a16="http://schemas.microsoft.com/office/drawing/2014/main" id="{25CAEB1A-E048-364A-73F3-6A3CD68518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47">
              <a:extLst>
                <a:ext uri="{FF2B5EF4-FFF2-40B4-BE49-F238E27FC236}">
                  <a16:creationId xmlns:a16="http://schemas.microsoft.com/office/drawing/2014/main" id="{5A1435C6-8C6D-C34B-5999-62FFB0AA20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48">
              <a:extLst>
                <a:ext uri="{FF2B5EF4-FFF2-40B4-BE49-F238E27FC236}">
                  <a16:creationId xmlns:a16="http://schemas.microsoft.com/office/drawing/2014/main" id="{6F49D44A-5B83-5CB4-45D3-F8EB95024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Shape 49">
              <a:extLst>
                <a:ext uri="{FF2B5EF4-FFF2-40B4-BE49-F238E27FC236}">
                  <a16:creationId xmlns:a16="http://schemas.microsoft.com/office/drawing/2014/main" id="{B5FF1932-47E6-D9C5-AAC3-2E5F6FD980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8">
            <a:extLst>
              <a:ext uri="{FF2B5EF4-FFF2-40B4-BE49-F238E27FC236}">
                <a16:creationId xmlns:a16="http://schemas.microsoft.com/office/drawing/2014/main" id="{CBF9BCEE-D691-4EB8-F660-0C1461C25195}"/>
              </a:ext>
            </a:extLst>
          </p:cNvPr>
          <p:cNvPicPr>
            <a:picLocks noChangeAspect="1"/>
          </p:cNvPicPr>
          <p:nvPr/>
        </p:nvPicPr>
        <p:blipFill>
          <a:blip r:embed="rId2"/>
          <a:stretch>
            <a:fillRect/>
          </a:stretch>
        </p:blipFill>
        <p:spPr>
          <a:xfrm>
            <a:off x="10053657" y="187092"/>
            <a:ext cx="1837373" cy="814234"/>
          </a:xfrm>
          <a:prstGeom prst="rect">
            <a:avLst/>
          </a:prstGeom>
        </p:spPr>
      </p:pic>
    </p:spTree>
    <p:extLst>
      <p:ext uri="{BB962C8B-B14F-4D97-AF65-F5344CB8AC3E}">
        <p14:creationId xmlns:p14="http://schemas.microsoft.com/office/powerpoint/2010/main" val="4226268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98" name="Freeform: Shape 97">
            <a:extLst>
              <a:ext uri="{FF2B5EF4-FFF2-40B4-BE49-F238E27FC236}">
                <a16:creationId xmlns:a16="http://schemas.microsoft.com/office/drawing/2014/main" id="{CBCB02B1-1B82-403C-B7D2-E2CED1882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0" name="Group 99">
            <a:extLst>
              <a:ext uri="{FF2B5EF4-FFF2-40B4-BE49-F238E27FC236}">
                <a16:creationId xmlns:a16="http://schemas.microsoft.com/office/drawing/2014/main" id="{CCDE13A7-6382-4A67-BEBE-4FF1F37C7F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01" name="Freeform: Shape 100">
              <a:extLst>
                <a:ext uri="{FF2B5EF4-FFF2-40B4-BE49-F238E27FC236}">
                  <a16:creationId xmlns:a16="http://schemas.microsoft.com/office/drawing/2014/main" id="{E9978FC9-2E40-4257-8D97-FAB20CA4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2" name="Freeform: Shape 101">
              <a:extLst>
                <a:ext uri="{FF2B5EF4-FFF2-40B4-BE49-F238E27FC236}">
                  <a16:creationId xmlns:a16="http://schemas.microsoft.com/office/drawing/2014/main" id="{740ABB98-77BA-4C40-8121-34D196E58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 name="Freeform: Shape 102">
              <a:extLst>
                <a:ext uri="{FF2B5EF4-FFF2-40B4-BE49-F238E27FC236}">
                  <a16:creationId xmlns:a16="http://schemas.microsoft.com/office/drawing/2014/main" id="{41AA752E-66C1-4835-8A3C-556475159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 name="Freeform: Shape 103">
              <a:extLst>
                <a:ext uri="{FF2B5EF4-FFF2-40B4-BE49-F238E27FC236}">
                  <a16:creationId xmlns:a16="http://schemas.microsoft.com/office/drawing/2014/main" id="{EE9555AB-2295-4939-AEC9-B2CBFCB4CC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5" name="Freeform: Shape 104">
              <a:extLst>
                <a:ext uri="{FF2B5EF4-FFF2-40B4-BE49-F238E27FC236}">
                  <a16:creationId xmlns:a16="http://schemas.microsoft.com/office/drawing/2014/main" id="{97499201-5A2C-48B3-9B02-5519B8829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 name="Freeform: Shape 105">
              <a:extLst>
                <a:ext uri="{FF2B5EF4-FFF2-40B4-BE49-F238E27FC236}">
                  <a16:creationId xmlns:a16="http://schemas.microsoft.com/office/drawing/2014/main" id="{D3FC2AE7-C60C-4C48-BCAE-410BB6C3D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7" name="Freeform: Shape 106">
              <a:extLst>
                <a:ext uri="{FF2B5EF4-FFF2-40B4-BE49-F238E27FC236}">
                  <a16:creationId xmlns:a16="http://schemas.microsoft.com/office/drawing/2014/main" id="{40EA1593-6BC9-441E-8F3C-46DD50F81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grpSp>
        <p:nvGrpSpPr>
          <p:cNvPr id="109" name="Group 108">
            <a:extLst>
              <a:ext uri="{FF2B5EF4-FFF2-40B4-BE49-F238E27FC236}">
                <a16:creationId xmlns:a16="http://schemas.microsoft.com/office/drawing/2014/main" id="{17147D5D-F01F-4164-BD81-D10DC6F23E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142" y="2854"/>
            <a:ext cx="2783421" cy="2406445"/>
            <a:chOff x="-305" y="-4155"/>
            <a:chExt cx="2514948" cy="2174333"/>
          </a:xfrm>
        </p:grpSpPr>
        <p:sp>
          <p:nvSpPr>
            <p:cNvPr id="110" name="Freeform: Shape 109">
              <a:extLst>
                <a:ext uri="{FF2B5EF4-FFF2-40B4-BE49-F238E27FC236}">
                  <a16:creationId xmlns:a16="http://schemas.microsoft.com/office/drawing/2014/main" id="{F24C7412-3E2D-4708-8DC3-425A457A1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Freeform: Shape 110">
              <a:extLst>
                <a:ext uri="{FF2B5EF4-FFF2-40B4-BE49-F238E27FC236}">
                  <a16:creationId xmlns:a16="http://schemas.microsoft.com/office/drawing/2014/main" id="{71483A6A-CB0B-4469-B09D-C9451F9B0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Shape 111">
              <a:extLst>
                <a:ext uri="{FF2B5EF4-FFF2-40B4-BE49-F238E27FC236}">
                  <a16:creationId xmlns:a16="http://schemas.microsoft.com/office/drawing/2014/main" id="{9A935E9D-EB55-46F3-BCCB-9CB918E870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3" name="Freeform: Shape 112">
              <a:extLst>
                <a:ext uri="{FF2B5EF4-FFF2-40B4-BE49-F238E27FC236}">
                  <a16:creationId xmlns:a16="http://schemas.microsoft.com/office/drawing/2014/main" id="{8EDC5655-C7D7-4936-91EA-E188A96DC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5" name="Group 114">
            <a:extLst>
              <a:ext uri="{FF2B5EF4-FFF2-40B4-BE49-F238E27FC236}">
                <a16:creationId xmlns:a16="http://schemas.microsoft.com/office/drawing/2014/main" id="{6D0E248E-80AB-4B35-BA8D-F940FCB443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417253" y="4456669"/>
            <a:ext cx="2783421" cy="2406445"/>
            <a:chOff x="-305" y="-4155"/>
            <a:chExt cx="2514948" cy="2174333"/>
          </a:xfrm>
        </p:grpSpPr>
        <p:sp>
          <p:nvSpPr>
            <p:cNvPr id="116" name="Freeform: Shape 115">
              <a:extLst>
                <a:ext uri="{FF2B5EF4-FFF2-40B4-BE49-F238E27FC236}">
                  <a16:creationId xmlns:a16="http://schemas.microsoft.com/office/drawing/2014/main" id="{F9E91B0A-66E8-4298-BAC6-004DBE4919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Shape 116">
              <a:extLst>
                <a:ext uri="{FF2B5EF4-FFF2-40B4-BE49-F238E27FC236}">
                  <a16:creationId xmlns:a16="http://schemas.microsoft.com/office/drawing/2014/main" id="{0A629C66-36BD-487E-B1CD-ED026D7789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Shape 117">
              <a:extLst>
                <a:ext uri="{FF2B5EF4-FFF2-40B4-BE49-F238E27FC236}">
                  <a16:creationId xmlns:a16="http://schemas.microsoft.com/office/drawing/2014/main" id="{A6BC2D2C-3D7D-4224-81BC-22C094C9FB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9" name="Freeform: Shape 118">
              <a:extLst>
                <a:ext uri="{FF2B5EF4-FFF2-40B4-BE49-F238E27FC236}">
                  <a16:creationId xmlns:a16="http://schemas.microsoft.com/office/drawing/2014/main" id="{53BDF903-22C5-4312-8776-C2ABC3EDC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TextBox 4">
            <a:extLst>
              <a:ext uri="{FF2B5EF4-FFF2-40B4-BE49-F238E27FC236}">
                <a16:creationId xmlns:a16="http://schemas.microsoft.com/office/drawing/2014/main" id="{714A42F4-2089-8487-F917-4F90C9D974BC}"/>
              </a:ext>
            </a:extLst>
          </p:cNvPr>
          <p:cNvSpPr txBox="1"/>
          <p:nvPr/>
        </p:nvSpPr>
        <p:spPr>
          <a:xfrm>
            <a:off x="859073" y="6323"/>
            <a:ext cx="10024607" cy="1323439"/>
          </a:xfrm>
          <a:prstGeom prst="rect">
            <a:avLst/>
          </a:prstGeom>
          <a:noFill/>
        </p:spPr>
        <p:txBody>
          <a:bodyPr wrap="square">
            <a:spAutoFit/>
          </a:bodyPr>
          <a:lstStyle/>
          <a:p>
            <a:pPr algn="ctr"/>
            <a:r>
              <a:rPr lang="en-GB" sz="4000" b="1" dirty="0"/>
              <a:t>Real-World Case Study: IKEA's ERP Transformation</a:t>
            </a:r>
          </a:p>
        </p:txBody>
      </p:sp>
      <p:sp>
        <p:nvSpPr>
          <p:cNvPr id="7" name="TextBox 6">
            <a:extLst>
              <a:ext uri="{FF2B5EF4-FFF2-40B4-BE49-F238E27FC236}">
                <a16:creationId xmlns:a16="http://schemas.microsoft.com/office/drawing/2014/main" id="{0BDA0232-AD18-D2D6-697D-04958F06B8DC}"/>
              </a:ext>
            </a:extLst>
          </p:cNvPr>
          <p:cNvSpPr txBox="1"/>
          <p:nvPr/>
        </p:nvSpPr>
        <p:spPr>
          <a:xfrm>
            <a:off x="120897" y="1481817"/>
            <a:ext cx="6099048" cy="3477875"/>
          </a:xfrm>
          <a:prstGeom prst="rect">
            <a:avLst/>
          </a:prstGeom>
          <a:noFill/>
        </p:spPr>
        <p:txBody>
          <a:bodyPr wrap="square">
            <a:spAutoFit/>
          </a:bodyPr>
          <a:lstStyle/>
          <a:p>
            <a:pPr algn="just">
              <a:buNone/>
            </a:pPr>
            <a:r>
              <a:rPr lang="en-GB" sz="2000" dirty="0"/>
              <a:t>            As a global retailer operating in more than 60 markets, IKEA manages millions of customer orders, products, suppliers, and logistics activities every year. To coordinate these complex operations, IKEA uses integrated Enterprise Resource Planning (ERP) systems that connect business functions through a shared information platform.</a:t>
            </a:r>
          </a:p>
          <a:p>
            <a:pPr algn="just">
              <a:buNone/>
            </a:pPr>
            <a:r>
              <a:rPr lang="en-GB" sz="2000" dirty="0"/>
              <a:t>ERP enables real-time data sharing across departments, supporting inventory management, procurement, finance, logistics, and customer service.</a:t>
            </a:r>
          </a:p>
        </p:txBody>
      </p:sp>
      <p:sp>
        <p:nvSpPr>
          <p:cNvPr id="34" name="TextBox 33">
            <a:extLst>
              <a:ext uri="{FF2B5EF4-FFF2-40B4-BE49-F238E27FC236}">
                <a16:creationId xmlns:a16="http://schemas.microsoft.com/office/drawing/2014/main" id="{53116CD4-D121-FF1C-07E3-90ACB329107F}"/>
              </a:ext>
            </a:extLst>
          </p:cNvPr>
          <p:cNvSpPr txBox="1"/>
          <p:nvPr/>
        </p:nvSpPr>
        <p:spPr>
          <a:xfrm>
            <a:off x="120897" y="5053017"/>
            <a:ext cx="6099048" cy="1015663"/>
          </a:xfrm>
          <a:prstGeom prst="rect">
            <a:avLst/>
          </a:prstGeom>
          <a:noFill/>
        </p:spPr>
        <p:txBody>
          <a:bodyPr wrap="square">
            <a:spAutoFit/>
          </a:bodyPr>
          <a:lstStyle/>
          <a:p>
            <a:pPr algn="just"/>
            <a:r>
              <a:rPr lang="en-GB" sz="2000" dirty="0"/>
              <a:t>ERP integrates business processes into one connected system, improving collaboration and operational efficiency.</a:t>
            </a:r>
          </a:p>
        </p:txBody>
      </p:sp>
      <p:sp>
        <p:nvSpPr>
          <p:cNvPr id="46" name="TextBox 45">
            <a:extLst>
              <a:ext uri="{FF2B5EF4-FFF2-40B4-BE49-F238E27FC236}">
                <a16:creationId xmlns:a16="http://schemas.microsoft.com/office/drawing/2014/main" id="{1D63715D-E186-10BE-533F-BAAAEDCB845F}"/>
              </a:ext>
            </a:extLst>
          </p:cNvPr>
          <p:cNvSpPr txBox="1"/>
          <p:nvPr/>
        </p:nvSpPr>
        <p:spPr>
          <a:xfrm>
            <a:off x="7142" y="6481214"/>
            <a:ext cx="6099048" cy="369332"/>
          </a:xfrm>
          <a:prstGeom prst="rect">
            <a:avLst/>
          </a:prstGeom>
          <a:noFill/>
        </p:spPr>
        <p:txBody>
          <a:bodyPr wrap="square">
            <a:spAutoFit/>
          </a:bodyPr>
          <a:lstStyle/>
          <a:p>
            <a:r>
              <a:rPr lang="en-GB" dirty="0"/>
              <a:t>(SAP, 2024; IKEA, 2024)</a:t>
            </a:r>
          </a:p>
        </p:txBody>
      </p:sp>
      <p:pic>
        <p:nvPicPr>
          <p:cNvPr id="48" name="Picture 47">
            <a:extLst>
              <a:ext uri="{FF2B5EF4-FFF2-40B4-BE49-F238E27FC236}">
                <a16:creationId xmlns:a16="http://schemas.microsoft.com/office/drawing/2014/main" id="{61C6B0DF-7613-E801-04BA-16C6967D1D2A}"/>
              </a:ext>
            </a:extLst>
          </p:cNvPr>
          <p:cNvPicPr>
            <a:picLocks noChangeAspect="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6683056" y="1361813"/>
            <a:ext cx="5304727" cy="5304727"/>
          </a:xfrm>
          <a:prstGeom prst="rect">
            <a:avLst/>
          </a:prstGeom>
        </p:spPr>
      </p:pic>
    </p:spTree>
    <p:extLst>
      <p:ext uri="{BB962C8B-B14F-4D97-AF65-F5344CB8AC3E}">
        <p14:creationId xmlns:p14="http://schemas.microsoft.com/office/powerpoint/2010/main" val="3429434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085F56-8F88-143F-700F-AFB980DA09E1}"/>
            </a:ext>
          </a:extLst>
        </p:cNvPr>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98" name="Freeform: Shape 97">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0" name="Group 99">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01" name="Freeform: Shape 100">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2" name="Freeform: Shape 101">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 name="Freeform: Shape 102">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 name="Freeform: Shape 103">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1" name="Freeform: Shape 104">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 name="Freeform: Shape 105">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7" name="Freeform: Shape 106">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grpSp>
        <p:nvGrpSpPr>
          <p:cNvPr id="109" name="Group 108">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110" name="Freeform: Shape 109">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Freeform: Shape 110">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Freeform: Shape 111">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23" name="Freeform: Shape 112">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 name="Group 123">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125" name="Freeform: Shape 115">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Freeform: Shape 116">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Shape 117">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28" name="Freeform: Shape 118">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TextBox 4">
            <a:extLst>
              <a:ext uri="{FF2B5EF4-FFF2-40B4-BE49-F238E27FC236}">
                <a16:creationId xmlns:a16="http://schemas.microsoft.com/office/drawing/2014/main" id="{91D6E70E-98C1-0C2C-BAC6-592277B12606}"/>
              </a:ext>
            </a:extLst>
          </p:cNvPr>
          <p:cNvSpPr txBox="1"/>
          <p:nvPr/>
        </p:nvSpPr>
        <p:spPr>
          <a:xfrm>
            <a:off x="1318129" y="55233"/>
            <a:ext cx="9065549" cy="1323439"/>
          </a:xfrm>
          <a:prstGeom prst="rect">
            <a:avLst/>
          </a:prstGeom>
          <a:noFill/>
        </p:spPr>
        <p:txBody>
          <a:bodyPr wrap="square">
            <a:spAutoFit/>
          </a:bodyPr>
          <a:lstStyle/>
          <a:p>
            <a:pPr algn="ctr"/>
            <a:r>
              <a:rPr lang="en-GB" sz="4000" b="1" dirty="0"/>
              <a:t>Business Challenges and ERP Solutions</a:t>
            </a:r>
          </a:p>
        </p:txBody>
      </p:sp>
      <p:graphicFrame>
        <p:nvGraphicFramePr>
          <p:cNvPr id="6" name="Table 5">
            <a:extLst>
              <a:ext uri="{FF2B5EF4-FFF2-40B4-BE49-F238E27FC236}">
                <a16:creationId xmlns:a16="http://schemas.microsoft.com/office/drawing/2014/main" id="{04195F44-9684-0D51-EA3A-DA81F84BA035}"/>
              </a:ext>
            </a:extLst>
          </p:cNvPr>
          <p:cNvGraphicFramePr>
            <a:graphicFrameLocks noGrp="1"/>
          </p:cNvGraphicFramePr>
          <p:nvPr>
            <p:extLst>
              <p:ext uri="{D42A27DB-BD31-4B8C-83A1-F6EECF244321}">
                <p14:modId xmlns:p14="http://schemas.microsoft.com/office/powerpoint/2010/main" val="3654778972"/>
              </p:ext>
            </p:extLst>
          </p:nvPr>
        </p:nvGraphicFramePr>
        <p:xfrm>
          <a:off x="507695" y="1576148"/>
          <a:ext cx="11385537" cy="3553385"/>
        </p:xfrm>
        <a:graphic>
          <a:graphicData uri="http://schemas.openxmlformats.org/drawingml/2006/table">
            <a:tbl>
              <a:tblPr firstRow="1">
                <a:tableStyleId>{775DCB02-9BB8-47FD-8907-85C794F793BA}</a:tableStyleId>
              </a:tblPr>
              <a:tblGrid>
                <a:gridCol w="3795179">
                  <a:extLst>
                    <a:ext uri="{9D8B030D-6E8A-4147-A177-3AD203B41FA5}">
                      <a16:colId xmlns:a16="http://schemas.microsoft.com/office/drawing/2014/main" val="1891612079"/>
                    </a:ext>
                  </a:extLst>
                </a:gridCol>
                <a:gridCol w="3795179">
                  <a:extLst>
                    <a:ext uri="{9D8B030D-6E8A-4147-A177-3AD203B41FA5}">
                      <a16:colId xmlns:a16="http://schemas.microsoft.com/office/drawing/2014/main" val="3942144588"/>
                    </a:ext>
                  </a:extLst>
                </a:gridCol>
                <a:gridCol w="3795179">
                  <a:extLst>
                    <a:ext uri="{9D8B030D-6E8A-4147-A177-3AD203B41FA5}">
                      <a16:colId xmlns:a16="http://schemas.microsoft.com/office/drawing/2014/main" val="4012339119"/>
                    </a:ext>
                  </a:extLst>
                </a:gridCol>
              </a:tblGrid>
              <a:tr h="710677">
                <a:tc>
                  <a:txBody>
                    <a:bodyPr/>
                    <a:lstStyle/>
                    <a:p>
                      <a:pPr>
                        <a:buNone/>
                      </a:pPr>
                      <a:r>
                        <a:rPr lang="en-GB" dirty="0"/>
                        <a:t>Challenge</a:t>
                      </a:r>
                    </a:p>
                  </a:txBody>
                  <a:tcPr anchor="ctr"/>
                </a:tc>
                <a:tc>
                  <a:txBody>
                    <a:bodyPr/>
                    <a:lstStyle/>
                    <a:p>
                      <a:pPr>
                        <a:buNone/>
                      </a:pPr>
                      <a:r>
                        <a:rPr lang="en-GB"/>
                        <a:t>ERP Solution</a:t>
                      </a:r>
                    </a:p>
                  </a:txBody>
                  <a:tcPr anchor="ctr"/>
                </a:tc>
                <a:tc>
                  <a:txBody>
                    <a:bodyPr/>
                    <a:lstStyle/>
                    <a:p>
                      <a:pPr>
                        <a:buNone/>
                      </a:pPr>
                      <a:r>
                        <a:rPr lang="en-GB" dirty="0"/>
                        <a:t>Ethical Consideration</a:t>
                      </a:r>
                    </a:p>
                  </a:txBody>
                  <a:tcPr anchor="ctr"/>
                </a:tc>
                <a:extLst>
                  <a:ext uri="{0D108BD9-81ED-4DB2-BD59-A6C34878D82A}">
                    <a16:rowId xmlns:a16="http://schemas.microsoft.com/office/drawing/2014/main" val="1546056151"/>
                  </a:ext>
                </a:extLst>
              </a:tr>
              <a:tr h="710677">
                <a:tc>
                  <a:txBody>
                    <a:bodyPr/>
                    <a:lstStyle/>
                    <a:p>
                      <a:pPr>
                        <a:buNone/>
                      </a:pPr>
                      <a:r>
                        <a:rPr lang="en-GB"/>
                        <a:t>Global supply chain complexity</a:t>
                      </a:r>
                    </a:p>
                  </a:txBody>
                  <a:tcPr anchor="ctr"/>
                </a:tc>
                <a:tc>
                  <a:txBody>
                    <a:bodyPr/>
                    <a:lstStyle/>
                    <a:p>
                      <a:pPr>
                        <a:buNone/>
                      </a:pPr>
                      <a:r>
                        <a:rPr lang="en-GB"/>
                        <a:t>Integrated real-time inventory</a:t>
                      </a:r>
                    </a:p>
                  </a:txBody>
                  <a:tcPr anchor="ctr"/>
                </a:tc>
                <a:tc>
                  <a:txBody>
                    <a:bodyPr/>
                    <a:lstStyle/>
                    <a:p>
                      <a:pPr>
                        <a:buNone/>
                      </a:pPr>
                      <a:r>
                        <a:rPr lang="en-GB" dirty="0"/>
                        <a:t>Data privacy</a:t>
                      </a:r>
                    </a:p>
                  </a:txBody>
                  <a:tcPr anchor="ctr"/>
                </a:tc>
                <a:extLst>
                  <a:ext uri="{0D108BD9-81ED-4DB2-BD59-A6C34878D82A}">
                    <a16:rowId xmlns:a16="http://schemas.microsoft.com/office/drawing/2014/main" val="3424861191"/>
                  </a:ext>
                </a:extLst>
              </a:tr>
              <a:tr h="710677">
                <a:tc>
                  <a:txBody>
                    <a:bodyPr/>
                    <a:lstStyle/>
                    <a:p>
                      <a:pPr>
                        <a:buNone/>
                      </a:pPr>
                      <a:r>
                        <a:rPr lang="en-GB"/>
                        <a:t>Demand forecasting</a:t>
                      </a:r>
                    </a:p>
                  </a:txBody>
                  <a:tcPr anchor="ctr"/>
                </a:tc>
                <a:tc>
                  <a:txBody>
                    <a:bodyPr/>
                    <a:lstStyle/>
                    <a:p>
                      <a:pPr>
                        <a:buNone/>
                      </a:pPr>
                      <a:r>
                        <a:rPr lang="en-GB"/>
                        <a:t>Shared business data</a:t>
                      </a:r>
                    </a:p>
                  </a:txBody>
                  <a:tcPr anchor="ctr"/>
                </a:tc>
                <a:tc>
                  <a:txBody>
                    <a:bodyPr/>
                    <a:lstStyle/>
                    <a:p>
                      <a:pPr>
                        <a:buNone/>
                      </a:pPr>
                      <a:r>
                        <a:rPr lang="en-GB"/>
                        <a:t>Cybersecurity</a:t>
                      </a:r>
                    </a:p>
                  </a:txBody>
                  <a:tcPr anchor="ctr"/>
                </a:tc>
                <a:extLst>
                  <a:ext uri="{0D108BD9-81ED-4DB2-BD59-A6C34878D82A}">
                    <a16:rowId xmlns:a16="http://schemas.microsoft.com/office/drawing/2014/main" val="645067124"/>
                  </a:ext>
                </a:extLst>
              </a:tr>
              <a:tr h="710677">
                <a:tc>
                  <a:txBody>
                    <a:bodyPr/>
                    <a:lstStyle/>
                    <a:p>
                      <a:pPr>
                        <a:buNone/>
                      </a:pPr>
                      <a:r>
                        <a:rPr lang="en-GB"/>
                        <a:t>Cross-functional communication</a:t>
                      </a:r>
                    </a:p>
                  </a:txBody>
                  <a:tcPr anchor="ctr"/>
                </a:tc>
                <a:tc>
                  <a:txBody>
                    <a:bodyPr/>
                    <a:lstStyle/>
                    <a:p>
                      <a:pPr>
                        <a:buNone/>
                      </a:pPr>
                      <a:r>
                        <a:rPr lang="en-GB"/>
                        <a:t>Centralised information</a:t>
                      </a:r>
                    </a:p>
                  </a:txBody>
                  <a:tcPr anchor="ctr"/>
                </a:tc>
                <a:tc>
                  <a:txBody>
                    <a:bodyPr/>
                    <a:lstStyle/>
                    <a:p>
                      <a:pPr>
                        <a:buNone/>
                      </a:pPr>
                      <a:r>
                        <a:rPr lang="en-GB"/>
                        <a:t>Responsible AI</a:t>
                      </a:r>
                    </a:p>
                  </a:txBody>
                  <a:tcPr anchor="ctr"/>
                </a:tc>
                <a:extLst>
                  <a:ext uri="{0D108BD9-81ED-4DB2-BD59-A6C34878D82A}">
                    <a16:rowId xmlns:a16="http://schemas.microsoft.com/office/drawing/2014/main" val="3943153975"/>
                  </a:ext>
                </a:extLst>
              </a:tr>
              <a:tr h="710677">
                <a:tc>
                  <a:txBody>
                    <a:bodyPr/>
                    <a:lstStyle/>
                    <a:p>
                      <a:pPr>
                        <a:buNone/>
                      </a:pPr>
                      <a:r>
                        <a:rPr lang="en-GB" dirty="0"/>
                        <a:t>Inventory visibility</a:t>
                      </a:r>
                    </a:p>
                  </a:txBody>
                  <a:tcPr anchor="ctr"/>
                </a:tc>
                <a:tc>
                  <a:txBody>
                    <a:bodyPr/>
                    <a:lstStyle/>
                    <a:p>
                      <a:pPr>
                        <a:buNone/>
                      </a:pPr>
                      <a:r>
                        <a:rPr lang="en-GB"/>
                        <a:t>Automated reporting</a:t>
                      </a:r>
                    </a:p>
                  </a:txBody>
                  <a:tcPr anchor="ctr"/>
                </a:tc>
                <a:tc>
                  <a:txBody>
                    <a:bodyPr/>
                    <a:lstStyle/>
                    <a:p>
                      <a:pPr>
                        <a:buNone/>
                      </a:pPr>
                      <a:r>
                        <a:rPr lang="en-GB" dirty="0"/>
                        <a:t>Employee data protection</a:t>
                      </a:r>
                    </a:p>
                  </a:txBody>
                  <a:tcPr anchor="ctr"/>
                </a:tc>
                <a:extLst>
                  <a:ext uri="{0D108BD9-81ED-4DB2-BD59-A6C34878D82A}">
                    <a16:rowId xmlns:a16="http://schemas.microsoft.com/office/drawing/2014/main" val="4200213315"/>
                  </a:ext>
                </a:extLst>
              </a:tr>
            </a:tbl>
          </a:graphicData>
        </a:graphic>
      </p:graphicFrame>
      <p:sp>
        <p:nvSpPr>
          <p:cNvPr id="8" name="TextBox 7">
            <a:extLst>
              <a:ext uri="{FF2B5EF4-FFF2-40B4-BE49-F238E27FC236}">
                <a16:creationId xmlns:a16="http://schemas.microsoft.com/office/drawing/2014/main" id="{2533324B-0666-8606-6B1D-A89F0654246B}"/>
              </a:ext>
            </a:extLst>
          </p:cNvPr>
          <p:cNvSpPr txBox="1"/>
          <p:nvPr/>
        </p:nvSpPr>
        <p:spPr>
          <a:xfrm>
            <a:off x="600988" y="5336035"/>
            <a:ext cx="11470944" cy="830997"/>
          </a:xfrm>
          <a:prstGeom prst="rect">
            <a:avLst/>
          </a:prstGeom>
          <a:noFill/>
        </p:spPr>
        <p:txBody>
          <a:bodyPr wrap="square">
            <a:spAutoFit/>
          </a:bodyPr>
          <a:lstStyle/>
          <a:p>
            <a:r>
              <a:rPr lang="en-GB" sz="2400" dirty="0"/>
              <a:t>ERP improves efficiency, but organisations must ensure transparent data governance and responsible use of digital technologies.</a:t>
            </a:r>
          </a:p>
        </p:txBody>
      </p:sp>
      <p:sp>
        <p:nvSpPr>
          <p:cNvPr id="10" name="TextBox 9">
            <a:extLst>
              <a:ext uri="{FF2B5EF4-FFF2-40B4-BE49-F238E27FC236}">
                <a16:creationId xmlns:a16="http://schemas.microsoft.com/office/drawing/2014/main" id="{25DA3B0A-A16E-DEFF-EF88-21DD19E33968}"/>
              </a:ext>
            </a:extLst>
          </p:cNvPr>
          <p:cNvSpPr txBox="1"/>
          <p:nvPr/>
        </p:nvSpPr>
        <p:spPr>
          <a:xfrm>
            <a:off x="0" y="6492652"/>
            <a:ext cx="6099048" cy="369332"/>
          </a:xfrm>
          <a:prstGeom prst="rect">
            <a:avLst/>
          </a:prstGeom>
          <a:noFill/>
        </p:spPr>
        <p:txBody>
          <a:bodyPr wrap="square">
            <a:spAutoFit/>
          </a:bodyPr>
          <a:lstStyle/>
          <a:p>
            <a:r>
              <a:rPr lang="en-GB" dirty="0"/>
              <a:t>(Oracle, 2024; SAP, 2024; Laudon and Laudon, 2024)</a:t>
            </a:r>
          </a:p>
        </p:txBody>
      </p:sp>
    </p:spTree>
    <p:extLst>
      <p:ext uri="{BB962C8B-B14F-4D97-AF65-F5344CB8AC3E}">
        <p14:creationId xmlns:p14="http://schemas.microsoft.com/office/powerpoint/2010/main" val="921329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BB4DB46-B8AF-7E4C-8B3A-1E8E084E64A6}"/>
            </a:ext>
          </a:extLst>
        </p:cNvPr>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1E20D97D-DC15-E8C6-5746-755A4DD49B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extLst>
              <a:ext uri="{FF2B5EF4-FFF2-40B4-BE49-F238E27FC236}">
                <a16:creationId xmlns:a16="http://schemas.microsoft.com/office/drawing/2014/main" id="{4B55768B-9B0C-24F6-38A3-413C48EA3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98" name="Freeform: Shape 97">
            <a:extLst>
              <a:ext uri="{FF2B5EF4-FFF2-40B4-BE49-F238E27FC236}">
                <a16:creationId xmlns:a16="http://schemas.microsoft.com/office/drawing/2014/main" id="{783AEE30-F0AA-7F3F-0442-CAECE825D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0" name="Group 99">
            <a:extLst>
              <a:ext uri="{FF2B5EF4-FFF2-40B4-BE49-F238E27FC236}">
                <a16:creationId xmlns:a16="http://schemas.microsoft.com/office/drawing/2014/main" id="{C21DE169-F29B-C089-06C8-3F693B1C77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01" name="Freeform: Shape 100">
              <a:extLst>
                <a:ext uri="{FF2B5EF4-FFF2-40B4-BE49-F238E27FC236}">
                  <a16:creationId xmlns:a16="http://schemas.microsoft.com/office/drawing/2014/main" id="{67A0810F-387E-7243-E3E4-9FE6528EA0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2" name="Freeform: Shape 101">
              <a:extLst>
                <a:ext uri="{FF2B5EF4-FFF2-40B4-BE49-F238E27FC236}">
                  <a16:creationId xmlns:a16="http://schemas.microsoft.com/office/drawing/2014/main" id="{7AFE826B-6780-ADE1-42E4-15F43BFA95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3" name="Freeform: Shape 102">
              <a:extLst>
                <a:ext uri="{FF2B5EF4-FFF2-40B4-BE49-F238E27FC236}">
                  <a16:creationId xmlns:a16="http://schemas.microsoft.com/office/drawing/2014/main" id="{0C3D8F63-4A57-659F-8C4F-277545A20D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 name="Freeform: Shape 103">
              <a:extLst>
                <a:ext uri="{FF2B5EF4-FFF2-40B4-BE49-F238E27FC236}">
                  <a16:creationId xmlns:a16="http://schemas.microsoft.com/office/drawing/2014/main" id="{AC52868D-7D88-203A-C76B-26201E462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5" name="Freeform: Shape 104">
              <a:extLst>
                <a:ext uri="{FF2B5EF4-FFF2-40B4-BE49-F238E27FC236}">
                  <a16:creationId xmlns:a16="http://schemas.microsoft.com/office/drawing/2014/main" id="{300B5D49-0CA5-81E7-C6F1-27BEC7DEA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6" name="Freeform: Shape 105">
              <a:extLst>
                <a:ext uri="{FF2B5EF4-FFF2-40B4-BE49-F238E27FC236}">
                  <a16:creationId xmlns:a16="http://schemas.microsoft.com/office/drawing/2014/main" id="{DEF38867-4619-EFFE-FB07-361AC49D79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7" name="Freeform: Shape 106">
              <a:extLst>
                <a:ext uri="{FF2B5EF4-FFF2-40B4-BE49-F238E27FC236}">
                  <a16:creationId xmlns:a16="http://schemas.microsoft.com/office/drawing/2014/main" id="{4A7962FA-FBCA-4C2D-A7DE-7A62B7495A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grpSp>
        <p:nvGrpSpPr>
          <p:cNvPr id="109" name="Group 108">
            <a:extLst>
              <a:ext uri="{FF2B5EF4-FFF2-40B4-BE49-F238E27FC236}">
                <a16:creationId xmlns:a16="http://schemas.microsoft.com/office/drawing/2014/main" id="{20D91772-3417-9AA1-3A35-809A49F203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142" y="2854"/>
            <a:ext cx="2783421" cy="2406445"/>
            <a:chOff x="-305" y="-4155"/>
            <a:chExt cx="2514948" cy="2174333"/>
          </a:xfrm>
        </p:grpSpPr>
        <p:sp>
          <p:nvSpPr>
            <p:cNvPr id="110" name="Freeform: Shape 109">
              <a:extLst>
                <a:ext uri="{FF2B5EF4-FFF2-40B4-BE49-F238E27FC236}">
                  <a16:creationId xmlns:a16="http://schemas.microsoft.com/office/drawing/2014/main" id="{C3BB175B-FD3B-5034-9B3E-5E07FFE96C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Freeform: Shape 110">
              <a:extLst>
                <a:ext uri="{FF2B5EF4-FFF2-40B4-BE49-F238E27FC236}">
                  <a16:creationId xmlns:a16="http://schemas.microsoft.com/office/drawing/2014/main" id="{4CFB8E00-81B5-2734-C78D-F69A7B19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Shape 111">
              <a:extLst>
                <a:ext uri="{FF2B5EF4-FFF2-40B4-BE49-F238E27FC236}">
                  <a16:creationId xmlns:a16="http://schemas.microsoft.com/office/drawing/2014/main" id="{E14AA05A-BDFF-6CE3-F522-F31CF66A2C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3" name="Freeform: Shape 112">
              <a:extLst>
                <a:ext uri="{FF2B5EF4-FFF2-40B4-BE49-F238E27FC236}">
                  <a16:creationId xmlns:a16="http://schemas.microsoft.com/office/drawing/2014/main" id="{EE4BCCDC-D6D3-90A2-29CC-C9740B96F3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5" name="Group 114">
            <a:extLst>
              <a:ext uri="{FF2B5EF4-FFF2-40B4-BE49-F238E27FC236}">
                <a16:creationId xmlns:a16="http://schemas.microsoft.com/office/drawing/2014/main" id="{971C20B9-8065-0ADD-62BD-41AE006FB5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417253" y="4456669"/>
            <a:ext cx="2783421" cy="2406445"/>
            <a:chOff x="-305" y="-4155"/>
            <a:chExt cx="2514948" cy="2174333"/>
          </a:xfrm>
        </p:grpSpPr>
        <p:sp>
          <p:nvSpPr>
            <p:cNvPr id="116" name="Freeform: Shape 115">
              <a:extLst>
                <a:ext uri="{FF2B5EF4-FFF2-40B4-BE49-F238E27FC236}">
                  <a16:creationId xmlns:a16="http://schemas.microsoft.com/office/drawing/2014/main" id="{2EADB7C8-2E88-3E4D-B520-F2EB1A046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Shape 116">
              <a:extLst>
                <a:ext uri="{FF2B5EF4-FFF2-40B4-BE49-F238E27FC236}">
                  <a16:creationId xmlns:a16="http://schemas.microsoft.com/office/drawing/2014/main" id="{482D623A-4D77-EC1D-895C-50674D6649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Shape 117">
              <a:extLst>
                <a:ext uri="{FF2B5EF4-FFF2-40B4-BE49-F238E27FC236}">
                  <a16:creationId xmlns:a16="http://schemas.microsoft.com/office/drawing/2014/main" id="{AD101597-20EB-ED18-6181-019EC162E7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9" name="Freeform: Shape 118">
              <a:extLst>
                <a:ext uri="{FF2B5EF4-FFF2-40B4-BE49-F238E27FC236}">
                  <a16:creationId xmlns:a16="http://schemas.microsoft.com/office/drawing/2014/main" id="{6843EBEA-1C5E-DF5C-0F3D-77A02D24AB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TextBox 4">
            <a:extLst>
              <a:ext uri="{FF2B5EF4-FFF2-40B4-BE49-F238E27FC236}">
                <a16:creationId xmlns:a16="http://schemas.microsoft.com/office/drawing/2014/main" id="{5EDC00D7-509A-F017-EBC2-BB511A9ECA82}"/>
              </a:ext>
            </a:extLst>
          </p:cNvPr>
          <p:cNvSpPr txBox="1"/>
          <p:nvPr/>
        </p:nvSpPr>
        <p:spPr>
          <a:xfrm>
            <a:off x="1041447" y="2338"/>
            <a:ext cx="10024607" cy="707886"/>
          </a:xfrm>
          <a:prstGeom prst="rect">
            <a:avLst/>
          </a:prstGeom>
          <a:noFill/>
        </p:spPr>
        <p:txBody>
          <a:bodyPr wrap="square">
            <a:spAutoFit/>
          </a:bodyPr>
          <a:lstStyle/>
          <a:p>
            <a:pPr algn="ctr"/>
            <a:r>
              <a:rPr lang="en-GB" sz="4000" b="1" dirty="0"/>
              <a:t>Business Performance and Key Takeaways</a:t>
            </a:r>
          </a:p>
        </p:txBody>
      </p:sp>
      <p:sp>
        <p:nvSpPr>
          <p:cNvPr id="3" name="TextBox 2">
            <a:extLst>
              <a:ext uri="{FF2B5EF4-FFF2-40B4-BE49-F238E27FC236}">
                <a16:creationId xmlns:a16="http://schemas.microsoft.com/office/drawing/2014/main" id="{0C0CC018-7104-6D67-2B33-A62AED1C87F5}"/>
              </a:ext>
            </a:extLst>
          </p:cNvPr>
          <p:cNvSpPr txBox="1"/>
          <p:nvPr/>
        </p:nvSpPr>
        <p:spPr>
          <a:xfrm>
            <a:off x="410063" y="1727926"/>
            <a:ext cx="5214557" cy="2677656"/>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buNone/>
            </a:pPr>
            <a:r>
              <a:rPr lang="en-GB" sz="2400" b="1" dirty="0"/>
              <a:t>Business Impact</a:t>
            </a:r>
          </a:p>
          <a:p>
            <a:pPr>
              <a:buNone/>
            </a:pPr>
            <a:endParaRPr lang="en-GB" sz="2400" b="1" dirty="0"/>
          </a:p>
          <a:p>
            <a:pPr>
              <a:buNone/>
            </a:pPr>
            <a:r>
              <a:rPr lang="en-GB" sz="2400" dirty="0"/>
              <a:t>✔ Improved inventory visibility</a:t>
            </a:r>
          </a:p>
          <a:p>
            <a:pPr>
              <a:buNone/>
            </a:pPr>
            <a:r>
              <a:rPr lang="en-GB" sz="2400" dirty="0"/>
              <a:t>✔ Faster decision-making</a:t>
            </a:r>
          </a:p>
          <a:p>
            <a:pPr>
              <a:buNone/>
            </a:pPr>
            <a:r>
              <a:rPr lang="en-GB" sz="2400" dirty="0"/>
              <a:t>✔ Better customer experience</a:t>
            </a:r>
          </a:p>
          <a:p>
            <a:pPr>
              <a:buNone/>
            </a:pPr>
            <a:r>
              <a:rPr lang="en-GB" sz="2400" dirty="0"/>
              <a:t>✔ More efficient supply chain</a:t>
            </a:r>
          </a:p>
          <a:p>
            <a:pPr>
              <a:buNone/>
            </a:pPr>
            <a:r>
              <a:rPr lang="en-GB" sz="2400" dirty="0"/>
              <a:t>✔ Reduced operational costs</a:t>
            </a:r>
          </a:p>
        </p:txBody>
      </p:sp>
      <p:sp>
        <p:nvSpPr>
          <p:cNvPr id="6" name="TextBox 5">
            <a:extLst>
              <a:ext uri="{FF2B5EF4-FFF2-40B4-BE49-F238E27FC236}">
                <a16:creationId xmlns:a16="http://schemas.microsoft.com/office/drawing/2014/main" id="{02E947F8-BCD6-D782-F575-E5E0ADBCE819}"/>
              </a:ext>
            </a:extLst>
          </p:cNvPr>
          <p:cNvSpPr txBox="1"/>
          <p:nvPr/>
        </p:nvSpPr>
        <p:spPr>
          <a:xfrm>
            <a:off x="5790606" y="1160192"/>
            <a:ext cx="6314218" cy="3785652"/>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buNone/>
            </a:pPr>
            <a:r>
              <a:rPr lang="en-GB" sz="2400" b="1" dirty="0"/>
              <a:t>Key Takeaways</a:t>
            </a:r>
          </a:p>
          <a:p>
            <a:pPr>
              <a:buNone/>
            </a:pPr>
            <a:endParaRPr lang="en-GB" sz="2400" b="1" dirty="0"/>
          </a:p>
          <a:p>
            <a:pPr>
              <a:buFont typeface="Arial" panose="020B0604020202020204" pitchFamily="34" charset="0"/>
              <a:buChar char="•"/>
            </a:pPr>
            <a:r>
              <a:rPr lang="en-GB" sz="2400" dirty="0"/>
              <a:t>ERP integrates business processes into one platform. </a:t>
            </a:r>
          </a:p>
          <a:p>
            <a:pPr>
              <a:buFont typeface="Arial" panose="020B0604020202020204" pitchFamily="34" charset="0"/>
              <a:buChar char="•"/>
            </a:pPr>
            <a:r>
              <a:rPr lang="en-GB" sz="2400" dirty="0"/>
              <a:t>Real-time information improves managerial decisions. </a:t>
            </a:r>
          </a:p>
          <a:p>
            <a:pPr>
              <a:buFont typeface="Arial" panose="020B0604020202020204" pitchFamily="34" charset="0"/>
              <a:buChar char="•"/>
            </a:pPr>
            <a:r>
              <a:rPr lang="en-GB" sz="2400" dirty="0"/>
              <a:t>Digital transformation strengthens organisational performance. </a:t>
            </a:r>
          </a:p>
          <a:p>
            <a:pPr>
              <a:buFont typeface="Arial" panose="020B0604020202020204" pitchFamily="34" charset="0"/>
              <a:buChar char="•"/>
            </a:pPr>
            <a:r>
              <a:rPr lang="en-GB" sz="2400" dirty="0"/>
              <a:t>Ethical data management is essential for sustainable business success.</a:t>
            </a:r>
          </a:p>
        </p:txBody>
      </p:sp>
      <p:sp>
        <p:nvSpPr>
          <p:cNvPr id="9" name="TextBox 8">
            <a:extLst>
              <a:ext uri="{FF2B5EF4-FFF2-40B4-BE49-F238E27FC236}">
                <a16:creationId xmlns:a16="http://schemas.microsoft.com/office/drawing/2014/main" id="{80D05A72-85A4-AE2D-7936-909F77C1DC51}"/>
              </a:ext>
            </a:extLst>
          </p:cNvPr>
          <p:cNvSpPr txBox="1"/>
          <p:nvPr/>
        </p:nvSpPr>
        <p:spPr>
          <a:xfrm>
            <a:off x="247199" y="5223730"/>
            <a:ext cx="11697296" cy="830997"/>
          </a:xfrm>
          <a:prstGeom prst="rect">
            <a:avLst/>
          </a:prstGeom>
          <a:noFill/>
        </p:spPr>
        <p:txBody>
          <a:bodyPr wrap="square">
            <a:spAutoFit/>
          </a:bodyPr>
          <a:lstStyle/>
          <a:p>
            <a:r>
              <a:rPr lang="en-GB" sz="2400" dirty="0"/>
              <a:t>IKEA demonstrates how ERP supports digital transformation by combining operational efficiency with data-driven decision-making.</a:t>
            </a:r>
          </a:p>
        </p:txBody>
      </p:sp>
      <p:sp>
        <p:nvSpPr>
          <p:cNvPr id="12" name="TextBox 11">
            <a:extLst>
              <a:ext uri="{FF2B5EF4-FFF2-40B4-BE49-F238E27FC236}">
                <a16:creationId xmlns:a16="http://schemas.microsoft.com/office/drawing/2014/main" id="{FFCB1E60-6180-0531-F00C-1A99CEDDC30A}"/>
              </a:ext>
            </a:extLst>
          </p:cNvPr>
          <p:cNvSpPr txBox="1"/>
          <p:nvPr/>
        </p:nvSpPr>
        <p:spPr>
          <a:xfrm>
            <a:off x="-4890" y="6504695"/>
            <a:ext cx="6099048" cy="369332"/>
          </a:xfrm>
          <a:prstGeom prst="rect">
            <a:avLst/>
          </a:prstGeom>
          <a:noFill/>
        </p:spPr>
        <p:txBody>
          <a:bodyPr wrap="square">
            <a:spAutoFit/>
          </a:bodyPr>
          <a:lstStyle/>
          <a:p>
            <a:r>
              <a:rPr lang="en-GB" dirty="0"/>
              <a:t>(IKEA, 2024; SAP, 2024; Laudon and Laudon, 2024)</a:t>
            </a:r>
          </a:p>
        </p:txBody>
      </p:sp>
    </p:spTree>
    <p:extLst>
      <p:ext uri="{BB962C8B-B14F-4D97-AF65-F5344CB8AC3E}">
        <p14:creationId xmlns:p14="http://schemas.microsoft.com/office/powerpoint/2010/main" val="2756649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14D791-4D8A-4854-B8FC-6959656D0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5076E76-3EB3-4269-8135-07CAB20E5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5EB3C7E5-50E1-4F9E-AEA3-A6D2190394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305" y="0"/>
            <a:ext cx="5163047" cy="3153018"/>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80233B5C-C5A9-48C0-8C07-21E6F6B36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10F3AF96-AAC1-41E3-9F66-0A6277845D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5DF38A98-557F-4C23-935A-42806B67AA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8ACEB13D-EBFC-4288-B604-572C2F779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988F9A4-0578-4C59-8B4A-346E02CF3A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9262397" y="3928396"/>
            <a:ext cx="3142400" cy="2716805"/>
            <a:chOff x="-305" y="-4155"/>
            <a:chExt cx="2514948" cy="2174333"/>
          </a:xfrm>
        </p:grpSpPr>
        <p:sp>
          <p:nvSpPr>
            <p:cNvPr id="19" name="Freeform: Shape 18">
              <a:extLst>
                <a:ext uri="{FF2B5EF4-FFF2-40B4-BE49-F238E27FC236}">
                  <a16:creationId xmlns:a16="http://schemas.microsoft.com/office/drawing/2014/main" id="{F63F827B-FA00-442A-A09C-806F1FFA34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AC876680-EE75-4791-842F-E23509221D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B9819B2-70D4-4E0A-8D51-6B359B44CB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5FA8033D-6A70-4FA5-8F37-7F8C117C98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TextBox 4">
            <a:extLst>
              <a:ext uri="{FF2B5EF4-FFF2-40B4-BE49-F238E27FC236}">
                <a16:creationId xmlns:a16="http://schemas.microsoft.com/office/drawing/2014/main" id="{EC732675-26AB-68AF-E60B-AA0474037CE6}"/>
              </a:ext>
            </a:extLst>
          </p:cNvPr>
          <p:cNvSpPr txBox="1"/>
          <p:nvPr/>
        </p:nvSpPr>
        <p:spPr>
          <a:xfrm>
            <a:off x="1781175" y="208265"/>
            <a:ext cx="8248650" cy="707886"/>
          </a:xfrm>
          <a:prstGeom prst="rect">
            <a:avLst/>
          </a:prstGeom>
          <a:noFill/>
        </p:spPr>
        <p:txBody>
          <a:bodyPr wrap="square">
            <a:spAutoFit/>
          </a:bodyPr>
          <a:lstStyle/>
          <a:p>
            <a:pPr algn="ctr">
              <a:buNone/>
            </a:pPr>
            <a:r>
              <a:rPr lang="en-GB" sz="4000" b="1" dirty="0"/>
              <a:t>References</a:t>
            </a:r>
          </a:p>
        </p:txBody>
      </p:sp>
      <p:sp>
        <p:nvSpPr>
          <p:cNvPr id="11" name="TextBox 10">
            <a:extLst>
              <a:ext uri="{FF2B5EF4-FFF2-40B4-BE49-F238E27FC236}">
                <a16:creationId xmlns:a16="http://schemas.microsoft.com/office/drawing/2014/main" id="{72E4D20D-CC2A-EA7A-33E8-F3B76B0611EE}"/>
              </a:ext>
            </a:extLst>
          </p:cNvPr>
          <p:cNvSpPr txBox="1"/>
          <p:nvPr/>
        </p:nvSpPr>
        <p:spPr>
          <a:xfrm>
            <a:off x="0" y="1247776"/>
            <a:ext cx="11963400" cy="2031325"/>
          </a:xfrm>
          <a:prstGeom prst="rect">
            <a:avLst/>
          </a:prstGeom>
          <a:noFill/>
        </p:spPr>
        <p:txBody>
          <a:bodyPr wrap="square">
            <a:spAutoFit/>
          </a:bodyPr>
          <a:lstStyle/>
          <a:p>
            <a:pPr marL="285750" indent="-285750">
              <a:buFont typeface="Arial" panose="020B0604020202020204" pitchFamily="34" charset="0"/>
              <a:buChar char="•"/>
            </a:pPr>
            <a:r>
              <a:rPr lang="en-GB" dirty="0"/>
              <a:t>IKEA (2024) IKEA Annual and Sustainability Report 2024. Available at: https://www.ikea.com/global/en/our-business/how-we-work/annual-summary-and-sustainability-report/ (Accessed: 09 July 2026)</a:t>
            </a:r>
          </a:p>
          <a:p>
            <a:pPr marL="285750" indent="-285750">
              <a:buFont typeface="Arial" panose="020B0604020202020204" pitchFamily="34" charset="0"/>
              <a:buChar char="•"/>
            </a:pPr>
            <a:r>
              <a:rPr lang="en-GB" dirty="0"/>
              <a:t>Laudon, K.C. and Laudon, J.P. (2024) Management Information Systems: Managing the Digital Firm. 18th </a:t>
            </a:r>
            <a:r>
              <a:rPr lang="en-GB" dirty="0" err="1"/>
              <a:t>edn</a:t>
            </a:r>
            <a:r>
              <a:rPr lang="en-GB" dirty="0"/>
              <a:t>. Harlow: Pearson.</a:t>
            </a:r>
          </a:p>
          <a:p>
            <a:pPr marL="285750" indent="-285750">
              <a:buFont typeface="Arial" panose="020B0604020202020204" pitchFamily="34" charset="0"/>
              <a:buChar char="•"/>
            </a:pPr>
            <a:r>
              <a:rPr lang="en-GB" dirty="0"/>
              <a:t>Oracle (2024) What is Enterprise Resource Planning (ERP)? Available at: https://www.oracle.com/erp/what-is-erp/ (Accessed: 09 July 2026).</a:t>
            </a:r>
          </a:p>
          <a:p>
            <a:pPr marL="285750" indent="-285750">
              <a:buFont typeface="Arial" panose="020B0604020202020204" pitchFamily="34" charset="0"/>
              <a:buChar char="•"/>
            </a:pPr>
            <a:r>
              <a:rPr lang="en-GB" dirty="0"/>
              <a:t>SAP (2024) What is ERP? Available at: https://www.sap.com/products/erp/what-is-erp.html (Accessed: 09 July 2026).</a:t>
            </a:r>
          </a:p>
        </p:txBody>
      </p:sp>
    </p:spTree>
    <p:extLst>
      <p:ext uri="{BB962C8B-B14F-4D97-AF65-F5344CB8AC3E}">
        <p14:creationId xmlns:p14="http://schemas.microsoft.com/office/powerpoint/2010/main" val="3652840551"/>
      </p:ext>
    </p:extLst>
  </p:cSld>
  <p:clrMapOvr>
    <a:masterClrMapping/>
  </p:clrMapOvr>
</p:sld>
</file>

<file path=ppt/theme/theme1.xml><?xml version="1.0" encoding="utf-8"?>
<a:theme xmlns:a="http://schemas.openxmlformats.org/drawingml/2006/main" name="Office Theme">
  <a:themeElements>
    <a:clrScheme name="Gre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C0A3E416-13B0-4CFE-8B85-8989D8AEFB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7104</TotalTime>
  <Words>484</Words>
  <Application>Microsoft Office PowerPoint</Application>
  <PresentationFormat>Widescreen</PresentationFormat>
  <Paragraphs>49</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Діана Гітель</dc:creator>
  <cp:lastModifiedBy>Taisiia Pavliukova</cp:lastModifiedBy>
  <cp:revision>5</cp:revision>
  <dcterms:created xsi:type="dcterms:W3CDTF">2026-06-26T08:34:56Z</dcterms:created>
  <dcterms:modified xsi:type="dcterms:W3CDTF">2026-07-10T16:35:33Z</dcterms:modified>
</cp:coreProperties>
</file>