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78" r:id="rId4"/>
    <p:sldId id="279" r:id="rId5"/>
    <p:sldId id="274" r:id="rId6"/>
    <p:sldId id="272" r:id="rId7"/>
    <p:sldId id="260" r:id="rId8"/>
    <p:sldId id="275" r:id="rId9"/>
    <p:sldId id="259" r:id="rId10"/>
    <p:sldId id="269" r:id="rId11"/>
    <p:sldId id="267" r:id="rId12"/>
    <p:sldId id="262" r:id="rId13"/>
    <p:sldId id="268" r:id="rId14"/>
    <p:sldId id="263" r:id="rId15"/>
    <p:sldId id="276" r:id="rId16"/>
    <p:sldId id="280" r:id="rId17"/>
    <p:sldId id="281" r:id="rId18"/>
    <p:sldId id="266" r:id="rId19"/>
  </p:sldIdLst>
  <p:sldSz cx="12192000" cy="6858000"/>
  <p:notesSz cx="6889750" cy="100218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7" autoAdjust="0"/>
    <p:restoredTop sz="94660"/>
  </p:normalViewPr>
  <p:slideViewPr>
    <p:cSldViewPr snapToGrid="0">
      <p:cViewPr varScale="1">
        <p:scale>
          <a:sx n="86" d="100"/>
          <a:sy n="86" d="100"/>
        </p:scale>
        <p:origin x="42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1/15/2018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www.bbc.co.uk/news/education-22529237" TargetMode="External"/><Relationship Id="rId2" Type="http://schemas.openxmlformats.org/officeDocument/2006/relationships/hyperlink" Target="https://www.actionforchildren.org.uk/what-we-do/children-young-people/supporting-young-carers/" TargetMode="External"/><Relationship Id="rId1" Type="http://schemas.openxmlformats.org/officeDocument/2006/relationships/slideLayout" Target="../slideLayouts/slideLayout7.xml"/><Relationship Id="rId6" Type="http://schemas.openxmlformats.org/officeDocument/2006/relationships/hyperlink" Target="http://www.cavamh.org.uk/directories/mental-health-directory/legal-matters/the-carers-recognition-and-services-act-1995" TargetMode="External"/><Relationship Id="rId5" Type="http://schemas.openxmlformats.org/officeDocument/2006/relationships/hyperlink" Target="https://carers.org/key-facts-about-carers-and-people-they-care" TargetMode="External"/><Relationship Id="rId4" Type="http://schemas.openxmlformats.org/officeDocument/2006/relationships/hyperlink" Target="http://static.carers.org/files/4-barriers-to-learning-faced-by-young-carers-5901.pdf"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nhs.uk/conditions/social-care-and-support/carers-rights-care-act-2014/" TargetMode="External"/><Relationship Id="rId7" Type="http://schemas.openxmlformats.org/officeDocument/2006/relationships/hyperlink" Target="http://slideplayer.com/slide/5677932/18/images/14/JEAN%20WATSON%20NURSING%20THEORY.jpg" TargetMode="External"/><Relationship Id="rId2" Type="http://schemas.openxmlformats.org/officeDocument/2006/relationships/hyperlink" Target="https://www.theguardian.com/social-care-network/2014/jun/13/what-is-it-like-to-be-an-unpaid-carer-your-stories" TargetMode="External"/><Relationship Id="rId1" Type="http://schemas.openxmlformats.org/officeDocument/2006/relationships/slideLayout" Target="../slideLayouts/slideLayout7.xml"/><Relationship Id="rId6" Type="http://schemas.openxmlformats.org/officeDocument/2006/relationships/hyperlink" Target="http://pilotsmartcare.eu/topics/service-requirements/informal-carers.html" TargetMode="External"/><Relationship Id="rId5" Type="http://schemas.openxmlformats.org/officeDocument/2006/relationships/hyperlink" Target="https://www.ons.gov.uk/peoplepopulationandcommunity/healthandsocialcare/socialcare/adhocs/007670ct07522011censusprovisionofunpaidcarebysexenglandandwale" TargetMode="External"/><Relationship Id="rId4" Type="http://schemas.openxmlformats.org/officeDocument/2006/relationships/hyperlink" Target="http://www.nursing-theory.org/theories-and-models/watson-philosophy-and-science-of-caring.php"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webarchive.nationalarchives.gov.uk/20160107124401/http:/www.ons.gov.uk/ons/resources/chtfigure7modified_tcm77-310200.png" TargetMode="External"/><Relationship Id="rId2" Type="http://schemas.openxmlformats.org/officeDocument/2006/relationships/hyperlink" Target="https://image.slidesharecdn.com/clcproject1b-130930133218-phpapp02/95/theory-of-human-caring-4-638.jpg?cb=1380547997"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7CFC1-DC8E-44BD-B09E-E64C1879ACF6}"/>
              </a:ext>
            </a:extLst>
          </p:cNvPr>
          <p:cNvSpPr>
            <a:spLocks noGrp="1"/>
          </p:cNvSpPr>
          <p:nvPr>
            <p:ph type="ctrTitle"/>
          </p:nvPr>
        </p:nvSpPr>
        <p:spPr>
          <a:xfrm>
            <a:off x="719091" y="621437"/>
            <a:ext cx="8244194" cy="2112885"/>
          </a:xfrm>
        </p:spPr>
        <p:txBody>
          <a:bodyPr/>
          <a:lstStyle/>
          <a:p>
            <a:r>
              <a:rPr lang="en-GB" sz="2400" b="1" dirty="0"/>
              <a:t> </a:t>
            </a:r>
            <a:r>
              <a:rPr lang="en-GB" sz="4800" b="1" dirty="0"/>
              <a:t>BARRIERS TO WELL-BEING FOR INFORMAL CARERS</a:t>
            </a:r>
          </a:p>
        </p:txBody>
      </p:sp>
      <p:sp>
        <p:nvSpPr>
          <p:cNvPr id="4" name="TextBox 3">
            <a:extLst>
              <a:ext uri="{FF2B5EF4-FFF2-40B4-BE49-F238E27FC236}">
                <a16:creationId xmlns:a16="http://schemas.microsoft.com/office/drawing/2014/main" id="{DA9282C1-4C79-4540-834B-0B2FB825AC8F}"/>
              </a:ext>
            </a:extLst>
          </p:cNvPr>
          <p:cNvSpPr txBox="1"/>
          <p:nvPr/>
        </p:nvSpPr>
        <p:spPr>
          <a:xfrm>
            <a:off x="1686757" y="3187083"/>
            <a:ext cx="7276528" cy="1015663"/>
          </a:xfrm>
          <a:prstGeom prst="rect">
            <a:avLst/>
          </a:prstGeom>
          <a:noFill/>
        </p:spPr>
        <p:txBody>
          <a:bodyPr wrap="square" rtlCol="0">
            <a:spAutoFit/>
          </a:bodyPr>
          <a:lstStyle/>
          <a:p>
            <a:r>
              <a:rPr lang="en-GB" sz="6000" dirty="0">
                <a:solidFill>
                  <a:schemeClr val="accent1">
                    <a:lumMod val="75000"/>
                  </a:schemeClr>
                </a:solidFill>
              </a:rPr>
              <a:t> TESSA GODDARD</a:t>
            </a:r>
          </a:p>
        </p:txBody>
      </p:sp>
    </p:spTree>
    <p:extLst>
      <p:ext uri="{BB962C8B-B14F-4D97-AF65-F5344CB8AC3E}">
        <p14:creationId xmlns:p14="http://schemas.microsoft.com/office/powerpoint/2010/main" val="30908231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2EF5CAA-0FDB-4B7E-85F6-50EA647EF9A6}"/>
              </a:ext>
            </a:extLst>
          </p:cNvPr>
          <p:cNvSpPr txBox="1"/>
          <p:nvPr/>
        </p:nvSpPr>
        <p:spPr>
          <a:xfrm>
            <a:off x="1500327" y="692458"/>
            <a:ext cx="9694416" cy="646331"/>
          </a:xfrm>
          <a:prstGeom prst="rect">
            <a:avLst/>
          </a:prstGeom>
          <a:noFill/>
        </p:spPr>
        <p:txBody>
          <a:bodyPr wrap="square" rtlCol="0">
            <a:spAutoFit/>
          </a:bodyPr>
          <a:lstStyle/>
          <a:p>
            <a:r>
              <a:rPr lang="en-GB" sz="3600" dirty="0">
                <a:solidFill>
                  <a:schemeClr val="accent1">
                    <a:lumMod val="75000"/>
                  </a:schemeClr>
                </a:solidFill>
              </a:rPr>
              <a:t>INFORMAL CARER - DEFINITION</a:t>
            </a:r>
          </a:p>
        </p:txBody>
      </p:sp>
      <p:sp>
        <p:nvSpPr>
          <p:cNvPr id="3" name="TextBox 2">
            <a:extLst>
              <a:ext uri="{FF2B5EF4-FFF2-40B4-BE49-F238E27FC236}">
                <a16:creationId xmlns:a16="http://schemas.microsoft.com/office/drawing/2014/main" id="{B5B241FC-C80C-46CE-BCD7-B002E6EC4A04}"/>
              </a:ext>
            </a:extLst>
          </p:cNvPr>
          <p:cNvSpPr txBox="1"/>
          <p:nvPr/>
        </p:nvSpPr>
        <p:spPr>
          <a:xfrm>
            <a:off x="523783" y="2015231"/>
            <a:ext cx="8540318" cy="2308324"/>
          </a:xfrm>
          <a:prstGeom prst="rect">
            <a:avLst/>
          </a:prstGeom>
          <a:noFill/>
        </p:spPr>
        <p:txBody>
          <a:bodyPr wrap="square" rtlCol="0">
            <a:spAutoFit/>
          </a:bodyPr>
          <a:lstStyle/>
          <a:p>
            <a:r>
              <a:rPr lang="en-GB" sz="3600" dirty="0">
                <a:solidFill>
                  <a:schemeClr val="accent1">
                    <a:lumMod val="75000"/>
                  </a:schemeClr>
                </a:solidFill>
              </a:rPr>
              <a:t>Someone who provides unpaid care to someone with a chronic illness, disability or other long lasting health condition or care need</a:t>
            </a:r>
            <a:r>
              <a:rPr lang="en-GB" dirty="0"/>
              <a:t>.</a:t>
            </a:r>
          </a:p>
        </p:txBody>
      </p:sp>
      <p:sp>
        <p:nvSpPr>
          <p:cNvPr id="4" name="TextBox 3">
            <a:extLst>
              <a:ext uri="{FF2B5EF4-FFF2-40B4-BE49-F238E27FC236}">
                <a16:creationId xmlns:a16="http://schemas.microsoft.com/office/drawing/2014/main" id="{029F2CA0-E36D-45EC-B45E-0D020C3DA5FE}"/>
              </a:ext>
            </a:extLst>
          </p:cNvPr>
          <p:cNvSpPr txBox="1"/>
          <p:nvPr/>
        </p:nvSpPr>
        <p:spPr>
          <a:xfrm>
            <a:off x="1056443" y="6338656"/>
            <a:ext cx="4110361" cy="276999"/>
          </a:xfrm>
          <a:prstGeom prst="rect">
            <a:avLst/>
          </a:prstGeom>
          <a:noFill/>
        </p:spPr>
        <p:txBody>
          <a:bodyPr wrap="square" rtlCol="0">
            <a:spAutoFit/>
          </a:bodyPr>
          <a:lstStyle/>
          <a:p>
            <a:r>
              <a:rPr lang="en-GB" sz="1200" dirty="0">
                <a:solidFill>
                  <a:schemeClr val="accent1">
                    <a:lumMod val="75000"/>
                  </a:schemeClr>
                </a:solidFill>
              </a:rPr>
              <a:t> (Pilotsmartcareeu, 2018)</a:t>
            </a:r>
          </a:p>
        </p:txBody>
      </p:sp>
    </p:spTree>
    <p:extLst>
      <p:ext uri="{BB962C8B-B14F-4D97-AF65-F5344CB8AC3E}">
        <p14:creationId xmlns:p14="http://schemas.microsoft.com/office/powerpoint/2010/main" val="3795182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C05DE00-BCE2-4B2A-9AD9-50EB75D110FD}"/>
              </a:ext>
            </a:extLst>
          </p:cNvPr>
          <p:cNvSpPr txBox="1"/>
          <p:nvPr/>
        </p:nvSpPr>
        <p:spPr>
          <a:xfrm>
            <a:off x="1003177" y="523783"/>
            <a:ext cx="7856738" cy="646331"/>
          </a:xfrm>
          <a:prstGeom prst="rect">
            <a:avLst/>
          </a:prstGeom>
          <a:noFill/>
        </p:spPr>
        <p:txBody>
          <a:bodyPr wrap="square" rtlCol="0">
            <a:spAutoFit/>
          </a:bodyPr>
          <a:lstStyle/>
          <a:p>
            <a:r>
              <a:rPr lang="en-GB" sz="3600" dirty="0">
                <a:solidFill>
                  <a:schemeClr val="accent1">
                    <a:lumMod val="75000"/>
                  </a:schemeClr>
                </a:solidFill>
              </a:rPr>
              <a:t> THEORY OF HUMAN CARING</a:t>
            </a:r>
          </a:p>
        </p:txBody>
      </p:sp>
      <p:sp>
        <p:nvSpPr>
          <p:cNvPr id="3" name="TextBox 2">
            <a:extLst>
              <a:ext uri="{FF2B5EF4-FFF2-40B4-BE49-F238E27FC236}">
                <a16:creationId xmlns:a16="http://schemas.microsoft.com/office/drawing/2014/main" id="{EF8F0918-9F82-408C-8920-EC7032FFDA17}"/>
              </a:ext>
            </a:extLst>
          </p:cNvPr>
          <p:cNvSpPr txBox="1"/>
          <p:nvPr/>
        </p:nvSpPr>
        <p:spPr>
          <a:xfrm>
            <a:off x="621437" y="1970843"/>
            <a:ext cx="8034291" cy="2862322"/>
          </a:xfrm>
          <a:prstGeom prst="rect">
            <a:avLst/>
          </a:prstGeom>
          <a:noFill/>
        </p:spPr>
        <p:txBody>
          <a:bodyPr wrap="square" rtlCol="0">
            <a:spAutoFit/>
          </a:bodyPr>
          <a:lstStyle/>
          <a:p>
            <a:pPr marL="285750" indent="-285750">
              <a:buFont typeface="Wingdings" panose="05000000000000000000" pitchFamily="2" charset="2"/>
              <a:buChar char="Ø"/>
            </a:pPr>
            <a:r>
              <a:rPr lang="en-GB" sz="3600" dirty="0">
                <a:solidFill>
                  <a:schemeClr val="accent1">
                    <a:lumMod val="75000"/>
                  </a:schemeClr>
                </a:solidFill>
              </a:rPr>
              <a:t>Established in 1979</a:t>
            </a:r>
          </a:p>
          <a:p>
            <a:pPr marL="285750" indent="-285750">
              <a:buFont typeface="Wingdings" panose="05000000000000000000" pitchFamily="2" charset="2"/>
              <a:buChar char="Ø"/>
            </a:pPr>
            <a:endParaRPr lang="en-GB" sz="3600" dirty="0">
              <a:solidFill>
                <a:schemeClr val="accent1">
                  <a:lumMod val="75000"/>
                </a:schemeClr>
              </a:solidFill>
            </a:endParaRPr>
          </a:p>
          <a:p>
            <a:pPr marL="285750" indent="-285750">
              <a:buFont typeface="Wingdings" panose="05000000000000000000" pitchFamily="2" charset="2"/>
              <a:buChar char="Ø"/>
            </a:pPr>
            <a:r>
              <a:rPr lang="en-GB" sz="3600" dirty="0">
                <a:solidFill>
                  <a:schemeClr val="accent1">
                    <a:lumMod val="75000"/>
                  </a:schemeClr>
                </a:solidFill>
              </a:rPr>
              <a:t>Developed by Dr Jean Watson</a:t>
            </a:r>
          </a:p>
          <a:p>
            <a:pPr marL="285750" indent="-285750">
              <a:buFont typeface="Wingdings" panose="05000000000000000000" pitchFamily="2" charset="2"/>
              <a:buChar char="Ø"/>
            </a:pPr>
            <a:endParaRPr lang="en-GB" sz="3600" dirty="0">
              <a:solidFill>
                <a:schemeClr val="accent1">
                  <a:lumMod val="75000"/>
                </a:schemeClr>
              </a:solidFill>
            </a:endParaRPr>
          </a:p>
          <a:p>
            <a:pPr marL="285750" indent="-285750">
              <a:buFont typeface="Wingdings" panose="05000000000000000000" pitchFamily="2" charset="2"/>
              <a:buChar char="Ø"/>
            </a:pPr>
            <a:r>
              <a:rPr lang="en-GB" sz="3600" dirty="0">
                <a:solidFill>
                  <a:schemeClr val="accent1">
                    <a:lumMod val="75000"/>
                  </a:schemeClr>
                </a:solidFill>
              </a:rPr>
              <a:t>Caring should become before curing</a:t>
            </a:r>
          </a:p>
        </p:txBody>
      </p:sp>
      <p:sp>
        <p:nvSpPr>
          <p:cNvPr id="4" name="TextBox 3">
            <a:extLst>
              <a:ext uri="{FF2B5EF4-FFF2-40B4-BE49-F238E27FC236}">
                <a16:creationId xmlns:a16="http://schemas.microsoft.com/office/drawing/2014/main" id="{5FC4E3B5-E2DC-47C8-A83D-91CBD68E7F38}"/>
              </a:ext>
            </a:extLst>
          </p:cNvPr>
          <p:cNvSpPr txBox="1"/>
          <p:nvPr/>
        </p:nvSpPr>
        <p:spPr>
          <a:xfrm>
            <a:off x="1118586" y="6072326"/>
            <a:ext cx="5166804" cy="276999"/>
          </a:xfrm>
          <a:prstGeom prst="rect">
            <a:avLst/>
          </a:prstGeom>
          <a:noFill/>
        </p:spPr>
        <p:txBody>
          <a:bodyPr wrap="square" rtlCol="0">
            <a:spAutoFit/>
          </a:bodyPr>
          <a:lstStyle/>
          <a:p>
            <a:r>
              <a:rPr lang="en-GB" sz="1200" dirty="0">
                <a:solidFill>
                  <a:schemeClr val="accent1">
                    <a:lumMod val="75000"/>
                  </a:schemeClr>
                </a:solidFill>
              </a:rPr>
              <a:t>(Slideplayercom, no date)</a:t>
            </a:r>
          </a:p>
        </p:txBody>
      </p:sp>
    </p:spTree>
    <p:extLst>
      <p:ext uri="{BB962C8B-B14F-4D97-AF65-F5344CB8AC3E}">
        <p14:creationId xmlns:p14="http://schemas.microsoft.com/office/powerpoint/2010/main" val="638896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8D1562-7B91-404D-AFBB-D8917E21CD50}"/>
              </a:ext>
            </a:extLst>
          </p:cNvPr>
          <p:cNvSpPr txBox="1"/>
          <p:nvPr/>
        </p:nvSpPr>
        <p:spPr>
          <a:xfrm>
            <a:off x="2059619" y="452761"/>
            <a:ext cx="6791418" cy="830997"/>
          </a:xfrm>
          <a:prstGeom prst="rect">
            <a:avLst/>
          </a:prstGeom>
          <a:noFill/>
        </p:spPr>
        <p:txBody>
          <a:bodyPr wrap="square" rtlCol="0">
            <a:spAutoFit/>
          </a:bodyPr>
          <a:lstStyle/>
          <a:p>
            <a:r>
              <a:rPr lang="en-GB" sz="4800" dirty="0">
                <a:solidFill>
                  <a:schemeClr val="accent1">
                    <a:lumMod val="75000"/>
                  </a:schemeClr>
                </a:solidFill>
              </a:rPr>
              <a:t>SEVEN ASSUMPTIONS</a:t>
            </a:r>
          </a:p>
        </p:txBody>
      </p:sp>
      <p:pic>
        <p:nvPicPr>
          <p:cNvPr id="3074" name="Picture 2" descr="https://image.slidesharecdn.com/clcproject1b-130930133218-phpapp02/95/theory-of-human-caring-4-638.jpg?cb=1380547997">
            <a:extLst>
              <a:ext uri="{FF2B5EF4-FFF2-40B4-BE49-F238E27FC236}">
                <a16:creationId xmlns:a16="http://schemas.microsoft.com/office/drawing/2014/main" id="{5F8AF9CF-771F-4F2F-8BB3-9528AF85D2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0125" y="1518083"/>
            <a:ext cx="7190912" cy="429679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CC5A1E7-819D-42A2-8441-721A38CCC710}"/>
              </a:ext>
            </a:extLst>
          </p:cNvPr>
          <p:cNvSpPr txBox="1"/>
          <p:nvPr/>
        </p:nvSpPr>
        <p:spPr>
          <a:xfrm>
            <a:off x="923278" y="6178858"/>
            <a:ext cx="4279037" cy="276999"/>
          </a:xfrm>
          <a:prstGeom prst="rect">
            <a:avLst/>
          </a:prstGeom>
          <a:noFill/>
        </p:spPr>
        <p:txBody>
          <a:bodyPr wrap="square" rtlCol="0">
            <a:spAutoFit/>
          </a:bodyPr>
          <a:lstStyle/>
          <a:p>
            <a:r>
              <a:rPr lang="en-GB" sz="1200" dirty="0">
                <a:solidFill>
                  <a:schemeClr val="accent1">
                    <a:lumMod val="75000"/>
                  </a:schemeClr>
                </a:solidFill>
              </a:rPr>
              <a:t>Picture 1.(</a:t>
            </a:r>
            <a:r>
              <a:rPr lang="en-GB" sz="1200" dirty="0" err="1">
                <a:solidFill>
                  <a:schemeClr val="accent1">
                    <a:lumMod val="75000"/>
                  </a:schemeClr>
                </a:solidFill>
              </a:rPr>
              <a:t>Slidesharecdncom</a:t>
            </a:r>
            <a:r>
              <a:rPr lang="en-GB" sz="1200" dirty="0">
                <a:solidFill>
                  <a:schemeClr val="accent1">
                    <a:lumMod val="75000"/>
                  </a:schemeClr>
                </a:solidFill>
              </a:rPr>
              <a:t>, no date)</a:t>
            </a:r>
          </a:p>
        </p:txBody>
      </p:sp>
    </p:spTree>
    <p:extLst>
      <p:ext uri="{BB962C8B-B14F-4D97-AF65-F5344CB8AC3E}">
        <p14:creationId xmlns:p14="http://schemas.microsoft.com/office/powerpoint/2010/main" val="11063563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CAFF09-9FC2-41A4-BA65-B54EB6BDB7D7}"/>
              </a:ext>
            </a:extLst>
          </p:cNvPr>
          <p:cNvSpPr txBox="1"/>
          <p:nvPr/>
        </p:nvSpPr>
        <p:spPr>
          <a:xfrm>
            <a:off x="1189608" y="568171"/>
            <a:ext cx="7102136" cy="954107"/>
          </a:xfrm>
          <a:prstGeom prst="rect">
            <a:avLst/>
          </a:prstGeom>
          <a:noFill/>
        </p:spPr>
        <p:txBody>
          <a:bodyPr wrap="square" rtlCol="0">
            <a:spAutoFit/>
          </a:bodyPr>
          <a:lstStyle/>
          <a:p>
            <a:r>
              <a:rPr lang="en-GB" sz="2800" dirty="0">
                <a:solidFill>
                  <a:schemeClr val="accent1">
                    <a:lumMod val="75000"/>
                  </a:schemeClr>
                </a:solidFill>
              </a:rPr>
              <a:t>CARERS (RECOGNITION AND SERVICES) ACT 1995</a:t>
            </a:r>
          </a:p>
        </p:txBody>
      </p:sp>
      <p:sp>
        <p:nvSpPr>
          <p:cNvPr id="5" name="TextBox 4">
            <a:extLst>
              <a:ext uri="{FF2B5EF4-FFF2-40B4-BE49-F238E27FC236}">
                <a16:creationId xmlns:a16="http://schemas.microsoft.com/office/drawing/2014/main" id="{8BBFBA6D-ACCF-47B1-86C0-FED7D088D160}"/>
              </a:ext>
            </a:extLst>
          </p:cNvPr>
          <p:cNvSpPr txBox="1"/>
          <p:nvPr/>
        </p:nvSpPr>
        <p:spPr>
          <a:xfrm>
            <a:off x="639192" y="1402672"/>
            <a:ext cx="8540319" cy="3323987"/>
          </a:xfrm>
          <a:prstGeom prst="rect">
            <a:avLst/>
          </a:prstGeom>
          <a:noFill/>
        </p:spPr>
        <p:txBody>
          <a:bodyPr wrap="square" rtlCol="0">
            <a:spAutoFit/>
          </a:bodyPr>
          <a:lstStyle/>
          <a:p>
            <a:pPr marL="285750" indent="-285750">
              <a:buFont typeface="Wingdings" panose="05000000000000000000" pitchFamily="2" charset="2"/>
              <a:buChar char="Ø"/>
            </a:pPr>
            <a:endParaRPr lang="en-GB" dirty="0"/>
          </a:p>
          <a:p>
            <a:r>
              <a:rPr lang="en-GB" sz="3200" dirty="0">
                <a:solidFill>
                  <a:schemeClr val="accent1">
                    <a:lumMod val="75000"/>
                  </a:schemeClr>
                </a:solidFill>
              </a:rPr>
              <a:t>Two main features</a:t>
            </a:r>
          </a:p>
          <a:p>
            <a:pPr marL="285750" indent="-285750">
              <a:buFont typeface="Wingdings" panose="05000000000000000000" pitchFamily="2" charset="2"/>
              <a:buChar char="Ø"/>
            </a:pPr>
            <a:endParaRPr lang="en-GB" sz="3200" dirty="0">
              <a:solidFill>
                <a:schemeClr val="accent1">
                  <a:lumMod val="75000"/>
                </a:schemeClr>
              </a:solidFill>
            </a:endParaRPr>
          </a:p>
          <a:p>
            <a:pPr marL="285750" indent="-285750">
              <a:buFont typeface="Wingdings" panose="05000000000000000000" pitchFamily="2" charset="2"/>
              <a:buChar char="Ø"/>
            </a:pPr>
            <a:r>
              <a:rPr lang="en-GB" sz="3200" dirty="0">
                <a:solidFill>
                  <a:schemeClr val="accent1">
                    <a:lumMod val="75000"/>
                  </a:schemeClr>
                </a:solidFill>
              </a:rPr>
              <a:t>Carer allowed to ask for an assessment</a:t>
            </a:r>
          </a:p>
          <a:p>
            <a:pPr marL="285750" indent="-285750">
              <a:buFont typeface="Wingdings" panose="05000000000000000000" pitchFamily="2" charset="2"/>
              <a:buChar char="Ø"/>
            </a:pPr>
            <a:endParaRPr lang="en-GB" sz="3200" dirty="0">
              <a:solidFill>
                <a:schemeClr val="accent1">
                  <a:lumMod val="75000"/>
                </a:schemeClr>
              </a:solidFill>
            </a:endParaRPr>
          </a:p>
          <a:p>
            <a:pPr marL="285750" indent="-285750">
              <a:buFont typeface="Wingdings" panose="05000000000000000000" pitchFamily="2" charset="2"/>
              <a:buChar char="Ø"/>
            </a:pPr>
            <a:r>
              <a:rPr lang="en-GB" sz="3200" dirty="0">
                <a:solidFill>
                  <a:schemeClr val="accent1">
                    <a:lumMod val="75000"/>
                  </a:schemeClr>
                </a:solidFill>
              </a:rPr>
              <a:t>Local authorities duty to provide assessment</a:t>
            </a:r>
          </a:p>
        </p:txBody>
      </p:sp>
      <p:sp>
        <p:nvSpPr>
          <p:cNvPr id="6" name="TextBox 5">
            <a:extLst>
              <a:ext uri="{FF2B5EF4-FFF2-40B4-BE49-F238E27FC236}">
                <a16:creationId xmlns:a16="http://schemas.microsoft.com/office/drawing/2014/main" id="{354F44C8-CB73-45C8-AD4A-6B9E01FCE9CB}"/>
              </a:ext>
            </a:extLst>
          </p:cNvPr>
          <p:cNvSpPr txBox="1"/>
          <p:nvPr/>
        </p:nvSpPr>
        <p:spPr>
          <a:xfrm>
            <a:off x="825623" y="6249880"/>
            <a:ext cx="4323426" cy="276999"/>
          </a:xfrm>
          <a:prstGeom prst="rect">
            <a:avLst/>
          </a:prstGeom>
          <a:noFill/>
        </p:spPr>
        <p:txBody>
          <a:bodyPr wrap="square" rtlCol="0">
            <a:spAutoFit/>
          </a:bodyPr>
          <a:lstStyle/>
          <a:p>
            <a:r>
              <a:rPr lang="en-GB" sz="1200" dirty="0">
                <a:solidFill>
                  <a:schemeClr val="accent1">
                    <a:lumMod val="75000"/>
                  </a:schemeClr>
                </a:solidFill>
              </a:rPr>
              <a:t>(Cavamhorguk, September 2010)</a:t>
            </a:r>
          </a:p>
        </p:txBody>
      </p:sp>
    </p:spTree>
    <p:extLst>
      <p:ext uri="{BB962C8B-B14F-4D97-AF65-F5344CB8AC3E}">
        <p14:creationId xmlns:p14="http://schemas.microsoft.com/office/powerpoint/2010/main" val="12442250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8AC65D-1069-4AC2-9F53-17EDE4B6A02E}"/>
              </a:ext>
            </a:extLst>
          </p:cNvPr>
          <p:cNvSpPr txBox="1"/>
          <p:nvPr/>
        </p:nvSpPr>
        <p:spPr>
          <a:xfrm>
            <a:off x="435006" y="621438"/>
            <a:ext cx="8859914" cy="461665"/>
          </a:xfrm>
          <a:prstGeom prst="rect">
            <a:avLst/>
          </a:prstGeom>
          <a:noFill/>
        </p:spPr>
        <p:txBody>
          <a:bodyPr wrap="square" rtlCol="0">
            <a:spAutoFit/>
          </a:bodyPr>
          <a:lstStyle/>
          <a:p>
            <a:r>
              <a:rPr lang="en-GB" sz="2400" b="1" dirty="0">
                <a:solidFill>
                  <a:schemeClr val="accent1">
                    <a:lumMod val="75000"/>
                  </a:schemeClr>
                </a:solidFill>
              </a:rPr>
              <a:t>THE SOCIAL SERVICES AND WELL-BEING (WALES) ACT 2014</a:t>
            </a:r>
          </a:p>
        </p:txBody>
      </p:sp>
      <p:sp>
        <p:nvSpPr>
          <p:cNvPr id="4" name="TextBox 3">
            <a:extLst>
              <a:ext uri="{FF2B5EF4-FFF2-40B4-BE49-F238E27FC236}">
                <a16:creationId xmlns:a16="http://schemas.microsoft.com/office/drawing/2014/main" id="{10085D96-646E-431A-820C-A474E824077D}"/>
              </a:ext>
            </a:extLst>
          </p:cNvPr>
          <p:cNvSpPr txBox="1"/>
          <p:nvPr/>
        </p:nvSpPr>
        <p:spPr>
          <a:xfrm>
            <a:off x="213064" y="1660125"/>
            <a:ext cx="9081856" cy="4093428"/>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chemeClr val="accent1">
                    <a:lumMod val="75000"/>
                  </a:schemeClr>
                </a:solidFill>
              </a:rPr>
              <a:t> </a:t>
            </a:r>
            <a:r>
              <a:rPr lang="en-GB" sz="3200" dirty="0">
                <a:solidFill>
                  <a:schemeClr val="accent1">
                    <a:lumMod val="75000"/>
                  </a:schemeClr>
                </a:solidFill>
              </a:rPr>
              <a:t>New rights and new duties for carers</a:t>
            </a:r>
          </a:p>
          <a:p>
            <a:pPr marL="285750" indent="-285750">
              <a:buFont typeface="Wingdings" panose="05000000000000000000" pitchFamily="2" charset="2"/>
              <a:buChar char="Ø"/>
            </a:pPr>
            <a:endParaRPr lang="en-GB" sz="3200" dirty="0">
              <a:solidFill>
                <a:schemeClr val="accent1">
                  <a:lumMod val="75000"/>
                </a:schemeClr>
              </a:solidFill>
            </a:endParaRPr>
          </a:p>
          <a:p>
            <a:pPr marL="285750" indent="-285750">
              <a:buFont typeface="Wingdings" panose="05000000000000000000" pitchFamily="2" charset="2"/>
              <a:buChar char="Ø"/>
            </a:pPr>
            <a:r>
              <a:rPr lang="en-GB" sz="3200" dirty="0">
                <a:solidFill>
                  <a:schemeClr val="accent1">
                    <a:lumMod val="75000"/>
                  </a:schemeClr>
                </a:solidFill>
              </a:rPr>
              <a:t> Focus on informal carers</a:t>
            </a:r>
          </a:p>
          <a:p>
            <a:pPr marL="285750" indent="-285750">
              <a:buFont typeface="Wingdings" panose="05000000000000000000" pitchFamily="2" charset="2"/>
              <a:buChar char="Ø"/>
            </a:pPr>
            <a:endParaRPr lang="en-GB" sz="3200" dirty="0">
              <a:solidFill>
                <a:schemeClr val="accent1">
                  <a:lumMod val="75000"/>
                </a:schemeClr>
              </a:solidFill>
            </a:endParaRPr>
          </a:p>
          <a:p>
            <a:pPr marL="285750" indent="-285750">
              <a:buFont typeface="Wingdings" panose="05000000000000000000" pitchFamily="2" charset="2"/>
              <a:buChar char="Ø"/>
            </a:pPr>
            <a:r>
              <a:rPr lang="en-GB" sz="3200" dirty="0">
                <a:solidFill>
                  <a:schemeClr val="accent1">
                    <a:lumMod val="75000"/>
                  </a:schemeClr>
                </a:solidFill>
              </a:rPr>
              <a:t>Care givers respect and dignity</a:t>
            </a:r>
          </a:p>
          <a:p>
            <a:pPr marL="285750" indent="-285750">
              <a:buFont typeface="Wingdings" panose="05000000000000000000" pitchFamily="2" charset="2"/>
              <a:buChar char="Ø"/>
            </a:pPr>
            <a:endParaRPr lang="en-GB" sz="3200" dirty="0">
              <a:solidFill>
                <a:schemeClr val="accent1">
                  <a:lumMod val="75000"/>
                </a:schemeClr>
              </a:solidFill>
            </a:endParaRPr>
          </a:p>
          <a:p>
            <a:pPr marL="285750" indent="-285750">
              <a:buFont typeface="Wingdings" panose="05000000000000000000" pitchFamily="2" charset="2"/>
              <a:buChar char="Ø"/>
            </a:pPr>
            <a:r>
              <a:rPr lang="en-GB" sz="3200" dirty="0">
                <a:solidFill>
                  <a:schemeClr val="accent1">
                    <a:lumMod val="75000"/>
                  </a:schemeClr>
                </a:solidFill>
              </a:rPr>
              <a:t>Provide well-being to carers in certain ways</a:t>
            </a:r>
          </a:p>
          <a:p>
            <a:pPr marL="285750" indent="-285750">
              <a:buFont typeface="Wingdings" panose="05000000000000000000" pitchFamily="2" charset="2"/>
              <a:buChar char="Ø"/>
            </a:pPr>
            <a:endParaRPr lang="en-GB" dirty="0"/>
          </a:p>
          <a:p>
            <a:endParaRPr lang="en-GB" dirty="0"/>
          </a:p>
        </p:txBody>
      </p:sp>
      <p:sp>
        <p:nvSpPr>
          <p:cNvPr id="5" name="TextBox 4">
            <a:extLst>
              <a:ext uri="{FF2B5EF4-FFF2-40B4-BE49-F238E27FC236}">
                <a16:creationId xmlns:a16="http://schemas.microsoft.com/office/drawing/2014/main" id="{7EA1CC1A-2405-4BC1-B2D6-BA348A7461E9}"/>
              </a:ext>
            </a:extLst>
          </p:cNvPr>
          <p:cNvSpPr txBox="1"/>
          <p:nvPr/>
        </p:nvSpPr>
        <p:spPr>
          <a:xfrm>
            <a:off x="958788" y="6223247"/>
            <a:ext cx="5850385" cy="276999"/>
          </a:xfrm>
          <a:prstGeom prst="rect">
            <a:avLst/>
          </a:prstGeom>
          <a:noFill/>
        </p:spPr>
        <p:txBody>
          <a:bodyPr wrap="square" rtlCol="0">
            <a:spAutoFit/>
          </a:bodyPr>
          <a:lstStyle/>
          <a:p>
            <a:r>
              <a:rPr lang="en-GB" sz="1200" dirty="0">
                <a:solidFill>
                  <a:schemeClr val="accent1">
                    <a:lumMod val="75000"/>
                  </a:schemeClr>
                </a:solidFill>
              </a:rPr>
              <a:t>(Cavamhorguk, September 2010)</a:t>
            </a:r>
          </a:p>
        </p:txBody>
      </p:sp>
    </p:spTree>
    <p:extLst>
      <p:ext uri="{BB962C8B-B14F-4D97-AF65-F5344CB8AC3E}">
        <p14:creationId xmlns:p14="http://schemas.microsoft.com/office/powerpoint/2010/main" val="32104045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30F598F-4F8E-4FC4-BC52-22826FA97DDD}"/>
              </a:ext>
            </a:extLst>
          </p:cNvPr>
          <p:cNvSpPr txBox="1"/>
          <p:nvPr/>
        </p:nvSpPr>
        <p:spPr>
          <a:xfrm>
            <a:off x="1837678" y="594804"/>
            <a:ext cx="6818050" cy="769441"/>
          </a:xfrm>
          <a:prstGeom prst="rect">
            <a:avLst/>
          </a:prstGeom>
          <a:noFill/>
        </p:spPr>
        <p:txBody>
          <a:bodyPr wrap="square" rtlCol="0">
            <a:spAutoFit/>
          </a:bodyPr>
          <a:lstStyle/>
          <a:p>
            <a:r>
              <a:rPr lang="en-GB" sz="4400" dirty="0">
                <a:solidFill>
                  <a:schemeClr val="accent1">
                    <a:lumMod val="75000"/>
                  </a:schemeClr>
                </a:solidFill>
              </a:rPr>
              <a:t>THE CARE ACT 2015</a:t>
            </a:r>
          </a:p>
        </p:txBody>
      </p:sp>
      <p:sp>
        <p:nvSpPr>
          <p:cNvPr id="3" name="TextBox 2">
            <a:extLst>
              <a:ext uri="{FF2B5EF4-FFF2-40B4-BE49-F238E27FC236}">
                <a16:creationId xmlns:a16="http://schemas.microsoft.com/office/drawing/2014/main" id="{350DE121-0E14-499E-9F7D-4251F65F8485}"/>
              </a:ext>
            </a:extLst>
          </p:cNvPr>
          <p:cNvSpPr txBox="1"/>
          <p:nvPr/>
        </p:nvSpPr>
        <p:spPr>
          <a:xfrm>
            <a:off x="541538" y="1979720"/>
            <a:ext cx="8815526" cy="4985980"/>
          </a:xfrm>
          <a:prstGeom prst="rect">
            <a:avLst/>
          </a:prstGeom>
          <a:noFill/>
        </p:spPr>
        <p:txBody>
          <a:bodyPr wrap="square" rtlCol="0">
            <a:spAutoFit/>
          </a:bodyPr>
          <a:lstStyle/>
          <a:p>
            <a:endParaRPr lang="en-GB" sz="2000" dirty="0">
              <a:solidFill>
                <a:schemeClr val="accent1">
                  <a:lumMod val="75000"/>
                </a:schemeClr>
              </a:solidFill>
            </a:endParaRPr>
          </a:p>
          <a:p>
            <a:pPr marL="342900" indent="-342900">
              <a:buFont typeface="Wingdings" panose="05000000000000000000" pitchFamily="2" charset="2"/>
              <a:buChar char="Ø"/>
            </a:pPr>
            <a:r>
              <a:rPr lang="en-GB" sz="3200" dirty="0">
                <a:solidFill>
                  <a:schemeClr val="accent1">
                    <a:lumMod val="75000"/>
                  </a:schemeClr>
                </a:solidFill>
              </a:rPr>
              <a:t>Replaces numerous previous laws</a:t>
            </a:r>
          </a:p>
          <a:p>
            <a:pPr marL="342900" indent="-342900">
              <a:buFont typeface="Wingdings" panose="05000000000000000000" pitchFamily="2" charset="2"/>
              <a:buChar char="Ø"/>
            </a:pPr>
            <a:endParaRPr lang="en-GB" sz="3200" dirty="0">
              <a:solidFill>
                <a:schemeClr val="accent1">
                  <a:lumMod val="75000"/>
                </a:schemeClr>
              </a:solidFill>
            </a:endParaRPr>
          </a:p>
          <a:p>
            <a:pPr marL="342900" indent="-342900">
              <a:buFont typeface="Wingdings" panose="05000000000000000000" pitchFamily="2" charset="2"/>
              <a:buChar char="Ø"/>
            </a:pPr>
            <a:r>
              <a:rPr lang="en-GB" sz="3200" dirty="0">
                <a:solidFill>
                  <a:schemeClr val="accent1">
                    <a:lumMod val="75000"/>
                  </a:schemeClr>
                </a:solidFill>
              </a:rPr>
              <a:t> Emphasis is on well-being</a:t>
            </a:r>
          </a:p>
          <a:p>
            <a:pPr marL="342900" indent="-342900">
              <a:buFont typeface="Wingdings" panose="05000000000000000000" pitchFamily="2" charset="2"/>
              <a:buChar char="Ø"/>
            </a:pPr>
            <a:endParaRPr lang="en-GB" sz="3200" dirty="0">
              <a:solidFill>
                <a:schemeClr val="accent1">
                  <a:lumMod val="75000"/>
                </a:schemeClr>
              </a:solidFill>
            </a:endParaRPr>
          </a:p>
          <a:p>
            <a:pPr marL="342900" indent="-342900">
              <a:buFont typeface="Wingdings" panose="05000000000000000000" pitchFamily="2" charset="2"/>
              <a:buChar char="Ø"/>
            </a:pPr>
            <a:r>
              <a:rPr lang="en-GB" sz="3200" dirty="0">
                <a:solidFill>
                  <a:schemeClr val="accent1">
                    <a:lumMod val="75000"/>
                  </a:schemeClr>
                </a:solidFill>
              </a:rPr>
              <a:t>Better support system</a:t>
            </a:r>
          </a:p>
          <a:p>
            <a:pPr marL="342900" indent="-342900">
              <a:buFont typeface="Wingdings" panose="05000000000000000000" pitchFamily="2" charset="2"/>
              <a:buChar char="Ø"/>
            </a:pPr>
            <a:endParaRPr lang="en-GB" sz="3200" dirty="0">
              <a:solidFill>
                <a:schemeClr val="accent1">
                  <a:lumMod val="75000"/>
                </a:schemeClr>
              </a:solidFill>
            </a:endParaRPr>
          </a:p>
          <a:p>
            <a:pPr marL="342900" indent="-342900">
              <a:buFont typeface="Wingdings" panose="05000000000000000000" pitchFamily="2" charset="2"/>
              <a:buChar char="Ø"/>
            </a:pPr>
            <a:r>
              <a:rPr lang="en-GB" sz="3200" dirty="0">
                <a:solidFill>
                  <a:schemeClr val="accent1">
                    <a:lumMod val="75000"/>
                  </a:schemeClr>
                </a:solidFill>
              </a:rPr>
              <a:t> Better access to advice</a:t>
            </a:r>
          </a:p>
          <a:p>
            <a:endParaRPr lang="en-GB" sz="2000" dirty="0">
              <a:solidFill>
                <a:schemeClr val="accent1">
                  <a:lumMod val="75000"/>
                </a:schemeClr>
              </a:solidFill>
            </a:endParaRPr>
          </a:p>
          <a:p>
            <a:endParaRPr lang="en-GB" dirty="0"/>
          </a:p>
          <a:p>
            <a:endParaRPr lang="en-GB" dirty="0"/>
          </a:p>
          <a:p>
            <a:endParaRPr lang="en-GB" dirty="0"/>
          </a:p>
        </p:txBody>
      </p:sp>
      <p:sp>
        <p:nvSpPr>
          <p:cNvPr id="4" name="TextBox 3">
            <a:extLst>
              <a:ext uri="{FF2B5EF4-FFF2-40B4-BE49-F238E27FC236}">
                <a16:creationId xmlns:a16="http://schemas.microsoft.com/office/drawing/2014/main" id="{9CB041B4-9211-4910-9649-CC0D5290CEA4}"/>
              </a:ext>
            </a:extLst>
          </p:cNvPr>
          <p:cNvSpPr txBox="1"/>
          <p:nvPr/>
        </p:nvSpPr>
        <p:spPr>
          <a:xfrm>
            <a:off x="701336" y="6161103"/>
            <a:ext cx="5610687" cy="276999"/>
          </a:xfrm>
          <a:prstGeom prst="rect">
            <a:avLst/>
          </a:prstGeom>
          <a:noFill/>
        </p:spPr>
        <p:txBody>
          <a:bodyPr wrap="square" rtlCol="0">
            <a:spAutoFit/>
          </a:bodyPr>
          <a:lstStyle/>
          <a:p>
            <a:r>
              <a:rPr lang="en-GB" sz="1200" dirty="0">
                <a:solidFill>
                  <a:schemeClr val="accent1">
                    <a:lumMod val="75000"/>
                  </a:schemeClr>
                </a:solidFill>
              </a:rPr>
              <a:t>(</a:t>
            </a:r>
            <a:r>
              <a:rPr lang="en-GB" sz="1200" dirty="0" err="1">
                <a:solidFill>
                  <a:schemeClr val="accent1">
                    <a:lumMod val="75000"/>
                  </a:schemeClr>
                </a:solidFill>
              </a:rPr>
              <a:t>Skillsforcareorguk</a:t>
            </a:r>
            <a:r>
              <a:rPr lang="en-GB" sz="1200" dirty="0">
                <a:solidFill>
                  <a:schemeClr val="accent1">
                    <a:lumMod val="75000"/>
                  </a:schemeClr>
                </a:solidFill>
              </a:rPr>
              <a:t>, no date)</a:t>
            </a:r>
          </a:p>
        </p:txBody>
      </p:sp>
    </p:spTree>
    <p:extLst>
      <p:ext uri="{BB962C8B-B14F-4D97-AF65-F5344CB8AC3E}">
        <p14:creationId xmlns:p14="http://schemas.microsoft.com/office/powerpoint/2010/main" val="1800492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7AF4AD-B0C6-42BC-B3DC-8634847A3410}"/>
              </a:ext>
            </a:extLst>
          </p:cNvPr>
          <p:cNvSpPr txBox="1"/>
          <p:nvPr/>
        </p:nvSpPr>
        <p:spPr>
          <a:xfrm>
            <a:off x="2370338" y="577049"/>
            <a:ext cx="6933460" cy="769441"/>
          </a:xfrm>
          <a:prstGeom prst="rect">
            <a:avLst/>
          </a:prstGeom>
          <a:noFill/>
        </p:spPr>
        <p:txBody>
          <a:bodyPr wrap="square" rtlCol="0">
            <a:spAutoFit/>
          </a:bodyPr>
          <a:lstStyle/>
          <a:p>
            <a:r>
              <a:rPr lang="en-GB" sz="4400" dirty="0">
                <a:solidFill>
                  <a:schemeClr val="accent1">
                    <a:lumMod val="75000"/>
                  </a:schemeClr>
                </a:solidFill>
              </a:rPr>
              <a:t>THE CARE ACT 2015</a:t>
            </a:r>
          </a:p>
        </p:txBody>
      </p:sp>
      <p:sp>
        <p:nvSpPr>
          <p:cNvPr id="3" name="TextBox 2">
            <a:extLst>
              <a:ext uri="{FF2B5EF4-FFF2-40B4-BE49-F238E27FC236}">
                <a16:creationId xmlns:a16="http://schemas.microsoft.com/office/drawing/2014/main" id="{FCCCA35C-F1AF-4E60-8AB3-F823FD1A428B}"/>
              </a:ext>
            </a:extLst>
          </p:cNvPr>
          <p:cNvSpPr txBox="1"/>
          <p:nvPr/>
        </p:nvSpPr>
        <p:spPr>
          <a:xfrm>
            <a:off x="701336" y="1740023"/>
            <a:ext cx="7883371" cy="3600986"/>
          </a:xfrm>
          <a:prstGeom prst="rect">
            <a:avLst/>
          </a:prstGeom>
          <a:noFill/>
        </p:spPr>
        <p:txBody>
          <a:bodyPr wrap="square" rtlCol="0">
            <a:spAutoFit/>
          </a:bodyPr>
          <a:lstStyle/>
          <a:p>
            <a:r>
              <a:rPr lang="en-GB" sz="2000" dirty="0">
                <a:solidFill>
                  <a:schemeClr val="accent1">
                    <a:lumMod val="75000"/>
                  </a:schemeClr>
                </a:solidFill>
              </a:rPr>
              <a:t>Care Minister Norman Lamb</a:t>
            </a:r>
          </a:p>
          <a:p>
            <a:endParaRPr lang="en-GB" dirty="0">
              <a:solidFill>
                <a:schemeClr val="accent1">
                  <a:lumMod val="75000"/>
                </a:schemeClr>
              </a:solidFill>
            </a:endParaRPr>
          </a:p>
          <a:p>
            <a:r>
              <a:rPr lang="en-GB" sz="2400" dirty="0">
                <a:solidFill>
                  <a:schemeClr val="accent1">
                    <a:lumMod val="75000"/>
                  </a:schemeClr>
                </a:solidFill>
              </a:rPr>
              <a:t>“Until now it’s been almost impossible for people who need care, carers, and even those who manage the care system, to understand how the previous law affecting them worked. Over nearly 70 years it has been added to again and again and is out of date and confusing. The Care Act has created a single, modern law that makes it clear what kind of care people should expect.”</a:t>
            </a:r>
          </a:p>
        </p:txBody>
      </p:sp>
      <p:sp>
        <p:nvSpPr>
          <p:cNvPr id="4" name="TextBox 3">
            <a:extLst>
              <a:ext uri="{FF2B5EF4-FFF2-40B4-BE49-F238E27FC236}">
                <a16:creationId xmlns:a16="http://schemas.microsoft.com/office/drawing/2014/main" id="{ACBC8104-F923-40F2-8B25-C46614888277}"/>
              </a:ext>
            </a:extLst>
          </p:cNvPr>
          <p:cNvSpPr txBox="1"/>
          <p:nvPr/>
        </p:nvSpPr>
        <p:spPr>
          <a:xfrm>
            <a:off x="701336" y="6161103"/>
            <a:ext cx="5477522" cy="276999"/>
          </a:xfrm>
          <a:prstGeom prst="rect">
            <a:avLst/>
          </a:prstGeom>
          <a:noFill/>
        </p:spPr>
        <p:txBody>
          <a:bodyPr wrap="square" rtlCol="0">
            <a:spAutoFit/>
          </a:bodyPr>
          <a:lstStyle/>
          <a:p>
            <a:r>
              <a:rPr lang="en-GB" sz="1200" dirty="0">
                <a:solidFill>
                  <a:schemeClr val="accent1">
                    <a:lumMod val="75000"/>
                  </a:schemeClr>
                </a:solidFill>
              </a:rPr>
              <a:t> (</a:t>
            </a:r>
            <a:r>
              <a:rPr lang="en-GB" sz="1200" dirty="0" err="1">
                <a:solidFill>
                  <a:schemeClr val="accent1">
                    <a:lumMod val="75000"/>
                  </a:schemeClr>
                </a:solidFill>
              </a:rPr>
              <a:t>Skillsforcareorguk,no</a:t>
            </a:r>
            <a:r>
              <a:rPr lang="en-GB" sz="1200" dirty="0">
                <a:solidFill>
                  <a:schemeClr val="accent1">
                    <a:lumMod val="75000"/>
                  </a:schemeClr>
                </a:solidFill>
              </a:rPr>
              <a:t> date)</a:t>
            </a:r>
          </a:p>
        </p:txBody>
      </p:sp>
    </p:spTree>
    <p:extLst>
      <p:ext uri="{BB962C8B-B14F-4D97-AF65-F5344CB8AC3E}">
        <p14:creationId xmlns:p14="http://schemas.microsoft.com/office/powerpoint/2010/main" val="591916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55154B-D1CD-4A55-9B2F-D9FF919534B4}"/>
              </a:ext>
            </a:extLst>
          </p:cNvPr>
          <p:cNvSpPr txBox="1"/>
          <p:nvPr/>
        </p:nvSpPr>
        <p:spPr>
          <a:xfrm>
            <a:off x="1571348" y="630315"/>
            <a:ext cx="7510508" cy="769441"/>
          </a:xfrm>
          <a:prstGeom prst="rect">
            <a:avLst/>
          </a:prstGeom>
          <a:noFill/>
        </p:spPr>
        <p:txBody>
          <a:bodyPr wrap="square" rtlCol="0">
            <a:spAutoFit/>
          </a:bodyPr>
          <a:lstStyle/>
          <a:p>
            <a:r>
              <a:rPr lang="en-GB" sz="4400" dirty="0">
                <a:solidFill>
                  <a:schemeClr val="accent1">
                    <a:lumMod val="75000"/>
                  </a:schemeClr>
                </a:solidFill>
              </a:rPr>
              <a:t> INFORMAL CARERS</a:t>
            </a:r>
          </a:p>
        </p:txBody>
      </p:sp>
      <p:sp>
        <p:nvSpPr>
          <p:cNvPr id="3" name="TextBox 2">
            <a:extLst>
              <a:ext uri="{FF2B5EF4-FFF2-40B4-BE49-F238E27FC236}">
                <a16:creationId xmlns:a16="http://schemas.microsoft.com/office/drawing/2014/main" id="{214A7511-625E-4506-8A01-1C0A55780765}"/>
              </a:ext>
            </a:extLst>
          </p:cNvPr>
          <p:cNvSpPr txBox="1"/>
          <p:nvPr/>
        </p:nvSpPr>
        <p:spPr>
          <a:xfrm>
            <a:off x="701336" y="2006353"/>
            <a:ext cx="8513685" cy="2616101"/>
          </a:xfrm>
          <a:prstGeom prst="rect">
            <a:avLst/>
          </a:prstGeom>
          <a:noFill/>
        </p:spPr>
        <p:txBody>
          <a:bodyPr wrap="square" rtlCol="0">
            <a:spAutoFit/>
          </a:bodyPr>
          <a:lstStyle/>
          <a:p>
            <a:endParaRPr lang="en-GB" sz="3600" dirty="0">
              <a:solidFill>
                <a:schemeClr val="accent1">
                  <a:lumMod val="75000"/>
                </a:schemeClr>
              </a:solidFill>
            </a:endParaRPr>
          </a:p>
          <a:p>
            <a:pPr marL="285750" indent="-285750">
              <a:buFont typeface="Wingdings" panose="05000000000000000000" pitchFamily="2" charset="2"/>
              <a:buChar char="Ø"/>
            </a:pPr>
            <a:r>
              <a:rPr lang="en-GB" sz="3600" dirty="0">
                <a:solidFill>
                  <a:schemeClr val="accent1">
                    <a:lumMod val="75000"/>
                  </a:schemeClr>
                </a:solidFill>
              </a:rPr>
              <a:t>Seven million carers in the UK</a:t>
            </a:r>
          </a:p>
          <a:p>
            <a:pPr marL="285750" indent="-285750">
              <a:buFont typeface="Wingdings" panose="05000000000000000000" pitchFamily="2" charset="2"/>
              <a:buChar char="Ø"/>
            </a:pPr>
            <a:endParaRPr lang="en-GB" sz="3600" dirty="0">
              <a:solidFill>
                <a:schemeClr val="accent1">
                  <a:lumMod val="75000"/>
                </a:schemeClr>
              </a:solidFill>
            </a:endParaRPr>
          </a:p>
          <a:p>
            <a:pPr marL="285750" indent="-285750">
              <a:buFont typeface="Wingdings" panose="05000000000000000000" pitchFamily="2" charset="2"/>
              <a:buChar char="Ø"/>
            </a:pPr>
            <a:r>
              <a:rPr lang="en-GB" sz="3600" dirty="0">
                <a:solidFill>
                  <a:schemeClr val="accent1">
                    <a:lumMod val="75000"/>
                  </a:schemeClr>
                </a:solidFill>
              </a:rPr>
              <a:t>Most  lacking in support</a:t>
            </a:r>
          </a:p>
          <a:p>
            <a:endParaRPr lang="en-GB" sz="2000" dirty="0">
              <a:solidFill>
                <a:schemeClr val="accent1">
                  <a:lumMod val="75000"/>
                </a:schemeClr>
              </a:solidFill>
            </a:endParaRPr>
          </a:p>
        </p:txBody>
      </p:sp>
      <p:sp>
        <p:nvSpPr>
          <p:cNvPr id="4" name="TextBox 3">
            <a:extLst>
              <a:ext uri="{FF2B5EF4-FFF2-40B4-BE49-F238E27FC236}">
                <a16:creationId xmlns:a16="http://schemas.microsoft.com/office/drawing/2014/main" id="{5463E60D-3CED-4D5F-B20D-13F0D5C74430}"/>
              </a:ext>
            </a:extLst>
          </p:cNvPr>
          <p:cNvSpPr txBox="1"/>
          <p:nvPr/>
        </p:nvSpPr>
        <p:spPr>
          <a:xfrm>
            <a:off x="887767" y="6187736"/>
            <a:ext cx="5060272" cy="276999"/>
          </a:xfrm>
          <a:prstGeom prst="rect">
            <a:avLst/>
          </a:prstGeom>
          <a:noFill/>
        </p:spPr>
        <p:txBody>
          <a:bodyPr wrap="square" rtlCol="0">
            <a:spAutoFit/>
          </a:bodyPr>
          <a:lstStyle/>
          <a:p>
            <a:r>
              <a:rPr lang="en-GB" sz="1200" dirty="0">
                <a:solidFill>
                  <a:schemeClr val="accent1">
                    <a:lumMod val="75000"/>
                  </a:schemeClr>
                </a:solidFill>
              </a:rPr>
              <a:t>(</a:t>
            </a:r>
            <a:r>
              <a:rPr lang="en-GB" sz="1200" dirty="0" err="1">
                <a:solidFill>
                  <a:schemeClr val="accent1">
                    <a:lumMod val="75000"/>
                  </a:schemeClr>
                </a:solidFill>
              </a:rPr>
              <a:t>Carers.org,no</a:t>
            </a:r>
            <a:r>
              <a:rPr lang="en-GB" sz="1200" dirty="0">
                <a:solidFill>
                  <a:schemeClr val="accent1">
                    <a:lumMod val="75000"/>
                  </a:schemeClr>
                </a:solidFill>
              </a:rPr>
              <a:t> date)</a:t>
            </a:r>
          </a:p>
        </p:txBody>
      </p:sp>
    </p:spTree>
    <p:extLst>
      <p:ext uri="{BB962C8B-B14F-4D97-AF65-F5344CB8AC3E}">
        <p14:creationId xmlns:p14="http://schemas.microsoft.com/office/powerpoint/2010/main" val="1664244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9A0D79-E1C1-4F05-9D11-B93E80FA2C7C}"/>
              </a:ext>
            </a:extLst>
          </p:cNvPr>
          <p:cNvSpPr txBox="1"/>
          <p:nvPr/>
        </p:nvSpPr>
        <p:spPr>
          <a:xfrm>
            <a:off x="1118586" y="479394"/>
            <a:ext cx="7714696" cy="954107"/>
          </a:xfrm>
          <a:prstGeom prst="rect">
            <a:avLst/>
          </a:prstGeom>
          <a:noFill/>
        </p:spPr>
        <p:txBody>
          <a:bodyPr wrap="square" rtlCol="0">
            <a:spAutoFit/>
          </a:bodyPr>
          <a:lstStyle/>
          <a:p>
            <a:r>
              <a:rPr lang="en-GB" sz="2800" dirty="0">
                <a:solidFill>
                  <a:schemeClr val="accent1">
                    <a:lumMod val="75000"/>
                  </a:schemeClr>
                </a:solidFill>
              </a:rPr>
              <a:t>UNPAID CARE PROVISION FOR MEN AND WOMEN IN ENGLAND AND WALES</a:t>
            </a:r>
          </a:p>
        </p:txBody>
      </p:sp>
      <p:sp>
        <p:nvSpPr>
          <p:cNvPr id="3" name="TextBox 2">
            <a:extLst>
              <a:ext uri="{FF2B5EF4-FFF2-40B4-BE49-F238E27FC236}">
                <a16:creationId xmlns:a16="http://schemas.microsoft.com/office/drawing/2014/main" id="{4E9CA6A5-2C18-4CA1-89C0-D67BDC3668BD}"/>
              </a:ext>
            </a:extLst>
          </p:cNvPr>
          <p:cNvSpPr txBox="1"/>
          <p:nvPr/>
        </p:nvSpPr>
        <p:spPr>
          <a:xfrm>
            <a:off x="994299" y="6152225"/>
            <a:ext cx="4891596" cy="461665"/>
          </a:xfrm>
          <a:prstGeom prst="rect">
            <a:avLst/>
          </a:prstGeom>
          <a:noFill/>
        </p:spPr>
        <p:txBody>
          <a:bodyPr wrap="square" rtlCol="0">
            <a:spAutoFit/>
          </a:bodyPr>
          <a:lstStyle/>
          <a:p>
            <a:r>
              <a:rPr lang="en-GB" sz="1200" dirty="0">
                <a:solidFill>
                  <a:schemeClr val="accent1">
                    <a:lumMod val="75000"/>
                  </a:schemeClr>
                </a:solidFill>
              </a:rPr>
              <a:t>Picture 2. (</a:t>
            </a:r>
            <a:r>
              <a:rPr lang="en-GB" sz="1200" dirty="0" err="1">
                <a:solidFill>
                  <a:schemeClr val="accent1">
                    <a:lumMod val="75000"/>
                  </a:schemeClr>
                </a:solidFill>
              </a:rPr>
              <a:t>Nationalarchivesgovuk</a:t>
            </a:r>
            <a:r>
              <a:rPr lang="en-GB" sz="1200" dirty="0">
                <a:solidFill>
                  <a:schemeClr val="accent1">
                    <a:lumMod val="75000"/>
                  </a:schemeClr>
                </a:solidFill>
              </a:rPr>
              <a:t>, 16 May 2013) (Onsgovuk, 26th October 2017)</a:t>
            </a:r>
          </a:p>
        </p:txBody>
      </p:sp>
      <p:pic>
        <p:nvPicPr>
          <p:cNvPr id="5" name="Picture 4">
            <a:extLst>
              <a:ext uri="{FF2B5EF4-FFF2-40B4-BE49-F238E27FC236}">
                <a16:creationId xmlns:a16="http://schemas.microsoft.com/office/drawing/2014/main" id="{EC7827EE-7F6A-418F-A88E-73E998BD305D}"/>
              </a:ext>
            </a:extLst>
          </p:cNvPr>
          <p:cNvPicPr>
            <a:picLocks noChangeAspect="1"/>
          </p:cNvPicPr>
          <p:nvPr/>
        </p:nvPicPr>
        <p:blipFill>
          <a:blip r:embed="rId2"/>
          <a:stretch>
            <a:fillRect/>
          </a:stretch>
        </p:blipFill>
        <p:spPr>
          <a:xfrm>
            <a:off x="1802167" y="1899821"/>
            <a:ext cx="5584054" cy="4048218"/>
          </a:xfrm>
          <a:prstGeom prst="rect">
            <a:avLst/>
          </a:prstGeom>
        </p:spPr>
      </p:pic>
    </p:spTree>
    <p:extLst>
      <p:ext uri="{BB962C8B-B14F-4D97-AF65-F5344CB8AC3E}">
        <p14:creationId xmlns:p14="http://schemas.microsoft.com/office/powerpoint/2010/main" val="40192371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9003B4-8470-41FB-BEF0-3871A9B9AFCE}"/>
              </a:ext>
            </a:extLst>
          </p:cNvPr>
          <p:cNvSpPr txBox="1"/>
          <p:nvPr/>
        </p:nvSpPr>
        <p:spPr>
          <a:xfrm>
            <a:off x="292963" y="568171"/>
            <a:ext cx="9223899" cy="707886"/>
          </a:xfrm>
          <a:prstGeom prst="rect">
            <a:avLst/>
          </a:prstGeom>
          <a:noFill/>
        </p:spPr>
        <p:txBody>
          <a:bodyPr wrap="square" rtlCol="0">
            <a:spAutoFit/>
          </a:bodyPr>
          <a:lstStyle/>
          <a:p>
            <a:r>
              <a:rPr lang="en-GB" sz="4000" dirty="0">
                <a:solidFill>
                  <a:schemeClr val="accent1">
                    <a:lumMod val="75000"/>
                  </a:schemeClr>
                </a:solidFill>
              </a:rPr>
              <a:t>FACTS AND FIGURES OF BEING A CARER</a:t>
            </a:r>
          </a:p>
        </p:txBody>
      </p:sp>
      <p:sp>
        <p:nvSpPr>
          <p:cNvPr id="3" name="TextBox 2">
            <a:extLst>
              <a:ext uri="{FF2B5EF4-FFF2-40B4-BE49-F238E27FC236}">
                <a16:creationId xmlns:a16="http://schemas.microsoft.com/office/drawing/2014/main" id="{909BEB53-A2A5-4084-A74E-9897135B62B9}"/>
              </a:ext>
            </a:extLst>
          </p:cNvPr>
          <p:cNvSpPr txBox="1"/>
          <p:nvPr/>
        </p:nvSpPr>
        <p:spPr>
          <a:xfrm>
            <a:off x="426128" y="1890944"/>
            <a:ext cx="8771138" cy="3785652"/>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solidFill>
                  <a:schemeClr val="accent1">
                    <a:lumMod val="75000"/>
                  </a:schemeClr>
                </a:solidFill>
              </a:rPr>
              <a:t>9 Million carers by 2037</a:t>
            </a:r>
          </a:p>
          <a:p>
            <a:pPr marL="285750" indent="-285750">
              <a:buFont typeface="Wingdings" panose="05000000000000000000" pitchFamily="2" charset="2"/>
              <a:buChar char="Ø"/>
            </a:pPr>
            <a:endParaRPr lang="en-GB" sz="2000" dirty="0">
              <a:solidFill>
                <a:schemeClr val="accent1">
                  <a:lumMod val="75000"/>
                </a:schemeClr>
              </a:solidFill>
            </a:endParaRPr>
          </a:p>
          <a:p>
            <a:pPr marL="285750" indent="-285750">
              <a:buFont typeface="Wingdings" panose="05000000000000000000" pitchFamily="2" charset="2"/>
              <a:buChar char="Ø"/>
            </a:pPr>
            <a:r>
              <a:rPr lang="en-GB" sz="2000" dirty="0">
                <a:solidFill>
                  <a:schemeClr val="accent1">
                    <a:lumMod val="75000"/>
                  </a:schemeClr>
                </a:solidFill>
              </a:rPr>
              <a:t> 6,000 new carers every day </a:t>
            </a:r>
          </a:p>
          <a:p>
            <a:pPr marL="285750" indent="-285750">
              <a:buFont typeface="Wingdings" panose="05000000000000000000" pitchFamily="2" charset="2"/>
              <a:buChar char="Ø"/>
            </a:pPr>
            <a:endParaRPr lang="en-GB" sz="2000" dirty="0">
              <a:solidFill>
                <a:schemeClr val="accent1">
                  <a:lumMod val="75000"/>
                </a:schemeClr>
              </a:solidFill>
            </a:endParaRPr>
          </a:p>
          <a:p>
            <a:pPr marL="285750" indent="-285750">
              <a:buFont typeface="Wingdings" panose="05000000000000000000" pitchFamily="2" charset="2"/>
              <a:buChar char="Ø"/>
            </a:pPr>
            <a:r>
              <a:rPr lang="en-GB" sz="2000" dirty="0">
                <a:solidFill>
                  <a:schemeClr val="accent1">
                    <a:lumMod val="75000"/>
                  </a:schemeClr>
                </a:solidFill>
              </a:rPr>
              <a:t>58%  carers are women</a:t>
            </a:r>
          </a:p>
          <a:p>
            <a:pPr marL="285750" indent="-285750">
              <a:buFont typeface="Wingdings" panose="05000000000000000000" pitchFamily="2" charset="2"/>
              <a:buChar char="Ø"/>
            </a:pPr>
            <a:endParaRPr lang="en-GB" sz="2000" dirty="0">
              <a:solidFill>
                <a:schemeClr val="accent1">
                  <a:lumMod val="75000"/>
                </a:schemeClr>
              </a:solidFill>
            </a:endParaRPr>
          </a:p>
          <a:p>
            <a:pPr marL="285750" indent="-285750">
              <a:buFont typeface="Wingdings" panose="05000000000000000000" pitchFamily="2" charset="2"/>
              <a:buChar char="Ø"/>
            </a:pPr>
            <a:r>
              <a:rPr lang="en-GB" sz="2000" dirty="0">
                <a:solidFill>
                  <a:schemeClr val="accent1">
                    <a:lumMod val="75000"/>
                  </a:schemeClr>
                </a:solidFill>
              </a:rPr>
              <a:t>42%  carers are men</a:t>
            </a:r>
          </a:p>
          <a:p>
            <a:pPr marL="285750" indent="-285750">
              <a:buFont typeface="Wingdings" panose="05000000000000000000" pitchFamily="2" charset="2"/>
              <a:buChar char="Ø"/>
            </a:pPr>
            <a:endParaRPr lang="en-GB" sz="2000" dirty="0">
              <a:solidFill>
                <a:schemeClr val="accent1">
                  <a:lumMod val="75000"/>
                </a:schemeClr>
              </a:solidFill>
            </a:endParaRPr>
          </a:p>
          <a:p>
            <a:pPr marL="285750" indent="-285750">
              <a:buFont typeface="Wingdings" panose="05000000000000000000" pitchFamily="2" charset="2"/>
              <a:buChar char="Ø"/>
            </a:pPr>
            <a:r>
              <a:rPr lang="en-GB" sz="2000" dirty="0">
                <a:solidFill>
                  <a:schemeClr val="accent1">
                    <a:lumMod val="75000"/>
                  </a:schemeClr>
                </a:solidFill>
              </a:rPr>
              <a:t> 1 Million care for more than one person</a:t>
            </a:r>
          </a:p>
          <a:p>
            <a:pPr marL="285750" indent="-285750">
              <a:buFont typeface="Wingdings" panose="05000000000000000000" pitchFamily="2" charset="2"/>
              <a:buChar char="Ø"/>
            </a:pPr>
            <a:endParaRPr lang="en-GB" sz="2000" dirty="0">
              <a:solidFill>
                <a:schemeClr val="accent1">
                  <a:lumMod val="75000"/>
                </a:schemeClr>
              </a:solidFill>
            </a:endParaRPr>
          </a:p>
          <a:p>
            <a:pPr marL="285750" indent="-285750">
              <a:buFont typeface="Wingdings" panose="05000000000000000000" pitchFamily="2" charset="2"/>
              <a:buChar char="Ø"/>
            </a:pPr>
            <a:r>
              <a:rPr lang="en-GB" sz="2000" dirty="0">
                <a:solidFill>
                  <a:schemeClr val="accent1">
                    <a:lumMod val="75000"/>
                  </a:schemeClr>
                </a:solidFill>
              </a:rPr>
              <a:t> 625,000 carers that have a physical or mental illness</a:t>
            </a:r>
          </a:p>
          <a:p>
            <a:endParaRPr lang="en-GB" sz="2000" dirty="0">
              <a:solidFill>
                <a:schemeClr val="accent1">
                  <a:lumMod val="75000"/>
                </a:schemeClr>
              </a:solidFill>
            </a:endParaRPr>
          </a:p>
        </p:txBody>
      </p:sp>
      <p:sp>
        <p:nvSpPr>
          <p:cNvPr id="4" name="TextBox 3">
            <a:extLst>
              <a:ext uri="{FF2B5EF4-FFF2-40B4-BE49-F238E27FC236}">
                <a16:creationId xmlns:a16="http://schemas.microsoft.com/office/drawing/2014/main" id="{8AD93AFB-D8C1-4BBA-AAEE-88C767B97C48}"/>
              </a:ext>
            </a:extLst>
          </p:cNvPr>
          <p:cNvSpPr txBox="1"/>
          <p:nvPr/>
        </p:nvSpPr>
        <p:spPr>
          <a:xfrm>
            <a:off x="816746" y="6303146"/>
            <a:ext cx="4634143" cy="276999"/>
          </a:xfrm>
          <a:prstGeom prst="rect">
            <a:avLst/>
          </a:prstGeom>
          <a:noFill/>
        </p:spPr>
        <p:txBody>
          <a:bodyPr wrap="square" rtlCol="0">
            <a:spAutoFit/>
          </a:bodyPr>
          <a:lstStyle/>
          <a:p>
            <a:r>
              <a:rPr lang="en-GB" sz="1200" dirty="0">
                <a:solidFill>
                  <a:schemeClr val="accent1">
                    <a:lumMod val="75000"/>
                  </a:schemeClr>
                </a:solidFill>
              </a:rPr>
              <a:t>(Carersorg, 2014)</a:t>
            </a:r>
          </a:p>
        </p:txBody>
      </p:sp>
    </p:spTree>
    <p:extLst>
      <p:ext uri="{BB962C8B-B14F-4D97-AF65-F5344CB8AC3E}">
        <p14:creationId xmlns:p14="http://schemas.microsoft.com/office/powerpoint/2010/main" val="13853547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ACF4BB-8CC3-4931-937C-3D2674539A4E}"/>
              </a:ext>
            </a:extLst>
          </p:cNvPr>
          <p:cNvSpPr txBox="1"/>
          <p:nvPr/>
        </p:nvSpPr>
        <p:spPr>
          <a:xfrm>
            <a:off x="852256" y="852256"/>
            <a:ext cx="8673484" cy="769441"/>
          </a:xfrm>
          <a:prstGeom prst="rect">
            <a:avLst/>
          </a:prstGeom>
          <a:noFill/>
        </p:spPr>
        <p:txBody>
          <a:bodyPr wrap="square" rtlCol="0">
            <a:spAutoFit/>
          </a:bodyPr>
          <a:lstStyle/>
          <a:p>
            <a:r>
              <a:rPr lang="en-GB" sz="4400" dirty="0">
                <a:solidFill>
                  <a:schemeClr val="accent1">
                    <a:lumMod val="75000"/>
                  </a:schemeClr>
                </a:solidFill>
              </a:rPr>
              <a:t>A QUOTE BY AN INFORMAL CARER</a:t>
            </a:r>
          </a:p>
        </p:txBody>
      </p:sp>
      <p:sp>
        <p:nvSpPr>
          <p:cNvPr id="3" name="TextBox 2">
            <a:extLst>
              <a:ext uri="{FF2B5EF4-FFF2-40B4-BE49-F238E27FC236}">
                <a16:creationId xmlns:a16="http://schemas.microsoft.com/office/drawing/2014/main" id="{C1E552C7-6C0E-410E-B8F5-648019B75959}"/>
              </a:ext>
            </a:extLst>
          </p:cNvPr>
          <p:cNvSpPr txBox="1"/>
          <p:nvPr/>
        </p:nvSpPr>
        <p:spPr>
          <a:xfrm>
            <a:off x="603682" y="2530136"/>
            <a:ext cx="8673484" cy="2677656"/>
          </a:xfrm>
          <a:prstGeom prst="rect">
            <a:avLst/>
          </a:prstGeom>
          <a:noFill/>
        </p:spPr>
        <p:txBody>
          <a:bodyPr wrap="square" rtlCol="0">
            <a:spAutoFit/>
          </a:bodyPr>
          <a:lstStyle/>
          <a:p>
            <a:r>
              <a:rPr lang="en-GB" sz="2400" dirty="0">
                <a:solidFill>
                  <a:schemeClr val="accent1">
                    <a:lumMod val="75000"/>
                  </a:schemeClr>
                </a:solidFill>
              </a:rPr>
              <a:t>“Caring for someone you love is a real privilege fraught with sorrow and laughter - at times - frustration, anger, and some self-pity, which is fought off relentlessly. For my wife and I as parents, it is a life sentence. We will be doing this until the day we die. The marriage is stretched to its very limits. There is no light at the end of the tunnel. Thank God though for my son and his wonderful sense of humour and strength”.</a:t>
            </a:r>
          </a:p>
        </p:txBody>
      </p:sp>
      <p:sp>
        <p:nvSpPr>
          <p:cNvPr id="4" name="TextBox 3">
            <a:extLst>
              <a:ext uri="{FF2B5EF4-FFF2-40B4-BE49-F238E27FC236}">
                <a16:creationId xmlns:a16="http://schemas.microsoft.com/office/drawing/2014/main" id="{7373FCDD-061D-46D3-A774-2843DD1022AE}"/>
              </a:ext>
            </a:extLst>
          </p:cNvPr>
          <p:cNvSpPr txBox="1"/>
          <p:nvPr/>
        </p:nvSpPr>
        <p:spPr>
          <a:xfrm>
            <a:off x="852256" y="6400800"/>
            <a:ext cx="3648723" cy="276999"/>
          </a:xfrm>
          <a:prstGeom prst="rect">
            <a:avLst/>
          </a:prstGeom>
          <a:noFill/>
        </p:spPr>
        <p:txBody>
          <a:bodyPr wrap="square" rtlCol="0">
            <a:spAutoFit/>
          </a:bodyPr>
          <a:lstStyle/>
          <a:p>
            <a:r>
              <a:rPr lang="en-GB" sz="1200" dirty="0">
                <a:solidFill>
                  <a:schemeClr val="accent1">
                    <a:lumMod val="75000"/>
                  </a:schemeClr>
                </a:solidFill>
              </a:rPr>
              <a:t>(The guardian, 13 June 2014)</a:t>
            </a:r>
          </a:p>
        </p:txBody>
      </p:sp>
    </p:spTree>
    <p:extLst>
      <p:ext uri="{BB962C8B-B14F-4D97-AF65-F5344CB8AC3E}">
        <p14:creationId xmlns:p14="http://schemas.microsoft.com/office/powerpoint/2010/main" val="42614600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0D260D-7A2B-409D-8DF8-4DEBF709E21A}"/>
              </a:ext>
            </a:extLst>
          </p:cNvPr>
          <p:cNvSpPr txBox="1"/>
          <p:nvPr/>
        </p:nvSpPr>
        <p:spPr>
          <a:xfrm>
            <a:off x="1597981" y="523783"/>
            <a:ext cx="7741328" cy="1323439"/>
          </a:xfrm>
          <a:prstGeom prst="rect">
            <a:avLst/>
          </a:prstGeom>
          <a:noFill/>
        </p:spPr>
        <p:txBody>
          <a:bodyPr wrap="square" rtlCol="0">
            <a:spAutoFit/>
          </a:bodyPr>
          <a:lstStyle/>
          <a:p>
            <a:r>
              <a:rPr lang="en-GB" sz="4000" dirty="0">
                <a:solidFill>
                  <a:schemeClr val="accent1">
                    <a:lumMod val="75000"/>
                  </a:schemeClr>
                </a:solidFill>
              </a:rPr>
              <a:t>HOW MUCH DO CARERS SAVE THE ECONOMY EVERY YEAR?</a:t>
            </a:r>
          </a:p>
        </p:txBody>
      </p:sp>
      <p:sp>
        <p:nvSpPr>
          <p:cNvPr id="3" name="TextBox 2">
            <a:extLst>
              <a:ext uri="{FF2B5EF4-FFF2-40B4-BE49-F238E27FC236}">
                <a16:creationId xmlns:a16="http://schemas.microsoft.com/office/drawing/2014/main" id="{3238E570-68D5-44C9-BFB0-EDBF77F4F210}"/>
              </a:ext>
            </a:extLst>
          </p:cNvPr>
          <p:cNvSpPr txBox="1"/>
          <p:nvPr/>
        </p:nvSpPr>
        <p:spPr>
          <a:xfrm>
            <a:off x="550416" y="2405849"/>
            <a:ext cx="9152877" cy="3108543"/>
          </a:xfrm>
          <a:prstGeom prst="rect">
            <a:avLst/>
          </a:prstGeom>
          <a:noFill/>
        </p:spPr>
        <p:txBody>
          <a:bodyPr wrap="square" rtlCol="0">
            <a:spAutoFit/>
          </a:bodyPr>
          <a:lstStyle/>
          <a:p>
            <a:pPr marL="285750" indent="-285750">
              <a:buFont typeface="Wingdings" panose="05000000000000000000" pitchFamily="2" charset="2"/>
              <a:buChar char="Ø"/>
            </a:pPr>
            <a:r>
              <a:rPr lang="en-GB" sz="2800" dirty="0">
                <a:solidFill>
                  <a:schemeClr val="accent1">
                    <a:lumMod val="75000"/>
                  </a:schemeClr>
                </a:solidFill>
              </a:rPr>
              <a:t>£132 billion every year</a:t>
            </a:r>
          </a:p>
          <a:p>
            <a:pPr marL="285750" indent="-285750">
              <a:buFont typeface="Wingdings" panose="05000000000000000000" pitchFamily="2" charset="2"/>
              <a:buChar char="Ø"/>
            </a:pPr>
            <a:endParaRPr lang="en-GB" sz="2800" dirty="0">
              <a:solidFill>
                <a:schemeClr val="accent1">
                  <a:lumMod val="75000"/>
                </a:schemeClr>
              </a:solidFill>
            </a:endParaRPr>
          </a:p>
          <a:p>
            <a:pPr marL="285750" indent="-285750">
              <a:buFont typeface="Wingdings" panose="05000000000000000000" pitchFamily="2" charset="2"/>
              <a:buChar char="Ø"/>
            </a:pPr>
            <a:r>
              <a:rPr lang="en-GB" sz="2800" dirty="0">
                <a:solidFill>
                  <a:schemeClr val="accent1">
                    <a:lumMod val="75000"/>
                  </a:schemeClr>
                </a:solidFill>
              </a:rPr>
              <a:t>£19,336 per carer</a:t>
            </a:r>
          </a:p>
          <a:p>
            <a:pPr marL="285750" indent="-285750">
              <a:buFont typeface="Wingdings" panose="05000000000000000000" pitchFamily="2" charset="2"/>
              <a:buChar char="Ø"/>
            </a:pPr>
            <a:endParaRPr lang="en-GB" sz="2800" dirty="0">
              <a:solidFill>
                <a:schemeClr val="accent1">
                  <a:lumMod val="75000"/>
                </a:schemeClr>
              </a:solidFill>
            </a:endParaRPr>
          </a:p>
          <a:p>
            <a:pPr marL="285750" indent="-285750">
              <a:buFont typeface="Wingdings" panose="05000000000000000000" pitchFamily="2" charset="2"/>
              <a:buChar char="Ø"/>
            </a:pPr>
            <a:r>
              <a:rPr lang="en-GB" sz="2800" dirty="0">
                <a:solidFill>
                  <a:schemeClr val="accent1">
                    <a:lumMod val="75000"/>
                  </a:schemeClr>
                </a:solidFill>
              </a:rPr>
              <a:t>Three million juggle work</a:t>
            </a:r>
          </a:p>
          <a:p>
            <a:pPr marL="285750" indent="-285750">
              <a:buFont typeface="Wingdings" panose="05000000000000000000" pitchFamily="2" charset="2"/>
              <a:buChar char="Ø"/>
            </a:pPr>
            <a:endParaRPr lang="en-GB" sz="2800" dirty="0">
              <a:solidFill>
                <a:schemeClr val="accent1">
                  <a:lumMod val="75000"/>
                </a:schemeClr>
              </a:solidFill>
            </a:endParaRPr>
          </a:p>
          <a:p>
            <a:pPr marL="285750" indent="-285750">
              <a:buFont typeface="Wingdings" panose="05000000000000000000" pitchFamily="2" charset="2"/>
              <a:buChar char="Ø"/>
            </a:pPr>
            <a:r>
              <a:rPr lang="en-GB" sz="2800" dirty="0">
                <a:solidFill>
                  <a:schemeClr val="accent1">
                    <a:lumMod val="75000"/>
                  </a:schemeClr>
                </a:solidFill>
              </a:rPr>
              <a:t>Allowance is £62.70 per week</a:t>
            </a:r>
          </a:p>
        </p:txBody>
      </p:sp>
      <p:sp>
        <p:nvSpPr>
          <p:cNvPr id="4" name="TextBox 3">
            <a:extLst>
              <a:ext uri="{FF2B5EF4-FFF2-40B4-BE49-F238E27FC236}">
                <a16:creationId xmlns:a16="http://schemas.microsoft.com/office/drawing/2014/main" id="{AD538CDB-0F65-45D4-9D89-521D24D9C2E2}"/>
              </a:ext>
            </a:extLst>
          </p:cNvPr>
          <p:cNvSpPr txBox="1"/>
          <p:nvPr/>
        </p:nvSpPr>
        <p:spPr>
          <a:xfrm>
            <a:off x="807868" y="6471821"/>
            <a:ext cx="4882718" cy="276999"/>
          </a:xfrm>
          <a:prstGeom prst="rect">
            <a:avLst/>
          </a:prstGeom>
          <a:noFill/>
        </p:spPr>
        <p:txBody>
          <a:bodyPr wrap="square" rtlCol="0">
            <a:spAutoFit/>
          </a:bodyPr>
          <a:lstStyle/>
          <a:p>
            <a:r>
              <a:rPr lang="en-GB" sz="1200" dirty="0">
                <a:solidFill>
                  <a:schemeClr val="accent1">
                    <a:lumMod val="75000"/>
                  </a:schemeClr>
                </a:solidFill>
              </a:rPr>
              <a:t>(Carers.org, 2014)</a:t>
            </a:r>
          </a:p>
        </p:txBody>
      </p:sp>
    </p:spTree>
    <p:extLst>
      <p:ext uri="{BB962C8B-B14F-4D97-AF65-F5344CB8AC3E}">
        <p14:creationId xmlns:p14="http://schemas.microsoft.com/office/powerpoint/2010/main" val="26289045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4383E7-11DD-4D2B-875D-05F64F2D0493}"/>
              </a:ext>
            </a:extLst>
          </p:cNvPr>
          <p:cNvSpPr txBox="1"/>
          <p:nvPr/>
        </p:nvSpPr>
        <p:spPr>
          <a:xfrm>
            <a:off x="2325950" y="523783"/>
            <a:ext cx="6711518" cy="769441"/>
          </a:xfrm>
          <a:prstGeom prst="rect">
            <a:avLst/>
          </a:prstGeom>
          <a:noFill/>
        </p:spPr>
        <p:txBody>
          <a:bodyPr wrap="square" rtlCol="0">
            <a:spAutoFit/>
          </a:bodyPr>
          <a:lstStyle/>
          <a:p>
            <a:r>
              <a:rPr lang="en-GB" sz="4400" dirty="0">
                <a:solidFill>
                  <a:schemeClr val="accent1">
                    <a:lumMod val="75000"/>
                  </a:schemeClr>
                </a:solidFill>
              </a:rPr>
              <a:t>YOUNG CARERS</a:t>
            </a:r>
          </a:p>
        </p:txBody>
      </p:sp>
      <p:sp>
        <p:nvSpPr>
          <p:cNvPr id="3" name="TextBox 2">
            <a:extLst>
              <a:ext uri="{FF2B5EF4-FFF2-40B4-BE49-F238E27FC236}">
                <a16:creationId xmlns:a16="http://schemas.microsoft.com/office/drawing/2014/main" id="{0640AB2D-E470-42E5-A4F2-4A4A6C59581C}"/>
              </a:ext>
            </a:extLst>
          </p:cNvPr>
          <p:cNvSpPr txBox="1"/>
          <p:nvPr/>
        </p:nvSpPr>
        <p:spPr>
          <a:xfrm>
            <a:off x="727969" y="2050742"/>
            <a:ext cx="8602462" cy="4031873"/>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chemeClr val="accent1">
                    <a:lumMod val="75000"/>
                  </a:schemeClr>
                </a:solidFill>
              </a:rPr>
              <a:t>Quarter of a million</a:t>
            </a:r>
          </a:p>
          <a:p>
            <a:pPr marL="285750" indent="-285750">
              <a:buFont typeface="Wingdings" panose="05000000000000000000" pitchFamily="2" charset="2"/>
              <a:buChar char="Ø"/>
            </a:pPr>
            <a:endParaRPr lang="en-GB" sz="2400" dirty="0">
              <a:solidFill>
                <a:schemeClr val="accent1">
                  <a:lumMod val="75000"/>
                </a:schemeClr>
              </a:solidFill>
            </a:endParaRPr>
          </a:p>
          <a:p>
            <a:pPr marL="285750" indent="-285750">
              <a:buFont typeface="Wingdings" panose="05000000000000000000" pitchFamily="2" charset="2"/>
              <a:buChar char="Ø"/>
            </a:pPr>
            <a:r>
              <a:rPr lang="en-GB" sz="2400" dirty="0">
                <a:solidFill>
                  <a:schemeClr val="accent1">
                    <a:lumMod val="75000"/>
                  </a:schemeClr>
                </a:solidFill>
              </a:rPr>
              <a:t>149,000 aged 15-19</a:t>
            </a:r>
          </a:p>
          <a:p>
            <a:pPr marL="285750" indent="-285750">
              <a:buFont typeface="Wingdings" panose="05000000000000000000" pitchFamily="2" charset="2"/>
              <a:buChar char="Ø"/>
            </a:pPr>
            <a:endParaRPr lang="en-GB" sz="2400" dirty="0">
              <a:solidFill>
                <a:schemeClr val="accent1">
                  <a:lumMod val="75000"/>
                </a:schemeClr>
              </a:solidFill>
            </a:endParaRPr>
          </a:p>
          <a:p>
            <a:pPr marL="285750" indent="-285750">
              <a:buFont typeface="Wingdings" panose="05000000000000000000" pitchFamily="2" charset="2"/>
              <a:buChar char="Ø"/>
            </a:pPr>
            <a:r>
              <a:rPr lang="en-GB" sz="2400" dirty="0">
                <a:solidFill>
                  <a:schemeClr val="accent1">
                    <a:lumMod val="75000"/>
                  </a:schemeClr>
                </a:solidFill>
              </a:rPr>
              <a:t>75,000 aged 10-14</a:t>
            </a:r>
          </a:p>
          <a:p>
            <a:pPr marL="285750" indent="-285750">
              <a:buFont typeface="Wingdings" panose="05000000000000000000" pitchFamily="2" charset="2"/>
              <a:buChar char="Ø"/>
            </a:pPr>
            <a:endParaRPr lang="en-GB" sz="2400" dirty="0">
              <a:solidFill>
                <a:schemeClr val="accent1">
                  <a:lumMod val="75000"/>
                </a:schemeClr>
              </a:solidFill>
            </a:endParaRPr>
          </a:p>
          <a:p>
            <a:pPr marL="285750" indent="-285750">
              <a:buFont typeface="Wingdings" panose="05000000000000000000" pitchFamily="2" charset="2"/>
              <a:buChar char="Ø"/>
            </a:pPr>
            <a:r>
              <a:rPr lang="en-GB" sz="2400" dirty="0">
                <a:solidFill>
                  <a:schemeClr val="accent1">
                    <a:lumMod val="75000"/>
                  </a:schemeClr>
                </a:solidFill>
              </a:rPr>
              <a:t>23,000 are aged under 9</a:t>
            </a:r>
          </a:p>
          <a:p>
            <a:pPr marL="285750" indent="-285750">
              <a:buFont typeface="Wingdings" panose="05000000000000000000" pitchFamily="2" charset="2"/>
              <a:buChar char="Ø"/>
            </a:pPr>
            <a:endParaRPr lang="en-GB" sz="2400" dirty="0">
              <a:solidFill>
                <a:schemeClr val="accent1">
                  <a:lumMod val="75000"/>
                </a:schemeClr>
              </a:solidFill>
            </a:endParaRPr>
          </a:p>
          <a:p>
            <a:pPr marL="285750" indent="-285750">
              <a:buFont typeface="Wingdings" panose="05000000000000000000" pitchFamily="2" charset="2"/>
              <a:buChar char="Ø"/>
            </a:pPr>
            <a:r>
              <a:rPr lang="en-GB" sz="2400" dirty="0">
                <a:solidFill>
                  <a:schemeClr val="accent1">
                    <a:lumMod val="75000"/>
                  </a:schemeClr>
                </a:solidFill>
              </a:rPr>
              <a:t>One in 12 spends more than 15 hours caring</a:t>
            </a:r>
            <a:endParaRPr lang="en-GB" sz="2800" dirty="0">
              <a:solidFill>
                <a:schemeClr val="accent1">
                  <a:lumMod val="75000"/>
                </a:schemeClr>
              </a:solidFill>
            </a:endParaRPr>
          </a:p>
          <a:p>
            <a:pPr marL="285750" indent="-285750">
              <a:buFont typeface="Wingdings" panose="05000000000000000000" pitchFamily="2" charset="2"/>
              <a:buChar char="Ø"/>
            </a:pPr>
            <a:endParaRPr lang="en-GB" dirty="0">
              <a:solidFill>
                <a:schemeClr val="accent1">
                  <a:lumMod val="75000"/>
                </a:schemeClr>
              </a:solidFill>
            </a:endParaRPr>
          </a:p>
          <a:p>
            <a:pPr marL="285750" indent="-285750">
              <a:buFont typeface="Wingdings" panose="05000000000000000000" pitchFamily="2" charset="2"/>
              <a:buChar char="Ø"/>
            </a:pPr>
            <a:endParaRPr lang="en-GB" dirty="0">
              <a:solidFill>
                <a:schemeClr val="accent1">
                  <a:lumMod val="75000"/>
                </a:schemeClr>
              </a:solidFill>
            </a:endParaRPr>
          </a:p>
        </p:txBody>
      </p:sp>
      <p:sp>
        <p:nvSpPr>
          <p:cNvPr id="4" name="TextBox 3">
            <a:extLst>
              <a:ext uri="{FF2B5EF4-FFF2-40B4-BE49-F238E27FC236}">
                <a16:creationId xmlns:a16="http://schemas.microsoft.com/office/drawing/2014/main" id="{442CC4D3-7FA5-4A03-A37D-9CDE1B019DA6}"/>
              </a:ext>
            </a:extLst>
          </p:cNvPr>
          <p:cNvSpPr txBox="1"/>
          <p:nvPr/>
        </p:nvSpPr>
        <p:spPr>
          <a:xfrm>
            <a:off x="648070" y="6347534"/>
            <a:ext cx="5264458" cy="369332"/>
          </a:xfrm>
          <a:prstGeom prst="rect">
            <a:avLst/>
          </a:prstGeom>
          <a:noFill/>
        </p:spPr>
        <p:txBody>
          <a:bodyPr wrap="square" rtlCol="0">
            <a:spAutoFit/>
          </a:bodyPr>
          <a:lstStyle/>
          <a:p>
            <a:r>
              <a:rPr lang="en-GB" dirty="0"/>
              <a:t> </a:t>
            </a:r>
            <a:r>
              <a:rPr lang="en-GB" sz="1200" dirty="0">
                <a:solidFill>
                  <a:schemeClr val="accent1">
                    <a:lumMod val="75000"/>
                  </a:schemeClr>
                </a:solidFill>
              </a:rPr>
              <a:t>(BBC.co.uk, May 2013)</a:t>
            </a:r>
          </a:p>
        </p:txBody>
      </p:sp>
    </p:spTree>
    <p:extLst>
      <p:ext uri="{BB962C8B-B14F-4D97-AF65-F5344CB8AC3E}">
        <p14:creationId xmlns:p14="http://schemas.microsoft.com/office/powerpoint/2010/main" val="16663017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F8F7BEB-8B7F-47F8-9E63-6270806B8275}"/>
              </a:ext>
            </a:extLst>
          </p:cNvPr>
          <p:cNvSpPr txBox="1"/>
          <p:nvPr/>
        </p:nvSpPr>
        <p:spPr>
          <a:xfrm>
            <a:off x="1411550" y="417250"/>
            <a:ext cx="7661429" cy="769441"/>
          </a:xfrm>
          <a:prstGeom prst="rect">
            <a:avLst/>
          </a:prstGeom>
          <a:noFill/>
        </p:spPr>
        <p:txBody>
          <a:bodyPr wrap="square" rtlCol="0">
            <a:spAutoFit/>
          </a:bodyPr>
          <a:lstStyle/>
          <a:p>
            <a:r>
              <a:rPr lang="en-GB" sz="4400" dirty="0">
                <a:solidFill>
                  <a:schemeClr val="accent1">
                    <a:lumMod val="75000"/>
                  </a:schemeClr>
                </a:solidFill>
              </a:rPr>
              <a:t>YOUNG CARERS STATISTICS</a:t>
            </a:r>
          </a:p>
        </p:txBody>
      </p:sp>
      <p:pic>
        <p:nvPicPr>
          <p:cNvPr id="2050" name="Picture 2" descr="https://ichef-1.bbci.co.uk/news/304/media/images/67641000/gif/_67641141_young_carers_304.gif">
            <a:extLst>
              <a:ext uri="{FF2B5EF4-FFF2-40B4-BE49-F238E27FC236}">
                <a16:creationId xmlns:a16="http://schemas.microsoft.com/office/drawing/2014/main" id="{3F9E1D0D-A186-48A8-9794-CB7152D3D5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8901" y="1566863"/>
            <a:ext cx="7324078" cy="442556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B8B7FD3-9727-4B50-BFC3-199F7CDBDB4F}"/>
              </a:ext>
            </a:extLst>
          </p:cNvPr>
          <p:cNvSpPr txBox="1"/>
          <p:nvPr/>
        </p:nvSpPr>
        <p:spPr>
          <a:xfrm>
            <a:off x="1083076" y="6347534"/>
            <a:ext cx="3826275" cy="276999"/>
          </a:xfrm>
          <a:prstGeom prst="rect">
            <a:avLst/>
          </a:prstGeom>
          <a:noFill/>
        </p:spPr>
        <p:txBody>
          <a:bodyPr wrap="square" rtlCol="0">
            <a:spAutoFit/>
          </a:bodyPr>
          <a:lstStyle/>
          <a:p>
            <a:r>
              <a:rPr lang="en-GB" sz="1200" dirty="0">
                <a:solidFill>
                  <a:schemeClr val="accent1">
                    <a:lumMod val="75000"/>
                  </a:schemeClr>
                </a:solidFill>
              </a:rPr>
              <a:t>Picture 3. (</a:t>
            </a:r>
            <a:r>
              <a:rPr lang="en-GB" sz="1200" dirty="0" err="1">
                <a:solidFill>
                  <a:schemeClr val="accent1">
                    <a:lumMod val="75000"/>
                  </a:schemeClr>
                </a:solidFill>
              </a:rPr>
              <a:t>Bbcicouk</a:t>
            </a:r>
            <a:r>
              <a:rPr lang="en-GB" sz="1200" dirty="0">
                <a:solidFill>
                  <a:schemeClr val="accent1">
                    <a:lumMod val="75000"/>
                  </a:schemeClr>
                </a:solidFill>
              </a:rPr>
              <a:t>, 2018)</a:t>
            </a:r>
          </a:p>
        </p:txBody>
      </p:sp>
    </p:spTree>
    <p:extLst>
      <p:ext uri="{BB962C8B-B14F-4D97-AF65-F5344CB8AC3E}">
        <p14:creationId xmlns:p14="http://schemas.microsoft.com/office/powerpoint/2010/main" val="12416419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4AA6907-EE84-4E65-A9DF-62169AC36D2B}"/>
              </a:ext>
            </a:extLst>
          </p:cNvPr>
          <p:cNvSpPr txBox="1"/>
          <p:nvPr/>
        </p:nvSpPr>
        <p:spPr>
          <a:xfrm>
            <a:off x="2707689" y="479394"/>
            <a:ext cx="6347534" cy="1015663"/>
          </a:xfrm>
          <a:prstGeom prst="rect">
            <a:avLst/>
          </a:prstGeom>
          <a:noFill/>
        </p:spPr>
        <p:txBody>
          <a:bodyPr wrap="square" rtlCol="0">
            <a:spAutoFit/>
          </a:bodyPr>
          <a:lstStyle/>
          <a:p>
            <a:r>
              <a:rPr lang="en-GB" sz="6000" dirty="0">
                <a:solidFill>
                  <a:schemeClr val="accent1">
                    <a:lumMod val="75000"/>
                  </a:schemeClr>
                </a:solidFill>
              </a:rPr>
              <a:t>REFERENCING</a:t>
            </a:r>
          </a:p>
        </p:txBody>
      </p:sp>
      <p:sp>
        <p:nvSpPr>
          <p:cNvPr id="4" name="TextBox 3">
            <a:extLst>
              <a:ext uri="{FF2B5EF4-FFF2-40B4-BE49-F238E27FC236}">
                <a16:creationId xmlns:a16="http://schemas.microsoft.com/office/drawing/2014/main" id="{1BDF8063-B88A-46A6-8844-C40C1774F9FB}"/>
              </a:ext>
            </a:extLst>
          </p:cNvPr>
          <p:cNvSpPr txBox="1"/>
          <p:nvPr/>
        </p:nvSpPr>
        <p:spPr>
          <a:xfrm>
            <a:off x="470517" y="1495057"/>
            <a:ext cx="8584706" cy="6986528"/>
          </a:xfrm>
          <a:prstGeom prst="rect">
            <a:avLst/>
          </a:prstGeom>
          <a:noFill/>
        </p:spPr>
        <p:txBody>
          <a:bodyPr wrap="square" rtlCol="0">
            <a:spAutoFit/>
          </a:bodyPr>
          <a:lstStyle/>
          <a:p>
            <a:r>
              <a:rPr lang="en-GB" sz="1400" dirty="0"/>
              <a:t>Action for children. 2017. Https://wwwactionforchildrenorguk/what-we-do/children-young-people/supporting-young-carers/. [Online]. [17 January 2018]. Available from: </a:t>
            </a:r>
            <a:r>
              <a:rPr lang="en-GB" sz="1400" dirty="0">
                <a:hlinkClick r:id="rId2"/>
              </a:rPr>
              <a:t>https://www.actionforchildren.org.uk/what-we-do/children-young-people/supporting-young-carers/</a:t>
            </a:r>
            <a:endParaRPr lang="en-GB" sz="1400" dirty="0"/>
          </a:p>
          <a:p>
            <a:endParaRPr lang="en-GB" sz="1400" dirty="0"/>
          </a:p>
          <a:p>
            <a:r>
              <a:rPr lang="en-GB" sz="1400" dirty="0"/>
              <a:t>BBC.co.uk. May 2013. BBC News. [Online]. [15 January 2018]. Available from: </a:t>
            </a:r>
            <a:r>
              <a:rPr lang="en-GB" sz="1400" dirty="0">
                <a:hlinkClick r:id="rId3"/>
              </a:rPr>
              <a:t>http://www.bbc.co.uk/news/education-22529237</a:t>
            </a:r>
            <a:endParaRPr lang="en-GB" sz="1400" dirty="0"/>
          </a:p>
          <a:p>
            <a:endParaRPr lang="en-GB" sz="1400" dirty="0"/>
          </a:p>
          <a:p>
            <a:r>
              <a:rPr lang="en-GB" sz="1400" dirty="0"/>
              <a:t>Carersorg. 2011. Carersorg. [Online]. [17 January 2018]. Available from: </a:t>
            </a:r>
            <a:r>
              <a:rPr lang="en-GB" sz="1400" dirty="0">
                <a:hlinkClick r:id="rId4"/>
              </a:rPr>
              <a:t>http://static.carers.org/files/4-barriers-to-learning-faced-by-young-carers-5901.pdf</a:t>
            </a:r>
            <a:endParaRPr lang="en-GB" sz="1400" dirty="0"/>
          </a:p>
          <a:p>
            <a:endParaRPr lang="en-GB" sz="1400" dirty="0"/>
          </a:p>
          <a:p>
            <a:r>
              <a:rPr lang="en-GB" sz="1400" dirty="0"/>
              <a:t>Carersorg. 2014. Carersorg. [Online]. [15 January 2018]. Available from: </a:t>
            </a:r>
            <a:r>
              <a:rPr lang="en-GB" sz="1400" dirty="0">
                <a:hlinkClick r:id="rId5"/>
              </a:rPr>
              <a:t>https://carers.org/key-facts-about-carers-and-people-they-care</a:t>
            </a:r>
            <a:endParaRPr lang="en-GB" sz="1400" dirty="0"/>
          </a:p>
          <a:p>
            <a:endParaRPr lang="en-GB" sz="1400" dirty="0"/>
          </a:p>
          <a:p>
            <a:r>
              <a:rPr lang="en-GB" sz="1400" dirty="0"/>
              <a:t>Cavamhorguk. September 2010. Cavamhorguk. [Online]. [15 January 2018]. Available from: </a:t>
            </a:r>
            <a:r>
              <a:rPr lang="en-GB" sz="1400" dirty="0">
                <a:hlinkClick r:id="rId6"/>
              </a:rPr>
              <a:t>http://www.cavamh.org.uk/directories/mental-health-directory/legal-matters/the-carers-recognition-and-services-act-1995</a:t>
            </a:r>
            <a:endParaRPr lang="en-GB" sz="1400" dirty="0"/>
          </a:p>
          <a:p>
            <a:endParaRPr lang="en-GB" sz="1400" dirty="0"/>
          </a:p>
          <a:p>
            <a:r>
              <a:rPr lang="en-GB" sz="1400" dirty="0"/>
              <a:t>www.govuk. 2010. Wwwgovuk. [Online]. [15 January 2018]. Available from: https://www.gov.uk/government/uploads/system/uploads/attachment_data/file/288483/family-and-friends-care.pdf</a:t>
            </a:r>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p:txBody>
      </p:sp>
    </p:spTree>
    <p:extLst>
      <p:ext uri="{BB962C8B-B14F-4D97-AF65-F5344CB8AC3E}">
        <p14:creationId xmlns:p14="http://schemas.microsoft.com/office/powerpoint/2010/main" val="34405418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24D23A-B917-44C4-A66E-2A6F17D4E52F}"/>
              </a:ext>
            </a:extLst>
          </p:cNvPr>
          <p:cNvSpPr txBox="1"/>
          <p:nvPr/>
        </p:nvSpPr>
        <p:spPr>
          <a:xfrm>
            <a:off x="2068497" y="506027"/>
            <a:ext cx="6764785" cy="830997"/>
          </a:xfrm>
          <a:prstGeom prst="rect">
            <a:avLst/>
          </a:prstGeom>
          <a:noFill/>
        </p:spPr>
        <p:txBody>
          <a:bodyPr wrap="square" rtlCol="0">
            <a:spAutoFit/>
          </a:bodyPr>
          <a:lstStyle/>
          <a:p>
            <a:r>
              <a:rPr lang="en-GB" sz="4800" dirty="0">
                <a:solidFill>
                  <a:schemeClr val="accent1">
                    <a:lumMod val="75000"/>
                  </a:schemeClr>
                </a:solidFill>
              </a:rPr>
              <a:t>REFERENCING PAGE 2</a:t>
            </a:r>
          </a:p>
        </p:txBody>
      </p:sp>
      <p:sp>
        <p:nvSpPr>
          <p:cNvPr id="3" name="TextBox 2">
            <a:extLst>
              <a:ext uri="{FF2B5EF4-FFF2-40B4-BE49-F238E27FC236}">
                <a16:creationId xmlns:a16="http://schemas.microsoft.com/office/drawing/2014/main" id="{337287E1-9E00-4884-BC81-F2F527188267}"/>
              </a:ext>
            </a:extLst>
          </p:cNvPr>
          <p:cNvSpPr txBox="1"/>
          <p:nvPr/>
        </p:nvSpPr>
        <p:spPr>
          <a:xfrm>
            <a:off x="523783" y="1526959"/>
            <a:ext cx="8815526" cy="8063746"/>
          </a:xfrm>
          <a:prstGeom prst="rect">
            <a:avLst/>
          </a:prstGeom>
          <a:noFill/>
        </p:spPr>
        <p:txBody>
          <a:bodyPr wrap="square" rtlCol="0">
            <a:spAutoFit/>
          </a:bodyPr>
          <a:lstStyle/>
          <a:p>
            <a:r>
              <a:rPr lang="en-GB" sz="1400" dirty="0"/>
              <a:t>The guardian. 13 June 2014. Https://wwwtheguardiancom/social-care-network/2014/jun/13/what-is-it-like-to-be-an-unpaid-carer-your-stories. [Online]. [15 January 2018]. Available from: </a:t>
            </a:r>
            <a:r>
              <a:rPr lang="en-GB" sz="1400" dirty="0">
                <a:hlinkClick r:id="rId2"/>
              </a:rPr>
              <a:t>https://www.theguardian.com/social-care-network/2014/jun/13/what-is-it-like-to-be-an-unpaid-carer-your-stories</a:t>
            </a:r>
            <a:endParaRPr lang="en-GB" sz="1400" dirty="0"/>
          </a:p>
          <a:p>
            <a:endParaRPr lang="en-GB" sz="1400" dirty="0"/>
          </a:p>
          <a:p>
            <a:r>
              <a:rPr lang="en-GB" sz="1400" dirty="0"/>
              <a:t>www.nhsuk. 01 April 2015. </a:t>
            </a:r>
            <a:r>
              <a:rPr lang="en-GB" sz="1400" dirty="0" err="1"/>
              <a:t>Wwwnhsuk</a:t>
            </a:r>
            <a:r>
              <a:rPr lang="en-GB" sz="1400" dirty="0"/>
              <a:t>. [Online]. [13 January 2018]. Available from: </a:t>
            </a:r>
            <a:r>
              <a:rPr lang="en-GB" sz="1400" dirty="0">
                <a:hlinkClick r:id="rId3"/>
              </a:rPr>
              <a:t>https://www.nhs.uk/conditions/social-care-and-support/carers-rights-care-act-2014/</a:t>
            </a:r>
            <a:r>
              <a:rPr lang="en-GB" sz="1400" dirty="0"/>
              <a:t>?</a:t>
            </a:r>
          </a:p>
          <a:p>
            <a:endParaRPr lang="en-GB" sz="1400" dirty="0"/>
          </a:p>
          <a:p>
            <a:r>
              <a:rPr lang="en-GB" sz="1400" dirty="0"/>
              <a:t>Nursing-</a:t>
            </a:r>
            <a:r>
              <a:rPr lang="en-GB" sz="1400" dirty="0" err="1"/>
              <a:t>theoryorg</a:t>
            </a:r>
            <a:r>
              <a:rPr lang="en-GB" sz="1400" dirty="0"/>
              <a:t>. 2016. Nursing-</a:t>
            </a:r>
            <a:r>
              <a:rPr lang="en-GB" sz="1400" dirty="0" err="1"/>
              <a:t>theoryorg</a:t>
            </a:r>
            <a:r>
              <a:rPr lang="en-GB" sz="1400" dirty="0"/>
              <a:t>. [Online]. [16 January 2018]. Available from: </a:t>
            </a:r>
            <a:r>
              <a:rPr lang="en-GB" sz="1400" dirty="0">
                <a:hlinkClick r:id="rId4"/>
              </a:rPr>
              <a:t>http://www.nursing-theory.org/theories-and-models/watson-philosophy-and-science-of-caring.php</a:t>
            </a:r>
            <a:endParaRPr lang="en-GB" sz="1400" dirty="0"/>
          </a:p>
          <a:p>
            <a:endParaRPr lang="en-GB" sz="1400" dirty="0"/>
          </a:p>
          <a:p>
            <a:r>
              <a:rPr lang="en-GB" sz="1400" dirty="0"/>
              <a:t>Onsgovuk. 26th October 2017. Onsgovuk. [Online]. [17 January 2018]. Available from: </a:t>
            </a:r>
            <a:r>
              <a:rPr lang="en-GB" sz="1400" dirty="0">
                <a:hlinkClick r:id="rId5"/>
              </a:rPr>
              <a:t>https://www.ons.gov.uk/peoplepopulationandcommunity/healthandsocialcare/socialcare/adhocs/007670ct07522011censusprovisionofunpaidcarebysexenglandandwale</a:t>
            </a:r>
            <a:endParaRPr lang="en-GB" sz="1400" dirty="0"/>
          </a:p>
          <a:p>
            <a:endParaRPr lang="en-GB" sz="1400" dirty="0"/>
          </a:p>
          <a:p>
            <a:r>
              <a:rPr lang="en-GB" sz="1400" dirty="0"/>
              <a:t>Pilotsmartcareeu. 2018. Pilotsmartcareeu. [Online]. [12 January 2018]. Available from: </a:t>
            </a:r>
            <a:r>
              <a:rPr lang="en-GB" sz="1400" dirty="0">
                <a:hlinkClick r:id="rId6"/>
              </a:rPr>
              <a:t>http://pilotsmartcare.eu/topics/service-requirements/informal-carers.html</a:t>
            </a:r>
            <a:endParaRPr lang="en-GB" sz="1400" dirty="0"/>
          </a:p>
          <a:p>
            <a:endParaRPr lang="en-GB" sz="1400" dirty="0"/>
          </a:p>
          <a:p>
            <a:r>
              <a:rPr lang="en-GB" sz="1400" dirty="0"/>
              <a:t>Slideplayercom. no date. Slideplayercom. [Online]. [16 January 2018]. Available from: </a:t>
            </a:r>
            <a:r>
              <a:rPr lang="en-GB" sz="1400" dirty="0">
                <a:hlinkClick r:id="rId7"/>
              </a:rPr>
              <a:t>http://slideplayer.com/slide/5677932/18/images/14/JEAN WATSON NURSING THEORY.jpg</a:t>
            </a:r>
            <a:endParaRPr lang="en-GB" sz="1400" dirty="0"/>
          </a:p>
          <a:p>
            <a:endParaRPr lang="en-GB" sz="1400" dirty="0"/>
          </a:p>
          <a:p>
            <a:r>
              <a:rPr lang="en-GB" sz="1400" dirty="0"/>
              <a:t>Socialcarewales. 20November 2015. Socialcarewales. [Online]. [15 January 2018]. Available from: https://socialcare.wales/cms_assets/hub-downloads/Wales_Carers_Assembly_Report_2015.pdf</a:t>
            </a:r>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p:txBody>
      </p:sp>
    </p:spTree>
    <p:extLst>
      <p:ext uri="{BB962C8B-B14F-4D97-AF65-F5344CB8AC3E}">
        <p14:creationId xmlns:p14="http://schemas.microsoft.com/office/powerpoint/2010/main" val="6310416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C1D780-80F2-4E70-8D49-1E256D3AB88A}"/>
              </a:ext>
            </a:extLst>
          </p:cNvPr>
          <p:cNvSpPr txBox="1"/>
          <p:nvPr/>
        </p:nvSpPr>
        <p:spPr>
          <a:xfrm>
            <a:off x="1757778" y="585926"/>
            <a:ext cx="6418555" cy="830997"/>
          </a:xfrm>
          <a:prstGeom prst="rect">
            <a:avLst/>
          </a:prstGeom>
          <a:noFill/>
        </p:spPr>
        <p:txBody>
          <a:bodyPr wrap="square" rtlCol="0">
            <a:spAutoFit/>
          </a:bodyPr>
          <a:lstStyle/>
          <a:p>
            <a:r>
              <a:rPr lang="en-GB" sz="4800" dirty="0">
                <a:solidFill>
                  <a:schemeClr val="accent1">
                    <a:lumMod val="75000"/>
                  </a:schemeClr>
                </a:solidFill>
              </a:rPr>
              <a:t>PICTURE REFERENCING</a:t>
            </a:r>
          </a:p>
        </p:txBody>
      </p:sp>
      <p:sp>
        <p:nvSpPr>
          <p:cNvPr id="3" name="TextBox 2">
            <a:extLst>
              <a:ext uri="{FF2B5EF4-FFF2-40B4-BE49-F238E27FC236}">
                <a16:creationId xmlns:a16="http://schemas.microsoft.com/office/drawing/2014/main" id="{F5374198-8919-4E87-9704-21187F6A0A88}"/>
              </a:ext>
            </a:extLst>
          </p:cNvPr>
          <p:cNvSpPr txBox="1"/>
          <p:nvPr/>
        </p:nvSpPr>
        <p:spPr>
          <a:xfrm>
            <a:off x="488272" y="1935332"/>
            <a:ext cx="8522563" cy="5663089"/>
          </a:xfrm>
          <a:prstGeom prst="rect">
            <a:avLst/>
          </a:prstGeom>
          <a:noFill/>
        </p:spPr>
        <p:txBody>
          <a:bodyPr wrap="square" rtlCol="0">
            <a:spAutoFit/>
          </a:bodyPr>
          <a:lstStyle/>
          <a:p>
            <a:endParaRPr lang="en-GB" sz="1400" dirty="0"/>
          </a:p>
          <a:p>
            <a:r>
              <a:rPr lang="en-GB" sz="1400" dirty="0"/>
              <a:t>Picture 1.</a:t>
            </a:r>
          </a:p>
          <a:p>
            <a:r>
              <a:rPr lang="en-GB" sz="1400" dirty="0" err="1"/>
              <a:t>Slidesharecdncom</a:t>
            </a:r>
            <a:r>
              <a:rPr lang="en-GB" sz="1400" dirty="0"/>
              <a:t>. no date. </a:t>
            </a:r>
            <a:r>
              <a:rPr lang="en-GB" sz="1400" dirty="0" err="1"/>
              <a:t>Slidesharecdncom</a:t>
            </a:r>
            <a:r>
              <a:rPr lang="en-GB" sz="1400" dirty="0"/>
              <a:t>. [Online]. [16 January 2018]. Available from: </a:t>
            </a:r>
            <a:r>
              <a:rPr lang="en-GB" sz="1400" dirty="0">
                <a:hlinkClick r:id="rId2"/>
              </a:rPr>
              <a:t>https://image.slidesharecdn.com/clcproject1b-130930133218-phpapp02/95/theory-of-human-caring-4-638.jpg?cb=1380547997</a:t>
            </a:r>
            <a:endParaRPr lang="en-GB" sz="1400" dirty="0"/>
          </a:p>
          <a:p>
            <a:endParaRPr lang="en-GB" sz="1400" dirty="0"/>
          </a:p>
          <a:p>
            <a:r>
              <a:rPr lang="en-GB" sz="1400" dirty="0"/>
              <a:t>Picture 2.</a:t>
            </a:r>
          </a:p>
          <a:p>
            <a:r>
              <a:rPr lang="en-GB" sz="1400" dirty="0" err="1"/>
              <a:t>Nationalarchivesgovuk</a:t>
            </a:r>
            <a:r>
              <a:rPr lang="en-GB" sz="1400" dirty="0"/>
              <a:t>. 16 May 2013. </a:t>
            </a:r>
            <a:r>
              <a:rPr lang="en-GB" sz="1400" dirty="0" err="1"/>
              <a:t>Nationalarchivesgovuk</a:t>
            </a:r>
            <a:r>
              <a:rPr lang="en-GB" sz="1400" dirty="0"/>
              <a:t>. [Online]. [15 January 2018]. Available from: </a:t>
            </a:r>
            <a:r>
              <a:rPr lang="en-GB" sz="1400" dirty="0">
                <a:hlinkClick r:id="rId3"/>
              </a:rPr>
              <a:t>http://webarchive.nationalarchives.gov.uk/20160107124401/http://www.ons.gov.uk/ons/resources/chtfigure7modified_tcm77-310200.png</a:t>
            </a:r>
            <a:endParaRPr lang="en-GB" sz="1400" dirty="0"/>
          </a:p>
          <a:p>
            <a:endParaRPr lang="en-GB" sz="1400" dirty="0"/>
          </a:p>
          <a:p>
            <a:endParaRPr lang="en-GB" sz="1400" dirty="0"/>
          </a:p>
          <a:p>
            <a:r>
              <a:rPr lang="en-GB" sz="1400" dirty="0"/>
              <a:t>Picture 3.</a:t>
            </a:r>
          </a:p>
          <a:p>
            <a:r>
              <a:rPr lang="en-GB" sz="1400" dirty="0" err="1"/>
              <a:t>Bbcicouk</a:t>
            </a:r>
            <a:r>
              <a:rPr lang="en-GB" sz="1400" dirty="0"/>
              <a:t>. 2018. </a:t>
            </a:r>
            <a:r>
              <a:rPr lang="en-GB" sz="1400" dirty="0" err="1"/>
              <a:t>Bbcicouk</a:t>
            </a:r>
            <a:r>
              <a:rPr lang="en-GB" sz="1400" dirty="0"/>
              <a:t>. [Online]. [16 January 2018]. Available from: https://ichef-1.bbci.co.uk/news/304/media/images/67641000/gif/_67641141_young_carers_304.gif</a:t>
            </a:r>
          </a:p>
          <a:p>
            <a:endParaRPr lang="en-GB" sz="1600" dirty="0"/>
          </a:p>
          <a:p>
            <a:endParaRPr lang="en-GB" sz="1600" dirty="0"/>
          </a:p>
          <a:p>
            <a:endParaRPr lang="en-GB" sz="1600"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2657963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7443</TotalTime>
  <Words>1181</Words>
  <Application>Microsoft Office PowerPoint</Application>
  <PresentationFormat>Widescreen</PresentationFormat>
  <Paragraphs>159</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Trebuchet MS</vt:lpstr>
      <vt:lpstr>Wingdings</vt:lpstr>
      <vt:lpstr>Wingdings 3</vt:lpstr>
      <vt:lpstr>Facet</vt:lpstr>
      <vt:lpstr> BARRIERS TO WELL-BEING FOR INFORMAL CARERS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EXPLORE BARRIERS TO WELLBEING AND INCLUSION FOR INFORMAL CARERS, REFER TO THEORY, POLICY AND PRACTICE</dc:title>
  <dc:creator>Tessa Goddard (1704457)</dc:creator>
  <cp:lastModifiedBy>Tessa Goddard (1704457)</cp:lastModifiedBy>
  <cp:revision>74</cp:revision>
  <cp:lastPrinted>2018-01-16T14:12:39Z</cp:lastPrinted>
  <dcterms:created xsi:type="dcterms:W3CDTF">2018-01-11T18:11:18Z</dcterms:created>
  <dcterms:modified xsi:type="dcterms:W3CDTF">2018-01-18T13:41:38Z</dcterms:modified>
</cp:coreProperties>
</file>