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2"/>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1" r:id="rId29"/>
    <p:sldId id="472" r:id="rId30"/>
    <p:sldId id="473" r:id="rId31"/>
    <p:sldId id="474" r:id="rId32"/>
    <p:sldId id="508" r:id="rId33"/>
    <p:sldId id="475" r:id="rId34"/>
    <p:sldId id="476" r:id="rId35"/>
    <p:sldId id="477" r:id="rId36"/>
    <p:sldId id="478" r:id="rId37"/>
    <p:sldId id="479" r:id="rId38"/>
    <p:sldId id="480" r:id="rId39"/>
    <p:sldId id="481" r:id="rId40"/>
    <p:sldId id="483" r:id="rId41"/>
    <p:sldId id="484" r:id="rId42"/>
    <p:sldId id="486" r:id="rId43"/>
    <p:sldId id="487" r:id="rId44"/>
    <p:sldId id="488" r:id="rId45"/>
    <p:sldId id="489" r:id="rId46"/>
    <p:sldId id="491" r:id="rId47"/>
    <p:sldId id="493" r:id="rId48"/>
    <p:sldId id="494" r:id="rId49"/>
    <p:sldId id="495" r:id="rId50"/>
    <p:sldId id="496" r:id="rId51"/>
    <p:sldId id="497" r:id="rId52"/>
    <p:sldId id="498" r:id="rId53"/>
    <p:sldId id="500" r:id="rId54"/>
    <p:sldId id="501" r:id="rId55"/>
    <p:sldId id="502" r:id="rId56"/>
    <p:sldId id="503" r:id="rId57"/>
    <p:sldId id="505" r:id="rId58"/>
    <p:sldId id="507" r:id="rId59"/>
    <p:sldId id="387" r:id="rId60"/>
    <p:sldId id="415" r:id="rId6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35D361-8B21-4A8F-8C20-82B463123EE4}" v="212" dt="2023-11-24T10:46:57.7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8" d="100"/>
          <a:sy n="118" d="100"/>
        </p:scale>
        <p:origin x="210" y="93"/>
      </p:cViewPr>
      <p:guideLst>
        <p:guide orient="horz" pos="2160"/>
        <p:guide pos="2880"/>
      </p:guideLst>
    </p:cSldViewPr>
  </p:slideViewPr>
  <p:notesTextViewPr>
    <p:cViewPr>
      <p:scale>
        <a:sx n="100" d="100"/>
        <a:sy n="100" d="100"/>
      </p:scale>
      <p:origin x="0" y="0"/>
    </p:cViewPr>
  </p:notesTextViewPr>
  <p:notesViewPr>
    <p:cSldViewPr snapToGrid="0" snapToObjects="1">
      <p:cViewPr>
        <p:scale>
          <a:sx n="136" d="100"/>
          <a:sy n="136" d="100"/>
        </p:scale>
        <p:origin x="1374" y="-24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C735D361-8B21-4A8F-8C20-82B463123EE4}"/>
    <pc:docChg chg="undo custSel modSld">
      <pc:chgData name="Munyaradzi Nicholas Murira" userId="6ab3fae5-94bd-47ef-9f25-6c1f645127cf" providerId="ADAL" clId="{C735D361-8B21-4A8F-8C20-82B463123EE4}" dt="2023-11-24T10:46:57.785" v="267" actId="6549"/>
      <pc:docMkLst>
        <pc:docMk/>
      </pc:docMkLst>
      <pc:sldChg chg="addSp delSp modSp mod">
        <pc:chgData name="Munyaradzi Nicholas Murira" userId="6ab3fae5-94bd-47ef-9f25-6c1f645127cf" providerId="ADAL" clId="{C735D361-8B21-4A8F-8C20-82B463123EE4}" dt="2023-11-24T07:05:51.492" v="243" actId="255"/>
        <pc:sldMkLst>
          <pc:docMk/>
          <pc:sldMk cId="660449210" sldId="256"/>
        </pc:sldMkLst>
        <pc:spChg chg="del">
          <ac:chgData name="Munyaradzi Nicholas Murira" userId="6ab3fae5-94bd-47ef-9f25-6c1f645127cf" providerId="ADAL" clId="{C735D361-8B21-4A8F-8C20-82B463123EE4}" dt="2023-11-24T02:07:57.607" v="0" actId="478"/>
          <ac:spMkLst>
            <pc:docMk/>
            <pc:sldMk cId="660449210" sldId="256"/>
            <ac:spMk id="3" creationId="{00000000-0000-0000-0000-000000000000}"/>
          </ac:spMkLst>
        </pc:spChg>
        <pc:spChg chg="add mod">
          <ac:chgData name="Munyaradzi Nicholas Murira" userId="6ab3fae5-94bd-47ef-9f25-6c1f645127cf" providerId="ADAL" clId="{C735D361-8B21-4A8F-8C20-82B463123EE4}" dt="2023-11-24T07:05:51.492" v="243" actId="255"/>
          <ac:spMkLst>
            <pc:docMk/>
            <pc:sldMk cId="660449210" sldId="256"/>
            <ac:spMk id="3" creationId="{979E1669-60CF-4D46-FBBD-754BB124C474}"/>
          </ac:spMkLst>
        </pc:spChg>
        <pc:spChg chg="del mod">
          <ac:chgData name="Munyaradzi Nicholas Murira" userId="6ab3fae5-94bd-47ef-9f25-6c1f645127cf" providerId="ADAL" clId="{C735D361-8B21-4A8F-8C20-82B463123EE4}" dt="2023-11-24T02:08:34.024" v="3"/>
          <ac:spMkLst>
            <pc:docMk/>
            <pc:sldMk cId="660449210" sldId="256"/>
            <ac:spMk id="4" creationId="{00000000-0000-0000-0000-000000000000}"/>
          </ac:spMkLst>
        </pc:spChg>
      </pc:sldChg>
      <pc:sldChg chg="modSp mod">
        <pc:chgData name="Munyaradzi Nicholas Murira" userId="6ab3fae5-94bd-47ef-9f25-6c1f645127cf" providerId="ADAL" clId="{C735D361-8B21-4A8F-8C20-82B463123EE4}" dt="2023-11-24T06:20:37.215" v="236" actId="27636"/>
        <pc:sldMkLst>
          <pc:docMk/>
          <pc:sldMk cId="0" sldId="445"/>
        </pc:sldMkLst>
        <pc:spChg chg="mod">
          <ac:chgData name="Munyaradzi Nicholas Murira" userId="6ab3fae5-94bd-47ef-9f25-6c1f645127cf" providerId="ADAL" clId="{C735D361-8B21-4A8F-8C20-82B463123EE4}" dt="2023-11-24T06:20:37.215" v="236" actId="27636"/>
          <ac:spMkLst>
            <pc:docMk/>
            <pc:sldMk cId="0" sldId="445"/>
            <ac:spMk id="3" creationId="{00000000-0000-0000-0000-000000000000}"/>
          </ac:spMkLst>
        </pc:spChg>
      </pc:sldChg>
      <pc:sldChg chg="modSp">
        <pc:chgData name="Munyaradzi Nicholas Murira" userId="6ab3fae5-94bd-47ef-9f25-6c1f645127cf" providerId="ADAL" clId="{C735D361-8B21-4A8F-8C20-82B463123EE4}" dt="2023-11-24T02:30:41.083" v="16" actId="20577"/>
        <pc:sldMkLst>
          <pc:docMk/>
          <pc:sldMk cId="1335924139" sldId="446"/>
        </pc:sldMkLst>
        <pc:spChg chg="mod">
          <ac:chgData name="Munyaradzi Nicholas Murira" userId="6ab3fae5-94bd-47ef-9f25-6c1f645127cf" providerId="ADAL" clId="{C735D361-8B21-4A8F-8C20-82B463123EE4}" dt="2023-11-24T02:30:41.083" v="16" actId="20577"/>
          <ac:spMkLst>
            <pc:docMk/>
            <pc:sldMk cId="1335924139" sldId="446"/>
            <ac:spMk id="5123" creationId="{00000000-0000-0000-0000-000000000000}"/>
          </ac:spMkLst>
        </pc:spChg>
      </pc:sldChg>
      <pc:sldChg chg="modSp mod modAnim">
        <pc:chgData name="Munyaradzi Nicholas Murira" userId="6ab3fae5-94bd-47ef-9f25-6c1f645127cf" providerId="ADAL" clId="{C735D361-8B21-4A8F-8C20-82B463123EE4}" dt="2023-11-24T02:57:58.509" v="27"/>
        <pc:sldMkLst>
          <pc:docMk/>
          <pc:sldMk cId="3392517742" sldId="449"/>
        </pc:sldMkLst>
        <pc:spChg chg="mod">
          <ac:chgData name="Munyaradzi Nicholas Murira" userId="6ab3fae5-94bd-47ef-9f25-6c1f645127cf" providerId="ADAL" clId="{C735D361-8B21-4A8F-8C20-82B463123EE4}" dt="2023-11-24T02:55:41.278" v="18" actId="27636"/>
          <ac:spMkLst>
            <pc:docMk/>
            <pc:sldMk cId="3392517742" sldId="449"/>
            <ac:spMk id="9220" creationId="{00000000-0000-0000-0000-000000000000}"/>
          </ac:spMkLst>
        </pc:spChg>
      </pc:sldChg>
      <pc:sldChg chg="mod modShow">
        <pc:chgData name="Munyaradzi Nicholas Murira" userId="6ab3fae5-94bd-47ef-9f25-6c1f645127cf" providerId="ADAL" clId="{C735D361-8B21-4A8F-8C20-82B463123EE4}" dt="2023-11-24T03:00:57.138" v="28" actId="729"/>
        <pc:sldMkLst>
          <pc:docMk/>
          <pc:sldMk cId="1503039825" sldId="450"/>
        </pc:sldMkLst>
      </pc:sldChg>
      <pc:sldChg chg="modAnim">
        <pc:chgData name="Munyaradzi Nicholas Murira" userId="6ab3fae5-94bd-47ef-9f25-6c1f645127cf" providerId="ADAL" clId="{C735D361-8B21-4A8F-8C20-82B463123EE4}" dt="2023-11-24T03:04:18.935" v="30"/>
        <pc:sldMkLst>
          <pc:docMk/>
          <pc:sldMk cId="1483001776" sldId="452"/>
        </pc:sldMkLst>
      </pc:sldChg>
      <pc:sldChg chg="mod modShow">
        <pc:chgData name="Munyaradzi Nicholas Murira" userId="6ab3fae5-94bd-47ef-9f25-6c1f645127cf" providerId="ADAL" clId="{C735D361-8B21-4A8F-8C20-82B463123EE4}" dt="2023-11-24T04:27:20.765" v="47" actId="729"/>
        <pc:sldMkLst>
          <pc:docMk/>
          <pc:sldMk cId="528383631" sldId="455"/>
        </pc:sldMkLst>
      </pc:sldChg>
      <pc:sldChg chg="mod modShow">
        <pc:chgData name="Munyaradzi Nicholas Murira" userId="6ab3fae5-94bd-47ef-9f25-6c1f645127cf" providerId="ADAL" clId="{C735D361-8B21-4A8F-8C20-82B463123EE4}" dt="2023-11-24T04:27:25.138" v="48" actId="729"/>
        <pc:sldMkLst>
          <pc:docMk/>
          <pc:sldMk cId="1593084987" sldId="456"/>
        </pc:sldMkLst>
      </pc:sldChg>
      <pc:sldChg chg="modSp">
        <pc:chgData name="Munyaradzi Nicholas Murira" userId="6ab3fae5-94bd-47ef-9f25-6c1f645127cf" providerId="ADAL" clId="{C735D361-8B21-4A8F-8C20-82B463123EE4}" dt="2023-11-24T10:46:57.785" v="267" actId="6549"/>
        <pc:sldMkLst>
          <pc:docMk/>
          <pc:sldMk cId="15191767" sldId="460"/>
        </pc:sldMkLst>
        <pc:spChg chg="mod">
          <ac:chgData name="Munyaradzi Nicholas Murira" userId="6ab3fae5-94bd-47ef-9f25-6c1f645127cf" providerId="ADAL" clId="{C735D361-8B21-4A8F-8C20-82B463123EE4}" dt="2023-11-24T10:46:57.785" v="267" actId="6549"/>
          <ac:spMkLst>
            <pc:docMk/>
            <pc:sldMk cId="15191767" sldId="460"/>
            <ac:spMk id="41988" creationId="{00000000-0000-0000-0000-000000000000}"/>
          </ac:spMkLst>
        </pc:spChg>
      </pc:sldChg>
      <pc:sldChg chg="mod modShow">
        <pc:chgData name="Munyaradzi Nicholas Murira" userId="6ab3fae5-94bd-47ef-9f25-6c1f645127cf" providerId="ADAL" clId="{C735D361-8B21-4A8F-8C20-82B463123EE4}" dt="2023-11-24T03:36:15.902" v="31" actId="729"/>
        <pc:sldMkLst>
          <pc:docMk/>
          <pc:sldMk cId="3498044850" sldId="461"/>
        </pc:sldMkLst>
      </pc:sldChg>
      <pc:sldChg chg="mod modShow">
        <pc:chgData name="Munyaradzi Nicholas Murira" userId="6ab3fae5-94bd-47ef-9f25-6c1f645127cf" providerId="ADAL" clId="{C735D361-8B21-4A8F-8C20-82B463123EE4}" dt="2023-11-24T03:38:25.475" v="32" actId="729"/>
        <pc:sldMkLst>
          <pc:docMk/>
          <pc:sldMk cId="1453090924" sldId="462"/>
        </pc:sldMkLst>
      </pc:sldChg>
      <pc:sldChg chg="modSp">
        <pc:chgData name="Munyaradzi Nicholas Murira" userId="6ab3fae5-94bd-47ef-9f25-6c1f645127cf" providerId="ADAL" clId="{C735D361-8B21-4A8F-8C20-82B463123EE4}" dt="2023-11-24T03:43:43.509" v="46" actId="20577"/>
        <pc:sldMkLst>
          <pc:docMk/>
          <pc:sldMk cId="3558398864" sldId="463"/>
        </pc:sldMkLst>
        <pc:spChg chg="mod">
          <ac:chgData name="Munyaradzi Nicholas Murira" userId="6ab3fae5-94bd-47ef-9f25-6c1f645127cf" providerId="ADAL" clId="{C735D361-8B21-4A8F-8C20-82B463123EE4}" dt="2023-11-24T03:43:43.509" v="46" actId="20577"/>
          <ac:spMkLst>
            <pc:docMk/>
            <pc:sldMk cId="3558398864" sldId="463"/>
            <ac:spMk id="45059" creationId="{00000000-0000-0000-0000-000000000000}"/>
          </ac:spMkLst>
        </pc:spChg>
      </pc:sldChg>
      <pc:sldChg chg="modSp mod modAnim">
        <pc:chgData name="Munyaradzi Nicholas Murira" userId="6ab3fae5-94bd-47ef-9f25-6c1f645127cf" providerId="ADAL" clId="{C735D361-8B21-4A8F-8C20-82B463123EE4}" dt="2023-11-24T04:47:00.448" v="98" actId="27636"/>
        <pc:sldMkLst>
          <pc:docMk/>
          <pc:sldMk cId="1862685617" sldId="465"/>
        </pc:sldMkLst>
        <pc:spChg chg="mod">
          <ac:chgData name="Munyaradzi Nicholas Murira" userId="6ab3fae5-94bd-47ef-9f25-6c1f645127cf" providerId="ADAL" clId="{C735D361-8B21-4A8F-8C20-82B463123EE4}" dt="2023-11-24T04:47:00.448" v="98" actId="27636"/>
          <ac:spMkLst>
            <pc:docMk/>
            <pc:sldMk cId="1862685617" sldId="465"/>
            <ac:spMk id="50180" creationId="{00000000-0000-0000-0000-000000000000}"/>
          </ac:spMkLst>
        </pc:spChg>
      </pc:sldChg>
      <pc:sldChg chg="mod modShow">
        <pc:chgData name="Munyaradzi Nicholas Murira" userId="6ab3fae5-94bd-47ef-9f25-6c1f645127cf" providerId="ADAL" clId="{C735D361-8B21-4A8F-8C20-82B463123EE4}" dt="2023-11-24T04:36:33.229" v="49" actId="729"/>
        <pc:sldMkLst>
          <pc:docMk/>
          <pc:sldMk cId="2875558796" sldId="467"/>
        </pc:sldMkLst>
      </pc:sldChg>
      <pc:sldChg chg="mod modShow">
        <pc:chgData name="Munyaradzi Nicholas Murira" userId="6ab3fae5-94bd-47ef-9f25-6c1f645127cf" providerId="ADAL" clId="{C735D361-8B21-4A8F-8C20-82B463123EE4}" dt="2023-11-24T04:36:39.573" v="50" actId="729"/>
        <pc:sldMkLst>
          <pc:docMk/>
          <pc:sldMk cId="2715384322" sldId="468"/>
        </pc:sldMkLst>
      </pc:sldChg>
      <pc:sldChg chg="modSp mod modAnim">
        <pc:chgData name="Munyaradzi Nicholas Murira" userId="6ab3fae5-94bd-47ef-9f25-6c1f645127cf" providerId="ADAL" clId="{C735D361-8B21-4A8F-8C20-82B463123EE4}" dt="2023-11-24T04:53:17.639" v="103" actId="6549"/>
        <pc:sldMkLst>
          <pc:docMk/>
          <pc:sldMk cId="3159472293" sldId="469"/>
        </pc:sldMkLst>
        <pc:spChg chg="mod">
          <ac:chgData name="Munyaradzi Nicholas Murira" userId="6ab3fae5-94bd-47ef-9f25-6c1f645127cf" providerId="ADAL" clId="{C735D361-8B21-4A8F-8C20-82B463123EE4}" dt="2023-11-24T04:53:17.639" v="103" actId="6549"/>
          <ac:spMkLst>
            <pc:docMk/>
            <pc:sldMk cId="3159472293" sldId="469"/>
            <ac:spMk id="69635" creationId="{00000000-0000-0000-0000-000000000000}"/>
          </ac:spMkLst>
        </pc:spChg>
      </pc:sldChg>
      <pc:sldChg chg="modSp modAnim">
        <pc:chgData name="Munyaradzi Nicholas Murira" userId="6ab3fae5-94bd-47ef-9f25-6c1f645127cf" providerId="ADAL" clId="{C735D361-8B21-4A8F-8C20-82B463123EE4}" dt="2023-11-24T05:15:33.915" v="171" actId="113"/>
        <pc:sldMkLst>
          <pc:docMk/>
          <pc:sldMk cId="2154140076" sldId="470"/>
        </pc:sldMkLst>
        <pc:spChg chg="mod">
          <ac:chgData name="Munyaradzi Nicholas Murira" userId="6ab3fae5-94bd-47ef-9f25-6c1f645127cf" providerId="ADAL" clId="{C735D361-8B21-4A8F-8C20-82B463123EE4}" dt="2023-11-24T05:15:33.915" v="171" actId="113"/>
          <ac:spMkLst>
            <pc:docMk/>
            <pc:sldMk cId="2154140076" sldId="470"/>
            <ac:spMk id="70659" creationId="{00000000-0000-0000-0000-000000000000}"/>
          </ac:spMkLst>
        </pc:spChg>
      </pc:sldChg>
      <pc:sldChg chg="modSp mod modAnim">
        <pc:chgData name="Munyaradzi Nicholas Murira" userId="6ab3fae5-94bd-47ef-9f25-6c1f645127cf" providerId="ADAL" clId="{C735D361-8B21-4A8F-8C20-82B463123EE4}" dt="2023-11-24T05:27:33.663" v="201" actId="27636"/>
        <pc:sldMkLst>
          <pc:docMk/>
          <pc:sldMk cId="3624550579" sldId="472"/>
        </pc:sldMkLst>
        <pc:spChg chg="mod">
          <ac:chgData name="Munyaradzi Nicholas Murira" userId="6ab3fae5-94bd-47ef-9f25-6c1f645127cf" providerId="ADAL" clId="{C735D361-8B21-4A8F-8C20-82B463123EE4}" dt="2023-11-24T05:27:33.663" v="201" actId="27636"/>
          <ac:spMkLst>
            <pc:docMk/>
            <pc:sldMk cId="3624550579" sldId="472"/>
            <ac:spMk id="79876" creationId="{00000000-0000-0000-0000-000000000000}"/>
          </ac:spMkLst>
        </pc:spChg>
      </pc:sldChg>
      <pc:sldChg chg="mod modShow">
        <pc:chgData name="Munyaradzi Nicholas Murira" userId="6ab3fae5-94bd-47ef-9f25-6c1f645127cf" providerId="ADAL" clId="{C735D361-8B21-4A8F-8C20-82B463123EE4}" dt="2023-11-24T05:28:29.493" v="202" actId="729"/>
        <pc:sldMkLst>
          <pc:docMk/>
          <pc:sldMk cId="520632823" sldId="473"/>
        </pc:sldMkLst>
      </pc:sldChg>
      <pc:sldChg chg="mod modShow">
        <pc:chgData name="Munyaradzi Nicholas Murira" userId="6ab3fae5-94bd-47ef-9f25-6c1f645127cf" providerId="ADAL" clId="{C735D361-8B21-4A8F-8C20-82B463123EE4}" dt="2023-11-24T05:28:34.216" v="203" actId="729"/>
        <pc:sldMkLst>
          <pc:docMk/>
          <pc:sldMk cId="1651814879" sldId="474"/>
        </pc:sldMkLst>
      </pc:sldChg>
      <pc:sldChg chg="modSp">
        <pc:chgData name="Munyaradzi Nicholas Murira" userId="6ab3fae5-94bd-47ef-9f25-6c1f645127cf" providerId="ADAL" clId="{C735D361-8B21-4A8F-8C20-82B463123EE4}" dt="2023-11-24T09:28:43.552" v="260" actId="20577"/>
        <pc:sldMkLst>
          <pc:docMk/>
          <pc:sldMk cId="3423850618" sldId="475"/>
        </pc:sldMkLst>
        <pc:spChg chg="mod">
          <ac:chgData name="Munyaradzi Nicholas Murira" userId="6ab3fae5-94bd-47ef-9f25-6c1f645127cf" providerId="ADAL" clId="{C735D361-8B21-4A8F-8C20-82B463123EE4}" dt="2023-11-24T09:28:43.552" v="260" actId="20577"/>
          <ac:spMkLst>
            <pc:docMk/>
            <pc:sldMk cId="3423850618" sldId="475"/>
            <ac:spMk id="2" creationId="{00000000-0000-0000-0000-000000000000}"/>
          </ac:spMkLst>
        </pc:spChg>
      </pc:sldChg>
      <pc:sldChg chg="mod modShow">
        <pc:chgData name="Munyaradzi Nicholas Murira" userId="6ab3fae5-94bd-47ef-9f25-6c1f645127cf" providerId="ADAL" clId="{C735D361-8B21-4A8F-8C20-82B463123EE4}" dt="2023-11-24T05:45:07.149" v="204" actId="729"/>
        <pc:sldMkLst>
          <pc:docMk/>
          <pc:sldMk cId="141279336" sldId="478"/>
        </pc:sldMkLst>
      </pc:sldChg>
      <pc:sldChg chg="modSp mod modAnim">
        <pc:chgData name="Munyaradzi Nicholas Murira" userId="6ab3fae5-94bd-47ef-9f25-6c1f645127cf" providerId="ADAL" clId="{C735D361-8B21-4A8F-8C20-82B463123EE4}" dt="2023-11-24T09:37:28.696" v="266" actId="20577"/>
        <pc:sldMkLst>
          <pc:docMk/>
          <pc:sldMk cId="3067251430" sldId="481"/>
        </pc:sldMkLst>
        <pc:spChg chg="mod">
          <ac:chgData name="Munyaradzi Nicholas Murira" userId="6ab3fae5-94bd-47ef-9f25-6c1f645127cf" providerId="ADAL" clId="{C735D361-8B21-4A8F-8C20-82B463123EE4}" dt="2023-11-24T09:37:28.696" v="266" actId="20577"/>
          <ac:spMkLst>
            <pc:docMk/>
            <pc:sldMk cId="3067251430" sldId="481"/>
            <ac:spMk id="84996" creationId="{00000000-0000-0000-0000-000000000000}"/>
          </ac:spMkLst>
        </pc:spChg>
      </pc:sldChg>
      <pc:sldChg chg="mod modShow">
        <pc:chgData name="Munyaradzi Nicholas Murira" userId="6ab3fae5-94bd-47ef-9f25-6c1f645127cf" providerId="ADAL" clId="{C735D361-8B21-4A8F-8C20-82B463123EE4}" dt="2023-11-24T06:01:18.288" v="225" actId="729"/>
        <pc:sldMkLst>
          <pc:docMk/>
          <pc:sldMk cId="1434069805" sldId="488"/>
        </pc:sldMkLst>
      </pc:sldChg>
      <pc:sldChg chg="mod modShow">
        <pc:chgData name="Munyaradzi Nicholas Murira" userId="6ab3fae5-94bd-47ef-9f25-6c1f645127cf" providerId="ADAL" clId="{C735D361-8B21-4A8F-8C20-82B463123EE4}" dt="2023-11-24T06:01:28.215" v="226" actId="729"/>
        <pc:sldMkLst>
          <pc:docMk/>
          <pc:sldMk cId="99875941" sldId="489"/>
        </pc:sldMkLst>
      </pc:sldChg>
      <pc:sldChg chg="mod modShow">
        <pc:chgData name="Munyaradzi Nicholas Murira" userId="6ab3fae5-94bd-47ef-9f25-6c1f645127cf" providerId="ADAL" clId="{C735D361-8B21-4A8F-8C20-82B463123EE4}" dt="2023-11-24T06:01:46.375" v="227" actId="729"/>
        <pc:sldMkLst>
          <pc:docMk/>
          <pc:sldMk cId="3514905492" sldId="491"/>
        </pc:sldMkLst>
      </pc:sldChg>
      <pc:sldChg chg="mod modShow">
        <pc:chgData name="Munyaradzi Nicholas Murira" userId="6ab3fae5-94bd-47ef-9f25-6c1f645127cf" providerId="ADAL" clId="{C735D361-8B21-4A8F-8C20-82B463123EE4}" dt="2023-11-24T06:04:16.147" v="228" actId="729"/>
        <pc:sldMkLst>
          <pc:docMk/>
          <pc:sldMk cId="2598843885" sldId="496"/>
        </pc:sldMkLst>
      </pc:sldChg>
      <pc:sldChg chg="mod modShow">
        <pc:chgData name="Munyaradzi Nicholas Murira" userId="6ab3fae5-94bd-47ef-9f25-6c1f645127cf" providerId="ADAL" clId="{C735D361-8B21-4A8F-8C20-82B463123EE4}" dt="2023-11-24T06:06:32.387" v="229" actId="729"/>
        <pc:sldMkLst>
          <pc:docMk/>
          <pc:sldMk cId="3721725725" sldId="498"/>
        </pc:sldMkLst>
      </pc:sldChg>
      <pc:sldChg chg="mod modShow">
        <pc:chgData name="Munyaradzi Nicholas Murira" userId="6ab3fae5-94bd-47ef-9f25-6c1f645127cf" providerId="ADAL" clId="{C735D361-8B21-4A8F-8C20-82B463123EE4}" dt="2023-11-24T06:08:03.641" v="230" actId="729"/>
        <pc:sldMkLst>
          <pc:docMk/>
          <pc:sldMk cId="540359629" sldId="500"/>
        </pc:sldMkLst>
      </pc:sldChg>
      <pc:sldChg chg="mod modShow">
        <pc:chgData name="Munyaradzi Nicholas Murira" userId="6ab3fae5-94bd-47ef-9f25-6c1f645127cf" providerId="ADAL" clId="{C735D361-8B21-4A8F-8C20-82B463123EE4}" dt="2023-11-24T06:08:15.156" v="231" actId="729"/>
        <pc:sldMkLst>
          <pc:docMk/>
          <pc:sldMk cId="105524045" sldId="501"/>
        </pc:sldMkLst>
      </pc:sldChg>
      <pc:sldChg chg="modSp mod modAnim">
        <pc:chgData name="Munyaradzi Nicholas Murira" userId="6ab3fae5-94bd-47ef-9f25-6c1f645127cf" providerId="ADAL" clId="{C735D361-8B21-4A8F-8C20-82B463123EE4}" dt="2023-11-24T06:09:14.964" v="233" actId="27636"/>
        <pc:sldMkLst>
          <pc:docMk/>
          <pc:sldMk cId="4012987541" sldId="502"/>
        </pc:sldMkLst>
        <pc:spChg chg="mod">
          <ac:chgData name="Munyaradzi Nicholas Murira" userId="6ab3fae5-94bd-47ef-9f25-6c1f645127cf" providerId="ADAL" clId="{C735D361-8B21-4A8F-8C20-82B463123EE4}" dt="2023-11-24T06:09:14.964" v="233" actId="27636"/>
          <ac:spMkLst>
            <pc:docMk/>
            <pc:sldMk cId="4012987541" sldId="502"/>
            <ac:spMk id="113668" creationId="{00000000-0000-0000-0000-000000000000}"/>
          </ac:spMkLst>
        </pc:spChg>
      </pc:sldChg>
      <pc:sldChg chg="mod modShow">
        <pc:chgData name="Munyaradzi Nicholas Murira" userId="6ab3fae5-94bd-47ef-9f25-6c1f645127cf" providerId="ADAL" clId="{C735D361-8B21-4A8F-8C20-82B463123EE4}" dt="2023-11-24T06:13:29.138" v="234" actId="729"/>
        <pc:sldMkLst>
          <pc:docMk/>
          <pc:sldMk cId="3178823347" sldId="50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11/24/2023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 think technology can solve your security problems, then you don’t  understand the problems and you don’t understand the technology. ~BRUCE SCHNEIER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p:cNvSpPr>
            <a:spLocks noGrp="1" noRot="1" noChangeAspect="1" noTextEdit="1"/>
          </p:cNvSpPr>
          <p:nvPr>
            <p:ph type="sldImg"/>
          </p:nvPr>
        </p:nvSpPr>
        <p:spPr>
          <a:ln/>
        </p:spPr>
      </p:sp>
      <p:sp>
        <p:nvSpPr>
          <p:cNvPr id="119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19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7216846-B512-4B5E-B057-7F5122EC74A9}" type="slidenum">
              <a:rPr lang="en-US" sz="1200" smtClean="0"/>
              <a:pPr eaLnBrk="1" hangingPunct="1"/>
              <a:t>3</a:t>
            </a:fld>
            <a:endParaRPr lang="en-US" sz="1200" dirty="0"/>
          </a:p>
        </p:txBody>
      </p:sp>
    </p:spTree>
    <p:extLst>
      <p:ext uri="{BB962C8B-B14F-4D97-AF65-F5344CB8AC3E}">
        <p14:creationId xmlns:p14="http://schemas.microsoft.com/office/powerpoint/2010/main" val="1099574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ln/>
        </p:spPr>
      </p:sp>
      <p:sp>
        <p:nvSpPr>
          <p:cNvPr id="120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ADF7FC-AA3D-482B-B1DF-FAEACDBC49CE}" type="slidenum">
              <a:rPr lang="en-US" sz="1200" smtClean="0"/>
              <a:pPr eaLnBrk="1" hangingPunct="1"/>
              <a:t>4</a:t>
            </a:fld>
            <a:endParaRPr lang="en-US" sz="1200" dirty="0"/>
          </a:p>
        </p:txBody>
      </p:sp>
    </p:spTree>
    <p:extLst>
      <p:ext uri="{BB962C8B-B14F-4D97-AF65-F5344CB8AC3E}">
        <p14:creationId xmlns:p14="http://schemas.microsoft.com/office/powerpoint/2010/main" val="2642567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8FE0772-28DA-4953-B549-65BC51DDD16B}" type="slidenum">
              <a:rPr lang="en-US" sz="1200" smtClean="0"/>
              <a:pPr eaLnBrk="1" hangingPunct="1"/>
              <a:t>5</a:t>
            </a:fld>
            <a:endParaRPr 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44226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99A195-D8BE-4FF4-839B-9A4E8DC7284D}" type="slidenum">
              <a:rPr lang="en-US" sz="1200" smtClean="0"/>
              <a:pPr eaLnBrk="1" hangingPunct="1"/>
              <a:t>6</a:t>
            </a:fld>
            <a:endParaRPr 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Knows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verifies the user’s identity by means of a password, passphrase, or other unique code, such as a PIN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current industry best practice is for all passwords to have a minimum length of 10 characters and contain at least one uppercase letter, one lowercase letter, one number, and one system-acceptable special character, which of course requires systems to be case-sensitive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passphrase and corresponding virtual password are an improvement over the standard password, as they are based on an easily memorable phrase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Has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makes use of something that the user or the system possesses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Dumb card with magnetic strips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Smart card with embedded computer chip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token with a processor in a card that has a display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Tokens may be either synchronous or asynchronous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rise of smartphones has led to the increasing use of communication of authentication code using out-of-band transmission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often combined with something a person knows to create a multifactor authentication</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Something a Person Can Produce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authentication mechanism takes advantage of something inherent about the user that is evaluated using biometrics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Palm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Hand geometry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recognition—photographic ID card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Facial recognition—digital camera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Retinal print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pattern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of the technologies that scan human characteristics convert these images to obtain some form of minutiae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all possible biometrics, only three human characteristics are usually considered truly unique: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Fingerprints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Retina of the eye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Iris of the eye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DNA or genetic authentication will be included in this category if it ever becomes a cost-effective and socially accepted technology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items a person can produce, signature recognition is commonplace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Evaluating Biometrics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Biometric technologies are generally evaluated according to three basic criteria: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reject rate or Type 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false accept rate or Type II Error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crossover error rate (CER)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balance must be struck between the acceptability of a system to its users and the effectiveness of the same system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reliable, effective biometric systems are perceived as being somewhat intrusive by users </a:t>
            </a:r>
          </a:p>
          <a:p>
            <a:pPr eaLnBrk="1" hangingPunct="1"/>
            <a:endParaRPr lang="en-US" dirty="0"/>
          </a:p>
        </p:txBody>
      </p:sp>
    </p:spTree>
    <p:extLst>
      <p:ext uri="{BB962C8B-B14F-4D97-AF65-F5344CB8AC3E}">
        <p14:creationId xmlns:p14="http://schemas.microsoft.com/office/powerpoint/2010/main" val="3576577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E5765D0-C441-43A2-B51F-E8E4CB2AFEC8}" type="slidenum">
              <a:rPr lang="en-US" sz="1200" smtClean="0"/>
              <a:pPr eaLnBrk="1" hangingPunct="1"/>
              <a:t>9</a:t>
            </a:fld>
            <a:endParaRPr lang="en-US" sz="1200" dirty="0"/>
          </a:p>
        </p:txBody>
      </p:sp>
      <p:sp>
        <p:nvSpPr>
          <p:cNvPr id="137219" name="Rectangle 2"/>
          <p:cNvSpPr>
            <a:spLocks noGrp="1" noRot="1" noChangeAspect="1" noChangeArrowheads="1" noTextEdit="1"/>
          </p:cNvSpPr>
          <p:nvPr>
            <p:ph type="sldImg"/>
          </p:nvPr>
        </p:nvSpPr>
        <p:spPr>
          <a:ln/>
        </p:spPr>
      </p:sp>
      <p:sp>
        <p:nvSpPr>
          <p:cNvPr id="1372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Filtering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Application Layer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strictest sense, an application layer firewall (or application-level firewall) works like a packet filtering firewall, but at the application layer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proxy server works as an intermediary between the requestor of information and the server that provides it, adding a layer of separation and thus security</a:t>
            </a:r>
          </a:p>
          <a:p>
            <a:pPr eaLnBrk="1" hangingPunct="1"/>
            <a:endParaRPr lang="en-US" dirty="0"/>
          </a:p>
          <a:p>
            <a:pPr eaLnBrk="1" hangingPunct="1"/>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Stateful</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Packet Inspection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Stateful</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packet inspection (SPI) firewalls keep track of each network connection established between internal and external systems using a state table, which tracks the state and context of each packet exchanged by recording which station sent which packet and when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SPI firewall can restrict incoming packets by allowing access only to packets that constitute responses to internal requests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SPI firewall receives an incoming packet that it cannot match to its state table, then it defaults to traditional packet filtering against its rule base, and if the packet is allowed, it updates its state table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Unified Threat Management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Unified Threat Management (UTM) devices are categorized by their ability to perform the work of a SPI firewall, network intrusion detection and prevention system, content filter, and spam filter as well as a malware scanner and filter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With the proper configuration, these devices are even able to “drill down” into the protocol layers and examine application-specific data, encrypted, compressed, and/or encoded data—commonly referred to as deep packet inspection (DPI)</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Next-Generation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NextGen</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 Firewalls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Similar to UTM devices, next-generation firewalls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NextGen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or NGFW) combine traditional firewall functions with other network security functions such as deep packet inspection, IDPSs, and the ability to decrypt encrypted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functions are so similar to those of UTM devices that the difference may lie only in the vendor’s description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Kevin Beaver of Principle Logic, LLC, the difference may only be one of scope. “Unified threat management (UTM) systems do a good job at a lot of things, while next-generation firewalls (NGFWs) do an excellent job at just a handful of things”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Firewall Implementation Architectures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 firewall generations can be implemented in a number of architectural configurations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architectural implementations of firewalls are especially common: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Single Bastion Host Architecture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Screened-subnet firewalls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198739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Packet filtering firewalls are simple networking devices that filter packets by examining every incoming and outgoing packet header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can selectively filter packets based on values in the packet header, accepting or rejecting packets as needed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devices can be configured to filter based on IP address, type of packet, port request, and/or other elements present in the packet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182729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6DA56BD-E5FB-46B6-87D4-4AC1D51512F4}" type="slidenum">
              <a:rPr lang="en-US" sz="1200" smtClean="0"/>
              <a:pPr eaLnBrk="1" hangingPunct="1"/>
              <a:t>11</a:t>
            </a:fld>
            <a:endParaRPr lang="en-US" sz="1200" dirty="0"/>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204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Single Bastion 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with an Internet connection use some form of device between their internal networks and the external service provider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single bastion host architecture, a single device configured to filter packets serves as the sole security point between the two networks and unfortunately represents a rich target for external attacks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bastion host is usually implemented as a dual-homed host, as it contains two network interfaces: one that is connected to the external network and one that is connected to the internal network</a:t>
            </a:r>
          </a:p>
          <a:p>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technology known as network-address translation (NAT) is often implemented with this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is a method of converting multiple real, routable external IP addresses to special ranges of internal IP addresses, usually on a one-to-one basis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related approach, called port-address translation (PAT), converts a single real, valid, external IP address to special ranges of internal IP address, adding a unique port number to the single external address when traffic leaves the private network and is placed on the public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 and PAT use special,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nonroutable</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addresses and consist of three different ranges: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very large numbers of local addresses can use the 10.x.x.x range, which has more than 16.5 million usable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need a moderate number of addresses can use the 192.168.x.x range, which has more than 65,500 addresses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with smaller needs can use the 172.16.0.0–172.16.15.0 range, which has approximately 4000 usable addresses</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12</a:t>
            </a:fld>
            <a:endParaRPr lang="en-US" sz="1200" dirty="0"/>
          </a:p>
        </p:txBody>
      </p:sp>
    </p:spTree>
    <p:extLst>
      <p:ext uri="{BB962C8B-B14F-4D97-AF65-F5344CB8AC3E}">
        <p14:creationId xmlns:p14="http://schemas.microsoft.com/office/powerpoint/2010/main" val="1095390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Screened-Host Architecture</a:t>
            </a:r>
            <a:endParaRPr 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Screened-host firewall systems combine the packet filtering router with a separate, dedicated firewall such as an application proxy server or proxy firewall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allows the router to screen packets to minimize the network traffic and load on the internal proxy, while the proxy examines an application layer protocol, such as HTTP, and performs the proxy services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endParaRPr lang="en-US" dirty="0"/>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DF28ED-EC4F-4D9A-889D-E7D8C61D962A}" type="slidenum">
              <a:rPr lang="en-US" sz="1200" smtClean="0"/>
              <a:pPr eaLnBrk="1" hangingPunct="1"/>
              <a:t>13</a:t>
            </a:fld>
            <a:endParaRPr lang="en-US" sz="1200" dirty="0"/>
          </a:p>
        </p:txBody>
      </p:sp>
    </p:spTree>
    <p:extLst>
      <p:ext uri="{BB962C8B-B14F-4D97-AF65-F5344CB8AC3E}">
        <p14:creationId xmlns:p14="http://schemas.microsoft.com/office/powerpoint/2010/main" val="814259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Screened-Subnet Architecture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screened-subnet architecture consists of a special network segment with one or more internal hosts located behind a packet filtering router each host performs a role in protecting the trusted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Functionally, the difference between the screened-host architecture and the screened-subnet architecture is the addition of packet filtering behind the bastion host or hosts, which provides more security and restricts access to internal hosts only to traffic approved in the interior firewall device’s rule set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general model uses two filtering routers, with one or more dual-homed bastion hosts between them</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general model shows connections are routed as follows: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through an external filtering router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from the outside or untrusted network are routed into—and then out of—a routing firewall to the separate network segment known as the DMZ</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Connections into the trusted internal network are allowed only from the DMZ bastion host servers</a:t>
            </a:r>
          </a:p>
          <a:p>
            <a:endParaRPr lang="en-US" dirty="0"/>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0815F01-2791-48CF-823A-9E3AF28E1FD4}" type="slidenum">
              <a:rPr lang="en-US" sz="1200" smtClean="0"/>
              <a:pPr eaLnBrk="1" hangingPunct="1"/>
              <a:t>14</a:t>
            </a:fld>
            <a:endParaRPr lang="en-US" sz="1200" dirty="0"/>
          </a:p>
        </p:txBody>
      </p:sp>
    </p:spTree>
    <p:extLst>
      <p:ext uri="{BB962C8B-B14F-4D97-AF65-F5344CB8AC3E}">
        <p14:creationId xmlns:p14="http://schemas.microsoft.com/office/powerpoint/2010/main" val="1604339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539D7D-15EB-4680-84B2-670BC0812629}" type="slidenum">
              <a:rPr lang="en-US" sz="1200" smtClean="0"/>
              <a:pPr eaLnBrk="1" hangingPunct="1"/>
              <a:t>15</a:t>
            </a:fld>
            <a:endParaRPr lang="en-US" sz="1200" dirty="0"/>
          </a:p>
        </p:txBody>
      </p:sp>
      <p:sp>
        <p:nvSpPr>
          <p:cNvPr id="155651" name="Rectangle 2"/>
          <p:cNvSpPr>
            <a:spLocks noGrp="1" noRot="1" noChangeAspect="1" noChangeArrowheads="1" noTextEdit="1"/>
          </p:cNvSpPr>
          <p:nvPr>
            <p:ph type="sldImg"/>
          </p:nvPr>
        </p:nvSpPr>
        <p:spPr>
          <a:ln/>
        </p:spPr>
      </p:sp>
      <p:sp>
        <p:nvSpPr>
          <p:cNvPr id="155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975387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2F4EC71-4128-4A05-B8F3-84A41C0E704C}" type="slidenum">
              <a:rPr lang="en-US" sz="1200" smtClean="0"/>
              <a:pPr eaLnBrk="1" hangingPunct="1"/>
              <a:t>17</a:t>
            </a:fld>
            <a:endParaRPr lang="en-US" sz="1200" dirty="0"/>
          </a:p>
        </p:txBody>
      </p:sp>
      <p:sp>
        <p:nvSpPr>
          <p:cNvPr id="156675" name="Rectangle 2"/>
          <p:cNvSpPr>
            <a:spLocks noGrp="1" noRot="1" noChangeAspect="1" noChangeArrowheads="1" noTextEdit="1"/>
          </p:cNvSpPr>
          <p:nvPr>
            <p:ph type="sldImg"/>
          </p:nvPr>
        </p:nvSpPr>
        <p:spPr>
          <a:ln/>
        </p:spPr>
      </p:sp>
      <p:sp>
        <p:nvSpPr>
          <p:cNvPr id="156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555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0826541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95D2FE8-75CD-427A-9F5E-6E07F69B499A}" type="slidenum">
              <a:rPr lang="en-US" sz="1200" smtClean="0"/>
              <a:pPr eaLnBrk="1" hangingPunct="1"/>
              <a:t>19</a:t>
            </a:fld>
            <a:endParaRPr lang="en-US" sz="1200" dirty="0"/>
          </a:p>
        </p:txBody>
      </p:sp>
      <p:sp>
        <p:nvSpPr>
          <p:cNvPr id="158723" name="Rectangle 2"/>
          <p:cNvSpPr>
            <a:spLocks noGrp="1" noRot="1" noChangeAspect="1" noChangeArrowheads="1" noTextEdit="1"/>
          </p:cNvSpPr>
          <p:nvPr>
            <p:ph type="sldImg"/>
          </p:nvPr>
        </p:nvSpPr>
        <p:spPr>
          <a:ln/>
        </p:spPr>
      </p:sp>
      <p:sp>
        <p:nvSpPr>
          <p:cNvPr id="158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5037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D270D1-690C-4A14-B434-47F5CE69E8EB}" type="slidenum">
              <a:rPr lang="en-US" sz="1200" smtClean="0"/>
              <a:pPr eaLnBrk="1" hangingPunct="1"/>
              <a:t>20</a:t>
            </a:fld>
            <a:endParaRPr lang="en-US" sz="1200" dirty="0"/>
          </a:p>
        </p:txBody>
      </p:sp>
    </p:spTree>
    <p:extLst>
      <p:ext uri="{BB962C8B-B14F-4D97-AF65-F5344CB8AC3E}">
        <p14:creationId xmlns:p14="http://schemas.microsoft.com/office/powerpoint/2010/main" val="3437908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19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Systems that include IPS technology attempt to prevent the attack from succeeding by:</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Stopping the attack by terminating the network connection or the attacker’s user session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security environment by reconfiguring network devices (firewalls, routers, and switches) to block access to the targeted system</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17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Changing the attack’s content to make it benign—for example, by removing an infected file attachment from an e-mail before the e-mail reaches the recipient</a:t>
            </a:r>
          </a:p>
          <a:p>
            <a:endParaRPr lang="en-US" dirty="0"/>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89B4FF-DD3F-4BE2-BE80-A2DF8232A528}" type="slidenum">
              <a:rPr lang="en-US" sz="1200" smtClean="0"/>
              <a:pPr eaLnBrk="1" hangingPunct="1"/>
              <a:t>21</a:t>
            </a:fld>
            <a:endParaRPr lang="en-US" sz="1200" dirty="0"/>
          </a:p>
        </p:txBody>
      </p:sp>
    </p:spTree>
    <p:extLst>
      <p:ext uri="{BB962C8B-B14F-4D97-AF65-F5344CB8AC3E}">
        <p14:creationId xmlns:p14="http://schemas.microsoft.com/office/powerpoint/2010/main" val="3119285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12FD81-43EF-4CDC-8346-2C604B3F9C28}" type="slidenum">
              <a:rPr lang="en-US" sz="1200" smtClean="0"/>
              <a:pPr eaLnBrk="1" hangingPunct="1"/>
              <a:t>22</a:t>
            </a:fld>
            <a:endParaRPr lang="en-US" sz="1200" dirty="0"/>
          </a:p>
        </p:txBody>
      </p:sp>
      <p:sp>
        <p:nvSpPr>
          <p:cNvPr id="164867" name="Rectangle 2"/>
          <p:cNvSpPr>
            <a:spLocks noGrp="1" noRot="1" noChangeAspect="1" noChangeArrowheads="1" noTextEdit="1"/>
          </p:cNvSpPr>
          <p:nvPr>
            <p:ph type="sldImg"/>
          </p:nvPr>
        </p:nvSpPr>
        <p:spPr>
          <a:ln/>
        </p:spPr>
      </p:sp>
      <p:sp>
        <p:nvSpPr>
          <p:cNvPr id="164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Host-Based IDPS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host-based IDPS works by configuring and classifying various categories of systems and data files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the IDPS is very precisely configured, benign actions can generate a large volume of false alarms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Host-based IDPSs can monitor multiple computers simultaneously by storing a client file on each monitored host and then making that host report back to the master console, which is usually located on the system administrator’s computer</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Network-Based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Network-based IDPSs monitor network traffic and, when a predefined condition occurs, notify the appropriate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network-based IDPS looks for patterns of network traffic and must match known and unknown attack strategies against their knowledge base to determine whether an attack has occurred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systems yield many more false-positive readings than do host-based IDPSs, because they are attempting to read the network activity pattern to determine what is normal and what is not</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Signature-Based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signature-based IDPS or knowledge-based IDPS examines data traffic for something that matches the signatures—predetermined attack patterns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problem with this approach is that the signatures must be continually updated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attackers are slow and methodical, they may slip undetected through the IDPS, as their actions may not match a signature that includes factors based on duration of the events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Anomaly-Based IDPS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or behavior-based IDPS first collects data from normal traffic and establishes a baseline; it then periodically samples network activity and compares the samples to the baseline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activity falls outside the baseline parameters (or clipping level), the IDPS notifies the administrator</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anomaly-based IDPS is able to detect new types of attacks, as it looks for any type of abnormal activity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Unfortunately, these IDPSs require significant processing capacity as they constantly attempt to match activity to the baseline, and may generate many false-positive warnings</a:t>
            </a:r>
          </a:p>
          <a:p>
            <a:pPr marL="0" marR="0" lvl="0" indent="0" algn="l" defTabSz="914400" rtl="0" eaLnBrk="1" fontAlgn="auto" latinLnBrk="0" hangingPunct="1">
              <a:lnSpc>
                <a:spcPct val="100000"/>
              </a:lnSpc>
              <a:spcBef>
                <a:spcPts val="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189098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F9B74E5-9AF1-483D-99E0-9AE9F9D0E255}" type="slidenum">
              <a:rPr lang="en-US" sz="1200" smtClean="0"/>
              <a:pPr eaLnBrk="1" hangingPunct="1"/>
              <a:t>23</a:t>
            </a:fld>
            <a:endParaRPr lang="en-US" sz="1200" dirty="0"/>
          </a:p>
        </p:txBody>
      </p:sp>
      <p:sp>
        <p:nvSpPr>
          <p:cNvPr id="168963" name="Rectangle 2"/>
          <p:cNvSpPr>
            <a:spLocks noGrp="1" noRot="1" noChangeAspect="1" noChangeArrowheads="1" noTextEdit="1"/>
          </p:cNvSpPr>
          <p:nvPr>
            <p:ph type="sldImg"/>
          </p:nvPr>
        </p:nvSpPr>
        <p:spPr>
          <a:ln/>
        </p:spPr>
      </p:sp>
      <p:sp>
        <p:nvSpPr>
          <p:cNvPr id="168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92853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Bluetooth is a de facto industry standard for short range (approximately 30 feet) wireless communications between devices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Bluetooth wireless communications link can be exploited by anyone within range, unless suitable security controls are implemented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discoverable mode, devices can easily be accessed, but even in non-discoverable mode, the device is susceptible to access by other devices that have connected with it in the past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default Bluetooth does not authenticate connections, but it does implement some degree of security when devices access certain services like dial-up accounts and local area file transfers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only way to secure Bluetooth-enabled devices is to: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turn off Bluetooth when you do not intend to use it and </a:t>
            </a:r>
          </a:p>
          <a:p>
            <a:pPr marL="228600" marR="0" lvl="1" indent="0" algn="l" defTabSz="914400" rtl="0" eaLnBrk="1" fontAlgn="auto" latinLnBrk="0" hangingPunct="1">
              <a:lnSpc>
                <a:spcPct val="100000"/>
              </a:lnSpc>
              <a:spcBef>
                <a:spcPts val="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do not accept an incoming communications pairing request unless you know who the requestor is</a:t>
            </a:r>
          </a:p>
          <a:p>
            <a:endParaRPr lang="en-US" dirty="0"/>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34356B1-BE89-4340-AEFB-5D78E1BE0C1A}" type="slidenum">
              <a:rPr lang="en-US" sz="1200" smtClean="0"/>
              <a:pPr eaLnBrk="1" hangingPunct="1"/>
              <a:t>24</a:t>
            </a:fld>
            <a:endParaRPr lang="en-US" sz="1200" dirty="0"/>
          </a:p>
        </p:txBody>
      </p:sp>
    </p:spTree>
    <p:extLst>
      <p:ext uri="{BB962C8B-B14F-4D97-AF65-F5344CB8AC3E}">
        <p14:creationId xmlns:p14="http://schemas.microsoft.com/office/powerpoint/2010/main" val="11484854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209AC-5747-4A75-BB11-05F1D8B0B2BA}" type="slidenum">
              <a:rPr lang="en-US" sz="1200" smtClean="0"/>
              <a:pPr eaLnBrk="1" hangingPunct="1"/>
              <a:t>25</a:t>
            </a:fld>
            <a:endParaRPr lang="en-US" sz="1200" dirty="0"/>
          </a:p>
        </p:txBody>
      </p:sp>
    </p:spTree>
    <p:extLst>
      <p:ext uri="{BB962C8B-B14F-4D97-AF65-F5344CB8AC3E}">
        <p14:creationId xmlns:p14="http://schemas.microsoft.com/office/powerpoint/2010/main" val="10556719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82F755-33A5-4EF3-81F7-EECEC03532C5}" type="slidenum">
              <a:rPr lang="en-US" sz="1200" smtClean="0"/>
              <a:pPr eaLnBrk="1" hangingPunct="1"/>
              <a:t>26</a:t>
            </a:fld>
            <a:endParaRPr lang="en-US" sz="1200" dirty="0"/>
          </a:p>
        </p:txBody>
      </p:sp>
      <p:sp>
        <p:nvSpPr>
          <p:cNvPr id="184323" name="Rectangle 2"/>
          <p:cNvSpPr>
            <a:spLocks noGrp="1" noRot="1" noChangeAspect="1" noChangeArrowheads="1" noTextEdit="1"/>
          </p:cNvSpPr>
          <p:nvPr>
            <p:ph type="sldImg"/>
          </p:nvPr>
        </p:nvSpPr>
        <p:spPr>
          <a:ln/>
        </p:spPr>
      </p:sp>
      <p:sp>
        <p:nvSpPr>
          <p:cNvPr id="184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43755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Port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Port scanners are a group of utility software applications that can identify active computers on a network; the active ports and services on those computers; the computers’ functions and roles, and other useful info</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port is a network channel or connection point in a data communications system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Well-known ports are those from 0 through 1023;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Registered ports are those from 1024 through 49151;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Dynamic and private ports are those from 49152 through 65535</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Open ports can be used to send commands to a computer, gain access to a server, and exert control over a networking device</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Scanners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scanners, which are variants of port scanners, are capable of scanning networks for very detailed information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identify exposed user names and groups, show open network shares, and expose configuration problems and other server vulnerabilities</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Packet Sniffers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is a network tool that collects and analyzes packets on a network</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can be used to eavesdrop on network traffic</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packet sniffer must be connected directly to a local network from an internal location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use a packet sniffer legally, you must: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on a network that the organization owns, not leases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under the direct authorization of the network owners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knowledge and consent of the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a justifiable business reason for doing so</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Trap and Trace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and trace applications are another set of technologies used to deploy IDPS technology that detects individuals who are intruding into network areas or investigating systems without authorization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Trap function software, like honey pots or honey nets, entice individuals who are illegally perusing the internal areas of a network, and distract the attacker while the software notifies the administrator of the intrusion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trace is a process by which the organization attempts to determine the identity of someone discovered in unauthorized areas of the network or systems, but can be a violation of the ECPA</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endParaRPr lang="en-US" dirty="0"/>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6DE58F-DB63-48D8-BF40-CD471E9E1073}" type="slidenum">
              <a:rPr lang="en-US" sz="1200" smtClean="0"/>
              <a:pPr eaLnBrk="1" hangingPunct="1"/>
              <a:t>27</a:t>
            </a:fld>
            <a:endParaRPr lang="en-US" sz="1200" dirty="0"/>
          </a:p>
        </p:txBody>
      </p:sp>
    </p:spTree>
    <p:extLst>
      <p:ext uri="{BB962C8B-B14F-4D97-AF65-F5344CB8AC3E}">
        <p14:creationId xmlns:p14="http://schemas.microsoft.com/office/powerpoint/2010/main" val="4273058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6526D2F-0EF9-426B-8E25-2F1639AF2D21}" type="slidenum">
              <a:rPr lang="en-US" sz="1200" smtClean="0"/>
              <a:pPr eaLnBrk="1" hangingPunct="1"/>
              <a:t>28</a:t>
            </a:fld>
            <a:endParaRPr lang="en-US" sz="1200" dirty="0"/>
          </a:p>
        </p:txBody>
      </p:sp>
      <p:sp>
        <p:nvSpPr>
          <p:cNvPr id="193539" name="Rectangle 2"/>
          <p:cNvSpPr>
            <a:spLocks noGrp="1" noRot="1" noChangeAspect="1" noChangeArrowheads="1" noTextEdit="1"/>
          </p:cNvSpPr>
          <p:nvPr>
            <p:ph type="sldImg"/>
          </p:nvPr>
        </p:nvSpPr>
        <p:spPr>
          <a:ln/>
        </p:spPr>
      </p:sp>
      <p:sp>
        <p:nvSpPr>
          <p:cNvPr id="193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000" dirty="0"/>
          </a:p>
        </p:txBody>
      </p:sp>
    </p:spTree>
    <p:extLst>
      <p:ext uri="{BB962C8B-B14F-4D97-AF65-F5344CB8AC3E}">
        <p14:creationId xmlns:p14="http://schemas.microsoft.com/office/powerpoint/2010/main" val="29134114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349E6B1-285A-46B2-A93F-012A6C46DBE3}" type="slidenum">
              <a:rPr lang="en-US" sz="1200" smtClean="0"/>
              <a:pPr eaLnBrk="1" hangingPunct="1"/>
              <a:t>29</a:t>
            </a:fld>
            <a:endParaRPr lang="en-US" sz="1200" dirty="0"/>
          </a:p>
        </p:txBody>
      </p:sp>
    </p:spTree>
    <p:extLst>
      <p:ext uri="{BB962C8B-B14F-4D97-AF65-F5344CB8AC3E}">
        <p14:creationId xmlns:p14="http://schemas.microsoft.com/office/powerpoint/2010/main" val="34579369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Log Analysis and Storage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analysis and storage is the transference of the log data to an analysis system, which may or may not be separate from the system that collects the log data, for the purpose of interpreting, filtering, correlating, analyzing, storing, and reporting the data</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Collectively, systems of this type are known as “security event information management” (SEIM) systems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storage: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rotation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archival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compression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reduction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conversion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normalization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 integrity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management functions within log analysis include: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Event correlation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viewing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reporting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General suggestions for managing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sure that data stores can handle the amount of data generated by the configured logging activities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Rotate logs when unlimited data storage is not possible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Archive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Secure logs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Destroy logs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37474257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B3EF5EA-97D7-46A1-98A0-FCB57126BB0C}" type="slidenum">
              <a:rPr lang="en-US" sz="1200" smtClean="0"/>
              <a:pPr eaLnBrk="1" hangingPunct="1"/>
              <a:t>37</a:t>
            </a:fld>
            <a:endParaRPr lang="en-US" sz="1200" dirty="0"/>
          </a:p>
        </p:txBody>
      </p:sp>
      <p:sp>
        <p:nvSpPr>
          <p:cNvPr id="195587" name="Rectangle 2"/>
          <p:cNvSpPr>
            <a:spLocks noGrp="1" noRot="1" noChangeAspect="1" noChangeArrowheads="1" noTextEdit="1"/>
          </p:cNvSpPr>
          <p:nvPr>
            <p:ph type="sldImg"/>
          </p:nvPr>
        </p:nvSpPr>
        <p:spPr>
          <a:ln/>
        </p:spPr>
      </p:sp>
      <p:sp>
        <p:nvSpPr>
          <p:cNvPr id="195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805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7173B3-A532-4403-82E7-ADE12E10CE86}" type="slidenum">
              <a:rPr lang="en-US" sz="1200" smtClean="0"/>
              <a:pPr eaLnBrk="1" hangingPunct="1"/>
              <a:t>39</a:t>
            </a:fld>
            <a:endParaRPr lang="en-US" sz="1200" dirty="0"/>
          </a:p>
        </p:txBody>
      </p:sp>
      <p:sp>
        <p:nvSpPr>
          <p:cNvPr id="199683" name="Rectangle 2"/>
          <p:cNvSpPr>
            <a:spLocks noGrp="1" noRot="1" noChangeAspect="1" noChangeArrowheads="1" noTextEdit="1"/>
          </p:cNvSpPr>
          <p:nvPr>
            <p:ph type="sldImg"/>
          </p:nvPr>
        </p:nvSpPr>
        <p:spPr>
          <a:ln/>
        </p:spPr>
      </p:sp>
      <p:sp>
        <p:nvSpPr>
          <p:cNvPr id="199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15495634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997E661-030F-470B-85C9-CC82C0C2A27C}" type="slidenum">
              <a:rPr lang="en-US" sz="1200" smtClean="0"/>
              <a:pPr eaLnBrk="1" hangingPunct="1"/>
              <a:t>40</a:t>
            </a:fld>
            <a:endParaRPr lang="en-US" sz="1200" dirty="0"/>
          </a:p>
        </p:txBody>
      </p:sp>
      <p:sp>
        <p:nvSpPr>
          <p:cNvPr id="204803" name="Rectangle 2"/>
          <p:cNvSpPr>
            <a:spLocks noGrp="1" noRot="1" noChangeAspect="1" noChangeArrowheads="1" noTextEdit="1"/>
          </p:cNvSpPr>
          <p:nvPr>
            <p:ph type="sldImg"/>
          </p:nvPr>
        </p:nvSpPr>
        <p:spPr>
          <a:ln/>
        </p:spPr>
      </p:sp>
      <p:sp>
        <p:nvSpPr>
          <p:cNvPr id="204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892231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One of the most familiar symmetric cryptosystems is Data Encryption Standard (DES), developed in 1977 by IBM and based on the Data Encryption Algorithm (DEA), which uses a 64-bit block size and a 56-bit key</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Triple DES (3DES) was developed as an improvement to DES after DES was publicly cracked. 3DES used three keys instead of one and performs three encryption operations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current industry and government standard in symmetric encryption is the </a:t>
            </a:r>
            <a:r>
              <a:rPr kumimoji="0" lang="en-US" sz="2400" b="0" i="1"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Advanced Encryption Standard (AES), </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based on the </a:t>
            </a: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Rijndael</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Block Cipher, which features a variable block length and a key length of 128, 192, or 256 bits</a:t>
            </a:r>
          </a:p>
          <a:p>
            <a:endParaRPr lang="en-US" dirty="0"/>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2AF149-CFD5-4986-BCAA-444FA04997BE}" type="slidenum">
              <a:rPr lang="en-US" sz="1200" smtClean="0"/>
              <a:pPr eaLnBrk="1" hangingPunct="1"/>
              <a:t>41</a:t>
            </a:fld>
            <a:endParaRPr lang="en-US" sz="1200" dirty="0"/>
          </a:p>
        </p:txBody>
      </p:sp>
    </p:spTree>
    <p:extLst>
      <p:ext uri="{BB962C8B-B14F-4D97-AF65-F5344CB8AC3E}">
        <p14:creationId xmlns:p14="http://schemas.microsoft.com/office/powerpoint/2010/main" val="203524096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30490CE-C8FE-41C6-B5A8-2609E369BD21}" type="slidenum">
              <a:rPr lang="en-US" sz="1200" smtClean="0"/>
              <a:pPr eaLnBrk="1" hangingPunct="1"/>
              <a:t>42</a:t>
            </a:fld>
            <a:endParaRPr lang="en-US" sz="1200" dirty="0"/>
          </a:p>
        </p:txBody>
      </p:sp>
      <p:sp>
        <p:nvSpPr>
          <p:cNvPr id="208899" name="Rectangle 2"/>
          <p:cNvSpPr>
            <a:spLocks noGrp="1" noRot="1" noChangeAspect="1" noChangeArrowheads="1" noTextEdit="1"/>
          </p:cNvSpPr>
          <p:nvPr>
            <p:ph type="sldImg"/>
          </p:nvPr>
        </p:nvSpPr>
        <p:spPr>
          <a:ln/>
        </p:spPr>
      </p:sp>
      <p:sp>
        <p:nvSpPr>
          <p:cNvPr id="208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201416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2BB610C-E566-4477-94B7-0AB393D9C8EB}" type="slidenum">
              <a:rPr lang="en-US" sz="1200" smtClean="0"/>
              <a:pPr eaLnBrk="1" hangingPunct="1"/>
              <a:t>43</a:t>
            </a:fld>
            <a:endParaRPr lang="en-US" sz="1200" dirty="0"/>
          </a:p>
        </p:txBody>
      </p:sp>
    </p:spTree>
    <p:extLst>
      <p:ext uri="{BB962C8B-B14F-4D97-AF65-F5344CB8AC3E}">
        <p14:creationId xmlns:p14="http://schemas.microsoft.com/office/powerpoint/2010/main" val="7593601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A36F479-9D90-4014-8F3E-7745029AB022}" type="slidenum">
              <a:rPr lang="en-US" sz="1200" smtClean="0"/>
              <a:pPr eaLnBrk="1" hangingPunct="1"/>
              <a:t>44</a:t>
            </a:fld>
            <a:endParaRPr lang="en-US" sz="1200" dirty="0"/>
          </a:p>
        </p:txBody>
      </p:sp>
      <p:sp>
        <p:nvSpPr>
          <p:cNvPr id="210947" name="Rectangle 2"/>
          <p:cNvSpPr>
            <a:spLocks noGrp="1" noRot="1" noChangeAspect="1" noChangeArrowheads="1" noTextEdit="1"/>
          </p:cNvSpPr>
          <p:nvPr>
            <p:ph type="sldImg"/>
          </p:nvPr>
        </p:nvSpPr>
        <p:spPr>
          <a:ln/>
        </p:spPr>
      </p:sp>
      <p:sp>
        <p:nvSpPr>
          <p:cNvPr id="210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3723191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14886CC-D517-41D0-B266-D60A02A1AD53}" type="slidenum">
              <a:rPr lang="en-US" sz="1200" smtClean="0"/>
              <a:pPr eaLnBrk="1" hangingPunct="1"/>
              <a:t>45</a:t>
            </a:fld>
            <a:endParaRPr lang="en-US" sz="1200" dirty="0"/>
          </a:p>
        </p:txBody>
      </p:sp>
    </p:spTree>
    <p:extLst>
      <p:ext uri="{BB962C8B-B14F-4D97-AF65-F5344CB8AC3E}">
        <p14:creationId xmlns:p14="http://schemas.microsoft.com/office/powerpoint/2010/main" val="31136363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A6310A6-1933-43ED-8A1F-4356787F62CB}" type="slidenum">
              <a:rPr lang="en-US" sz="1200" smtClean="0"/>
              <a:pPr eaLnBrk="1" hangingPunct="1"/>
              <a:t>46</a:t>
            </a:fld>
            <a:endParaRPr lang="en-US" sz="1200" dirty="0"/>
          </a:p>
        </p:txBody>
      </p:sp>
      <p:sp>
        <p:nvSpPr>
          <p:cNvPr id="212995" name="Rectangle 2"/>
          <p:cNvSpPr>
            <a:spLocks noGrp="1" noRot="1" noChangeAspect="1" noChangeArrowheads="1" noTextEdit="1"/>
          </p:cNvSpPr>
          <p:nvPr>
            <p:ph type="sldImg"/>
          </p:nvPr>
        </p:nvSpPr>
        <p:spPr>
          <a:ln/>
        </p:spPr>
      </p:sp>
      <p:sp>
        <p:nvSpPr>
          <p:cNvPr id="212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PKI can increase the capabilities of an organization to protect its information assets by providing:</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Authentication: Digital certificates in a PKI system permit individuals, organizations, and Web servers to authenticate the identity of each of the parties in an Internet transaction</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Integrity: A digital certificate demonstrates that the content signed by the certificate has not been altered while in transit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Confidentiality: PKI keeps information confidential by ensuring that it is not intercepted during transmission over the Internet</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Authorization: Digital certificates issued in a PKI environment can replace user IDs and passwords, enhance security, and reduce some of the overhead required for authorization processes and controlling access privileges for specific transactions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Nonrepudiation: Digital certificates can validate actions, making it less likely that customers or partners can later repudiate a digitally signed transaction, such as an online purchase</a:t>
            </a:r>
          </a:p>
          <a:p>
            <a:pPr eaLnBrk="1" hangingPunct="1">
              <a:lnSpc>
                <a:spcPct val="90000"/>
              </a:lnSpc>
            </a:pPr>
            <a:endParaRPr lang="en-US" dirty="0"/>
          </a:p>
        </p:txBody>
      </p:sp>
    </p:spTree>
    <p:extLst>
      <p:ext uri="{BB962C8B-B14F-4D97-AF65-F5344CB8AC3E}">
        <p14:creationId xmlns:p14="http://schemas.microsoft.com/office/powerpoint/2010/main" val="9992276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4BACEB-9D82-4D74-84F8-139A811EC731}" type="slidenum">
              <a:rPr lang="en-US" sz="1200" smtClean="0"/>
              <a:pPr eaLnBrk="1" hangingPunct="1"/>
              <a:t>47</a:t>
            </a:fld>
            <a:endParaRPr lang="en-US" sz="1200" dirty="0"/>
          </a:p>
        </p:txBody>
      </p:sp>
      <p:sp>
        <p:nvSpPr>
          <p:cNvPr id="216067" name="Rectangle 2"/>
          <p:cNvSpPr>
            <a:spLocks noGrp="1" noRot="1" noChangeAspect="1" noChangeArrowheads="1" noTextEdit="1"/>
          </p:cNvSpPr>
          <p:nvPr>
            <p:ph type="sldImg"/>
          </p:nvPr>
        </p:nvSpPr>
        <p:spPr>
          <a:ln/>
        </p:spPr>
      </p:sp>
      <p:sp>
        <p:nvSpPr>
          <p:cNvPr id="216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6870157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F1DE57D-784E-44EA-BE65-36336D60AE28}" type="slidenum">
              <a:rPr lang="en-US" sz="1200" smtClean="0"/>
              <a:pPr eaLnBrk="1" hangingPunct="1"/>
              <a:t>48</a:t>
            </a:fld>
            <a:endParaRPr lang="en-US" sz="1200" dirty="0"/>
          </a:p>
        </p:txBody>
      </p:sp>
    </p:spTree>
    <p:extLst>
      <p:ext uri="{BB962C8B-B14F-4D97-AF65-F5344CB8AC3E}">
        <p14:creationId xmlns:p14="http://schemas.microsoft.com/office/powerpoint/2010/main" val="29378447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D713141-3099-4E97-9E91-FDFFAE1B5813}" type="slidenum">
              <a:rPr lang="en-US" sz="1200" smtClean="0"/>
              <a:pPr eaLnBrk="1" hangingPunct="1"/>
              <a:t>49</a:t>
            </a:fld>
            <a:endParaRPr lang="en-US" sz="1200" dirty="0"/>
          </a:p>
        </p:txBody>
      </p:sp>
      <p:sp>
        <p:nvSpPr>
          <p:cNvPr id="218115" name="Rectangle 2"/>
          <p:cNvSpPr>
            <a:spLocks noGrp="1" noRot="1" noChangeAspect="1" noChangeArrowheads="1" noTextEdit="1"/>
          </p:cNvSpPr>
          <p:nvPr>
            <p:ph type="sldImg"/>
          </p:nvPr>
        </p:nvSpPr>
        <p:spPr>
          <a:ln/>
        </p:spPr>
      </p:sp>
      <p:sp>
        <p:nvSpPr>
          <p:cNvPr id="218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2735490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9C3F08-46C7-4448-8E0A-91885B6017A8}" type="slidenum">
              <a:rPr lang="en-US" sz="1200" smtClean="0"/>
              <a:pPr eaLnBrk="1" hangingPunct="1"/>
              <a:t>50</a:t>
            </a:fld>
            <a:endParaRPr lang="en-US" sz="1200" dirty="0"/>
          </a:p>
        </p:txBody>
      </p:sp>
      <p:sp>
        <p:nvSpPr>
          <p:cNvPr id="219139" name="Rectangle 2"/>
          <p:cNvSpPr>
            <a:spLocks noGrp="1" noRot="1" noChangeAspect="1" noChangeArrowheads="1" noTextEdit="1"/>
          </p:cNvSpPr>
          <p:nvPr>
            <p:ph type="sldImg"/>
          </p:nvPr>
        </p:nvSpPr>
        <p:spPr>
          <a:ln/>
        </p:spPr>
      </p:sp>
      <p:sp>
        <p:nvSpPr>
          <p:cNvPr id="219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8707522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234925-5237-47BB-9791-1C69518B481F}" type="slidenum">
              <a:rPr lang="en-US" sz="1200" smtClean="0"/>
              <a:pPr eaLnBrk="1" hangingPunct="1"/>
              <a:t>51</a:t>
            </a:fld>
            <a:endParaRPr lang="en-US" sz="1200" dirty="0"/>
          </a:p>
        </p:txBody>
      </p:sp>
      <p:sp>
        <p:nvSpPr>
          <p:cNvPr id="224259" name="Rectangle 2"/>
          <p:cNvSpPr>
            <a:spLocks noGrp="1" noRot="1" noChangeAspect="1" noChangeArrowheads="1" noTextEdit="1"/>
          </p:cNvSpPr>
          <p:nvPr>
            <p:ph type="sldImg"/>
          </p:nvPr>
        </p:nvSpPr>
        <p:spPr>
          <a:ln/>
        </p:spPr>
      </p:sp>
      <p:sp>
        <p:nvSpPr>
          <p:cNvPr id="224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6550500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DF16E6-4CB7-4D2B-A0EC-4AE574210FCE}" type="slidenum">
              <a:rPr lang="en-US" sz="1200" smtClean="0"/>
              <a:pPr eaLnBrk="1" hangingPunct="1"/>
              <a:t>52</a:t>
            </a:fld>
            <a:endParaRPr lang="en-US" sz="1200" dirty="0"/>
          </a:p>
        </p:txBody>
      </p:sp>
      <p:sp>
        <p:nvSpPr>
          <p:cNvPr id="221187" name="Rectangle 2"/>
          <p:cNvSpPr>
            <a:spLocks noGrp="1" noRot="1" noChangeAspect="1" noChangeArrowheads="1" noTextEdit="1"/>
          </p:cNvSpPr>
          <p:nvPr>
            <p:ph type="sldImg"/>
          </p:nvPr>
        </p:nvSpPr>
        <p:spPr>
          <a:ln/>
        </p:spPr>
      </p:sp>
      <p:sp>
        <p:nvSpPr>
          <p:cNvPr id="221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works in two modes of operation: transport and tunnel</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transport mode, only the IP data is encrypted—not the IP headers themselves; this allows intermediate nodes to read the source and destination addresses</a:t>
            </a:r>
          </a:p>
          <a:p>
            <a:pPr marL="685800" marR="0" lvl="1" indent="-336550" algn="l" defTabSz="914400" rtl="0" eaLnBrk="1" fontAlgn="auto" latinLnBrk="0" hangingPunct="1">
              <a:lnSpc>
                <a:spcPct val="100000"/>
              </a:lnSpc>
              <a:spcBef>
                <a:spcPts val="600"/>
              </a:spcBef>
              <a:spcAft>
                <a:spcPts val="0"/>
              </a:spcAft>
              <a:buClr>
                <a:srgbClr val="2C7C9F">
                  <a:lumMod val="75000"/>
                </a:srgbClr>
              </a:buClr>
              <a:buSzPct val="110000"/>
              <a:buFont typeface="Wingdings 2" pitchFamily="18" charset="2"/>
              <a:buChar char=""/>
              <a:tabLst/>
              <a:defRPr/>
            </a:pPr>
            <a:r>
              <a:rPr kumimoji="0" lang="en-US" sz="22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In tunnel mode, the entire IP packet is encrypted and inserted as the payload in another IP packet</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err="1">
                <a:ln>
                  <a:noFill/>
                </a:ln>
                <a:solidFill>
                  <a:prstClr val="black">
                    <a:lumMod val="65000"/>
                    <a:lumOff val="35000"/>
                  </a:prstClr>
                </a:solidFill>
                <a:effectLst/>
                <a:uLnTx/>
                <a:uFillTx/>
                <a:latin typeface="News Gothic MT"/>
                <a:ea typeface="+mn-ea"/>
                <a:cs typeface="+mn-cs"/>
              </a:rPr>
              <a:t>IPSec</a:t>
            </a: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 and other cryptographic extensions to TCP/IP are often used to support a virtual private network (VPN), a private, secure network operated over a public and insecure network</a:t>
            </a:r>
          </a:p>
          <a:p>
            <a:pPr eaLnBrk="1" hangingPunct="1"/>
            <a:endParaRPr lang="en-US" sz="1000" dirty="0"/>
          </a:p>
        </p:txBody>
      </p:sp>
    </p:spTree>
    <p:extLst>
      <p:ext uri="{BB962C8B-B14F-4D97-AF65-F5344CB8AC3E}">
        <p14:creationId xmlns:p14="http://schemas.microsoft.com/office/powerpoint/2010/main" val="20769227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BEC1D11-02B2-4A53-B133-A87ACED82038}" type="slidenum">
              <a:rPr lang="en-US" sz="1200" smtClean="0"/>
              <a:pPr eaLnBrk="1" hangingPunct="1"/>
              <a:t>53</a:t>
            </a:fld>
            <a:endParaRPr lang="en-US" sz="1200" dirty="0"/>
          </a:p>
        </p:txBody>
      </p:sp>
      <p:sp>
        <p:nvSpPr>
          <p:cNvPr id="226307" name="Rectangle 2"/>
          <p:cNvSpPr>
            <a:spLocks noGrp="1" noRot="1" noChangeAspect="1" noChangeArrowheads="1" noTextEdit="1"/>
          </p:cNvSpPr>
          <p:nvPr>
            <p:ph type="sldImg"/>
          </p:nvPr>
        </p:nvSpPr>
        <p:spPr>
          <a:ln/>
        </p:spPr>
      </p:sp>
      <p:sp>
        <p:nvSpPr>
          <p:cNvPr id="226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880912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F11837-6779-4AC4-9C87-403B045CF333}" type="slidenum">
              <a:rPr lang="en-US" sz="1200" smtClean="0"/>
              <a:pPr eaLnBrk="1" hangingPunct="1"/>
              <a:t>54</a:t>
            </a:fld>
            <a:endParaRPr lang="en-US" sz="1200" dirty="0"/>
          </a:p>
        </p:txBody>
      </p:sp>
      <p:sp>
        <p:nvSpPr>
          <p:cNvPr id="227331" name="Rectangle 2"/>
          <p:cNvSpPr>
            <a:spLocks noGrp="1" noRot="1" noChangeAspect="1" noChangeArrowheads="1" noTextEdit="1"/>
          </p:cNvSpPr>
          <p:nvPr>
            <p:ph type="sldImg"/>
          </p:nvPr>
        </p:nvSpPr>
        <p:spPr>
          <a:ln/>
        </p:spPr>
      </p:sp>
      <p:sp>
        <p:nvSpPr>
          <p:cNvPr id="2273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449966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79A028C-A18E-4EEE-8899-BBB04517E8DA}" type="slidenum">
              <a:rPr lang="en-US" sz="1200" smtClean="0"/>
              <a:pPr eaLnBrk="1" hangingPunct="1"/>
              <a:t>55</a:t>
            </a:fld>
            <a:endParaRPr lang="en-US" sz="1200" dirty="0"/>
          </a:p>
        </p:txBody>
      </p:sp>
      <p:sp>
        <p:nvSpPr>
          <p:cNvPr id="228355" name="Rectangle 2"/>
          <p:cNvSpPr>
            <a:spLocks noGrp="1" noRot="1" noChangeAspect="1" noChangeArrowheads="1" noTextEdit="1"/>
          </p:cNvSpPr>
          <p:nvPr>
            <p:ph type="sldImg"/>
          </p:nvPr>
        </p:nvSpPr>
        <p:spPr>
          <a:ln/>
        </p:spPr>
      </p:sp>
      <p:sp>
        <p:nvSpPr>
          <p:cNvPr id="228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3822303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56</a:t>
            </a:fld>
            <a:endParaRPr lang="en-US" sz="1200" dirty="0"/>
          </a:p>
        </p:txBody>
      </p:sp>
    </p:spTree>
    <p:extLst>
      <p:ext uri="{BB962C8B-B14F-4D97-AF65-F5344CB8AC3E}">
        <p14:creationId xmlns:p14="http://schemas.microsoft.com/office/powerpoint/2010/main" val="11226474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57</a:t>
            </a:fld>
            <a:endParaRPr lang="en-US" sz="1200" dirty="0"/>
          </a:p>
        </p:txBody>
      </p:sp>
    </p:spTree>
    <p:extLst>
      <p:ext uri="{BB962C8B-B14F-4D97-AF65-F5344CB8AC3E}">
        <p14:creationId xmlns:p14="http://schemas.microsoft.com/office/powerpoint/2010/main" val="24904207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D0FE51-14F2-4869-9483-B80DAC776A75}" type="slidenum">
              <a:rPr lang="en-US" sz="1200" smtClean="0"/>
              <a:pPr eaLnBrk="1" hangingPunct="1"/>
              <a:t>58</a:t>
            </a:fld>
            <a:endParaRPr lang="en-US" sz="1200" dirty="0"/>
          </a:p>
        </p:txBody>
      </p:sp>
    </p:spTree>
    <p:extLst>
      <p:ext uri="{BB962C8B-B14F-4D97-AF65-F5344CB8AC3E}">
        <p14:creationId xmlns:p14="http://schemas.microsoft.com/office/powerpoint/2010/main" val="336602973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59</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60</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11/24/2023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8.xml"/><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237" y="1079501"/>
            <a:ext cx="8204200" cy="2831596"/>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Protection Mechanisms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a:extLst>
              <a:ext uri="{FF2B5EF4-FFF2-40B4-BE49-F238E27FC236}">
                <a16:creationId xmlns:a16="http://schemas.microsoft.com/office/drawing/2014/main" id="{979E1669-60CF-4D46-FBBD-754BB124C474}"/>
              </a:ext>
            </a:extLst>
          </p:cNvPr>
          <p:cNvSpPr txBox="1"/>
          <p:nvPr/>
        </p:nvSpPr>
        <p:spPr>
          <a:xfrm>
            <a:off x="3548358" y="4369699"/>
            <a:ext cx="1642683" cy="738664"/>
          </a:xfrm>
          <a:prstGeom prst="rect">
            <a:avLst/>
          </a:prstGeom>
          <a:noFill/>
        </p:spPr>
        <p:txBody>
          <a:bodyPr wrap="square" rtlCol="0">
            <a:spAutoFit/>
          </a:bodyPr>
          <a:lstStyle/>
          <a:p>
            <a:r>
              <a:rPr lang="en-US" sz="2400" dirty="0">
                <a:solidFill>
                  <a:schemeClr val="accent2">
                    <a:lumMod val="60000"/>
                    <a:lumOff val="40000"/>
                  </a:schemeClr>
                </a:solidFill>
                <a:latin typeface="Times New Roman"/>
                <a:cs typeface="Times New Roman"/>
              </a:rPr>
              <a:t>Lecture 8</a:t>
            </a:r>
          </a:p>
          <a:p>
            <a:endParaRPr lang="en-GB" dirty="0"/>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1590" y="960407"/>
            <a:ext cx="8660310" cy="4573617"/>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various access control approaches, including authentication, authorization, and biometric access controls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and discuss the various types of firewalls and the common approaches to firewall implementation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and describe the types of intrusion detection and prevention systems and the strategies on which they are based</a:t>
            </a:r>
          </a:p>
          <a:p>
            <a:pPr marL="400050" lvl="1" indent="-171450" algn="just">
              <a:lnSpc>
                <a:spcPct val="95000"/>
              </a:lnSpc>
              <a:buClr>
                <a:srgbClr val="0D3857"/>
              </a:buClr>
              <a:buSzTx/>
              <a:buFont typeface="Arial" pitchFamily="34" charset="0"/>
              <a:buChar char="•"/>
            </a:pPr>
            <a:r>
              <a:rPr lang="en-GB" sz="2400">
                <a:solidFill>
                  <a:srgbClr val="000000">
                    <a:lumMod val="75000"/>
                    <a:lumOff val="25000"/>
                  </a:srgbClr>
                </a:solidFill>
                <a:latin typeface="Calibri"/>
              </a:rPr>
              <a:t>Explain </a:t>
            </a:r>
            <a:r>
              <a:rPr lang="en-GB" sz="2400" dirty="0">
                <a:solidFill>
                  <a:srgbClr val="000000">
                    <a:lumMod val="75000"/>
                    <a:lumOff val="25000"/>
                  </a:srgbClr>
                </a:solidFill>
                <a:latin typeface="Calibri"/>
              </a:rPr>
              <a:t>cryptography and the encryption process, and compare and contrast symmetric and asymmetric encryption</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1"/>
          </p:nvPr>
        </p:nvSpPr>
        <p:spPr>
          <a:xfrm>
            <a:off x="365125" y="1295400"/>
            <a:ext cx="8415338" cy="3447098"/>
          </a:xfrm>
        </p:spPr>
        <p:txBody>
          <a:bodyPr>
            <a:normAutofit lnSpcReduction="10000"/>
          </a:bodyPr>
          <a:lstStyle/>
          <a:p>
            <a:pPr algn="just"/>
            <a:r>
              <a:rPr lang="en-US" dirty="0"/>
              <a:t>Technical controls alone cannot secure an IT environment, but they are an essential part of the InfoSec program</a:t>
            </a:r>
          </a:p>
          <a:p>
            <a:pPr algn="just"/>
            <a:r>
              <a:rPr lang="en-US" dirty="0"/>
              <a:t>Technical controls can enable policy enforcement where human behavior is difficult to regulate</a:t>
            </a:r>
          </a:p>
          <a:p>
            <a:pPr algn="just"/>
            <a:r>
              <a:rPr lang="en-US" dirty="0"/>
              <a:t>Because individuals inside an organization often have direct access to the information, they can often bypass many of the most potent technical controls</a:t>
            </a:r>
          </a:p>
        </p:txBody>
      </p:sp>
      <p:sp>
        <p:nvSpPr>
          <p:cNvPr id="5122" name="Title 1"/>
          <p:cNvSpPr>
            <a:spLocks noGrp="1"/>
          </p:cNvSpPr>
          <p:nvPr>
            <p:ph type="title"/>
          </p:nvPr>
        </p:nvSpPr>
        <p:spPr>
          <a:xfrm>
            <a:off x="162963" y="0"/>
            <a:ext cx="8799968" cy="1032095"/>
          </a:xfrm>
        </p:spPr>
        <p:txBody>
          <a:bodyPr/>
          <a:lstStyle/>
          <a:p>
            <a:r>
              <a:rPr lang="en-US" sz="3600" dirty="0"/>
              <a:t>Introduction to Protection Mechanisms</a:t>
            </a:r>
          </a:p>
        </p:txBody>
      </p:sp>
    </p:spTree>
    <p:extLst>
      <p:ext uri="{BB962C8B-B14F-4D97-AF65-F5344CB8AC3E}">
        <p14:creationId xmlns:p14="http://schemas.microsoft.com/office/powerpoint/2010/main" val="133592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62000" y="250711"/>
            <a:ext cx="7620000" cy="5179451"/>
            <a:chOff x="762000" y="250711"/>
            <a:chExt cx="7620000" cy="5179451"/>
          </a:xfrm>
        </p:grpSpPr>
        <p:pic>
          <p:nvPicPr>
            <p:cNvPr id="2" name="Picture 1" descr="An illustration shows how technical controls can be implemented at a number of points within a technical infrastructure. The right side shows Redundancy, monitoring systems, patches and upgrades, firewalls and proxy servers, security planning (I R, D R, B C, C M), encryption backups, policy and law, access controls, and I D P S from information, systems, networks, and internet. The left side shows education, training, and awareness, security planning (I R, D R, B C, C M) from information about employe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62000" y="250711"/>
              <a:ext cx="7620000" cy="5149425"/>
            </a:xfrm>
            <a:prstGeom prst="rect">
              <a:avLst/>
            </a:prstGeom>
          </p:spPr>
        </p:pic>
        <p:sp>
          <p:nvSpPr>
            <p:cNvPr id="3" name="TextBox 2"/>
            <p:cNvSpPr txBox="1"/>
            <p:nvPr/>
          </p:nvSpPr>
          <p:spPr>
            <a:xfrm>
              <a:off x="762000" y="5060830"/>
              <a:ext cx="131409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4360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5"/>
          <p:cNvSpPr>
            <a:spLocks noGrp="1" noChangeArrowheads="1"/>
          </p:cNvSpPr>
          <p:nvPr>
            <p:ph type="body" idx="1"/>
          </p:nvPr>
        </p:nvSpPr>
        <p:spPr>
          <a:xfrm>
            <a:off x="445638" y="881332"/>
            <a:ext cx="8415338" cy="4493538"/>
          </a:xfrm>
        </p:spPr>
        <p:txBody>
          <a:bodyPr>
            <a:normAutofit lnSpcReduction="10000"/>
          </a:bodyPr>
          <a:lstStyle/>
          <a:p>
            <a:pPr algn="just"/>
            <a:r>
              <a:rPr lang="en-US" dirty="0"/>
              <a:t>Access controls regulate the admission of users into trusted areas of the organization—both logical access to information systems and physical access to the organization’s facilities</a:t>
            </a:r>
          </a:p>
          <a:p>
            <a:pPr algn="just"/>
            <a:r>
              <a:rPr lang="en-US" dirty="0"/>
              <a:t>Access control encompasses four processes: </a:t>
            </a:r>
          </a:p>
          <a:p>
            <a:pPr lvl="1" algn="just"/>
            <a:r>
              <a:rPr lang="en-US" dirty="0"/>
              <a:t>Identification </a:t>
            </a:r>
          </a:p>
          <a:p>
            <a:pPr lvl="1" algn="just"/>
            <a:r>
              <a:rPr lang="en-US" dirty="0"/>
              <a:t>Authentication </a:t>
            </a:r>
          </a:p>
          <a:p>
            <a:pPr lvl="1" algn="just"/>
            <a:r>
              <a:rPr lang="en-US" dirty="0"/>
              <a:t>Authorization</a:t>
            </a:r>
          </a:p>
          <a:p>
            <a:pPr lvl="1" algn="just"/>
            <a:r>
              <a:rPr lang="en-US" dirty="0"/>
              <a:t>Accountability</a:t>
            </a:r>
          </a:p>
          <a:p>
            <a:pPr algn="just"/>
            <a:r>
              <a:rPr lang="en-US" dirty="0"/>
              <a:t>A successful access control approach always incorporates all four of these elements (IAAA)</a:t>
            </a:r>
          </a:p>
        </p:txBody>
      </p:sp>
      <p:sp>
        <p:nvSpPr>
          <p:cNvPr id="7171" name="Rectangle 4"/>
          <p:cNvSpPr>
            <a:spLocks noGrp="1" noChangeArrowheads="1"/>
          </p:cNvSpPr>
          <p:nvPr>
            <p:ph type="title"/>
          </p:nvPr>
        </p:nvSpPr>
        <p:spPr>
          <a:xfrm>
            <a:off x="549275" y="107576"/>
            <a:ext cx="8042276" cy="668801"/>
          </a:xfrm>
        </p:spPr>
        <p:txBody>
          <a:bodyPr/>
          <a:lstStyle/>
          <a:p>
            <a:r>
              <a:rPr lang="en-US" sz="4000" dirty="0"/>
              <a:t>Access Controls and Biometrics</a:t>
            </a:r>
          </a:p>
        </p:txBody>
      </p:sp>
    </p:spTree>
    <p:extLst>
      <p:ext uri="{BB962C8B-B14F-4D97-AF65-F5344CB8AC3E}">
        <p14:creationId xmlns:p14="http://schemas.microsoft.com/office/powerpoint/2010/main" val="1894458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365125" y="1295400"/>
            <a:ext cx="8415338" cy="2831544"/>
          </a:xfrm>
        </p:spPr>
        <p:txBody>
          <a:bodyPr>
            <a:normAutofit fontScale="85000" lnSpcReduction="20000"/>
          </a:bodyPr>
          <a:lstStyle/>
          <a:p>
            <a:pPr algn="just"/>
            <a:r>
              <a:rPr lang="en-US" dirty="0"/>
              <a:t>There are three types of authentication mechanisms:</a:t>
            </a:r>
          </a:p>
          <a:p>
            <a:pPr lvl="1"/>
            <a:r>
              <a:rPr lang="en-US" dirty="0"/>
              <a:t>Something a person </a:t>
            </a:r>
            <a:r>
              <a:rPr lang="en-US" i="1" dirty="0"/>
              <a:t>knows</a:t>
            </a:r>
            <a:r>
              <a:rPr lang="en-US" dirty="0"/>
              <a:t> </a:t>
            </a:r>
          </a:p>
          <a:p>
            <a:pPr lvl="1"/>
            <a:r>
              <a:rPr lang="en-US" dirty="0"/>
              <a:t>Something a person has </a:t>
            </a:r>
          </a:p>
          <a:p>
            <a:pPr lvl="1"/>
            <a:r>
              <a:rPr lang="en-US" dirty="0"/>
              <a:t>Something a person can produce </a:t>
            </a:r>
          </a:p>
          <a:p>
            <a:r>
              <a:rPr lang="en-US" dirty="0"/>
              <a:t>These three factors (something a person knows, something a person has, and something a person can produce) are often used in combination to create multi-factor authentication (MFA) systems, which provide an added layer of security by requiring users to provide multiple forms of verification.</a:t>
            </a:r>
          </a:p>
        </p:txBody>
      </p:sp>
      <p:sp>
        <p:nvSpPr>
          <p:cNvPr id="9219" name="Rectangle 4"/>
          <p:cNvSpPr>
            <a:spLocks noGrp="1" noChangeArrowheads="1"/>
          </p:cNvSpPr>
          <p:nvPr>
            <p:ph type="title"/>
          </p:nvPr>
        </p:nvSpPr>
        <p:spPr>
          <a:xfrm>
            <a:off x="549275" y="107576"/>
            <a:ext cx="8042276" cy="737813"/>
          </a:xfrm>
        </p:spPr>
        <p:txBody>
          <a:bodyPr/>
          <a:lstStyle/>
          <a:p>
            <a:r>
              <a:rPr lang="en-US" dirty="0"/>
              <a:t>Authentication</a:t>
            </a:r>
          </a:p>
        </p:txBody>
      </p:sp>
    </p:spTree>
    <p:extLst>
      <p:ext uri="{BB962C8B-B14F-4D97-AF65-F5344CB8AC3E}">
        <p14:creationId xmlns:p14="http://schemas.microsoft.com/office/powerpoint/2010/main" val="33925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528270" y="60384"/>
            <a:ext cx="8478524" cy="5420266"/>
            <a:chOff x="528270" y="60384"/>
            <a:chExt cx="8478524" cy="5420266"/>
          </a:xfrm>
        </p:grpSpPr>
        <p:pic>
          <p:nvPicPr>
            <p:cNvPr id="3" name="Picture 2" descr="A table provides Ranking of biometric effectiveness and acceptance. The table has 8 columns and 13 rows. The column headings are as follows from left to right: Biometrics, Universality, Uniqueness, Permanence, Collectability, Performance, Acceptability, Circumvention. The row entries are as follows. Row 1. Biometrics, face. Universality, H. Uniqueness, L. Permanence, M. Collectability, H. Performance, L.  Acceptability, H. Circumvention, L. Row 2. Biometrics, Facial Thermogram. Universality, H. Uniqueness, H. Permanence, L. Collectability, H. Performance, M. Acceptability, H. Circumvention, H. Row 3. Biometrics, Fingerprint. Universality, M. Uniqueness, H. Permanence, H. Collectability, M. Performance, H. Acceptability, M. Circumvention, H. Row 4. Biometrics, Hand Geometry. Universality, M. Uniqueness, M. Permanence, M. Collectability, H. Performance, M. Acceptability, M. Circumvention, M. Row 5. Biometrics, Hand vein. Universality, M. Uniqueness, M. Permanence, M. Collectability, M. Performance, M. Acceptability, M. Circumvention, H. Row 6. Biometrics, Eye Iris. Universality, H. Uniqueness, H. Permanence, H. Collectability, M. Performance, H. Acceptability, H. Circumvention, H. Row 7. Biometrics, Eye retina. Universality, H. Uniqueness, H. Permanence, M. Collectability, L. Performance, H. Acceptability, L. Circumvention, H. Row 8. Biometrics, D N A. Universality, H. Uniqueness, H. Permanence, H. Collectability, L. Performance, H. Acceptability, L. Circumvention, L. Row 9. Biometrics, Odor and Scent. Universality, H. Uniqueness, H. Permanence, H. Collectability, L. Performance, L. Acceptability, M. Circumvention, L. Row 10. Biometrics, Voice. Universality, M. Uniqueness, L. Permanence, L. Collectability, M. Performance, L. Acceptability, H. Circumvention, L. Row 11. Biometrics, Signature. Universality, M. Uniqueness, L.  Permanence, L. Collectability, M. Performance, L. Acceptability, H. Circumvention, L. Row 12. Biometrics, Keystroke. Universality, L.  Uniqueness, L. Permanence, L. Collectability, M. Performance, L. Acceptability, M. Circumvention, M. Row 13. Biometrics, Gait. Universality, M. Uniqueness, L. Permanence, L. Collectability, H. Performance, L. Acceptability, H. Circumvention, 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528270" y="60384"/>
              <a:ext cx="8478524" cy="5420266"/>
            </a:xfrm>
            <a:prstGeom prst="rect">
              <a:avLst/>
            </a:prstGeom>
          </p:spPr>
        </p:pic>
        <p:sp>
          <p:nvSpPr>
            <p:cNvPr id="2" name="TextBox 1"/>
            <p:cNvSpPr txBox="1"/>
            <p:nvPr/>
          </p:nvSpPr>
          <p:spPr>
            <a:xfrm>
              <a:off x="649857" y="172528"/>
              <a:ext cx="139172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03039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Managing Network Security</a:t>
            </a:r>
          </a:p>
        </p:txBody>
      </p:sp>
      <p:sp>
        <p:nvSpPr>
          <p:cNvPr id="7" name="Text Placeholder 6"/>
          <p:cNvSpPr>
            <a:spLocks noGrp="1"/>
          </p:cNvSpPr>
          <p:nvPr>
            <p:ph type="body" idx="1"/>
          </p:nvPr>
        </p:nvSpPr>
        <p:spPr/>
        <p:txBody>
          <a:bodyPr/>
          <a:lstStyle/>
          <a:p>
            <a:r>
              <a:rPr lang="en-US" dirty="0"/>
              <a:t>Protection Mechanisms</a:t>
            </a:r>
          </a:p>
        </p:txBody>
      </p:sp>
    </p:spTree>
    <p:extLst>
      <p:ext uri="{BB962C8B-B14F-4D97-AF65-F5344CB8AC3E}">
        <p14:creationId xmlns:p14="http://schemas.microsoft.com/office/powerpoint/2010/main" val="1897509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687297" y="530526"/>
            <a:ext cx="8042276" cy="4978878"/>
          </a:xfrm>
        </p:spPr>
        <p:txBody>
          <a:bodyPr>
            <a:normAutofit fontScale="85000" lnSpcReduction="20000"/>
          </a:bodyPr>
          <a:lstStyle/>
          <a:p>
            <a:pPr algn="just"/>
            <a:r>
              <a:rPr lang="en-US" dirty="0"/>
              <a:t>In InfoSec, a firewall is any device that prevents a specific type of information from moving between the outside world, known as the untrusted network (e.g., the Internet), and the inside world, known as the trusted network</a:t>
            </a:r>
          </a:p>
          <a:p>
            <a:pPr algn="just"/>
            <a:r>
              <a:rPr lang="en-US" dirty="0"/>
              <a:t>The firewall may be a separate computer system, a service running on an existing router or server, or a separate network containing a number of supporting devices</a:t>
            </a:r>
          </a:p>
          <a:p>
            <a:pPr algn="just"/>
            <a:r>
              <a:rPr lang="en-US" dirty="0"/>
              <a:t>While most firewalls are an amalgamation of various options, services, and capabilities, most are associated with one of the basic categories or types of firewalls</a:t>
            </a:r>
          </a:p>
          <a:p>
            <a:pPr algn="just"/>
            <a:r>
              <a:rPr lang="en-US" dirty="0"/>
              <a:t>The most common types of firewalls are:</a:t>
            </a:r>
          </a:p>
          <a:p>
            <a:pPr lvl="1" algn="just"/>
            <a:r>
              <a:rPr lang="en-US" dirty="0"/>
              <a:t>Packet filtering firewalls</a:t>
            </a:r>
          </a:p>
          <a:p>
            <a:pPr lvl="1" algn="just"/>
            <a:r>
              <a:rPr lang="en-US" dirty="0"/>
              <a:t>Application layer proxy firewalls</a:t>
            </a:r>
          </a:p>
          <a:p>
            <a:pPr lvl="1" algn="just"/>
            <a:r>
              <a:rPr lang="en-US" dirty="0" err="1"/>
              <a:t>Stateful</a:t>
            </a:r>
            <a:r>
              <a:rPr lang="en-US" dirty="0"/>
              <a:t> packet inspection firewalls </a:t>
            </a:r>
          </a:p>
          <a:p>
            <a:pPr lvl="1" algn="just"/>
            <a:r>
              <a:rPr lang="en-US" dirty="0"/>
              <a:t>Unified Threat Management (UTM) devices</a:t>
            </a:r>
          </a:p>
          <a:p>
            <a:pPr algn="just"/>
            <a:endParaRPr lang="en-US" dirty="0"/>
          </a:p>
        </p:txBody>
      </p:sp>
      <p:sp>
        <p:nvSpPr>
          <p:cNvPr id="22531" name="Rectangle 4"/>
          <p:cNvSpPr>
            <a:spLocks noGrp="1" noChangeArrowheads="1"/>
          </p:cNvSpPr>
          <p:nvPr>
            <p:ph type="title"/>
          </p:nvPr>
        </p:nvSpPr>
        <p:spPr>
          <a:xfrm>
            <a:off x="549275" y="107577"/>
            <a:ext cx="8042276" cy="490522"/>
          </a:xfrm>
        </p:spPr>
        <p:txBody>
          <a:bodyPr/>
          <a:lstStyle/>
          <a:p>
            <a:r>
              <a:rPr lang="en-US" sz="4000" dirty="0"/>
              <a:t>Firewalls</a:t>
            </a:r>
          </a:p>
        </p:txBody>
      </p:sp>
    </p:spTree>
    <p:extLst>
      <p:ext uri="{BB962C8B-B14F-4D97-AF65-F5344CB8AC3E}">
        <p14:creationId xmlns:p14="http://schemas.microsoft.com/office/powerpoint/2010/main" val="1483001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253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86265" y="252038"/>
            <a:ext cx="8959969" cy="6500623"/>
            <a:chOff x="86265" y="252038"/>
            <a:chExt cx="8959969" cy="6500623"/>
          </a:xfrm>
        </p:grpSpPr>
        <p:grpSp>
          <p:nvGrpSpPr>
            <p:cNvPr id="4" name="Group 3"/>
            <p:cNvGrpSpPr/>
            <p:nvPr/>
          </p:nvGrpSpPr>
          <p:grpSpPr>
            <a:xfrm>
              <a:off x="304799" y="252038"/>
              <a:ext cx="8143337" cy="3112264"/>
              <a:chOff x="641584" y="703053"/>
              <a:chExt cx="8067866" cy="3429000"/>
            </a:xfrm>
          </p:grpSpPr>
          <p:pic>
            <p:nvPicPr>
              <p:cNvPr id="3" name="Picture 2" descr="In Packet filtering firewall a Packet ﬁltering router is used as dual-homed bastion host ﬁrewall. It allows unrestricted packets from trusted networks and filters packets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1584" y="703053"/>
                <a:ext cx="8067866" cy="3429000"/>
              </a:xfrm>
              <a:prstGeom prst="rect">
                <a:avLst/>
              </a:prstGeom>
            </p:spPr>
          </p:pic>
          <p:sp>
            <p:nvSpPr>
              <p:cNvPr id="2" name="TextBox 1"/>
              <p:cNvSpPr txBox="1"/>
              <p:nvPr/>
            </p:nvSpPr>
            <p:spPr>
              <a:xfrm>
                <a:off x="695864" y="3743864"/>
                <a:ext cx="1564257"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6265" y="3557622"/>
              <a:ext cx="8959969" cy="3195039"/>
              <a:chOff x="86265" y="3557622"/>
              <a:chExt cx="8959969" cy="3195039"/>
            </a:xfrm>
          </p:grpSpPr>
          <p:pic>
            <p:nvPicPr>
              <p:cNvPr id="5" name="Picture 4"/>
              <p:cNvPicPr>
                <a:picLocks noChangeAspect="1"/>
              </p:cNvPicPr>
              <p:nvPr/>
            </p:nvPicPr>
            <p:blipFill>
              <a:blip r:embed="rId4"/>
              <a:stretch>
                <a:fillRect/>
              </a:stretch>
            </p:blipFill>
            <p:spPr>
              <a:xfrm>
                <a:off x="86265" y="3557622"/>
                <a:ext cx="8959969" cy="3195039"/>
              </a:xfrm>
              <a:prstGeom prst="rect">
                <a:avLst/>
              </a:prstGeom>
            </p:spPr>
          </p:pic>
          <p:sp>
            <p:nvSpPr>
              <p:cNvPr id="6" name="TextBox 5"/>
              <p:cNvSpPr txBox="1"/>
              <p:nvPr/>
            </p:nvSpPr>
            <p:spPr>
              <a:xfrm>
                <a:off x="431321" y="3755366"/>
                <a:ext cx="1311215" cy="369332"/>
              </a:xfrm>
              <a:prstGeom prst="rect">
                <a:avLst/>
              </a:prstGeom>
              <a:solidFill>
                <a:schemeClr val="bg1"/>
              </a:solidFill>
            </p:spPr>
            <p:txBody>
              <a:bodyPr wrap="square" rtlCol="0">
                <a:spAutoFit/>
              </a:bodyPr>
              <a:lstStyle/>
              <a:p>
                <a:endParaRPr lang="en-GB" dirty="0"/>
              </a:p>
            </p:txBody>
          </p:sp>
        </p:grpSp>
      </p:grpSp>
    </p:spTree>
    <p:extLst>
      <p:ext uri="{BB962C8B-B14F-4D97-AF65-F5344CB8AC3E}">
        <p14:creationId xmlns:p14="http://schemas.microsoft.com/office/powerpoint/2010/main" val="3570057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5"/>
          <p:cNvSpPr>
            <a:spLocks noGrp="1" noChangeArrowheads="1"/>
          </p:cNvSpPr>
          <p:nvPr>
            <p:ph type="body" idx="1"/>
          </p:nvPr>
        </p:nvSpPr>
        <p:spPr>
          <a:xfrm>
            <a:off x="457141" y="500332"/>
            <a:ext cx="8415338" cy="5089585"/>
          </a:xfrm>
        </p:spPr>
        <p:txBody>
          <a:bodyPr>
            <a:normAutofit fontScale="70000" lnSpcReduction="20000"/>
          </a:bodyPr>
          <a:lstStyle/>
          <a:p>
            <a:pPr algn="just"/>
            <a:r>
              <a:rPr lang="en-US" dirty="0"/>
              <a:t>In the strictest sense, an application layer firewall (or application-level firewall) works like a packet filtering firewall, but at the application layer</a:t>
            </a:r>
          </a:p>
          <a:p>
            <a:pPr algn="just"/>
            <a:r>
              <a:rPr lang="en-US" dirty="0"/>
              <a:t>A proxy server works as an intermediary between the requestor of information and the server that provides it, adding a layer of separation and thus security</a:t>
            </a:r>
          </a:p>
          <a:p>
            <a:pPr algn="just"/>
            <a:r>
              <a:rPr lang="en-US" dirty="0"/>
              <a:t>If such a server stores the most recently accessed information in its internal cache to provide content to others accessing the same information, it may also be called a cache server</a:t>
            </a:r>
          </a:p>
          <a:p>
            <a:pPr algn="just"/>
            <a:r>
              <a:rPr lang="en-US" dirty="0"/>
              <a:t>A proxy firewall, on the other hand, provides both proxy and firewall services</a:t>
            </a:r>
          </a:p>
          <a:p>
            <a:r>
              <a:rPr lang="en-US" dirty="0"/>
              <a:t>When the firewall rather than an internal server is exposed to the outside world from within a network segment, it is considered deployed within a demilitarized zone (DMZ)</a:t>
            </a:r>
          </a:p>
          <a:p>
            <a:r>
              <a:rPr lang="en-US" dirty="0"/>
              <a:t>Using this model, additional filtering devices are placed between the proxy server and internal systems, thereby restricting access to internal systems to the proxy server alone</a:t>
            </a:r>
          </a:p>
          <a:p>
            <a:pPr algn="just"/>
            <a:endParaRPr lang="en-US" dirty="0"/>
          </a:p>
        </p:txBody>
      </p:sp>
      <p:sp>
        <p:nvSpPr>
          <p:cNvPr id="25603" name="Rectangle 4"/>
          <p:cNvSpPr>
            <a:spLocks noGrp="1" noChangeArrowheads="1"/>
          </p:cNvSpPr>
          <p:nvPr>
            <p:ph type="title"/>
          </p:nvPr>
        </p:nvSpPr>
        <p:spPr>
          <a:xfrm>
            <a:off x="549275" y="38564"/>
            <a:ext cx="8042276" cy="484771"/>
          </a:xfrm>
        </p:spPr>
        <p:txBody>
          <a:bodyPr/>
          <a:lstStyle/>
          <a:p>
            <a:r>
              <a:rPr lang="en-US" sz="3200" dirty="0"/>
              <a:t>Application Layer Proxy Firewall</a:t>
            </a:r>
          </a:p>
        </p:txBody>
      </p:sp>
    </p:spTree>
    <p:extLst>
      <p:ext uri="{BB962C8B-B14F-4D97-AF65-F5344CB8AC3E}">
        <p14:creationId xmlns:p14="http://schemas.microsoft.com/office/powerpoint/2010/main" val="366070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60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56798" y="534838"/>
            <a:ext cx="8253406" cy="4210962"/>
            <a:chOff x="456798" y="534838"/>
            <a:chExt cx="8253406" cy="4210962"/>
          </a:xfrm>
        </p:grpSpPr>
        <p:pic>
          <p:nvPicPr>
            <p:cNvPr id="2" name="Picture 1" descr="An illustration shows a typical configuration of a dual-homed host firewall. The system has an external non filtering gateway, Dual-homed bastion host used as a ﬁrewall providing network address translation (N A T) and an Internal ﬁltering router. N A T provides proxy access to trusted networks. The external gateway blocks data from untrusted network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56798" y="534838"/>
              <a:ext cx="8253406" cy="4176212"/>
            </a:xfrm>
            <a:prstGeom prst="rect">
              <a:avLst/>
            </a:prstGeom>
          </p:spPr>
        </p:pic>
        <p:sp>
          <p:nvSpPr>
            <p:cNvPr id="3" name="TextBox 2"/>
            <p:cNvSpPr txBox="1"/>
            <p:nvPr/>
          </p:nvSpPr>
          <p:spPr>
            <a:xfrm>
              <a:off x="456798" y="4376468"/>
              <a:ext cx="14697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28383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488344" y="240101"/>
            <a:ext cx="8282331" cy="4543076"/>
            <a:chOff x="488344" y="240101"/>
            <a:chExt cx="8282331" cy="4543076"/>
          </a:xfrm>
        </p:grpSpPr>
        <p:pic>
          <p:nvPicPr>
            <p:cNvPr id="2" name="Picture 1" descr="In a Screened-host firewall the application level firewall creates a proxy access between screened host and trusted networks. The screened host gets filtered data from an untrusted network. There is no restriction in outbound data.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88344" y="240101"/>
              <a:ext cx="8282331" cy="4543076"/>
            </a:xfrm>
            <a:prstGeom prst="rect">
              <a:avLst/>
            </a:prstGeom>
          </p:spPr>
        </p:pic>
        <p:sp>
          <p:nvSpPr>
            <p:cNvPr id="3" name="TextBox 2"/>
            <p:cNvSpPr txBox="1"/>
            <p:nvPr/>
          </p:nvSpPr>
          <p:spPr>
            <a:xfrm>
              <a:off x="488344" y="4405223"/>
              <a:ext cx="1495731" cy="3779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9308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33400" y="372374"/>
            <a:ext cx="8103079" cy="4644519"/>
            <a:chOff x="533400" y="372374"/>
            <a:chExt cx="8103079" cy="4644519"/>
          </a:xfrm>
        </p:grpSpPr>
        <p:pic>
          <p:nvPicPr>
            <p:cNvPr id="2" name="Picture 1" descr="In a Screened subnet (D M Z) has an application level firewall and an internal and external filtering routers. The application level firewall connects to the servers or the demilitarized zone which has a proxy access to the trusted networks via the internal router. The demilitarized zone has a controlled access to the untrusted networks via the external route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372374"/>
              <a:ext cx="8103079" cy="4644519"/>
            </a:xfrm>
            <a:prstGeom prst="rect">
              <a:avLst/>
            </a:prstGeom>
          </p:spPr>
        </p:pic>
        <p:sp>
          <p:nvSpPr>
            <p:cNvPr id="3" name="TextBox 2"/>
            <p:cNvSpPr txBox="1"/>
            <p:nvPr/>
          </p:nvSpPr>
          <p:spPr>
            <a:xfrm>
              <a:off x="533400" y="4623758"/>
              <a:ext cx="1519687" cy="39313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386595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5"/>
          <p:cNvSpPr>
            <a:spLocks noGrp="1" noChangeArrowheads="1"/>
          </p:cNvSpPr>
          <p:nvPr>
            <p:ph type="body" idx="1"/>
          </p:nvPr>
        </p:nvSpPr>
        <p:spPr>
          <a:xfrm>
            <a:off x="445639" y="961845"/>
            <a:ext cx="8415338" cy="4124206"/>
          </a:xfrm>
        </p:spPr>
        <p:txBody>
          <a:bodyPr>
            <a:normAutofit fontScale="92500"/>
          </a:bodyPr>
          <a:lstStyle/>
          <a:p>
            <a:pPr algn="just"/>
            <a:r>
              <a:rPr lang="en-US" dirty="0"/>
              <a:t>When evaluating a firewall, ask the following questions:</a:t>
            </a:r>
          </a:p>
          <a:p>
            <a:pPr marL="685800" lvl="1" indent="-457200" algn="just">
              <a:buFont typeface="+mj-lt"/>
              <a:buAutoNum type="arabicPeriod"/>
            </a:pPr>
            <a:r>
              <a:rPr lang="en-US" dirty="0"/>
              <a:t>What type of firewall technology offers the right balance between protection and cost for the needs of the organization?</a:t>
            </a:r>
          </a:p>
          <a:p>
            <a:pPr marL="685800" lvl="1" indent="-457200" algn="just">
              <a:buFont typeface="+mj-lt"/>
              <a:buAutoNum type="arabicPeriod"/>
            </a:pPr>
            <a:r>
              <a:rPr lang="en-US" dirty="0"/>
              <a:t>What features are included in the base price? What features are available at extra cost? Are all cost factors known?</a:t>
            </a:r>
          </a:p>
          <a:p>
            <a:pPr marL="685800" lvl="1" indent="-457200" algn="just">
              <a:buFont typeface="+mj-lt"/>
              <a:buAutoNum type="arabicPeriod"/>
            </a:pPr>
            <a:r>
              <a:rPr lang="en-US" dirty="0"/>
              <a:t>How easy is it to set up and configure the firewall? How accessible are the staff technicians who can competently configure the firewall?</a:t>
            </a:r>
          </a:p>
          <a:p>
            <a:pPr marL="685800" lvl="1" indent="-457200" algn="just">
              <a:buFont typeface="+mj-lt"/>
              <a:buAutoNum type="arabicPeriod"/>
            </a:pPr>
            <a:r>
              <a:rPr lang="en-US" dirty="0"/>
              <a:t>Can the candidate firewall adapt to the growing network in the target organization?</a:t>
            </a:r>
          </a:p>
        </p:txBody>
      </p:sp>
      <p:sp>
        <p:nvSpPr>
          <p:cNvPr id="40963" name="Rectangle 4"/>
          <p:cNvSpPr>
            <a:spLocks noGrp="1" noChangeArrowheads="1"/>
          </p:cNvSpPr>
          <p:nvPr>
            <p:ph type="title"/>
          </p:nvPr>
        </p:nvSpPr>
        <p:spPr>
          <a:xfrm>
            <a:off x="549275" y="107576"/>
            <a:ext cx="8042276" cy="783820"/>
          </a:xfrm>
        </p:spPr>
        <p:txBody>
          <a:bodyPr/>
          <a:lstStyle/>
          <a:p>
            <a:r>
              <a:rPr lang="en-US" dirty="0"/>
              <a:t>Selecting the Right Firewall</a:t>
            </a:r>
          </a:p>
        </p:txBody>
      </p:sp>
    </p:spTree>
    <p:extLst>
      <p:ext uri="{BB962C8B-B14F-4D97-AF65-F5344CB8AC3E}">
        <p14:creationId xmlns:p14="http://schemas.microsoft.com/office/powerpoint/2010/main" val="322336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4"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9788" y="990601"/>
            <a:ext cx="8042276" cy="4343400"/>
          </a:xfrm>
        </p:spPr>
        <p:txBody>
          <a:bodyPr>
            <a:normAutofit fontScale="92500" lnSpcReduction="10000"/>
          </a:bodyPr>
          <a:lstStyle/>
          <a:p>
            <a:pPr algn="just"/>
            <a:r>
              <a:rPr lang="en-US" dirty="0"/>
              <a:t>Another type of tool that effectively protects the organization’s systems from misuse and unintentional DoS conditions across networks is the content filter</a:t>
            </a:r>
          </a:p>
          <a:p>
            <a:pPr algn="just"/>
            <a:r>
              <a:rPr lang="en-US" dirty="0"/>
              <a:t>Although technically not a firewall, a content filter (or Internet filter) allows administrators to restrict content that comes into a network</a:t>
            </a:r>
          </a:p>
          <a:p>
            <a:pPr algn="just"/>
            <a:r>
              <a:rPr lang="en-US" dirty="0"/>
              <a:t>The most common application of a content filter is the restriction of access to Web sites with material that is not business-related</a:t>
            </a:r>
          </a:p>
          <a:p>
            <a:pPr algn="just"/>
            <a:r>
              <a:rPr lang="en-US" dirty="0"/>
              <a:t>Content filters ensure that employees are not using network resources inappropriately</a:t>
            </a:r>
          </a:p>
        </p:txBody>
      </p:sp>
      <p:sp>
        <p:nvSpPr>
          <p:cNvPr id="2" name="Title 1"/>
          <p:cNvSpPr>
            <a:spLocks noGrp="1"/>
          </p:cNvSpPr>
          <p:nvPr>
            <p:ph type="title"/>
          </p:nvPr>
        </p:nvSpPr>
        <p:spPr>
          <a:xfrm>
            <a:off x="549275" y="107576"/>
            <a:ext cx="8042276" cy="737813"/>
          </a:xfrm>
        </p:spPr>
        <p:txBody>
          <a:bodyPr/>
          <a:lstStyle/>
          <a:p>
            <a:r>
              <a:rPr lang="en-US" dirty="0"/>
              <a:t>Content Filters</a:t>
            </a:r>
          </a:p>
        </p:txBody>
      </p:sp>
    </p:spTree>
    <p:extLst>
      <p:ext uri="{BB962C8B-B14F-4D97-AF65-F5344CB8AC3E}">
        <p14:creationId xmlns:p14="http://schemas.microsoft.com/office/powerpoint/2010/main" val="98223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5"/>
          <p:cNvSpPr>
            <a:spLocks noGrp="1" noChangeArrowheads="1"/>
          </p:cNvSpPr>
          <p:nvPr>
            <p:ph type="body" idx="1"/>
          </p:nvPr>
        </p:nvSpPr>
        <p:spPr>
          <a:xfrm>
            <a:off x="142104" y="673846"/>
            <a:ext cx="8856617" cy="4974566"/>
          </a:xfrm>
        </p:spPr>
        <p:txBody>
          <a:bodyPr>
            <a:noAutofit/>
          </a:bodyPr>
          <a:lstStyle/>
          <a:p>
            <a:pPr algn="just">
              <a:spcBef>
                <a:spcPts val="0"/>
              </a:spcBef>
            </a:pPr>
            <a:r>
              <a:rPr lang="en-US" sz="1500" dirty="0"/>
              <a:t>Any firewall device—whether a packet filtering router</a:t>
            </a:r>
            <a:r>
              <a:rPr lang="en-US" sz="1500"/>
              <a:t>, or </a:t>
            </a:r>
            <a:r>
              <a:rPr lang="en-US" sz="1500" dirty="0"/>
              <a:t>other firewall implementation—must have its own configuration rules that regulate its actions</a:t>
            </a:r>
          </a:p>
          <a:p>
            <a:pPr algn="just">
              <a:spcBef>
                <a:spcPts val="0"/>
              </a:spcBef>
            </a:pPr>
            <a:r>
              <a:rPr lang="en-US" sz="1500" dirty="0"/>
              <a:t>A policy regarding the use of a firewall should be articulated before it is made operable </a:t>
            </a:r>
          </a:p>
          <a:p>
            <a:pPr algn="just">
              <a:spcBef>
                <a:spcPts val="0"/>
              </a:spcBef>
            </a:pPr>
            <a:r>
              <a:rPr lang="en-US" sz="1500" dirty="0"/>
              <a:t>In practice, configuring firewall rule sets can be something of a nightmare; each firewall rule must be carefully crafted, placed into the list in the proper sequence, debugged, and tested</a:t>
            </a:r>
          </a:p>
          <a:p>
            <a:pPr>
              <a:spcBef>
                <a:spcPts val="0"/>
              </a:spcBef>
            </a:pPr>
            <a:r>
              <a:rPr lang="en-US" sz="1500" dirty="0"/>
              <a:t>Firewalls are limited by the constraints of their programming and rule sets in the following ways:</a:t>
            </a:r>
          </a:p>
          <a:p>
            <a:pPr lvl="1"/>
            <a:r>
              <a:rPr lang="en-US" sz="1500" dirty="0"/>
              <a:t>Firewalls are not creative and cannot make sense of human actions outside the range of their programmed responses</a:t>
            </a:r>
          </a:p>
          <a:p>
            <a:pPr lvl="1"/>
            <a:r>
              <a:rPr lang="en-US" sz="1500" dirty="0"/>
              <a:t>Firewalls deal strictly with defined patterns of measured observation, which are known to possible attackers and can be used in an attack</a:t>
            </a:r>
          </a:p>
          <a:p>
            <a:pPr lvl="1"/>
            <a:r>
              <a:rPr lang="en-US" sz="1500" dirty="0"/>
              <a:t>Firewalls are computers and thus prone to programming errors, flaws in rule sets, and inherent vulnerabilities</a:t>
            </a:r>
          </a:p>
          <a:p>
            <a:pPr lvl="1"/>
            <a:r>
              <a:rPr lang="en-US" sz="1500" dirty="0"/>
              <a:t>Firewalls are designed to function within limits of hardware capacity and thus can only respond to patterns of events that happen in an expected and reasonably simultaneous sequence</a:t>
            </a:r>
          </a:p>
          <a:p>
            <a:pPr lvl="1"/>
            <a:r>
              <a:rPr lang="en-US" sz="1500" dirty="0"/>
              <a:t>Firewalls are designed, implemented, configured, and operated by people and are subject to human error</a:t>
            </a:r>
          </a:p>
        </p:txBody>
      </p:sp>
      <p:sp>
        <p:nvSpPr>
          <p:cNvPr id="41987" name="Rectangle 4"/>
          <p:cNvSpPr>
            <a:spLocks noGrp="1" noChangeArrowheads="1"/>
          </p:cNvSpPr>
          <p:nvPr>
            <p:ph type="title"/>
          </p:nvPr>
        </p:nvSpPr>
        <p:spPr>
          <a:xfrm>
            <a:off x="549275" y="107576"/>
            <a:ext cx="8042276" cy="461767"/>
          </a:xfrm>
        </p:spPr>
        <p:txBody>
          <a:bodyPr/>
          <a:lstStyle/>
          <a:p>
            <a:pPr algn="just"/>
            <a:r>
              <a:rPr lang="en-US" sz="3600" dirty="0"/>
              <a:t>Managing Firewalls </a:t>
            </a:r>
          </a:p>
        </p:txBody>
      </p:sp>
    </p:spTree>
    <p:extLst>
      <p:ext uri="{BB962C8B-B14F-4D97-AF65-F5344CB8AC3E}">
        <p14:creationId xmlns:p14="http://schemas.microsoft.com/office/powerpoint/2010/main" val="1519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98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198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198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198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198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132" y="639793"/>
            <a:ext cx="8415338" cy="4892615"/>
          </a:xfrm>
        </p:spPr>
        <p:txBody>
          <a:bodyPr>
            <a:normAutofit lnSpcReduction="10000"/>
          </a:bodyPr>
          <a:lstStyle/>
          <a:p>
            <a:r>
              <a:rPr lang="en-US" dirty="0"/>
              <a:t>There are also a number of administrative challenges to the operation of firewalls:</a:t>
            </a:r>
          </a:p>
          <a:p>
            <a:pPr marL="228600" lvl="1" indent="0">
              <a:buNone/>
            </a:pPr>
            <a:r>
              <a:rPr lang="en-US" dirty="0"/>
              <a:t>1. Training—Most managers think of a firewall as just another device, more or less similar to the computers already humming in the rack</a:t>
            </a:r>
          </a:p>
          <a:p>
            <a:pPr marL="228600" lvl="1" indent="0">
              <a:buNone/>
            </a:pPr>
            <a:r>
              <a:rPr lang="en-US" dirty="0"/>
              <a:t>2. Uniqueness—Each brand of firewall is different, and the new e-commerce project just brought you a new firewall running on a different OS</a:t>
            </a:r>
          </a:p>
          <a:p>
            <a:pPr marL="228600" lvl="1" indent="0">
              <a:buNone/>
            </a:pPr>
            <a:r>
              <a:rPr lang="en-US" dirty="0"/>
              <a:t>3. Responsibility—Since you are the firewall guy, suddenly everyone assumes that anything to do with computer security is your responsibility</a:t>
            </a:r>
          </a:p>
          <a:p>
            <a:pPr marL="228600" lvl="1" indent="0">
              <a:buNone/>
            </a:pPr>
            <a:r>
              <a:rPr lang="en-US" dirty="0"/>
              <a:t>4. Administration—Being a firewall administrator for a medium or large organization should be a full-time job; however, that’s hardly ever the case</a:t>
            </a:r>
          </a:p>
        </p:txBody>
      </p:sp>
      <p:sp>
        <p:nvSpPr>
          <p:cNvPr id="2" name="Title 1"/>
          <p:cNvSpPr>
            <a:spLocks noGrp="1"/>
          </p:cNvSpPr>
          <p:nvPr>
            <p:ph type="title"/>
          </p:nvPr>
        </p:nvSpPr>
        <p:spPr>
          <a:xfrm>
            <a:off x="549275" y="107576"/>
            <a:ext cx="8042276" cy="611292"/>
          </a:xfrm>
        </p:spPr>
        <p:txBody>
          <a:bodyPr/>
          <a:lstStyle/>
          <a:p>
            <a:r>
              <a:rPr lang="en-US" sz="4000" dirty="0"/>
              <a:t>Managing Firewalls (Continued)</a:t>
            </a:r>
          </a:p>
        </p:txBody>
      </p:sp>
    </p:spTree>
    <p:extLst>
      <p:ext uri="{BB962C8B-B14F-4D97-AF65-F5344CB8AC3E}">
        <p14:creationId xmlns:p14="http://schemas.microsoft.com/office/powerpoint/2010/main" val="349804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4036" name="Rectangle 5"/>
          <p:cNvSpPr>
            <a:spLocks noGrp="1" noChangeArrowheads="1"/>
          </p:cNvSpPr>
          <p:nvPr>
            <p:ph type="body" idx="1"/>
          </p:nvPr>
        </p:nvSpPr>
        <p:spPr>
          <a:xfrm>
            <a:off x="217714" y="787879"/>
            <a:ext cx="8746899" cy="5232202"/>
          </a:xfrm>
        </p:spPr>
        <p:txBody>
          <a:bodyPr>
            <a:normAutofit lnSpcReduction="10000"/>
          </a:bodyPr>
          <a:lstStyle/>
          <a:p>
            <a:pPr algn="just"/>
            <a:r>
              <a:rPr lang="en-US" dirty="0"/>
              <a:t>Some of the best practices for firewall use are: </a:t>
            </a:r>
          </a:p>
          <a:p>
            <a:pPr lvl="1" algn="just"/>
            <a:r>
              <a:rPr lang="en-US" dirty="0"/>
              <a:t>All traffic from the trusted network is allowed out</a:t>
            </a:r>
          </a:p>
          <a:p>
            <a:pPr lvl="1" algn="just"/>
            <a:r>
              <a:rPr lang="en-US" dirty="0"/>
              <a:t>The firewall device is never accessible directly from the public network</a:t>
            </a:r>
          </a:p>
          <a:p>
            <a:pPr lvl="1" algn="just"/>
            <a:r>
              <a:rPr lang="en-US" dirty="0"/>
              <a:t>Simple Mail Transport Protocol (SMTP) data is allowed to pass through the firewall, but should be routed to a well-configured SMTP gateway (proxy server)</a:t>
            </a:r>
          </a:p>
          <a:p>
            <a:pPr lvl="1" algn="just"/>
            <a:r>
              <a:rPr lang="en-US" dirty="0"/>
              <a:t>All Internet Control Message Protocol (ICMP) data should be denied</a:t>
            </a:r>
          </a:p>
          <a:p>
            <a:pPr lvl="1" algn="just"/>
            <a:r>
              <a:rPr lang="en-US" dirty="0"/>
              <a:t>Telnet/terminal emulation access to all internal servers from the public networks should be blocked</a:t>
            </a:r>
          </a:p>
          <a:p>
            <a:pPr lvl="1" algn="just"/>
            <a:r>
              <a:rPr lang="en-US" dirty="0"/>
              <a:t>When Web services are offered outside the firewall, HTTP traffic should be handled by some form of proxy access or DMZ architecture</a:t>
            </a:r>
          </a:p>
        </p:txBody>
      </p:sp>
      <p:sp>
        <p:nvSpPr>
          <p:cNvPr id="44035" name="Rectangle 4"/>
          <p:cNvSpPr>
            <a:spLocks noGrp="1" noChangeArrowheads="1"/>
          </p:cNvSpPr>
          <p:nvPr>
            <p:ph type="title"/>
          </p:nvPr>
        </p:nvSpPr>
        <p:spPr>
          <a:xfrm>
            <a:off x="549275" y="107576"/>
            <a:ext cx="8042276" cy="680303"/>
          </a:xfrm>
        </p:spPr>
        <p:txBody>
          <a:bodyPr/>
          <a:lstStyle/>
          <a:p>
            <a:r>
              <a:rPr lang="en-US" sz="4000" dirty="0"/>
              <a:t>Managing Firewalls (Continued)</a:t>
            </a:r>
          </a:p>
        </p:txBody>
      </p:sp>
    </p:spTree>
    <p:extLst>
      <p:ext uri="{BB962C8B-B14F-4D97-AF65-F5344CB8AC3E}">
        <p14:creationId xmlns:p14="http://schemas.microsoft.com/office/powerpoint/2010/main" val="1453090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3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182880" y="799381"/>
            <a:ext cx="8643590" cy="4715774"/>
          </a:xfrm>
        </p:spPr>
        <p:txBody>
          <a:bodyPr>
            <a:normAutofit fontScale="77500" lnSpcReduction="20000"/>
          </a:bodyPr>
          <a:lstStyle/>
          <a:p>
            <a:pPr algn="just"/>
            <a:r>
              <a:rPr lang="en-US" dirty="0"/>
              <a:t>IDPSs work like burglar alarms and combine tried-and-true detection methods from intrusion detection systems (IDSs) with the capability to react to changes in the environment, which is available in intrusion prevention technology</a:t>
            </a:r>
          </a:p>
          <a:p>
            <a:pPr algn="just"/>
            <a:r>
              <a:rPr lang="en-US" dirty="0"/>
              <a:t>As most modern technology in this category has the capability both to detect and prevent, the term IDPS is generally used to describe the devices or applications</a:t>
            </a:r>
          </a:p>
          <a:p>
            <a:r>
              <a:rPr lang="en-US" dirty="0"/>
              <a:t>Systems that include IPS technology attempt to prevent the attack from succeeding by:</a:t>
            </a:r>
          </a:p>
          <a:p>
            <a:pPr lvl="1"/>
            <a:r>
              <a:rPr lang="en-US" dirty="0"/>
              <a:t>Stopping the attack by terminating the network connection or the attacker’s user session</a:t>
            </a:r>
          </a:p>
          <a:p>
            <a:pPr lvl="1"/>
            <a:r>
              <a:rPr lang="en-US" dirty="0"/>
              <a:t>Changing the security environment by reconfiguring network devices (firewalls, routers, and switches) to block access to the targeted system</a:t>
            </a:r>
          </a:p>
          <a:p>
            <a:pPr lvl="1"/>
            <a:r>
              <a:rPr lang="en-US" dirty="0"/>
              <a:t>Changing the attack’s content to make it harmless—for example, by removing an infected file attachment from an e-mail before the e-mail reaches the recipient</a:t>
            </a:r>
          </a:p>
          <a:p>
            <a:pPr algn="just"/>
            <a:endParaRPr lang="en-US" dirty="0"/>
          </a:p>
        </p:txBody>
      </p:sp>
      <p:sp>
        <p:nvSpPr>
          <p:cNvPr id="45058" name="Title 1"/>
          <p:cNvSpPr>
            <a:spLocks noGrp="1"/>
          </p:cNvSpPr>
          <p:nvPr>
            <p:ph type="title"/>
          </p:nvPr>
        </p:nvSpPr>
        <p:spPr>
          <a:xfrm>
            <a:off x="549275" y="107576"/>
            <a:ext cx="8042276" cy="542281"/>
          </a:xfrm>
        </p:spPr>
        <p:txBody>
          <a:bodyPr/>
          <a:lstStyle/>
          <a:p>
            <a:r>
              <a:rPr lang="en-US" sz="2800" dirty="0"/>
              <a:t>Intrusion Detection and Prevention Systems</a:t>
            </a:r>
          </a:p>
        </p:txBody>
      </p:sp>
    </p:spTree>
    <p:extLst>
      <p:ext uri="{BB962C8B-B14F-4D97-AF65-F5344CB8AC3E}">
        <p14:creationId xmlns:p14="http://schemas.microsoft.com/office/powerpoint/2010/main" val="355839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7868" y="379562"/>
            <a:ext cx="8077200" cy="4740049"/>
            <a:chOff x="337868" y="379562"/>
            <a:chExt cx="8077200" cy="4740049"/>
          </a:xfrm>
        </p:grpSpPr>
        <p:pic>
          <p:nvPicPr>
            <p:cNvPr id="2" name="Picture 1" descr="An illustration shows Intrusion detection and prevention systems. The untrusted network passes through an external router, a header and different networking systems. Host I D P S: Examines the data in files stored on the host and alerts systems administrators to any changes and also, Network I D P S: Examines packets on the network and alerts systems administrators to unusual pattern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7868" y="379562"/>
              <a:ext cx="8077200" cy="4646822"/>
            </a:xfrm>
            <a:prstGeom prst="rect">
              <a:avLst/>
            </a:prstGeom>
          </p:spPr>
        </p:pic>
        <p:sp>
          <p:nvSpPr>
            <p:cNvPr id="3" name="TextBox 2"/>
            <p:cNvSpPr txBox="1"/>
            <p:nvPr/>
          </p:nvSpPr>
          <p:spPr>
            <a:xfrm>
              <a:off x="337868" y="4750279"/>
              <a:ext cx="130115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692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0" name="Rectangle 5"/>
          <p:cNvSpPr>
            <a:spLocks noGrp="1" noChangeArrowheads="1"/>
          </p:cNvSpPr>
          <p:nvPr>
            <p:ph type="body" idx="1"/>
          </p:nvPr>
        </p:nvSpPr>
        <p:spPr>
          <a:xfrm>
            <a:off x="822384" y="1295400"/>
            <a:ext cx="8220465" cy="4352841"/>
          </a:xfrm>
        </p:spPr>
        <p:txBody>
          <a:bodyPr>
            <a:normAutofit fontScale="62500" lnSpcReduction="20000"/>
          </a:bodyPr>
          <a:lstStyle/>
          <a:p>
            <a:r>
              <a:rPr lang="en-US" b="1" dirty="0"/>
              <a:t>Host-Based</a:t>
            </a:r>
          </a:p>
          <a:p>
            <a:pPr marL="0" indent="0">
              <a:buNone/>
            </a:pPr>
            <a:r>
              <a:rPr lang="en-US" dirty="0"/>
              <a:t>Focuses on individual devices (hosts) and monitors their activities, such as file changes, system logs, and application behavior, to detect and prevent unauthorized or malicious actions.</a:t>
            </a:r>
          </a:p>
          <a:p>
            <a:r>
              <a:rPr lang="en-US" b="1" dirty="0"/>
              <a:t>Network-Based</a:t>
            </a:r>
          </a:p>
          <a:p>
            <a:pPr marL="0" indent="0">
              <a:buNone/>
            </a:pPr>
            <a:r>
              <a:rPr lang="en-US" b="1" dirty="0"/>
              <a:t>-</a:t>
            </a:r>
            <a:r>
              <a:rPr lang="en-US" dirty="0"/>
              <a:t>Monitors network traffic in real-time, analyzing packets, patterns, and behaviors to identify and prevent suspicious or malicious activities occurring across the network.</a:t>
            </a:r>
            <a:endParaRPr lang="en-US" b="1" dirty="0"/>
          </a:p>
          <a:p>
            <a:pPr marL="0" indent="0">
              <a:buNone/>
            </a:pPr>
            <a:r>
              <a:rPr lang="en-US" dirty="0"/>
              <a:t>- </a:t>
            </a:r>
            <a:r>
              <a:rPr lang="en-US" b="1" dirty="0"/>
              <a:t>Signature-Based</a:t>
            </a:r>
          </a:p>
          <a:p>
            <a:pPr marL="0" indent="0">
              <a:buNone/>
            </a:pPr>
            <a:r>
              <a:rPr lang="en-US" dirty="0"/>
              <a:t>-</a:t>
            </a:r>
            <a:r>
              <a:rPr lang="en-US" sz="2200" dirty="0"/>
              <a:t>Relies on a database of predefined signatures or patterns associated with known threats</a:t>
            </a:r>
            <a:r>
              <a:rPr lang="en-US" dirty="0"/>
              <a:t>.</a:t>
            </a:r>
          </a:p>
          <a:p>
            <a:r>
              <a:rPr lang="en-US" b="1" dirty="0"/>
              <a:t>Anomaly-Based</a:t>
            </a:r>
          </a:p>
          <a:p>
            <a:pPr marL="0" indent="0">
              <a:buNone/>
            </a:pPr>
            <a:r>
              <a:rPr lang="en-US" dirty="0"/>
              <a:t>-</a:t>
            </a:r>
            <a:r>
              <a:rPr lang="en-US" sz="2000" dirty="0"/>
              <a:t>Does not rely on predefined signatures and is effective against new or evolving threats.</a:t>
            </a:r>
          </a:p>
        </p:txBody>
      </p:sp>
      <p:sp>
        <p:nvSpPr>
          <p:cNvPr id="50179" name="Rectangle 4"/>
          <p:cNvSpPr>
            <a:spLocks noGrp="1" noChangeArrowheads="1"/>
          </p:cNvSpPr>
          <p:nvPr>
            <p:ph type="title"/>
          </p:nvPr>
        </p:nvSpPr>
        <p:spPr>
          <a:xfrm>
            <a:off x="549275" y="107576"/>
            <a:ext cx="8042276" cy="887337"/>
          </a:xfrm>
        </p:spPr>
        <p:txBody>
          <a:bodyPr/>
          <a:lstStyle/>
          <a:p>
            <a:r>
              <a:rPr lang="en-US" dirty="0"/>
              <a:t>Types of IDPS </a:t>
            </a:r>
          </a:p>
        </p:txBody>
      </p:sp>
    </p:spTree>
    <p:extLst>
      <p:ext uri="{BB962C8B-B14F-4D97-AF65-F5344CB8AC3E}">
        <p14:creationId xmlns:p14="http://schemas.microsoft.com/office/powerpoint/2010/main" val="186268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01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01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01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018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191589" y="841076"/>
            <a:ext cx="8717280" cy="4758535"/>
          </a:xfrm>
        </p:spPr>
        <p:txBody>
          <a:bodyPr>
            <a:normAutofit fontScale="77500" lnSpcReduction="20000"/>
          </a:bodyPr>
          <a:lstStyle/>
          <a:p>
            <a:pPr algn="just"/>
            <a:r>
              <a:rPr lang="en-US" dirty="0"/>
              <a:t>Just as with any alarm system, if there is no response to an alert, then an alarm does no good</a:t>
            </a:r>
          </a:p>
          <a:p>
            <a:pPr algn="just"/>
            <a:r>
              <a:rPr lang="en-US" dirty="0"/>
              <a:t>IDPSs must be configured using technical knowledge and adequate business and security knowledge to differentiate between routine circumstances and low, moderate, or severe threats</a:t>
            </a:r>
          </a:p>
          <a:p>
            <a:pPr algn="just"/>
            <a:r>
              <a:rPr lang="en-US" dirty="0"/>
              <a:t>A properly configured IDPS can translate a security alert into different types of notification</a:t>
            </a:r>
          </a:p>
          <a:p>
            <a:pPr algn="just"/>
            <a:r>
              <a:rPr lang="en-US" dirty="0"/>
              <a:t>A poorly configured IDPS may yield only noise</a:t>
            </a:r>
          </a:p>
          <a:p>
            <a:r>
              <a:rPr lang="en-US" dirty="0"/>
              <a:t>Most IDPSs monitor systems by means of agents—software that resides on a system and reports back to a management server </a:t>
            </a:r>
          </a:p>
          <a:p>
            <a:r>
              <a:rPr lang="en-US" dirty="0"/>
              <a:t>A valuable tool in managing an IDPS is the consolidated enterprise management service—which allows the security professional to collect data from multiple host- and network-based IDPSs and look for patterns across systems and subnetworks</a:t>
            </a:r>
          </a:p>
          <a:p>
            <a:pPr algn="just"/>
            <a:endParaRPr lang="en-US" dirty="0"/>
          </a:p>
        </p:txBody>
      </p:sp>
      <p:sp>
        <p:nvSpPr>
          <p:cNvPr id="54275" name="Rectangle 4"/>
          <p:cNvSpPr>
            <a:spLocks noGrp="1" noChangeArrowheads="1"/>
          </p:cNvSpPr>
          <p:nvPr>
            <p:ph type="title"/>
          </p:nvPr>
        </p:nvSpPr>
        <p:spPr>
          <a:xfrm>
            <a:off x="549275" y="107576"/>
            <a:ext cx="8042276" cy="657299"/>
          </a:xfrm>
        </p:spPr>
        <p:txBody>
          <a:bodyPr/>
          <a:lstStyle/>
          <a:p>
            <a:r>
              <a:rPr lang="en-US" dirty="0"/>
              <a:t>Managing IDPSs</a:t>
            </a:r>
          </a:p>
        </p:txBody>
      </p:sp>
    </p:spTree>
    <p:extLst>
      <p:ext uri="{BB962C8B-B14F-4D97-AF65-F5344CB8AC3E}">
        <p14:creationId xmlns:p14="http://schemas.microsoft.com/office/powerpoint/2010/main" val="330046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42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3" name="Content Placeholder 2"/>
          <p:cNvSpPr>
            <a:spLocks noGrp="1"/>
          </p:cNvSpPr>
          <p:nvPr>
            <p:ph idx="1"/>
          </p:nvPr>
        </p:nvSpPr>
        <p:spPr>
          <a:xfrm>
            <a:off x="261257" y="754811"/>
            <a:ext cx="8749364" cy="4844800"/>
          </a:xfrm>
        </p:spPr>
        <p:txBody>
          <a:bodyPr>
            <a:normAutofit lnSpcReduction="10000"/>
          </a:bodyPr>
          <a:lstStyle/>
          <a:p>
            <a:pPr algn="just"/>
            <a:r>
              <a:rPr lang="en-US" dirty="0"/>
              <a:t>Most organizations that make use of wireless networks use an implementation based on IEEE 802.11</a:t>
            </a:r>
          </a:p>
          <a:p>
            <a:pPr algn="just"/>
            <a:r>
              <a:rPr lang="en-US" dirty="0"/>
              <a:t>The size of a wireless network’s footprint depends on the amount of power the wireless access points (WAPs) emit </a:t>
            </a:r>
          </a:p>
          <a:p>
            <a:pPr algn="just"/>
            <a:r>
              <a:rPr lang="en-US" dirty="0"/>
              <a:t>The most common encryption protocol used in wireless networking is the Wi-Fi Protected Access (WPA) family of protocols </a:t>
            </a:r>
          </a:p>
          <a:p>
            <a:pPr algn="just"/>
            <a:r>
              <a:rPr lang="en-US" dirty="0"/>
              <a:t>The predecessor of WPA, unfortunately still in use, is Wired Equivalent Privacy (WEP), considered by most to be insecure and easily breached</a:t>
            </a:r>
          </a:p>
        </p:txBody>
      </p:sp>
      <p:sp>
        <p:nvSpPr>
          <p:cNvPr id="61442" name="Title 1"/>
          <p:cNvSpPr>
            <a:spLocks noGrp="1"/>
          </p:cNvSpPr>
          <p:nvPr>
            <p:ph type="title"/>
          </p:nvPr>
        </p:nvSpPr>
        <p:spPr>
          <a:xfrm>
            <a:off x="595283" y="61568"/>
            <a:ext cx="8042276" cy="611292"/>
          </a:xfrm>
        </p:spPr>
        <p:txBody>
          <a:bodyPr/>
          <a:lstStyle/>
          <a:p>
            <a:r>
              <a:rPr lang="en-US" sz="4000" dirty="0"/>
              <a:t>Wireless Networking Protection</a:t>
            </a:r>
          </a:p>
        </p:txBody>
      </p:sp>
    </p:spTree>
    <p:extLst>
      <p:ext uri="{BB962C8B-B14F-4D97-AF65-F5344CB8AC3E}">
        <p14:creationId xmlns:p14="http://schemas.microsoft.com/office/powerpoint/2010/main" val="2875558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8611" name="Content Placeholder 2"/>
          <p:cNvSpPr>
            <a:spLocks noGrp="1"/>
          </p:cNvSpPr>
          <p:nvPr>
            <p:ph idx="1"/>
          </p:nvPr>
        </p:nvSpPr>
        <p:spPr>
          <a:xfrm>
            <a:off x="235131" y="918014"/>
            <a:ext cx="8643970" cy="4655472"/>
          </a:xfrm>
        </p:spPr>
        <p:txBody>
          <a:bodyPr/>
          <a:lstStyle/>
          <a:p>
            <a:pPr algn="just"/>
            <a:r>
              <a:rPr lang="en-US" dirty="0"/>
              <a:t>It is possible to restrict access to the network to a preapproved set of wireless network card MAC addresses</a:t>
            </a:r>
          </a:p>
          <a:p>
            <a:pPr algn="just"/>
            <a:r>
              <a:rPr lang="en-US" dirty="0"/>
              <a:t>One of the first management requirements is to regulate the size of the wireless network footprint by adjusting the placement and strength of the WAPs</a:t>
            </a:r>
          </a:p>
          <a:p>
            <a:pPr algn="just"/>
            <a:r>
              <a:rPr lang="en-US" dirty="0"/>
              <a:t>Select WPA or WPA2 over WEP</a:t>
            </a:r>
          </a:p>
          <a:p>
            <a:pPr algn="just"/>
            <a:r>
              <a:rPr lang="en-US" dirty="0"/>
              <a:t>Protect pre-shared keys</a:t>
            </a:r>
          </a:p>
          <a:p>
            <a:pPr algn="just"/>
            <a:endParaRPr lang="en-US" dirty="0"/>
          </a:p>
        </p:txBody>
      </p:sp>
      <p:sp>
        <p:nvSpPr>
          <p:cNvPr id="68610" name="Title 1"/>
          <p:cNvSpPr>
            <a:spLocks noGrp="1"/>
          </p:cNvSpPr>
          <p:nvPr>
            <p:ph type="title"/>
          </p:nvPr>
        </p:nvSpPr>
        <p:spPr>
          <a:xfrm>
            <a:off x="836825" y="107576"/>
            <a:ext cx="8042276" cy="622794"/>
          </a:xfrm>
        </p:spPr>
        <p:txBody>
          <a:bodyPr/>
          <a:lstStyle/>
          <a:p>
            <a:r>
              <a:rPr lang="en-US" sz="4000" dirty="0"/>
              <a:t>Managing Wireless Connections</a:t>
            </a:r>
          </a:p>
        </p:txBody>
      </p:sp>
    </p:spTree>
    <p:extLst>
      <p:ext uri="{BB962C8B-B14F-4D97-AF65-F5344CB8AC3E}">
        <p14:creationId xmlns:p14="http://schemas.microsoft.com/office/powerpoint/2010/main" val="271538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6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6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7"/>
          <p:cNvSpPr>
            <a:spLocks noGrp="1" noChangeArrowheads="1"/>
          </p:cNvSpPr>
          <p:nvPr>
            <p:ph type="body" idx="1"/>
          </p:nvPr>
        </p:nvSpPr>
        <p:spPr>
          <a:xfrm>
            <a:off x="235131" y="540589"/>
            <a:ext cx="8673738" cy="5111274"/>
          </a:xfrm>
        </p:spPr>
        <p:txBody>
          <a:bodyPr>
            <a:normAutofit/>
          </a:bodyPr>
          <a:lstStyle/>
          <a:p>
            <a:pPr algn="just"/>
            <a:r>
              <a:rPr lang="en-US" dirty="0"/>
              <a:t>Scanning and analysis tools can find vulnerabilities in systems, holes in security components, and other unsecured aspects of the network</a:t>
            </a:r>
          </a:p>
          <a:p>
            <a:pPr algn="just"/>
            <a:r>
              <a:rPr lang="en-US" dirty="0"/>
              <a:t>There is nothing wrong with security administrators using the tools used by attackers to examine their own defenses and search out areas of vulnerability</a:t>
            </a:r>
          </a:p>
          <a:p>
            <a:r>
              <a:rPr lang="en-US" dirty="0"/>
              <a:t>Scanning tools collect the information that an attacker needs to succeed</a:t>
            </a:r>
          </a:p>
          <a:p>
            <a:pPr algn="just"/>
            <a:endParaRPr lang="en-US" dirty="0"/>
          </a:p>
        </p:txBody>
      </p:sp>
      <p:sp>
        <p:nvSpPr>
          <p:cNvPr id="69634" name="Rectangle 6"/>
          <p:cNvSpPr>
            <a:spLocks noGrp="1" noChangeArrowheads="1"/>
          </p:cNvSpPr>
          <p:nvPr>
            <p:ph type="title"/>
          </p:nvPr>
        </p:nvSpPr>
        <p:spPr>
          <a:xfrm>
            <a:off x="549275" y="107576"/>
            <a:ext cx="8042276" cy="433013"/>
          </a:xfrm>
        </p:spPr>
        <p:txBody>
          <a:bodyPr/>
          <a:lstStyle/>
          <a:p>
            <a:r>
              <a:rPr lang="en-US" sz="3600" dirty="0"/>
              <a:t>Scanning and Analysis Tools</a:t>
            </a:r>
          </a:p>
        </p:txBody>
      </p:sp>
    </p:spTree>
    <p:extLst>
      <p:ext uri="{BB962C8B-B14F-4D97-AF65-F5344CB8AC3E}">
        <p14:creationId xmlns:p14="http://schemas.microsoft.com/office/powerpoint/2010/main" val="315947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Content Placeholder 2"/>
          <p:cNvSpPr>
            <a:spLocks noGrp="1"/>
          </p:cNvSpPr>
          <p:nvPr>
            <p:ph idx="1"/>
          </p:nvPr>
        </p:nvSpPr>
        <p:spPr>
          <a:xfrm>
            <a:off x="1374475" y="1491795"/>
            <a:ext cx="6733206" cy="4065917"/>
          </a:xfrm>
        </p:spPr>
        <p:txBody>
          <a:bodyPr/>
          <a:lstStyle/>
          <a:p>
            <a:r>
              <a:rPr lang="en-US" b="1" dirty="0"/>
              <a:t>Port Scanners</a:t>
            </a:r>
            <a:r>
              <a:rPr lang="en-US" dirty="0"/>
              <a:t>- </a:t>
            </a:r>
            <a:r>
              <a:rPr lang="en-US" sz="2000" dirty="0"/>
              <a:t>Identify open ports on a computer or network. Assist in identifying potential entry points for unauthorized access. </a:t>
            </a:r>
            <a:r>
              <a:rPr lang="en-US" sz="2000" b="1" dirty="0"/>
              <a:t>Nmap</a:t>
            </a:r>
          </a:p>
          <a:p>
            <a:r>
              <a:rPr lang="en-US" b="1" dirty="0"/>
              <a:t>Vulnerability Scanners</a:t>
            </a:r>
            <a:r>
              <a:rPr lang="en-US" sz="2000" b="1" dirty="0"/>
              <a:t>-</a:t>
            </a:r>
            <a:r>
              <a:rPr lang="en-US" sz="2000" dirty="0"/>
              <a:t> Identify and assess vulnerabilities in software or systems. </a:t>
            </a:r>
            <a:r>
              <a:rPr lang="en-US" sz="2000" b="1" dirty="0"/>
              <a:t>Nessus</a:t>
            </a:r>
          </a:p>
          <a:p>
            <a:r>
              <a:rPr lang="en-US" b="1" dirty="0"/>
              <a:t>Packet Sniffers</a:t>
            </a:r>
          </a:p>
          <a:p>
            <a:pPr marL="0" indent="0">
              <a:buNone/>
            </a:pPr>
            <a:r>
              <a:rPr lang="en-US" sz="2000" dirty="0"/>
              <a:t>Capture and analyze network traffic in order gain insights into the content and structure of data packets . </a:t>
            </a:r>
            <a:r>
              <a:rPr lang="en-US" sz="2000" b="1" dirty="0"/>
              <a:t>Wireshark</a:t>
            </a:r>
          </a:p>
          <a:p>
            <a:pPr marL="0" indent="0">
              <a:buNone/>
            </a:pPr>
            <a:endParaRPr lang="en-US" b="1" dirty="0"/>
          </a:p>
        </p:txBody>
      </p:sp>
      <p:sp>
        <p:nvSpPr>
          <p:cNvPr id="70658" name="Title 1"/>
          <p:cNvSpPr>
            <a:spLocks noGrp="1"/>
          </p:cNvSpPr>
          <p:nvPr>
            <p:ph type="title"/>
          </p:nvPr>
        </p:nvSpPr>
        <p:spPr>
          <a:xfrm>
            <a:off x="78377" y="107576"/>
            <a:ext cx="8961120" cy="1140379"/>
          </a:xfrm>
        </p:spPr>
        <p:txBody>
          <a:bodyPr/>
          <a:lstStyle/>
          <a:p>
            <a:r>
              <a:rPr lang="en-US" sz="4000" dirty="0"/>
              <a:t>Types of Scanning and Analysis Tools</a:t>
            </a:r>
          </a:p>
        </p:txBody>
      </p:sp>
    </p:spTree>
    <p:extLst>
      <p:ext uri="{BB962C8B-B14F-4D97-AF65-F5344CB8AC3E}">
        <p14:creationId xmlns:p14="http://schemas.microsoft.com/office/powerpoint/2010/main" val="215414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5"/>
          <p:cNvSpPr>
            <a:spLocks noGrp="1" noChangeArrowheads="1"/>
          </p:cNvSpPr>
          <p:nvPr>
            <p:ph type="body" idx="1"/>
          </p:nvPr>
        </p:nvSpPr>
        <p:spPr>
          <a:xfrm>
            <a:off x="217714" y="1123407"/>
            <a:ext cx="8743406" cy="4458788"/>
          </a:xfrm>
        </p:spPr>
        <p:txBody>
          <a:bodyPr/>
          <a:lstStyle/>
          <a:p>
            <a:pPr algn="just"/>
            <a:r>
              <a:rPr lang="en-US" dirty="0"/>
              <a:t>It is vitally important that the security manager be able to see the organization’s systems and networks from the viewpoint of potential attackers</a:t>
            </a:r>
          </a:p>
          <a:p>
            <a:pPr algn="just"/>
            <a:r>
              <a:rPr lang="en-US" dirty="0"/>
              <a:t>The security manager should develop a program using in-house resources, contractors, or an outsourced service provider to periodically scan his or her own systems and networks for vulnerabilities with the same tools that a typical hacker might use </a:t>
            </a:r>
          </a:p>
        </p:txBody>
      </p:sp>
      <p:sp>
        <p:nvSpPr>
          <p:cNvPr id="78851" name="Rectangle 4"/>
          <p:cNvSpPr>
            <a:spLocks noGrp="1" noChangeArrowheads="1"/>
          </p:cNvSpPr>
          <p:nvPr>
            <p:ph type="title"/>
          </p:nvPr>
        </p:nvSpPr>
        <p:spPr>
          <a:xfrm>
            <a:off x="130630" y="107576"/>
            <a:ext cx="8952410" cy="676195"/>
          </a:xfrm>
        </p:spPr>
        <p:txBody>
          <a:bodyPr/>
          <a:lstStyle/>
          <a:p>
            <a:r>
              <a:rPr lang="en-US" sz="3600" dirty="0"/>
              <a:t>Managing Scanning and Analysis Tools</a:t>
            </a:r>
          </a:p>
        </p:txBody>
      </p:sp>
    </p:spTree>
    <p:extLst>
      <p:ext uri="{BB962C8B-B14F-4D97-AF65-F5344CB8AC3E}">
        <p14:creationId xmlns:p14="http://schemas.microsoft.com/office/powerpoint/2010/main" val="26114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3"/>
          <p:cNvSpPr>
            <a:spLocks noGrp="1" noChangeArrowheads="1"/>
          </p:cNvSpPr>
          <p:nvPr>
            <p:ph type="body" idx="1"/>
          </p:nvPr>
        </p:nvSpPr>
        <p:spPr>
          <a:xfrm>
            <a:off x="130629" y="667109"/>
            <a:ext cx="8948553" cy="5010879"/>
          </a:xfrm>
        </p:spPr>
        <p:txBody>
          <a:bodyPr>
            <a:normAutofit/>
          </a:bodyPr>
          <a:lstStyle/>
          <a:p>
            <a:pPr algn="just"/>
            <a:r>
              <a:rPr lang="en-US" sz="2400" dirty="0"/>
              <a:t>Drawbacks to using scanners, analysis tools, and content filters</a:t>
            </a:r>
            <a:r>
              <a:rPr lang="en-US" dirty="0"/>
              <a:t>;</a:t>
            </a:r>
            <a:r>
              <a:rPr lang="en-US" sz="2400" dirty="0"/>
              <a:t> </a:t>
            </a:r>
          </a:p>
          <a:p>
            <a:pPr lvl="1" algn="just"/>
            <a:r>
              <a:rPr lang="en-US" sz="1800" dirty="0"/>
              <a:t>These tools are not human and thus cannot simulate the more creative behavior of a human attacker</a:t>
            </a:r>
          </a:p>
          <a:p>
            <a:pPr lvl="1" algn="just"/>
            <a:r>
              <a:rPr lang="en-US" sz="2000" dirty="0"/>
              <a:t>Most tools function by pattern recognition, so only previously known issues can be detected</a:t>
            </a:r>
          </a:p>
          <a:p>
            <a:pPr lvl="1" algn="just"/>
            <a:r>
              <a:rPr lang="en-US" sz="2000" dirty="0"/>
              <a:t>Most of these tools are computer-based software or hardware and so are prone to errors, flaws, and vulnerabilities of their own</a:t>
            </a:r>
          </a:p>
          <a:p>
            <a:pPr lvl="1" algn="just"/>
            <a:r>
              <a:rPr lang="en-US" sz="2000" dirty="0"/>
              <a:t>All of these tools are designed, configured, and operated by humans and are subject to human errors</a:t>
            </a:r>
          </a:p>
          <a:p>
            <a:pPr lvl="1" algn="just"/>
            <a:r>
              <a:rPr lang="en-US" sz="2000" dirty="0"/>
              <a:t>Tool usage and configuration must comply with an explicitly articulated policy, and the policy must provide for valid exceptions</a:t>
            </a:r>
          </a:p>
        </p:txBody>
      </p:sp>
      <p:sp>
        <p:nvSpPr>
          <p:cNvPr id="79875" name="Rectangle 2"/>
          <p:cNvSpPr>
            <a:spLocks noGrp="1" noChangeArrowheads="1"/>
          </p:cNvSpPr>
          <p:nvPr>
            <p:ph type="title"/>
          </p:nvPr>
        </p:nvSpPr>
        <p:spPr>
          <a:xfrm>
            <a:off x="744807" y="107576"/>
            <a:ext cx="8042276" cy="507775"/>
          </a:xfrm>
        </p:spPr>
        <p:txBody>
          <a:bodyPr/>
          <a:lstStyle/>
          <a:p>
            <a:r>
              <a:rPr lang="en-US" sz="3200" dirty="0"/>
              <a:t>Managing Scanning and Analysis Tools</a:t>
            </a:r>
          </a:p>
        </p:txBody>
      </p:sp>
    </p:spTree>
    <p:extLst>
      <p:ext uri="{BB962C8B-B14F-4D97-AF65-F5344CB8AC3E}">
        <p14:creationId xmlns:p14="http://schemas.microsoft.com/office/powerpoint/2010/main" val="3624550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98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98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98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98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98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98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629" y="1237892"/>
            <a:ext cx="8891451" cy="4343400"/>
          </a:xfrm>
        </p:spPr>
        <p:txBody>
          <a:bodyPr>
            <a:normAutofit fontScale="92500" lnSpcReduction="10000"/>
          </a:bodyPr>
          <a:lstStyle/>
          <a:p>
            <a:pPr algn="just"/>
            <a:r>
              <a:rPr lang="en-US" dirty="0"/>
              <a:t>Some systems are configured to record a common set of data by default; other systems must be configured to be activated</a:t>
            </a:r>
          </a:p>
          <a:p>
            <a:pPr algn="just"/>
            <a:r>
              <a:rPr lang="en-US" dirty="0"/>
              <a:t>This data, referred to generally as log files or logs, is commonly used to audit the systems performance and usage both by authorized and unauthorized users</a:t>
            </a:r>
          </a:p>
          <a:p>
            <a:pPr algn="just"/>
            <a:r>
              <a:rPr lang="en-US" dirty="0"/>
              <a:t>To protect the log data, you must ensure that the servers that create and store the logs are secure</a:t>
            </a:r>
          </a:p>
          <a:p>
            <a:pPr algn="just"/>
            <a:r>
              <a:rPr lang="en-US" dirty="0"/>
              <a:t>According to NIST, log management infrastructure involves two tiers, each with its own subtasks: </a:t>
            </a:r>
          </a:p>
          <a:p>
            <a:pPr lvl="1" algn="just"/>
            <a:r>
              <a:rPr lang="en-US" dirty="0"/>
              <a:t>log generation</a:t>
            </a:r>
          </a:p>
          <a:p>
            <a:pPr lvl="1" algn="just"/>
            <a:r>
              <a:rPr lang="en-US" dirty="0"/>
              <a:t>log analysis and storage</a:t>
            </a:r>
          </a:p>
        </p:txBody>
      </p:sp>
      <p:sp>
        <p:nvSpPr>
          <p:cNvPr id="2" name="Title 1"/>
          <p:cNvSpPr>
            <a:spLocks noGrp="1"/>
          </p:cNvSpPr>
          <p:nvPr>
            <p:ph type="title"/>
          </p:nvPr>
        </p:nvSpPr>
        <p:spPr>
          <a:xfrm>
            <a:off x="130630" y="107576"/>
            <a:ext cx="8891450" cy="1117375"/>
          </a:xfrm>
        </p:spPr>
        <p:txBody>
          <a:bodyPr/>
          <a:lstStyle/>
          <a:p>
            <a:r>
              <a:rPr lang="en-US" sz="4000" dirty="0"/>
              <a:t>Managing Server-Based Systems with Logging</a:t>
            </a:r>
          </a:p>
        </p:txBody>
      </p:sp>
    </p:spTree>
    <p:extLst>
      <p:ext uri="{BB962C8B-B14F-4D97-AF65-F5344CB8AC3E}">
        <p14:creationId xmlns:p14="http://schemas.microsoft.com/office/powerpoint/2010/main" val="52063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794" y="766314"/>
            <a:ext cx="8868819" cy="4842006"/>
          </a:xfrm>
        </p:spPr>
        <p:txBody>
          <a:bodyPr>
            <a:normAutofit/>
          </a:bodyPr>
          <a:lstStyle/>
          <a:p>
            <a:pPr algn="just"/>
            <a:r>
              <a:rPr lang="en-US" dirty="0"/>
              <a:t>Log generation involves the configuration of systems to create logs as well as configuration changes needed to consolidate logs if this is desired</a:t>
            </a:r>
          </a:p>
          <a:p>
            <a:pPr algn="just"/>
            <a:r>
              <a:rPr lang="en-US" dirty="0"/>
              <a:t>This typically requires activating logging on the various servers, and defining where to store logging data, locally or otherwise </a:t>
            </a:r>
          </a:p>
          <a:p>
            <a:pPr algn="just"/>
            <a:r>
              <a:rPr lang="en-US" dirty="0"/>
              <a:t>Issues in log generation include:</a:t>
            </a:r>
          </a:p>
          <a:p>
            <a:pPr lvl="1" algn="just"/>
            <a:r>
              <a:rPr lang="en-US" dirty="0"/>
              <a:t>Multiple log sources</a:t>
            </a:r>
          </a:p>
          <a:p>
            <a:pPr lvl="1" algn="just"/>
            <a:r>
              <a:rPr lang="en-US" dirty="0"/>
              <a:t>Inconsistent log content</a:t>
            </a:r>
          </a:p>
          <a:p>
            <a:pPr lvl="1" algn="just"/>
            <a:r>
              <a:rPr lang="en-US" dirty="0"/>
              <a:t>Inconsistent timestamps</a:t>
            </a:r>
          </a:p>
          <a:p>
            <a:pPr lvl="1" algn="just"/>
            <a:r>
              <a:rPr lang="en-US" dirty="0"/>
              <a:t>Inconsistent log format</a:t>
            </a:r>
          </a:p>
        </p:txBody>
      </p:sp>
      <p:sp>
        <p:nvSpPr>
          <p:cNvPr id="2" name="Title 1"/>
          <p:cNvSpPr>
            <a:spLocks noGrp="1"/>
          </p:cNvSpPr>
          <p:nvPr>
            <p:ph type="title"/>
          </p:nvPr>
        </p:nvSpPr>
        <p:spPr>
          <a:xfrm>
            <a:off x="549275" y="107576"/>
            <a:ext cx="8042276" cy="703307"/>
          </a:xfrm>
        </p:spPr>
        <p:txBody>
          <a:bodyPr/>
          <a:lstStyle/>
          <a:p>
            <a:r>
              <a:rPr lang="en-US" dirty="0"/>
              <a:t>Log Generation</a:t>
            </a:r>
          </a:p>
        </p:txBody>
      </p:sp>
    </p:spTree>
    <p:extLst>
      <p:ext uri="{BB962C8B-B14F-4D97-AF65-F5344CB8AC3E}">
        <p14:creationId xmlns:p14="http://schemas.microsoft.com/office/powerpoint/2010/main" val="165181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43050-8EB7-4EE8-8235-DD6FED154E1A}"/>
              </a:ext>
            </a:extLst>
          </p:cNvPr>
          <p:cNvSpPr>
            <a:spLocks noGrp="1"/>
          </p:cNvSpPr>
          <p:nvPr>
            <p:ph type="title"/>
          </p:nvPr>
        </p:nvSpPr>
        <p:spPr>
          <a:xfrm>
            <a:off x="476848" y="1424857"/>
            <a:ext cx="8042276" cy="1336956"/>
          </a:xfrm>
        </p:spPr>
        <p:txBody>
          <a:bodyPr/>
          <a:lstStyle/>
          <a:p>
            <a:r>
              <a:rPr lang="en-GB" dirty="0"/>
              <a:t>Continue next class…</a:t>
            </a:r>
          </a:p>
        </p:txBody>
      </p:sp>
      <p:sp>
        <p:nvSpPr>
          <p:cNvPr id="3" name="Content Placeholder 2">
            <a:extLst>
              <a:ext uri="{FF2B5EF4-FFF2-40B4-BE49-F238E27FC236}">
                <a16:creationId xmlns:a16="http://schemas.microsoft.com/office/drawing/2014/main" id="{1585C245-BFFE-45C9-821C-3A5C4811DD4D}"/>
              </a:ext>
            </a:extLst>
          </p:cNvPr>
          <p:cNvSpPr>
            <a:spLocks noGrp="1"/>
          </p:cNvSpPr>
          <p:nvPr>
            <p:ph idx="1"/>
          </p:nvPr>
        </p:nvSpPr>
        <p:spPr>
          <a:xfrm>
            <a:off x="549275" y="4055951"/>
            <a:ext cx="8042276" cy="1887649"/>
          </a:xfrm>
        </p:spPr>
        <p:txBody>
          <a:bodyPr/>
          <a:lstStyle/>
          <a:p>
            <a:endParaRPr lang="en-GB"/>
          </a:p>
        </p:txBody>
      </p:sp>
    </p:spTree>
    <p:extLst>
      <p:ext uri="{BB962C8B-B14F-4D97-AF65-F5344CB8AC3E}">
        <p14:creationId xmlns:p14="http://schemas.microsoft.com/office/powerpoint/2010/main" val="34611907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95400"/>
            <a:ext cx="9144000" cy="4426131"/>
          </a:xfrm>
        </p:spPr>
        <p:txBody>
          <a:bodyPr/>
          <a:lstStyle/>
          <a:p>
            <a:pPr algn="just"/>
            <a:r>
              <a:rPr lang="en-US" dirty="0"/>
              <a:t>Information security professionals are expected to understand innovations in the field and take the actions necessary to implement new technologies in secure ways</a:t>
            </a:r>
          </a:p>
          <a:p>
            <a:pPr algn="just"/>
            <a:r>
              <a:rPr lang="en-US" dirty="0"/>
              <a:t>When an information security team is faced with a new technology, whether it is an advance in information technology,  or any security-related controls, they should adopt a supportive approach that asks one fundamental question: </a:t>
            </a:r>
            <a:r>
              <a:rPr lang="en-US" dirty="0">
                <a:highlight>
                  <a:srgbClr val="FFFF00"/>
                </a:highlight>
              </a:rPr>
              <a:t>do the benefits of the proposed technology justify the expected costs of implementing that technology?</a:t>
            </a:r>
          </a:p>
        </p:txBody>
      </p:sp>
      <p:sp>
        <p:nvSpPr>
          <p:cNvPr id="3" name="Title 2"/>
          <p:cNvSpPr>
            <a:spLocks noGrp="1"/>
          </p:cNvSpPr>
          <p:nvPr>
            <p:ph type="title"/>
          </p:nvPr>
        </p:nvSpPr>
        <p:spPr>
          <a:xfrm>
            <a:off x="549275" y="107576"/>
            <a:ext cx="8042276" cy="1105873"/>
          </a:xfrm>
        </p:spPr>
        <p:txBody>
          <a:bodyPr/>
          <a:lstStyle/>
          <a:p>
            <a:r>
              <a:rPr lang="en-US" sz="4000" dirty="0"/>
              <a:t>Managing Security for Emerging Technologies</a:t>
            </a:r>
          </a:p>
        </p:txBody>
      </p:sp>
    </p:spTree>
    <p:extLst>
      <p:ext uri="{BB962C8B-B14F-4D97-AF65-F5344CB8AC3E}">
        <p14:creationId xmlns:p14="http://schemas.microsoft.com/office/powerpoint/2010/main" val="3423850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9006" y="858329"/>
            <a:ext cx="8699863" cy="4739759"/>
          </a:xfrm>
        </p:spPr>
        <p:txBody>
          <a:bodyPr>
            <a:normAutofit fontScale="92500"/>
          </a:bodyPr>
          <a:lstStyle/>
          <a:p>
            <a:pPr algn="just"/>
            <a:r>
              <a:rPr lang="en-US" dirty="0"/>
              <a:t>Recent trends have led companies to open their networks to third parties and employees</a:t>
            </a:r>
          </a:p>
          <a:p>
            <a:pPr algn="just"/>
            <a:r>
              <a:rPr lang="en-US" dirty="0"/>
              <a:t>To manage access to these networks, many organizations have turned to Network Access Control (NAC) </a:t>
            </a:r>
          </a:p>
          <a:p>
            <a:pPr algn="just"/>
            <a:r>
              <a:rPr lang="en-US" dirty="0"/>
              <a:t>A properly deployed NAC will enable administrators to define and control how devices and users access resources from the organization’s network</a:t>
            </a:r>
          </a:p>
          <a:p>
            <a:pPr algn="just"/>
            <a:r>
              <a:rPr lang="en-US" dirty="0"/>
              <a:t>To be effective, a NAC must offer scalable capacity, be vendor-neutral, support wired and wireless networking, and offer multiple deployment options, including physical and virtual appliances as well as cloud services</a:t>
            </a:r>
          </a:p>
        </p:txBody>
      </p:sp>
      <p:sp>
        <p:nvSpPr>
          <p:cNvPr id="3" name="Title 2"/>
          <p:cNvSpPr>
            <a:spLocks noGrp="1"/>
          </p:cNvSpPr>
          <p:nvPr>
            <p:ph type="title"/>
          </p:nvPr>
        </p:nvSpPr>
        <p:spPr>
          <a:xfrm>
            <a:off x="549275" y="107576"/>
            <a:ext cx="8042276" cy="599790"/>
          </a:xfrm>
        </p:spPr>
        <p:txBody>
          <a:bodyPr/>
          <a:lstStyle/>
          <a:p>
            <a:r>
              <a:rPr lang="en-US" sz="3200" dirty="0"/>
              <a:t>BYOD Using Network Access Control</a:t>
            </a:r>
          </a:p>
        </p:txBody>
      </p:sp>
    </p:spTree>
    <p:extLst>
      <p:ext uri="{BB962C8B-B14F-4D97-AF65-F5344CB8AC3E}">
        <p14:creationId xmlns:p14="http://schemas.microsoft.com/office/powerpoint/2010/main" val="1128821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30857"/>
            <a:ext cx="8415338" cy="4547558"/>
          </a:xfrm>
        </p:spPr>
        <p:txBody>
          <a:bodyPr>
            <a:normAutofit fontScale="92500" lnSpcReduction="10000"/>
          </a:bodyPr>
          <a:lstStyle/>
          <a:p>
            <a:pPr algn="just"/>
            <a:r>
              <a:rPr lang="en-US" dirty="0"/>
              <a:t>Embedded systems are now found in a far-ranging variety of devices, creating concerns for security</a:t>
            </a:r>
          </a:p>
          <a:p>
            <a:pPr algn="just"/>
            <a:r>
              <a:rPr lang="en-US" dirty="0"/>
              <a:t>Organizations are struggling to manage an infrastructure where IT systems, sensors, actuators, and appliances interconnect—known as the Internet of Things (IOT)</a:t>
            </a:r>
          </a:p>
          <a:p>
            <a:pPr algn="just"/>
            <a:r>
              <a:rPr lang="en-US" dirty="0"/>
              <a:t>When managing IoT, keep in mind the following points:</a:t>
            </a:r>
          </a:p>
          <a:p>
            <a:pPr lvl="1" algn="just"/>
            <a:r>
              <a:rPr lang="en-US" dirty="0"/>
              <a:t>Some IoT devices are brought to the market with insufficient security and are themselves at risk of compromise</a:t>
            </a:r>
          </a:p>
          <a:p>
            <a:pPr lvl="1" algn="just"/>
            <a:r>
              <a:rPr lang="en-US" dirty="0"/>
              <a:t>Once compromised, IoT devices can be used by an attacker as a launching point for attacks against other internal assets</a:t>
            </a:r>
          </a:p>
          <a:p>
            <a:pPr lvl="1" algn="just"/>
            <a:r>
              <a:rPr lang="en-US" dirty="0"/>
              <a:t>Compromised IoT devices can also be used as zombies or bots to launch distributed denial-of-service attacks</a:t>
            </a:r>
          </a:p>
          <a:p>
            <a:pPr algn="just"/>
            <a:endParaRPr lang="en-US" dirty="0"/>
          </a:p>
        </p:txBody>
      </p:sp>
      <p:sp>
        <p:nvSpPr>
          <p:cNvPr id="3" name="Title 2"/>
          <p:cNvSpPr>
            <a:spLocks noGrp="1"/>
          </p:cNvSpPr>
          <p:nvPr>
            <p:ph type="title"/>
          </p:nvPr>
        </p:nvSpPr>
        <p:spPr>
          <a:xfrm>
            <a:off x="549275" y="107576"/>
            <a:ext cx="8042276" cy="1013858"/>
          </a:xfrm>
        </p:spPr>
        <p:txBody>
          <a:bodyPr/>
          <a:lstStyle/>
          <a:p>
            <a:r>
              <a:rPr lang="en-US" sz="3600" dirty="0"/>
              <a:t>Embedded Systems and the Internet of Things</a:t>
            </a:r>
          </a:p>
        </p:txBody>
      </p:sp>
    </p:spTree>
    <p:extLst>
      <p:ext uri="{BB962C8B-B14F-4D97-AF65-F5344CB8AC3E}">
        <p14:creationId xmlns:p14="http://schemas.microsoft.com/office/powerpoint/2010/main" val="235007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2880" y="1144439"/>
            <a:ext cx="8712602" cy="4502988"/>
          </a:xfrm>
        </p:spPr>
        <p:txBody>
          <a:bodyPr>
            <a:normAutofit fontScale="92500" lnSpcReduction="10000"/>
          </a:bodyPr>
          <a:lstStyle/>
          <a:p>
            <a:pPr algn="just"/>
            <a:r>
              <a:rPr lang="en-US" dirty="0"/>
              <a:t>A block chain is a decentralized method of storing data in a network of computers in which a continuously growing linked list of records is stored using cryptographic techniques</a:t>
            </a:r>
          </a:p>
          <a:p>
            <a:pPr algn="just"/>
            <a:r>
              <a:rPr lang="en-US" dirty="0"/>
              <a:t>Blocks are batches of validated transactions, hashed, including a pointer to the previous block forming a chain</a:t>
            </a:r>
          </a:p>
          <a:p>
            <a:pPr algn="just"/>
            <a:r>
              <a:rPr lang="en-US" dirty="0"/>
              <a:t>Block chains makes use of public key cryptography to secure the transactions’ contents; data stored on a block chain is generally considered incorruptible</a:t>
            </a:r>
          </a:p>
          <a:p>
            <a:pPr algn="just"/>
            <a:r>
              <a:rPr lang="en-US" dirty="0"/>
              <a:t>Block chain infrastructure can be used to create distributed ledgers that enable higher-performance, distributed record keeping for transactions</a:t>
            </a:r>
          </a:p>
        </p:txBody>
      </p:sp>
      <p:sp>
        <p:nvSpPr>
          <p:cNvPr id="3" name="Title 2"/>
          <p:cNvSpPr>
            <a:spLocks noGrp="1"/>
          </p:cNvSpPr>
          <p:nvPr>
            <p:ph type="title"/>
          </p:nvPr>
        </p:nvSpPr>
        <p:spPr>
          <a:xfrm>
            <a:off x="549275" y="107576"/>
            <a:ext cx="8042276" cy="1036862"/>
          </a:xfrm>
        </p:spPr>
        <p:txBody>
          <a:bodyPr/>
          <a:lstStyle/>
          <a:p>
            <a:r>
              <a:rPr lang="en-US" sz="3600" dirty="0"/>
              <a:t>Block Chains and the New World of Distributed Ledgers </a:t>
            </a:r>
          </a:p>
        </p:txBody>
      </p:sp>
    </p:spTree>
    <p:extLst>
      <p:ext uri="{BB962C8B-B14F-4D97-AF65-F5344CB8AC3E}">
        <p14:creationId xmlns:p14="http://schemas.microsoft.com/office/powerpoint/2010/main" val="14127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0" name="Rectangle 5"/>
          <p:cNvSpPr>
            <a:spLocks noGrp="1" noChangeArrowheads="1"/>
          </p:cNvSpPr>
          <p:nvPr>
            <p:ph type="body" idx="1"/>
          </p:nvPr>
        </p:nvSpPr>
        <p:spPr>
          <a:xfrm>
            <a:off x="156754" y="887083"/>
            <a:ext cx="8804366" cy="4703819"/>
          </a:xfrm>
        </p:spPr>
        <p:txBody>
          <a:bodyPr>
            <a:normAutofit fontScale="92500"/>
          </a:bodyPr>
          <a:lstStyle/>
          <a:p>
            <a:pPr algn="just"/>
            <a:r>
              <a:rPr lang="en-US" dirty="0"/>
              <a:t>Encryption is the process of converting an original message into a form that cannot be understood by unauthorized individuals</a:t>
            </a:r>
          </a:p>
          <a:p>
            <a:pPr algn="just"/>
            <a:r>
              <a:rPr lang="en-US" dirty="0"/>
              <a:t>Cryptology, the science of encryption, encompasses two disciplines: cryptography and cryptanalysis</a:t>
            </a:r>
          </a:p>
          <a:p>
            <a:pPr lvl="1" algn="just"/>
            <a:r>
              <a:rPr lang="en-US" dirty="0"/>
              <a:t>Cryptography—from the Greek words kryptos, meaning “hidden,” and graphein, meaning “to write”—describes the processes involved in encoding and decoding messages so that others cannot understand them</a:t>
            </a:r>
          </a:p>
          <a:p>
            <a:pPr lvl="1" algn="just"/>
            <a:r>
              <a:rPr lang="en-US" dirty="0"/>
              <a:t>Cryptanalysis—from analyein, meaning “to break up”—is the process of deciphering the original message (or plaintext) from an encrypted message (or ciphertext), without knowing the algorithms and keys used to perform the encryption</a:t>
            </a:r>
          </a:p>
        </p:txBody>
      </p:sp>
      <p:sp>
        <p:nvSpPr>
          <p:cNvPr id="80899" name="Rectangle 4"/>
          <p:cNvSpPr>
            <a:spLocks noGrp="1" noChangeArrowheads="1"/>
          </p:cNvSpPr>
          <p:nvPr>
            <p:ph type="title"/>
          </p:nvPr>
        </p:nvSpPr>
        <p:spPr>
          <a:xfrm>
            <a:off x="549275" y="107576"/>
            <a:ext cx="8042276" cy="657299"/>
          </a:xfrm>
        </p:spPr>
        <p:txBody>
          <a:bodyPr/>
          <a:lstStyle/>
          <a:p>
            <a:r>
              <a:rPr lang="en-US" dirty="0"/>
              <a:t>Cryptography</a:t>
            </a:r>
          </a:p>
        </p:txBody>
      </p:sp>
    </p:spTree>
    <p:extLst>
      <p:ext uri="{BB962C8B-B14F-4D97-AF65-F5344CB8AC3E}">
        <p14:creationId xmlns:p14="http://schemas.microsoft.com/office/powerpoint/2010/main" val="188965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9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9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9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090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0"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0297" y="1065363"/>
            <a:ext cx="8778240" cy="4308872"/>
          </a:xfrm>
        </p:spPr>
        <p:txBody>
          <a:bodyPr/>
          <a:lstStyle/>
          <a:p>
            <a:pPr algn="just"/>
            <a:r>
              <a:rPr lang="en-US" dirty="0"/>
              <a:t>The use of the proper cryptographic tools can ensure confidentiality by keeping private information concealed from those who do not need to see it</a:t>
            </a:r>
          </a:p>
          <a:p>
            <a:pPr algn="just"/>
            <a:r>
              <a:rPr lang="en-US" dirty="0"/>
              <a:t>Other cryptographic methods can provide increased information integrity via a mechanism to guarantee that a message in transit has not been altered</a:t>
            </a:r>
          </a:p>
          <a:p>
            <a:pPr algn="just"/>
            <a:r>
              <a:rPr lang="en-US" dirty="0"/>
              <a:t>In e-commerce situations, some cryptographic tools can be used to assure that parties to the transaction are authentic, so that they cannot later deny having participated in a transaction—called nonrepudiation</a:t>
            </a:r>
          </a:p>
        </p:txBody>
      </p:sp>
      <p:sp>
        <p:nvSpPr>
          <p:cNvPr id="3" name="Title 2"/>
          <p:cNvSpPr>
            <a:spLocks noGrp="1"/>
          </p:cNvSpPr>
          <p:nvPr>
            <p:ph type="title"/>
          </p:nvPr>
        </p:nvSpPr>
        <p:spPr>
          <a:xfrm>
            <a:off x="549275" y="107576"/>
            <a:ext cx="8042276" cy="714809"/>
          </a:xfrm>
        </p:spPr>
        <p:txBody>
          <a:bodyPr/>
          <a:lstStyle/>
          <a:p>
            <a:r>
              <a:rPr lang="en-US" dirty="0"/>
              <a:t>Cryptography</a:t>
            </a:r>
          </a:p>
        </p:txBody>
      </p:sp>
    </p:spTree>
    <p:extLst>
      <p:ext uri="{BB962C8B-B14F-4D97-AF65-F5344CB8AC3E}">
        <p14:creationId xmlns:p14="http://schemas.microsoft.com/office/powerpoint/2010/main" val="252935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5"/>
          <p:cNvSpPr>
            <a:spLocks noGrp="1" noChangeArrowheads="1"/>
          </p:cNvSpPr>
          <p:nvPr>
            <p:ph type="body" idx="1"/>
          </p:nvPr>
        </p:nvSpPr>
        <p:spPr>
          <a:xfrm>
            <a:off x="156753" y="772063"/>
            <a:ext cx="8795657" cy="4817853"/>
          </a:xfrm>
        </p:spPr>
        <p:txBody>
          <a:bodyPr>
            <a:normAutofit/>
          </a:bodyPr>
          <a:lstStyle/>
          <a:p>
            <a:pPr algn="just"/>
            <a:r>
              <a:rPr lang="en-US" dirty="0"/>
              <a:t>In encryption, the most commonly used algorithms include two functions: substitution and transposition. </a:t>
            </a:r>
          </a:p>
          <a:p>
            <a:pPr algn="just"/>
            <a:r>
              <a:rPr lang="en-US" dirty="0"/>
              <a:t>In a substitution cipher, you substitute one value for another </a:t>
            </a:r>
            <a:r>
              <a:rPr lang="en-US" dirty="0" err="1"/>
              <a:t>e.g</a:t>
            </a:r>
            <a:r>
              <a:rPr lang="en-US" dirty="0"/>
              <a:t> </a:t>
            </a:r>
          </a:p>
          <a:p>
            <a:pPr lvl="1" algn="just"/>
            <a:r>
              <a:rPr lang="en-US" dirty="0"/>
              <a:t>Caesar cipher, where each letter in the plaintext is shifted by a fixed number of positions in the alphabet.</a:t>
            </a:r>
          </a:p>
          <a:p>
            <a:pPr algn="just"/>
            <a:r>
              <a:rPr lang="en-US" dirty="0"/>
              <a:t>The transposition cipher (or permutation cipher) simply rearranges the values within a block to create the ciphertext, and can be done at the bit level or at the byte (character) level</a:t>
            </a:r>
          </a:p>
          <a:p>
            <a:pPr algn="just"/>
            <a:endParaRPr lang="en-US" dirty="0"/>
          </a:p>
        </p:txBody>
      </p:sp>
      <p:sp>
        <p:nvSpPr>
          <p:cNvPr id="84995" name="Rectangle 4"/>
          <p:cNvSpPr>
            <a:spLocks noGrp="1" noChangeArrowheads="1"/>
          </p:cNvSpPr>
          <p:nvPr>
            <p:ph type="title"/>
          </p:nvPr>
        </p:nvSpPr>
        <p:spPr>
          <a:xfrm>
            <a:off x="549275" y="107576"/>
            <a:ext cx="8042276" cy="657299"/>
          </a:xfrm>
        </p:spPr>
        <p:txBody>
          <a:bodyPr/>
          <a:lstStyle/>
          <a:p>
            <a:r>
              <a:rPr lang="en-US" dirty="0"/>
              <a:t>Common Ciphers</a:t>
            </a:r>
          </a:p>
        </p:txBody>
      </p:sp>
    </p:spTree>
    <p:extLst>
      <p:ext uri="{BB962C8B-B14F-4D97-AF65-F5344CB8AC3E}">
        <p14:creationId xmlns:p14="http://schemas.microsoft.com/office/powerpoint/2010/main" val="306725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49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49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49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49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6"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5"/>
          <p:cNvSpPr>
            <a:spLocks noGrp="1" noChangeArrowheads="1"/>
          </p:cNvSpPr>
          <p:nvPr>
            <p:ph type="body" idx="1"/>
          </p:nvPr>
        </p:nvSpPr>
        <p:spPr>
          <a:xfrm>
            <a:off x="156753" y="800818"/>
            <a:ext cx="8882743" cy="4781375"/>
          </a:xfrm>
        </p:spPr>
        <p:txBody>
          <a:bodyPr>
            <a:normAutofit/>
          </a:bodyPr>
          <a:lstStyle/>
          <a:p>
            <a:pPr algn="just"/>
            <a:r>
              <a:rPr lang="en-US" dirty="0"/>
              <a:t>Each of the methods of encryption and decryption described requires that the same algorithm and key are used to both encipher and decipher the message, known as private key encryption, or symmetric encryption</a:t>
            </a:r>
          </a:p>
          <a:p>
            <a:pPr algn="just"/>
            <a:r>
              <a:rPr lang="en-US" dirty="0"/>
              <a:t>Symmetric encryption methods are usually extremely efficient, requiring easily accomplished processing to encrypt or decrypt the message</a:t>
            </a:r>
          </a:p>
          <a:p>
            <a:pPr algn="just"/>
            <a:r>
              <a:rPr lang="en-US" dirty="0"/>
              <a:t>One challenge in symmetric key encryption is getting a copy of the key to the receiver, a process that must be conducted out-of-band to avoid interception</a:t>
            </a:r>
          </a:p>
        </p:txBody>
      </p:sp>
      <p:sp>
        <p:nvSpPr>
          <p:cNvPr id="90115" name="Rectangle 4"/>
          <p:cNvSpPr>
            <a:spLocks noGrp="1" noChangeArrowheads="1"/>
          </p:cNvSpPr>
          <p:nvPr>
            <p:ph type="title"/>
          </p:nvPr>
        </p:nvSpPr>
        <p:spPr>
          <a:xfrm>
            <a:off x="549275" y="107576"/>
            <a:ext cx="8042276" cy="588288"/>
          </a:xfrm>
        </p:spPr>
        <p:txBody>
          <a:bodyPr/>
          <a:lstStyle/>
          <a:p>
            <a:r>
              <a:rPr lang="en-US" dirty="0"/>
              <a:t>Symmetric Encryption</a:t>
            </a:r>
          </a:p>
        </p:txBody>
      </p:sp>
    </p:spTree>
    <p:extLst>
      <p:ext uri="{BB962C8B-B14F-4D97-AF65-F5344CB8AC3E}">
        <p14:creationId xmlns:p14="http://schemas.microsoft.com/office/powerpoint/2010/main" val="265229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01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011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5347" y="163902"/>
            <a:ext cx="8581325" cy="6504418"/>
            <a:chOff x="85347" y="163902"/>
            <a:chExt cx="8581325" cy="6504418"/>
          </a:xfrm>
        </p:grpSpPr>
        <p:pic>
          <p:nvPicPr>
            <p:cNvPr id="2" name="Picture 1" descr="An illustration shows symmetric encryption. A man and a woman working on their computers with a private courier key in between them. The caption reads. Rachel at A B C Corp. generates a secret key. She must somehow get it to Alex at X Y Z Corp. out-of-band. Once Alex has the key, Rachel can use it to encrypt messages and Alex can use it to decrypt and read them. There is a picture of a key with the text reading, the deal is a go. and the caption reads, Secret key A encrypts message and then there is a picture with coding, the caption reads, the corresponding ciphertext is transmitted. There is another picture of a key with the text reading, the deal is a go, and the caption reads, Secret key A decrypts messag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347" y="163902"/>
              <a:ext cx="8581325" cy="6504418"/>
            </a:xfrm>
            <a:prstGeom prst="rect">
              <a:avLst/>
            </a:prstGeom>
          </p:spPr>
        </p:pic>
        <p:sp>
          <p:nvSpPr>
            <p:cNvPr id="3" name="TextBox 2"/>
            <p:cNvSpPr txBox="1"/>
            <p:nvPr/>
          </p:nvSpPr>
          <p:spPr>
            <a:xfrm>
              <a:off x="85347" y="6222521"/>
              <a:ext cx="2220781" cy="44579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634425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2" name="Rectangle 5"/>
          <p:cNvSpPr>
            <a:spLocks noGrp="1" noChangeArrowheads="1"/>
          </p:cNvSpPr>
          <p:nvPr>
            <p:ph type="body" idx="1"/>
          </p:nvPr>
        </p:nvSpPr>
        <p:spPr>
          <a:xfrm>
            <a:off x="121920" y="799381"/>
            <a:ext cx="8716053" cy="4739759"/>
          </a:xfrm>
        </p:spPr>
        <p:txBody>
          <a:bodyPr>
            <a:normAutofit lnSpcReduction="10000"/>
          </a:bodyPr>
          <a:lstStyle/>
          <a:p>
            <a:pPr algn="just"/>
            <a:r>
              <a:rPr lang="en-US" dirty="0"/>
              <a:t>Asymmetric encryption, or public key encryption, uses two different but related keys, either of which can be used to encrypt or decrypt the message</a:t>
            </a:r>
          </a:p>
          <a:p>
            <a:pPr algn="just"/>
            <a:r>
              <a:rPr lang="en-US" dirty="0"/>
              <a:t>However, if Key A is used to encrypt the message, then only Key B can decrypt it; and vice versa</a:t>
            </a:r>
          </a:p>
          <a:p>
            <a:pPr algn="just"/>
            <a:r>
              <a:rPr lang="en-US" dirty="0"/>
              <a:t>This technique is most valuable when one of the keys is private and the other is public</a:t>
            </a:r>
          </a:p>
          <a:p>
            <a:pPr algn="just"/>
            <a:r>
              <a:rPr lang="en-US" dirty="0"/>
              <a:t>The problem with asymmetric encryption is that it requires four keys to hold a single conversation between two parties, and the number of keys grows geometrically as parties are added</a:t>
            </a:r>
          </a:p>
        </p:txBody>
      </p:sp>
      <p:sp>
        <p:nvSpPr>
          <p:cNvPr id="94211" name="Rectangle 4"/>
          <p:cNvSpPr>
            <a:spLocks noGrp="1" noChangeArrowheads="1"/>
          </p:cNvSpPr>
          <p:nvPr>
            <p:ph type="title"/>
          </p:nvPr>
        </p:nvSpPr>
        <p:spPr>
          <a:xfrm>
            <a:off x="549275" y="107576"/>
            <a:ext cx="8042276" cy="691805"/>
          </a:xfrm>
        </p:spPr>
        <p:txBody>
          <a:bodyPr/>
          <a:lstStyle/>
          <a:p>
            <a:r>
              <a:rPr lang="en-US" dirty="0"/>
              <a:t>Asymmetric Encryption</a:t>
            </a:r>
          </a:p>
        </p:txBody>
      </p:sp>
    </p:spTree>
    <p:extLst>
      <p:ext uri="{BB962C8B-B14F-4D97-AF65-F5344CB8AC3E}">
        <p14:creationId xmlns:p14="http://schemas.microsoft.com/office/powerpoint/2010/main" val="3474734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6714" y="61154"/>
            <a:ext cx="8978909" cy="6652144"/>
            <a:chOff x="86714" y="61154"/>
            <a:chExt cx="8269407" cy="6652144"/>
          </a:xfrm>
        </p:grpSpPr>
        <p:pic>
          <p:nvPicPr>
            <p:cNvPr id="2" name="Picture 1" descr="An illustration shows Asymmetric encryption. A man and a woman working on their computers the repository key is kept between them. The caption reads, Alex at X Y Z Corp. wants to send a message to Rachel at A B C Corp. Rachel stores her public key where it can be accessed by anyone. Alex retrieves her public key and uses it to create ciphertext that can only be decrypted by Rachel’s private key, which she keeps secret. To respond, Rachel gets Alex’s public key to encrypt her messages. There are two illustrations showing keys and their caption reads (Private key decrypts message) and (Public key encrypts message) with a text written (Sounds great! Thanks.) There is a picture box in the middle with some coding and the caption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714" y="61154"/>
              <a:ext cx="8269407" cy="6652144"/>
            </a:xfrm>
            <a:prstGeom prst="rect">
              <a:avLst/>
            </a:prstGeom>
          </p:spPr>
        </p:pic>
        <p:sp>
          <p:nvSpPr>
            <p:cNvPr id="3" name="TextBox 2"/>
            <p:cNvSpPr txBox="1"/>
            <p:nvPr/>
          </p:nvSpPr>
          <p:spPr>
            <a:xfrm>
              <a:off x="132272" y="6268528"/>
              <a:ext cx="2093343" cy="444770"/>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377786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6260" name="Rectangle 5"/>
          <p:cNvSpPr>
            <a:spLocks noGrp="1" noChangeArrowheads="1"/>
          </p:cNvSpPr>
          <p:nvPr>
            <p:ph type="body" idx="1"/>
          </p:nvPr>
        </p:nvSpPr>
        <p:spPr>
          <a:xfrm>
            <a:off x="434136" y="1157378"/>
            <a:ext cx="8415338" cy="3877985"/>
          </a:xfrm>
        </p:spPr>
        <p:txBody>
          <a:bodyPr>
            <a:normAutofit fontScale="92500"/>
          </a:bodyPr>
          <a:lstStyle/>
          <a:p>
            <a:pPr algn="just"/>
            <a:r>
              <a:rPr lang="en-US" dirty="0"/>
              <a:t>When the asymmetric process is reversed—the private key encrypts a message, and the public key decrypts it—the fact that the message was sent by the organization that owns the private key cannot be refuted</a:t>
            </a:r>
          </a:p>
          <a:p>
            <a:pPr algn="just"/>
            <a:r>
              <a:rPr lang="en-US" dirty="0"/>
              <a:t>This nonrepudiation is the foundation of digital signatures</a:t>
            </a:r>
          </a:p>
          <a:p>
            <a:pPr algn="just"/>
            <a:r>
              <a:rPr lang="en-US" dirty="0"/>
              <a:t>Digital signatures are encrypted messages that are independently verified by a central facility (Registry) as authentic</a:t>
            </a:r>
          </a:p>
        </p:txBody>
      </p:sp>
      <p:sp>
        <p:nvSpPr>
          <p:cNvPr id="96259" name="Rectangle 4"/>
          <p:cNvSpPr>
            <a:spLocks noGrp="1" noChangeArrowheads="1"/>
          </p:cNvSpPr>
          <p:nvPr>
            <p:ph type="title"/>
          </p:nvPr>
        </p:nvSpPr>
        <p:spPr>
          <a:xfrm>
            <a:off x="549275" y="107576"/>
            <a:ext cx="8042276" cy="818326"/>
          </a:xfrm>
        </p:spPr>
        <p:txBody>
          <a:bodyPr/>
          <a:lstStyle/>
          <a:p>
            <a:r>
              <a:rPr lang="en-US" dirty="0"/>
              <a:t>Digital Signature</a:t>
            </a:r>
          </a:p>
        </p:txBody>
      </p:sp>
    </p:spTree>
    <p:extLst>
      <p:ext uri="{BB962C8B-B14F-4D97-AF65-F5344CB8AC3E}">
        <p14:creationId xmlns:p14="http://schemas.microsoft.com/office/powerpoint/2010/main" val="143406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626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60"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7283" name="Content Placeholder 2"/>
          <p:cNvSpPr>
            <a:spLocks noGrp="1"/>
          </p:cNvSpPr>
          <p:nvPr>
            <p:ph idx="1"/>
          </p:nvPr>
        </p:nvSpPr>
        <p:spPr>
          <a:xfrm>
            <a:off x="0" y="1068978"/>
            <a:ext cx="8908869" cy="4513216"/>
          </a:xfrm>
        </p:spPr>
        <p:txBody>
          <a:bodyPr/>
          <a:lstStyle/>
          <a:p>
            <a:pPr algn="just"/>
            <a:r>
              <a:rPr lang="en-US" dirty="0"/>
              <a:t>A digital certificate is an electronic document, similar to a digital signature, attached to a file certifying that the file is from the organization it claims to be from and has not been modified from the original format</a:t>
            </a:r>
          </a:p>
          <a:p>
            <a:pPr algn="just"/>
            <a:r>
              <a:rPr lang="en-US" dirty="0"/>
              <a:t>A certificate authority (CA) is an agency that manages the issuance of certificates and serves as the electronic notary public to verify their origin and integrity</a:t>
            </a:r>
          </a:p>
          <a:p>
            <a:endParaRPr lang="en-US" dirty="0"/>
          </a:p>
        </p:txBody>
      </p:sp>
      <p:sp>
        <p:nvSpPr>
          <p:cNvPr id="97282" name="Title 1"/>
          <p:cNvSpPr>
            <a:spLocks noGrp="1"/>
          </p:cNvSpPr>
          <p:nvPr>
            <p:ph type="title"/>
          </p:nvPr>
        </p:nvSpPr>
        <p:spPr>
          <a:xfrm>
            <a:off x="549275" y="107576"/>
            <a:ext cx="8042276" cy="864333"/>
          </a:xfrm>
        </p:spPr>
        <p:txBody>
          <a:bodyPr/>
          <a:lstStyle/>
          <a:p>
            <a:r>
              <a:rPr lang="en-US" dirty="0"/>
              <a:t>Digital Certificate</a:t>
            </a:r>
          </a:p>
        </p:txBody>
      </p:sp>
    </p:spTree>
    <p:extLst>
      <p:ext uri="{BB962C8B-B14F-4D97-AF65-F5344CB8AC3E}">
        <p14:creationId xmlns:p14="http://schemas.microsoft.com/office/powerpoint/2010/main" val="9987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8" name="Rectangle 5"/>
          <p:cNvSpPr>
            <a:spLocks noGrp="1" noChangeArrowheads="1"/>
          </p:cNvSpPr>
          <p:nvPr>
            <p:ph type="body" idx="1"/>
          </p:nvPr>
        </p:nvSpPr>
        <p:spPr>
          <a:xfrm>
            <a:off x="457140" y="662797"/>
            <a:ext cx="8321675" cy="5047536"/>
          </a:xfrm>
        </p:spPr>
        <p:txBody>
          <a:bodyPr>
            <a:normAutofit fontScale="92500"/>
          </a:bodyPr>
          <a:lstStyle/>
          <a:p>
            <a:pPr algn="just"/>
            <a:r>
              <a:rPr lang="en-US" dirty="0"/>
              <a:t>Public key infrastructure (PKI) is the entire set of hardware, software, and cryptosystems necessary to implement public key encryption</a:t>
            </a:r>
          </a:p>
          <a:p>
            <a:pPr algn="just"/>
            <a:r>
              <a:rPr lang="en-US" dirty="0"/>
              <a:t>Common implementations of PKI include:</a:t>
            </a:r>
          </a:p>
          <a:p>
            <a:pPr lvl="1" algn="just"/>
            <a:r>
              <a:rPr lang="en-US" dirty="0"/>
              <a:t>Systems that issue digital certificates to users and servers</a:t>
            </a:r>
          </a:p>
          <a:p>
            <a:pPr lvl="1" algn="just"/>
            <a:r>
              <a:rPr lang="en-US" dirty="0"/>
              <a:t>Systems with computer key values to be included in digital certificates</a:t>
            </a:r>
          </a:p>
          <a:p>
            <a:pPr lvl="1" algn="just"/>
            <a:r>
              <a:rPr lang="en-US" dirty="0"/>
              <a:t>Tools for managing user enrollment, key generation, and certificate issuance</a:t>
            </a:r>
          </a:p>
          <a:p>
            <a:pPr lvl="1" algn="just"/>
            <a:r>
              <a:rPr lang="en-US" dirty="0"/>
              <a:t>Verification and return of certificates</a:t>
            </a:r>
          </a:p>
          <a:p>
            <a:pPr lvl="1" algn="just"/>
            <a:r>
              <a:rPr lang="en-US" dirty="0"/>
              <a:t>Key revocation services</a:t>
            </a:r>
          </a:p>
          <a:p>
            <a:pPr lvl="1" algn="just"/>
            <a:r>
              <a:rPr lang="en-US" dirty="0"/>
              <a:t>Other services associated with PKI that vendors bundle into their products</a:t>
            </a:r>
          </a:p>
        </p:txBody>
      </p:sp>
      <p:sp>
        <p:nvSpPr>
          <p:cNvPr id="98307" name="Rectangle 4"/>
          <p:cNvSpPr>
            <a:spLocks noGrp="1" noChangeArrowheads="1"/>
          </p:cNvSpPr>
          <p:nvPr>
            <p:ph type="title"/>
          </p:nvPr>
        </p:nvSpPr>
        <p:spPr>
          <a:xfrm>
            <a:off x="549275" y="107576"/>
            <a:ext cx="8042276" cy="634296"/>
          </a:xfrm>
        </p:spPr>
        <p:txBody>
          <a:bodyPr/>
          <a:lstStyle/>
          <a:p>
            <a:r>
              <a:rPr lang="en-US" dirty="0"/>
              <a:t>Public Key Infrastructure</a:t>
            </a:r>
          </a:p>
        </p:txBody>
      </p:sp>
    </p:spTree>
    <p:extLst>
      <p:ext uri="{BB962C8B-B14F-4D97-AF65-F5344CB8AC3E}">
        <p14:creationId xmlns:p14="http://schemas.microsoft.com/office/powerpoint/2010/main" val="351490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83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830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830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830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830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830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830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830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80" name="Rectangle 5"/>
          <p:cNvSpPr>
            <a:spLocks noGrp="1" noChangeArrowheads="1"/>
          </p:cNvSpPr>
          <p:nvPr>
            <p:ph type="body" idx="1"/>
          </p:nvPr>
        </p:nvSpPr>
        <p:spPr>
          <a:xfrm>
            <a:off x="78377" y="536275"/>
            <a:ext cx="8817105" cy="5170646"/>
          </a:xfrm>
        </p:spPr>
        <p:txBody>
          <a:bodyPr/>
          <a:lstStyle/>
          <a:p>
            <a:pPr algn="just"/>
            <a:r>
              <a:rPr lang="en-US" dirty="0"/>
              <a:t>Pure asymmetric key encryption is not widely used except in the area of certificates; instead, it is typically employed in conjunction with symmetric key encryption, creating a hybrid system</a:t>
            </a:r>
          </a:p>
          <a:p>
            <a:pPr algn="just"/>
            <a:r>
              <a:rPr lang="en-US" dirty="0"/>
              <a:t>One hybrid process in widespread use is based on the Diffie-Hellman key exchange method, which provides a way to exchange private keys using public key encryption without exposure to any third parties</a:t>
            </a:r>
          </a:p>
          <a:p>
            <a:pPr algn="just"/>
            <a:r>
              <a:rPr lang="en-US" dirty="0"/>
              <a:t>In this method, asymmetric encryption is used to exchange symmetric keys so that two organizations can conduct quick, efficient, and secure communications based on symmetric encryption</a:t>
            </a:r>
          </a:p>
        </p:txBody>
      </p:sp>
      <p:sp>
        <p:nvSpPr>
          <p:cNvPr id="101379" name="Rectangle 4"/>
          <p:cNvSpPr>
            <a:spLocks noGrp="1" noChangeArrowheads="1"/>
          </p:cNvSpPr>
          <p:nvPr>
            <p:ph type="title"/>
          </p:nvPr>
        </p:nvSpPr>
        <p:spPr>
          <a:xfrm>
            <a:off x="549275" y="107576"/>
            <a:ext cx="8042276" cy="519277"/>
          </a:xfrm>
        </p:spPr>
        <p:txBody>
          <a:bodyPr/>
          <a:lstStyle/>
          <a:p>
            <a:r>
              <a:rPr lang="en-US" sz="3600" dirty="0"/>
              <a:t>Hybrid Systems</a:t>
            </a:r>
          </a:p>
        </p:txBody>
      </p:sp>
    </p:spTree>
    <p:extLst>
      <p:ext uri="{BB962C8B-B14F-4D97-AF65-F5344CB8AC3E}">
        <p14:creationId xmlns:p14="http://schemas.microsoft.com/office/powerpoint/2010/main" val="142606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3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13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13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8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33850" y="286393"/>
            <a:ext cx="8888229" cy="6471457"/>
            <a:chOff x="151268" y="286394"/>
            <a:chExt cx="8400385" cy="6332942"/>
          </a:xfrm>
        </p:grpSpPr>
        <p:pic>
          <p:nvPicPr>
            <p:cNvPr id="2" name="Picture 1" descr="An illustration shows Hybrid encryption. Two people a woman and a man working on their computer with a picture of a key between them, it is the public key repository. The caption reads, Rachel at A B C Corp. stores her public key where it can be accessed. Alex at X Y Z Corp. retrieves it and uses it to encrypt his private (symmetric) key. He sends it to Rachel, who decrypts Alex’s private key with her private key and then uses Alex’s private key for regular communications. Three picture boxes are identified the corner ones have two keys one small and the other big respectively and their captions read, Private key decrypts message and Public key encrypts message and the caption at the center reads, Corresponding ciphertext is transmit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1268" y="286394"/>
              <a:ext cx="8400385" cy="6332942"/>
            </a:xfrm>
            <a:prstGeom prst="rect">
              <a:avLst/>
            </a:prstGeom>
          </p:spPr>
        </p:pic>
        <p:sp>
          <p:nvSpPr>
            <p:cNvPr id="3" name="TextBox 2"/>
            <p:cNvSpPr txBox="1"/>
            <p:nvPr/>
          </p:nvSpPr>
          <p:spPr>
            <a:xfrm>
              <a:off x="151268" y="6199517"/>
              <a:ext cx="2223872" cy="37956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224190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Rectangle 5"/>
          <p:cNvSpPr>
            <a:spLocks noGrp="1" noChangeArrowheads="1"/>
          </p:cNvSpPr>
          <p:nvPr>
            <p:ph type="body" idx="1"/>
          </p:nvPr>
        </p:nvSpPr>
        <p:spPr>
          <a:xfrm>
            <a:off x="130629" y="858329"/>
            <a:ext cx="8874034" cy="4862870"/>
          </a:xfrm>
        </p:spPr>
        <p:txBody>
          <a:bodyPr>
            <a:normAutofit fontScale="92500" lnSpcReduction="10000"/>
          </a:bodyPr>
          <a:lstStyle/>
          <a:p>
            <a:pPr algn="just"/>
            <a:r>
              <a:rPr lang="en-US" sz="2400" dirty="0"/>
              <a:t>While modem cryptosystems can certainly generate unbreakable ciphertext, that is possible only when the proper key management infrastructure has been constructed and when the cryptosystems are operated and managed correctly</a:t>
            </a:r>
          </a:p>
          <a:p>
            <a:pPr algn="just"/>
            <a:r>
              <a:rPr lang="en-US" sz="2400" dirty="0"/>
              <a:t>For those organizations with the need and the capability to use cryptographic controls, they can be used to support several aspects of the business:</a:t>
            </a:r>
          </a:p>
          <a:p>
            <a:pPr lvl="1" algn="just"/>
            <a:r>
              <a:rPr lang="en-US" sz="2000" dirty="0"/>
              <a:t>Confidentiality and integrity of e-mail and its attachments</a:t>
            </a:r>
          </a:p>
          <a:p>
            <a:pPr lvl="1" algn="just"/>
            <a:r>
              <a:rPr lang="en-US" sz="2000" dirty="0"/>
              <a:t>Authentication, confidentiality, integrity, and nonrepudiation of e-commerce transactions</a:t>
            </a:r>
          </a:p>
          <a:p>
            <a:pPr lvl="1" algn="just"/>
            <a:r>
              <a:rPr lang="en-US" sz="2000" dirty="0"/>
              <a:t>Authentication and confidentiality of remote access through VPN connections</a:t>
            </a:r>
          </a:p>
          <a:p>
            <a:pPr lvl="1" algn="just"/>
            <a:r>
              <a:rPr lang="en-US" sz="2000" dirty="0"/>
              <a:t>A higher standard of authentication when used to supplement access control systems</a:t>
            </a:r>
          </a:p>
        </p:txBody>
      </p:sp>
      <p:sp>
        <p:nvSpPr>
          <p:cNvPr id="103427" name="Rectangle 4"/>
          <p:cNvSpPr>
            <a:spLocks noGrp="1" noChangeArrowheads="1"/>
          </p:cNvSpPr>
          <p:nvPr>
            <p:ph type="title"/>
          </p:nvPr>
        </p:nvSpPr>
        <p:spPr>
          <a:xfrm>
            <a:off x="549275" y="107576"/>
            <a:ext cx="8042276" cy="645798"/>
          </a:xfrm>
        </p:spPr>
        <p:txBody>
          <a:bodyPr/>
          <a:lstStyle/>
          <a:p>
            <a:r>
              <a:rPr lang="en-US" sz="4400" dirty="0"/>
              <a:t>Using Cryptographic Controls</a:t>
            </a:r>
          </a:p>
        </p:txBody>
      </p:sp>
    </p:spTree>
    <p:extLst>
      <p:ext uri="{BB962C8B-B14F-4D97-AF65-F5344CB8AC3E}">
        <p14:creationId xmlns:p14="http://schemas.microsoft.com/office/powerpoint/2010/main" val="415169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4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4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34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342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342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2" name="Rectangle 7"/>
          <p:cNvSpPr>
            <a:spLocks noGrp="1" noChangeArrowheads="1"/>
          </p:cNvSpPr>
          <p:nvPr>
            <p:ph type="body" idx="1"/>
          </p:nvPr>
        </p:nvSpPr>
        <p:spPr>
          <a:xfrm>
            <a:off x="148046" y="1117122"/>
            <a:ext cx="8830491" cy="4343400"/>
          </a:xfrm>
        </p:spPr>
        <p:txBody>
          <a:bodyPr/>
          <a:lstStyle/>
          <a:p>
            <a:pPr algn="just"/>
            <a:r>
              <a:rPr lang="en-US" dirty="0"/>
              <a:t>Secure Multipurpose Internet Mail Extensions (S/MIME) builds on the Multipurpose Internet Mail Extensions (MIME) encoding format by adding encryption and authentication via digital signatures based on public key cryptosystems</a:t>
            </a:r>
          </a:p>
          <a:p>
            <a:pPr algn="just"/>
            <a:r>
              <a:rPr lang="en-US" dirty="0"/>
              <a:t>Pretty Good Privacy (PGP) was developed by Phil Zimmerman and uses the International Data Encryption Algorithm (IDEA) cipher, a 128-bit symmetric key block encryption algorithm with 64-bit blocks for message encoding</a:t>
            </a:r>
          </a:p>
        </p:txBody>
      </p:sp>
      <p:sp>
        <p:nvSpPr>
          <p:cNvPr id="104451" name="Rectangle 6"/>
          <p:cNvSpPr>
            <a:spLocks noGrp="1" noChangeArrowheads="1"/>
          </p:cNvSpPr>
          <p:nvPr>
            <p:ph type="title"/>
          </p:nvPr>
        </p:nvSpPr>
        <p:spPr>
          <a:xfrm>
            <a:off x="549275" y="107576"/>
            <a:ext cx="8042276" cy="795322"/>
          </a:xfrm>
        </p:spPr>
        <p:txBody>
          <a:bodyPr/>
          <a:lstStyle/>
          <a:p>
            <a:r>
              <a:rPr lang="en-US" dirty="0"/>
              <a:t>E-Mail Security</a:t>
            </a:r>
          </a:p>
        </p:txBody>
      </p:sp>
    </p:spTree>
    <p:extLst>
      <p:ext uri="{BB962C8B-B14F-4D97-AF65-F5344CB8AC3E}">
        <p14:creationId xmlns:p14="http://schemas.microsoft.com/office/powerpoint/2010/main" val="2598843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2"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2" name="Rectangle 5"/>
          <p:cNvSpPr>
            <a:spLocks noGrp="1" noChangeArrowheads="1"/>
          </p:cNvSpPr>
          <p:nvPr>
            <p:ph type="body" idx="1"/>
          </p:nvPr>
        </p:nvSpPr>
        <p:spPr>
          <a:xfrm>
            <a:off x="113211" y="570781"/>
            <a:ext cx="8920293" cy="5142042"/>
          </a:xfrm>
        </p:spPr>
        <p:txBody>
          <a:bodyPr>
            <a:normAutofit/>
          </a:bodyPr>
          <a:lstStyle/>
          <a:p>
            <a:pPr algn="just"/>
            <a:r>
              <a:rPr lang="en-US" dirty="0"/>
              <a:t>Secure Sockets Layer (SSL) was developed in 1994 to provide security for e-commerce transactions and relies on RSA for key transfer and on IDEA, DES, or 3DES for encrypted symmetric key-based data transfer</a:t>
            </a:r>
          </a:p>
          <a:p>
            <a:pPr algn="just"/>
            <a:r>
              <a:rPr lang="en-US" dirty="0"/>
              <a:t>Secure Hypertext Transfer Protocol (SHTTP) provides secure e-commerce transactions as well as encrypted Web pages for secure data transfer over the Web</a:t>
            </a:r>
          </a:p>
          <a:p>
            <a:pPr algn="just"/>
            <a:r>
              <a:rPr lang="en-US" dirty="0"/>
              <a:t>Secure Shell (SSH) provides security for remote access connections over public networks by using tunneling, authentication services between a client and a server; it is commonly used for terminal emulation, remote management, and file transfer applications</a:t>
            </a:r>
          </a:p>
          <a:p>
            <a:pPr marL="228600" lvl="1" indent="0" algn="just">
              <a:buNone/>
            </a:pPr>
            <a:endParaRPr lang="en-US" dirty="0"/>
          </a:p>
        </p:txBody>
      </p:sp>
      <p:sp>
        <p:nvSpPr>
          <p:cNvPr id="109571" name="Rectangle 4"/>
          <p:cNvSpPr>
            <a:spLocks noGrp="1" noChangeArrowheads="1"/>
          </p:cNvSpPr>
          <p:nvPr>
            <p:ph type="title"/>
          </p:nvPr>
        </p:nvSpPr>
        <p:spPr>
          <a:xfrm>
            <a:off x="549275" y="44315"/>
            <a:ext cx="8042276" cy="611292"/>
          </a:xfrm>
        </p:spPr>
        <p:txBody>
          <a:bodyPr/>
          <a:lstStyle/>
          <a:p>
            <a:r>
              <a:rPr lang="en-US" dirty="0"/>
              <a:t>Securing the Web</a:t>
            </a:r>
          </a:p>
        </p:txBody>
      </p:sp>
    </p:spTree>
    <p:extLst>
      <p:ext uri="{BB962C8B-B14F-4D97-AF65-F5344CB8AC3E}">
        <p14:creationId xmlns:p14="http://schemas.microsoft.com/office/powerpoint/2010/main" val="67522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95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95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957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2"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500" name="Rectangle 3"/>
          <p:cNvSpPr>
            <a:spLocks noGrp="1" noChangeArrowheads="1"/>
          </p:cNvSpPr>
          <p:nvPr>
            <p:ph type="body" idx="1"/>
          </p:nvPr>
        </p:nvSpPr>
        <p:spPr>
          <a:xfrm>
            <a:off x="121919" y="437072"/>
            <a:ext cx="8856617" cy="5240917"/>
          </a:xfrm>
        </p:spPr>
        <p:txBody>
          <a:bodyPr>
            <a:normAutofit fontScale="92500"/>
          </a:bodyPr>
          <a:lstStyle/>
          <a:p>
            <a:pPr algn="just"/>
            <a:r>
              <a:rPr lang="en-US" dirty="0"/>
              <a:t>IP Security (IPSec) is the dominant cryptographic authentication and encryption product for the Internet</a:t>
            </a:r>
          </a:p>
          <a:p>
            <a:pPr algn="just"/>
            <a:r>
              <a:rPr lang="en-US" dirty="0"/>
              <a:t>IPSec combines several different cryptosystems: </a:t>
            </a:r>
          </a:p>
          <a:p>
            <a:pPr lvl="1" algn="just"/>
            <a:r>
              <a:rPr lang="en-US" dirty="0"/>
              <a:t>Diffie-Hellman key exchange for deriving key material </a:t>
            </a:r>
          </a:p>
          <a:p>
            <a:pPr lvl="1" algn="just"/>
            <a:r>
              <a:rPr lang="en-US" dirty="0"/>
              <a:t>Public key cryptography for signing the Diffie-Hellman exchanges to guarantee the identity of the two parties </a:t>
            </a:r>
          </a:p>
          <a:p>
            <a:pPr lvl="1" algn="just"/>
            <a:r>
              <a:rPr lang="en-US" dirty="0"/>
              <a:t>Bulk encryption algorithms, such as DES, for encrypting the data</a:t>
            </a:r>
          </a:p>
          <a:p>
            <a:pPr lvl="1" algn="just"/>
            <a:r>
              <a:rPr lang="en-US" dirty="0"/>
              <a:t>Digital certificates signed by a CA to act as digital ID cards</a:t>
            </a:r>
          </a:p>
          <a:p>
            <a:pPr algn="just"/>
            <a:r>
              <a:rPr lang="en-US" dirty="0"/>
              <a:t>IPSec has two components: </a:t>
            </a:r>
          </a:p>
          <a:p>
            <a:pPr lvl="1" algn="just"/>
            <a:r>
              <a:rPr lang="en-US" dirty="0"/>
              <a:t>The IP Security protocol itself, which specifies the information to be added to an IP packet and how to encrypt packet data</a:t>
            </a:r>
          </a:p>
          <a:p>
            <a:pPr lvl="1" algn="just"/>
            <a:r>
              <a:rPr lang="en-US" dirty="0"/>
              <a:t>The Internet Key Exchange, which uses asymmetric key exchange and negotiates the security associations</a:t>
            </a:r>
          </a:p>
          <a:p>
            <a:pPr lvl="1" algn="just"/>
            <a:endParaRPr lang="en-US" dirty="0"/>
          </a:p>
        </p:txBody>
      </p:sp>
      <p:sp>
        <p:nvSpPr>
          <p:cNvPr id="106499" name="Rectangle 2"/>
          <p:cNvSpPr>
            <a:spLocks noGrp="1" noChangeArrowheads="1"/>
          </p:cNvSpPr>
          <p:nvPr>
            <p:ph type="title"/>
          </p:nvPr>
        </p:nvSpPr>
        <p:spPr>
          <a:xfrm>
            <a:off x="549275" y="67319"/>
            <a:ext cx="8042276" cy="473269"/>
          </a:xfrm>
        </p:spPr>
        <p:txBody>
          <a:bodyPr/>
          <a:lstStyle/>
          <a:p>
            <a:r>
              <a:rPr lang="en-US" sz="3200" dirty="0"/>
              <a:t>Securing the Web (Continued</a:t>
            </a:r>
            <a:r>
              <a:rPr lang="en-US" sz="3600" dirty="0"/>
              <a:t>)</a:t>
            </a:r>
          </a:p>
        </p:txBody>
      </p:sp>
    </p:spTree>
    <p:extLst>
      <p:ext uri="{BB962C8B-B14F-4D97-AF65-F5344CB8AC3E}">
        <p14:creationId xmlns:p14="http://schemas.microsoft.com/office/powerpoint/2010/main" val="372172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65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65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650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650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650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650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650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650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650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1619" name="Rectangle 5"/>
          <p:cNvSpPr>
            <a:spLocks noGrp="1" noChangeArrowheads="1"/>
          </p:cNvSpPr>
          <p:nvPr>
            <p:ph type="body" idx="1"/>
          </p:nvPr>
        </p:nvSpPr>
        <p:spPr>
          <a:xfrm>
            <a:off x="156754" y="1082616"/>
            <a:ext cx="8839200" cy="4343400"/>
          </a:xfrm>
        </p:spPr>
        <p:txBody>
          <a:bodyPr/>
          <a:lstStyle/>
          <a:p>
            <a:pPr algn="just"/>
            <a:r>
              <a:rPr lang="en-US" dirty="0"/>
              <a:t>A final use of cryptosystems is to provide enhanced and secure authentication</a:t>
            </a:r>
          </a:p>
          <a:p>
            <a:pPr algn="just"/>
            <a:r>
              <a:rPr lang="en-US" dirty="0"/>
              <a:t>One approach to this issue is provided by Kerberos, which uses symmetric key encryption to validate an individual user’s access to various network resources</a:t>
            </a:r>
          </a:p>
          <a:p>
            <a:pPr algn="just"/>
            <a:r>
              <a:rPr lang="en-US" dirty="0"/>
              <a:t>It keeps a database containing the private keys of clients and servers that are in the authentication domain that it supervises</a:t>
            </a:r>
          </a:p>
        </p:txBody>
      </p:sp>
      <p:sp>
        <p:nvSpPr>
          <p:cNvPr id="111618" name="Rectangle 4"/>
          <p:cNvSpPr>
            <a:spLocks noGrp="1" noChangeArrowheads="1"/>
          </p:cNvSpPr>
          <p:nvPr>
            <p:ph type="title"/>
          </p:nvPr>
        </p:nvSpPr>
        <p:spPr>
          <a:xfrm>
            <a:off x="549275" y="107576"/>
            <a:ext cx="8042276" cy="691805"/>
          </a:xfrm>
        </p:spPr>
        <p:txBody>
          <a:bodyPr/>
          <a:lstStyle/>
          <a:p>
            <a:r>
              <a:rPr lang="en-US" dirty="0"/>
              <a:t>Securing Authentication</a:t>
            </a:r>
          </a:p>
        </p:txBody>
      </p:sp>
    </p:spTree>
    <p:extLst>
      <p:ext uri="{BB962C8B-B14F-4D97-AF65-F5344CB8AC3E}">
        <p14:creationId xmlns:p14="http://schemas.microsoft.com/office/powerpoint/2010/main" val="54035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1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16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2644" name="Rectangle 5"/>
          <p:cNvSpPr>
            <a:spLocks noGrp="1" noChangeArrowheads="1"/>
          </p:cNvSpPr>
          <p:nvPr>
            <p:ph type="body" idx="1"/>
          </p:nvPr>
        </p:nvSpPr>
        <p:spPr>
          <a:xfrm>
            <a:off x="121920" y="1059613"/>
            <a:ext cx="8821783" cy="4592250"/>
          </a:xfrm>
        </p:spPr>
        <p:txBody>
          <a:bodyPr>
            <a:normAutofit/>
          </a:bodyPr>
          <a:lstStyle/>
          <a:p>
            <a:pPr algn="just"/>
            <a:r>
              <a:rPr lang="en-US" dirty="0"/>
              <a:t>Kerberos system knows these private keys and can authenticate one network node (client or server) to another</a:t>
            </a:r>
          </a:p>
          <a:p>
            <a:pPr algn="just"/>
            <a:r>
              <a:rPr lang="en-US" dirty="0"/>
              <a:t>Kerberos also generates temporary session keys—that is, private keys given to the two parties in a conversation</a:t>
            </a:r>
          </a:p>
          <a:p>
            <a:pPr algn="just"/>
            <a:r>
              <a:rPr lang="en-US" dirty="0"/>
              <a:t>Kerberos consists of three interacting services, all of which rely on a database library:</a:t>
            </a:r>
          </a:p>
          <a:p>
            <a:pPr lvl="1" algn="just"/>
            <a:r>
              <a:rPr lang="en-US" dirty="0"/>
              <a:t>Authentication Server (AS)</a:t>
            </a:r>
          </a:p>
          <a:p>
            <a:pPr lvl="1" algn="just"/>
            <a:r>
              <a:rPr lang="en-US" dirty="0"/>
              <a:t>Key Distribution Center (KDC)</a:t>
            </a:r>
          </a:p>
          <a:p>
            <a:pPr lvl="1" algn="just"/>
            <a:r>
              <a:rPr lang="en-US" dirty="0"/>
              <a:t>Kerberos Ticket Granting Service (TGS)</a:t>
            </a:r>
          </a:p>
        </p:txBody>
      </p:sp>
      <p:sp>
        <p:nvSpPr>
          <p:cNvPr id="112643" name="Rectangle 4"/>
          <p:cNvSpPr>
            <a:spLocks noGrp="1" noChangeArrowheads="1"/>
          </p:cNvSpPr>
          <p:nvPr>
            <p:ph type="title"/>
          </p:nvPr>
        </p:nvSpPr>
        <p:spPr>
          <a:xfrm>
            <a:off x="549275" y="107576"/>
            <a:ext cx="8042276" cy="634296"/>
          </a:xfrm>
        </p:spPr>
        <p:txBody>
          <a:bodyPr/>
          <a:lstStyle/>
          <a:p>
            <a:r>
              <a:rPr lang="en-US" dirty="0"/>
              <a:t>Kerberos</a:t>
            </a:r>
          </a:p>
        </p:txBody>
      </p:sp>
    </p:spTree>
    <p:extLst>
      <p:ext uri="{BB962C8B-B14F-4D97-AF65-F5344CB8AC3E}">
        <p14:creationId xmlns:p14="http://schemas.microsoft.com/office/powerpoint/2010/main" val="10552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4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4"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8" name="Rectangle 5"/>
          <p:cNvSpPr>
            <a:spLocks noGrp="1" noChangeArrowheads="1"/>
          </p:cNvSpPr>
          <p:nvPr>
            <p:ph type="body" idx="1"/>
          </p:nvPr>
        </p:nvSpPr>
        <p:spPr>
          <a:xfrm>
            <a:off x="243840" y="741872"/>
            <a:ext cx="8766662" cy="4840857"/>
          </a:xfrm>
        </p:spPr>
        <p:txBody>
          <a:bodyPr>
            <a:normAutofit fontScale="92500" lnSpcReduction="20000"/>
          </a:bodyPr>
          <a:lstStyle/>
          <a:p>
            <a:pPr>
              <a:lnSpc>
                <a:spcPct val="120000"/>
              </a:lnSpc>
              <a:spcBef>
                <a:spcPts val="600"/>
              </a:spcBef>
            </a:pPr>
            <a:r>
              <a:rPr lang="en-US" sz="2400" dirty="0"/>
              <a:t>Don’t lose your keys</a:t>
            </a:r>
          </a:p>
          <a:p>
            <a:pPr>
              <a:lnSpc>
                <a:spcPct val="120000"/>
              </a:lnSpc>
              <a:spcBef>
                <a:spcPts val="600"/>
              </a:spcBef>
            </a:pPr>
            <a:r>
              <a:rPr lang="en-US" sz="2400" dirty="0"/>
              <a:t>Know who you are communicating with</a:t>
            </a:r>
          </a:p>
          <a:p>
            <a:pPr>
              <a:lnSpc>
                <a:spcPct val="120000"/>
              </a:lnSpc>
              <a:spcBef>
                <a:spcPts val="600"/>
              </a:spcBef>
            </a:pPr>
            <a:r>
              <a:rPr lang="en-US" sz="2400" dirty="0"/>
              <a:t>It may be illegal to use a specific encryption technique when communicating to some nations</a:t>
            </a:r>
          </a:p>
          <a:p>
            <a:pPr>
              <a:lnSpc>
                <a:spcPct val="120000"/>
              </a:lnSpc>
              <a:spcBef>
                <a:spcPts val="600"/>
              </a:spcBef>
            </a:pPr>
            <a:r>
              <a:rPr lang="en-US" sz="2400" dirty="0"/>
              <a:t>Every cryptosystem has weaknesses</a:t>
            </a:r>
          </a:p>
          <a:p>
            <a:pPr>
              <a:lnSpc>
                <a:spcPct val="120000"/>
              </a:lnSpc>
              <a:spcBef>
                <a:spcPts val="600"/>
              </a:spcBef>
            </a:pPr>
            <a:r>
              <a:rPr lang="en-US" sz="2400" dirty="0"/>
              <a:t>Give access only to those with a business need</a:t>
            </a:r>
          </a:p>
          <a:p>
            <a:pPr>
              <a:lnSpc>
                <a:spcPct val="120000"/>
              </a:lnSpc>
              <a:spcBef>
                <a:spcPts val="600"/>
              </a:spcBef>
            </a:pPr>
            <a:r>
              <a:rPr lang="en-US" sz="2400" dirty="0"/>
              <a:t>There is no security in obscurity</a:t>
            </a:r>
          </a:p>
          <a:p>
            <a:pPr>
              <a:lnSpc>
                <a:spcPct val="120000"/>
              </a:lnSpc>
              <a:spcBef>
                <a:spcPts val="600"/>
              </a:spcBef>
            </a:pPr>
            <a:r>
              <a:rPr lang="en-US" sz="2400" dirty="0"/>
              <a:t>Security protocols and the cryptosystems they use are subject to the same limitations as firewalls and IDPSs</a:t>
            </a:r>
          </a:p>
          <a:p>
            <a:pPr>
              <a:lnSpc>
                <a:spcPct val="120000"/>
              </a:lnSpc>
              <a:spcBef>
                <a:spcPts val="600"/>
              </a:spcBef>
            </a:pPr>
            <a:r>
              <a:rPr lang="en-US" sz="2400" dirty="0"/>
              <a:t>Make sure that your organization’s use of cryptography is based on well-constructed policy and supported with sound management procedures</a:t>
            </a:r>
          </a:p>
        </p:txBody>
      </p:sp>
      <p:sp>
        <p:nvSpPr>
          <p:cNvPr id="113667" name="Rectangle 4"/>
          <p:cNvSpPr>
            <a:spLocks noGrp="1" noChangeArrowheads="1"/>
          </p:cNvSpPr>
          <p:nvPr>
            <p:ph type="title"/>
          </p:nvPr>
        </p:nvSpPr>
        <p:spPr>
          <a:xfrm>
            <a:off x="549275" y="107576"/>
            <a:ext cx="8042276" cy="634296"/>
          </a:xfrm>
        </p:spPr>
        <p:txBody>
          <a:bodyPr/>
          <a:lstStyle/>
          <a:p>
            <a:r>
              <a:rPr lang="en-US" sz="3600" dirty="0"/>
              <a:t>Managing Cryptographic Controls</a:t>
            </a:r>
          </a:p>
        </p:txBody>
      </p:sp>
    </p:spTree>
    <p:extLst>
      <p:ext uri="{BB962C8B-B14F-4D97-AF65-F5344CB8AC3E}">
        <p14:creationId xmlns:p14="http://schemas.microsoft.com/office/powerpoint/2010/main" val="401298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6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66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66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66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66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66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366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8"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411133" y="805131"/>
            <a:ext cx="8415338" cy="4825041"/>
          </a:xfrm>
        </p:spPr>
        <p:txBody>
          <a:bodyPr>
            <a:normAutofit fontScale="62500" lnSpcReduction="20000"/>
          </a:bodyPr>
          <a:lstStyle/>
          <a:p>
            <a:pPr algn="just">
              <a:lnSpc>
                <a:spcPct val="120000"/>
              </a:lnSpc>
              <a:spcBef>
                <a:spcPts val="0"/>
              </a:spcBef>
            </a:pPr>
            <a:r>
              <a:rPr lang="en-US" sz="2400" dirty="0"/>
              <a:t>Identification is a mechanism that provides basic information about an unknown entity to the known entity that it wants to communicate with</a:t>
            </a:r>
          </a:p>
          <a:p>
            <a:pPr algn="just">
              <a:lnSpc>
                <a:spcPct val="120000"/>
              </a:lnSpc>
              <a:spcBef>
                <a:spcPts val="0"/>
              </a:spcBef>
            </a:pPr>
            <a:r>
              <a:rPr lang="en-US" sz="2400" dirty="0"/>
              <a:t>Authentication is the validation of a user’s identity. Authentication devices can depend on one or more of three factors: what you know, what you have, and what you can produce </a:t>
            </a:r>
          </a:p>
          <a:p>
            <a:pPr algn="just">
              <a:lnSpc>
                <a:spcPct val="120000"/>
              </a:lnSpc>
              <a:spcBef>
                <a:spcPts val="0"/>
              </a:spcBef>
            </a:pPr>
            <a:r>
              <a:rPr lang="en-US" sz="2400" dirty="0"/>
              <a:t>Authorization is the process of determining which actions an authenticated person can perform in a particular physical or logical area</a:t>
            </a:r>
          </a:p>
          <a:p>
            <a:pPr>
              <a:lnSpc>
                <a:spcPct val="120000"/>
              </a:lnSpc>
              <a:spcBef>
                <a:spcPts val="0"/>
              </a:spcBef>
            </a:pPr>
            <a:r>
              <a:rPr lang="en-US" sz="2400" dirty="0"/>
              <a:t>Accountability is the documentation of actions on a system and the tracing of those actions to a user, who can then be held responsible for those actions. Accountability is performed using system logs and auditing </a:t>
            </a:r>
            <a:r>
              <a:rPr lang="en-US" dirty="0"/>
              <a:t>To obtain strong authentication, a system must use two or more authentication methods</a:t>
            </a:r>
          </a:p>
          <a:p>
            <a:pPr>
              <a:lnSpc>
                <a:spcPct val="120000"/>
              </a:lnSpc>
              <a:spcBef>
                <a:spcPts val="0"/>
              </a:spcBef>
            </a:pPr>
            <a:r>
              <a:rPr lang="en-US" dirty="0"/>
              <a:t>Biometric technologies are evaluated on three criteria: false reject rate, false accept rate, and crossover error rate</a:t>
            </a:r>
          </a:p>
          <a:p>
            <a:pPr>
              <a:lnSpc>
                <a:spcPct val="120000"/>
              </a:lnSpc>
              <a:spcBef>
                <a:spcPts val="0"/>
              </a:spcBef>
            </a:pPr>
            <a:r>
              <a:rPr lang="en-US" dirty="0"/>
              <a:t>A firewall in an InfoSec program is any device that prevents a specific type of information from moving between the outside world (the untrusted network) and the inside world (the trusted network)</a:t>
            </a:r>
          </a:p>
          <a:p>
            <a:pPr>
              <a:lnSpc>
                <a:spcPct val="120000"/>
              </a:lnSpc>
              <a:spcBef>
                <a:spcPts val="0"/>
              </a:spcBef>
            </a:pPr>
            <a:r>
              <a:rPr lang="en-US" dirty="0"/>
              <a:t>Types of firewalls include packet filtering firewalls, application layer proxy firewalls, </a:t>
            </a:r>
            <a:r>
              <a:rPr lang="en-US" dirty="0" err="1"/>
              <a:t>stateful</a:t>
            </a:r>
            <a:r>
              <a:rPr lang="en-US" dirty="0"/>
              <a:t> packet inspection firewalls, and Unified Threat Management devices. There are three common architectural implementations of firewalls: single bastion hosts, screened-host firewalls, and screened-subnet firewalls</a:t>
            </a:r>
          </a:p>
          <a:p>
            <a:pPr algn="just"/>
            <a:endParaRPr lang="en-US" sz="2400" dirty="0"/>
          </a:p>
        </p:txBody>
      </p:sp>
      <p:sp>
        <p:nvSpPr>
          <p:cNvPr id="115715" name="Rectangle 4"/>
          <p:cNvSpPr>
            <a:spLocks noGrp="1" noChangeArrowheads="1"/>
          </p:cNvSpPr>
          <p:nvPr>
            <p:ph type="title"/>
          </p:nvPr>
        </p:nvSpPr>
        <p:spPr>
          <a:xfrm>
            <a:off x="549275" y="38563"/>
            <a:ext cx="8042276" cy="651549"/>
          </a:xfrm>
        </p:spPr>
        <p:txBody>
          <a:bodyPr/>
          <a:lstStyle/>
          <a:p>
            <a:r>
              <a:rPr lang="en-US" sz="4400" dirty="0"/>
              <a:t>Summary</a:t>
            </a:r>
          </a:p>
        </p:txBody>
      </p:sp>
    </p:spTree>
    <p:extLst>
      <p:ext uri="{BB962C8B-B14F-4D97-AF65-F5344CB8AC3E}">
        <p14:creationId xmlns:p14="http://schemas.microsoft.com/office/powerpoint/2010/main" val="1921621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399854"/>
            <a:ext cx="8415338" cy="5142699"/>
          </a:xfrm>
        </p:spPr>
        <p:txBody>
          <a:bodyPr>
            <a:noAutofit/>
          </a:bodyPr>
          <a:lstStyle/>
          <a:p>
            <a:pPr algn="just">
              <a:lnSpc>
                <a:spcPct val="120000"/>
              </a:lnSpc>
              <a:spcBef>
                <a:spcPts val="0"/>
              </a:spcBef>
            </a:pPr>
            <a:r>
              <a:rPr lang="en-US" sz="1550" dirty="0"/>
              <a:t>A host-based IDPS resides on a particular computer or server and monitors activity on that system. A network-based IDPS monitors network traffic; when a predefined condition occurs, it responds and notifies the appropriate administrator</a:t>
            </a:r>
          </a:p>
          <a:p>
            <a:pPr algn="just">
              <a:lnSpc>
                <a:spcPct val="120000"/>
              </a:lnSpc>
              <a:spcBef>
                <a:spcPts val="0"/>
              </a:spcBef>
            </a:pPr>
            <a:r>
              <a:rPr lang="en-US" sz="1550" dirty="0"/>
              <a:t>A signature-based IDPS, also known as a knowledge-based IDPS, examines data traffic for activity that matches signatures, which are preconfigured, predetermined attack patterns</a:t>
            </a:r>
          </a:p>
          <a:p>
            <a:pPr algn="just">
              <a:lnSpc>
                <a:spcPct val="120000"/>
              </a:lnSpc>
              <a:spcBef>
                <a:spcPts val="0"/>
              </a:spcBef>
            </a:pPr>
            <a:r>
              <a:rPr lang="en-US" sz="1550" dirty="0"/>
              <a:t>A statistical anomaly-based IDPS (also known as a behavior-based IDPS) collects data from normal traffic and establishes a baseline. When the activity is outside the baseline parameters (called the </a:t>
            </a:r>
            <a:r>
              <a:rPr lang="en-US" sz="1550" i="1" dirty="0"/>
              <a:t>clipping level</a:t>
            </a:r>
            <a:r>
              <a:rPr lang="en-US" sz="1550" dirty="0"/>
              <a:t>), the IDPS notifies the administrator</a:t>
            </a:r>
          </a:p>
          <a:p>
            <a:pPr algn="just">
              <a:lnSpc>
                <a:spcPct val="120000"/>
              </a:lnSpc>
              <a:spcBef>
                <a:spcPts val="0"/>
              </a:spcBef>
            </a:pPr>
            <a:r>
              <a:rPr lang="en-US" sz="1550" dirty="0"/>
              <a:t>The science of encryption, known as cryptology, encompasses cryptography and cryptanalysis. Cryptanalysis is the process of obtaining the original message from an encrypted code without the use of the original algorithms and keys</a:t>
            </a:r>
          </a:p>
          <a:p>
            <a:pPr algn="just">
              <a:lnSpc>
                <a:spcPct val="120000"/>
              </a:lnSpc>
              <a:spcBef>
                <a:spcPts val="0"/>
              </a:spcBef>
            </a:pPr>
            <a:r>
              <a:rPr lang="en-US" sz="1550" dirty="0"/>
              <a:t>In encryption, the most commonly used algorithms employ either substitution or transposition. A substitution cipher substitutes one value for another. A transposition cipher (or permutation cipher) rearranges the values within a block to create the </a:t>
            </a:r>
            <a:r>
              <a:rPr lang="en-US" sz="1550" dirty="0" err="1"/>
              <a:t>ciphertext</a:t>
            </a:r>
            <a:endParaRPr lang="en-US" sz="1550" dirty="0"/>
          </a:p>
          <a:p>
            <a:pPr algn="just">
              <a:lnSpc>
                <a:spcPct val="120000"/>
              </a:lnSpc>
              <a:spcBef>
                <a:spcPts val="0"/>
              </a:spcBef>
            </a:pPr>
            <a:r>
              <a:rPr lang="en-US" sz="1550" dirty="0"/>
              <a:t>Symmetric encryption uses the same key, also known as a secret key, both to encrypt and decrypt a message. Asymmetric encryption (public key encryption) uses two different keys for these purposes</a:t>
            </a:r>
          </a:p>
        </p:txBody>
      </p:sp>
      <p:sp>
        <p:nvSpPr>
          <p:cNvPr id="115715" name="Rectangle 4"/>
          <p:cNvSpPr>
            <a:spLocks noGrp="1" noChangeArrowheads="1"/>
          </p:cNvSpPr>
          <p:nvPr>
            <p:ph type="title"/>
          </p:nvPr>
        </p:nvSpPr>
        <p:spPr>
          <a:xfrm>
            <a:off x="606785" y="36872"/>
            <a:ext cx="8042276" cy="571035"/>
          </a:xfrm>
        </p:spPr>
        <p:txBody>
          <a:bodyPr/>
          <a:lstStyle/>
          <a:p>
            <a:r>
              <a:rPr lang="en-US" dirty="0"/>
              <a:t>Summary</a:t>
            </a:r>
          </a:p>
        </p:txBody>
      </p:sp>
    </p:spTree>
    <p:extLst>
      <p:ext uri="{BB962C8B-B14F-4D97-AF65-F5344CB8AC3E}">
        <p14:creationId xmlns:p14="http://schemas.microsoft.com/office/powerpoint/2010/main" val="2828351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5716" name="Rectangle 5"/>
          <p:cNvSpPr>
            <a:spLocks noGrp="1" noChangeArrowheads="1"/>
          </p:cNvSpPr>
          <p:nvPr>
            <p:ph type="body" idx="1"/>
          </p:nvPr>
        </p:nvSpPr>
        <p:spPr>
          <a:xfrm>
            <a:off x="365125" y="966158"/>
            <a:ext cx="8415338" cy="4761225"/>
          </a:xfrm>
        </p:spPr>
        <p:txBody>
          <a:bodyPr>
            <a:normAutofit fontScale="85000" lnSpcReduction="10000"/>
          </a:bodyPr>
          <a:lstStyle/>
          <a:p>
            <a:pPr algn="just"/>
            <a:r>
              <a:rPr lang="en-US" sz="2400" dirty="0"/>
              <a:t>A public key infrastructure (PKI) encompasses the entire set of hardware, software, and cryptosystems necessary to implement public key encryption</a:t>
            </a:r>
          </a:p>
          <a:p>
            <a:pPr algn="just"/>
            <a:r>
              <a:rPr lang="en-US" sz="2400" dirty="0"/>
              <a:t>A digital certificate is a block of data, similar to a digital signature, that is attached to a file to certify it is from the organization it claims to be from and has not been modified</a:t>
            </a:r>
          </a:p>
          <a:p>
            <a:pPr algn="just"/>
            <a:r>
              <a:rPr lang="en-US" sz="2400" dirty="0"/>
              <a:t>A number of cryptosystems have been developed to make e-mail more secure. Examples include Pretty Good Privacy (PGP) and Secure Multipurpose Internet Mail Extensions (S/MIME)</a:t>
            </a:r>
          </a:p>
          <a:p>
            <a:pPr algn="just"/>
            <a:r>
              <a:rPr lang="en-US" sz="2400" dirty="0"/>
              <a:t>A number of cryptosystems work to secure Web browsers, including Secure Sockets Layer (SSL), Secure Hypertext Transfer Protocol (SHTTP), Secure Shell (SSH), and IP Security (IPSec)</a:t>
            </a:r>
          </a:p>
        </p:txBody>
      </p:sp>
      <p:sp>
        <p:nvSpPr>
          <p:cNvPr id="115715" name="Rectangle 4"/>
          <p:cNvSpPr>
            <a:spLocks noGrp="1" noChangeArrowheads="1"/>
          </p:cNvSpPr>
          <p:nvPr>
            <p:ph type="title"/>
          </p:nvPr>
        </p:nvSpPr>
        <p:spPr>
          <a:xfrm>
            <a:off x="549275" y="107576"/>
            <a:ext cx="8042276" cy="680303"/>
          </a:xfrm>
        </p:spPr>
        <p:txBody>
          <a:bodyPr/>
          <a:lstStyle/>
          <a:p>
            <a:r>
              <a:rPr lang="en-US" dirty="0"/>
              <a:t>Summary (Continued)</a:t>
            </a:r>
          </a:p>
        </p:txBody>
      </p:sp>
    </p:spTree>
    <p:extLst>
      <p:ext uri="{BB962C8B-B14F-4D97-AF65-F5344CB8AC3E}">
        <p14:creationId xmlns:p14="http://schemas.microsoft.com/office/powerpoint/2010/main" val="31788233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9192</TotalTime>
  <Words>7592</Words>
  <Application>Microsoft Office PowerPoint</Application>
  <PresentationFormat>On-screen Show (4:3)</PresentationFormat>
  <Paragraphs>525</Paragraphs>
  <Slides>60</Slides>
  <Notes>50</Notes>
  <HiddenSlides>18</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Calibri Light</vt:lpstr>
      <vt:lpstr>News Gothic MT</vt:lpstr>
      <vt:lpstr>Times New Roman</vt:lpstr>
      <vt:lpstr>Wingdings 2</vt:lpstr>
      <vt:lpstr>Breeze</vt:lpstr>
      <vt:lpstr>  Protection Mechanisms   Data Security</vt:lpstr>
      <vt:lpstr> Learning Outcome</vt:lpstr>
      <vt:lpstr>Introduction to Protection Mechanisms</vt:lpstr>
      <vt:lpstr>PowerPoint Presentation</vt:lpstr>
      <vt:lpstr>Access Controls and Biometrics</vt:lpstr>
      <vt:lpstr>Authentication</vt:lpstr>
      <vt:lpstr>PowerPoint Presentation</vt:lpstr>
      <vt:lpstr>Managing Network Security</vt:lpstr>
      <vt:lpstr>Firewalls</vt:lpstr>
      <vt:lpstr>PowerPoint Presentation</vt:lpstr>
      <vt:lpstr>Application Layer Proxy Firewall</vt:lpstr>
      <vt:lpstr>PowerPoint Presentation</vt:lpstr>
      <vt:lpstr>PowerPoint Presentation</vt:lpstr>
      <vt:lpstr>PowerPoint Presentation</vt:lpstr>
      <vt:lpstr>Selecting the Right Firewall</vt:lpstr>
      <vt:lpstr>Content Filters</vt:lpstr>
      <vt:lpstr>Managing Firewalls </vt:lpstr>
      <vt:lpstr>Managing Firewalls (Continued)</vt:lpstr>
      <vt:lpstr>Managing Firewalls (Continued)</vt:lpstr>
      <vt:lpstr>Intrusion Detection and Prevention Systems</vt:lpstr>
      <vt:lpstr>PowerPoint Presentation</vt:lpstr>
      <vt:lpstr>Types of IDPS </vt:lpstr>
      <vt:lpstr>Managing IDPSs</vt:lpstr>
      <vt:lpstr>Wireless Networking Protection</vt:lpstr>
      <vt:lpstr>Managing Wireless Connections</vt:lpstr>
      <vt:lpstr>Scanning and Analysis Tools</vt:lpstr>
      <vt:lpstr>Types of Scanning and Analysis Tools</vt:lpstr>
      <vt:lpstr>Managing Scanning and Analysis Tools</vt:lpstr>
      <vt:lpstr>Managing Scanning and Analysis Tools</vt:lpstr>
      <vt:lpstr>Managing Server-Based Systems with Logging</vt:lpstr>
      <vt:lpstr>Log Generation</vt:lpstr>
      <vt:lpstr>Continue next class…</vt:lpstr>
      <vt:lpstr>Managing Security for Emerging Technologies</vt:lpstr>
      <vt:lpstr>BYOD Using Network Access Control</vt:lpstr>
      <vt:lpstr>Embedded Systems and the Internet of Things</vt:lpstr>
      <vt:lpstr>Block Chains and the New World of Distributed Ledgers </vt:lpstr>
      <vt:lpstr>Cryptography</vt:lpstr>
      <vt:lpstr>Cryptography</vt:lpstr>
      <vt:lpstr>Common Ciphers</vt:lpstr>
      <vt:lpstr>Symmetric Encryption</vt:lpstr>
      <vt:lpstr>PowerPoint Presentation</vt:lpstr>
      <vt:lpstr>Asymmetric Encryption</vt:lpstr>
      <vt:lpstr>PowerPoint Presentation</vt:lpstr>
      <vt:lpstr>Digital Signature</vt:lpstr>
      <vt:lpstr>Digital Certificate</vt:lpstr>
      <vt:lpstr>Public Key Infrastructure</vt:lpstr>
      <vt:lpstr>Hybrid Systems</vt:lpstr>
      <vt:lpstr>PowerPoint Presentation</vt:lpstr>
      <vt:lpstr>Using Cryptographic Controls</vt:lpstr>
      <vt:lpstr>E-Mail Security</vt:lpstr>
      <vt:lpstr>Securing the Web</vt:lpstr>
      <vt:lpstr>Securing the Web (Continued)</vt:lpstr>
      <vt:lpstr>Securing Authentication</vt:lpstr>
      <vt:lpstr>Kerberos</vt:lpstr>
      <vt:lpstr>Managing Cryptographic Controls</vt:lpstr>
      <vt:lpstr>Summary</vt:lpstr>
      <vt:lpstr>Summary</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657</cp:revision>
  <dcterms:created xsi:type="dcterms:W3CDTF">2011-10-03T10:20:59Z</dcterms:created>
  <dcterms:modified xsi:type="dcterms:W3CDTF">2023-11-24T10:47:05Z</dcterms:modified>
</cp:coreProperties>
</file>