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0"/>
  </p:notesMasterIdLst>
  <p:sldIdLst>
    <p:sldId id="256" r:id="rId2"/>
    <p:sldId id="323" r:id="rId3"/>
    <p:sldId id="275" r:id="rId4"/>
    <p:sldId id="277" r:id="rId5"/>
    <p:sldId id="257" r:id="rId6"/>
    <p:sldId id="258" r:id="rId7"/>
    <p:sldId id="259" r:id="rId8"/>
    <p:sldId id="306" r:id="rId9"/>
    <p:sldId id="260" r:id="rId10"/>
    <p:sldId id="285" r:id="rId11"/>
    <p:sldId id="352" r:id="rId12"/>
    <p:sldId id="295" r:id="rId13"/>
    <p:sldId id="314" r:id="rId14"/>
    <p:sldId id="279" r:id="rId15"/>
    <p:sldId id="307" r:id="rId16"/>
    <p:sldId id="308" r:id="rId17"/>
    <p:sldId id="280" r:id="rId18"/>
    <p:sldId id="286" r:id="rId19"/>
    <p:sldId id="290" r:id="rId20"/>
    <p:sldId id="287" r:id="rId21"/>
    <p:sldId id="281" r:id="rId22"/>
    <p:sldId id="319" r:id="rId23"/>
    <p:sldId id="320" r:id="rId24"/>
    <p:sldId id="321" r:id="rId25"/>
    <p:sldId id="282" r:id="rId26"/>
    <p:sldId id="289" r:id="rId27"/>
    <p:sldId id="292" r:id="rId28"/>
    <p:sldId id="322" r:id="rId29"/>
    <p:sldId id="353" r:id="rId30"/>
    <p:sldId id="283" r:id="rId31"/>
    <p:sldId id="288" r:id="rId32"/>
    <p:sldId id="315" r:id="rId33"/>
    <p:sldId id="316" r:id="rId34"/>
    <p:sldId id="317" r:id="rId35"/>
    <p:sldId id="264" r:id="rId36"/>
    <p:sldId id="293" r:id="rId37"/>
    <p:sldId id="304" r:id="rId38"/>
    <p:sldId id="309" r:id="rId39"/>
    <p:sldId id="310" r:id="rId40"/>
    <p:sldId id="355" r:id="rId41"/>
    <p:sldId id="265" r:id="rId42"/>
    <p:sldId id="297" r:id="rId43"/>
    <p:sldId id="298" r:id="rId44"/>
    <p:sldId id="299" r:id="rId45"/>
    <p:sldId id="300" r:id="rId46"/>
    <p:sldId id="301" r:id="rId47"/>
    <p:sldId id="302" r:id="rId48"/>
    <p:sldId id="339" r:id="rId49"/>
    <p:sldId id="354" r:id="rId50"/>
    <p:sldId id="344" r:id="rId51"/>
    <p:sldId id="343" r:id="rId52"/>
    <p:sldId id="325" r:id="rId53"/>
    <p:sldId id="318" r:id="rId54"/>
    <p:sldId id="312" r:id="rId55"/>
    <p:sldId id="313" r:id="rId56"/>
    <p:sldId id="270" r:id="rId57"/>
    <p:sldId id="327" r:id="rId58"/>
    <p:sldId id="349" r:id="rId59"/>
    <p:sldId id="350" r:id="rId60"/>
    <p:sldId id="351" r:id="rId61"/>
    <p:sldId id="345" r:id="rId62"/>
    <p:sldId id="346" r:id="rId63"/>
    <p:sldId id="347" r:id="rId64"/>
    <p:sldId id="348" r:id="rId65"/>
    <p:sldId id="294" r:id="rId66"/>
    <p:sldId id="272" r:id="rId67"/>
    <p:sldId id="273" r:id="rId68"/>
    <p:sldId id="267" r:id="rId69"/>
    <p:sldId id="296" r:id="rId70"/>
    <p:sldId id="261" r:id="rId71"/>
    <p:sldId id="342" r:id="rId72"/>
    <p:sldId id="341" r:id="rId73"/>
    <p:sldId id="263" r:id="rId74"/>
    <p:sldId id="305" r:id="rId75"/>
    <p:sldId id="268" r:id="rId76"/>
    <p:sldId id="340" r:id="rId77"/>
    <p:sldId id="311" r:id="rId78"/>
    <p:sldId id="328" r:id="rId79"/>
    <p:sldId id="329" r:id="rId80"/>
    <p:sldId id="330" r:id="rId81"/>
    <p:sldId id="332" r:id="rId82"/>
    <p:sldId id="333" r:id="rId83"/>
    <p:sldId id="334" r:id="rId84"/>
    <p:sldId id="331" r:id="rId85"/>
    <p:sldId id="335" r:id="rId86"/>
    <p:sldId id="336" r:id="rId87"/>
    <p:sldId id="337" r:id="rId88"/>
    <p:sldId id="338" r:id="rId8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80" d="100"/>
          <a:sy n="80" d="100"/>
        </p:scale>
        <p:origin x="-1056"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70" Type="http://schemas.openxmlformats.org/officeDocument/2006/relationships/slide" Target="slides/slide69.xml"/><Relationship Id="rId71" Type="http://schemas.openxmlformats.org/officeDocument/2006/relationships/slide" Target="slides/slide70.xml"/><Relationship Id="rId72" Type="http://schemas.openxmlformats.org/officeDocument/2006/relationships/slide" Target="slides/slide71.xml"/><Relationship Id="rId73" Type="http://schemas.openxmlformats.org/officeDocument/2006/relationships/slide" Target="slides/slide72.xml"/><Relationship Id="rId74" Type="http://schemas.openxmlformats.org/officeDocument/2006/relationships/slide" Target="slides/slide73.xml"/><Relationship Id="rId75" Type="http://schemas.openxmlformats.org/officeDocument/2006/relationships/slide" Target="slides/slide74.xml"/><Relationship Id="rId76" Type="http://schemas.openxmlformats.org/officeDocument/2006/relationships/slide" Target="slides/slide75.xml"/><Relationship Id="rId77" Type="http://schemas.openxmlformats.org/officeDocument/2006/relationships/slide" Target="slides/slide76.xml"/><Relationship Id="rId78" Type="http://schemas.openxmlformats.org/officeDocument/2006/relationships/slide" Target="slides/slide77.xml"/><Relationship Id="rId79" Type="http://schemas.openxmlformats.org/officeDocument/2006/relationships/slide" Target="slides/slide78.xml"/><Relationship Id="rId90" Type="http://schemas.openxmlformats.org/officeDocument/2006/relationships/notesMaster" Target="notesMasters/notesMaster1.xml"/><Relationship Id="rId91" Type="http://schemas.openxmlformats.org/officeDocument/2006/relationships/printerSettings" Target="printerSettings/printerSettings1.bin"/><Relationship Id="rId92" Type="http://schemas.openxmlformats.org/officeDocument/2006/relationships/presProps" Target="presProps.xml"/><Relationship Id="rId93" Type="http://schemas.openxmlformats.org/officeDocument/2006/relationships/viewProps" Target="viewProps.xml"/><Relationship Id="rId94" Type="http://schemas.openxmlformats.org/officeDocument/2006/relationships/theme" Target="theme/theme1.xml"/><Relationship Id="rId95" Type="http://schemas.openxmlformats.org/officeDocument/2006/relationships/tableStyles" Target="tableStyle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63" Type="http://schemas.openxmlformats.org/officeDocument/2006/relationships/slide" Target="slides/slide62.xml"/><Relationship Id="rId64" Type="http://schemas.openxmlformats.org/officeDocument/2006/relationships/slide" Target="slides/slide63.xml"/><Relationship Id="rId65" Type="http://schemas.openxmlformats.org/officeDocument/2006/relationships/slide" Target="slides/slide64.xml"/><Relationship Id="rId66" Type="http://schemas.openxmlformats.org/officeDocument/2006/relationships/slide" Target="slides/slide65.xml"/><Relationship Id="rId67" Type="http://schemas.openxmlformats.org/officeDocument/2006/relationships/slide" Target="slides/slide66.xml"/><Relationship Id="rId68" Type="http://schemas.openxmlformats.org/officeDocument/2006/relationships/slide" Target="slides/slide67.xml"/><Relationship Id="rId69" Type="http://schemas.openxmlformats.org/officeDocument/2006/relationships/slide" Target="slides/slide68.xml"/><Relationship Id="rId80" Type="http://schemas.openxmlformats.org/officeDocument/2006/relationships/slide" Target="slides/slide79.xml"/><Relationship Id="rId81" Type="http://schemas.openxmlformats.org/officeDocument/2006/relationships/slide" Target="slides/slide80.xml"/><Relationship Id="rId82" Type="http://schemas.openxmlformats.org/officeDocument/2006/relationships/slide" Target="slides/slide81.xml"/><Relationship Id="rId83" Type="http://schemas.openxmlformats.org/officeDocument/2006/relationships/slide" Target="slides/slide82.xml"/><Relationship Id="rId84" Type="http://schemas.openxmlformats.org/officeDocument/2006/relationships/slide" Target="slides/slide83.xml"/><Relationship Id="rId85" Type="http://schemas.openxmlformats.org/officeDocument/2006/relationships/slide" Target="slides/slide84.xml"/><Relationship Id="rId86" Type="http://schemas.openxmlformats.org/officeDocument/2006/relationships/slide" Target="slides/slide85.xml"/><Relationship Id="rId87" Type="http://schemas.openxmlformats.org/officeDocument/2006/relationships/slide" Target="slides/slide86.xml"/><Relationship Id="rId88" Type="http://schemas.openxmlformats.org/officeDocument/2006/relationships/slide" Target="slides/slide87.xml"/><Relationship Id="rId89" Type="http://schemas.openxmlformats.org/officeDocument/2006/relationships/slide" Target="slides/slide8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963D300-7F77-164F-8EE0-857576CB33FD}" type="datetimeFigureOut">
              <a:rPr lang="en-US" smtClean="0"/>
              <a:t>03/11/17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x-none" smtClean="0"/>
              <a:t>Click to edit Master text styles</a:t>
            </a:r>
          </a:p>
          <a:p>
            <a:pPr lvl="1"/>
            <a:r>
              <a:rPr lang="x-none" smtClean="0"/>
              <a:t>Second level</a:t>
            </a:r>
          </a:p>
          <a:p>
            <a:pPr lvl="2"/>
            <a:r>
              <a:rPr lang="x-none" smtClean="0"/>
              <a:t>Third level</a:t>
            </a:r>
          </a:p>
          <a:p>
            <a:pPr lvl="3"/>
            <a:r>
              <a:rPr lang="x-none" smtClean="0"/>
              <a:t>Fourth level</a:t>
            </a:r>
          </a:p>
          <a:p>
            <a:pPr lvl="4"/>
            <a:r>
              <a:rPr lang="x-none"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CEB4EC7-03F9-1A44-9938-49408311C9A4}" type="slidenum">
              <a:rPr lang="en-GB" smtClean="0"/>
              <a:t>‹#›</a:t>
            </a:fld>
            <a:endParaRPr lang="en-GB"/>
          </a:p>
        </p:txBody>
      </p:sp>
    </p:spTree>
    <p:extLst>
      <p:ext uri="{BB962C8B-B14F-4D97-AF65-F5344CB8AC3E}">
        <p14:creationId xmlns:p14="http://schemas.microsoft.com/office/powerpoint/2010/main" val="93886375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EB4EC7-03F9-1A44-9938-49408311C9A4}" type="slidenum">
              <a:rPr lang="en-GB" smtClean="0"/>
              <a:t>1</a:t>
            </a:fld>
            <a:endParaRPr lang="en-GB"/>
          </a:p>
        </p:txBody>
      </p:sp>
    </p:spTree>
    <p:extLst>
      <p:ext uri="{BB962C8B-B14F-4D97-AF65-F5344CB8AC3E}">
        <p14:creationId xmlns:p14="http://schemas.microsoft.com/office/powerpoint/2010/main" val="27102850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EB4EC7-03F9-1A44-9938-49408311C9A4}" type="slidenum">
              <a:rPr lang="en-GB" smtClean="0"/>
              <a:t>22</a:t>
            </a:fld>
            <a:endParaRPr lang="en-GB"/>
          </a:p>
        </p:txBody>
      </p:sp>
    </p:spTree>
    <p:extLst>
      <p:ext uri="{BB962C8B-B14F-4D97-AF65-F5344CB8AC3E}">
        <p14:creationId xmlns:p14="http://schemas.microsoft.com/office/powerpoint/2010/main" val="6522042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x-none" smtClean="0"/>
              <a:t>Click to edit Master subtitle style</a:t>
            </a:r>
            <a:endParaRPr kumimoji="0" lang="en-US"/>
          </a:p>
        </p:txBody>
      </p:sp>
      <p:sp>
        <p:nvSpPr>
          <p:cNvPr id="28" name="Date Placeholder 27"/>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03/11/17</a:t>
            </a:fld>
            <a:endParaRPr lang="en-US"/>
          </a:p>
        </p:txBody>
      </p:sp>
      <p:sp>
        <p:nvSpPr>
          <p:cNvPr id="17" name="Footer Placeholder 16"/>
          <p:cNvSpPr>
            <a:spLocks noGrp="1"/>
          </p:cNvSpPr>
          <p:nvPr>
            <p:ph type="ftr" sz="quarter" idx="11"/>
          </p:nvPr>
        </p:nvSpPr>
        <p:spPr/>
        <p:txBody>
          <a:bodyPr/>
          <a:lstStyle/>
          <a:p>
            <a:endParaRPr kumimoji="0"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x-none" smtClean="0"/>
              <a:t>Click to edit Master title style</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03/11/17</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a:xfrm>
            <a:off x="4361688" y="1026372"/>
            <a:ext cx="457200" cy="441325"/>
          </a:xfrm>
        </p:spPr>
        <p:txBody>
          <a:bodyPr/>
          <a:lstStyle/>
          <a:p>
            <a:fld id="{2C6B1FF6-39B9-40F5-8B67-33C6354A3D4F}" type="slidenum">
              <a:rPr kumimoji="0" lang="en-US" smtClean="0"/>
              <a:pPr eaLnBrk="1" latinLnBrk="0" hangingPunct="1"/>
              <a:t>‹#›</a:t>
            </a:fld>
            <a:endParaRPr kumimoji="0" lang="en-US" dirty="0"/>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x-none"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03/11/17</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x-none"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pPr eaLnBrk="1" latinLnBrk="0" hangingPunct="1"/>
            <a:fld id="{9D21D778-B565-4D7E-94D7-64010A445B68}" type="datetimeFigureOut">
              <a:rPr lang="en-US" smtClean="0"/>
              <a:pPr eaLnBrk="1" latinLnBrk="0" hangingPunct="1"/>
              <a:t>03/11/17</a:t>
            </a:fld>
            <a:endParaRPr lang="en-US"/>
          </a:p>
        </p:txBody>
      </p:sp>
      <p:sp>
        <p:nvSpPr>
          <p:cNvPr id="6" name="Footer Placeholder 5"/>
          <p:cNvSpPr>
            <a:spLocks noGrp="1"/>
          </p:cNvSpPr>
          <p:nvPr>
            <p:ph type="ftr" sz="quarter" idx="11"/>
          </p:nvPr>
        </p:nvSpPr>
        <p:spPr/>
        <p:txBody>
          <a:bodyPr/>
          <a:lstStyle/>
          <a:p>
            <a:endParaRPr kumimoji="0" lang="en-US" dirty="0"/>
          </a:p>
        </p:txBody>
      </p:sp>
      <p:sp>
        <p:nvSpPr>
          <p:cNvPr id="7" name="Slide Number Placeholder 6"/>
          <p:cNvSpPr>
            <a:spLocks noGrp="1"/>
          </p:cNvSpPr>
          <p:nvPr>
            <p:ph type="sldNum" sz="quarter" idx="12"/>
          </p:nvPr>
        </p:nvSpPr>
        <p:spPr/>
        <p:txBody>
          <a:bodyPr/>
          <a:lstStyle/>
          <a:p>
            <a:fld id="{2C6B1FF6-39B9-40F5-8B67-33C6354A3D4F}" type="slidenum">
              <a:rPr kumimoji="0" lang="en-US" smtClean="0"/>
              <a:pPr eaLnBrk="1" latinLnBrk="0" hangingPunct="1"/>
              <a:t>‹#›</a:t>
            </a:fld>
            <a:endParaRPr kumimoji="0"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x-none"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x-none" smtClean="0"/>
              <a:t>Click to edit Master text styles</a:t>
            </a:r>
          </a:p>
        </p:txBody>
      </p:sp>
      <p:sp>
        <p:nvSpPr>
          <p:cNvPr id="7" name="Date Placeholder 6"/>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03/11/17</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kumimoji="0"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pPr algn="ctr" eaLnBrk="1" latinLnBrk="0" hangingPunct="1"/>
            <a:fld id="{2C6B1FF6-39B9-40F5-8B67-33C6354A3D4F}" type="slidenum">
              <a:rPr kumimoji="0" lang="en-US" smtClean="0"/>
              <a:pPr algn="ctr" eaLnBrk="1" latinLnBrk="0" hangingPunct="1"/>
              <a:t>‹#›</a:t>
            </a:fld>
            <a:endParaRPr kumimoji="0" lang="en-US" dirty="0"/>
          </a:p>
        </p:txBody>
      </p:sp>
      <p:sp>
        <p:nvSpPr>
          <p:cNvPr id="23" name="Title 22"/>
          <p:cNvSpPr>
            <a:spLocks noGrp="1"/>
          </p:cNvSpPr>
          <p:nvPr>
            <p:ph type="title"/>
          </p:nvPr>
        </p:nvSpPr>
        <p:spPr/>
        <p:txBody>
          <a:bodyPr rtlCol="0" anchor="b" anchorCtr="0"/>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x-none" smtClean="0"/>
              <a:t>Click to edit Master title style</a:t>
            </a:r>
            <a:endParaRPr kumimoji="0" lang="en-US"/>
          </a:p>
        </p:txBody>
      </p:sp>
      <p:sp>
        <p:nvSpPr>
          <p:cNvPr id="3" name="Date Placeholder 2"/>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03/11/17</a:t>
            </a:fld>
            <a:endParaRPr lang="en-US"/>
          </a:p>
        </p:txBody>
      </p:sp>
      <p:sp>
        <p:nvSpPr>
          <p:cNvPr id="4" name="Footer Placeholder 3"/>
          <p:cNvSpPr>
            <a:spLocks noGrp="1"/>
          </p:cNvSpPr>
          <p:nvPr>
            <p:ph type="ftr" sz="quarter" idx="11"/>
          </p:nvPr>
        </p:nvSpPr>
        <p:spPr/>
        <p:txBody>
          <a:bodyPr/>
          <a:lstStyle/>
          <a:p>
            <a:endParaRPr kumimoji="0" lang="en-US" dirty="0"/>
          </a:p>
        </p:txBody>
      </p:sp>
      <p:sp>
        <p:nvSpPr>
          <p:cNvPr id="5" name="Slide Number Placeholder 4"/>
          <p:cNvSpPr>
            <a:spLocks noGrp="1"/>
          </p:cNvSpPr>
          <p:nvPr>
            <p:ph type="sldNum" sz="quarter" idx="12"/>
          </p:nvPr>
        </p:nvSpPr>
        <p:spPr>
          <a:xfrm>
            <a:off x="4343400" y="1036020"/>
            <a:ext cx="457200" cy="441325"/>
          </a:xfrm>
        </p:spPr>
        <p:txBody>
          <a:bodyPr/>
          <a:lstStyle/>
          <a:p>
            <a:fld id="{2C6B1FF6-39B9-40F5-8B67-33C6354A3D4F}" type="slidenum">
              <a:rPr kumimoji="0" lang="en-US" smtClean="0"/>
              <a:pPr eaLnBrk="1" latinLnBrk="0" hangingPunct="1"/>
              <a:t>‹#›</a:t>
            </a:fld>
            <a:endParaRPr kumimoji="0"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03/11/17</a:t>
            </a:fld>
            <a:endParaRPr 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C6B1FF6-39B9-40F5-8B67-33C6354A3D4F}" type="slidenum">
              <a:rPr kumimoji="0" lang="en-US" smtClean="0"/>
              <a:pPr eaLnBrk="1" latinLnBrk="0" hangingPunct="1"/>
              <a:t>‹#›</a:t>
            </a:fld>
            <a:endParaRPr kumimoji="0" lang="en-US" dirty="0">
              <a:solidFill>
                <a:srgbClr val="FFFFFF"/>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x-none"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x-none"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03/11/17</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2C6B1FF6-39B9-40F5-8B67-33C6354A3D4F}" type="slidenum">
              <a:rPr kumimoji="0" lang="en-US" smtClean="0"/>
              <a:pPr eaLnBrk="1" latinLnBrk="0" hangingPunct="1"/>
              <a:t>‹#›</a:t>
            </a:fld>
            <a:endParaRPr kumimoji="0" lang="en-US" dirty="0"/>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x-none"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x-none" smtClean="0"/>
              <a:t>Drag picture to placeholder or click icon to add</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x-none"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pPr eaLnBrk="1" latinLnBrk="0" hangingPunct="1"/>
            <a:fld id="{9D21D778-B565-4D7E-94D7-64010A445B68}" type="datetimeFigureOut">
              <a:rPr lang="en-US" smtClean="0"/>
              <a:pPr eaLnBrk="1" latinLnBrk="0" hangingPunct="1"/>
              <a:t>03/11/17</a:t>
            </a:fld>
            <a:endParaRPr lang="en-US" dirty="0"/>
          </a:p>
        </p:txBody>
      </p:sp>
      <p:sp>
        <p:nvSpPr>
          <p:cNvPr id="6" name="Footer Placeholder 5"/>
          <p:cNvSpPr>
            <a:spLocks noGrp="1"/>
          </p:cNvSpPr>
          <p:nvPr>
            <p:ph type="ftr" sz="quarter" idx="11"/>
          </p:nvPr>
        </p:nvSpPr>
        <p:spPr>
          <a:xfrm>
            <a:off x="301752" y="6410848"/>
            <a:ext cx="3584448" cy="365760"/>
          </a:xfrm>
        </p:spPr>
        <p:txBody>
          <a:bodyPr/>
          <a:lstStyle/>
          <a:p>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x-none"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03/11/17</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2C6B1FF6-39B9-40F5-8B67-33C6354A3D4F}" type="slidenum">
              <a:rPr kumimoji="0" lang="en-US" smtClean="0"/>
              <a:pPr eaLnBrk="1" latinLnBrk="0" hangingPunct="1"/>
              <a:t>‹#›</a:t>
            </a:fld>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2C6B1FF6-39B9-40F5-8B67-33C6354A3D4F}" type="slidenum">
              <a:rPr kumimoji="0" lang="en-US" smtClean="0"/>
              <a:pPr eaLnBrk="1" latinLnBrk="0" hangingPunct="1"/>
              <a:t>‹#›</a:t>
            </a:fld>
            <a:endParaRPr kumimoji="0" lang="en-US" dirty="0"/>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03/11/17</a:t>
            </a:fld>
            <a:endParaRPr lang="en-US"/>
          </a:p>
        </p:txBody>
      </p:sp>
      <p:sp>
        <p:nvSpPr>
          <p:cNvPr id="5" name="Footer Placeholder 4"/>
          <p:cNvSpPr>
            <a:spLocks noGrp="1"/>
          </p:cNvSpPr>
          <p:nvPr>
            <p:ph type="ftr" sz="quarter" idx="11"/>
          </p:nvPr>
        </p:nvSpPr>
        <p:spPr/>
        <p:txBody>
          <a:bodyPr/>
          <a:lstStyle/>
          <a:p>
            <a:endParaRPr kumimoji="0"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pPr algn="r" eaLnBrk="1" latinLnBrk="0" hangingPunct="1"/>
            <a:fld id="{9D21D778-B565-4D7E-94D7-64010A445B68}" type="datetimeFigureOut">
              <a:rPr lang="en-US" smtClean="0"/>
              <a:pPr algn="r" eaLnBrk="1" latinLnBrk="0" hangingPunct="1"/>
              <a:t>03/11/17</a:t>
            </a:fld>
            <a:endParaRPr lang="en-US" sz="1400" dirty="0">
              <a:solidFill>
                <a:srgbClr val="FFFFFF"/>
              </a:solidFill>
            </a:endParaRPr>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pPr algn="l" eaLnBrk="1" latinLnBrk="0" hangingPunct="1"/>
            <a:endParaRPr kumimoji="0" lang="en-US" dirty="0">
              <a:solidFill>
                <a:srgbClr val="FFFFFF"/>
              </a:solidFill>
            </a:endParaRPr>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pPr algn="ctr" eaLnBrk="1" latinLnBrk="0" hangingPunct="1"/>
            <a:fld id="{2C6B1FF6-39B9-40F5-8B67-33C6354A3D4F}" type="slidenum">
              <a:rPr kumimoji="0" lang="en-US" smtClean="0"/>
              <a:pPr algn="ctr" eaLnBrk="1" latinLnBrk="0" hangingPunct="1"/>
              <a:t>‹#›</a:t>
            </a:fld>
            <a:endParaRPr kumimoji="0" lang="en-US" sz="1600" dirty="0">
              <a:solidFill>
                <a:schemeClr val="accent3">
                  <a:shade val="75000"/>
                </a:scheme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x-none"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x-none" smtClean="0"/>
              <a:t>Click to edit Master text styles</a:t>
            </a:r>
          </a:p>
          <a:p>
            <a:pPr lvl="1" eaLnBrk="1" latinLnBrk="0" hangingPunct="1"/>
            <a:r>
              <a:rPr kumimoji="0" lang="x-none" smtClean="0"/>
              <a:t>Second level</a:t>
            </a:r>
          </a:p>
          <a:p>
            <a:pPr lvl="2" eaLnBrk="1" latinLnBrk="0" hangingPunct="1"/>
            <a:r>
              <a:rPr kumimoji="0" lang="x-none" smtClean="0"/>
              <a:t>Third level</a:t>
            </a:r>
          </a:p>
          <a:p>
            <a:pPr lvl="3" eaLnBrk="1" latinLnBrk="0" hangingPunct="1"/>
            <a:r>
              <a:rPr kumimoji="0" lang="x-none" smtClean="0"/>
              <a:t>Fourth level</a:t>
            </a:r>
          </a:p>
          <a:p>
            <a:pPr lvl="4" eaLnBrk="1" latinLnBrk="0" hangingPunct="1"/>
            <a:r>
              <a:rPr kumimoji="0" lang="x-none"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6.jpeg"/><Relationship Id="rId4" Type="http://schemas.openxmlformats.org/officeDocument/2006/relationships/hyperlink" Target="http://www.manchester.ac.uk/discover/news/egyptian-toes-likely-to-be-the-worlds-oldest-prosthetics/" TargetMode="External"/><Relationship Id="rId5" Type="http://schemas.openxmlformats.org/officeDocument/2006/relationships/hyperlink" Target="http://www.natureasia.com/en/nmiddleeast/article/10.1038/nmiddleeast.2012.161" TargetMode="External"/><Relationship Id="rId1" Type="http://schemas.openxmlformats.org/officeDocument/2006/relationships/slideLayout" Target="../slideLayouts/slideLayout7.xml"/><Relationship Id="rId2" Type="http://schemas.openxmlformats.org/officeDocument/2006/relationships/image" Target="../media/image5.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3.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5.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6.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7.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8.png"/><Relationship Id="rId3" Type="http://schemas.openxmlformats.org/officeDocument/2006/relationships/image" Target="../media/image19.png"/></Relationships>
</file>

<file path=ppt/slides/_rels/slide51.xml.rels><?xml version="1.0" encoding="UTF-8" standalone="yes"?>
<Relationships xmlns="http://schemas.openxmlformats.org/package/2006/relationships"><Relationship Id="rId3" Type="http://schemas.openxmlformats.org/officeDocument/2006/relationships/image" Target="../media/image21.png"/><Relationship Id="rId4" Type="http://schemas.openxmlformats.org/officeDocument/2006/relationships/image" Target="../media/image22.png"/><Relationship Id="rId1" Type="http://schemas.openxmlformats.org/officeDocument/2006/relationships/slideLayout" Target="../slideLayouts/slideLayout7.xml"/><Relationship Id="rId2" Type="http://schemas.openxmlformats.org/officeDocument/2006/relationships/image" Target="../media/image20.png"/></Relationships>
</file>

<file path=ppt/slides/_rels/slide52.xml.rels><?xml version="1.0" encoding="UTF-8" standalone="yes"?>
<Relationships xmlns="http://schemas.openxmlformats.org/package/2006/relationships"><Relationship Id="rId3" Type="http://schemas.openxmlformats.org/officeDocument/2006/relationships/image" Target="../media/image24.png"/><Relationship Id="rId4" Type="http://schemas.openxmlformats.org/officeDocument/2006/relationships/image" Target="../media/image25.jpeg"/><Relationship Id="rId1" Type="http://schemas.openxmlformats.org/officeDocument/2006/relationships/slideLayout" Target="../slideLayouts/slideLayout7.xml"/><Relationship Id="rId2" Type="http://schemas.openxmlformats.org/officeDocument/2006/relationships/image" Target="../media/image23.jpe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6.pn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7.png"/><Relationship Id="rId3" Type="http://schemas.openxmlformats.org/officeDocument/2006/relationships/image" Target="../media/image28.pn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9.png"/><Relationship Id="rId3" Type="http://schemas.openxmlformats.org/officeDocument/2006/relationships/image" Target="../media/image30.png"/></Relationships>
</file>

<file path=ppt/slides/_rels/slide59.xml.rels><?xml version="1.0" encoding="UTF-8" standalone="yes"?>
<Relationships xmlns="http://schemas.openxmlformats.org/package/2006/relationships"><Relationship Id="rId3" Type="http://schemas.openxmlformats.org/officeDocument/2006/relationships/image" Target="../media/image32.png"/><Relationship Id="rId4" Type="http://schemas.openxmlformats.org/officeDocument/2006/relationships/image" Target="../media/image33.png"/><Relationship Id="rId1" Type="http://schemas.openxmlformats.org/officeDocument/2006/relationships/slideLayout" Target="../slideLayouts/slideLayout7.xml"/><Relationship Id="rId2" Type="http://schemas.openxmlformats.org/officeDocument/2006/relationships/image" Target="../media/image31.pn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4.png"/><Relationship Id="rId3" Type="http://schemas.openxmlformats.org/officeDocument/2006/relationships/image" Target="../media/image35.png"/></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6.jpeg"/><Relationship Id="rId3" Type="http://schemas.openxmlformats.org/officeDocument/2006/relationships/image" Target="../media/image37.jpe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8.jpeg"/></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9.jpeg"/></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0.jpe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GB"/>
          </a:p>
        </p:txBody>
      </p:sp>
      <p:sp>
        <p:nvSpPr>
          <p:cNvPr id="3" name="Title 2"/>
          <p:cNvSpPr>
            <a:spLocks noGrp="1"/>
          </p:cNvSpPr>
          <p:nvPr>
            <p:ph type="ctrTitle"/>
          </p:nvPr>
        </p:nvSpPr>
        <p:spPr/>
        <p:txBody>
          <a:bodyPr>
            <a:normAutofit/>
          </a:bodyPr>
          <a:lstStyle/>
          <a:p>
            <a:r>
              <a:rPr lang="en-GB" dirty="0" smtClean="0"/>
              <a:t>Physical Disability In Greece &amp; Rome</a:t>
            </a:r>
            <a:endParaRPr lang="en-GB" dirty="0"/>
          </a:p>
        </p:txBody>
      </p:sp>
      <p:pic>
        <p:nvPicPr>
          <p:cNvPr id="4" name="Picture 3"/>
          <p:cNvPicPr>
            <a:picLocks noChangeAspect="1"/>
          </p:cNvPicPr>
          <p:nvPr/>
        </p:nvPicPr>
        <p:blipFill>
          <a:blip r:embed="rId3"/>
          <a:stretch>
            <a:fillRect/>
          </a:stretch>
        </p:blipFill>
        <p:spPr>
          <a:xfrm>
            <a:off x="1595964" y="2819400"/>
            <a:ext cx="5913643" cy="3481008"/>
          </a:xfrm>
          <a:prstGeom prst="rect">
            <a:avLst/>
          </a:prstGeom>
        </p:spPr>
      </p:pic>
    </p:spTree>
    <p:extLst>
      <p:ext uri="{BB962C8B-B14F-4D97-AF65-F5344CB8AC3E}">
        <p14:creationId xmlns:p14="http://schemas.microsoft.com/office/powerpoint/2010/main" val="1846032257"/>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 </a:t>
            </a:r>
            <a:endParaRPr lang="en-GB" dirty="0"/>
          </a:p>
        </p:txBody>
      </p:sp>
      <p:sp>
        <p:nvSpPr>
          <p:cNvPr id="3" name="Content Placeholder 2"/>
          <p:cNvSpPr>
            <a:spLocks noGrp="1"/>
          </p:cNvSpPr>
          <p:nvPr>
            <p:ph sz="quarter" idx="1"/>
          </p:nvPr>
        </p:nvSpPr>
        <p:spPr/>
        <p:txBody>
          <a:bodyPr>
            <a:normAutofit fontScale="77500" lnSpcReduction="20000"/>
          </a:bodyPr>
          <a:lstStyle/>
          <a:p>
            <a:r>
              <a:rPr lang="en-GB" dirty="0" smtClean="0"/>
              <a:t>Contemporary models</a:t>
            </a:r>
            <a:endParaRPr lang="en-GB" dirty="0"/>
          </a:p>
          <a:p>
            <a:r>
              <a:rPr lang="en-GB" dirty="0" smtClean="0"/>
              <a:t>Methodological approaches – types of evidence</a:t>
            </a:r>
          </a:p>
          <a:p>
            <a:pPr lvl="1"/>
            <a:r>
              <a:rPr lang="en-GB" dirty="0" smtClean="0"/>
              <a:t>Human remains</a:t>
            </a:r>
          </a:p>
          <a:p>
            <a:pPr lvl="1"/>
            <a:r>
              <a:rPr lang="en-GB" dirty="0" smtClean="0"/>
              <a:t>Laws</a:t>
            </a:r>
          </a:p>
          <a:p>
            <a:pPr lvl="1"/>
            <a:r>
              <a:rPr lang="en-GB" dirty="0" smtClean="0"/>
              <a:t>Names </a:t>
            </a:r>
          </a:p>
          <a:p>
            <a:pPr lvl="1"/>
            <a:r>
              <a:rPr lang="en-GB" dirty="0" smtClean="0"/>
              <a:t>Art</a:t>
            </a:r>
          </a:p>
          <a:p>
            <a:pPr lvl="1"/>
            <a:r>
              <a:rPr lang="en-GB" dirty="0" smtClean="0"/>
              <a:t>Myth</a:t>
            </a:r>
          </a:p>
          <a:p>
            <a:pPr lvl="1"/>
            <a:r>
              <a:rPr lang="en-GB" dirty="0" smtClean="0"/>
              <a:t>Literary sources</a:t>
            </a:r>
          </a:p>
          <a:p>
            <a:pPr lvl="1"/>
            <a:r>
              <a:rPr lang="en-GB" dirty="0" smtClean="0"/>
              <a:t>votives</a:t>
            </a:r>
          </a:p>
          <a:p>
            <a:endParaRPr lang="en-GB" dirty="0" smtClean="0"/>
          </a:p>
          <a:p>
            <a:r>
              <a:rPr lang="en-GB" dirty="0" smtClean="0"/>
              <a:t>Thematic approaches:</a:t>
            </a:r>
          </a:p>
          <a:p>
            <a:pPr lvl="1"/>
            <a:r>
              <a:rPr lang="en-GB" dirty="0" smtClean="0"/>
              <a:t>Explanations</a:t>
            </a:r>
          </a:p>
          <a:p>
            <a:pPr lvl="1"/>
            <a:r>
              <a:rPr lang="en-GB" dirty="0" smtClean="0"/>
              <a:t>Intersections</a:t>
            </a:r>
          </a:p>
          <a:p>
            <a:pPr lvl="2"/>
            <a:r>
              <a:rPr lang="en-GB" dirty="0" smtClean="0"/>
              <a:t>Race</a:t>
            </a:r>
          </a:p>
          <a:p>
            <a:pPr lvl="2"/>
            <a:r>
              <a:rPr lang="en-GB" dirty="0" smtClean="0"/>
              <a:t>Gender</a:t>
            </a:r>
          </a:p>
          <a:p>
            <a:pPr lvl="2"/>
            <a:r>
              <a:rPr lang="en-GB" dirty="0" smtClean="0"/>
              <a:t>Social status</a:t>
            </a:r>
            <a:endParaRPr lang="en-GB" dirty="0"/>
          </a:p>
        </p:txBody>
      </p:sp>
    </p:spTree>
    <p:extLst>
      <p:ext uri="{BB962C8B-B14F-4D97-AF65-F5344CB8AC3E}">
        <p14:creationId xmlns:p14="http://schemas.microsoft.com/office/powerpoint/2010/main" val="3356732561"/>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a:t>
            </a:r>
            <a:endParaRPr lang="en-GB" dirty="0"/>
          </a:p>
        </p:txBody>
      </p:sp>
      <p:sp>
        <p:nvSpPr>
          <p:cNvPr id="3" name="Content Placeholder 2"/>
          <p:cNvSpPr>
            <a:spLocks noGrp="1"/>
          </p:cNvSpPr>
          <p:nvPr>
            <p:ph sz="quarter" idx="1"/>
          </p:nvPr>
        </p:nvSpPr>
        <p:spPr/>
        <p:txBody>
          <a:bodyPr>
            <a:normAutofit fontScale="85000" lnSpcReduction="10000"/>
          </a:bodyPr>
          <a:lstStyle/>
          <a:p>
            <a:r>
              <a:rPr lang="en-GB" dirty="0" smtClean="0"/>
              <a:t>No word for ‘disability’ in the ancient world. Words for lameness, blindness (</a:t>
            </a:r>
            <a:r>
              <a:rPr lang="en-GB" i="1" dirty="0" err="1" smtClean="0"/>
              <a:t>caecus</a:t>
            </a:r>
            <a:r>
              <a:rPr lang="en-GB" dirty="0" smtClean="0"/>
              <a:t>), muteness (</a:t>
            </a:r>
            <a:r>
              <a:rPr lang="en-GB" i="1" dirty="0" err="1" smtClean="0"/>
              <a:t>mutus</a:t>
            </a:r>
            <a:r>
              <a:rPr lang="en-GB" dirty="0" smtClean="0"/>
              <a:t>) etc. but no umbrella term.</a:t>
            </a:r>
          </a:p>
          <a:p>
            <a:r>
              <a:rPr lang="en-GB" dirty="0" smtClean="0"/>
              <a:t>No distinction between deformity and disability</a:t>
            </a:r>
          </a:p>
          <a:p>
            <a:r>
              <a:rPr lang="en-GB" dirty="0" smtClean="0"/>
              <a:t>No first-hand accounts of what it’s like for a disabled person to live in Greek/Roman society. </a:t>
            </a:r>
          </a:p>
          <a:p>
            <a:r>
              <a:rPr lang="en-GB" dirty="0" smtClean="0"/>
              <a:t>Ugliness often grouped with disability. But there are conditions which they would have considered ‘ugly’ which we now know to be illnesses/disabilities (hunchback).</a:t>
            </a:r>
            <a:endParaRPr lang="en-GB" dirty="0"/>
          </a:p>
          <a:p>
            <a:r>
              <a:rPr lang="en-GB" dirty="0" smtClean="0"/>
              <a:t>We do have some figures such as Seneca - of ill-health, asthma. Talks about his condition from a Stoic perspective. But no suggestion he considered himself ‘disabled’ or ‘infirm’. </a:t>
            </a:r>
          </a:p>
        </p:txBody>
      </p:sp>
    </p:spTree>
    <p:extLst>
      <p:ext uri="{BB962C8B-B14F-4D97-AF65-F5344CB8AC3E}">
        <p14:creationId xmlns:p14="http://schemas.microsoft.com/office/powerpoint/2010/main" val="1654806283"/>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‘Contemporary’ approaches to disability</a:t>
            </a:r>
            <a:endParaRPr lang="en-GB" dirty="0"/>
          </a:p>
        </p:txBody>
      </p:sp>
      <p:sp>
        <p:nvSpPr>
          <p:cNvPr id="3" name="Content Placeholder 2"/>
          <p:cNvSpPr>
            <a:spLocks noGrp="1"/>
          </p:cNvSpPr>
          <p:nvPr>
            <p:ph sz="quarter" idx="1"/>
          </p:nvPr>
        </p:nvSpPr>
        <p:spPr/>
        <p:txBody>
          <a:bodyPr/>
          <a:lstStyle/>
          <a:p>
            <a:r>
              <a:rPr lang="en-GB" dirty="0" smtClean="0"/>
              <a:t>Medical Model</a:t>
            </a:r>
          </a:p>
          <a:p>
            <a:endParaRPr lang="en-GB" dirty="0" smtClean="0"/>
          </a:p>
          <a:p>
            <a:r>
              <a:rPr lang="en-GB" dirty="0" smtClean="0"/>
              <a:t>Social Model</a:t>
            </a:r>
          </a:p>
          <a:p>
            <a:endParaRPr lang="en-GB" dirty="0" smtClean="0"/>
          </a:p>
          <a:p>
            <a:r>
              <a:rPr lang="en-GB" dirty="0" smtClean="0"/>
              <a:t>Interactional Model</a:t>
            </a:r>
          </a:p>
          <a:p>
            <a:endParaRPr lang="en-GB" dirty="0" smtClean="0"/>
          </a:p>
          <a:p>
            <a:r>
              <a:rPr lang="en-GB" dirty="0" smtClean="0"/>
              <a:t>Survival: people with health conditions survive the world, and survive attempts to “treat” them. </a:t>
            </a:r>
          </a:p>
          <a:p>
            <a:endParaRPr lang="en-GB" dirty="0"/>
          </a:p>
        </p:txBody>
      </p:sp>
    </p:spTree>
    <p:extLst>
      <p:ext uri="{BB962C8B-B14F-4D97-AF65-F5344CB8AC3E}">
        <p14:creationId xmlns:p14="http://schemas.microsoft.com/office/powerpoint/2010/main" val="2462420277"/>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Modern approaches </a:t>
            </a:r>
            <a:r>
              <a:rPr lang="en-GB" dirty="0"/>
              <a:t>to </a:t>
            </a:r>
            <a:r>
              <a:rPr lang="en-GB" dirty="0" smtClean="0"/>
              <a:t>disability: Medical Model</a:t>
            </a:r>
            <a:endParaRPr lang="en-GB" dirty="0"/>
          </a:p>
        </p:txBody>
      </p:sp>
      <p:sp>
        <p:nvSpPr>
          <p:cNvPr id="3" name="Content Placeholder 2"/>
          <p:cNvSpPr>
            <a:spLocks noGrp="1"/>
          </p:cNvSpPr>
          <p:nvPr>
            <p:ph sz="quarter" idx="1"/>
          </p:nvPr>
        </p:nvSpPr>
        <p:spPr/>
        <p:txBody>
          <a:bodyPr>
            <a:normAutofit lnSpcReduction="10000"/>
          </a:bodyPr>
          <a:lstStyle/>
          <a:p>
            <a:r>
              <a:rPr lang="en-GB" dirty="0">
                <a:latin typeface="Palatino Linotype" charset="0"/>
              </a:rPr>
              <a:t>The medical condition is seen as a problem that is solely the responsibility of the individual affected by </a:t>
            </a:r>
            <a:r>
              <a:rPr lang="en-GB" dirty="0" smtClean="0">
                <a:latin typeface="Palatino Linotype" charset="0"/>
              </a:rPr>
              <a:t>it to sort it out. (i.e. get medical intervention)</a:t>
            </a:r>
            <a:endParaRPr lang="en-GB" dirty="0">
              <a:latin typeface="Palatino Linotype" charset="0"/>
            </a:endParaRPr>
          </a:p>
          <a:p>
            <a:endParaRPr lang="en-GB" dirty="0">
              <a:latin typeface="Palatino Linotype" charset="0"/>
            </a:endParaRPr>
          </a:p>
          <a:p>
            <a:r>
              <a:rPr lang="en-GB" dirty="0">
                <a:latin typeface="Palatino Linotype" charset="0"/>
              </a:rPr>
              <a:t>The onus is on the individual to aim to conform to the physical norm as much as </a:t>
            </a:r>
            <a:r>
              <a:rPr lang="en-GB" dirty="0" smtClean="0">
                <a:latin typeface="Palatino Linotype" charset="0"/>
              </a:rPr>
              <a:t>possible. </a:t>
            </a:r>
            <a:endParaRPr lang="en-GB" dirty="0">
              <a:latin typeface="Palatino Linotype" charset="0"/>
            </a:endParaRPr>
          </a:p>
          <a:p>
            <a:endParaRPr lang="en-GB" dirty="0">
              <a:latin typeface="Palatino Linotype" charset="0"/>
            </a:endParaRPr>
          </a:p>
          <a:p>
            <a:r>
              <a:rPr lang="en-GB" dirty="0">
                <a:latin typeface="Palatino Linotype" charset="0"/>
              </a:rPr>
              <a:t>The medical condition is seen as being the </a:t>
            </a:r>
            <a:r>
              <a:rPr lang="en-GB" dirty="0" smtClean="0">
                <a:latin typeface="Palatino Linotype" charset="0"/>
              </a:rPr>
              <a:t>disability.</a:t>
            </a:r>
          </a:p>
          <a:p>
            <a:endParaRPr lang="en-GB" dirty="0">
              <a:latin typeface="Palatino Linotype" charset="0"/>
            </a:endParaRPr>
          </a:p>
          <a:p>
            <a:r>
              <a:rPr lang="en-GB" dirty="0" smtClean="0">
                <a:latin typeface="Palatino Linotype" charset="0"/>
              </a:rPr>
              <a:t>This model is </a:t>
            </a:r>
            <a:r>
              <a:rPr lang="en-GB" dirty="0" err="1" smtClean="0">
                <a:latin typeface="Palatino Linotype" charset="0"/>
              </a:rPr>
              <a:t>outdated</a:t>
            </a:r>
            <a:r>
              <a:rPr lang="en-GB" dirty="0" smtClean="0">
                <a:latin typeface="Palatino Linotype" charset="0"/>
              </a:rPr>
              <a:t> now. </a:t>
            </a:r>
            <a:endParaRPr lang="en-GB" dirty="0">
              <a:latin typeface="Palatino Linotype" charset="0"/>
            </a:endParaRPr>
          </a:p>
        </p:txBody>
      </p:sp>
    </p:spTree>
    <p:extLst>
      <p:ext uri="{BB962C8B-B14F-4D97-AF65-F5344CB8AC3E}">
        <p14:creationId xmlns:p14="http://schemas.microsoft.com/office/powerpoint/2010/main" val="2250305376"/>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Modern approaches: Social/Community Model</a:t>
            </a:r>
            <a:endParaRPr lang="en-GB" dirty="0"/>
          </a:p>
        </p:txBody>
      </p:sp>
      <p:sp>
        <p:nvSpPr>
          <p:cNvPr id="3" name="Content Placeholder 2"/>
          <p:cNvSpPr>
            <a:spLocks noGrp="1"/>
          </p:cNvSpPr>
          <p:nvPr>
            <p:ph sz="quarter" idx="1"/>
          </p:nvPr>
        </p:nvSpPr>
        <p:spPr/>
        <p:txBody>
          <a:bodyPr>
            <a:normAutofit fontScale="77500" lnSpcReduction="20000"/>
          </a:bodyPr>
          <a:lstStyle/>
          <a:p>
            <a:r>
              <a:rPr lang="en-GB" dirty="0" smtClean="0">
                <a:solidFill>
                  <a:srgbClr val="000000"/>
                </a:solidFill>
                <a:latin typeface="Palatino Linotype" charset="0"/>
              </a:rPr>
              <a:t>Start to see the use of the term ‘impairment’.</a:t>
            </a:r>
          </a:p>
          <a:p>
            <a:endParaRPr lang="en-GB" dirty="0" smtClean="0">
              <a:solidFill>
                <a:srgbClr val="000000"/>
              </a:solidFill>
              <a:latin typeface="Palatino Linotype" charset="0"/>
            </a:endParaRPr>
          </a:p>
          <a:p>
            <a:r>
              <a:rPr lang="en-GB" dirty="0" smtClean="0">
                <a:solidFill>
                  <a:srgbClr val="000000"/>
                </a:solidFill>
                <a:latin typeface="Palatino Linotype" charset="0"/>
              </a:rPr>
              <a:t>The </a:t>
            </a:r>
            <a:r>
              <a:rPr lang="en-GB" dirty="0">
                <a:solidFill>
                  <a:srgbClr val="000000"/>
                </a:solidFill>
                <a:latin typeface="Palatino Linotype" charset="0"/>
              </a:rPr>
              <a:t>impairment is ‘the lack of part or all of a limb, or having a defective limb, organ, or mechanism of the body’</a:t>
            </a:r>
          </a:p>
          <a:p>
            <a:endParaRPr lang="en-GB" dirty="0">
              <a:solidFill>
                <a:srgbClr val="000000"/>
              </a:solidFill>
              <a:latin typeface="Palatino Linotype" charset="0"/>
            </a:endParaRPr>
          </a:p>
          <a:p>
            <a:r>
              <a:rPr lang="en-GB" dirty="0">
                <a:solidFill>
                  <a:srgbClr val="000000"/>
                </a:solidFill>
                <a:latin typeface="Palatino Linotype" charset="0"/>
              </a:rPr>
              <a:t>The focus is shifted from the functionally limiting impairment to the external physical environment, and the disabling </a:t>
            </a:r>
            <a:r>
              <a:rPr lang="en-GB" dirty="0" smtClean="0">
                <a:solidFill>
                  <a:srgbClr val="000000"/>
                </a:solidFill>
                <a:latin typeface="Palatino Linotype" charset="0"/>
              </a:rPr>
              <a:t>society.</a:t>
            </a:r>
            <a:endParaRPr lang="en-GB" dirty="0">
              <a:solidFill>
                <a:srgbClr val="000000"/>
              </a:solidFill>
              <a:latin typeface="Palatino Linotype" charset="0"/>
            </a:endParaRPr>
          </a:p>
          <a:p>
            <a:endParaRPr lang="en-GB" dirty="0">
              <a:solidFill>
                <a:srgbClr val="000000"/>
              </a:solidFill>
              <a:latin typeface="Palatino Linotype" charset="0"/>
            </a:endParaRPr>
          </a:p>
          <a:p>
            <a:r>
              <a:rPr lang="en-GB" dirty="0">
                <a:solidFill>
                  <a:srgbClr val="000000"/>
                </a:solidFill>
                <a:latin typeface="Palatino Linotype" charset="0"/>
              </a:rPr>
              <a:t>The onus is on society to aim to accommodate the individual </a:t>
            </a:r>
            <a:r>
              <a:rPr lang="en-GB" dirty="0" smtClean="0">
                <a:solidFill>
                  <a:srgbClr val="000000"/>
                </a:solidFill>
                <a:latin typeface="Palatino Linotype" charset="0"/>
              </a:rPr>
              <a:t>as </a:t>
            </a:r>
            <a:r>
              <a:rPr lang="en-GB" dirty="0">
                <a:solidFill>
                  <a:srgbClr val="000000"/>
                </a:solidFill>
                <a:latin typeface="Palatino Linotype" charset="0"/>
              </a:rPr>
              <a:t>much as </a:t>
            </a:r>
            <a:r>
              <a:rPr lang="en-GB" dirty="0" smtClean="0">
                <a:solidFill>
                  <a:srgbClr val="000000"/>
                </a:solidFill>
                <a:latin typeface="Palatino Linotype" charset="0"/>
              </a:rPr>
              <a:t>possible. E.g.: build a wheelchair ramp. </a:t>
            </a:r>
            <a:endParaRPr lang="en-GB" dirty="0">
              <a:solidFill>
                <a:srgbClr val="000000"/>
              </a:solidFill>
              <a:latin typeface="Palatino Linotype" charset="0"/>
            </a:endParaRPr>
          </a:p>
          <a:p>
            <a:endParaRPr lang="en-GB" dirty="0">
              <a:solidFill>
                <a:srgbClr val="000000"/>
              </a:solidFill>
              <a:latin typeface="Palatino Linotype" charset="0"/>
            </a:endParaRPr>
          </a:p>
          <a:p>
            <a:r>
              <a:rPr lang="en-GB" dirty="0">
                <a:solidFill>
                  <a:srgbClr val="000000"/>
                </a:solidFill>
                <a:latin typeface="Palatino Linotype" charset="0"/>
              </a:rPr>
              <a:t>Impairment does not </a:t>
            </a:r>
            <a:r>
              <a:rPr lang="en-GB" dirty="0" smtClean="0">
                <a:solidFill>
                  <a:srgbClr val="000000"/>
                </a:solidFill>
                <a:latin typeface="Palatino Linotype" charset="0"/>
              </a:rPr>
              <a:t>(should not) necessarily </a:t>
            </a:r>
            <a:r>
              <a:rPr lang="en-GB" dirty="0">
                <a:solidFill>
                  <a:srgbClr val="000000"/>
                </a:solidFill>
                <a:latin typeface="Palatino Linotype" charset="0"/>
              </a:rPr>
              <a:t>lead to limitation, incapacity, oppression, negative </a:t>
            </a:r>
            <a:r>
              <a:rPr lang="en-GB" dirty="0" smtClean="0">
                <a:solidFill>
                  <a:srgbClr val="000000"/>
                </a:solidFill>
                <a:latin typeface="Palatino Linotype" charset="0"/>
              </a:rPr>
              <a:t>status, or ‘disability’. Disability </a:t>
            </a:r>
            <a:r>
              <a:rPr lang="en-GB" dirty="0">
                <a:solidFill>
                  <a:srgbClr val="000000"/>
                </a:solidFill>
                <a:latin typeface="Palatino Linotype" charset="0"/>
              </a:rPr>
              <a:t>is seen as being the creation of society </a:t>
            </a:r>
            <a:r>
              <a:rPr lang="en-GB" dirty="0" smtClean="0">
                <a:solidFill>
                  <a:srgbClr val="000000"/>
                </a:solidFill>
                <a:latin typeface="Palatino Linotype" charset="0"/>
              </a:rPr>
              <a:t>(by choosing not to cater to your impairment). </a:t>
            </a:r>
            <a:endParaRPr lang="en-GB" dirty="0">
              <a:solidFill>
                <a:srgbClr val="000000"/>
              </a:solidFill>
              <a:latin typeface="Palatino Linotype" charset="0"/>
            </a:endParaRPr>
          </a:p>
          <a:p>
            <a:endParaRPr lang="en-GB" dirty="0">
              <a:solidFill>
                <a:srgbClr val="000000"/>
              </a:solidFill>
              <a:effectLst>
                <a:outerShdw blurRad="38100" dist="38100" dir="2700000" algn="tl">
                  <a:srgbClr val="DDDDDD"/>
                </a:outerShdw>
              </a:effectLst>
              <a:latin typeface="Palatino Linotype" charset="0"/>
            </a:endParaRPr>
          </a:p>
          <a:p>
            <a:endParaRPr lang="en-GB" dirty="0">
              <a:solidFill>
                <a:srgbClr val="000000"/>
              </a:solidFill>
              <a:effectLst>
                <a:outerShdw blurRad="38100" dist="38100" dir="2700000" algn="tl">
                  <a:srgbClr val="DDDDDD"/>
                </a:outerShdw>
              </a:effectLst>
              <a:latin typeface="Palatino Linotype" charset="0"/>
            </a:endParaRPr>
          </a:p>
          <a:p>
            <a:endParaRPr lang="en-GB" dirty="0">
              <a:solidFill>
                <a:srgbClr val="000000"/>
              </a:solidFill>
            </a:endParaRPr>
          </a:p>
        </p:txBody>
      </p:sp>
    </p:spTree>
    <p:extLst>
      <p:ext uri="{BB962C8B-B14F-4D97-AF65-F5344CB8AC3E}">
        <p14:creationId xmlns:p14="http://schemas.microsoft.com/office/powerpoint/2010/main" val="2286916355"/>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Modern approaches: The Interactional Model</a:t>
            </a:r>
            <a:endParaRPr lang="en-GB" dirty="0"/>
          </a:p>
        </p:txBody>
      </p:sp>
      <p:sp>
        <p:nvSpPr>
          <p:cNvPr id="3" name="Content Placeholder 2"/>
          <p:cNvSpPr>
            <a:spLocks noGrp="1"/>
          </p:cNvSpPr>
          <p:nvPr>
            <p:ph sz="quarter" idx="1"/>
          </p:nvPr>
        </p:nvSpPr>
        <p:spPr/>
        <p:txBody>
          <a:bodyPr>
            <a:normAutofit fontScale="77500" lnSpcReduction="20000"/>
          </a:bodyPr>
          <a:lstStyle/>
          <a:p>
            <a:r>
              <a:rPr lang="en-GB" dirty="0">
                <a:solidFill>
                  <a:srgbClr val="000000"/>
                </a:solidFill>
                <a:latin typeface="Palatino Linotype" charset="0"/>
              </a:rPr>
              <a:t>Disability ought to be regarded as a complex interaction between various traits inherent to a person, and the manner in which these traits manifest themselves in the environment that individuals find themselves </a:t>
            </a:r>
            <a:r>
              <a:rPr lang="en-GB" dirty="0" smtClean="0">
                <a:solidFill>
                  <a:srgbClr val="000000"/>
                </a:solidFill>
                <a:latin typeface="Palatino Linotype" charset="0"/>
              </a:rPr>
              <a:t>in. </a:t>
            </a:r>
          </a:p>
          <a:p>
            <a:endParaRPr lang="en-GB" dirty="0" smtClean="0">
              <a:solidFill>
                <a:srgbClr val="000000"/>
              </a:solidFill>
              <a:latin typeface="Palatino Linotype" charset="0"/>
            </a:endParaRPr>
          </a:p>
          <a:p>
            <a:r>
              <a:rPr lang="en-GB" dirty="0" smtClean="0">
                <a:solidFill>
                  <a:srgbClr val="000000"/>
                </a:solidFill>
                <a:latin typeface="Palatino Linotype" charset="0"/>
              </a:rPr>
              <a:t>Two people with the same condition will still have separate experiences. Gender, race, sexuality, age, class, etc. are all going to intersect with their disability and affect how they’re treated by the world. </a:t>
            </a:r>
          </a:p>
          <a:p>
            <a:endParaRPr lang="en-GB" dirty="0" smtClean="0">
              <a:solidFill>
                <a:srgbClr val="000000"/>
              </a:solidFill>
              <a:latin typeface="Palatino Linotype" charset="0"/>
            </a:endParaRPr>
          </a:p>
          <a:p>
            <a:r>
              <a:rPr lang="en-GB" dirty="0" smtClean="0">
                <a:solidFill>
                  <a:srgbClr val="000000"/>
                </a:solidFill>
                <a:latin typeface="Palatino Linotype" charset="0"/>
              </a:rPr>
              <a:t>There </a:t>
            </a:r>
            <a:r>
              <a:rPr lang="en-GB" i="1" dirty="0" smtClean="0">
                <a:solidFill>
                  <a:srgbClr val="000000"/>
                </a:solidFill>
                <a:latin typeface="Palatino Linotype" charset="0"/>
              </a:rPr>
              <a:t>is </a:t>
            </a:r>
            <a:r>
              <a:rPr lang="en-GB" dirty="0" smtClean="0">
                <a:solidFill>
                  <a:srgbClr val="000000"/>
                </a:solidFill>
                <a:latin typeface="Palatino Linotype" charset="0"/>
              </a:rPr>
              <a:t>a causal relationship between impairment and disability. </a:t>
            </a:r>
            <a:endParaRPr lang="en-GB" dirty="0">
              <a:solidFill>
                <a:srgbClr val="000000"/>
              </a:solidFill>
              <a:latin typeface="Palatino Linotype" charset="0"/>
            </a:endParaRPr>
          </a:p>
          <a:p>
            <a:endParaRPr lang="en-GB" dirty="0">
              <a:solidFill>
                <a:srgbClr val="000000"/>
              </a:solidFill>
              <a:latin typeface="Palatino Linotype" charset="0"/>
            </a:endParaRPr>
          </a:p>
          <a:p>
            <a:r>
              <a:rPr lang="en-GB" dirty="0">
                <a:solidFill>
                  <a:srgbClr val="000000"/>
                </a:solidFill>
                <a:latin typeface="Palatino Linotype" charset="0"/>
              </a:rPr>
              <a:t>I</a:t>
            </a:r>
            <a:r>
              <a:rPr lang="en-GB" dirty="0" smtClean="0">
                <a:solidFill>
                  <a:srgbClr val="000000"/>
                </a:solidFill>
                <a:latin typeface="Palatino Linotype" charset="0"/>
              </a:rPr>
              <a:t>mpairment</a:t>
            </a:r>
            <a:r>
              <a:rPr lang="en-GB" i="1" dirty="0" smtClean="0">
                <a:solidFill>
                  <a:srgbClr val="000000"/>
                </a:solidFill>
                <a:latin typeface="Palatino Linotype" charset="0"/>
              </a:rPr>
              <a:t> </a:t>
            </a:r>
            <a:r>
              <a:rPr lang="en-GB" i="1" dirty="0">
                <a:solidFill>
                  <a:srgbClr val="000000"/>
                </a:solidFill>
                <a:latin typeface="Palatino Linotype" charset="0"/>
              </a:rPr>
              <a:t>is </a:t>
            </a:r>
            <a:r>
              <a:rPr lang="en-GB" dirty="0">
                <a:solidFill>
                  <a:srgbClr val="000000"/>
                </a:solidFill>
                <a:latin typeface="Palatino Linotype" charset="0"/>
              </a:rPr>
              <a:t>a bad thing and is compounded by disabling </a:t>
            </a:r>
            <a:r>
              <a:rPr lang="en-GB" dirty="0" smtClean="0">
                <a:solidFill>
                  <a:srgbClr val="000000"/>
                </a:solidFill>
                <a:latin typeface="Palatino Linotype" charset="0"/>
              </a:rPr>
              <a:t>factors in the environment.</a:t>
            </a:r>
            <a:endParaRPr lang="en-GB" dirty="0">
              <a:solidFill>
                <a:srgbClr val="000000"/>
              </a:solidFill>
              <a:latin typeface="Palatino Linotype" charset="0"/>
            </a:endParaRPr>
          </a:p>
          <a:p>
            <a:endParaRPr lang="en-GB" dirty="0">
              <a:solidFill>
                <a:srgbClr val="000000"/>
              </a:solidFill>
            </a:endParaRPr>
          </a:p>
        </p:txBody>
      </p:sp>
    </p:spTree>
    <p:extLst>
      <p:ext uri="{BB962C8B-B14F-4D97-AF65-F5344CB8AC3E}">
        <p14:creationId xmlns:p14="http://schemas.microsoft.com/office/powerpoint/2010/main" val="471536509"/>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Survival</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Contemporary medicine is always improving, not just in ability to cure/manage illness and disability, but in compassion towards the people. </a:t>
            </a:r>
          </a:p>
          <a:p>
            <a:r>
              <a:rPr lang="en-GB" dirty="0" smtClean="0"/>
              <a:t>Many people consider themselves ‘survivors’ of their encounters with doctors &amp; the medical profession because of poor treatment.</a:t>
            </a:r>
          </a:p>
          <a:p>
            <a:r>
              <a:rPr lang="en-GB" dirty="0" smtClean="0"/>
              <a:t>Misdiagnosis still happens and is more common for women and non-white people (surprise!)</a:t>
            </a:r>
          </a:p>
          <a:p>
            <a:r>
              <a:rPr lang="en-GB" dirty="0" smtClean="0"/>
              <a:t>Black men diagnosed with schizophrenia at far higher rate than white men. </a:t>
            </a:r>
          </a:p>
          <a:p>
            <a:r>
              <a:rPr lang="en-GB" dirty="0" smtClean="0"/>
              <a:t>Women frequently misdiagnosed with anxiety/depression when presenting with physical pain, etc.</a:t>
            </a:r>
          </a:p>
          <a:p>
            <a:r>
              <a:rPr lang="en-GB" dirty="0" smtClean="0"/>
              <a:t>The stigma of ‘hysteria’ still lingers 2500 years later. </a:t>
            </a:r>
            <a:endParaRPr lang="en-GB" dirty="0"/>
          </a:p>
        </p:txBody>
      </p:sp>
    </p:spTree>
    <p:extLst>
      <p:ext uri="{BB962C8B-B14F-4D97-AF65-F5344CB8AC3E}">
        <p14:creationId xmlns:p14="http://schemas.microsoft.com/office/powerpoint/2010/main" val="262809216"/>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Applicability</a:t>
            </a:r>
            <a:endParaRPr lang="en-GB" dirty="0"/>
          </a:p>
        </p:txBody>
      </p:sp>
      <p:sp>
        <p:nvSpPr>
          <p:cNvPr id="3" name="Content Placeholder 2"/>
          <p:cNvSpPr>
            <a:spLocks noGrp="1"/>
          </p:cNvSpPr>
          <p:nvPr>
            <p:ph sz="quarter" idx="1"/>
          </p:nvPr>
        </p:nvSpPr>
        <p:spPr/>
        <p:txBody>
          <a:bodyPr>
            <a:normAutofit fontScale="85000" lnSpcReduction="20000"/>
          </a:bodyPr>
          <a:lstStyle/>
          <a:p>
            <a:r>
              <a:rPr lang="en-GB" dirty="0" smtClean="0">
                <a:solidFill>
                  <a:srgbClr val="000000"/>
                </a:solidFill>
                <a:latin typeface="Palatino Linotype" charset="0"/>
              </a:rPr>
              <a:t>But how appropriate are these modern terms for dealing with the ancient world?</a:t>
            </a:r>
          </a:p>
          <a:p>
            <a:endParaRPr lang="en-GB" dirty="0" smtClean="0">
              <a:solidFill>
                <a:srgbClr val="000000"/>
              </a:solidFill>
              <a:latin typeface="Palatino Linotype" charset="0"/>
            </a:endParaRPr>
          </a:p>
          <a:p>
            <a:r>
              <a:rPr lang="en-GB" dirty="0" smtClean="0">
                <a:solidFill>
                  <a:srgbClr val="000000"/>
                </a:solidFill>
                <a:latin typeface="Palatino Linotype" charset="0"/>
              </a:rPr>
              <a:t>Are any of these appropriate for the ancient world?</a:t>
            </a:r>
            <a:endParaRPr lang="en-GB" dirty="0">
              <a:solidFill>
                <a:srgbClr val="000000"/>
              </a:solidFill>
              <a:latin typeface="Palatino Linotype" charset="0"/>
            </a:endParaRPr>
          </a:p>
          <a:p>
            <a:endParaRPr lang="en-GB" dirty="0" smtClean="0">
              <a:solidFill>
                <a:srgbClr val="000000"/>
              </a:solidFill>
              <a:latin typeface="Palatino Linotype" charset="0"/>
            </a:endParaRPr>
          </a:p>
          <a:p>
            <a:r>
              <a:rPr lang="en-GB" dirty="0" smtClean="0">
                <a:solidFill>
                  <a:srgbClr val="000000"/>
                </a:solidFill>
                <a:latin typeface="Palatino Linotype" charset="0"/>
              </a:rPr>
              <a:t>Contemporary societies very different: ethically, socially, legally, etc. </a:t>
            </a:r>
          </a:p>
          <a:p>
            <a:endParaRPr lang="en-GB" dirty="0">
              <a:solidFill>
                <a:srgbClr val="000000"/>
              </a:solidFill>
              <a:latin typeface="Palatino Linotype" charset="0"/>
            </a:endParaRPr>
          </a:p>
          <a:p>
            <a:r>
              <a:rPr lang="en-GB" dirty="0" smtClean="0">
                <a:solidFill>
                  <a:srgbClr val="000000"/>
                </a:solidFill>
                <a:latin typeface="Palatino Linotype" charset="0"/>
              </a:rPr>
              <a:t>But there are things that our society and ancient societies have in common, an ‘</a:t>
            </a:r>
            <a:r>
              <a:rPr lang="en-GB" dirty="0" err="1" smtClean="0">
                <a:solidFill>
                  <a:srgbClr val="000000"/>
                </a:solidFill>
                <a:latin typeface="Palatino Linotype" charset="0"/>
              </a:rPr>
              <a:t>othering</a:t>
            </a:r>
            <a:r>
              <a:rPr lang="en-GB" dirty="0" smtClean="0">
                <a:solidFill>
                  <a:srgbClr val="000000"/>
                </a:solidFill>
                <a:latin typeface="Palatino Linotype" charset="0"/>
              </a:rPr>
              <a:t>’ that has always taken place. </a:t>
            </a:r>
          </a:p>
          <a:p>
            <a:endParaRPr lang="en-GB" dirty="0">
              <a:solidFill>
                <a:srgbClr val="000000"/>
              </a:solidFill>
              <a:latin typeface="Palatino Linotype" charset="0"/>
            </a:endParaRPr>
          </a:p>
          <a:p>
            <a:r>
              <a:rPr lang="en-GB" dirty="0" smtClean="0">
                <a:solidFill>
                  <a:srgbClr val="000000"/>
                </a:solidFill>
                <a:latin typeface="Palatino Linotype" charset="0"/>
              </a:rPr>
              <a:t>Other attitudes towards the disabled – pity, disgust, expectations of savant skills, etc. </a:t>
            </a:r>
            <a:endParaRPr lang="en-GB" dirty="0">
              <a:solidFill>
                <a:srgbClr val="000000"/>
              </a:solidFill>
              <a:latin typeface="Palatino Linotype" charset="0"/>
            </a:endParaRPr>
          </a:p>
          <a:p>
            <a:endParaRPr lang="en-GB" dirty="0">
              <a:solidFill>
                <a:srgbClr val="000000"/>
              </a:solidFill>
            </a:endParaRPr>
          </a:p>
        </p:txBody>
      </p:sp>
    </p:spTree>
    <p:extLst>
      <p:ext uri="{BB962C8B-B14F-4D97-AF65-F5344CB8AC3E}">
        <p14:creationId xmlns:p14="http://schemas.microsoft.com/office/powerpoint/2010/main" val="3586296411"/>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Problems of retrospective diagnosis</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solidFill>
                  <a:srgbClr val="000000"/>
                </a:solidFill>
              </a:rPr>
              <a:t>Retrospective diagnosis = diagnosing historical figures using contemporary diagnostic criteria, tools, symptoms and terminology. </a:t>
            </a:r>
          </a:p>
          <a:p>
            <a:endParaRPr lang="en-GB" dirty="0" smtClean="0">
              <a:solidFill>
                <a:srgbClr val="000000"/>
              </a:solidFill>
            </a:endParaRPr>
          </a:p>
          <a:p>
            <a:r>
              <a:rPr lang="en-GB" dirty="0" smtClean="0"/>
              <a:t>Current diagnostic frameworks:</a:t>
            </a:r>
          </a:p>
          <a:p>
            <a:pPr lvl="1"/>
            <a:r>
              <a:rPr lang="en-GB" dirty="0" smtClean="0"/>
              <a:t>ICD</a:t>
            </a:r>
            <a:r>
              <a:rPr lang="en-GB" dirty="0"/>
              <a:t>-10 </a:t>
            </a:r>
            <a:r>
              <a:rPr lang="en-GB" i="1" dirty="0"/>
              <a:t>International Statistical Classification of Diseases and Related Health Problems </a:t>
            </a:r>
            <a:endParaRPr lang="en-GB" dirty="0"/>
          </a:p>
          <a:p>
            <a:pPr lvl="1"/>
            <a:r>
              <a:rPr lang="en-GB" dirty="0"/>
              <a:t>DSM-V </a:t>
            </a:r>
            <a:r>
              <a:rPr lang="en-GB" i="1" dirty="0"/>
              <a:t>Diagnostic and Statistical Manual </a:t>
            </a:r>
            <a:endParaRPr lang="en-GB" i="1" dirty="0" smtClean="0"/>
          </a:p>
          <a:p>
            <a:pPr marL="274320" lvl="1" indent="0">
              <a:buNone/>
            </a:pPr>
            <a:endParaRPr lang="en-GB" dirty="0"/>
          </a:p>
          <a:p>
            <a:r>
              <a:rPr lang="en-GB" dirty="0" smtClean="0">
                <a:solidFill>
                  <a:srgbClr val="000000"/>
                </a:solidFill>
              </a:rPr>
              <a:t>These are of course nothing like the diagnostic manuals of antiquity. </a:t>
            </a:r>
          </a:p>
          <a:p>
            <a:endParaRPr lang="en-GB" dirty="0">
              <a:solidFill>
                <a:srgbClr val="FF0000"/>
              </a:solidFill>
            </a:endParaRPr>
          </a:p>
        </p:txBody>
      </p:sp>
    </p:spTree>
    <p:extLst>
      <p:ext uri="{BB962C8B-B14F-4D97-AF65-F5344CB8AC3E}">
        <p14:creationId xmlns:p14="http://schemas.microsoft.com/office/powerpoint/2010/main" val="3807382877"/>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Problems of retrospective </a:t>
            </a:r>
            <a:r>
              <a:rPr lang="en-GB" dirty="0" smtClean="0"/>
              <a:t>diagnosis II</a:t>
            </a:r>
            <a:endParaRPr lang="en-GB" dirty="0"/>
          </a:p>
        </p:txBody>
      </p:sp>
      <p:sp>
        <p:nvSpPr>
          <p:cNvPr id="3" name="Content Placeholder 2"/>
          <p:cNvSpPr>
            <a:spLocks noGrp="1"/>
          </p:cNvSpPr>
          <p:nvPr>
            <p:ph sz="quarter" idx="1"/>
          </p:nvPr>
        </p:nvSpPr>
        <p:spPr/>
        <p:txBody>
          <a:bodyPr/>
          <a:lstStyle/>
          <a:p>
            <a:r>
              <a:rPr lang="en-GB" dirty="0" smtClean="0"/>
              <a:t>Is it probable that the disease existed in the past?</a:t>
            </a:r>
          </a:p>
          <a:p>
            <a:r>
              <a:rPr lang="en-GB" dirty="0" smtClean="0"/>
              <a:t>Is it possible to identify past disease with present disease? </a:t>
            </a:r>
          </a:p>
          <a:p>
            <a:endParaRPr lang="en-GB" dirty="0"/>
          </a:p>
        </p:txBody>
      </p:sp>
    </p:spTree>
    <p:extLst>
      <p:ext uri="{BB962C8B-B14F-4D97-AF65-F5344CB8AC3E}">
        <p14:creationId xmlns:p14="http://schemas.microsoft.com/office/powerpoint/2010/main" val="19880858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GB" dirty="0"/>
          </a:p>
        </p:txBody>
      </p:sp>
      <p:sp>
        <p:nvSpPr>
          <p:cNvPr id="3" name="Title 2"/>
          <p:cNvSpPr>
            <a:spLocks noGrp="1"/>
          </p:cNvSpPr>
          <p:nvPr>
            <p:ph type="ctrTitle"/>
          </p:nvPr>
        </p:nvSpPr>
        <p:spPr/>
        <p:txBody>
          <a:bodyPr/>
          <a:lstStyle/>
          <a:p>
            <a:r>
              <a:rPr lang="en-GB" dirty="0" smtClean="0"/>
              <a:t>Types of Evidence</a:t>
            </a:r>
            <a:br>
              <a:rPr lang="en-GB" dirty="0" smtClean="0"/>
            </a:br>
            <a:endParaRPr lang="en-GB" dirty="0"/>
          </a:p>
        </p:txBody>
      </p:sp>
    </p:spTree>
    <p:extLst>
      <p:ext uri="{BB962C8B-B14F-4D97-AF65-F5344CB8AC3E}">
        <p14:creationId xmlns:p14="http://schemas.microsoft.com/office/powerpoint/2010/main" val="2232683696"/>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evidence: human remains</a:t>
            </a:r>
          </a:p>
        </p:txBody>
      </p:sp>
      <p:sp>
        <p:nvSpPr>
          <p:cNvPr id="3" name="Content Placeholder 2"/>
          <p:cNvSpPr>
            <a:spLocks noGrp="1"/>
          </p:cNvSpPr>
          <p:nvPr>
            <p:ph sz="half" idx="1"/>
          </p:nvPr>
        </p:nvSpPr>
        <p:spPr/>
        <p:txBody>
          <a:bodyPr>
            <a:normAutofit fontScale="92500" lnSpcReduction="10000"/>
          </a:bodyPr>
          <a:lstStyle/>
          <a:p>
            <a:r>
              <a:rPr lang="en-GB" dirty="0"/>
              <a:t>We can see evidence of some conditions based on skeletal remains and </a:t>
            </a:r>
            <a:r>
              <a:rPr lang="en-GB" dirty="0" smtClean="0"/>
              <a:t>mummies</a:t>
            </a:r>
          </a:p>
          <a:p>
            <a:r>
              <a:rPr lang="en-GB" dirty="0" smtClean="0"/>
              <a:t>Only some conditions will be detectable this way</a:t>
            </a:r>
          </a:p>
          <a:p>
            <a:r>
              <a:rPr lang="en-GB" dirty="0"/>
              <a:t>D</a:t>
            </a:r>
            <a:r>
              <a:rPr lang="en-GB" dirty="0" smtClean="0"/>
              <a:t>oesn’t </a:t>
            </a:r>
            <a:r>
              <a:rPr lang="en-GB" dirty="0"/>
              <a:t>tell us what it was like to live with that condition. </a:t>
            </a:r>
            <a:endParaRPr lang="en-GB" dirty="0" smtClean="0"/>
          </a:p>
          <a:p>
            <a:r>
              <a:rPr lang="en-GB" dirty="0" smtClean="0">
                <a:sym typeface="Wingdings"/>
              </a:rPr>
              <a:t> mummified Egyptian foot showing </a:t>
            </a:r>
            <a:r>
              <a:rPr lang="en-GB" dirty="0" err="1" smtClean="0">
                <a:sym typeface="Wingdings"/>
              </a:rPr>
              <a:t>talipes</a:t>
            </a:r>
            <a:r>
              <a:rPr lang="en-GB" dirty="0" smtClean="0">
                <a:sym typeface="Wingdings"/>
              </a:rPr>
              <a:t> </a:t>
            </a:r>
            <a:r>
              <a:rPr lang="en-GB" dirty="0" err="1" smtClean="0">
                <a:sym typeface="Wingdings"/>
              </a:rPr>
              <a:t>equinus</a:t>
            </a:r>
            <a:r>
              <a:rPr lang="en-GB" dirty="0" smtClean="0">
                <a:sym typeface="Wingdings"/>
              </a:rPr>
              <a:t> (a type of ‘clubfoot’). 13</a:t>
            </a:r>
            <a:r>
              <a:rPr lang="en-GB" baseline="30000" dirty="0" smtClean="0">
                <a:sym typeface="Wingdings"/>
              </a:rPr>
              <a:t>th</a:t>
            </a:r>
            <a:r>
              <a:rPr lang="en-GB" dirty="0" smtClean="0">
                <a:sym typeface="Wingdings"/>
              </a:rPr>
              <a:t> C BCE</a:t>
            </a:r>
            <a:endParaRPr lang="en-GB" dirty="0"/>
          </a:p>
        </p:txBody>
      </p:sp>
      <p:pic>
        <p:nvPicPr>
          <p:cNvPr id="5" name="Content Placeholder 4" descr="Screen Shot 2017-10-31 at 14.47.50.png"/>
          <p:cNvPicPr>
            <a:picLocks noGrp="1" noChangeAspect="1"/>
          </p:cNvPicPr>
          <p:nvPr>
            <p:ph sz="half" idx="2"/>
          </p:nvPr>
        </p:nvPicPr>
        <p:blipFill>
          <a:blip r:embed="rId2">
            <a:extLst>
              <a:ext uri="{28A0092B-C50C-407E-A947-70E740481C1C}">
                <a14:useLocalDpi xmlns:a14="http://schemas.microsoft.com/office/drawing/2010/main" val="0"/>
              </a:ext>
            </a:extLst>
          </a:blip>
          <a:srcRect l="-18503" r="-18503"/>
          <a:stretch>
            <a:fillRect/>
          </a:stretch>
        </p:blipFill>
        <p:spPr>
          <a:xfrm>
            <a:off x="4800600" y="1371600"/>
            <a:ext cx="4038600" cy="4681728"/>
          </a:xfrm>
        </p:spPr>
      </p:pic>
    </p:spTree>
    <p:extLst>
      <p:ext uri="{BB962C8B-B14F-4D97-AF65-F5344CB8AC3E}">
        <p14:creationId xmlns:p14="http://schemas.microsoft.com/office/powerpoint/2010/main" val="1171966401"/>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evidence: names</a:t>
            </a:r>
            <a:endParaRPr lang="en-GB" dirty="0"/>
          </a:p>
        </p:txBody>
      </p:sp>
      <p:sp>
        <p:nvSpPr>
          <p:cNvPr id="3" name="Content Placeholder 2"/>
          <p:cNvSpPr>
            <a:spLocks noGrp="1"/>
          </p:cNvSpPr>
          <p:nvPr>
            <p:ph sz="quarter" idx="1"/>
          </p:nvPr>
        </p:nvSpPr>
        <p:spPr/>
        <p:txBody>
          <a:bodyPr>
            <a:noAutofit/>
          </a:bodyPr>
          <a:lstStyle/>
          <a:p>
            <a:r>
              <a:rPr lang="en-GB" sz="2400" dirty="0" smtClean="0"/>
              <a:t>Nomenclature. Roman </a:t>
            </a:r>
            <a:r>
              <a:rPr lang="en-GB" sz="2400" i="1" dirty="0" err="1" smtClean="0"/>
              <a:t>cognomena</a:t>
            </a:r>
            <a:r>
              <a:rPr lang="en-GB" sz="2400" i="1" dirty="0" smtClean="0"/>
              <a:t>.</a:t>
            </a:r>
          </a:p>
          <a:p>
            <a:r>
              <a:rPr lang="en-GB" sz="2400" dirty="0"/>
              <a:t>Don’t tend to be complimentary. </a:t>
            </a:r>
          </a:p>
          <a:p>
            <a:r>
              <a:rPr lang="en-GB" sz="2400" i="1" dirty="0" smtClean="0"/>
              <a:t> </a:t>
            </a:r>
            <a:r>
              <a:rPr lang="en-GB" sz="2400" dirty="0" smtClean="0"/>
              <a:t>Approximately 40% of Roman Republic </a:t>
            </a:r>
            <a:r>
              <a:rPr lang="en-GB" sz="2400" i="1" dirty="0" err="1" smtClean="0"/>
              <a:t>cognomena</a:t>
            </a:r>
            <a:r>
              <a:rPr lang="en-GB" sz="2400" i="1" dirty="0" smtClean="0"/>
              <a:t> </a:t>
            </a:r>
            <a:r>
              <a:rPr lang="en-GB" sz="2400" dirty="0" smtClean="0">
                <a:solidFill>
                  <a:srgbClr val="000000"/>
                </a:solidFill>
              </a:rPr>
              <a:t>describe physical abnormality</a:t>
            </a:r>
          </a:p>
          <a:p>
            <a:pPr>
              <a:lnSpc>
                <a:spcPct val="80000"/>
              </a:lnSpc>
            </a:pPr>
            <a:r>
              <a:rPr lang="en-GB" sz="2400" dirty="0" smtClean="0">
                <a:solidFill>
                  <a:srgbClr val="000000"/>
                </a:solidFill>
              </a:rPr>
              <a:t>E.g.: </a:t>
            </a:r>
            <a:r>
              <a:rPr lang="en-GB" sz="2400" dirty="0" err="1">
                <a:solidFill>
                  <a:srgbClr val="000000"/>
                </a:solidFill>
              </a:rPr>
              <a:t>Caecus</a:t>
            </a:r>
            <a:r>
              <a:rPr lang="en-GB" sz="2400" dirty="0">
                <a:solidFill>
                  <a:srgbClr val="000000"/>
                </a:solidFill>
              </a:rPr>
              <a:t> = ‘Blind</a:t>
            </a:r>
            <a:r>
              <a:rPr lang="en-GB" sz="2400" dirty="0" smtClean="0">
                <a:solidFill>
                  <a:srgbClr val="000000"/>
                </a:solidFill>
              </a:rPr>
              <a:t>’, </a:t>
            </a:r>
            <a:r>
              <a:rPr lang="en-GB" sz="2400" dirty="0" err="1" smtClean="0">
                <a:solidFill>
                  <a:srgbClr val="000000"/>
                </a:solidFill>
              </a:rPr>
              <a:t>Calvus</a:t>
            </a:r>
            <a:r>
              <a:rPr lang="en-GB" sz="2400" dirty="0" smtClean="0">
                <a:solidFill>
                  <a:srgbClr val="000000"/>
                </a:solidFill>
              </a:rPr>
              <a:t> </a:t>
            </a:r>
            <a:r>
              <a:rPr lang="en-GB" sz="2400" dirty="0">
                <a:solidFill>
                  <a:srgbClr val="000000"/>
                </a:solidFill>
              </a:rPr>
              <a:t>= ‘Bald</a:t>
            </a:r>
            <a:r>
              <a:rPr lang="en-GB" sz="2400" dirty="0" smtClean="0">
                <a:solidFill>
                  <a:srgbClr val="000000"/>
                </a:solidFill>
              </a:rPr>
              <a:t>’, </a:t>
            </a:r>
            <a:r>
              <a:rPr lang="en-GB" sz="2400" dirty="0" err="1" smtClean="0">
                <a:solidFill>
                  <a:srgbClr val="000000"/>
                </a:solidFill>
              </a:rPr>
              <a:t>Cocles</a:t>
            </a:r>
            <a:r>
              <a:rPr lang="en-GB" sz="2400" dirty="0" smtClean="0">
                <a:solidFill>
                  <a:srgbClr val="000000"/>
                </a:solidFill>
              </a:rPr>
              <a:t> </a:t>
            </a:r>
            <a:r>
              <a:rPr lang="en-GB" sz="2400" dirty="0">
                <a:solidFill>
                  <a:srgbClr val="000000"/>
                </a:solidFill>
              </a:rPr>
              <a:t>= ‘One-eyed</a:t>
            </a:r>
            <a:r>
              <a:rPr lang="en-GB" sz="2400" dirty="0" smtClean="0">
                <a:solidFill>
                  <a:srgbClr val="000000"/>
                </a:solidFill>
              </a:rPr>
              <a:t>’</a:t>
            </a:r>
            <a:endParaRPr lang="en-GB" sz="2400" dirty="0" smtClean="0"/>
          </a:p>
          <a:p>
            <a:r>
              <a:rPr lang="en-GB" sz="2400" dirty="0" smtClean="0"/>
              <a:t>Were these affectionate nicknames? ‘fat’, ‘ugly’, ‘stupid’ everyone is being insulted. </a:t>
            </a:r>
          </a:p>
          <a:p>
            <a:r>
              <a:rPr lang="en-GB" sz="2400" dirty="0" smtClean="0">
                <a:solidFill>
                  <a:srgbClr val="000000"/>
                </a:solidFill>
              </a:rPr>
              <a:t>These </a:t>
            </a:r>
            <a:r>
              <a:rPr lang="en-GB" sz="2400" i="1" dirty="0" err="1" smtClean="0">
                <a:solidFill>
                  <a:srgbClr val="000000"/>
                </a:solidFill>
              </a:rPr>
              <a:t>cognomena</a:t>
            </a:r>
            <a:r>
              <a:rPr lang="en-GB" sz="2400" dirty="0" smtClean="0">
                <a:solidFill>
                  <a:srgbClr val="000000"/>
                </a:solidFill>
              </a:rPr>
              <a:t> </a:t>
            </a:r>
            <a:r>
              <a:rPr lang="en-GB" sz="2400" dirty="0" smtClean="0"/>
              <a:t>get passed down through families. </a:t>
            </a:r>
          </a:p>
          <a:p>
            <a:r>
              <a:rPr lang="en-GB" sz="2400" dirty="0" smtClean="0"/>
              <a:t>But this means that they’re not necessarily reliable indicators. Could be nothing to do with the person we have recorded in relation to the </a:t>
            </a:r>
            <a:r>
              <a:rPr lang="en-GB" sz="2400" i="1" dirty="0" err="1" smtClean="0"/>
              <a:t>cognomena</a:t>
            </a:r>
            <a:endParaRPr lang="en-GB" sz="2400" i="1" dirty="0" smtClean="0"/>
          </a:p>
        </p:txBody>
      </p:sp>
    </p:spTree>
    <p:extLst>
      <p:ext uri="{BB962C8B-B14F-4D97-AF65-F5344CB8AC3E}">
        <p14:creationId xmlns:p14="http://schemas.microsoft.com/office/powerpoint/2010/main" val="1560258092"/>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Evidence: vocabulary </a:t>
            </a:r>
            <a:endParaRPr lang="en-GB" dirty="0"/>
          </a:p>
        </p:txBody>
      </p:sp>
      <p:sp>
        <p:nvSpPr>
          <p:cNvPr id="3" name="Content Placeholder 2"/>
          <p:cNvSpPr>
            <a:spLocks noGrp="1"/>
          </p:cNvSpPr>
          <p:nvPr>
            <p:ph sz="quarter" idx="1"/>
          </p:nvPr>
        </p:nvSpPr>
        <p:spPr/>
        <p:txBody>
          <a:bodyPr/>
          <a:lstStyle/>
          <a:p>
            <a:pPr marL="0" indent="0">
              <a:buNone/>
            </a:pPr>
            <a:r>
              <a:rPr lang="en-GB" dirty="0" smtClean="0"/>
              <a:t>Latin:</a:t>
            </a:r>
          </a:p>
          <a:p>
            <a:r>
              <a:rPr lang="en-GB" dirty="0" smtClean="0"/>
              <a:t> </a:t>
            </a:r>
            <a:r>
              <a:rPr lang="en-GB" i="1" dirty="0" err="1" smtClean="0"/>
              <a:t>deformis</a:t>
            </a:r>
            <a:r>
              <a:rPr lang="en-GB" dirty="0" smtClean="0"/>
              <a:t>: misshaped, deformed</a:t>
            </a:r>
            <a:endParaRPr lang="en-GB" dirty="0"/>
          </a:p>
          <a:p>
            <a:r>
              <a:rPr lang="en-GB" i="1" dirty="0" err="1"/>
              <a:t>d</a:t>
            </a:r>
            <a:r>
              <a:rPr lang="en-GB" i="1" dirty="0" err="1" smtClean="0"/>
              <a:t>istortus</a:t>
            </a:r>
            <a:r>
              <a:rPr lang="en-GB" dirty="0" smtClean="0"/>
              <a:t>: to turn awry, twist, distort. Hence: 	misshaped, deformed, dwarfish</a:t>
            </a:r>
            <a:endParaRPr lang="en-GB" dirty="0"/>
          </a:p>
          <a:p>
            <a:r>
              <a:rPr lang="en-GB" i="1" dirty="0" err="1" smtClean="0"/>
              <a:t>informis</a:t>
            </a:r>
            <a:r>
              <a:rPr lang="en-GB" dirty="0" smtClean="0"/>
              <a:t>: unformed, shapeless. Hence: unshapely, 	deformed, hideous.</a:t>
            </a:r>
          </a:p>
          <a:p>
            <a:r>
              <a:rPr lang="en-GB" i="1" dirty="0" err="1" smtClean="0"/>
              <a:t>debilis</a:t>
            </a:r>
            <a:r>
              <a:rPr lang="en-GB" dirty="0" smtClean="0"/>
              <a:t>: lame, disabled, crippled, infirm, feeble, weak</a:t>
            </a:r>
          </a:p>
          <a:p>
            <a:r>
              <a:rPr lang="en-GB" i="1" dirty="0" smtClean="0"/>
              <a:t> </a:t>
            </a:r>
            <a:r>
              <a:rPr lang="en-GB" i="1" dirty="0" err="1" smtClean="0"/>
              <a:t>monstrum</a:t>
            </a:r>
            <a:r>
              <a:rPr lang="en-GB" dirty="0" smtClean="0"/>
              <a:t>: monster; omen, portent, miracle</a:t>
            </a:r>
            <a:endParaRPr lang="en-GB" i="1" dirty="0" smtClean="0"/>
          </a:p>
          <a:p>
            <a:r>
              <a:rPr lang="en-GB" i="1" dirty="0" smtClean="0"/>
              <a:t>And more</a:t>
            </a:r>
            <a:r>
              <a:rPr lang="is-IS" i="1" dirty="0" smtClean="0"/>
              <a:t>…</a:t>
            </a:r>
            <a:endParaRPr lang="en-GB" i="1" dirty="0" smtClean="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936503542"/>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evidence: vocabulary</a:t>
            </a:r>
            <a:endParaRPr lang="en-GB" dirty="0"/>
          </a:p>
        </p:txBody>
      </p:sp>
      <p:sp>
        <p:nvSpPr>
          <p:cNvPr id="3" name="Content Placeholder 2"/>
          <p:cNvSpPr>
            <a:spLocks noGrp="1"/>
          </p:cNvSpPr>
          <p:nvPr>
            <p:ph sz="quarter" idx="1"/>
          </p:nvPr>
        </p:nvSpPr>
        <p:spPr/>
        <p:txBody>
          <a:bodyPr>
            <a:normAutofit lnSpcReduction="10000"/>
          </a:bodyPr>
          <a:lstStyle/>
          <a:p>
            <a:pPr marL="0" indent="0">
              <a:buNone/>
            </a:pPr>
            <a:r>
              <a:rPr lang="en-GB" dirty="0" smtClean="0"/>
              <a:t>Greek:</a:t>
            </a:r>
          </a:p>
          <a:p>
            <a:r>
              <a:rPr lang="el-GR" dirty="0"/>
              <a:t>τ</a:t>
            </a:r>
            <a:r>
              <a:rPr lang="el-GR" dirty="0" smtClean="0"/>
              <a:t>έρας </a:t>
            </a:r>
            <a:r>
              <a:rPr lang="el-GR" i="1" dirty="0" smtClean="0"/>
              <a:t>teras</a:t>
            </a:r>
            <a:r>
              <a:rPr lang="el-GR" dirty="0" smtClean="0"/>
              <a:t>: sign, portent; </a:t>
            </a:r>
            <a:r>
              <a:rPr lang="en-US" dirty="0"/>
              <a:t>m</a:t>
            </a:r>
            <a:r>
              <a:rPr lang="x-none" dirty="0" smtClean="0"/>
              <a:t>onster, monstrous birth, monstrosity</a:t>
            </a:r>
          </a:p>
          <a:p>
            <a:r>
              <a:rPr lang="el-GR" dirty="0" smtClean="0"/>
              <a:t>ἀνάπηρος </a:t>
            </a:r>
            <a:r>
              <a:rPr lang="el-GR" i="1" dirty="0" smtClean="0"/>
              <a:t>anapēros</a:t>
            </a:r>
            <a:r>
              <a:rPr lang="el-GR" dirty="0" smtClean="0"/>
              <a:t>: maimed, mutilated, deformed</a:t>
            </a:r>
          </a:p>
          <a:p>
            <a:r>
              <a:rPr lang="el-GR" dirty="0" smtClean="0"/>
              <a:t>ἐκτράπελος </a:t>
            </a:r>
            <a:r>
              <a:rPr lang="el-GR" i="1" dirty="0" smtClean="0"/>
              <a:t>ektrapelos</a:t>
            </a:r>
            <a:r>
              <a:rPr lang="el-GR" dirty="0" smtClean="0"/>
              <a:t>: turning from the common course, peverse, strange. Hence: monstrous. Used of ‘huge’ children. </a:t>
            </a:r>
          </a:p>
          <a:p>
            <a:r>
              <a:rPr lang="el-GR" dirty="0" smtClean="0"/>
              <a:t>χωλός</a:t>
            </a:r>
            <a:r>
              <a:rPr lang="el-GR" i="1" dirty="0" smtClean="0"/>
              <a:t> </a:t>
            </a:r>
            <a:r>
              <a:rPr lang="en-US" i="1" dirty="0" smtClean="0"/>
              <a:t>c</a:t>
            </a:r>
            <a:r>
              <a:rPr lang="el-GR" i="1" dirty="0" smtClean="0"/>
              <a:t>hōlos</a:t>
            </a:r>
            <a:r>
              <a:rPr lang="el-GR" dirty="0" smtClean="0"/>
              <a:t>: lame, halting, limping</a:t>
            </a:r>
          </a:p>
          <a:p>
            <a:r>
              <a:rPr lang="el-GR" dirty="0" smtClean="0"/>
              <a:t>πηρωθέντα </a:t>
            </a:r>
            <a:r>
              <a:rPr lang="el-GR" i="1" dirty="0" smtClean="0"/>
              <a:t>pērōthenta</a:t>
            </a:r>
            <a:r>
              <a:rPr lang="el-GR" dirty="0" smtClean="0"/>
              <a:t>: maimed, mutilated, castrated</a:t>
            </a:r>
          </a:p>
          <a:p>
            <a:endParaRPr lang="el-GR" i="1" dirty="0" smtClean="0"/>
          </a:p>
          <a:p>
            <a:endParaRPr lang="en-GB" dirty="0" smtClean="0"/>
          </a:p>
        </p:txBody>
      </p:sp>
    </p:spTree>
    <p:extLst>
      <p:ext uri="{BB962C8B-B14F-4D97-AF65-F5344CB8AC3E}">
        <p14:creationId xmlns:p14="http://schemas.microsoft.com/office/powerpoint/2010/main" val="689655544"/>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evidence: laws</a:t>
            </a:r>
            <a:endParaRPr lang="en-GB" dirty="0"/>
          </a:p>
        </p:txBody>
      </p:sp>
      <p:sp>
        <p:nvSpPr>
          <p:cNvPr id="3" name="Content Placeholder 2"/>
          <p:cNvSpPr>
            <a:spLocks noGrp="1"/>
          </p:cNvSpPr>
          <p:nvPr>
            <p:ph sz="quarter" idx="1"/>
          </p:nvPr>
        </p:nvSpPr>
        <p:spPr/>
        <p:txBody>
          <a:bodyPr>
            <a:normAutofit fontScale="77500" lnSpcReduction="20000"/>
          </a:bodyPr>
          <a:lstStyle/>
          <a:p>
            <a:r>
              <a:rPr lang="en-GB" sz="2800" dirty="0" smtClean="0"/>
              <a:t>No laws in Athens regarding the exposure of infants.</a:t>
            </a:r>
          </a:p>
          <a:p>
            <a:r>
              <a:rPr lang="en-GB" sz="2800" dirty="0" smtClean="0"/>
              <a:t>But laws in many Greek communities regarding taking care of the elderly: offspring required to look after parents. Infirmity comes with age. </a:t>
            </a:r>
          </a:p>
          <a:p>
            <a:r>
              <a:rPr lang="en-GB" sz="2800" dirty="0" smtClean="0"/>
              <a:t>Laws &amp; custom in Sparta of exposing infants not physically perfect. This is well-known, but what’s the evidence for it? Plutarch, </a:t>
            </a:r>
            <a:r>
              <a:rPr lang="en-GB" sz="2800" i="1" dirty="0" smtClean="0"/>
              <a:t>Life of Lycurgus. </a:t>
            </a:r>
            <a:r>
              <a:rPr lang="en-GB" sz="2800" dirty="0" smtClean="0"/>
              <a:t>This is the only source? Writing much later. How reliable is this?</a:t>
            </a:r>
          </a:p>
          <a:p>
            <a:r>
              <a:rPr lang="en-GB" sz="2800" dirty="0" smtClean="0"/>
              <a:t>Do people actually follow the laws?</a:t>
            </a:r>
          </a:p>
          <a:p>
            <a:r>
              <a:rPr lang="en-GB" sz="2800" dirty="0"/>
              <a:t>What kind of conditions might prompt the creation of these laws</a:t>
            </a:r>
            <a:r>
              <a:rPr lang="en-GB" sz="2800" dirty="0" smtClean="0"/>
              <a:t>?</a:t>
            </a:r>
          </a:p>
          <a:p>
            <a:r>
              <a:rPr lang="en-GB" sz="2800" dirty="0" smtClean="0"/>
              <a:t>Aristotle: recommending that there be a law to prevent the raising of visibly physically disabled infants suggests that people were raising children he thought they ought not to raise. </a:t>
            </a:r>
          </a:p>
          <a:p>
            <a:endParaRPr lang="en-GB" dirty="0"/>
          </a:p>
        </p:txBody>
      </p:sp>
    </p:spTree>
    <p:extLst>
      <p:ext uri="{BB962C8B-B14F-4D97-AF65-F5344CB8AC3E}">
        <p14:creationId xmlns:p14="http://schemas.microsoft.com/office/powerpoint/2010/main" val="3182276256"/>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evidence: </a:t>
            </a:r>
            <a:r>
              <a:rPr lang="en-GB" dirty="0" smtClean="0"/>
              <a:t>Laws II</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a:t>Roman laws regarding </a:t>
            </a:r>
            <a:r>
              <a:rPr lang="en-GB" i="1" dirty="0"/>
              <a:t>not</a:t>
            </a:r>
            <a:r>
              <a:rPr lang="en-GB" dirty="0"/>
              <a:t> killing infants.</a:t>
            </a:r>
          </a:p>
          <a:p>
            <a:r>
              <a:rPr lang="it-IT" dirty="0"/>
              <a:t>The </a:t>
            </a:r>
            <a:r>
              <a:rPr lang="it-IT" dirty="0" err="1"/>
              <a:t>most</a:t>
            </a:r>
            <a:r>
              <a:rPr lang="it-IT" dirty="0"/>
              <a:t> common </a:t>
            </a:r>
            <a:r>
              <a:rPr lang="it-IT" dirty="0" err="1"/>
              <a:t>reason</a:t>
            </a:r>
            <a:r>
              <a:rPr lang="it-IT" dirty="0"/>
              <a:t> to </a:t>
            </a:r>
            <a:r>
              <a:rPr lang="it-IT" dirty="0" err="1"/>
              <a:t>expose</a:t>
            </a:r>
            <a:r>
              <a:rPr lang="it-IT" dirty="0"/>
              <a:t> a </a:t>
            </a:r>
            <a:r>
              <a:rPr lang="it-IT" dirty="0" err="1"/>
              <a:t>child</a:t>
            </a:r>
            <a:r>
              <a:rPr lang="it-IT" dirty="0"/>
              <a:t> </a:t>
            </a:r>
            <a:r>
              <a:rPr lang="it-IT" dirty="0" err="1"/>
              <a:t>is</a:t>
            </a:r>
            <a:r>
              <a:rPr lang="it-IT" dirty="0"/>
              <a:t> </a:t>
            </a:r>
            <a:r>
              <a:rPr lang="it-IT" dirty="0" err="1"/>
              <a:t>not</a:t>
            </a:r>
            <a:r>
              <a:rPr lang="it-IT" dirty="0"/>
              <a:t> disability </a:t>
            </a:r>
            <a:r>
              <a:rPr lang="it-IT" dirty="0" err="1"/>
              <a:t>but</a:t>
            </a:r>
            <a:r>
              <a:rPr lang="it-IT" dirty="0"/>
              <a:t> </a:t>
            </a:r>
            <a:r>
              <a:rPr lang="it-IT" dirty="0" err="1"/>
              <a:t>questions</a:t>
            </a:r>
            <a:r>
              <a:rPr lang="it-IT" dirty="0"/>
              <a:t> of </a:t>
            </a:r>
            <a:r>
              <a:rPr lang="it-IT" dirty="0" err="1"/>
              <a:t>paternity</a:t>
            </a:r>
            <a:r>
              <a:rPr lang="it-IT" dirty="0"/>
              <a:t>. </a:t>
            </a:r>
          </a:p>
          <a:p>
            <a:r>
              <a:rPr lang="it-IT" dirty="0"/>
              <a:t>Or </a:t>
            </a:r>
            <a:r>
              <a:rPr lang="it-IT" dirty="0" err="1"/>
              <a:t>pre</a:t>
            </a:r>
            <a:r>
              <a:rPr lang="it-IT" dirty="0"/>
              <a:t>-/post-</a:t>
            </a:r>
            <a:r>
              <a:rPr lang="it-IT" dirty="0" err="1"/>
              <a:t>marital</a:t>
            </a:r>
            <a:r>
              <a:rPr lang="it-IT" dirty="0"/>
              <a:t>. </a:t>
            </a:r>
            <a:endParaRPr lang="it-IT" dirty="0" smtClean="0"/>
          </a:p>
          <a:p>
            <a:r>
              <a:rPr lang="en-GB" dirty="0" smtClean="0"/>
              <a:t>Most </a:t>
            </a:r>
            <a:r>
              <a:rPr lang="en-GB" dirty="0"/>
              <a:t>of the laws we know of surround these circumstances. </a:t>
            </a:r>
          </a:p>
          <a:p>
            <a:r>
              <a:rPr lang="it-IT" dirty="0" smtClean="0"/>
              <a:t>Poverty </a:t>
            </a:r>
            <a:r>
              <a:rPr lang="it-IT" dirty="0" err="1"/>
              <a:t>would</a:t>
            </a:r>
            <a:r>
              <a:rPr lang="it-IT" dirty="0"/>
              <a:t> </a:t>
            </a:r>
            <a:r>
              <a:rPr lang="it-IT" dirty="0" err="1"/>
              <a:t>also</a:t>
            </a:r>
            <a:r>
              <a:rPr lang="it-IT" dirty="0"/>
              <a:t> play a </a:t>
            </a:r>
            <a:r>
              <a:rPr lang="it-IT" dirty="0" err="1"/>
              <a:t>role</a:t>
            </a:r>
            <a:r>
              <a:rPr lang="it-IT" dirty="0"/>
              <a:t>. </a:t>
            </a:r>
            <a:endParaRPr lang="it-IT" dirty="0" smtClean="0"/>
          </a:p>
          <a:p>
            <a:r>
              <a:rPr lang="it-IT" dirty="0" smtClean="0"/>
              <a:t>And to limit family </a:t>
            </a:r>
            <a:r>
              <a:rPr lang="it-IT" dirty="0" err="1" smtClean="0"/>
              <a:t>size</a:t>
            </a:r>
            <a:r>
              <a:rPr lang="it-IT" dirty="0" smtClean="0"/>
              <a:t>. </a:t>
            </a:r>
            <a:endParaRPr lang="en-GB" dirty="0" smtClean="0"/>
          </a:p>
          <a:p>
            <a:r>
              <a:rPr lang="en-GB" dirty="0"/>
              <a:t>Roman jurists debated whether “monstrous” births </a:t>
            </a:r>
            <a:r>
              <a:rPr lang="en-GB" dirty="0" smtClean="0"/>
              <a:t>qualified </a:t>
            </a:r>
            <a:r>
              <a:rPr lang="en-GB" dirty="0"/>
              <a:t>as children under </a:t>
            </a:r>
            <a:r>
              <a:rPr lang="en-GB" dirty="0" smtClean="0"/>
              <a:t>Augustan marriage laws (which encouraged children and penalised those without).  </a:t>
            </a:r>
            <a:endParaRPr lang="en-GB" dirty="0"/>
          </a:p>
          <a:p>
            <a:endParaRPr lang="en-GB" dirty="0"/>
          </a:p>
        </p:txBody>
      </p:sp>
    </p:spTree>
    <p:extLst>
      <p:ext uri="{BB962C8B-B14F-4D97-AF65-F5344CB8AC3E}">
        <p14:creationId xmlns:p14="http://schemas.microsoft.com/office/powerpoint/2010/main" val="284958634"/>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evidence: </a:t>
            </a:r>
            <a:r>
              <a:rPr lang="en-GB" dirty="0" smtClean="0"/>
              <a:t>Laws III</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Dionysos </a:t>
            </a:r>
            <a:r>
              <a:rPr lang="en-GB" dirty="0"/>
              <a:t>of </a:t>
            </a:r>
            <a:r>
              <a:rPr lang="en-GB" dirty="0" err="1"/>
              <a:t>Halikarnassos</a:t>
            </a:r>
            <a:r>
              <a:rPr lang="en-GB" dirty="0"/>
              <a:t> recording that Romulus ordered citizens to rear all male children and their first born females &amp; that infants must be inspected by others before being exposed. </a:t>
            </a:r>
          </a:p>
          <a:p>
            <a:r>
              <a:rPr lang="en-GB" dirty="0"/>
              <a:t>But Dionysos is writing is writing 60BC (BCE) – after 7BC (BCE) – in the time of Julius Caesar, long after Romulus (700 years or so)</a:t>
            </a:r>
          </a:p>
          <a:p>
            <a:r>
              <a:rPr lang="en-GB" dirty="0"/>
              <a:t>Livy book I: ‘the glory of Rome threatened to last only one generation’ because of a lack of women (Rape of the Sabine Women)</a:t>
            </a:r>
          </a:p>
          <a:p>
            <a:r>
              <a:rPr lang="en-GB" dirty="0"/>
              <a:t>So </a:t>
            </a:r>
            <a:r>
              <a:rPr lang="en-GB" dirty="0">
                <a:solidFill>
                  <a:srgbClr val="000000"/>
                </a:solidFill>
              </a:rPr>
              <a:t>is Dionysos just </a:t>
            </a:r>
            <a:r>
              <a:rPr lang="en-GB" dirty="0"/>
              <a:t>extrapolating? What’s his evidence? Can this really be considered a reliable historical source?</a:t>
            </a:r>
          </a:p>
          <a:p>
            <a:endParaRPr lang="en-GB" dirty="0"/>
          </a:p>
        </p:txBody>
      </p:sp>
    </p:spTree>
    <p:extLst>
      <p:ext uri="{BB962C8B-B14F-4D97-AF65-F5344CB8AC3E}">
        <p14:creationId xmlns:p14="http://schemas.microsoft.com/office/powerpoint/2010/main" val="1937121020"/>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evidence: </a:t>
            </a:r>
            <a:r>
              <a:rPr lang="en-GB" dirty="0" smtClean="0"/>
              <a:t>Laws IV</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But in the 5</a:t>
            </a:r>
            <a:r>
              <a:rPr lang="en-GB" baseline="30000" dirty="0" smtClean="0"/>
              <a:t>th</a:t>
            </a:r>
            <a:r>
              <a:rPr lang="en-GB" dirty="0" smtClean="0"/>
              <a:t> Century BC (BCE) 4</a:t>
            </a:r>
            <a:r>
              <a:rPr lang="en-GB" baseline="30000" dirty="0" smtClean="0"/>
              <a:t>th</a:t>
            </a:r>
            <a:r>
              <a:rPr lang="en-GB" dirty="0" smtClean="0"/>
              <a:t> Table of the Twelve tables demands the killing of visibly physically disabled infants. </a:t>
            </a:r>
          </a:p>
          <a:p>
            <a:r>
              <a:rPr lang="en-GB" dirty="0" smtClean="0"/>
              <a:t>Prodigy lists: births of disabled infants recorded as potential omens. </a:t>
            </a:r>
          </a:p>
          <a:p>
            <a:r>
              <a:rPr lang="en-GB" dirty="0" smtClean="0"/>
              <a:t>No evidence of prosecution of parents who raised such infants, and we have a few accounts of such infants being raised. </a:t>
            </a:r>
          </a:p>
          <a:p>
            <a:r>
              <a:rPr lang="en-GB" dirty="0" smtClean="0"/>
              <a:t>Intersex children treated particularly harshly: put in boxes and thrown into the sea – i.e. outside the city – whilst still alive. </a:t>
            </a:r>
            <a:endParaRPr lang="en-GB" dirty="0"/>
          </a:p>
        </p:txBody>
      </p:sp>
    </p:spTree>
    <p:extLst>
      <p:ext uri="{BB962C8B-B14F-4D97-AF65-F5344CB8AC3E}">
        <p14:creationId xmlns:p14="http://schemas.microsoft.com/office/powerpoint/2010/main" val="3924520010"/>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evidence: medical &amp; science writing</a:t>
            </a:r>
            <a:endParaRPr lang="en-GB" dirty="0"/>
          </a:p>
        </p:txBody>
      </p:sp>
      <p:sp>
        <p:nvSpPr>
          <p:cNvPr id="3" name="Content Placeholder 2"/>
          <p:cNvSpPr>
            <a:spLocks noGrp="1"/>
          </p:cNvSpPr>
          <p:nvPr>
            <p:ph sz="quarter" idx="1"/>
          </p:nvPr>
        </p:nvSpPr>
        <p:spPr/>
        <p:txBody>
          <a:bodyPr>
            <a:normAutofit fontScale="70000" lnSpcReduction="20000"/>
          </a:bodyPr>
          <a:lstStyle/>
          <a:p>
            <a:pPr marL="0" indent="0">
              <a:buNone/>
            </a:pPr>
            <a:r>
              <a:rPr lang="en-US" sz="2800" dirty="0" smtClean="0">
                <a:solidFill>
                  <a:srgbClr val="000000"/>
                </a:solidFill>
                <a:latin typeface="Palatino Linotype" charset="0"/>
              </a:rPr>
              <a:t>Cannot </a:t>
            </a:r>
            <a:r>
              <a:rPr lang="en-US" sz="2800" dirty="0">
                <a:solidFill>
                  <a:srgbClr val="000000"/>
                </a:solidFill>
                <a:latin typeface="Palatino Linotype" charset="0"/>
              </a:rPr>
              <a:t>properly distinguish medical/scientific from social/moral. Health and morality are inextricable. Birth ‘defects’ as punishment from the </a:t>
            </a:r>
            <a:r>
              <a:rPr lang="en-US" sz="2800" dirty="0" smtClean="0">
                <a:solidFill>
                  <a:srgbClr val="000000"/>
                </a:solidFill>
                <a:latin typeface="Palatino Linotype" charset="0"/>
              </a:rPr>
              <a:t>gods or as inherited. </a:t>
            </a:r>
          </a:p>
          <a:p>
            <a:pPr marL="0" indent="0">
              <a:buNone/>
            </a:pPr>
            <a:endParaRPr lang="en-US" sz="2800" b="1" dirty="0">
              <a:solidFill>
                <a:srgbClr val="000000"/>
              </a:solidFill>
              <a:latin typeface="Palatino Linotype" charset="0"/>
            </a:endParaRPr>
          </a:p>
          <a:p>
            <a:pPr marL="0" indent="0">
              <a:buNone/>
            </a:pPr>
            <a:r>
              <a:rPr lang="en-US" sz="2800" dirty="0" smtClean="0">
                <a:solidFill>
                  <a:srgbClr val="000000"/>
                </a:solidFill>
                <a:latin typeface="Palatino Linotype" charset="0"/>
              </a:rPr>
              <a:t>Aristotle </a:t>
            </a:r>
            <a:r>
              <a:rPr lang="en-GB" sz="2800" i="1" dirty="0">
                <a:solidFill>
                  <a:srgbClr val="000000"/>
                </a:solidFill>
                <a:latin typeface="Palatino Linotype" charset="0"/>
              </a:rPr>
              <a:t>On the History of Animals </a:t>
            </a:r>
            <a:r>
              <a:rPr lang="en-GB" sz="2800" dirty="0">
                <a:solidFill>
                  <a:srgbClr val="000000"/>
                </a:solidFill>
                <a:latin typeface="Palatino Linotype" charset="0"/>
              </a:rPr>
              <a:t>585b – </a:t>
            </a:r>
            <a:r>
              <a:rPr lang="en-GB" sz="2800" dirty="0" smtClean="0">
                <a:solidFill>
                  <a:srgbClr val="000000"/>
                </a:solidFill>
                <a:latin typeface="Palatino Linotype" charset="0"/>
              </a:rPr>
              <a:t>586a: </a:t>
            </a:r>
            <a:r>
              <a:rPr lang="en-US" sz="2800" b="1" dirty="0" smtClean="0">
                <a:solidFill>
                  <a:srgbClr val="000000"/>
                </a:solidFill>
                <a:latin typeface="Palatino Linotype" charset="0"/>
              </a:rPr>
              <a:t>From </a:t>
            </a:r>
            <a:r>
              <a:rPr lang="en-US" sz="2800" b="1" dirty="0">
                <a:solidFill>
                  <a:srgbClr val="000000"/>
                </a:solidFill>
                <a:latin typeface="Palatino Linotype" charset="0"/>
              </a:rPr>
              <a:t>deformed parents come deformed children, lame from lame and blind from blind, and, speaking generally, children often inherit anything that is peculiar in their parents and are born with similar marks, such as pimples or scars. </a:t>
            </a:r>
            <a:r>
              <a:rPr lang="en-US" sz="2800" dirty="0">
                <a:solidFill>
                  <a:srgbClr val="000000"/>
                </a:solidFill>
                <a:latin typeface="Palatino Linotype" charset="0"/>
              </a:rPr>
              <a:t>Such things have been known to be handed down through three generations; for instance, a certain man had a mark on his arm which his son did not possess, but his grandson had it in the same spot though not very distinct. Such cases, however, are few; </a:t>
            </a:r>
            <a:r>
              <a:rPr lang="en-US" sz="2800" b="1" dirty="0">
                <a:solidFill>
                  <a:srgbClr val="000000"/>
                </a:solidFill>
                <a:latin typeface="Palatino Linotype" charset="0"/>
              </a:rPr>
              <a:t>for the children of </a:t>
            </a:r>
            <a:r>
              <a:rPr lang="en-US" sz="2800" b="1" u="sng" dirty="0">
                <a:solidFill>
                  <a:srgbClr val="000000"/>
                </a:solidFill>
                <a:latin typeface="Palatino Linotype" charset="0"/>
              </a:rPr>
              <a:t>cripples</a:t>
            </a:r>
            <a:r>
              <a:rPr lang="en-US" sz="2800" b="1" dirty="0">
                <a:solidFill>
                  <a:srgbClr val="000000"/>
                </a:solidFill>
                <a:latin typeface="Palatino Linotype" charset="0"/>
              </a:rPr>
              <a:t> are mostly sound, and there is no hard and fast rule regarding them. </a:t>
            </a:r>
            <a:endParaRPr lang="en-GB" sz="2800" dirty="0">
              <a:solidFill>
                <a:srgbClr val="000000"/>
              </a:solidFill>
              <a:latin typeface="Palatino Linotype" charset="0"/>
            </a:endParaRPr>
          </a:p>
          <a:p>
            <a:pPr marL="0" indent="0">
              <a:buNone/>
            </a:pPr>
            <a:endParaRPr lang="en-US" sz="2800" dirty="0">
              <a:solidFill>
                <a:srgbClr val="000000"/>
              </a:solidFill>
              <a:latin typeface="Palatino Linotype" charset="0"/>
            </a:endParaRPr>
          </a:p>
          <a:p>
            <a:pPr marL="0" indent="0">
              <a:buNone/>
            </a:pPr>
            <a:r>
              <a:rPr lang="en-US" sz="2800" dirty="0" smtClean="0">
                <a:solidFill>
                  <a:srgbClr val="000000"/>
                </a:solidFill>
                <a:latin typeface="Palatino Linotype" charset="0"/>
              </a:rPr>
              <a:t>Hesiod </a:t>
            </a:r>
            <a:r>
              <a:rPr lang="en-US" sz="2800" i="1" dirty="0" smtClean="0">
                <a:solidFill>
                  <a:srgbClr val="000000"/>
                </a:solidFill>
                <a:latin typeface="Palatino Linotype" charset="0"/>
              </a:rPr>
              <a:t>Works and Days</a:t>
            </a:r>
            <a:r>
              <a:rPr lang="en-US" sz="2800" dirty="0" smtClean="0">
                <a:solidFill>
                  <a:srgbClr val="000000"/>
                </a:solidFill>
                <a:latin typeface="Palatino Linotype" charset="0"/>
              </a:rPr>
              <a:t>: (235) Neither famine nor disaster ever haunt </a:t>
            </a:r>
            <a:r>
              <a:rPr lang="en-US" sz="2800" b="1" dirty="0" smtClean="0">
                <a:solidFill>
                  <a:srgbClr val="000000"/>
                </a:solidFill>
                <a:latin typeface="Palatino Linotype" charset="0"/>
              </a:rPr>
              <a:t>men who do true justice</a:t>
            </a:r>
            <a:r>
              <a:rPr lang="is-IS" sz="2800" dirty="0" smtClean="0">
                <a:solidFill>
                  <a:srgbClr val="000000"/>
                </a:solidFill>
                <a:latin typeface="Palatino Linotype" charset="0"/>
              </a:rPr>
              <a:t>… </a:t>
            </a:r>
            <a:r>
              <a:rPr lang="is-IS" sz="2800" b="1" dirty="0" smtClean="0">
                <a:solidFill>
                  <a:srgbClr val="000000"/>
                </a:solidFill>
                <a:latin typeface="Palatino Linotype" charset="0"/>
              </a:rPr>
              <a:t>their women bear children like their parents</a:t>
            </a:r>
            <a:r>
              <a:rPr lang="is-IS" sz="2800" dirty="0" smtClean="0">
                <a:solidFill>
                  <a:srgbClr val="000000"/>
                </a:solidFill>
                <a:latin typeface="Palatino Linotype" charset="0"/>
              </a:rPr>
              <a:t>.’</a:t>
            </a:r>
          </a:p>
        </p:txBody>
      </p:sp>
    </p:spTree>
    <p:extLst>
      <p:ext uri="{BB962C8B-B14F-4D97-AF65-F5344CB8AC3E}">
        <p14:creationId xmlns:p14="http://schemas.microsoft.com/office/powerpoint/2010/main" val="1750811826"/>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evidence: medical &amp; science writing</a:t>
            </a:r>
          </a:p>
        </p:txBody>
      </p:sp>
      <p:sp>
        <p:nvSpPr>
          <p:cNvPr id="3" name="Content Placeholder 2"/>
          <p:cNvSpPr>
            <a:spLocks noGrp="1"/>
          </p:cNvSpPr>
          <p:nvPr>
            <p:ph sz="quarter" idx="1"/>
          </p:nvPr>
        </p:nvSpPr>
        <p:spPr/>
        <p:txBody>
          <a:bodyPr/>
          <a:lstStyle/>
          <a:p>
            <a:r>
              <a:rPr lang="en-GB" dirty="0" smtClean="0"/>
              <a:t>Aristotle</a:t>
            </a:r>
          </a:p>
          <a:p>
            <a:endParaRPr lang="en-GB" dirty="0" smtClean="0"/>
          </a:p>
          <a:p>
            <a:r>
              <a:rPr lang="en-GB" dirty="0" smtClean="0"/>
              <a:t>Hippocratic Corpus</a:t>
            </a:r>
          </a:p>
          <a:p>
            <a:endParaRPr lang="en-GB" dirty="0" smtClean="0"/>
          </a:p>
          <a:p>
            <a:r>
              <a:rPr lang="en-GB" dirty="0" smtClean="0"/>
              <a:t>Pliny the Elder (The </a:t>
            </a:r>
            <a:r>
              <a:rPr lang="en-GB" i="1" dirty="0" smtClean="0"/>
              <a:t>Natural History</a:t>
            </a:r>
            <a:r>
              <a:rPr lang="en-GB" dirty="0" smtClean="0"/>
              <a:t>) 23-79 CE</a:t>
            </a:r>
          </a:p>
          <a:p>
            <a:endParaRPr lang="en-GB" dirty="0" smtClean="0"/>
          </a:p>
          <a:p>
            <a:r>
              <a:rPr lang="en-GB" dirty="0" err="1"/>
              <a:t>Soranus</a:t>
            </a:r>
            <a:r>
              <a:rPr lang="en-GB" dirty="0"/>
              <a:t> </a:t>
            </a:r>
            <a:r>
              <a:rPr lang="en-GB" dirty="0" smtClean="0"/>
              <a:t>(of Ephesus) 1</a:t>
            </a:r>
            <a:r>
              <a:rPr lang="en-GB" baseline="30000" dirty="0" smtClean="0"/>
              <a:t>st</a:t>
            </a:r>
            <a:r>
              <a:rPr lang="en-GB" dirty="0" smtClean="0"/>
              <a:t>/2</a:t>
            </a:r>
            <a:r>
              <a:rPr lang="en-GB" baseline="30000" dirty="0" smtClean="0"/>
              <a:t>nd</a:t>
            </a:r>
            <a:r>
              <a:rPr lang="en-GB" dirty="0" smtClean="0"/>
              <a:t> C. CE</a:t>
            </a:r>
          </a:p>
          <a:p>
            <a:endParaRPr lang="en-GB" dirty="0" smtClean="0"/>
          </a:p>
          <a:p>
            <a:r>
              <a:rPr lang="en-GB" dirty="0"/>
              <a:t>Galen 129 – 200/216 CE</a:t>
            </a:r>
          </a:p>
          <a:p>
            <a:endParaRPr lang="en-GB" dirty="0"/>
          </a:p>
        </p:txBody>
      </p:sp>
    </p:spTree>
    <p:extLst>
      <p:ext uri="{BB962C8B-B14F-4D97-AF65-F5344CB8AC3E}">
        <p14:creationId xmlns:p14="http://schemas.microsoft.com/office/powerpoint/2010/main" val="1027081899"/>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Types of evidence: medical &amp; science </a:t>
            </a:r>
            <a:r>
              <a:rPr lang="en-GB" dirty="0" smtClean="0"/>
              <a:t>writing I</a:t>
            </a:r>
            <a:endParaRPr lang="en-GB" dirty="0"/>
          </a:p>
        </p:txBody>
      </p:sp>
      <p:sp>
        <p:nvSpPr>
          <p:cNvPr id="3" name="Content Placeholder 2"/>
          <p:cNvSpPr>
            <a:spLocks noGrp="1"/>
          </p:cNvSpPr>
          <p:nvPr>
            <p:ph sz="quarter" idx="1"/>
          </p:nvPr>
        </p:nvSpPr>
        <p:spPr/>
        <p:txBody>
          <a:bodyPr/>
          <a:lstStyle/>
          <a:p>
            <a:pPr marL="0" indent="0">
              <a:buNone/>
            </a:pPr>
            <a:r>
              <a:rPr lang="en-GB" dirty="0" smtClean="0"/>
              <a:t>Humoral theory:</a:t>
            </a:r>
          </a:p>
          <a:p>
            <a:r>
              <a:rPr lang="en-GB" sz="2800" dirty="0" smtClean="0"/>
              <a:t>holistic </a:t>
            </a:r>
            <a:r>
              <a:rPr lang="en-GB" sz="2800" dirty="0"/>
              <a:t>approach</a:t>
            </a:r>
          </a:p>
          <a:p>
            <a:pPr lvl="0"/>
            <a:r>
              <a:rPr lang="en-GB" sz="2800" dirty="0"/>
              <a:t>4 </a:t>
            </a:r>
            <a:r>
              <a:rPr lang="en-GB" sz="2800" dirty="0" smtClean="0"/>
              <a:t>humours</a:t>
            </a:r>
            <a:r>
              <a:rPr lang="en-GB" sz="2800" dirty="0"/>
              <a:t>:</a:t>
            </a:r>
          </a:p>
          <a:p>
            <a:pPr lvl="1"/>
            <a:r>
              <a:rPr lang="en-GB" sz="2400" dirty="0"/>
              <a:t>blood (hot, wet)</a:t>
            </a:r>
          </a:p>
          <a:p>
            <a:pPr lvl="1"/>
            <a:r>
              <a:rPr lang="en-GB" sz="2400" dirty="0"/>
              <a:t>phlegm (cold, wet) </a:t>
            </a:r>
          </a:p>
          <a:p>
            <a:pPr lvl="1"/>
            <a:r>
              <a:rPr lang="en-GB" sz="2400" dirty="0"/>
              <a:t>yellow bile (hot, dry)</a:t>
            </a:r>
          </a:p>
          <a:p>
            <a:pPr lvl="1"/>
            <a:r>
              <a:rPr lang="en-GB" sz="2400" dirty="0"/>
              <a:t>black bile (cold, dry)</a:t>
            </a:r>
          </a:p>
          <a:p>
            <a:pPr lvl="0"/>
            <a:r>
              <a:rPr lang="en-GB" sz="2800" dirty="0"/>
              <a:t>health = these things being in balance</a:t>
            </a:r>
          </a:p>
          <a:p>
            <a:pPr marL="0" indent="0">
              <a:buNone/>
            </a:pPr>
            <a:endParaRPr lang="en-GB" dirty="0"/>
          </a:p>
        </p:txBody>
      </p:sp>
    </p:spTree>
    <p:extLst>
      <p:ext uri="{BB962C8B-B14F-4D97-AF65-F5344CB8AC3E}">
        <p14:creationId xmlns:p14="http://schemas.microsoft.com/office/powerpoint/2010/main" val="722393776"/>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Types of evidence: medical &amp; science </a:t>
            </a:r>
            <a:r>
              <a:rPr lang="en-GB" dirty="0" smtClean="0"/>
              <a:t>writing III</a:t>
            </a:r>
            <a:endParaRPr lang="en-GB" dirty="0"/>
          </a:p>
        </p:txBody>
      </p:sp>
      <p:sp>
        <p:nvSpPr>
          <p:cNvPr id="3" name="Content Placeholder 2"/>
          <p:cNvSpPr>
            <a:spLocks noGrp="1"/>
          </p:cNvSpPr>
          <p:nvPr>
            <p:ph sz="quarter" idx="1"/>
          </p:nvPr>
        </p:nvSpPr>
        <p:spPr/>
        <p:txBody>
          <a:bodyPr/>
          <a:lstStyle/>
          <a:p>
            <a:pPr marL="0" indent="0">
              <a:buNone/>
            </a:pPr>
            <a:r>
              <a:rPr lang="en-GB" dirty="0"/>
              <a:t>could be affected </a:t>
            </a:r>
            <a:r>
              <a:rPr lang="en-GB" dirty="0" smtClean="0"/>
              <a:t>by:</a:t>
            </a:r>
            <a:endParaRPr lang="en-GB" dirty="0"/>
          </a:p>
          <a:p>
            <a:pPr lvl="0"/>
            <a:r>
              <a:rPr lang="en-GB" dirty="0"/>
              <a:t>seasons</a:t>
            </a:r>
          </a:p>
          <a:p>
            <a:pPr lvl="0"/>
            <a:r>
              <a:rPr lang="en-GB" dirty="0"/>
              <a:t>weather</a:t>
            </a:r>
          </a:p>
          <a:p>
            <a:pPr lvl="0"/>
            <a:r>
              <a:rPr lang="en-GB" dirty="0"/>
              <a:t>regimen</a:t>
            </a:r>
          </a:p>
          <a:p>
            <a:pPr lvl="0"/>
            <a:r>
              <a:rPr lang="en-GB" dirty="0"/>
              <a:t>diet</a:t>
            </a:r>
          </a:p>
          <a:p>
            <a:pPr lvl="0"/>
            <a:r>
              <a:rPr lang="en-GB" dirty="0"/>
              <a:t>sleep</a:t>
            </a:r>
          </a:p>
          <a:p>
            <a:pPr lvl="0"/>
            <a:r>
              <a:rPr lang="en-GB" dirty="0"/>
              <a:t>emotional upset</a:t>
            </a:r>
          </a:p>
          <a:p>
            <a:pPr lvl="0"/>
            <a:r>
              <a:rPr lang="en-GB" dirty="0" smtClean="0"/>
              <a:t>geographic </a:t>
            </a:r>
            <a:r>
              <a:rPr lang="en-GB" dirty="0"/>
              <a:t>location </a:t>
            </a:r>
          </a:p>
          <a:p>
            <a:endParaRPr lang="en-GB" dirty="0"/>
          </a:p>
        </p:txBody>
      </p:sp>
    </p:spTree>
    <p:extLst>
      <p:ext uri="{BB962C8B-B14F-4D97-AF65-F5344CB8AC3E}">
        <p14:creationId xmlns:p14="http://schemas.microsoft.com/office/powerpoint/2010/main" val="2061816878"/>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Types of evidence: medical &amp; science </a:t>
            </a:r>
            <a:r>
              <a:rPr lang="en-GB" dirty="0" smtClean="0"/>
              <a:t>writing IV</a:t>
            </a:r>
            <a:endParaRPr lang="en-GB" dirty="0"/>
          </a:p>
        </p:txBody>
      </p:sp>
      <p:sp>
        <p:nvSpPr>
          <p:cNvPr id="3" name="Content Placeholder 2"/>
          <p:cNvSpPr>
            <a:spLocks noGrp="1"/>
          </p:cNvSpPr>
          <p:nvPr>
            <p:ph sz="quarter" idx="1"/>
          </p:nvPr>
        </p:nvSpPr>
        <p:spPr/>
        <p:txBody>
          <a:bodyPr>
            <a:normAutofit fontScale="85000" lnSpcReduction="20000"/>
          </a:bodyPr>
          <a:lstStyle/>
          <a:p>
            <a:pPr marL="0" indent="0">
              <a:buNone/>
            </a:pPr>
            <a:r>
              <a:rPr lang="en-GB" dirty="0" smtClean="0"/>
              <a:t>Pliny the Elder: </a:t>
            </a:r>
          </a:p>
          <a:p>
            <a:pPr marL="0" indent="0">
              <a:buNone/>
            </a:pPr>
            <a:r>
              <a:rPr lang="en-GB" dirty="0" smtClean="0"/>
              <a:t>Positive account, </a:t>
            </a:r>
          </a:p>
          <a:p>
            <a:pPr marL="0" indent="0">
              <a:buNone/>
            </a:pPr>
            <a:r>
              <a:rPr lang="en-GB" dirty="0" smtClean="0"/>
              <a:t>Hasn’t let his impairment disable him</a:t>
            </a:r>
          </a:p>
          <a:p>
            <a:pPr marL="0" indent="0">
              <a:buNone/>
            </a:pPr>
            <a:r>
              <a:rPr lang="en-GB" dirty="0" smtClean="0"/>
              <a:t>Has a moral dimension to it: he behaved appropriately.</a:t>
            </a:r>
          </a:p>
          <a:p>
            <a:pPr marL="0" indent="0">
              <a:buNone/>
            </a:pPr>
            <a:r>
              <a:rPr lang="en-GB" dirty="0" smtClean="0"/>
              <a:t>Compare: </a:t>
            </a:r>
            <a:r>
              <a:rPr lang="en-GB" dirty="0" err="1" smtClean="0"/>
              <a:t>clickbait</a:t>
            </a:r>
            <a:r>
              <a:rPr lang="en-GB" dirty="0" smtClean="0"/>
              <a:t>. ‘This artist was just about to close up shop when a little girl walked in. What she does next will warm your heart!’</a:t>
            </a:r>
          </a:p>
          <a:p>
            <a:pPr marL="0" indent="0">
              <a:buNone/>
            </a:pPr>
            <a:r>
              <a:rPr lang="en-GB" dirty="0" smtClean="0"/>
              <a:t>‘This person lost their legs and then went on to climb Everest! So brave! So Amaze!’</a:t>
            </a:r>
          </a:p>
          <a:p>
            <a:pPr marL="0" indent="0">
              <a:buNone/>
            </a:pPr>
            <a:r>
              <a:rPr lang="en-GB" dirty="0" smtClean="0"/>
              <a:t>‘This guy took a disabled classmate to the prom – what a hero!’</a:t>
            </a:r>
          </a:p>
          <a:p>
            <a:pPr marL="0" indent="0">
              <a:buNone/>
            </a:pPr>
            <a:r>
              <a:rPr lang="en-GB" dirty="0" smtClean="0"/>
              <a:t>Judgement from the rest of society about how disabled people should behave and how we should behave towards them (expectation: bravery from them, pity from “normal” people). </a:t>
            </a:r>
            <a:endParaRPr lang="en-GB" dirty="0"/>
          </a:p>
        </p:txBody>
      </p:sp>
    </p:spTree>
    <p:extLst>
      <p:ext uri="{BB962C8B-B14F-4D97-AF65-F5344CB8AC3E}">
        <p14:creationId xmlns:p14="http://schemas.microsoft.com/office/powerpoint/2010/main" val="1463998118"/>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Types of evidence: medical &amp; science writing V</a:t>
            </a:r>
          </a:p>
        </p:txBody>
      </p:sp>
      <p:sp>
        <p:nvSpPr>
          <p:cNvPr id="3" name="Content Placeholder 2"/>
          <p:cNvSpPr>
            <a:spLocks noGrp="1"/>
          </p:cNvSpPr>
          <p:nvPr>
            <p:ph sz="quarter" idx="1"/>
          </p:nvPr>
        </p:nvSpPr>
        <p:spPr/>
        <p:txBody>
          <a:bodyPr>
            <a:normAutofit fontScale="62500" lnSpcReduction="20000"/>
          </a:bodyPr>
          <a:lstStyle/>
          <a:p>
            <a:r>
              <a:rPr lang="en-GB" sz="2900" dirty="0" err="1" smtClean="0"/>
              <a:t>Soranus</a:t>
            </a:r>
            <a:r>
              <a:rPr lang="en-GB" sz="2900" dirty="0" smtClean="0"/>
              <a:t>: </a:t>
            </a:r>
            <a:r>
              <a:rPr lang="en-GB" sz="2900" i="1" dirty="0" err="1" smtClean="0"/>
              <a:t>Gynecology</a:t>
            </a:r>
            <a:r>
              <a:rPr lang="en-GB" sz="2900" i="1" dirty="0" smtClean="0"/>
              <a:t> </a:t>
            </a:r>
            <a:r>
              <a:rPr lang="en-GB" sz="2900" dirty="0" smtClean="0"/>
              <a:t>2.vi[xxiv]. 10[79]</a:t>
            </a:r>
          </a:p>
          <a:p>
            <a:pPr marL="0" indent="0">
              <a:buNone/>
            </a:pPr>
            <a:r>
              <a:rPr lang="en-GB" sz="2900" dirty="0" smtClean="0"/>
              <a:t>‘</a:t>
            </a:r>
            <a:r>
              <a:rPr lang="en-GB" sz="2900" b="1" dirty="0" smtClean="0"/>
              <a:t>She should also consider whether it is worth rearing or not. </a:t>
            </a:r>
            <a:r>
              <a:rPr lang="en-GB" sz="2900" dirty="0" smtClean="0"/>
              <a:t>And the infant which is suited by nature for rearing will be distinguished by the </a:t>
            </a:r>
            <a:r>
              <a:rPr lang="en-GB" sz="2900" b="1" dirty="0" smtClean="0"/>
              <a:t>fact that its mother has spent the period of pregnancy in good health</a:t>
            </a:r>
            <a:r>
              <a:rPr lang="en-GB" sz="2900" dirty="0" smtClean="0"/>
              <a:t>, for conditions which require medical care, especially those which harm the body, also harm the foetus and enfeeble the foundations of its life. Second</a:t>
            </a:r>
            <a:r>
              <a:rPr lang="en-GB" sz="2900" b="1" dirty="0" smtClean="0"/>
              <a:t>, by the fact that it has been born at the due time, best at the end of nine months, and if it so happens, later; but also after only seven months</a:t>
            </a:r>
            <a:r>
              <a:rPr lang="en-GB" sz="2900" dirty="0" smtClean="0"/>
              <a:t>. Furthermore by the fact that when put on the earth </a:t>
            </a:r>
            <a:r>
              <a:rPr lang="en-GB" sz="2900" b="1" dirty="0" smtClean="0"/>
              <a:t>it immediately cries with proper vigour;</a:t>
            </a:r>
            <a:r>
              <a:rPr lang="en-GB" sz="2900" dirty="0" smtClean="0"/>
              <a:t> for one that lives for some length of time without crying, or cries but weakly, is suspected of behaving so on account of some unfavourable condition. Also by the fact </a:t>
            </a:r>
            <a:r>
              <a:rPr lang="en-GB" sz="2900" b="1" dirty="0" smtClean="0"/>
              <a:t>that it is perfect in all its parts, members and senses; that its ducts, namely of the ears, nose, pharynx, urethra, anus are free from obstruction; that the natural functions of every &lt;member&gt; are neither sluggish nor weak; that the joints bend and stretch; that it has due size and shape and is properly sensitive in every respect.</a:t>
            </a:r>
            <a:r>
              <a:rPr lang="en-GB" sz="2900" dirty="0" smtClean="0"/>
              <a:t> This we may recognise from pressing the fingers against the surface of the body, for it is natural to suffer pain from everything that pricks or squeezes. And by conditions contrary to those mentioned, the infant to worth rearing is recognised.’</a:t>
            </a:r>
          </a:p>
          <a:p>
            <a:pPr marL="0" indent="0">
              <a:buNone/>
            </a:pPr>
            <a:endParaRPr lang="it-IT" dirty="0"/>
          </a:p>
          <a:p>
            <a:endParaRPr lang="en-GB" dirty="0"/>
          </a:p>
        </p:txBody>
      </p:sp>
    </p:spTree>
    <p:extLst>
      <p:ext uri="{BB962C8B-B14F-4D97-AF65-F5344CB8AC3E}">
        <p14:creationId xmlns:p14="http://schemas.microsoft.com/office/powerpoint/2010/main" val="2305738778"/>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Types of evidence: medical &amp; science writing </a:t>
            </a:r>
            <a:r>
              <a:rPr lang="en-GB" dirty="0" smtClean="0"/>
              <a:t>VI</a:t>
            </a:r>
            <a:endParaRPr lang="en-GB" dirty="0"/>
          </a:p>
        </p:txBody>
      </p:sp>
      <p:sp>
        <p:nvSpPr>
          <p:cNvPr id="3" name="Content Placeholder 2"/>
          <p:cNvSpPr>
            <a:spLocks noGrp="1"/>
          </p:cNvSpPr>
          <p:nvPr>
            <p:ph sz="quarter" idx="1"/>
          </p:nvPr>
        </p:nvSpPr>
        <p:spPr/>
        <p:txBody>
          <a:bodyPr/>
          <a:lstStyle/>
          <a:p>
            <a:pPr marL="0" indent="0">
              <a:buNone/>
            </a:pPr>
            <a:r>
              <a:rPr lang="en-GB" dirty="0" smtClean="0"/>
              <a:t>Galen:</a:t>
            </a:r>
          </a:p>
          <a:p>
            <a:pPr marL="0" indent="0">
              <a:buNone/>
            </a:pPr>
            <a:endParaRPr lang="en-GB" dirty="0"/>
          </a:p>
          <a:p>
            <a:r>
              <a:rPr lang="en-GB" dirty="0" smtClean="0"/>
              <a:t>Physical ‘deformity’ could be due to lack of space in womb when foetus is developing. </a:t>
            </a:r>
          </a:p>
          <a:p>
            <a:r>
              <a:rPr lang="en-GB" dirty="0" smtClean="0"/>
              <a:t>They did know about congenital factors for some things. </a:t>
            </a:r>
          </a:p>
          <a:p>
            <a:r>
              <a:rPr lang="en-GB" dirty="0" smtClean="0"/>
              <a:t>Humoral theory – paralysis is caused by the womb being too cold. </a:t>
            </a:r>
          </a:p>
          <a:p>
            <a:pPr marL="0" indent="0">
              <a:buNone/>
            </a:pPr>
            <a:endParaRPr lang="en-GB" dirty="0"/>
          </a:p>
        </p:txBody>
      </p:sp>
    </p:spTree>
    <p:extLst>
      <p:ext uri="{BB962C8B-B14F-4D97-AF65-F5344CB8AC3E}">
        <p14:creationId xmlns:p14="http://schemas.microsoft.com/office/powerpoint/2010/main" val="370333719"/>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evidence: Other written </a:t>
            </a:r>
            <a:r>
              <a:rPr lang="en-GB" dirty="0" smtClean="0"/>
              <a:t>sources</a:t>
            </a:r>
            <a:endParaRPr lang="en-GB" dirty="0"/>
          </a:p>
        </p:txBody>
      </p:sp>
      <p:sp>
        <p:nvSpPr>
          <p:cNvPr id="5" name="Content Placeholder 4"/>
          <p:cNvSpPr>
            <a:spLocks noGrp="1"/>
          </p:cNvSpPr>
          <p:nvPr>
            <p:ph sz="quarter" idx="1"/>
          </p:nvPr>
        </p:nvSpPr>
        <p:spPr>
          <a:xfrm>
            <a:off x="301752" y="1527047"/>
            <a:ext cx="8503920" cy="4917675"/>
          </a:xfrm>
        </p:spPr>
        <p:txBody>
          <a:bodyPr>
            <a:normAutofit fontScale="77500" lnSpcReduction="20000"/>
          </a:bodyPr>
          <a:lstStyle/>
          <a:p>
            <a:pPr marL="0" indent="0">
              <a:buNone/>
            </a:pPr>
            <a:r>
              <a:rPr lang="en-GB" sz="2800" dirty="0">
                <a:solidFill>
                  <a:srgbClr val="000000"/>
                </a:solidFill>
                <a:latin typeface="Palatino Linotype" charset="0"/>
              </a:rPr>
              <a:t>In [his will] </a:t>
            </a:r>
            <a:r>
              <a:rPr lang="en-GB" sz="2800" dirty="0" err="1">
                <a:solidFill>
                  <a:srgbClr val="000000"/>
                </a:solidFill>
                <a:latin typeface="Palatino Linotype" charset="0"/>
              </a:rPr>
              <a:t>Tullus</a:t>
            </a:r>
            <a:r>
              <a:rPr lang="en-GB" sz="2800" dirty="0">
                <a:solidFill>
                  <a:srgbClr val="000000"/>
                </a:solidFill>
                <a:latin typeface="Palatino Linotype" charset="0"/>
              </a:rPr>
              <a:t> acknowledges his obligations to all his relatives in return for their services to him, as he does to the excellent wife who had borne with him so long … It was thought most unsuitable that a woman of her high birth and blameless character, who was no longer young, had borne children in the past and had long been widowed, should marry a wealthy old man and a hopeless invalid, whom even a wife who had known him when young and healthy might have found an object of disgust.  </a:t>
            </a:r>
            <a:r>
              <a:rPr lang="en-GB" sz="2800" u="sng" dirty="0">
                <a:solidFill>
                  <a:srgbClr val="000000"/>
                </a:solidFill>
                <a:latin typeface="Palatino Linotype" charset="0"/>
              </a:rPr>
              <a:t>Crippled and deformed in every limb, he could only enjoy his vast wealth by contemplating it and could not even turn in bed without assistance.  He also had to have his teeth cleaned and brushed for him – a squalid and pitiful detail – and when complaining about the humiliations of his infirmity was often heard to say that every day he licked the fingers of his slaves</a:t>
            </a:r>
            <a:r>
              <a:rPr lang="en-GB" sz="2800" dirty="0">
                <a:solidFill>
                  <a:srgbClr val="000000"/>
                </a:solidFill>
                <a:latin typeface="Palatino Linotype" charset="0"/>
              </a:rPr>
              <a:t>.  Yet he went on living, and kept his will to live, helped chiefly by his wife, whose devoted care turned the former criticism of her marriage into a tribute of admiration.</a:t>
            </a:r>
            <a:r>
              <a:rPr lang="en-US" sz="2800" dirty="0">
                <a:solidFill>
                  <a:srgbClr val="000000"/>
                </a:solidFill>
                <a:latin typeface="Palatino Linotype" charset="0"/>
              </a:rPr>
              <a:t> </a:t>
            </a:r>
            <a:endParaRPr lang="en-US" sz="2800" dirty="0" smtClean="0">
              <a:solidFill>
                <a:srgbClr val="000000"/>
              </a:solidFill>
              <a:latin typeface="Palatino Linotype" charset="0"/>
            </a:endParaRPr>
          </a:p>
          <a:p>
            <a:pPr marL="0" indent="0">
              <a:buNone/>
            </a:pPr>
            <a:r>
              <a:rPr lang="en-US" sz="2800" dirty="0" smtClean="0">
                <a:solidFill>
                  <a:srgbClr val="000000"/>
                </a:solidFill>
                <a:latin typeface="Palatino Linotype" charset="0"/>
              </a:rPr>
              <a:t>					</a:t>
            </a:r>
            <a:r>
              <a:rPr lang="en-GB" sz="2800" dirty="0" smtClean="0">
                <a:solidFill>
                  <a:srgbClr val="000000"/>
                </a:solidFill>
                <a:latin typeface="Palatino Linotype" charset="0"/>
              </a:rPr>
              <a:t>Pliny </a:t>
            </a:r>
            <a:r>
              <a:rPr lang="en-GB" sz="2800" dirty="0">
                <a:solidFill>
                  <a:srgbClr val="000000"/>
                </a:solidFill>
                <a:latin typeface="Palatino Linotype" charset="0"/>
              </a:rPr>
              <a:t>the Younger, </a:t>
            </a:r>
            <a:r>
              <a:rPr lang="en-GB" sz="2800" i="1" dirty="0">
                <a:solidFill>
                  <a:srgbClr val="000000"/>
                </a:solidFill>
                <a:latin typeface="Palatino Linotype" charset="0"/>
              </a:rPr>
              <a:t>Letters</a:t>
            </a:r>
            <a:r>
              <a:rPr lang="en-GB" sz="2800" dirty="0">
                <a:solidFill>
                  <a:srgbClr val="000000"/>
                </a:solidFill>
                <a:latin typeface="Palatino Linotype" charset="0"/>
              </a:rPr>
              <a:t> 8.18</a:t>
            </a:r>
            <a:endParaRPr lang="en-US" sz="2800" dirty="0">
              <a:solidFill>
                <a:srgbClr val="000000"/>
              </a:solidFill>
              <a:latin typeface="Palatino Linotype" charset="0"/>
            </a:endParaRPr>
          </a:p>
          <a:p>
            <a:endParaRPr lang="en-GB" dirty="0">
              <a:solidFill>
                <a:srgbClr val="000000"/>
              </a:solidFill>
            </a:endParaRPr>
          </a:p>
        </p:txBody>
      </p:sp>
    </p:spTree>
    <p:extLst>
      <p:ext uri="{BB962C8B-B14F-4D97-AF65-F5344CB8AC3E}">
        <p14:creationId xmlns:p14="http://schemas.microsoft.com/office/powerpoint/2010/main" val="2183974697"/>
      </p:ext>
    </p:extLst>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evidence: Other written </a:t>
            </a:r>
            <a:r>
              <a:rPr lang="en-GB" dirty="0" smtClean="0"/>
              <a:t>sources II</a:t>
            </a:r>
            <a:endParaRPr lang="en-GB" dirty="0"/>
          </a:p>
        </p:txBody>
      </p:sp>
      <p:sp>
        <p:nvSpPr>
          <p:cNvPr id="3" name="Content Placeholder 2"/>
          <p:cNvSpPr>
            <a:spLocks noGrp="1"/>
          </p:cNvSpPr>
          <p:nvPr>
            <p:ph sz="quarter" idx="1"/>
          </p:nvPr>
        </p:nvSpPr>
        <p:spPr/>
        <p:txBody>
          <a:bodyPr/>
          <a:lstStyle/>
          <a:p>
            <a:r>
              <a:rPr lang="en-GB" dirty="0" smtClean="0"/>
              <a:t>There are lots of other sources from different genres</a:t>
            </a:r>
          </a:p>
          <a:p>
            <a:r>
              <a:rPr lang="en-GB" dirty="0" smtClean="0"/>
              <a:t>Have to be careful – is there a political attack going on? </a:t>
            </a:r>
          </a:p>
          <a:p>
            <a:r>
              <a:rPr lang="en-GB" dirty="0" smtClean="0"/>
              <a:t>Philosophical agenda?</a:t>
            </a:r>
          </a:p>
          <a:p>
            <a:r>
              <a:rPr lang="en-GB" dirty="0" smtClean="0"/>
              <a:t>Most of the time they’re not getting their material first hand: Ktesias, Thucydides, even Aristotle (women don’t have as many teeth as men). </a:t>
            </a:r>
          </a:p>
          <a:p>
            <a:endParaRPr lang="en-GB" dirty="0"/>
          </a:p>
        </p:txBody>
      </p:sp>
    </p:spTree>
    <p:extLst>
      <p:ext uri="{BB962C8B-B14F-4D97-AF65-F5344CB8AC3E}">
        <p14:creationId xmlns:p14="http://schemas.microsoft.com/office/powerpoint/2010/main" val="6043788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evidence: Prosthesis &amp; aids</a:t>
            </a:r>
            <a:endParaRPr lang="en-GB" dirty="0"/>
          </a:p>
        </p:txBody>
      </p:sp>
      <p:sp>
        <p:nvSpPr>
          <p:cNvPr id="3" name="Content Placeholder 2"/>
          <p:cNvSpPr>
            <a:spLocks noGrp="1"/>
          </p:cNvSpPr>
          <p:nvPr>
            <p:ph sz="quarter" idx="1"/>
          </p:nvPr>
        </p:nvSpPr>
        <p:spPr/>
        <p:txBody>
          <a:bodyPr/>
          <a:lstStyle/>
          <a:p>
            <a:r>
              <a:rPr lang="en-GB" dirty="0" smtClean="0"/>
              <a:t>Bronze leg.</a:t>
            </a:r>
          </a:p>
          <a:p>
            <a:r>
              <a:rPr lang="en-GB" dirty="0" smtClean="0"/>
              <a:t>Egyptian toes – they do show wear, so people were using them. (It’s remarkably hard to walk far without a big toe, even if it seems like a small loss compared to a whole foot. Contemporary people use prosthesis for this, too. </a:t>
            </a:r>
          </a:p>
          <a:p>
            <a:r>
              <a:rPr lang="en-GB" dirty="0" smtClean="0"/>
              <a:t>Walking sticks/crutches and frames – frequently seen in art. </a:t>
            </a:r>
          </a:p>
          <a:p>
            <a:r>
              <a:rPr lang="en-GB" dirty="0" smtClean="0"/>
              <a:t>Lenses for reading or crafting.</a:t>
            </a:r>
          </a:p>
          <a:p>
            <a:endParaRPr lang="en-GB" dirty="0"/>
          </a:p>
        </p:txBody>
      </p:sp>
    </p:spTree>
    <p:extLst>
      <p:ext uri="{BB962C8B-B14F-4D97-AF65-F5344CB8AC3E}">
        <p14:creationId xmlns:p14="http://schemas.microsoft.com/office/powerpoint/2010/main" val="948736514"/>
      </p:ext>
    </p:extLst>
  </p:cSld>
  <p:clrMapOvr>
    <a:masterClrMapping/>
  </p:clrMapOvr>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_h0_w628_m6_otrue_lfals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8101" y="143570"/>
            <a:ext cx="3211513" cy="4429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descr="_h0_w628_m6_otrue_lfals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3909" y="143570"/>
            <a:ext cx="2686050"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3379614" y="383329"/>
            <a:ext cx="2914295" cy="1938992"/>
          </a:xfrm>
          <a:prstGeom prst="rect">
            <a:avLst/>
          </a:prstGeom>
          <a:noFill/>
        </p:spPr>
        <p:txBody>
          <a:bodyPr wrap="square" rtlCol="0">
            <a:spAutoFit/>
          </a:bodyPr>
          <a:lstStyle/>
          <a:p>
            <a:pPr marL="285750" indent="-285750">
              <a:buFont typeface="Wingdings" charset="0"/>
              <a:buChar char="ß"/>
            </a:pPr>
            <a:r>
              <a:rPr lang="en-GB" sz="2400" dirty="0" smtClean="0">
                <a:sym typeface="Wingdings"/>
              </a:rPr>
              <a:t>Prosthetic leg</a:t>
            </a:r>
          </a:p>
          <a:p>
            <a:pPr marL="285750" indent="-285750">
              <a:buFont typeface="Wingdings" charset="0"/>
              <a:buChar char="ß"/>
            </a:pPr>
            <a:endParaRPr lang="en-GB" sz="2400" dirty="0">
              <a:sym typeface="Wingdings"/>
            </a:endParaRPr>
          </a:p>
          <a:p>
            <a:pPr marL="285750" indent="-285750">
              <a:buFont typeface="Wingdings" charset="0"/>
              <a:buChar char="ß"/>
            </a:pPr>
            <a:endParaRPr lang="en-GB" sz="2400" dirty="0" smtClean="0">
              <a:sym typeface="Wingdings"/>
            </a:endParaRPr>
          </a:p>
          <a:p>
            <a:pPr marL="285750" indent="-285750">
              <a:buFont typeface="Wingdings" charset="0"/>
              <a:buChar char="ß"/>
            </a:pPr>
            <a:endParaRPr lang="en-GB" sz="2400" dirty="0">
              <a:sym typeface="Wingdings"/>
            </a:endParaRPr>
          </a:p>
          <a:p>
            <a:r>
              <a:rPr lang="en-GB" sz="2400" dirty="0" smtClean="0">
                <a:sym typeface="Wingdings"/>
              </a:rPr>
              <a:t> Prosthetic big toe</a:t>
            </a:r>
            <a:endParaRPr lang="en-GB" sz="2400" dirty="0"/>
          </a:p>
        </p:txBody>
      </p:sp>
      <p:sp>
        <p:nvSpPr>
          <p:cNvPr id="6" name="TextBox 5"/>
          <p:cNvSpPr txBox="1"/>
          <p:nvPr/>
        </p:nvSpPr>
        <p:spPr>
          <a:xfrm>
            <a:off x="718821" y="4572695"/>
            <a:ext cx="7763265" cy="2031325"/>
          </a:xfrm>
          <a:prstGeom prst="rect">
            <a:avLst/>
          </a:prstGeom>
          <a:noFill/>
        </p:spPr>
        <p:txBody>
          <a:bodyPr wrap="square" rtlCol="0">
            <a:spAutoFit/>
          </a:bodyPr>
          <a:lstStyle/>
          <a:p>
            <a:r>
              <a:rPr lang="en-GB" dirty="0" smtClean="0"/>
              <a:t>Next: Prosthetic Big toe, Egyptian</a:t>
            </a:r>
          </a:p>
          <a:p>
            <a:r>
              <a:rPr lang="en-GB" dirty="0">
                <a:hlinkClick r:id="rId4"/>
              </a:rPr>
              <a:t>http://www.manchester.ac.uk/discover/news/egyptian-toes-likely-to-be-the-worlds-oldest-prosthetics</a:t>
            </a:r>
            <a:r>
              <a:rPr lang="en-GB" dirty="0" smtClean="0">
                <a:hlinkClick r:id="rId4"/>
              </a:rPr>
              <a:t>/</a:t>
            </a:r>
            <a:endParaRPr lang="en-GB" dirty="0" smtClean="0"/>
          </a:p>
          <a:p>
            <a:endParaRPr lang="en-GB" dirty="0" smtClean="0"/>
          </a:p>
          <a:p>
            <a:r>
              <a:rPr lang="en-GB" dirty="0">
                <a:hlinkClick r:id="rId5"/>
              </a:rPr>
              <a:t>http://www.natureasia.com/en/nmiddleeast/article/10.1038/nmiddleeast.</a:t>
            </a:r>
            <a:r>
              <a:rPr lang="en-GB" dirty="0" smtClean="0">
                <a:hlinkClick r:id="rId5"/>
              </a:rPr>
              <a:t>2012.161</a:t>
            </a:r>
            <a:endParaRPr lang="en-GB" dirty="0" smtClean="0"/>
          </a:p>
          <a:p>
            <a:endParaRPr lang="en-GB" dirty="0"/>
          </a:p>
        </p:txBody>
      </p:sp>
    </p:spTree>
    <p:extLst>
      <p:ext uri="{BB962C8B-B14F-4D97-AF65-F5344CB8AC3E}">
        <p14:creationId xmlns:p14="http://schemas.microsoft.com/office/powerpoint/2010/main" val="247680952"/>
      </p:ext>
    </p:extLst>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rosthetic-toe-of-tabaketenmut-in-cairo-museum.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381000"/>
            <a:ext cx="9144000" cy="6096000"/>
          </a:xfrm>
          <a:prstGeom prst="rect">
            <a:avLst/>
          </a:prstGeom>
        </p:spPr>
      </p:pic>
    </p:spTree>
    <p:extLst>
      <p:ext uri="{BB962C8B-B14F-4D97-AF65-F5344CB8AC3E}">
        <p14:creationId xmlns:p14="http://schemas.microsoft.com/office/powerpoint/2010/main" val="1018918398"/>
      </p:ext>
    </p:extLst>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63568" y="703914"/>
            <a:ext cx="8640825" cy="5763363"/>
          </a:xfrm>
          <a:prstGeom prst="rect">
            <a:avLst/>
          </a:prstGeom>
        </p:spPr>
      </p:pic>
      <p:sp>
        <p:nvSpPr>
          <p:cNvPr id="3" name="TextBox 2"/>
          <p:cNvSpPr txBox="1"/>
          <p:nvPr/>
        </p:nvSpPr>
        <p:spPr>
          <a:xfrm>
            <a:off x="694860" y="270537"/>
            <a:ext cx="7811187" cy="369332"/>
          </a:xfrm>
          <a:prstGeom prst="rect">
            <a:avLst/>
          </a:prstGeom>
          <a:noFill/>
        </p:spPr>
        <p:txBody>
          <a:bodyPr wrap="square" rtlCol="0">
            <a:spAutoFit/>
          </a:bodyPr>
          <a:lstStyle/>
          <a:p>
            <a:r>
              <a:rPr lang="en-GB" dirty="0" smtClean="0"/>
              <a:t>Parthenon frieze, Athena &amp; Hephaistos</a:t>
            </a:r>
            <a:endParaRPr lang="en-GB" dirty="0"/>
          </a:p>
        </p:txBody>
      </p:sp>
    </p:spTree>
    <p:extLst>
      <p:ext uri="{BB962C8B-B14F-4D97-AF65-F5344CB8AC3E}">
        <p14:creationId xmlns:p14="http://schemas.microsoft.com/office/powerpoint/2010/main" val="1033666852"/>
      </p:ext>
    </p:extLst>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7-10-31 at 15.36.5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02188" y="760139"/>
            <a:ext cx="6972562" cy="5585164"/>
          </a:xfrm>
          <a:prstGeom prst="rect">
            <a:avLst/>
          </a:prstGeom>
        </p:spPr>
      </p:pic>
      <p:sp>
        <p:nvSpPr>
          <p:cNvPr id="3" name="TextBox 2"/>
          <p:cNvSpPr txBox="1"/>
          <p:nvPr/>
        </p:nvSpPr>
        <p:spPr>
          <a:xfrm>
            <a:off x="1413681" y="185683"/>
            <a:ext cx="6661069" cy="646331"/>
          </a:xfrm>
          <a:prstGeom prst="rect">
            <a:avLst/>
          </a:prstGeom>
          <a:noFill/>
        </p:spPr>
        <p:txBody>
          <a:bodyPr wrap="square" rtlCol="0">
            <a:spAutoFit/>
          </a:bodyPr>
          <a:lstStyle/>
          <a:p>
            <a:r>
              <a:rPr lang="en-GB" dirty="0" smtClean="0"/>
              <a:t>Oedipus &amp; the Sphinx. Red-figure Attic </a:t>
            </a:r>
            <a:r>
              <a:rPr lang="en-GB" i="1" dirty="0" err="1" smtClean="0"/>
              <a:t>pelike</a:t>
            </a:r>
            <a:r>
              <a:rPr lang="en-GB" dirty="0" smtClean="0"/>
              <a:t>, National Archaeological  Museum Naples</a:t>
            </a:r>
            <a:endParaRPr lang="en-GB" dirty="0"/>
          </a:p>
        </p:txBody>
      </p:sp>
    </p:spTree>
    <p:extLst>
      <p:ext uri="{BB962C8B-B14F-4D97-AF65-F5344CB8AC3E}">
        <p14:creationId xmlns:p14="http://schemas.microsoft.com/office/powerpoint/2010/main" val="945332352"/>
      </p:ext>
    </p:extLst>
  </p:cSld>
  <p:clrMapOvr>
    <a:masterClrMapping/>
  </p:clrMapOvr>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evidence: Myth</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Thersites </a:t>
            </a:r>
            <a:r>
              <a:rPr lang="en-GB" dirty="0"/>
              <a:t>(</a:t>
            </a:r>
            <a:r>
              <a:rPr lang="en-GB" i="1" dirty="0"/>
              <a:t>Iliad</a:t>
            </a:r>
            <a:r>
              <a:rPr lang="en-GB" dirty="0"/>
              <a:t>) – note the intersection of low-birth, questionable morals, ugliness and disability:</a:t>
            </a:r>
          </a:p>
          <a:p>
            <a:pPr marL="0" indent="0">
              <a:buNone/>
            </a:pPr>
            <a:r>
              <a:rPr lang="en-GB" dirty="0"/>
              <a:t>‘Only there still kept chattering on Thersites of measureless speech, whose mind was full of great store of disorderly words, wherewith to utter </a:t>
            </a:r>
            <a:r>
              <a:rPr lang="en-GB" dirty="0" err="1"/>
              <a:t>revilings</a:t>
            </a:r>
            <a:r>
              <a:rPr lang="en-GB" dirty="0"/>
              <a:t> against the kings, idly, and in no orderly wise, but whatsoever he deemed would raise a laugh among the </a:t>
            </a:r>
            <a:r>
              <a:rPr lang="en-GB" dirty="0" err="1"/>
              <a:t>Argives</a:t>
            </a:r>
            <a:r>
              <a:rPr lang="en-GB" dirty="0"/>
              <a:t>. Evil-favoured was he beyond all men that came to Ilium: he </a:t>
            </a:r>
            <a:r>
              <a:rPr lang="en-GB" b="1" dirty="0"/>
              <a:t>was bandy-legged and lame in the one foot, and his two shoulders were rounded, stooping together over his chest, and above them his head was warped, and a scant stubble grew thereon.</a:t>
            </a:r>
            <a:r>
              <a:rPr lang="en-GB" dirty="0"/>
              <a:t>’</a:t>
            </a:r>
          </a:p>
          <a:p>
            <a:pPr marL="0" indent="0">
              <a:buNone/>
            </a:pPr>
            <a:r>
              <a:rPr lang="en-GB" dirty="0"/>
              <a:t>						</a:t>
            </a:r>
            <a:r>
              <a:rPr lang="en-GB" i="1" dirty="0"/>
              <a:t>Iliad</a:t>
            </a:r>
            <a:r>
              <a:rPr lang="en-GB" dirty="0"/>
              <a:t> 2.212-219</a:t>
            </a:r>
          </a:p>
          <a:p>
            <a:pPr marL="0" indent="0">
              <a:buNone/>
            </a:pPr>
            <a:endParaRPr lang="en-GB" dirty="0"/>
          </a:p>
        </p:txBody>
      </p:sp>
    </p:spTree>
    <p:extLst>
      <p:ext uri="{BB962C8B-B14F-4D97-AF65-F5344CB8AC3E}">
        <p14:creationId xmlns:p14="http://schemas.microsoft.com/office/powerpoint/2010/main" val="1970198617"/>
      </p:ext>
    </p:extLst>
  </p:cSld>
  <p:clrMapOvr>
    <a:masterClrMapping/>
  </p:clrMapOvr>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Evidence: Myth II</a:t>
            </a:r>
            <a:endParaRPr lang="en-GB" dirty="0"/>
          </a:p>
        </p:txBody>
      </p:sp>
      <p:sp>
        <p:nvSpPr>
          <p:cNvPr id="3" name="Content Placeholder 2"/>
          <p:cNvSpPr>
            <a:spLocks noGrp="1"/>
          </p:cNvSpPr>
          <p:nvPr>
            <p:ph sz="quarter" idx="1"/>
          </p:nvPr>
        </p:nvSpPr>
        <p:spPr/>
        <p:txBody>
          <a:bodyPr>
            <a:normAutofit fontScale="92500" lnSpcReduction="10000"/>
          </a:bodyPr>
          <a:lstStyle/>
          <a:p>
            <a:pPr marL="0" indent="0">
              <a:buNone/>
            </a:pPr>
            <a:r>
              <a:rPr lang="en-GB" dirty="0"/>
              <a:t>Hephaistos – either lame from birth or as a result of being hurled from </a:t>
            </a:r>
            <a:r>
              <a:rPr lang="en-GB" dirty="0" smtClean="0"/>
              <a:t>Olympos: ‘</a:t>
            </a:r>
            <a:r>
              <a:rPr lang="en-GB" dirty="0"/>
              <a:t>No one is responsible for the fact that I am defective (</a:t>
            </a:r>
            <a:r>
              <a:rPr lang="en-GB" i="1" dirty="0" err="1"/>
              <a:t>epedanos</a:t>
            </a:r>
            <a:r>
              <a:rPr lang="en-GB" dirty="0"/>
              <a:t>) except my own parents, and I wish they had never given birth to me’ (8.311)</a:t>
            </a:r>
          </a:p>
          <a:p>
            <a:pPr marL="0" indent="0">
              <a:buNone/>
            </a:pPr>
            <a:endParaRPr lang="en-GB" dirty="0" smtClean="0"/>
          </a:p>
          <a:p>
            <a:pPr marL="0" indent="0">
              <a:buNone/>
            </a:pPr>
            <a:r>
              <a:rPr lang="en-GB" dirty="0" smtClean="0"/>
              <a:t>‘Oedipus </a:t>
            </a:r>
            <a:r>
              <a:rPr lang="en-GB" dirty="0"/>
              <a:t>– lamed when exposed and then blinds </a:t>
            </a:r>
            <a:r>
              <a:rPr lang="en-GB" dirty="0" smtClean="0"/>
              <a:t>himself when he discovers his ‘crime’. </a:t>
            </a:r>
          </a:p>
          <a:p>
            <a:pPr marL="0" indent="0">
              <a:buNone/>
            </a:pPr>
            <a:endParaRPr lang="en-GB" dirty="0"/>
          </a:p>
          <a:p>
            <a:pPr marL="0" indent="0">
              <a:buNone/>
            </a:pPr>
            <a:r>
              <a:rPr lang="en-GB" dirty="0"/>
              <a:t>Tiresias: blindness and ‘sex-change’ (which was a punishment in this instance. Compare </a:t>
            </a:r>
            <a:r>
              <a:rPr lang="en-GB" dirty="0" err="1"/>
              <a:t>Iphis</a:t>
            </a:r>
            <a:r>
              <a:rPr lang="en-GB" dirty="0"/>
              <a:t> in Ovid’s </a:t>
            </a:r>
            <a:r>
              <a:rPr lang="en-GB" i="1" dirty="0"/>
              <a:t>Metamorphoses</a:t>
            </a:r>
            <a:r>
              <a:rPr lang="en-GB" dirty="0"/>
              <a:t> 9.666-797). </a:t>
            </a:r>
          </a:p>
          <a:p>
            <a:pPr marL="0" indent="0">
              <a:buNone/>
            </a:pPr>
            <a:endParaRPr lang="en-GB" dirty="0"/>
          </a:p>
        </p:txBody>
      </p:sp>
    </p:spTree>
    <p:extLst>
      <p:ext uri="{BB962C8B-B14F-4D97-AF65-F5344CB8AC3E}">
        <p14:creationId xmlns:p14="http://schemas.microsoft.com/office/powerpoint/2010/main" val="2315122284"/>
      </p:ext>
    </p:extLst>
  </p:cSld>
  <p:clrMapOvr>
    <a:masterClrMapping/>
  </p:clrMapOvr>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Evidence: Myth III </a:t>
            </a:r>
            <a:endParaRPr lang="en-GB" dirty="0"/>
          </a:p>
        </p:txBody>
      </p:sp>
      <p:sp>
        <p:nvSpPr>
          <p:cNvPr id="3" name="Content Placeholder 2"/>
          <p:cNvSpPr>
            <a:spLocks noGrp="1"/>
          </p:cNvSpPr>
          <p:nvPr>
            <p:ph sz="quarter" idx="1"/>
          </p:nvPr>
        </p:nvSpPr>
        <p:spPr/>
        <p:txBody>
          <a:bodyPr/>
          <a:lstStyle/>
          <a:p>
            <a:r>
              <a:rPr lang="en-GB" dirty="0" err="1" smtClean="0"/>
              <a:t>Polyphemus</a:t>
            </a:r>
            <a:r>
              <a:rPr lang="en-GB" dirty="0" smtClean="0"/>
              <a:t>: Cyclops. One eye. </a:t>
            </a:r>
          </a:p>
          <a:p>
            <a:r>
              <a:rPr lang="en-GB" dirty="0" smtClean="0"/>
              <a:t>Read by some as a deformity. Certainly is considered monstrous. </a:t>
            </a:r>
          </a:p>
          <a:p>
            <a:r>
              <a:rPr lang="en-GB" dirty="0" smtClean="0"/>
              <a:t>Could see the Cyclopes as based in reality – on children with </a:t>
            </a:r>
            <a:r>
              <a:rPr lang="en-GB" dirty="0" err="1" smtClean="0"/>
              <a:t>cyclopia</a:t>
            </a:r>
            <a:r>
              <a:rPr lang="en-GB" dirty="0" smtClean="0"/>
              <a:t>?</a:t>
            </a:r>
          </a:p>
          <a:p>
            <a:r>
              <a:rPr lang="en-GB" dirty="0" smtClean="0"/>
              <a:t>But how </a:t>
            </a:r>
            <a:r>
              <a:rPr lang="en-GB" dirty="0"/>
              <a:t>convincing is it to start reading an origin in reality of disability into all monsters from myth: Foetuses/children with </a:t>
            </a:r>
            <a:r>
              <a:rPr lang="en-GB" dirty="0" err="1"/>
              <a:t>cyclopia</a:t>
            </a:r>
            <a:r>
              <a:rPr lang="en-GB" dirty="0"/>
              <a:t> are naturally aborted, stillborn or die shortly after birth. </a:t>
            </a:r>
          </a:p>
          <a:p>
            <a:endParaRPr lang="en-GB" dirty="0"/>
          </a:p>
        </p:txBody>
      </p:sp>
    </p:spTree>
    <p:extLst>
      <p:ext uri="{BB962C8B-B14F-4D97-AF65-F5344CB8AC3E}">
        <p14:creationId xmlns:p14="http://schemas.microsoft.com/office/powerpoint/2010/main" val="2501818468"/>
      </p:ext>
    </p:extLst>
  </p:cSld>
  <p:clrMapOvr>
    <a:masterClrMapping/>
  </p:clrMapOvr>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evidence: Art</a:t>
            </a:r>
            <a:endParaRPr lang="en-GB" dirty="0"/>
          </a:p>
        </p:txBody>
      </p:sp>
      <p:sp>
        <p:nvSpPr>
          <p:cNvPr id="3" name="Content Placeholder 2"/>
          <p:cNvSpPr>
            <a:spLocks noGrp="1"/>
          </p:cNvSpPr>
          <p:nvPr>
            <p:ph sz="quarter" idx="1"/>
          </p:nvPr>
        </p:nvSpPr>
        <p:spPr/>
        <p:txBody>
          <a:bodyPr/>
          <a:lstStyle/>
          <a:p>
            <a:r>
              <a:rPr lang="en-GB" dirty="0" smtClean="0"/>
              <a:t>Early Greek artists don’t seem to have been much interested in depicting deformity/disability (what’s changed?)</a:t>
            </a:r>
          </a:p>
          <a:p>
            <a:endParaRPr lang="en-GB" dirty="0"/>
          </a:p>
          <a:p>
            <a:r>
              <a:rPr lang="en-GB" dirty="0" smtClean="0"/>
              <a:t>Problems: stylisation might be mistaken for representing disability. (or vice-versa)</a:t>
            </a:r>
          </a:p>
          <a:p>
            <a:r>
              <a:rPr lang="en-GB" dirty="0" smtClean="0"/>
              <a:t>Artists’ mistakes might be taken for deformity: 6-fingered clay centaur from </a:t>
            </a:r>
            <a:r>
              <a:rPr lang="en-GB" dirty="0" err="1" smtClean="0"/>
              <a:t>Lefkandi</a:t>
            </a:r>
            <a:r>
              <a:rPr lang="en-GB" dirty="0" smtClean="0"/>
              <a:t>, 7-legged octopuses, etc. </a:t>
            </a:r>
          </a:p>
          <a:p>
            <a:endParaRPr lang="en-GB" dirty="0"/>
          </a:p>
        </p:txBody>
      </p:sp>
    </p:spTree>
    <p:extLst>
      <p:ext uri="{BB962C8B-B14F-4D97-AF65-F5344CB8AC3E}">
        <p14:creationId xmlns:p14="http://schemas.microsoft.com/office/powerpoint/2010/main" val="804882089"/>
      </p:ext>
    </p:extLst>
  </p:cSld>
  <p:clrMapOvr>
    <a:masterClrMapping/>
  </p:clrMapOvr>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evidence: </a:t>
            </a:r>
            <a:r>
              <a:rPr lang="en-GB" dirty="0" smtClean="0"/>
              <a:t>Art II</a:t>
            </a:r>
            <a:endParaRPr lang="en-GB" dirty="0"/>
          </a:p>
        </p:txBody>
      </p:sp>
      <p:sp>
        <p:nvSpPr>
          <p:cNvPr id="3" name="Content Placeholder 2"/>
          <p:cNvSpPr>
            <a:spLocks noGrp="1"/>
          </p:cNvSpPr>
          <p:nvPr>
            <p:ph sz="quarter" idx="1"/>
          </p:nvPr>
        </p:nvSpPr>
        <p:spPr/>
        <p:txBody>
          <a:bodyPr/>
          <a:lstStyle/>
          <a:p>
            <a:pPr marL="0" indent="0">
              <a:buNone/>
            </a:pPr>
            <a:r>
              <a:rPr lang="en-GB" dirty="0" smtClean="0"/>
              <a:t>Grotesques</a:t>
            </a:r>
            <a:r>
              <a:rPr lang="en-GB" dirty="0" smtClean="0"/>
              <a:t>:</a:t>
            </a:r>
          </a:p>
          <a:p>
            <a:r>
              <a:rPr lang="en-GB" dirty="0" smtClean="0"/>
              <a:t>Miniatures made of terracotta, bronze, ivory</a:t>
            </a:r>
            <a:endParaRPr lang="en-GB" dirty="0" smtClean="0"/>
          </a:p>
          <a:p>
            <a:r>
              <a:rPr lang="en-GB" dirty="0" smtClean="0"/>
              <a:t>Popular from </a:t>
            </a:r>
            <a:r>
              <a:rPr lang="en-GB" dirty="0" smtClean="0"/>
              <a:t>late </a:t>
            </a:r>
            <a:r>
              <a:rPr lang="en-GB" dirty="0" smtClean="0"/>
              <a:t>Hellenistic times</a:t>
            </a:r>
          </a:p>
          <a:p>
            <a:r>
              <a:rPr lang="en-GB" dirty="0" smtClean="0"/>
              <a:t>Depict emaciation, obesity, elephantiasis, paralysis, protruding belly, </a:t>
            </a:r>
            <a:r>
              <a:rPr lang="en-GB" dirty="0" err="1" smtClean="0"/>
              <a:t>gibbosity</a:t>
            </a:r>
            <a:r>
              <a:rPr lang="en-GB" dirty="0" smtClean="0"/>
              <a:t>, kyphosis, dwarfism</a:t>
            </a:r>
          </a:p>
          <a:p>
            <a:r>
              <a:rPr lang="en-GB" dirty="0" smtClean="0"/>
              <a:t>Majority probably produced in </a:t>
            </a:r>
            <a:r>
              <a:rPr lang="en-GB" dirty="0" smtClean="0"/>
              <a:t>Alexandria</a:t>
            </a:r>
          </a:p>
          <a:p>
            <a:r>
              <a:rPr lang="en-GB" dirty="0" smtClean="0"/>
              <a:t>Hard to tell whether they’re representing actors, disabilities, caricatures </a:t>
            </a:r>
            <a:endParaRPr lang="en-GB" dirty="0" smtClean="0"/>
          </a:p>
          <a:p>
            <a:endParaRPr lang="en-GB" dirty="0" smtClean="0"/>
          </a:p>
          <a:p>
            <a:endParaRPr lang="en-GB" dirty="0"/>
          </a:p>
        </p:txBody>
      </p:sp>
    </p:spTree>
    <p:extLst>
      <p:ext uri="{BB962C8B-B14F-4D97-AF65-F5344CB8AC3E}">
        <p14:creationId xmlns:p14="http://schemas.microsoft.com/office/powerpoint/2010/main" val="1139576645"/>
      </p:ext>
    </p:extLst>
  </p:cSld>
  <p:clrMapOvr>
    <a:masterClrMapping/>
  </p:clrMapOvr>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62000" y="523875"/>
            <a:ext cx="7620000" cy="5715000"/>
          </a:xfrm>
          <a:prstGeom prst="rect">
            <a:avLst/>
          </a:prstGeom>
        </p:spPr>
      </p:pic>
    </p:spTree>
    <p:extLst>
      <p:ext uri="{BB962C8B-B14F-4D97-AF65-F5344CB8AC3E}">
        <p14:creationId xmlns:p14="http://schemas.microsoft.com/office/powerpoint/2010/main" val="38575639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evidence: Art III</a:t>
            </a:r>
            <a:endParaRPr lang="en-GB" dirty="0"/>
          </a:p>
        </p:txBody>
      </p:sp>
      <p:pic>
        <p:nvPicPr>
          <p:cNvPr id="6" name="Content Placeholder 5"/>
          <p:cNvPicPr>
            <a:picLocks noGrp="1" noChangeAspect="1"/>
          </p:cNvPicPr>
          <p:nvPr>
            <p:ph sz="quarter" idx="1"/>
          </p:nvPr>
        </p:nvPicPr>
        <p:blipFill rotWithShape="1">
          <a:blip r:embed="rId2"/>
          <a:srcRect l="2897" t="1" r="347" b="-31873"/>
          <a:stretch/>
        </p:blipFill>
        <p:spPr/>
      </p:pic>
      <p:sp>
        <p:nvSpPr>
          <p:cNvPr id="7" name="TextBox 6"/>
          <p:cNvSpPr txBox="1"/>
          <p:nvPr/>
        </p:nvSpPr>
        <p:spPr>
          <a:xfrm>
            <a:off x="575057" y="5582232"/>
            <a:ext cx="8074754" cy="646331"/>
          </a:xfrm>
          <a:prstGeom prst="rect">
            <a:avLst/>
          </a:prstGeom>
          <a:noFill/>
        </p:spPr>
        <p:txBody>
          <a:bodyPr wrap="square" rtlCol="0">
            <a:spAutoFit/>
          </a:bodyPr>
          <a:lstStyle/>
          <a:p>
            <a:r>
              <a:rPr lang="en-GB" dirty="0" smtClean="0"/>
              <a:t>‘Sleeping Hermaphrodite’ Roman copy of lost Greek original, </a:t>
            </a:r>
            <a:r>
              <a:rPr lang="en-GB" i="1" dirty="0" smtClean="0"/>
              <a:t>possibly</a:t>
            </a:r>
            <a:r>
              <a:rPr lang="en-GB" dirty="0" smtClean="0"/>
              <a:t> by </a:t>
            </a:r>
            <a:r>
              <a:rPr lang="en-GB" dirty="0" err="1" smtClean="0"/>
              <a:t>Polycles</a:t>
            </a:r>
            <a:r>
              <a:rPr lang="en-GB" dirty="0" smtClean="0"/>
              <a:t> (Pliny </a:t>
            </a:r>
            <a:r>
              <a:rPr lang="en-GB" i="1" dirty="0" smtClean="0"/>
              <a:t>Nat. Hist.</a:t>
            </a:r>
            <a:r>
              <a:rPr lang="en-GB" dirty="0" smtClean="0"/>
              <a:t> 34.19)   </a:t>
            </a:r>
            <a:endParaRPr lang="en-GB" dirty="0"/>
          </a:p>
        </p:txBody>
      </p:sp>
    </p:spTree>
    <p:extLst>
      <p:ext uri="{BB962C8B-B14F-4D97-AF65-F5344CB8AC3E}">
        <p14:creationId xmlns:p14="http://schemas.microsoft.com/office/powerpoint/2010/main" val="1557696735"/>
      </p:ext>
    </p:extLst>
  </p:cSld>
  <p:clrMapOvr>
    <a:masterClrMapping/>
  </p:clrMapOvr>
  <p:timing>
    <p:tnLst>
      <p:par>
        <p:cTn xmlns:p14="http://schemas.microsoft.com/office/powerpoint/2010/mai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62000" y="901700"/>
            <a:ext cx="7620000" cy="5054600"/>
          </a:xfrm>
          <a:prstGeom prst="rect">
            <a:avLst/>
          </a:prstGeom>
        </p:spPr>
      </p:pic>
    </p:spTree>
    <p:extLst>
      <p:ext uri="{BB962C8B-B14F-4D97-AF65-F5344CB8AC3E}">
        <p14:creationId xmlns:p14="http://schemas.microsoft.com/office/powerpoint/2010/main" val="779429877"/>
      </p:ext>
    </p:extLst>
  </p:cSld>
  <p:clrMapOvr>
    <a:masterClrMapping/>
  </p:clrMapOvr>
  <p:timing>
    <p:tnLst>
      <p:par>
        <p:cTn xmlns:p14="http://schemas.microsoft.com/office/powerpoint/2010/mai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67727" y="1208776"/>
            <a:ext cx="8793575" cy="2964250"/>
          </a:xfrm>
          <a:prstGeom prst="rect">
            <a:avLst/>
          </a:prstGeom>
        </p:spPr>
      </p:pic>
      <p:sp>
        <p:nvSpPr>
          <p:cNvPr id="3" name="TextBox 2"/>
          <p:cNvSpPr txBox="1"/>
          <p:nvPr/>
        </p:nvSpPr>
        <p:spPr>
          <a:xfrm>
            <a:off x="670899" y="4935364"/>
            <a:ext cx="7835148" cy="646331"/>
          </a:xfrm>
          <a:prstGeom prst="rect">
            <a:avLst/>
          </a:prstGeom>
          <a:noFill/>
        </p:spPr>
        <p:txBody>
          <a:bodyPr wrap="square" rtlCol="0">
            <a:spAutoFit/>
          </a:bodyPr>
          <a:lstStyle/>
          <a:p>
            <a:r>
              <a:rPr lang="en-GB" dirty="0" smtClean="0"/>
              <a:t>Sleeping Maenad. National Archaeological Museum Athens. </a:t>
            </a:r>
            <a:r>
              <a:rPr lang="en-GB" dirty="0" err="1" smtClean="0"/>
              <a:t>Hadrianic</a:t>
            </a:r>
            <a:r>
              <a:rPr lang="en-GB" dirty="0" smtClean="0"/>
              <a:t> (117-138 AD/CE) ‘of the sleeping </a:t>
            </a:r>
            <a:r>
              <a:rPr lang="en-GB" dirty="0" err="1" smtClean="0"/>
              <a:t>hermaphroditus</a:t>
            </a:r>
            <a:r>
              <a:rPr lang="en-GB" dirty="0" smtClean="0"/>
              <a:t> type’</a:t>
            </a:r>
            <a:endParaRPr lang="en-GB" dirty="0"/>
          </a:p>
        </p:txBody>
      </p:sp>
    </p:spTree>
    <p:extLst>
      <p:ext uri="{BB962C8B-B14F-4D97-AF65-F5344CB8AC3E}">
        <p14:creationId xmlns:p14="http://schemas.microsoft.com/office/powerpoint/2010/main" val="2384197943"/>
      </p:ext>
    </p:extLst>
  </p:cSld>
  <p:clrMapOvr>
    <a:masterClrMapping/>
  </p:clrMapOvr>
  <p:timing>
    <p:tnLst>
      <p:par>
        <p:cTn xmlns:p14="http://schemas.microsoft.com/office/powerpoint/2010/mai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73855" y="335414"/>
            <a:ext cx="8802418" cy="6129601"/>
          </a:xfrm>
          <a:prstGeom prst="rect">
            <a:avLst/>
          </a:prstGeom>
        </p:spPr>
      </p:pic>
    </p:spTree>
    <p:extLst>
      <p:ext uri="{BB962C8B-B14F-4D97-AF65-F5344CB8AC3E}">
        <p14:creationId xmlns:p14="http://schemas.microsoft.com/office/powerpoint/2010/main" val="1041930246"/>
      </p:ext>
    </p:extLst>
  </p:cSld>
  <p:clrMapOvr>
    <a:masterClrMapping/>
  </p:clrMapOvr>
  <p:timing>
    <p:tnLst>
      <p:par>
        <p:cTn xmlns:p14="http://schemas.microsoft.com/office/powerpoint/2010/mai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evidence: </a:t>
            </a:r>
            <a:r>
              <a:rPr lang="en-GB" dirty="0" smtClean="0"/>
              <a:t>Art IV</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How these statues were placed in their environment would greatly affect the impact they had on the viewer</a:t>
            </a:r>
          </a:p>
          <a:p>
            <a:r>
              <a:rPr lang="en-GB" dirty="0" smtClean="0"/>
              <a:t>If they’re positioned against a wall/in an alcove then either the viewer cannot see the face or they cannot see the body – objectifying </a:t>
            </a:r>
            <a:r>
              <a:rPr lang="en-GB" dirty="0" err="1" smtClean="0"/>
              <a:t>vs</a:t>
            </a:r>
            <a:r>
              <a:rPr lang="en-GB" dirty="0" smtClean="0"/>
              <a:t> concealing. </a:t>
            </a:r>
          </a:p>
          <a:p>
            <a:r>
              <a:rPr lang="en-GB" dirty="0" smtClean="0"/>
              <a:t>If in a place where people can walk around it, was it positioned so that they would first see the face, then walk around for the “surprise”?</a:t>
            </a:r>
          </a:p>
          <a:p>
            <a:r>
              <a:rPr lang="en-GB" dirty="0" smtClean="0"/>
              <a:t>Was the whole pose of the sculpture designed to create this effect?</a:t>
            </a:r>
            <a:endParaRPr lang="en-GB" dirty="0"/>
          </a:p>
        </p:txBody>
      </p:sp>
    </p:spTree>
    <p:extLst>
      <p:ext uri="{BB962C8B-B14F-4D97-AF65-F5344CB8AC3E}">
        <p14:creationId xmlns:p14="http://schemas.microsoft.com/office/powerpoint/2010/main" val="2768060459"/>
      </p:ext>
    </p:extLst>
  </p:cSld>
  <p:clrMapOvr>
    <a:masterClrMapping/>
  </p:clrMapOvr>
  <p:timing>
    <p:tnLst>
      <p:par>
        <p:cTn xmlns:p14="http://schemas.microsoft.com/office/powerpoint/2010/mai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1684" y="195124"/>
            <a:ext cx="4011771" cy="6519127"/>
          </a:xfrm>
          <a:prstGeom prst="rect">
            <a:avLst/>
          </a:prstGeom>
        </p:spPr>
      </p:pic>
      <p:sp>
        <p:nvSpPr>
          <p:cNvPr id="4" name="TextBox 3"/>
          <p:cNvSpPr txBox="1"/>
          <p:nvPr/>
        </p:nvSpPr>
        <p:spPr>
          <a:xfrm>
            <a:off x="4480650" y="670826"/>
            <a:ext cx="4288964" cy="5355313"/>
          </a:xfrm>
          <a:prstGeom prst="rect">
            <a:avLst/>
          </a:prstGeom>
          <a:noFill/>
        </p:spPr>
        <p:txBody>
          <a:bodyPr wrap="square" rtlCol="0">
            <a:spAutoFit/>
          </a:bodyPr>
          <a:lstStyle/>
          <a:p>
            <a:r>
              <a:rPr lang="en-GB" dirty="0" err="1" smtClean="0"/>
              <a:t>Barberini</a:t>
            </a:r>
            <a:r>
              <a:rPr lang="en-GB" dirty="0" smtClean="0"/>
              <a:t> Faun</a:t>
            </a:r>
          </a:p>
          <a:p>
            <a:r>
              <a:rPr lang="en-GB" dirty="0" smtClean="0"/>
              <a:t>Either Hellenistic or a roman copy, </a:t>
            </a:r>
          </a:p>
          <a:p>
            <a:r>
              <a:rPr lang="en-GB" dirty="0" smtClean="0"/>
              <a:t>Late 3</a:t>
            </a:r>
            <a:r>
              <a:rPr lang="en-GB" baseline="30000" dirty="0" smtClean="0"/>
              <a:t>rd</a:t>
            </a:r>
            <a:r>
              <a:rPr lang="en-GB" dirty="0" smtClean="0"/>
              <a:t> BCE – early 2</a:t>
            </a:r>
            <a:r>
              <a:rPr lang="en-GB" baseline="30000" dirty="0" smtClean="0"/>
              <a:t>nd</a:t>
            </a:r>
            <a:r>
              <a:rPr lang="en-GB" dirty="0" smtClean="0"/>
              <a:t> BCE</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r>
              <a:rPr lang="en-GB" dirty="0" smtClean="0"/>
              <a:t>Next: Sleeping Ariadne </a:t>
            </a:r>
          </a:p>
          <a:p>
            <a:r>
              <a:rPr lang="en-GB" dirty="0" smtClean="0"/>
              <a:t>2</a:t>
            </a:r>
            <a:r>
              <a:rPr lang="en-GB" baseline="30000" dirty="0" smtClean="0"/>
              <a:t>nd</a:t>
            </a:r>
            <a:r>
              <a:rPr lang="en-GB" dirty="0" smtClean="0"/>
              <a:t> C. BCE</a:t>
            </a:r>
          </a:p>
          <a:p>
            <a:r>
              <a:rPr lang="en-GB" dirty="0" err="1" smtClean="0"/>
              <a:t>Hadrianic</a:t>
            </a:r>
            <a:r>
              <a:rPr lang="en-GB" dirty="0" smtClean="0"/>
              <a:t> Copy of Hellenistic original.</a:t>
            </a:r>
            <a:endParaRPr lang="en-GB" dirty="0"/>
          </a:p>
        </p:txBody>
      </p:sp>
    </p:spTree>
    <p:extLst>
      <p:ext uri="{BB962C8B-B14F-4D97-AF65-F5344CB8AC3E}">
        <p14:creationId xmlns:p14="http://schemas.microsoft.com/office/powerpoint/2010/main" val="2184387621"/>
      </p:ext>
    </p:extLst>
  </p:cSld>
  <p:clrMapOvr>
    <a:masterClrMapping/>
  </p:clrMapOvr>
  <p:timing>
    <p:tnLst>
      <p:par>
        <p:cTn xmlns:p14="http://schemas.microsoft.com/office/powerpoint/2010/mai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651357192"/>
      </p:ext>
    </p:extLst>
  </p:cSld>
  <p:clrMapOvr>
    <a:masterClrMapping/>
  </p:clrMapOvr>
  <p:timing>
    <p:tnLst>
      <p:par>
        <p:cTn xmlns:p14="http://schemas.microsoft.com/office/powerpoint/2010/mai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evidence: </a:t>
            </a:r>
            <a:r>
              <a:rPr lang="en-GB" dirty="0" smtClean="0"/>
              <a:t>Art V</a:t>
            </a:r>
            <a:endParaRPr lang="en-GB" dirty="0"/>
          </a:p>
        </p:txBody>
      </p:sp>
      <p:sp>
        <p:nvSpPr>
          <p:cNvPr id="3" name="Content Placeholder 2"/>
          <p:cNvSpPr>
            <a:spLocks noGrp="1"/>
          </p:cNvSpPr>
          <p:nvPr>
            <p:ph sz="quarter" idx="1"/>
          </p:nvPr>
        </p:nvSpPr>
        <p:spPr/>
        <p:txBody>
          <a:bodyPr>
            <a:normAutofit fontScale="92500" lnSpcReduction="20000"/>
          </a:bodyPr>
          <a:lstStyle/>
          <a:p>
            <a:pPr marL="0" indent="0">
              <a:buNone/>
            </a:pPr>
            <a:r>
              <a:rPr lang="en-GB" dirty="0" smtClean="0">
                <a:solidFill>
                  <a:srgbClr val="000000"/>
                </a:solidFill>
              </a:rPr>
              <a:t>Pygmies:</a:t>
            </a:r>
          </a:p>
          <a:p>
            <a:pPr marL="0" indent="0">
              <a:buNone/>
            </a:pPr>
            <a:r>
              <a:rPr lang="en-GB" dirty="0" smtClean="0">
                <a:solidFill>
                  <a:srgbClr val="000000"/>
                </a:solidFill>
              </a:rPr>
              <a:t>Myths about a race of pygmies are very old – find them mentioned in the </a:t>
            </a:r>
            <a:r>
              <a:rPr lang="en-GB" i="1" dirty="0" smtClean="0">
                <a:solidFill>
                  <a:srgbClr val="000000"/>
                </a:solidFill>
              </a:rPr>
              <a:t>Iliad</a:t>
            </a:r>
            <a:endParaRPr lang="en-GB" dirty="0" smtClean="0">
              <a:solidFill>
                <a:srgbClr val="000000"/>
              </a:solidFill>
            </a:endParaRPr>
          </a:p>
          <a:p>
            <a:r>
              <a:rPr lang="en-GB" dirty="0" smtClean="0">
                <a:solidFill>
                  <a:srgbClr val="000000"/>
                </a:solidFill>
              </a:rPr>
              <a:t>Supposedly they are in a constant war with cranes. </a:t>
            </a:r>
            <a:r>
              <a:rPr lang="en-GB" dirty="0" smtClean="0">
                <a:solidFill>
                  <a:srgbClr val="000000"/>
                </a:solidFill>
              </a:rPr>
              <a:t>This is the scene that we frequently find in art. </a:t>
            </a:r>
          </a:p>
          <a:p>
            <a:r>
              <a:rPr lang="en-GB" dirty="0" smtClean="0">
                <a:solidFill>
                  <a:srgbClr val="000000"/>
                </a:solidFill>
              </a:rPr>
              <a:t>Later writers tried to place th</a:t>
            </a:r>
            <a:r>
              <a:rPr lang="en-GB" dirty="0" smtClean="0">
                <a:solidFill>
                  <a:srgbClr val="000000"/>
                </a:solidFill>
              </a:rPr>
              <a:t>e pygmies in a geographical context – so there’s a persistent belief that they exist.</a:t>
            </a:r>
          </a:p>
          <a:p>
            <a:r>
              <a:rPr lang="en-GB" dirty="0" smtClean="0">
                <a:solidFill>
                  <a:srgbClr val="000000"/>
                </a:solidFill>
              </a:rPr>
              <a:t>They’re not based on actual pygmy races, which were named on their ‘discovery’ </a:t>
            </a:r>
            <a:r>
              <a:rPr lang="en-GB" i="1" dirty="0" smtClean="0">
                <a:solidFill>
                  <a:srgbClr val="000000"/>
                </a:solidFill>
              </a:rPr>
              <a:t>after</a:t>
            </a:r>
            <a:r>
              <a:rPr lang="en-GB" dirty="0" smtClean="0">
                <a:solidFill>
                  <a:srgbClr val="000000"/>
                </a:solidFill>
              </a:rPr>
              <a:t> the pygmy races of myth. </a:t>
            </a:r>
          </a:p>
          <a:p>
            <a:r>
              <a:rPr lang="en-GB" dirty="0" smtClean="0">
                <a:solidFill>
                  <a:srgbClr val="000000"/>
                </a:solidFill>
              </a:rPr>
              <a:t>Some might speculate that the myth originates from dwarfism – does this seem convincing?</a:t>
            </a:r>
          </a:p>
          <a:p>
            <a:r>
              <a:rPr lang="en-GB" dirty="0" smtClean="0">
                <a:solidFill>
                  <a:srgbClr val="000000"/>
                </a:solidFill>
              </a:rPr>
              <a:t>Pygmies and dwarfs seem to be treated distinctly in art. </a:t>
            </a:r>
          </a:p>
        </p:txBody>
      </p:sp>
    </p:spTree>
    <p:extLst>
      <p:ext uri="{BB962C8B-B14F-4D97-AF65-F5344CB8AC3E}">
        <p14:creationId xmlns:p14="http://schemas.microsoft.com/office/powerpoint/2010/main" val="260333038"/>
      </p:ext>
    </p:extLst>
  </p:cSld>
  <p:clrMapOvr>
    <a:masterClrMapping/>
  </p:clrMapOvr>
  <p:timing>
    <p:tnLst>
      <p:par>
        <p:cTn xmlns:p14="http://schemas.microsoft.com/office/powerpoint/2010/mai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778000" y="825500"/>
            <a:ext cx="5588000" cy="4813300"/>
          </a:xfrm>
          <a:prstGeom prst="rect">
            <a:avLst/>
          </a:prstGeom>
        </p:spPr>
      </p:pic>
      <p:sp>
        <p:nvSpPr>
          <p:cNvPr id="3" name="TextBox 2"/>
          <p:cNvSpPr txBox="1"/>
          <p:nvPr/>
        </p:nvSpPr>
        <p:spPr>
          <a:xfrm>
            <a:off x="1778000" y="5790168"/>
            <a:ext cx="5953125" cy="369332"/>
          </a:xfrm>
          <a:prstGeom prst="rect">
            <a:avLst/>
          </a:prstGeom>
          <a:noFill/>
        </p:spPr>
        <p:txBody>
          <a:bodyPr wrap="square" rtlCol="0">
            <a:spAutoFit/>
          </a:bodyPr>
          <a:lstStyle/>
          <a:p>
            <a:r>
              <a:rPr lang="en-GB" dirty="0" smtClean="0"/>
              <a:t>Attic red-figure </a:t>
            </a:r>
            <a:r>
              <a:rPr lang="en-GB" i="1" dirty="0" err="1" smtClean="0"/>
              <a:t>chous</a:t>
            </a:r>
            <a:r>
              <a:rPr lang="en-GB" dirty="0" smtClean="0"/>
              <a:t>, 430-420 BC (BCE)</a:t>
            </a:r>
            <a:endParaRPr lang="en-GB" dirty="0"/>
          </a:p>
        </p:txBody>
      </p:sp>
    </p:spTree>
    <p:extLst>
      <p:ext uri="{BB962C8B-B14F-4D97-AF65-F5344CB8AC3E}">
        <p14:creationId xmlns:p14="http://schemas.microsoft.com/office/powerpoint/2010/main" val="254953948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7-11-02 at 18.55.19.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9168" y="211642"/>
            <a:ext cx="5664200" cy="5575300"/>
          </a:xfrm>
          <a:prstGeom prst="rect">
            <a:avLst/>
          </a:prstGeom>
        </p:spPr>
      </p:pic>
      <p:pic>
        <p:nvPicPr>
          <p:cNvPr id="3" name="Picture 2" descr="Screen Shot 2017-11-02 at 18.56.40.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83368" y="4028343"/>
            <a:ext cx="3139298" cy="2318251"/>
          </a:xfrm>
          <a:prstGeom prst="rect">
            <a:avLst/>
          </a:prstGeom>
        </p:spPr>
      </p:pic>
    </p:spTree>
    <p:extLst>
      <p:ext uri="{BB962C8B-B14F-4D97-AF65-F5344CB8AC3E}">
        <p14:creationId xmlns:p14="http://schemas.microsoft.com/office/powerpoint/2010/main" val="1079066439"/>
      </p:ext>
    </p:extLst>
  </p:cSld>
  <p:clrMapOvr>
    <a:masterClrMapping/>
  </p:clrMapOvr>
  <p:timing>
    <p:tnLst>
      <p:par>
        <p:cTn xmlns:p14="http://schemas.microsoft.com/office/powerpoint/2010/mai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7-11-02 at 18.42.53.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7533" y="154669"/>
            <a:ext cx="2451100" cy="3619500"/>
          </a:xfrm>
          <a:prstGeom prst="rect">
            <a:avLst/>
          </a:prstGeom>
        </p:spPr>
      </p:pic>
      <p:pic>
        <p:nvPicPr>
          <p:cNvPr id="3" name="Picture 2" descr="Screen Shot 2017-11-02 at 18.42.58.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49732" y="2325094"/>
            <a:ext cx="2349500" cy="4076700"/>
          </a:xfrm>
          <a:prstGeom prst="rect">
            <a:avLst/>
          </a:prstGeom>
        </p:spPr>
      </p:pic>
      <p:pic>
        <p:nvPicPr>
          <p:cNvPr id="4" name="Picture 3" descr="Screen Shot 2017-11-02 at 18.43.15.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47256" y="218169"/>
            <a:ext cx="2489200" cy="3556000"/>
          </a:xfrm>
          <a:prstGeom prst="rect">
            <a:avLst/>
          </a:prstGeom>
        </p:spPr>
      </p:pic>
      <p:sp>
        <p:nvSpPr>
          <p:cNvPr id="5" name="TextBox 4"/>
          <p:cNvSpPr txBox="1"/>
          <p:nvPr/>
        </p:nvSpPr>
        <p:spPr>
          <a:xfrm>
            <a:off x="2749732" y="486077"/>
            <a:ext cx="3489980" cy="1754327"/>
          </a:xfrm>
          <a:prstGeom prst="rect">
            <a:avLst/>
          </a:prstGeom>
          <a:noFill/>
        </p:spPr>
        <p:txBody>
          <a:bodyPr wrap="square" rtlCol="0">
            <a:spAutoFit/>
          </a:bodyPr>
          <a:lstStyle/>
          <a:p>
            <a:pPr marL="285750" indent="-285750">
              <a:buFont typeface="Wingdings" charset="0"/>
              <a:buChar char="ß"/>
            </a:pPr>
            <a:r>
              <a:rPr lang="en-GB" dirty="0" smtClean="0">
                <a:sym typeface="Wingdings"/>
              </a:rPr>
              <a:t>Bronze boxing dwarf CE 25-50</a:t>
            </a:r>
          </a:p>
          <a:p>
            <a:endParaRPr lang="en-GB" dirty="0" smtClean="0">
              <a:sym typeface="Wingdings"/>
            </a:endParaRPr>
          </a:p>
          <a:p>
            <a:pPr algn="r"/>
            <a:r>
              <a:rPr lang="en-GB" dirty="0" smtClean="0">
                <a:sym typeface="Wingdings"/>
              </a:rPr>
              <a:t>Terracotta dancing dwarf, 3</a:t>
            </a:r>
            <a:r>
              <a:rPr lang="en-GB" baseline="30000" dirty="0" smtClean="0">
                <a:sym typeface="Wingdings"/>
              </a:rPr>
              <a:t>rd</a:t>
            </a:r>
            <a:r>
              <a:rPr lang="en-GB" dirty="0" smtClean="0">
                <a:sym typeface="Wingdings"/>
              </a:rPr>
              <a:t> C. BCE.</a:t>
            </a:r>
          </a:p>
          <a:p>
            <a:endParaRPr lang="en-GB" dirty="0"/>
          </a:p>
        </p:txBody>
      </p:sp>
    </p:spTree>
    <p:extLst>
      <p:ext uri="{BB962C8B-B14F-4D97-AF65-F5344CB8AC3E}">
        <p14:creationId xmlns:p14="http://schemas.microsoft.com/office/powerpoint/2010/main" val="1012294055"/>
      </p:ext>
    </p:extLst>
  </p:cSld>
  <p:clrMapOvr>
    <a:masterClrMapping/>
  </p:clrMapOvr>
  <p:timing>
    <p:tnLst>
      <p:par>
        <p:cTn xmlns:p14="http://schemas.microsoft.com/office/powerpoint/2010/mai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543031252_71e6ecdba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0345" y="186141"/>
            <a:ext cx="5257800" cy="394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8597" y="186141"/>
            <a:ext cx="3114675" cy="2438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descr="flickr-8485593501-h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98597" y="2983316"/>
            <a:ext cx="3048000"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575057" y="4960798"/>
            <a:ext cx="4953088" cy="1754327"/>
          </a:xfrm>
          <a:prstGeom prst="rect">
            <a:avLst/>
          </a:prstGeom>
          <a:noFill/>
        </p:spPr>
        <p:txBody>
          <a:bodyPr wrap="square" rtlCol="0">
            <a:spAutoFit/>
          </a:bodyPr>
          <a:lstStyle/>
          <a:p>
            <a:r>
              <a:rPr lang="en-US" b="1" dirty="0">
                <a:solidFill>
                  <a:srgbClr val="000000"/>
                </a:solidFill>
                <a:latin typeface="Palatino Linotype" charset="0"/>
              </a:rPr>
              <a:t>R. Garland (1994) </a:t>
            </a:r>
            <a:r>
              <a:rPr lang="ja-JP" altLang="en-US" b="1" dirty="0">
                <a:solidFill>
                  <a:srgbClr val="000000"/>
                </a:solidFill>
                <a:latin typeface="Palatino Linotype" charset="0"/>
              </a:rPr>
              <a:t>‘</a:t>
            </a:r>
            <a:r>
              <a:rPr lang="en-US" b="1" dirty="0">
                <a:solidFill>
                  <a:srgbClr val="000000"/>
                </a:solidFill>
                <a:latin typeface="Palatino Linotype" charset="0"/>
              </a:rPr>
              <a:t>The Mockery of the Deformed and the Disabled in </a:t>
            </a:r>
            <a:r>
              <a:rPr lang="en-US" b="1" dirty="0" err="1">
                <a:solidFill>
                  <a:srgbClr val="000000"/>
                </a:solidFill>
                <a:latin typeface="Palatino Linotype" charset="0"/>
              </a:rPr>
              <a:t>Graeco</a:t>
            </a:r>
            <a:r>
              <a:rPr lang="en-US" b="1" dirty="0">
                <a:solidFill>
                  <a:srgbClr val="000000"/>
                </a:solidFill>
                <a:latin typeface="Palatino Linotype" charset="0"/>
              </a:rPr>
              <a:t>-Roman Culture,</a:t>
            </a:r>
            <a:r>
              <a:rPr lang="ja-JP" altLang="en-US" b="1" dirty="0">
                <a:solidFill>
                  <a:srgbClr val="000000"/>
                </a:solidFill>
                <a:latin typeface="Palatino Linotype" charset="0"/>
              </a:rPr>
              <a:t>’</a:t>
            </a:r>
            <a:r>
              <a:rPr lang="en-US" b="1" dirty="0">
                <a:solidFill>
                  <a:srgbClr val="000000"/>
                </a:solidFill>
                <a:latin typeface="Palatino Linotype" charset="0"/>
              </a:rPr>
              <a:t> in </a:t>
            </a:r>
            <a:r>
              <a:rPr lang="en-US" b="1" dirty="0" err="1">
                <a:solidFill>
                  <a:srgbClr val="000000"/>
                </a:solidFill>
                <a:latin typeface="Palatino Linotype" charset="0"/>
              </a:rPr>
              <a:t>Jäkel</a:t>
            </a:r>
            <a:r>
              <a:rPr lang="en-US" b="1" dirty="0">
                <a:solidFill>
                  <a:srgbClr val="000000"/>
                </a:solidFill>
                <a:latin typeface="Palatino Linotype" charset="0"/>
              </a:rPr>
              <a:t>, S. and </a:t>
            </a:r>
            <a:r>
              <a:rPr lang="en-US" b="1" dirty="0" err="1">
                <a:solidFill>
                  <a:srgbClr val="000000"/>
                </a:solidFill>
                <a:latin typeface="Palatino Linotype" charset="0"/>
              </a:rPr>
              <a:t>Timonen</a:t>
            </a:r>
            <a:r>
              <a:rPr lang="en-US" b="1" dirty="0">
                <a:solidFill>
                  <a:srgbClr val="000000"/>
                </a:solidFill>
                <a:latin typeface="Palatino Linotype" charset="0"/>
              </a:rPr>
              <a:t>, A. (</a:t>
            </a:r>
            <a:r>
              <a:rPr lang="en-US" b="1" dirty="0" err="1">
                <a:solidFill>
                  <a:srgbClr val="000000"/>
                </a:solidFill>
                <a:latin typeface="Palatino Linotype" charset="0"/>
              </a:rPr>
              <a:t>edd</a:t>
            </a:r>
            <a:r>
              <a:rPr lang="en-US" b="1" dirty="0">
                <a:solidFill>
                  <a:srgbClr val="000000"/>
                </a:solidFill>
                <a:latin typeface="Palatino Linotype" charset="0"/>
              </a:rPr>
              <a:t>.) </a:t>
            </a:r>
            <a:r>
              <a:rPr lang="en-US" b="1" i="1" dirty="0">
                <a:solidFill>
                  <a:srgbClr val="000000"/>
                </a:solidFill>
                <a:latin typeface="Palatino Linotype" charset="0"/>
              </a:rPr>
              <a:t>Laughter Down the Centuries</a:t>
            </a:r>
            <a:r>
              <a:rPr lang="en-US" b="1" dirty="0">
                <a:solidFill>
                  <a:srgbClr val="000000"/>
                </a:solidFill>
                <a:latin typeface="Palatino Linotype" charset="0"/>
              </a:rPr>
              <a:t> Vol. 1 (Turku) pp. 71-84</a:t>
            </a:r>
          </a:p>
          <a:p>
            <a:endParaRPr lang="en-GB" dirty="0">
              <a:solidFill>
                <a:srgbClr val="000000"/>
              </a:solidFill>
            </a:endParaRPr>
          </a:p>
        </p:txBody>
      </p:sp>
    </p:spTree>
    <p:extLst>
      <p:ext uri="{BB962C8B-B14F-4D97-AF65-F5344CB8AC3E}">
        <p14:creationId xmlns:p14="http://schemas.microsoft.com/office/powerpoint/2010/main" val="2773122288"/>
      </p:ext>
    </p:extLst>
  </p:cSld>
  <p:clrMapOvr>
    <a:masterClrMapping/>
  </p:clrMapOvr>
  <p:timing>
    <p:tnLst>
      <p:par>
        <p:cTn xmlns:p14="http://schemas.microsoft.com/office/powerpoint/2010/mai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evidence: </a:t>
            </a:r>
            <a:r>
              <a:rPr lang="en-GB" dirty="0" smtClean="0"/>
              <a:t>Art VI</a:t>
            </a:r>
            <a:endParaRPr lang="en-GB" dirty="0"/>
          </a:p>
        </p:txBody>
      </p:sp>
      <p:sp>
        <p:nvSpPr>
          <p:cNvPr id="3" name="Content Placeholder 2"/>
          <p:cNvSpPr>
            <a:spLocks noGrp="1"/>
          </p:cNvSpPr>
          <p:nvPr>
            <p:ph sz="half" idx="1"/>
          </p:nvPr>
        </p:nvSpPr>
        <p:spPr/>
        <p:txBody>
          <a:bodyPr/>
          <a:lstStyle/>
          <a:p>
            <a:pPr marL="0" indent="0">
              <a:buNone/>
            </a:pPr>
            <a:r>
              <a:rPr lang="en-GB" dirty="0" smtClean="0"/>
              <a:t>Comic actor, red-figure. 4</a:t>
            </a:r>
            <a:r>
              <a:rPr lang="en-GB" baseline="30000" dirty="0" smtClean="0"/>
              <a:t>th</a:t>
            </a:r>
            <a:r>
              <a:rPr lang="en-GB" dirty="0" smtClean="0"/>
              <a:t> C. BCE.</a:t>
            </a:r>
          </a:p>
          <a:p>
            <a:pPr marL="0" indent="0">
              <a:buNone/>
            </a:pPr>
            <a:endParaRPr lang="en-GB" dirty="0"/>
          </a:p>
          <a:p>
            <a:pPr marL="0" indent="0">
              <a:buNone/>
            </a:pPr>
            <a:r>
              <a:rPr lang="en-GB" dirty="0" smtClean="0"/>
              <a:t>Amputee or congenital ‘defect’?</a:t>
            </a:r>
            <a:endParaRPr lang="en-GB" dirty="0"/>
          </a:p>
        </p:txBody>
      </p:sp>
      <p:pic>
        <p:nvPicPr>
          <p:cNvPr id="5" name="Content Placeholder 4" descr="Screen Shot 2017-10-31 at 15.41.34.png"/>
          <p:cNvPicPr>
            <a:picLocks noGrp="1" noChangeAspect="1"/>
          </p:cNvPicPr>
          <p:nvPr>
            <p:ph sz="half" idx="2"/>
          </p:nvPr>
        </p:nvPicPr>
        <p:blipFill>
          <a:blip r:embed="rId2">
            <a:extLst>
              <a:ext uri="{28A0092B-C50C-407E-A947-70E740481C1C}">
                <a14:useLocalDpi xmlns:a14="http://schemas.microsoft.com/office/drawing/2010/main" val="0"/>
              </a:ext>
            </a:extLst>
          </a:blip>
          <a:srcRect l="-12002" r="-12002"/>
          <a:stretch>
            <a:fillRect/>
          </a:stretch>
        </p:blipFill>
        <p:spPr/>
      </p:pic>
    </p:spTree>
    <p:extLst>
      <p:ext uri="{BB962C8B-B14F-4D97-AF65-F5344CB8AC3E}">
        <p14:creationId xmlns:p14="http://schemas.microsoft.com/office/powerpoint/2010/main" val="305459787"/>
      </p:ext>
    </p:extLst>
  </p:cSld>
  <p:clrMapOvr>
    <a:masterClrMapping/>
  </p:clrMapOvr>
  <p:timing>
    <p:tnLst>
      <p:par>
        <p:cTn xmlns:p14="http://schemas.microsoft.com/office/powerpoint/2010/mai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Evidence: Art VII</a:t>
            </a:r>
            <a:endParaRPr lang="en-GB" dirty="0"/>
          </a:p>
        </p:txBody>
      </p:sp>
      <p:sp>
        <p:nvSpPr>
          <p:cNvPr id="3" name="Content Placeholder 2"/>
          <p:cNvSpPr>
            <a:spLocks noGrp="1"/>
          </p:cNvSpPr>
          <p:nvPr>
            <p:ph sz="quarter" idx="1"/>
          </p:nvPr>
        </p:nvSpPr>
        <p:spPr/>
        <p:txBody>
          <a:bodyPr>
            <a:normAutofit fontScale="92500"/>
          </a:bodyPr>
          <a:lstStyle/>
          <a:p>
            <a:pPr marL="0" indent="0">
              <a:buNone/>
            </a:pPr>
            <a:r>
              <a:rPr lang="en-GB" dirty="0" smtClean="0"/>
              <a:t>Limitations:</a:t>
            </a:r>
          </a:p>
          <a:p>
            <a:r>
              <a:rPr lang="en-GB" dirty="0" smtClean="0"/>
              <a:t>Those who could afford portraits might not want their disability pictured.</a:t>
            </a:r>
          </a:p>
          <a:p>
            <a:r>
              <a:rPr lang="en-GB" dirty="0" err="1" smtClean="0"/>
              <a:t>Perikles</a:t>
            </a:r>
            <a:r>
              <a:rPr lang="en-GB" dirty="0"/>
              <a:t>: ‘His personal appearance was unimpeachable, except that his head was rather long and out of due proportion. For this reason the images of him, almost all of them, wear helmets, because the artists, as it would seem, were not willing to reproach him with deformity. The comic poets of Attica used to call him ‘</a:t>
            </a:r>
            <a:r>
              <a:rPr lang="en-GB" dirty="0" err="1"/>
              <a:t>Schinocephalus</a:t>
            </a:r>
            <a:r>
              <a:rPr lang="en-GB" dirty="0"/>
              <a:t>,’ or </a:t>
            </a:r>
            <a:r>
              <a:rPr lang="en-GB" dirty="0" err="1"/>
              <a:t>Squill</a:t>
            </a:r>
            <a:r>
              <a:rPr lang="en-GB" dirty="0"/>
              <a:t>-head (the </a:t>
            </a:r>
            <a:r>
              <a:rPr lang="en-GB" dirty="0" err="1"/>
              <a:t>squill</a:t>
            </a:r>
            <a:r>
              <a:rPr lang="en-GB" dirty="0"/>
              <a:t> is sometimes called ‘</a:t>
            </a:r>
            <a:r>
              <a:rPr lang="en-GB" dirty="0" err="1"/>
              <a:t>schinus</a:t>
            </a:r>
            <a:r>
              <a:rPr lang="en-GB" dirty="0"/>
              <a:t>’） </a:t>
            </a:r>
            <a:r>
              <a:rPr lang="en-GB" i="1" dirty="0" smtClean="0"/>
              <a:t>(</a:t>
            </a:r>
            <a:r>
              <a:rPr lang="en-GB" dirty="0" smtClean="0"/>
              <a:t>Plutarch</a:t>
            </a:r>
            <a:r>
              <a:rPr lang="en-GB" i="1" dirty="0" smtClean="0"/>
              <a:t> Per. </a:t>
            </a:r>
            <a:r>
              <a:rPr lang="en-GB" dirty="0" smtClean="0"/>
              <a:t>3.2)</a:t>
            </a:r>
          </a:p>
        </p:txBody>
      </p:sp>
    </p:spTree>
    <p:extLst>
      <p:ext uri="{BB962C8B-B14F-4D97-AF65-F5344CB8AC3E}">
        <p14:creationId xmlns:p14="http://schemas.microsoft.com/office/powerpoint/2010/main" val="1913950188"/>
      </p:ext>
    </p:extLst>
  </p:cSld>
  <p:clrMapOvr>
    <a:masterClrMapping/>
  </p:clrMapOvr>
  <p:timing>
    <p:tnLst>
      <p:par>
        <p:cTn xmlns:p14="http://schemas.microsoft.com/office/powerpoint/2010/mai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Evidence: </a:t>
            </a:r>
            <a:r>
              <a:rPr lang="en-GB" dirty="0" smtClean="0"/>
              <a:t>Art VIII</a:t>
            </a:r>
            <a:endParaRPr lang="en-GB" dirty="0"/>
          </a:p>
        </p:txBody>
      </p:sp>
      <p:sp>
        <p:nvSpPr>
          <p:cNvPr id="3" name="Content Placeholder 2"/>
          <p:cNvSpPr>
            <a:spLocks noGrp="1"/>
          </p:cNvSpPr>
          <p:nvPr>
            <p:ph sz="quarter" idx="1"/>
          </p:nvPr>
        </p:nvSpPr>
        <p:spPr/>
        <p:txBody>
          <a:bodyPr>
            <a:normAutofit lnSpcReduction="10000"/>
          </a:bodyPr>
          <a:lstStyle/>
          <a:p>
            <a:pPr marL="0" indent="0">
              <a:buNone/>
            </a:pPr>
            <a:endParaRPr lang="en-GB" dirty="0" smtClean="0"/>
          </a:p>
          <a:p>
            <a:r>
              <a:rPr lang="en-GB" dirty="0" smtClean="0"/>
              <a:t>Claudius</a:t>
            </a:r>
            <a:r>
              <a:rPr lang="en-GB" dirty="0"/>
              <a:t>: Always depicted as handsome, physically perfect, godlike (as is customary of emperors</a:t>
            </a:r>
            <a:r>
              <a:rPr lang="en-GB" dirty="0" smtClean="0"/>
              <a:t>)</a:t>
            </a:r>
          </a:p>
          <a:p>
            <a:endParaRPr lang="en-GB" dirty="0"/>
          </a:p>
          <a:p>
            <a:r>
              <a:rPr lang="en-GB" dirty="0" err="1"/>
              <a:t>Agesilaos</a:t>
            </a:r>
            <a:r>
              <a:rPr lang="en-GB" dirty="0"/>
              <a:t> (Plu. </a:t>
            </a:r>
            <a:r>
              <a:rPr lang="en-GB" i="1" dirty="0"/>
              <a:t>Ages.</a:t>
            </a:r>
            <a:r>
              <a:rPr lang="en-GB" dirty="0"/>
              <a:t> 2.2</a:t>
            </a:r>
            <a:r>
              <a:rPr lang="en-GB" dirty="0" smtClean="0"/>
              <a:t>). Wouldn’t allow images of himself to be made. </a:t>
            </a:r>
            <a:endParaRPr lang="en-GB" dirty="0"/>
          </a:p>
          <a:p>
            <a:endParaRPr lang="en-GB" dirty="0" smtClean="0"/>
          </a:p>
          <a:p>
            <a:r>
              <a:rPr lang="en-GB" dirty="0" smtClean="0"/>
              <a:t>Hephaistos</a:t>
            </a:r>
            <a:r>
              <a:rPr lang="en-GB" dirty="0"/>
              <a:t>: depicted as disabled in paintings, but not in sculpture. Lameness is alluded to by staff/crutch under arm.  </a:t>
            </a:r>
          </a:p>
          <a:p>
            <a:endParaRPr lang="en-GB" dirty="0"/>
          </a:p>
        </p:txBody>
      </p:sp>
    </p:spTree>
    <p:extLst>
      <p:ext uri="{BB962C8B-B14F-4D97-AF65-F5344CB8AC3E}">
        <p14:creationId xmlns:p14="http://schemas.microsoft.com/office/powerpoint/2010/main" val="2969055476"/>
      </p:ext>
    </p:extLst>
  </p:cSld>
  <p:clrMapOvr>
    <a:masterClrMapping/>
  </p:clrMapOvr>
  <p:timing>
    <p:tnLst>
      <p:par>
        <p:cTn xmlns:p14="http://schemas.microsoft.com/office/powerpoint/2010/mai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evidence: Votives</a:t>
            </a:r>
            <a:endParaRPr lang="en-GB" dirty="0"/>
          </a:p>
        </p:txBody>
      </p:sp>
      <p:sp>
        <p:nvSpPr>
          <p:cNvPr id="3" name="Content Placeholder 2"/>
          <p:cNvSpPr>
            <a:spLocks noGrp="1"/>
          </p:cNvSpPr>
          <p:nvPr>
            <p:ph sz="quarter" idx="1"/>
          </p:nvPr>
        </p:nvSpPr>
        <p:spPr/>
        <p:txBody>
          <a:bodyPr>
            <a:normAutofit fontScale="77500" lnSpcReduction="20000"/>
          </a:bodyPr>
          <a:lstStyle/>
          <a:p>
            <a:r>
              <a:rPr lang="en-GB" dirty="0" smtClean="0"/>
              <a:t>Physical objects left at temples/sanctuaries as offering to the gods. </a:t>
            </a:r>
          </a:p>
          <a:p>
            <a:r>
              <a:rPr lang="en-GB" dirty="0" smtClean="0"/>
              <a:t>Would be representative of the body part they wished to protect or heal</a:t>
            </a:r>
          </a:p>
          <a:p>
            <a:r>
              <a:rPr lang="en-GB" dirty="0" smtClean="0"/>
              <a:t>E.g. a clay foot for a foot injury (though also for a journey completed safely). Eyes for an eye injury. </a:t>
            </a:r>
          </a:p>
          <a:p>
            <a:r>
              <a:rPr lang="en-GB" dirty="0" smtClean="0"/>
              <a:t>So we can’t know whether any of these were specifically for disabilities. </a:t>
            </a:r>
          </a:p>
          <a:p>
            <a:r>
              <a:rPr lang="en-GB" dirty="0" smtClean="0"/>
              <a:t>But it seems inevitable that some of them were, purely based on the body parts represented and the frequent side-effects of having illnesses in those parts (what’s the most likely thing ears are going to be there for?)</a:t>
            </a:r>
          </a:p>
          <a:p>
            <a:r>
              <a:rPr lang="en-GB" dirty="0" smtClean="0"/>
              <a:t>Lots also for childbirth – probably both for the health of the mother, and of the foetus/baby. </a:t>
            </a:r>
          </a:p>
          <a:p>
            <a:r>
              <a:rPr lang="en-GB" dirty="0" smtClean="0"/>
              <a:t>See: </a:t>
            </a:r>
            <a:r>
              <a:rPr lang="en-GB" dirty="0"/>
              <a:t>votives project (https://</a:t>
            </a:r>
            <a:r>
              <a:rPr lang="en-GB" dirty="0" err="1" smtClean="0"/>
              <a:t>thevotivesproject.org</a:t>
            </a:r>
            <a:r>
              <a:rPr lang="en-GB" dirty="0" smtClean="0"/>
              <a:t>)</a:t>
            </a:r>
          </a:p>
          <a:p>
            <a:r>
              <a:rPr lang="en-GB" dirty="0" err="1" smtClean="0"/>
              <a:t>MakingLearning</a:t>
            </a:r>
            <a:r>
              <a:rPr lang="en-GB" dirty="0" smtClean="0"/>
              <a:t>: Hanging my heart – accessibility! </a:t>
            </a:r>
            <a:endParaRPr lang="en-GB" dirty="0"/>
          </a:p>
        </p:txBody>
      </p:sp>
    </p:spTree>
    <p:extLst>
      <p:ext uri="{BB962C8B-B14F-4D97-AF65-F5344CB8AC3E}">
        <p14:creationId xmlns:p14="http://schemas.microsoft.com/office/powerpoint/2010/main" val="2903202178"/>
      </p:ext>
    </p:extLst>
  </p:cSld>
  <p:clrMapOvr>
    <a:masterClrMapping/>
  </p:clrMapOvr>
  <p:timing>
    <p:tnLst>
      <p:par>
        <p:cTn xmlns:p14="http://schemas.microsoft.com/office/powerpoint/2010/mai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0007" y="403669"/>
            <a:ext cx="3876675" cy="2543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3"/>
          <a:stretch>
            <a:fillRect/>
          </a:stretch>
        </p:blipFill>
        <p:spPr>
          <a:xfrm>
            <a:off x="4678365" y="403668"/>
            <a:ext cx="4103274" cy="5930599"/>
          </a:xfrm>
          <a:prstGeom prst="rect">
            <a:avLst/>
          </a:prstGeom>
        </p:spPr>
      </p:pic>
      <p:sp>
        <p:nvSpPr>
          <p:cNvPr id="5" name="TextBox 4"/>
          <p:cNvSpPr txBox="1"/>
          <p:nvPr/>
        </p:nvSpPr>
        <p:spPr>
          <a:xfrm>
            <a:off x="464654" y="5622708"/>
            <a:ext cx="4011511" cy="646331"/>
          </a:xfrm>
          <a:prstGeom prst="rect">
            <a:avLst/>
          </a:prstGeom>
          <a:noFill/>
        </p:spPr>
        <p:txBody>
          <a:bodyPr wrap="square" rtlCol="0">
            <a:spAutoFit/>
          </a:bodyPr>
          <a:lstStyle/>
          <a:p>
            <a:r>
              <a:rPr lang="en-GB" dirty="0" smtClean="0">
                <a:sym typeface="Wingdings"/>
              </a:rPr>
              <a:t> Votive offering dedicated to Asclepius and Hygeia, from </a:t>
            </a:r>
            <a:r>
              <a:rPr lang="en-GB" dirty="0" err="1" smtClean="0">
                <a:sym typeface="Wingdings"/>
              </a:rPr>
              <a:t>Tyche</a:t>
            </a:r>
            <a:endParaRPr lang="en-GB" dirty="0"/>
          </a:p>
        </p:txBody>
      </p:sp>
    </p:spTree>
    <p:extLst>
      <p:ext uri="{BB962C8B-B14F-4D97-AF65-F5344CB8AC3E}">
        <p14:creationId xmlns:p14="http://schemas.microsoft.com/office/powerpoint/2010/main" val="1521012752"/>
      </p:ext>
    </p:extLst>
  </p:cSld>
  <p:clrMapOvr>
    <a:masterClrMapping/>
  </p:clrMapOvr>
  <p:timing>
    <p:tnLst>
      <p:par>
        <p:cTn xmlns:p14="http://schemas.microsoft.com/office/powerpoint/2010/mai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76281" y="232342"/>
            <a:ext cx="3721767" cy="5711773"/>
          </a:xfrm>
          <a:prstGeom prst="rect">
            <a:avLst/>
          </a:prstGeom>
        </p:spPr>
      </p:pic>
      <p:pic>
        <p:nvPicPr>
          <p:cNvPr id="3" name="Picture 2"/>
          <p:cNvPicPr>
            <a:picLocks noChangeAspect="1"/>
          </p:cNvPicPr>
          <p:nvPr/>
        </p:nvPicPr>
        <p:blipFill>
          <a:blip r:embed="rId3"/>
          <a:stretch>
            <a:fillRect/>
          </a:stretch>
        </p:blipFill>
        <p:spPr>
          <a:xfrm>
            <a:off x="5583731" y="232342"/>
            <a:ext cx="3328143" cy="5107680"/>
          </a:xfrm>
          <a:prstGeom prst="rect">
            <a:avLst/>
          </a:prstGeom>
        </p:spPr>
      </p:pic>
    </p:spTree>
    <p:extLst>
      <p:ext uri="{BB962C8B-B14F-4D97-AF65-F5344CB8AC3E}">
        <p14:creationId xmlns:p14="http://schemas.microsoft.com/office/powerpoint/2010/main" val="40731598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31399" y="247834"/>
            <a:ext cx="3381130" cy="5189000"/>
          </a:xfrm>
          <a:prstGeom prst="rect">
            <a:avLst/>
          </a:prstGeom>
        </p:spPr>
      </p:pic>
      <p:pic>
        <p:nvPicPr>
          <p:cNvPr id="3" name="Picture 2"/>
          <p:cNvPicPr>
            <a:picLocks noChangeAspect="1"/>
          </p:cNvPicPr>
          <p:nvPr/>
        </p:nvPicPr>
        <p:blipFill>
          <a:blip r:embed="rId3"/>
          <a:stretch>
            <a:fillRect/>
          </a:stretch>
        </p:blipFill>
        <p:spPr>
          <a:xfrm>
            <a:off x="3779192" y="247834"/>
            <a:ext cx="5117000" cy="3358363"/>
          </a:xfrm>
          <a:prstGeom prst="rect">
            <a:avLst/>
          </a:prstGeom>
        </p:spPr>
      </p:pic>
      <p:pic>
        <p:nvPicPr>
          <p:cNvPr id="4" name="Picture 3"/>
          <p:cNvPicPr>
            <a:picLocks noChangeAspect="1"/>
          </p:cNvPicPr>
          <p:nvPr/>
        </p:nvPicPr>
        <p:blipFill>
          <a:blip r:embed="rId4"/>
          <a:stretch>
            <a:fillRect/>
          </a:stretch>
        </p:blipFill>
        <p:spPr>
          <a:xfrm>
            <a:off x="5027431" y="3665286"/>
            <a:ext cx="3289300" cy="2463800"/>
          </a:xfrm>
          <a:prstGeom prst="rect">
            <a:avLst/>
          </a:prstGeom>
        </p:spPr>
      </p:pic>
    </p:spTree>
    <p:extLst>
      <p:ext uri="{BB962C8B-B14F-4D97-AF65-F5344CB8AC3E}">
        <p14:creationId xmlns:p14="http://schemas.microsoft.com/office/powerpoint/2010/main" val="387596651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366237" y="247832"/>
            <a:ext cx="3545925" cy="6006075"/>
          </a:xfrm>
          <a:prstGeom prst="rect">
            <a:avLst/>
          </a:prstGeom>
        </p:spPr>
      </p:pic>
      <p:pic>
        <p:nvPicPr>
          <p:cNvPr id="4" name="Picture 3"/>
          <p:cNvPicPr>
            <a:picLocks noChangeAspect="1"/>
          </p:cNvPicPr>
          <p:nvPr/>
        </p:nvPicPr>
        <p:blipFill>
          <a:blip r:embed="rId3"/>
          <a:stretch>
            <a:fillRect/>
          </a:stretch>
        </p:blipFill>
        <p:spPr>
          <a:xfrm>
            <a:off x="209128" y="247832"/>
            <a:ext cx="3885256" cy="6114501"/>
          </a:xfrm>
          <a:prstGeom prst="rect">
            <a:avLst/>
          </a:prstGeom>
        </p:spPr>
      </p:pic>
    </p:spTree>
    <p:extLst>
      <p:ext uri="{BB962C8B-B14F-4D97-AF65-F5344CB8AC3E}">
        <p14:creationId xmlns:p14="http://schemas.microsoft.com/office/powerpoint/2010/main" val="204052625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20150325_165816.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2456" y="172478"/>
            <a:ext cx="5407824" cy="3041901"/>
          </a:xfrm>
          <a:prstGeom prst="rect">
            <a:avLst/>
          </a:prstGeom>
        </p:spPr>
      </p:pic>
      <p:pic>
        <p:nvPicPr>
          <p:cNvPr id="3" name="Picture 2" descr="20150325_165834.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2455" y="3308705"/>
            <a:ext cx="5407824" cy="3041901"/>
          </a:xfrm>
          <a:prstGeom prst="rect">
            <a:avLst/>
          </a:prstGeom>
        </p:spPr>
      </p:pic>
    </p:spTree>
    <p:extLst>
      <p:ext uri="{BB962C8B-B14F-4D97-AF65-F5344CB8AC3E}">
        <p14:creationId xmlns:p14="http://schemas.microsoft.com/office/powerpoint/2010/main" val="2051844167"/>
      </p:ext>
    </p:extLst>
  </p:cSld>
  <p:clrMapOvr>
    <a:masterClrMapping/>
  </p:clrMapOvr>
  <p:timing>
    <p:tnLst>
      <p:par>
        <p:cTn xmlns:p14="http://schemas.microsoft.com/office/powerpoint/2010/mai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20150325_170119.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3560" y="1019192"/>
            <a:ext cx="8502430" cy="4782617"/>
          </a:xfrm>
          <a:prstGeom prst="rect">
            <a:avLst/>
          </a:prstGeom>
        </p:spPr>
      </p:pic>
    </p:spTree>
    <p:extLst>
      <p:ext uri="{BB962C8B-B14F-4D97-AF65-F5344CB8AC3E}">
        <p14:creationId xmlns:p14="http://schemas.microsoft.com/office/powerpoint/2010/main" val="3650265353"/>
      </p:ext>
    </p:extLst>
  </p:cSld>
  <p:clrMapOvr>
    <a:masterClrMapping/>
  </p:clrMapOvr>
  <p:timing>
    <p:tnLst>
      <p:par>
        <p:cTn xmlns:p14="http://schemas.microsoft.com/office/powerpoint/2010/mai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20150325_170326.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877830"/>
            <a:ext cx="9144000" cy="5143500"/>
          </a:xfrm>
          <a:prstGeom prst="rect">
            <a:avLst/>
          </a:prstGeom>
        </p:spPr>
      </p:pic>
    </p:spTree>
    <p:extLst>
      <p:ext uri="{BB962C8B-B14F-4D97-AF65-F5344CB8AC3E}">
        <p14:creationId xmlns:p14="http://schemas.microsoft.com/office/powerpoint/2010/main" val="1997094930"/>
      </p:ext>
    </p:extLst>
  </p:cSld>
  <p:clrMapOvr>
    <a:masterClrMapping/>
  </p:clrMapOvr>
  <p:timing>
    <p:tnLst>
      <p:par>
        <p:cTn xmlns:p14="http://schemas.microsoft.com/office/powerpoint/2010/mai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20150325_170428.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893510"/>
            <a:ext cx="9144000" cy="5143500"/>
          </a:xfrm>
          <a:prstGeom prst="rect">
            <a:avLst/>
          </a:prstGeom>
        </p:spPr>
      </p:pic>
    </p:spTree>
    <p:extLst>
      <p:ext uri="{BB962C8B-B14F-4D97-AF65-F5344CB8AC3E}">
        <p14:creationId xmlns:p14="http://schemas.microsoft.com/office/powerpoint/2010/main" val="598023787"/>
      </p:ext>
    </p:extLst>
  </p:cSld>
  <p:clrMapOvr>
    <a:masterClrMapping/>
  </p:clrMapOvr>
  <p:timing>
    <p:tnLst>
      <p:par>
        <p:cTn xmlns:p14="http://schemas.microsoft.com/office/powerpoint/2010/mai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GB" dirty="0"/>
          </a:p>
        </p:txBody>
      </p:sp>
      <p:sp>
        <p:nvSpPr>
          <p:cNvPr id="3" name="Title 2"/>
          <p:cNvSpPr>
            <a:spLocks noGrp="1"/>
          </p:cNvSpPr>
          <p:nvPr>
            <p:ph type="ctrTitle"/>
          </p:nvPr>
        </p:nvSpPr>
        <p:spPr/>
        <p:txBody>
          <a:bodyPr/>
          <a:lstStyle/>
          <a:p>
            <a:r>
              <a:rPr lang="en-GB" dirty="0" smtClean="0"/>
              <a:t>Focus: “Explanations”</a:t>
            </a:r>
            <a:br>
              <a:rPr lang="en-GB" dirty="0" smtClean="0"/>
            </a:br>
            <a:endParaRPr lang="en-GB" dirty="0"/>
          </a:p>
        </p:txBody>
      </p:sp>
    </p:spTree>
    <p:extLst>
      <p:ext uri="{BB962C8B-B14F-4D97-AF65-F5344CB8AC3E}">
        <p14:creationId xmlns:p14="http://schemas.microsoft.com/office/powerpoint/2010/main" val="2822083655"/>
      </p:ext>
    </p:extLst>
  </p:cSld>
  <p:clrMapOvr>
    <a:masterClrMapping/>
  </p:clrMapOvr>
  <p:timing>
    <p:tnLst>
      <p:par>
        <p:cTn xmlns:p14="http://schemas.microsoft.com/office/powerpoint/2010/mai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Disability As Punishment</a:t>
            </a:r>
            <a:endParaRPr lang="en-GB" dirty="0"/>
          </a:p>
        </p:txBody>
      </p:sp>
      <p:sp>
        <p:nvSpPr>
          <p:cNvPr id="3" name="Content Placeholder 2"/>
          <p:cNvSpPr>
            <a:spLocks noGrp="1"/>
          </p:cNvSpPr>
          <p:nvPr>
            <p:ph sz="quarter" idx="1"/>
          </p:nvPr>
        </p:nvSpPr>
        <p:spPr>
          <a:xfrm>
            <a:off x="301752" y="1527048"/>
            <a:ext cx="8503920" cy="5027154"/>
          </a:xfrm>
        </p:spPr>
        <p:txBody>
          <a:bodyPr>
            <a:noAutofit/>
          </a:bodyPr>
          <a:lstStyle/>
          <a:p>
            <a:r>
              <a:rPr lang="en-GB" sz="2500" dirty="0" smtClean="0"/>
              <a:t>Disabled children born as punishment for the sins of the parents.</a:t>
            </a:r>
          </a:p>
          <a:p>
            <a:r>
              <a:rPr lang="en-GB" sz="2500" dirty="0" smtClean="0"/>
              <a:t>Moral pollution doesn’t seem to have been attached to the child itself.</a:t>
            </a:r>
          </a:p>
          <a:p>
            <a:r>
              <a:rPr lang="en-GB" sz="2500" dirty="0" smtClean="0"/>
              <a:t>The (supposed) oath of the Athenians before the battle of </a:t>
            </a:r>
            <a:r>
              <a:rPr lang="en-GB" sz="2500" dirty="0" err="1" smtClean="0"/>
              <a:t>Palatiai</a:t>
            </a:r>
            <a:r>
              <a:rPr lang="en-GB" sz="2500" dirty="0" smtClean="0"/>
              <a:t>: ‘If I remain unfaithful to the inscribed oath, may women give birth to children who resemble their parents. If not, may they give birth to monsters.’</a:t>
            </a:r>
          </a:p>
          <a:p>
            <a:r>
              <a:rPr lang="en-US" sz="2500" dirty="0">
                <a:solidFill>
                  <a:srgbClr val="000000"/>
                </a:solidFill>
              </a:rPr>
              <a:t>Hesiod </a:t>
            </a:r>
            <a:r>
              <a:rPr lang="en-US" sz="2500" i="1" dirty="0">
                <a:solidFill>
                  <a:srgbClr val="000000"/>
                </a:solidFill>
              </a:rPr>
              <a:t>Works and Days</a:t>
            </a:r>
            <a:r>
              <a:rPr lang="en-US" sz="2500" dirty="0">
                <a:solidFill>
                  <a:srgbClr val="000000"/>
                </a:solidFill>
              </a:rPr>
              <a:t>: (235) Neither famine nor disaster ever haunt </a:t>
            </a:r>
            <a:r>
              <a:rPr lang="en-US" sz="2500" b="1" dirty="0">
                <a:solidFill>
                  <a:srgbClr val="000000"/>
                </a:solidFill>
              </a:rPr>
              <a:t>men who do true justice</a:t>
            </a:r>
            <a:r>
              <a:rPr lang="is-IS" sz="2500" dirty="0">
                <a:solidFill>
                  <a:srgbClr val="000000"/>
                </a:solidFill>
              </a:rPr>
              <a:t>… </a:t>
            </a:r>
            <a:r>
              <a:rPr lang="is-IS" sz="2500" b="1" dirty="0">
                <a:solidFill>
                  <a:srgbClr val="000000"/>
                </a:solidFill>
              </a:rPr>
              <a:t>their women bear children like their parents</a:t>
            </a:r>
            <a:r>
              <a:rPr lang="is-IS" sz="2500" dirty="0">
                <a:solidFill>
                  <a:srgbClr val="000000"/>
                </a:solidFill>
              </a:rPr>
              <a:t>.</a:t>
            </a:r>
            <a:r>
              <a:rPr lang="is-IS" sz="2500" dirty="0" smtClean="0">
                <a:solidFill>
                  <a:srgbClr val="000000"/>
                </a:solidFill>
              </a:rPr>
              <a:t>’ – i.e. </a:t>
            </a:r>
            <a:r>
              <a:rPr lang="en-US" sz="2500" dirty="0" smtClean="0">
                <a:solidFill>
                  <a:srgbClr val="000000"/>
                </a:solidFill>
              </a:rPr>
              <a:t>T</a:t>
            </a:r>
            <a:r>
              <a:rPr lang="is-IS" sz="2500" dirty="0" smtClean="0">
                <a:solidFill>
                  <a:srgbClr val="000000"/>
                </a:solidFill>
              </a:rPr>
              <a:t>hose who are unjust bear disabled children. </a:t>
            </a:r>
            <a:endParaRPr lang="is-IS" sz="2500" dirty="0">
              <a:solidFill>
                <a:srgbClr val="000000"/>
              </a:solidFill>
            </a:endParaRPr>
          </a:p>
          <a:p>
            <a:endParaRPr lang="en-GB" sz="2500" dirty="0"/>
          </a:p>
        </p:txBody>
      </p:sp>
    </p:spTree>
    <p:extLst>
      <p:ext uri="{BB962C8B-B14F-4D97-AF65-F5344CB8AC3E}">
        <p14:creationId xmlns:p14="http://schemas.microsoft.com/office/powerpoint/2010/main" val="733030230"/>
      </p:ext>
    </p:extLst>
  </p:cSld>
  <p:clrMapOvr>
    <a:masterClrMapping/>
  </p:clrMapOvr>
  <p:timing>
    <p:tnLst>
      <p:par>
        <p:cTn xmlns:p14="http://schemas.microsoft.com/office/powerpoint/2010/mai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Disability As Portent</a:t>
            </a:r>
            <a:endParaRPr lang="en-GB" dirty="0"/>
          </a:p>
        </p:txBody>
      </p:sp>
      <p:sp>
        <p:nvSpPr>
          <p:cNvPr id="3" name="Content Placeholder 2"/>
          <p:cNvSpPr>
            <a:spLocks noGrp="1"/>
          </p:cNvSpPr>
          <p:nvPr>
            <p:ph sz="quarter" idx="1"/>
          </p:nvPr>
        </p:nvSpPr>
        <p:spPr>
          <a:xfrm>
            <a:off x="301752" y="1527048"/>
            <a:ext cx="8503920" cy="4792690"/>
          </a:xfrm>
        </p:spPr>
        <p:txBody>
          <a:bodyPr>
            <a:normAutofit/>
          </a:bodyPr>
          <a:lstStyle/>
          <a:p>
            <a:r>
              <a:rPr lang="en-GB" dirty="0" smtClean="0">
                <a:solidFill>
                  <a:srgbClr val="000000"/>
                </a:solidFill>
              </a:rPr>
              <a:t>The overlap of meanings in words applied to the disabled and those meaning ‘omen’ in some </a:t>
            </a:r>
            <a:r>
              <a:rPr lang="en-GB" dirty="0">
                <a:solidFill>
                  <a:srgbClr val="000000"/>
                </a:solidFill>
              </a:rPr>
              <a:t>sense (</a:t>
            </a:r>
            <a:r>
              <a:rPr lang="en-GB" i="1" dirty="0" err="1" smtClean="0">
                <a:solidFill>
                  <a:srgbClr val="000000"/>
                </a:solidFill>
              </a:rPr>
              <a:t>monstrum</a:t>
            </a:r>
            <a:r>
              <a:rPr lang="en-GB" dirty="0" smtClean="0">
                <a:solidFill>
                  <a:srgbClr val="000000"/>
                </a:solidFill>
              </a:rPr>
              <a:t>, </a:t>
            </a:r>
            <a:r>
              <a:rPr lang="en-GB" dirty="0">
                <a:solidFill>
                  <a:srgbClr val="000000"/>
                </a:solidFill>
              </a:rPr>
              <a:t>τέρα</a:t>
            </a:r>
            <a:r>
              <a:rPr lang="en-GB" dirty="0" err="1">
                <a:solidFill>
                  <a:srgbClr val="000000"/>
                </a:solidFill>
              </a:rPr>
              <a:t>ς</a:t>
            </a:r>
            <a:r>
              <a:rPr lang="en-GB" dirty="0">
                <a:solidFill>
                  <a:srgbClr val="000000"/>
                </a:solidFill>
              </a:rPr>
              <a:t> </a:t>
            </a:r>
            <a:r>
              <a:rPr lang="en-GB" i="1" dirty="0" err="1" smtClean="0">
                <a:solidFill>
                  <a:srgbClr val="000000"/>
                </a:solidFill>
              </a:rPr>
              <a:t>teras</a:t>
            </a:r>
            <a:r>
              <a:rPr lang="en-GB" dirty="0" smtClean="0">
                <a:solidFill>
                  <a:srgbClr val="000000"/>
                </a:solidFill>
              </a:rPr>
              <a:t>)</a:t>
            </a:r>
          </a:p>
          <a:p>
            <a:endParaRPr lang="en-GB" i="1" dirty="0" smtClean="0">
              <a:solidFill>
                <a:srgbClr val="000000"/>
              </a:solidFill>
            </a:endParaRPr>
          </a:p>
          <a:p>
            <a:r>
              <a:rPr lang="en-GB" dirty="0" smtClean="0">
                <a:solidFill>
                  <a:srgbClr val="000000"/>
                </a:solidFill>
              </a:rPr>
              <a:t>Such births recorded – the prodigies </a:t>
            </a:r>
          </a:p>
          <a:p>
            <a:endParaRPr lang="en-GB" dirty="0" smtClean="0">
              <a:solidFill>
                <a:srgbClr val="000000"/>
              </a:solidFill>
            </a:endParaRPr>
          </a:p>
          <a:p>
            <a:r>
              <a:rPr lang="en-GB" dirty="0" smtClean="0">
                <a:solidFill>
                  <a:srgbClr val="000000"/>
                </a:solidFill>
              </a:rPr>
              <a:t>‘</a:t>
            </a:r>
            <a:r>
              <a:rPr lang="en-US" dirty="0">
                <a:solidFill>
                  <a:srgbClr val="000000"/>
                </a:solidFill>
              </a:rPr>
              <a:t>Seneca, “We extinguish portentous offspring (</a:t>
            </a:r>
            <a:r>
              <a:rPr lang="en-US" i="1" dirty="0" err="1">
                <a:solidFill>
                  <a:srgbClr val="000000"/>
                </a:solidFill>
              </a:rPr>
              <a:t>portentosos</a:t>
            </a:r>
            <a:r>
              <a:rPr lang="en-US" i="1" dirty="0">
                <a:solidFill>
                  <a:srgbClr val="000000"/>
                </a:solidFill>
              </a:rPr>
              <a:t> fetus</a:t>
            </a:r>
            <a:r>
              <a:rPr lang="en-US" dirty="0">
                <a:solidFill>
                  <a:srgbClr val="000000"/>
                </a:solidFill>
              </a:rPr>
              <a:t>)</a:t>
            </a:r>
            <a:r>
              <a:rPr lang="en-US" dirty="0" smtClean="0">
                <a:solidFill>
                  <a:srgbClr val="000000"/>
                </a:solidFill>
              </a:rPr>
              <a:t>,”</a:t>
            </a:r>
          </a:p>
          <a:p>
            <a:endParaRPr lang="en-US" dirty="0" smtClean="0">
              <a:solidFill>
                <a:srgbClr val="000000"/>
              </a:solidFill>
            </a:endParaRPr>
          </a:p>
          <a:p>
            <a:r>
              <a:rPr lang="en-US" dirty="0" smtClean="0">
                <a:solidFill>
                  <a:srgbClr val="000000"/>
                </a:solidFill>
              </a:rPr>
              <a:t>Hirsute priestesses. </a:t>
            </a:r>
            <a:endParaRPr lang="en-GB" dirty="0">
              <a:solidFill>
                <a:srgbClr val="000000"/>
              </a:solidFill>
            </a:endParaRPr>
          </a:p>
        </p:txBody>
      </p:sp>
    </p:spTree>
    <p:extLst>
      <p:ext uri="{BB962C8B-B14F-4D97-AF65-F5344CB8AC3E}">
        <p14:creationId xmlns:p14="http://schemas.microsoft.com/office/powerpoint/2010/main" val="489550232"/>
      </p:ext>
    </p:extLst>
  </p:cSld>
  <p:clrMapOvr>
    <a:masterClrMapping/>
  </p:clrMapOvr>
  <p:timing>
    <p:tnLst>
      <p:par>
        <p:cTn xmlns:p14="http://schemas.microsoft.com/office/powerpoint/2010/mai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With some “compensatory” skill</a:t>
            </a:r>
            <a:endParaRPr lang="en-GB" dirty="0"/>
          </a:p>
        </p:txBody>
      </p:sp>
      <p:sp>
        <p:nvSpPr>
          <p:cNvPr id="3" name="Content Placeholder 2"/>
          <p:cNvSpPr>
            <a:spLocks noGrp="1"/>
          </p:cNvSpPr>
          <p:nvPr>
            <p:ph sz="quarter" idx="1"/>
          </p:nvPr>
        </p:nvSpPr>
        <p:spPr/>
        <p:txBody>
          <a:bodyPr>
            <a:normAutofit fontScale="85000" lnSpcReduction="10000"/>
          </a:bodyPr>
          <a:lstStyle/>
          <a:p>
            <a:r>
              <a:rPr lang="en-GB" dirty="0" smtClean="0"/>
              <a:t>Physical blindness causes increase in other skills – e.g. Homer</a:t>
            </a:r>
          </a:p>
          <a:p>
            <a:r>
              <a:rPr lang="en-GB" dirty="0" smtClean="0"/>
              <a:t>Or prophetic abilities given in compensation (Tiresias) </a:t>
            </a:r>
          </a:p>
          <a:p>
            <a:r>
              <a:rPr lang="en-GB" dirty="0" smtClean="0"/>
              <a:t>Compare: expectation in contemporary society for all autistic people to be savants – Rain Man (film 1988). But recurring trope in a lot of TV shows still. </a:t>
            </a:r>
          </a:p>
          <a:p>
            <a:r>
              <a:rPr lang="en-GB" dirty="0" smtClean="0"/>
              <a:t>Hephaistos: technological skill (because that’s what he can do &amp; therefore what he gets good at?)</a:t>
            </a:r>
          </a:p>
          <a:p>
            <a:r>
              <a:rPr lang="en-GB" dirty="0" smtClean="0"/>
              <a:t>Cunning. Hephaistos again.  </a:t>
            </a:r>
          </a:p>
          <a:p>
            <a:r>
              <a:rPr lang="en-GB" dirty="0" smtClean="0"/>
              <a:t>“The </a:t>
            </a:r>
            <a:r>
              <a:rPr lang="en-GB" dirty="0"/>
              <a:t>p</a:t>
            </a:r>
            <a:r>
              <a:rPr lang="en-GB" dirty="0" smtClean="0"/>
              <a:t>sychological rationale for linking </a:t>
            </a:r>
            <a:r>
              <a:rPr lang="en-GB" dirty="0" err="1" smtClean="0"/>
              <a:t>god-given</a:t>
            </a:r>
            <a:r>
              <a:rPr lang="en-GB" dirty="0" smtClean="0"/>
              <a:t> talent to deformity can be variously explained. First, the extraordinary creativity of the deformed may function as a consoling fantasy for the able-bodied, since it justifies and renders more excusable their own mediocrity.’</a:t>
            </a:r>
            <a:endParaRPr lang="en-GB" dirty="0"/>
          </a:p>
        </p:txBody>
      </p:sp>
    </p:spTree>
    <p:extLst>
      <p:ext uri="{BB962C8B-B14F-4D97-AF65-F5344CB8AC3E}">
        <p14:creationId xmlns:p14="http://schemas.microsoft.com/office/powerpoint/2010/main" val="1696973222"/>
      </p:ext>
    </p:extLst>
  </p:cSld>
  <p:clrMapOvr>
    <a:masterClrMapping/>
  </p:clrMapOvr>
  <p:timing>
    <p:tnLst>
      <p:par>
        <p:cTn xmlns:p14="http://schemas.microsoft.com/office/powerpoint/2010/mai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GB"/>
          </a:p>
        </p:txBody>
      </p:sp>
      <p:sp>
        <p:nvSpPr>
          <p:cNvPr id="3" name="Title 2"/>
          <p:cNvSpPr>
            <a:spLocks noGrp="1"/>
          </p:cNvSpPr>
          <p:nvPr>
            <p:ph type="ctrTitle"/>
          </p:nvPr>
        </p:nvSpPr>
        <p:spPr/>
        <p:txBody>
          <a:bodyPr/>
          <a:lstStyle/>
          <a:p>
            <a:r>
              <a:rPr lang="en-GB" dirty="0" smtClean="0"/>
              <a:t>Focus: Survival &amp; Life prospects</a:t>
            </a:r>
            <a:br>
              <a:rPr lang="en-GB" dirty="0" smtClean="0"/>
            </a:br>
            <a:endParaRPr lang="en-GB" dirty="0"/>
          </a:p>
        </p:txBody>
      </p:sp>
    </p:spTree>
    <p:extLst>
      <p:ext uri="{BB962C8B-B14F-4D97-AF65-F5344CB8AC3E}">
        <p14:creationId xmlns:p14="http://schemas.microsoft.com/office/powerpoint/2010/main" val="104957151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Exposure of “deformed” Infants</a:t>
            </a:r>
            <a:endParaRPr lang="en-GB" dirty="0"/>
          </a:p>
        </p:txBody>
      </p:sp>
      <p:sp>
        <p:nvSpPr>
          <p:cNvPr id="3" name="Content Placeholder 2"/>
          <p:cNvSpPr>
            <a:spLocks noGrp="1"/>
          </p:cNvSpPr>
          <p:nvPr>
            <p:ph sz="quarter" idx="1"/>
          </p:nvPr>
        </p:nvSpPr>
        <p:spPr/>
        <p:txBody>
          <a:bodyPr/>
          <a:lstStyle/>
          <a:p>
            <a:r>
              <a:rPr lang="en-GB" dirty="0" smtClean="0">
                <a:solidFill>
                  <a:srgbClr val="000000"/>
                </a:solidFill>
              </a:rPr>
              <a:t>In Greece and </a:t>
            </a:r>
            <a:r>
              <a:rPr lang="en-GB" dirty="0">
                <a:solidFill>
                  <a:srgbClr val="000000"/>
                </a:solidFill>
              </a:rPr>
              <a:t>R</a:t>
            </a:r>
            <a:r>
              <a:rPr lang="en-GB" dirty="0" smtClean="0">
                <a:solidFill>
                  <a:srgbClr val="000000"/>
                </a:solidFill>
              </a:rPr>
              <a:t>ome, note also that intersex children are considered particularly abominable. </a:t>
            </a:r>
          </a:p>
          <a:p>
            <a:endParaRPr lang="en-GB" dirty="0">
              <a:solidFill>
                <a:srgbClr val="000000"/>
              </a:solidFill>
            </a:endParaRPr>
          </a:p>
          <a:p>
            <a:r>
              <a:rPr lang="en-GB" dirty="0" smtClean="0">
                <a:solidFill>
                  <a:srgbClr val="000000"/>
                </a:solidFill>
              </a:rPr>
              <a:t>There were laws regarding the exposure of such infants: were they followed?</a:t>
            </a:r>
          </a:p>
          <a:p>
            <a:endParaRPr lang="en-GB" dirty="0" smtClean="0">
              <a:solidFill>
                <a:srgbClr val="000000"/>
              </a:solidFill>
            </a:endParaRPr>
          </a:p>
          <a:p>
            <a:r>
              <a:rPr lang="en-GB" dirty="0" smtClean="0">
                <a:solidFill>
                  <a:srgbClr val="000000"/>
                </a:solidFill>
              </a:rPr>
              <a:t>Why exposure and not death?</a:t>
            </a:r>
          </a:p>
          <a:p>
            <a:endParaRPr lang="en-GB" dirty="0" smtClean="0">
              <a:solidFill>
                <a:srgbClr val="000000"/>
              </a:solidFill>
            </a:endParaRPr>
          </a:p>
        </p:txBody>
      </p:sp>
    </p:spTree>
    <p:extLst>
      <p:ext uri="{BB962C8B-B14F-4D97-AF65-F5344CB8AC3E}">
        <p14:creationId xmlns:p14="http://schemas.microsoft.com/office/powerpoint/2010/main" val="309312631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Employment</a:t>
            </a:r>
            <a:endParaRPr lang="en-GB" dirty="0"/>
          </a:p>
        </p:txBody>
      </p:sp>
      <p:sp>
        <p:nvSpPr>
          <p:cNvPr id="3" name="Content Placeholder 2"/>
          <p:cNvSpPr>
            <a:spLocks noGrp="1"/>
          </p:cNvSpPr>
          <p:nvPr>
            <p:ph sz="quarter" idx="1"/>
          </p:nvPr>
        </p:nvSpPr>
        <p:spPr/>
        <p:txBody>
          <a:bodyPr>
            <a:normAutofit fontScale="85000" lnSpcReduction="10000"/>
          </a:bodyPr>
          <a:lstStyle/>
          <a:p>
            <a:pPr marL="0" indent="0">
              <a:buNone/>
            </a:pPr>
            <a:r>
              <a:rPr lang="en-US" dirty="0">
                <a:solidFill>
                  <a:srgbClr val="000000"/>
                </a:solidFill>
              </a:rPr>
              <a:t>Pliny the Elder, Natural History 35.21:</a:t>
            </a:r>
          </a:p>
          <a:p>
            <a:pPr marL="0" indent="0">
              <a:buNone/>
            </a:pPr>
            <a:r>
              <a:rPr lang="en-US" dirty="0" smtClean="0"/>
              <a:t>Quintus </a:t>
            </a:r>
            <a:r>
              <a:rPr lang="en-US" dirty="0" err="1"/>
              <a:t>Pedius</a:t>
            </a:r>
            <a:r>
              <a:rPr lang="en-US" dirty="0"/>
              <a:t>, who had been </a:t>
            </a:r>
            <a:r>
              <a:rPr lang="en-US" dirty="0" err="1"/>
              <a:t>honoured</a:t>
            </a:r>
            <a:r>
              <a:rPr lang="en-US" dirty="0"/>
              <a:t> with the consulship and a triumph, and who had been named by the Dictator Caesar as co-heir with Augustus, had a grandson, who being dumb from his birth, the orator </a:t>
            </a:r>
            <a:r>
              <a:rPr lang="en-US" dirty="0" err="1"/>
              <a:t>Messala</a:t>
            </a:r>
            <a:r>
              <a:rPr lang="en-US" dirty="0"/>
              <a:t>, to whose family his grandmother belonged, recommended that he should be brought up as a painter, a proposal which was also approved of by the late Emperor Augustus. He died, however, in his youth, after having made great progress in the art</a:t>
            </a:r>
            <a:r>
              <a:rPr lang="en-US" dirty="0" smtClean="0"/>
              <a:t>.</a:t>
            </a:r>
            <a:endParaRPr lang="en-GB" dirty="0" smtClean="0"/>
          </a:p>
          <a:p>
            <a:pPr marL="0" indent="0">
              <a:buNone/>
            </a:pPr>
            <a:endParaRPr lang="en-GB" dirty="0"/>
          </a:p>
          <a:p>
            <a:pPr marL="0" indent="0">
              <a:buNone/>
            </a:pPr>
            <a:r>
              <a:rPr lang="en-US" dirty="0"/>
              <a:t>But this guy is </a:t>
            </a:r>
            <a:r>
              <a:rPr lang="en-US" dirty="0" smtClean="0"/>
              <a:t>the exception, not </a:t>
            </a:r>
            <a:r>
              <a:rPr lang="en-US" dirty="0"/>
              <a:t>the rule – he happens to have been born into a very wealthy family at the top of the social hierarchy. </a:t>
            </a:r>
            <a:endParaRPr lang="en-GB" dirty="0"/>
          </a:p>
          <a:p>
            <a:pPr marL="0" indent="0">
              <a:buNone/>
            </a:pPr>
            <a:endParaRPr lang="en-GB" dirty="0"/>
          </a:p>
        </p:txBody>
      </p:sp>
    </p:spTree>
    <p:extLst>
      <p:ext uri="{BB962C8B-B14F-4D97-AF65-F5344CB8AC3E}">
        <p14:creationId xmlns:p14="http://schemas.microsoft.com/office/powerpoint/2010/main" val="154825147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Employment II</a:t>
            </a:r>
            <a:endParaRPr lang="en-GB" dirty="0"/>
          </a:p>
        </p:txBody>
      </p:sp>
      <p:sp>
        <p:nvSpPr>
          <p:cNvPr id="3" name="Content Placeholder 2"/>
          <p:cNvSpPr>
            <a:spLocks noGrp="1"/>
          </p:cNvSpPr>
          <p:nvPr>
            <p:ph sz="quarter" idx="1"/>
          </p:nvPr>
        </p:nvSpPr>
        <p:spPr/>
        <p:txBody>
          <a:bodyPr>
            <a:normAutofit fontScale="92500"/>
          </a:bodyPr>
          <a:lstStyle/>
          <a:p>
            <a:r>
              <a:rPr lang="en-GB" dirty="0" smtClean="0">
                <a:solidFill>
                  <a:srgbClr val="000000"/>
                </a:solidFill>
              </a:rPr>
              <a:t>Going to be very limited depending on the disability</a:t>
            </a:r>
            <a:endParaRPr lang="en-GB" dirty="0" smtClean="0">
              <a:solidFill>
                <a:srgbClr val="000000"/>
              </a:solidFill>
            </a:endParaRPr>
          </a:p>
          <a:p>
            <a:r>
              <a:rPr lang="en-GB" dirty="0" smtClean="0">
                <a:solidFill>
                  <a:srgbClr val="000000"/>
                </a:solidFill>
              </a:rPr>
              <a:t>Pottery </a:t>
            </a:r>
            <a:r>
              <a:rPr lang="en-GB" dirty="0">
                <a:solidFill>
                  <a:srgbClr val="000000"/>
                </a:solidFill>
              </a:rPr>
              <a:t>and metalwork, esp. in </a:t>
            </a:r>
            <a:r>
              <a:rPr lang="en-GB" dirty="0" smtClean="0">
                <a:solidFill>
                  <a:srgbClr val="000000"/>
                </a:solidFill>
              </a:rPr>
              <a:t>Athens</a:t>
            </a:r>
            <a:r>
              <a:rPr lang="en-GB" dirty="0" smtClean="0">
                <a:solidFill>
                  <a:srgbClr val="000000"/>
                </a:solidFill>
              </a:rPr>
              <a:t>.</a:t>
            </a:r>
            <a:endParaRPr lang="en-GB" dirty="0">
              <a:solidFill>
                <a:srgbClr val="000000"/>
              </a:solidFill>
            </a:endParaRPr>
          </a:p>
          <a:p>
            <a:r>
              <a:rPr lang="en-GB" dirty="0" smtClean="0">
                <a:solidFill>
                  <a:srgbClr val="000000"/>
                </a:solidFill>
              </a:rPr>
              <a:t>Ethical judgement about work - Xenophon</a:t>
            </a:r>
            <a:r>
              <a:rPr lang="en-GB" dirty="0">
                <a:solidFill>
                  <a:srgbClr val="000000"/>
                </a:solidFill>
              </a:rPr>
              <a:t>: judges such work as morally inferior – men who work the land will fight harder to defend it. So artisans whose work is removed from that will be less dedicated as soldiers. </a:t>
            </a:r>
            <a:endParaRPr lang="en-GB" dirty="0" smtClean="0">
              <a:solidFill>
                <a:srgbClr val="000000"/>
              </a:solidFill>
            </a:endParaRPr>
          </a:p>
          <a:p>
            <a:r>
              <a:rPr lang="en-GB" dirty="0" smtClean="0">
                <a:solidFill>
                  <a:srgbClr val="000000"/>
                </a:solidFill>
              </a:rPr>
              <a:t>Leatherworking, banking (only later), teaching, maybe. </a:t>
            </a:r>
          </a:p>
          <a:p>
            <a:r>
              <a:rPr lang="en-GB" dirty="0" smtClean="0">
                <a:solidFill>
                  <a:srgbClr val="000000"/>
                </a:solidFill>
              </a:rPr>
              <a:t>Entertainment – dancing/boxing dwarfs seem to be a particularly popular thing.</a:t>
            </a:r>
          </a:p>
          <a:p>
            <a:r>
              <a:rPr lang="en-GB" dirty="0" smtClean="0">
                <a:solidFill>
                  <a:srgbClr val="000000"/>
                </a:solidFill>
              </a:rPr>
              <a:t>Begging.</a:t>
            </a:r>
            <a:endParaRPr lang="en-GB" dirty="0" smtClean="0">
              <a:solidFill>
                <a:srgbClr val="000000"/>
              </a:solidFill>
            </a:endParaRPr>
          </a:p>
          <a:p>
            <a:endParaRPr lang="en-GB" dirty="0">
              <a:solidFill>
                <a:srgbClr val="000000"/>
              </a:solidFill>
            </a:endParaRPr>
          </a:p>
        </p:txBody>
      </p:sp>
    </p:spTree>
    <p:extLst>
      <p:ext uri="{BB962C8B-B14F-4D97-AF65-F5344CB8AC3E}">
        <p14:creationId xmlns:p14="http://schemas.microsoft.com/office/powerpoint/2010/main" val="323347001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State Support</a:t>
            </a:r>
            <a:endParaRPr lang="en-GB" dirty="0"/>
          </a:p>
        </p:txBody>
      </p:sp>
      <p:sp>
        <p:nvSpPr>
          <p:cNvPr id="3" name="Content Placeholder 2"/>
          <p:cNvSpPr>
            <a:spLocks noGrp="1"/>
          </p:cNvSpPr>
          <p:nvPr>
            <p:ph sz="quarter" idx="1"/>
          </p:nvPr>
        </p:nvSpPr>
        <p:spPr/>
        <p:txBody>
          <a:bodyPr>
            <a:normAutofit fontScale="77500" lnSpcReduction="20000"/>
          </a:bodyPr>
          <a:lstStyle/>
          <a:p>
            <a:r>
              <a:rPr lang="en-GB" dirty="0" smtClean="0">
                <a:solidFill>
                  <a:srgbClr val="000000"/>
                </a:solidFill>
              </a:rPr>
              <a:t>For infirm, for elderly</a:t>
            </a:r>
            <a:endParaRPr lang="en-GB" dirty="0">
              <a:solidFill>
                <a:srgbClr val="000000"/>
              </a:solidFill>
            </a:endParaRPr>
          </a:p>
          <a:p>
            <a:r>
              <a:rPr lang="en-GB" dirty="0" smtClean="0">
                <a:solidFill>
                  <a:srgbClr val="000000"/>
                </a:solidFill>
              </a:rPr>
              <a:t>For war </a:t>
            </a:r>
            <a:r>
              <a:rPr lang="en-GB" dirty="0" smtClean="0">
                <a:solidFill>
                  <a:srgbClr val="000000"/>
                </a:solidFill>
              </a:rPr>
              <a:t>veterans</a:t>
            </a:r>
          </a:p>
          <a:p>
            <a:r>
              <a:rPr lang="en-GB" dirty="0" smtClean="0">
                <a:solidFill>
                  <a:srgbClr val="000000"/>
                </a:solidFill>
              </a:rPr>
              <a:t>For the poor</a:t>
            </a:r>
          </a:p>
          <a:p>
            <a:r>
              <a:rPr lang="en-GB" dirty="0" smtClean="0">
                <a:solidFill>
                  <a:srgbClr val="000000"/>
                </a:solidFill>
              </a:rPr>
              <a:t>And for the disabled</a:t>
            </a:r>
          </a:p>
          <a:p>
            <a:pPr marL="0" indent="0">
              <a:buNone/>
            </a:pPr>
            <a:r>
              <a:rPr lang="en-GB" i="1" dirty="0" smtClean="0">
                <a:solidFill>
                  <a:srgbClr val="000000"/>
                </a:solidFill>
              </a:rPr>
              <a:t>Constitution of Athens</a:t>
            </a:r>
            <a:r>
              <a:rPr lang="en-GB" dirty="0" smtClean="0">
                <a:solidFill>
                  <a:srgbClr val="000000"/>
                </a:solidFill>
              </a:rPr>
              <a:t>: ‘The council inspects those who are disabled. For there is a law which bids those who possess less than three </a:t>
            </a:r>
            <a:r>
              <a:rPr lang="en-GB" dirty="0" err="1" smtClean="0">
                <a:solidFill>
                  <a:srgbClr val="000000"/>
                </a:solidFill>
              </a:rPr>
              <a:t>minai</a:t>
            </a:r>
            <a:r>
              <a:rPr lang="en-GB" dirty="0" smtClean="0">
                <a:solidFill>
                  <a:srgbClr val="000000"/>
                </a:solidFill>
              </a:rPr>
              <a:t> and who are incapacitated and incapable of work to undergo inspection by the Council, which is to give them two </a:t>
            </a:r>
            <a:r>
              <a:rPr lang="en-GB" dirty="0" err="1" smtClean="0">
                <a:solidFill>
                  <a:srgbClr val="000000"/>
                </a:solidFill>
              </a:rPr>
              <a:t>obols</a:t>
            </a:r>
            <a:r>
              <a:rPr lang="en-GB" dirty="0" smtClean="0">
                <a:solidFill>
                  <a:srgbClr val="000000"/>
                </a:solidFill>
              </a:rPr>
              <a:t> per day each at public expense.’ </a:t>
            </a:r>
          </a:p>
          <a:p>
            <a:r>
              <a:rPr lang="en-GB" dirty="0" smtClean="0">
                <a:solidFill>
                  <a:srgbClr val="000000"/>
                </a:solidFill>
              </a:rPr>
              <a:t>Drachma = 6 </a:t>
            </a:r>
            <a:r>
              <a:rPr lang="en-GB" dirty="0" err="1" smtClean="0">
                <a:solidFill>
                  <a:srgbClr val="000000"/>
                </a:solidFill>
              </a:rPr>
              <a:t>obols</a:t>
            </a:r>
            <a:r>
              <a:rPr lang="en-GB" dirty="0" smtClean="0">
                <a:solidFill>
                  <a:srgbClr val="000000"/>
                </a:solidFill>
              </a:rPr>
              <a:t>, Mina = 100 </a:t>
            </a:r>
            <a:r>
              <a:rPr lang="en-GB" dirty="0" err="1" smtClean="0">
                <a:solidFill>
                  <a:srgbClr val="000000"/>
                </a:solidFill>
              </a:rPr>
              <a:t>drachmai</a:t>
            </a:r>
            <a:r>
              <a:rPr lang="en-GB" dirty="0" smtClean="0">
                <a:solidFill>
                  <a:srgbClr val="000000"/>
                </a:solidFill>
              </a:rPr>
              <a:t> </a:t>
            </a:r>
          </a:p>
          <a:p>
            <a:r>
              <a:rPr lang="en-GB" dirty="0" smtClean="0">
                <a:solidFill>
                  <a:srgbClr val="000000"/>
                </a:solidFill>
              </a:rPr>
              <a:t>3 </a:t>
            </a:r>
            <a:r>
              <a:rPr lang="en-GB" dirty="0" err="1" smtClean="0">
                <a:solidFill>
                  <a:srgbClr val="000000"/>
                </a:solidFill>
              </a:rPr>
              <a:t>minai</a:t>
            </a:r>
            <a:r>
              <a:rPr lang="en-GB" dirty="0" smtClean="0">
                <a:solidFill>
                  <a:srgbClr val="000000"/>
                </a:solidFill>
              </a:rPr>
              <a:t> = 300 </a:t>
            </a:r>
            <a:r>
              <a:rPr lang="en-GB" dirty="0" err="1" smtClean="0">
                <a:solidFill>
                  <a:srgbClr val="000000"/>
                </a:solidFill>
              </a:rPr>
              <a:t>drachmai</a:t>
            </a:r>
            <a:r>
              <a:rPr lang="en-GB" dirty="0" smtClean="0">
                <a:solidFill>
                  <a:srgbClr val="000000"/>
                </a:solidFill>
              </a:rPr>
              <a:t> = 1800 </a:t>
            </a:r>
            <a:r>
              <a:rPr lang="en-GB" dirty="0" err="1" smtClean="0">
                <a:solidFill>
                  <a:srgbClr val="000000"/>
                </a:solidFill>
              </a:rPr>
              <a:t>obols</a:t>
            </a:r>
            <a:r>
              <a:rPr lang="en-GB" dirty="0" smtClean="0">
                <a:solidFill>
                  <a:srgbClr val="000000"/>
                </a:solidFill>
              </a:rPr>
              <a:t>.</a:t>
            </a:r>
          </a:p>
          <a:p>
            <a:r>
              <a:rPr lang="en-GB" dirty="0" smtClean="0">
                <a:solidFill>
                  <a:srgbClr val="000000"/>
                </a:solidFill>
              </a:rPr>
              <a:t>This is less than an </a:t>
            </a:r>
            <a:r>
              <a:rPr lang="en-GB" dirty="0" err="1" smtClean="0">
                <a:solidFill>
                  <a:srgbClr val="000000"/>
                </a:solidFill>
              </a:rPr>
              <a:t>ablebodied</a:t>
            </a:r>
            <a:r>
              <a:rPr lang="en-GB" dirty="0" smtClean="0">
                <a:solidFill>
                  <a:srgbClr val="000000"/>
                </a:solidFill>
              </a:rPr>
              <a:t> ‘un-skilled’ person could earn. </a:t>
            </a:r>
            <a:endParaRPr lang="en-GB" dirty="0" smtClean="0">
              <a:solidFill>
                <a:srgbClr val="000000"/>
              </a:solidFill>
            </a:endParaRPr>
          </a:p>
          <a:p>
            <a:r>
              <a:rPr lang="en-GB" dirty="0" smtClean="0">
                <a:solidFill>
                  <a:srgbClr val="000000"/>
                </a:solidFill>
              </a:rPr>
              <a:t>The scrutiny of whether people are ‘playing’ the system was there even then. </a:t>
            </a:r>
          </a:p>
          <a:p>
            <a:endParaRPr lang="en-GB" dirty="0">
              <a:solidFill>
                <a:srgbClr val="000000"/>
              </a:solidFill>
            </a:endParaRPr>
          </a:p>
        </p:txBody>
      </p:sp>
    </p:spTree>
    <p:extLst>
      <p:ext uri="{BB962C8B-B14F-4D97-AF65-F5344CB8AC3E}">
        <p14:creationId xmlns:p14="http://schemas.microsoft.com/office/powerpoint/2010/main" val="99231313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GB" dirty="0"/>
          </a:p>
        </p:txBody>
      </p:sp>
      <p:sp>
        <p:nvSpPr>
          <p:cNvPr id="3" name="Title 2"/>
          <p:cNvSpPr>
            <a:spLocks noGrp="1"/>
          </p:cNvSpPr>
          <p:nvPr>
            <p:ph type="ctrTitle"/>
          </p:nvPr>
        </p:nvSpPr>
        <p:spPr/>
        <p:txBody>
          <a:bodyPr/>
          <a:lstStyle/>
          <a:p>
            <a:r>
              <a:rPr lang="en-GB" dirty="0" smtClean="0"/>
              <a:t>Focus: Intersections</a:t>
            </a:r>
            <a:br>
              <a:rPr lang="en-GB" dirty="0" smtClean="0"/>
            </a:br>
            <a:endParaRPr lang="en-GB" dirty="0"/>
          </a:p>
        </p:txBody>
      </p:sp>
    </p:spTree>
    <p:extLst>
      <p:ext uri="{BB962C8B-B14F-4D97-AF65-F5344CB8AC3E}">
        <p14:creationId xmlns:p14="http://schemas.microsoft.com/office/powerpoint/2010/main" val="176817686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Slaves</a:t>
            </a:r>
            <a:endParaRPr lang="en-GB" dirty="0"/>
          </a:p>
        </p:txBody>
      </p:sp>
      <p:sp>
        <p:nvSpPr>
          <p:cNvPr id="3" name="Content Placeholder 2"/>
          <p:cNvSpPr>
            <a:spLocks noGrp="1"/>
          </p:cNvSpPr>
          <p:nvPr>
            <p:ph sz="quarter" idx="1"/>
          </p:nvPr>
        </p:nvSpPr>
        <p:spPr/>
        <p:txBody>
          <a:bodyPr>
            <a:normAutofit fontScale="77500" lnSpcReduction="20000"/>
          </a:bodyPr>
          <a:lstStyle/>
          <a:p>
            <a:pPr marL="0" indent="0">
              <a:lnSpc>
                <a:spcPct val="120000"/>
              </a:lnSpc>
              <a:buNone/>
            </a:pPr>
            <a:r>
              <a:rPr lang="en-GB" dirty="0"/>
              <a:t>At Rome there are some who take no account of paintings or statues or even, by Heaven, of the beauty of the boys and women for sale, but haunt the monster-market, examining those who have no calves, or are weasel-armed, or have three eyes, or ostrich-heads, and searching to learn whether there has been born some ‘commingled shape and </a:t>
            </a:r>
            <a:r>
              <a:rPr lang="en-GB" dirty="0" err="1"/>
              <a:t>misformed</a:t>
            </a:r>
            <a:r>
              <a:rPr lang="en-GB" dirty="0"/>
              <a:t> prodigy’, yet if one continually conduct them to such sights, they will soon experience satiety and nausea ; so let those who are curious about life's failures, the blots on the </a:t>
            </a:r>
            <a:r>
              <a:rPr lang="en-GB" dirty="0" err="1"/>
              <a:t>scutcheon</a:t>
            </a:r>
            <a:r>
              <a:rPr lang="en-GB" dirty="0"/>
              <a:t>, the delinquencies and errors in other people's homes, remind themselves that their former discoveries have brought them no favour or profit. </a:t>
            </a:r>
            <a:r>
              <a:rPr lang="en-GB" dirty="0" smtClean="0"/>
              <a:t>					(</a:t>
            </a:r>
            <a:r>
              <a:rPr lang="en-GB" dirty="0"/>
              <a:t>Plutarch, </a:t>
            </a:r>
            <a:r>
              <a:rPr lang="en-GB" i="1" dirty="0"/>
              <a:t>On Curiosity </a:t>
            </a:r>
            <a:r>
              <a:rPr lang="en-GB" dirty="0"/>
              <a:t>10</a:t>
            </a:r>
            <a:r>
              <a:rPr lang="en-GB" dirty="0" smtClean="0"/>
              <a:t>)</a:t>
            </a:r>
          </a:p>
          <a:p>
            <a:pPr marL="0" indent="0">
              <a:buNone/>
            </a:pPr>
            <a:endParaRPr lang="en-GB" dirty="0" smtClean="0"/>
          </a:p>
          <a:p>
            <a:pPr marL="0" indent="0">
              <a:buNone/>
            </a:pPr>
            <a:r>
              <a:rPr lang="en-GB" dirty="0" smtClean="0"/>
              <a:t>Compare: Freak</a:t>
            </a:r>
            <a:r>
              <a:rPr lang="en-GB" dirty="0"/>
              <a:t>-show</a:t>
            </a:r>
            <a:r>
              <a:rPr lang="en-GB" dirty="0" smtClean="0"/>
              <a:t>! which </a:t>
            </a:r>
            <a:r>
              <a:rPr lang="en-GB" dirty="0"/>
              <a:t>persists. Compare: </a:t>
            </a:r>
            <a:r>
              <a:rPr lang="en-GB" dirty="0" smtClean="0"/>
              <a:t>Freaks </a:t>
            </a:r>
            <a:r>
              <a:rPr lang="en-GB" dirty="0"/>
              <a:t> (1932 film</a:t>
            </a:r>
            <a:r>
              <a:rPr lang="en-GB" dirty="0" smtClean="0"/>
              <a:t>), </a:t>
            </a:r>
            <a:r>
              <a:rPr lang="en-GB" dirty="0" err="1" smtClean="0"/>
              <a:t>Freakshow</a:t>
            </a:r>
            <a:r>
              <a:rPr lang="en-GB" dirty="0" smtClean="0"/>
              <a:t> (2007 remake) &amp; </a:t>
            </a:r>
            <a:r>
              <a:rPr lang="en-GB" dirty="0"/>
              <a:t>American Horror </a:t>
            </a:r>
            <a:r>
              <a:rPr lang="en-GB" dirty="0" smtClean="0"/>
              <a:t>Story: </a:t>
            </a:r>
            <a:r>
              <a:rPr lang="en-GB" dirty="0" err="1" smtClean="0"/>
              <a:t>Freakshow</a:t>
            </a:r>
            <a:r>
              <a:rPr lang="en-GB" dirty="0" smtClean="0"/>
              <a:t>)</a:t>
            </a:r>
          </a:p>
          <a:p>
            <a:endParaRPr lang="en-GB" dirty="0"/>
          </a:p>
        </p:txBody>
      </p:sp>
    </p:spTree>
    <p:extLst>
      <p:ext uri="{BB962C8B-B14F-4D97-AF65-F5344CB8AC3E}">
        <p14:creationId xmlns:p14="http://schemas.microsoft.com/office/powerpoint/2010/main" val="418548093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Slaves</a:t>
            </a:r>
            <a:endParaRPr lang="en-GB" dirty="0"/>
          </a:p>
        </p:txBody>
      </p:sp>
      <p:sp>
        <p:nvSpPr>
          <p:cNvPr id="3" name="Content Placeholder 2"/>
          <p:cNvSpPr>
            <a:spLocks noGrp="1"/>
          </p:cNvSpPr>
          <p:nvPr>
            <p:ph sz="quarter" idx="1"/>
          </p:nvPr>
        </p:nvSpPr>
        <p:spPr/>
        <p:txBody>
          <a:bodyPr/>
          <a:lstStyle/>
          <a:p>
            <a:r>
              <a:rPr lang="en-GB" dirty="0"/>
              <a:t>Lots of references to slaves with some sort of ‘deformity’, popular among the well to-</a:t>
            </a:r>
            <a:r>
              <a:rPr lang="en-GB" dirty="0" smtClean="0"/>
              <a:t>do.</a:t>
            </a:r>
          </a:p>
          <a:p>
            <a:endParaRPr lang="en-GB" dirty="0" smtClean="0"/>
          </a:p>
          <a:p>
            <a:r>
              <a:rPr lang="en-GB" dirty="0"/>
              <a:t>According to Suetonius, the Emperor Claudius issued an edict saying they should be exposed/abandoned rather than killed. This suggests they were (sometimes?) being killed. (</a:t>
            </a:r>
            <a:r>
              <a:rPr lang="en-GB" i="1" dirty="0" err="1"/>
              <a:t>Claud</a:t>
            </a:r>
            <a:r>
              <a:rPr lang="en-GB" dirty="0"/>
              <a:t>. 25)</a:t>
            </a:r>
          </a:p>
          <a:p>
            <a:endParaRPr lang="en-GB" dirty="0" smtClean="0"/>
          </a:p>
          <a:p>
            <a:r>
              <a:rPr lang="en-GB" dirty="0" smtClean="0"/>
              <a:t>Seen as novelties </a:t>
            </a:r>
            <a:endParaRPr lang="en-GB" dirty="0"/>
          </a:p>
          <a:p>
            <a:endParaRPr lang="en-GB" dirty="0"/>
          </a:p>
        </p:txBody>
      </p:sp>
    </p:spTree>
    <p:extLst>
      <p:ext uri="{BB962C8B-B14F-4D97-AF65-F5344CB8AC3E}">
        <p14:creationId xmlns:p14="http://schemas.microsoft.com/office/powerpoint/2010/main" val="86978559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Race</a:t>
            </a:r>
            <a:endParaRPr lang="en-GB" dirty="0"/>
          </a:p>
        </p:txBody>
      </p:sp>
      <p:sp>
        <p:nvSpPr>
          <p:cNvPr id="3" name="Content Placeholder 2"/>
          <p:cNvSpPr>
            <a:spLocks noGrp="1"/>
          </p:cNvSpPr>
          <p:nvPr>
            <p:ph sz="quarter" idx="1"/>
          </p:nvPr>
        </p:nvSpPr>
        <p:spPr/>
        <p:txBody>
          <a:bodyPr>
            <a:normAutofit fontScale="92500" lnSpcReduction="10000"/>
          </a:bodyPr>
          <a:lstStyle/>
          <a:p>
            <a:pPr marL="0" indent="0">
              <a:buNone/>
            </a:pPr>
            <a:r>
              <a:rPr lang="en-GB" dirty="0" smtClean="0"/>
              <a:t>Hippocrates: </a:t>
            </a:r>
            <a:r>
              <a:rPr lang="en-GB" i="1" dirty="0" smtClean="0"/>
              <a:t>Airs, Waters, Places</a:t>
            </a:r>
          </a:p>
          <a:p>
            <a:pPr marL="0" indent="0">
              <a:buNone/>
            </a:pPr>
            <a:endParaRPr lang="en-GB" dirty="0" smtClean="0"/>
          </a:p>
          <a:p>
            <a:pPr marL="0" indent="0">
              <a:buNone/>
            </a:pPr>
            <a:r>
              <a:rPr lang="en-GB" dirty="0" smtClean="0"/>
              <a:t>Asia: ‘Likewise, the men are well made, large and with good physique.’ (12)</a:t>
            </a:r>
          </a:p>
          <a:p>
            <a:pPr marL="0" indent="0">
              <a:buNone/>
            </a:pPr>
            <a:endParaRPr lang="en-GB" dirty="0"/>
          </a:p>
          <a:p>
            <a:pPr marL="0" indent="0">
              <a:buNone/>
            </a:pPr>
            <a:r>
              <a:rPr lang="en-GB" dirty="0" smtClean="0"/>
              <a:t>But: ‘The small variations of climate to which the </a:t>
            </a:r>
            <a:r>
              <a:rPr lang="en-GB" dirty="0" err="1" smtClean="0"/>
              <a:t>Asiatics</a:t>
            </a:r>
            <a:r>
              <a:rPr lang="en-GB" dirty="0" smtClean="0"/>
              <a:t> are subject, extremes of both heat and cold being avoided, account for their mental flabbiness and cowardice as well</a:t>
            </a:r>
            <a:r>
              <a:rPr lang="is-IS" dirty="0" smtClean="0"/>
              <a:t>… Such things appear to me to be the cause of the feebleness of the Asiatic race, but a contributory cause lies in their customs; for the greater part is under monarchical rule</a:t>
            </a:r>
            <a:r>
              <a:rPr lang="en-GB" dirty="0" smtClean="0"/>
              <a:t>’ (16)</a:t>
            </a:r>
            <a:endParaRPr lang="en-GB" dirty="0"/>
          </a:p>
        </p:txBody>
      </p:sp>
    </p:spTree>
    <p:extLst>
      <p:ext uri="{BB962C8B-B14F-4D97-AF65-F5344CB8AC3E}">
        <p14:creationId xmlns:p14="http://schemas.microsoft.com/office/powerpoint/2010/main" val="810952384"/>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Race II</a:t>
            </a:r>
            <a:endParaRPr lang="en-GB" dirty="0"/>
          </a:p>
        </p:txBody>
      </p:sp>
      <p:sp>
        <p:nvSpPr>
          <p:cNvPr id="3" name="Content Placeholder 2"/>
          <p:cNvSpPr>
            <a:spLocks noGrp="1"/>
          </p:cNvSpPr>
          <p:nvPr>
            <p:ph sz="quarter" idx="1"/>
          </p:nvPr>
        </p:nvSpPr>
        <p:spPr/>
        <p:txBody>
          <a:bodyPr>
            <a:normAutofit fontScale="70000" lnSpcReduction="20000"/>
          </a:bodyPr>
          <a:lstStyle/>
          <a:p>
            <a:pPr marL="0" indent="0">
              <a:buNone/>
            </a:pPr>
            <a:r>
              <a:rPr lang="en-GB" dirty="0" smtClean="0"/>
              <a:t>‘I pass now to consider the people who live near the river </a:t>
            </a:r>
            <a:r>
              <a:rPr lang="en-GB" dirty="0" err="1" smtClean="0"/>
              <a:t>Phasis</a:t>
            </a:r>
            <a:r>
              <a:rPr lang="en-GB" dirty="0" smtClean="0"/>
              <a:t> (</a:t>
            </a:r>
            <a:r>
              <a:rPr lang="en-GB" dirty="0" err="1" smtClean="0"/>
              <a:t>Rion</a:t>
            </a:r>
            <a:r>
              <a:rPr lang="en-GB" dirty="0" smtClean="0"/>
              <a:t>). Their land is marshy</a:t>
            </a:r>
            <a:r>
              <a:rPr lang="is-IS" dirty="0" smtClean="0"/>
              <a:t>… They are big and stout and their joints and veins are obscured by flesh. Their skin is yellowish as if they had jaundice and their voices, because they breath the air which is moist and damp and not clean, are the deepest known. They have little stamina and tire quickly.’ (15)</a:t>
            </a:r>
          </a:p>
          <a:p>
            <a:pPr marL="0" indent="0">
              <a:buNone/>
            </a:pPr>
            <a:endParaRPr lang="is-IS" dirty="0"/>
          </a:p>
          <a:p>
            <a:pPr marL="0" indent="0">
              <a:buNone/>
            </a:pPr>
            <a:r>
              <a:rPr lang="is-IS" dirty="0" smtClean="0"/>
              <a:t>The Scythians: ‘The people differ little in physique as they always eat similar food, wear the same clothes winter and summer, breathe moist thick air, drink water from snow and ice and do no hard work. The body cannot become hardened where there are such small variations in climate; the mind too, becomes sluggish. For these reasons their bodies are heavy and fleshy, their joints are covered, they are watery and relaxed. The cavities of their bodies are extremely moist, especially the belly, since, in a country of such nature and such climatic conditions, the bowels cannot be dry. All the men are fat and hairless and likewise all the women, and the two sexes resemble one another.’ (19)</a:t>
            </a:r>
          </a:p>
          <a:p>
            <a:pPr marL="0" indent="0">
              <a:buNone/>
            </a:pPr>
            <a:endParaRPr lang="is-IS" dirty="0"/>
          </a:p>
          <a:p>
            <a:pPr marL="0" indent="0">
              <a:buNone/>
            </a:pPr>
            <a:r>
              <a:rPr lang="is-IS" dirty="0" smtClean="0"/>
              <a:t>Herodotus: bald from birth (men and women), snub-nosed, long chins. </a:t>
            </a:r>
            <a:endParaRPr lang="en-GB" dirty="0"/>
          </a:p>
        </p:txBody>
      </p:sp>
    </p:spTree>
    <p:extLst>
      <p:ext uri="{BB962C8B-B14F-4D97-AF65-F5344CB8AC3E}">
        <p14:creationId xmlns:p14="http://schemas.microsoft.com/office/powerpoint/2010/main" val="345558613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Race III</a:t>
            </a:r>
            <a:endParaRPr lang="en-GB" dirty="0"/>
          </a:p>
        </p:txBody>
      </p:sp>
      <p:sp>
        <p:nvSpPr>
          <p:cNvPr id="3" name="Content Placeholder 2"/>
          <p:cNvSpPr>
            <a:spLocks noGrp="1"/>
          </p:cNvSpPr>
          <p:nvPr>
            <p:ph sz="quarter" idx="1"/>
          </p:nvPr>
        </p:nvSpPr>
        <p:spPr/>
        <p:txBody>
          <a:bodyPr>
            <a:normAutofit fontScale="77500" lnSpcReduction="20000"/>
          </a:bodyPr>
          <a:lstStyle/>
          <a:p>
            <a:r>
              <a:rPr lang="en-GB" dirty="0" smtClean="0"/>
              <a:t>The men lack sexual desire</a:t>
            </a:r>
          </a:p>
          <a:p>
            <a:r>
              <a:rPr lang="en-GB" dirty="0" smtClean="0"/>
              <a:t>They’re ‘weak in the sexual act’ when they do have sex. </a:t>
            </a:r>
          </a:p>
          <a:p>
            <a:r>
              <a:rPr lang="en-GB" dirty="0" smtClean="0"/>
              <a:t>The women have trouble conceiving because they are fat and flabby</a:t>
            </a:r>
          </a:p>
          <a:p>
            <a:r>
              <a:rPr lang="en-GB" dirty="0" smtClean="0"/>
              <a:t>‘The opening of the womb is sealed by fat and does not permit insemination’</a:t>
            </a:r>
          </a:p>
          <a:p>
            <a:r>
              <a:rPr lang="en-GB" dirty="0" smtClean="0"/>
              <a:t>Rich Scythians just flat out become impotent</a:t>
            </a:r>
          </a:p>
          <a:p>
            <a:r>
              <a:rPr lang="en-GB" dirty="0" smtClean="0"/>
              <a:t>And very woman-like: do women’s work, talk like </a:t>
            </a:r>
            <a:r>
              <a:rPr lang="en-GB" dirty="0" err="1" smtClean="0"/>
              <a:t>womenn</a:t>
            </a:r>
            <a:r>
              <a:rPr lang="en-GB" dirty="0" smtClean="0"/>
              <a:t>. (21-22)</a:t>
            </a:r>
          </a:p>
          <a:p>
            <a:r>
              <a:rPr lang="en-GB" dirty="0" smtClean="0"/>
              <a:t>They get varicose veins from horse-riding</a:t>
            </a:r>
          </a:p>
          <a:p>
            <a:r>
              <a:rPr lang="en-GB" dirty="0" smtClean="0"/>
              <a:t>This can also lead to lameness ‘and, in severe cases, those affected drag their hips’</a:t>
            </a:r>
          </a:p>
          <a:p>
            <a:r>
              <a:rPr lang="en-GB" dirty="0" smtClean="0"/>
              <a:t>They treat themselves with blood-letting and this contributes to their impotence.</a:t>
            </a:r>
          </a:p>
          <a:p>
            <a:r>
              <a:rPr lang="en-GB" dirty="0" smtClean="0"/>
              <a:t>Once their impotent they ‘then accept their unmanliness and dress as women, act as women and join with women in their toil.’</a:t>
            </a:r>
          </a:p>
          <a:p>
            <a:endParaRPr lang="en-GB" dirty="0"/>
          </a:p>
        </p:txBody>
      </p:sp>
    </p:spTree>
    <p:extLst>
      <p:ext uri="{BB962C8B-B14F-4D97-AF65-F5344CB8AC3E}">
        <p14:creationId xmlns:p14="http://schemas.microsoft.com/office/powerpoint/2010/main" val="4231709671"/>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Race IV</a:t>
            </a:r>
            <a:endParaRPr lang="en-GB" dirty="0"/>
          </a:p>
        </p:txBody>
      </p:sp>
      <p:sp>
        <p:nvSpPr>
          <p:cNvPr id="3" name="Content Placeholder 2"/>
          <p:cNvSpPr>
            <a:spLocks noGrp="1"/>
          </p:cNvSpPr>
          <p:nvPr>
            <p:ph sz="quarter" idx="1"/>
          </p:nvPr>
        </p:nvSpPr>
        <p:spPr/>
        <p:txBody>
          <a:bodyPr>
            <a:normAutofit lnSpcReduction="10000"/>
          </a:bodyPr>
          <a:lstStyle/>
          <a:p>
            <a:pPr marL="0" indent="0">
              <a:buNone/>
            </a:pPr>
            <a:r>
              <a:rPr lang="en-GB" dirty="0" smtClean="0"/>
              <a:t>The shocking conclusion:</a:t>
            </a:r>
          </a:p>
          <a:p>
            <a:r>
              <a:rPr lang="en-GB" dirty="0" smtClean="0"/>
              <a:t>people from Greece are the best!</a:t>
            </a:r>
          </a:p>
          <a:p>
            <a:r>
              <a:rPr lang="en-GB" dirty="0" smtClean="0"/>
              <a:t>They live in the climate most conducive to producing intelligent, strong, hard-working, determined, courageous, sinewy people. </a:t>
            </a:r>
          </a:p>
          <a:p>
            <a:r>
              <a:rPr lang="en-GB" dirty="0" smtClean="0"/>
              <a:t>The further you get from the Mediterranean the more deformed a race will be, because of extremes of climate. </a:t>
            </a:r>
          </a:p>
          <a:p>
            <a:r>
              <a:rPr lang="en-GB" dirty="0" smtClean="0"/>
              <a:t>This is the case in other writers too – the further away you are from Greece, the more fantastical the descriptions of the people who live there. </a:t>
            </a:r>
          </a:p>
          <a:p>
            <a:pPr marL="0" indent="0">
              <a:buNone/>
            </a:pPr>
            <a:endParaRPr lang="en-GB" dirty="0"/>
          </a:p>
        </p:txBody>
      </p:sp>
    </p:spTree>
    <p:extLst>
      <p:ext uri="{BB962C8B-B14F-4D97-AF65-F5344CB8AC3E}">
        <p14:creationId xmlns:p14="http://schemas.microsoft.com/office/powerpoint/2010/main" val="175751611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Race V</a:t>
            </a:r>
            <a:endParaRPr lang="en-GB" dirty="0"/>
          </a:p>
        </p:txBody>
      </p:sp>
      <p:sp>
        <p:nvSpPr>
          <p:cNvPr id="3" name="Content Placeholder 2"/>
          <p:cNvSpPr>
            <a:spLocks noGrp="1"/>
          </p:cNvSpPr>
          <p:nvPr>
            <p:ph sz="quarter" idx="1"/>
          </p:nvPr>
        </p:nvSpPr>
        <p:spPr/>
        <p:txBody>
          <a:bodyPr/>
          <a:lstStyle/>
          <a:p>
            <a:pPr marL="0" indent="0">
              <a:buNone/>
            </a:pPr>
            <a:r>
              <a:rPr lang="en-GB" dirty="0" smtClean="0"/>
              <a:t>Aristotle:</a:t>
            </a:r>
          </a:p>
          <a:p>
            <a:r>
              <a:rPr lang="en-GB" dirty="0" smtClean="0"/>
              <a:t>The </a:t>
            </a:r>
            <a:r>
              <a:rPr lang="en-GB" dirty="0" err="1" smtClean="0"/>
              <a:t>Machylai</a:t>
            </a:r>
            <a:r>
              <a:rPr lang="en-GB" dirty="0" smtClean="0"/>
              <a:t>: have the right breast of a man and the left breast of a woman. </a:t>
            </a:r>
          </a:p>
          <a:p>
            <a:r>
              <a:rPr lang="en-GB" dirty="0" smtClean="0"/>
              <a:t>Pygmy race in upper Egypt. Have tiny horses, live in the ground, have wars with cranes. (</a:t>
            </a:r>
            <a:r>
              <a:rPr lang="en-GB" i="1" dirty="0" err="1" smtClean="0"/>
              <a:t>Historia</a:t>
            </a:r>
            <a:r>
              <a:rPr lang="en-GB" i="1" dirty="0" smtClean="0"/>
              <a:t> </a:t>
            </a:r>
            <a:r>
              <a:rPr lang="en-GB" i="1" dirty="0" err="1" smtClean="0"/>
              <a:t>Animalia</a:t>
            </a:r>
            <a:r>
              <a:rPr lang="en-GB" i="1" dirty="0" smtClean="0"/>
              <a:t> </a:t>
            </a:r>
            <a:r>
              <a:rPr lang="en-GB" dirty="0" smtClean="0"/>
              <a:t>8.597a6-9)</a:t>
            </a:r>
          </a:p>
          <a:p>
            <a:pPr marL="0" indent="0">
              <a:buNone/>
            </a:pPr>
            <a:r>
              <a:rPr lang="en-GB" dirty="0" smtClean="0"/>
              <a:t>Pliny: lots of animal and human monsters in the African continent, probably due to the hotness of the climate (</a:t>
            </a:r>
            <a:r>
              <a:rPr lang="en-GB" i="1" dirty="0" smtClean="0"/>
              <a:t>Natural History </a:t>
            </a:r>
            <a:r>
              <a:rPr lang="en-GB" dirty="0" smtClean="0"/>
              <a:t>6.187)</a:t>
            </a:r>
          </a:p>
        </p:txBody>
      </p:sp>
    </p:spTree>
    <p:extLst>
      <p:ext uri="{BB962C8B-B14F-4D97-AF65-F5344CB8AC3E}">
        <p14:creationId xmlns:p14="http://schemas.microsoft.com/office/powerpoint/2010/main" val="571055010"/>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Race VI </a:t>
            </a:r>
            <a:endParaRPr lang="en-GB" dirty="0"/>
          </a:p>
        </p:txBody>
      </p:sp>
      <p:sp>
        <p:nvSpPr>
          <p:cNvPr id="3" name="Content Placeholder 2"/>
          <p:cNvSpPr>
            <a:spLocks noGrp="1"/>
          </p:cNvSpPr>
          <p:nvPr>
            <p:ph sz="quarter" idx="1"/>
          </p:nvPr>
        </p:nvSpPr>
        <p:spPr>
          <a:xfrm>
            <a:off x="301752" y="1527047"/>
            <a:ext cx="8503920" cy="4901715"/>
          </a:xfrm>
        </p:spPr>
        <p:txBody>
          <a:bodyPr>
            <a:normAutofit lnSpcReduction="10000"/>
          </a:bodyPr>
          <a:lstStyle/>
          <a:p>
            <a:pPr marL="0" indent="0">
              <a:buNone/>
            </a:pPr>
            <a:r>
              <a:rPr lang="en-GB" dirty="0" smtClean="0"/>
              <a:t>Herodotus: a bit more cautious – underlines that he’s reporting what others have told him (and that they themselves might just have been told it by others), and will assert that ‘I do not believe them’ (but still reports it):</a:t>
            </a:r>
          </a:p>
          <a:p>
            <a:r>
              <a:rPr lang="en-GB" dirty="0" smtClean="0"/>
              <a:t>Goat-footed races in mountains (4.23.2)</a:t>
            </a:r>
          </a:p>
          <a:p>
            <a:r>
              <a:rPr lang="en-GB" dirty="0" smtClean="0"/>
              <a:t>Men who sleep for six months at a time </a:t>
            </a:r>
            <a:r>
              <a:rPr lang="en-GB" dirty="0"/>
              <a:t>(4.23.2</a:t>
            </a:r>
            <a:r>
              <a:rPr lang="en-GB" dirty="0" smtClean="0"/>
              <a:t>)</a:t>
            </a:r>
          </a:p>
          <a:p>
            <a:r>
              <a:rPr lang="en-GB" dirty="0" smtClean="0"/>
              <a:t>‘reportedly’ Tribe in extreme west Africa who don’t eat ‘any living thing’ and don’t dream (4.184.4)</a:t>
            </a:r>
          </a:p>
          <a:p>
            <a:r>
              <a:rPr lang="en-GB" dirty="0" smtClean="0"/>
              <a:t>‘reportedly’ north Africa has dog-headed people &amp; headless people with eyes in their chests – ‘as the Libyans themselves claim’ (4.191.4)</a:t>
            </a:r>
          </a:p>
        </p:txBody>
      </p:sp>
    </p:spTree>
    <p:extLst>
      <p:ext uri="{BB962C8B-B14F-4D97-AF65-F5344CB8AC3E}">
        <p14:creationId xmlns:p14="http://schemas.microsoft.com/office/powerpoint/2010/main" val="215299406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Race</a:t>
            </a:r>
            <a:endParaRPr lang="en-GB" dirty="0"/>
          </a:p>
        </p:txBody>
      </p:sp>
      <p:sp>
        <p:nvSpPr>
          <p:cNvPr id="3" name="Content Placeholder 2"/>
          <p:cNvSpPr>
            <a:spLocks noGrp="1"/>
          </p:cNvSpPr>
          <p:nvPr>
            <p:ph sz="quarter" idx="1"/>
          </p:nvPr>
        </p:nvSpPr>
        <p:spPr/>
        <p:txBody>
          <a:bodyPr/>
          <a:lstStyle/>
          <a:p>
            <a:pPr marL="0" indent="0">
              <a:buNone/>
            </a:pPr>
            <a:r>
              <a:rPr lang="en-GB" dirty="0" smtClean="0"/>
              <a:t>Also commented on by:</a:t>
            </a:r>
          </a:p>
          <a:p>
            <a:r>
              <a:rPr lang="en-GB" dirty="0" smtClean="0"/>
              <a:t>Thucydides</a:t>
            </a:r>
          </a:p>
          <a:p>
            <a:r>
              <a:rPr lang="en-GB" dirty="0" err="1" smtClean="0"/>
              <a:t>Arrian</a:t>
            </a:r>
            <a:endParaRPr lang="en-GB" dirty="0" smtClean="0"/>
          </a:p>
          <a:p>
            <a:r>
              <a:rPr lang="en-GB" dirty="0" err="1" smtClean="0"/>
              <a:t>Megasthenes</a:t>
            </a:r>
            <a:endParaRPr lang="en-GB" dirty="0" smtClean="0"/>
          </a:p>
          <a:p>
            <a:r>
              <a:rPr lang="en-GB" dirty="0" smtClean="0"/>
              <a:t>Pliny</a:t>
            </a:r>
          </a:p>
          <a:p>
            <a:r>
              <a:rPr lang="en-GB" dirty="0" smtClean="0"/>
              <a:t>Eratosthenes</a:t>
            </a:r>
          </a:p>
          <a:p>
            <a:endParaRPr lang="en-GB" dirty="0"/>
          </a:p>
          <a:p>
            <a:pPr marL="0" indent="0">
              <a:buNone/>
            </a:pPr>
            <a:r>
              <a:rPr lang="en-GB" dirty="0" smtClean="0"/>
              <a:t>Robert Garland</a:t>
            </a:r>
            <a:r>
              <a:rPr lang="en-GB" i="1" dirty="0" smtClean="0"/>
              <a:t> The Eye of the Beholder </a:t>
            </a:r>
            <a:r>
              <a:rPr lang="en-GB" dirty="0" smtClean="0"/>
              <a:t>Ch. 10. ‘Racial Deformity’ </a:t>
            </a:r>
            <a:endParaRPr lang="en-GB" dirty="0"/>
          </a:p>
        </p:txBody>
      </p:sp>
    </p:spTree>
    <p:extLst>
      <p:ext uri="{BB962C8B-B14F-4D97-AF65-F5344CB8AC3E}">
        <p14:creationId xmlns:p14="http://schemas.microsoft.com/office/powerpoint/2010/main" val="178047688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Gender</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Aristotle: women are just slightly deformed/incomplete men. Men are perfect, women are the first step towards deformity. Women are comparable to boys – not fully developed. </a:t>
            </a:r>
          </a:p>
          <a:p>
            <a:r>
              <a:rPr lang="en-GB" dirty="0" smtClean="0"/>
              <a:t>They can’t produce semen</a:t>
            </a:r>
          </a:p>
          <a:p>
            <a:r>
              <a:rPr lang="en-GB" dirty="0" smtClean="0"/>
              <a:t>Hippocrates: men come from strong sperm, women come from weak sperm. (</a:t>
            </a:r>
            <a:r>
              <a:rPr lang="en-GB" i="1" dirty="0" smtClean="0"/>
              <a:t>Embryology and Anatomy</a:t>
            </a:r>
            <a:r>
              <a:rPr lang="en-GB" dirty="0" smtClean="0"/>
              <a:t>)</a:t>
            </a:r>
          </a:p>
          <a:p>
            <a:r>
              <a:rPr lang="en-GB" dirty="0" smtClean="0"/>
              <a:t>Women need men to have sex with them in order to be healthy and sane!</a:t>
            </a:r>
          </a:p>
          <a:p>
            <a:r>
              <a:rPr lang="en-GB" dirty="0" smtClean="0"/>
              <a:t>Pliny: women cured of many things by sex or menstruation. </a:t>
            </a:r>
            <a:endParaRPr lang="en-GB" dirty="0"/>
          </a:p>
        </p:txBody>
      </p:sp>
    </p:spTree>
    <p:extLst>
      <p:ext uri="{BB962C8B-B14F-4D97-AF65-F5344CB8AC3E}">
        <p14:creationId xmlns:p14="http://schemas.microsoft.com/office/powerpoint/2010/main" val="1316358173"/>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Gender II</a:t>
            </a:r>
            <a:endParaRPr lang="en-GB" dirty="0"/>
          </a:p>
        </p:txBody>
      </p:sp>
      <p:sp>
        <p:nvSpPr>
          <p:cNvPr id="3" name="Content Placeholder 2"/>
          <p:cNvSpPr>
            <a:spLocks noGrp="1"/>
          </p:cNvSpPr>
          <p:nvPr>
            <p:ph sz="quarter" idx="1"/>
          </p:nvPr>
        </p:nvSpPr>
        <p:spPr/>
        <p:txBody>
          <a:bodyPr>
            <a:normAutofit fontScale="92500"/>
          </a:bodyPr>
          <a:lstStyle/>
          <a:p>
            <a:pPr marL="0" indent="0">
              <a:buNone/>
            </a:pPr>
            <a:r>
              <a:rPr lang="en-GB" dirty="0" smtClean="0"/>
              <a:t>Hesiod:</a:t>
            </a:r>
          </a:p>
          <a:p>
            <a:r>
              <a:rPr lang="en-GB" dirty="0" smtClean="0"/>
              <a:t>Very misogynistic</a:t>
            </a:r>
          </a:p>
          <a:p>
            <a:r>
              <a:rPr lang="en-GB" dirty="0" smtClean="0"/>
              <a:t>Myth of Pandora – this is where the ‘race’ of women come from: distinct creation from man. </a:t>
            </a:r>
          </a:p>
          <a:p>
            <a:pPr marL="0" indent="0">
              <a:buNone/>
            </a:pPr>
            <a:r>
              <a:rPr lang="en-GB" dirty="0" smtClean="0"/>
              <a:t>Plato: </a:t>
            </a:r>
            <a:r>
              <a:rPr lang="en-GB" i="1" dirty="0" err="1" smtClean="0"/>
              <a:t>Timaeus</a:t>
            </a:r>
            <a:endParaRPr lang="en-GB" i="1" dirty="0" smtClean="0"/>
          </a:p>
          <a:p>
            <a:r>
              <a:rPr lang="en-GB" dirty="0" smtClean="0"/>
              <a:t>Reincarnation. Women are those who were cowardly men in a previous life. Being a woman is a punishment.</a:t>
            </a:r>
          </a:p>
          <a:p>
            <a:endParaRPr lang="en-GB" dirty="0" smtClean="0"/>
          </a:p>
          <a:p>
            <a:pPr marL="0" indent="0">
              <a:buNone/>
            </a:pPr>
            <a:r>
              <a:rPr lang="en-GB" dirty="0"/>
              <a:t>Robert Garland</a:t>
            </a:r>
            <a:r>
              <a:rPr lang="en-GB" i="1" dirty="0"/>
              <a:t> The Eye of the Beholder </a:t>
            </a:r>
            <a:r>
              <a:rPr lang="en-GB" dirty="0"/>
              <a:t>Ch. 10. ‘Racial Deformity’ </a:t>
            </a:r>
            <a:r>
              <a:rPr lang="en-GB" dirty="0" smtClean="0"/>
              <a:t>(again)</a:t>
            </a:r>
            <a:endParaRPr lang="en-GB" dirty="0"/>
          </a:p>
          <a:p>
            <a:endParaRPr lang="en-GB" dirty="0" smtClean="0"/>
          </a:p>
        </p:txBody>
      </p:sp>
    </p:spTree>
    <p:extLst>
      <p:ext uri="{BB962C8B-B14F-4D97-AF65-F5344CB8AC3E}">
        <p14:creationId xmlns:p14="http://schemas.microsoft.com/office/powerpoint/2010/main" val="2559547435"/>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GB"/>
          </a:p>
        </p:txBody>
      </p:sp>
      <p:sp>
        <p:nvSpPr>
          <p:cNvPr id="3" name="Title 2"/>
          <p:cNvSpPr>
            <a:spLocks noGrp="1"/>
          </p:cNvSpPr>
          <p:nvPr>
            <p:ph type="ctrTitle"/>
          </p:nvPr>
        </p:nvSpPr>
        <p:spPr/>
        <p:txBody>
          <a:bodyPr/>
          <a:lstStyle/>
          <a:p>
            <a:r>
              <a:rPr lang="en-GB" dirty="0" smtClean="0"/>
              <a:t>Conclusions</a:t>
            </a:r>
            <a:br>
              <a:rPr lang="en-GB" dirty="0" smtClean="0"/>
            </a:br>
            <a:endParaRPr lang="en-GB" dirty="0"/>
          </a:p>
        </p:txBody>
      </p:sp>
    </p:spTree>
    <p:extLst>
      <p:ext uri="{BB962C8B-B14F-4D97-AF65-F5344CB8AC3E}">
        <p14:creationId xmlns:p14="http://schemas.microsoft.com/office/powerpoint/2010/main" val="31998586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 I</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Disability is a lens through which we can study the ancient world in a new light.</a:t>
            </a:r>
          </a:p>
          <a:p>
            <a:r>
              <a:rPr lang="en-GB" dirty="0" smtClean="0"/>
              <a:t>A more critical light – perhaps not surprising that we’re only just getting to it. </a:t>
            </a:r>
          </a:p>
          <a:p>
            <a:r>
              <a:rPr lang="en-GB" dirty="0" smtClean="0"/>
              <a:t>What does our lack of interest in this subject say about us?</a:t>
            </a:r>
          </a:p>
          <a:p>
            <a:r>
              <a:rPr lang="en-GB" dirty="0" smtClean="0"/>
              <a:t>We have a broad range of evidence to draw on to investigate this topic. </a:t>
            </a:r>
          </a:p>
          <a:p>
            <a:r>
              <a:rPr lang="en-GB" dirty="0" smtClean="0"/>
              <a:t>Ancient attitudes towards disability had an inextricable moral element (and so do ours, perhaps – </a:t>
            </a:r>
            <a:r>
              <a:rPr lang="en-GB" i="1" dirty="0" smtClean="0"/>
              <a:t>Fury Road</a:t>
            </a:r>
            <a:r>
              <a:rPr lang="en-GB" dirty="0" smtClean="0"/>
              <a:t>)</a:t>
            </a:r>
          </a:p>
          <a:p>
            <a:r>
              <a:rPr lang="en-GB" dirty="0" smtClean="0"/>
              <a:t>But what we lack are first-hand accounts of the disabled themselves. </a:t>
            </a:r>
            <a:endParaRPr lang="en-GB" dirty="0"/>
          </a:p>
        </p:txBody>
      </p:sp>
    </p:spTree>
    <p:extLst>
      <p:ext uri="{BB962C8B-B14F-4D97-AF65-F5344CB8AC3E}">
        <p14:creationId xmlns:p14="http://schemas.microsoft.com/office/powerpoint/2010/main" val="1244831619"/>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 II</a:t>
            </a:r>
            <a:endParaRPr lang="en-GB" dirty="0"/>
          </a:p>
        </p:txBody>
      </p:sp>
      <p:sp>
        <p:nvSpPr>
          <p:cNvPr id="3" name="Content Placeholder 2"/>
          <p:cNvSpPr>
            <a:spLocks noGrp="1"/>
          </p:cNvSpPr>
          <p:nvPr>
            <p:ph sz="quarter" idx="1"/>
          </p:nvPr>
        </p:nvSpPr>
        <p:spPr>
          <a:xfrm>
            <a:off x="301752" y="1527047"/>
            <a:ext cx="8503920" cy="4901715"/>
          </a:xfrm>
        </p:spPr>
        <p:txBody>
          <a:bodyPr>
            <a:normAutofit fontScale="92500" lnSpcReduction="10000"/>
          </a:bodyPr>
          <a:lstStyle/>
          <a:p>
            <a:r>
              <a:rPr lang="en-GB" dirty="0" smtClean="0"/>
              <a:t>Disability cannot be studied in isolation. </a:t>
            </a:r>
          </a:p>
          <a:p>
            <a:r>
              <a:rPr lang="en-GB" dirty="0" smtClean="0"/>
              <a:t>How disabled people are treated will also be impacted by social status, gender, race, </a:t>
            </a:r>
          </a:p>
          <a:p>
            <a:r>
              <a:rPr lang="en-GB" dirty="0" smtClean="0"/>
              <a:t>There are some things which were considered deformities/disabilities in antiquity which we would not </a:t>
            </a:r>
            <a:r>
              <a:rPr lang="en-GB" dirty="0" smtClean="0">
                <a:solidFill>
                  <a:srgbClr val="000000"/>
                </a:solidFill>
              </a:rPr>
              <a:t>consider so today (racial differences, gender, intersex, </a:t>
            </a:r>
            <a:r>
              <a:rPr lang="en-GB" i="1" dirty="0" smtClean="0">
                <a:solidFill>
                  <a:srgbClr val="000000"/>
                </a:solidFill>
              </a:rPr>
              <a:t>baldness</a:t>
            </a:r>
            <a:r>
              <a:rPr lang="en-GB" dirty="0" smtClean="0">
                <a:solidFill>
                  <a:srgbClr val="000000"/>
                </a:solidFill>
              </a:rPr>
              <a:t>). </a:t>
            </a:r>
          </a:p>
          <a:p>
            <a:r>
              <a:rPr lang="en-GB" dirty="0" smtClean="0">
                <a:solidFill>
                  <a:srgbClr val="000000"/>
                </a:solidFill>
              </a:rPr>
              <a:t>And there are some things we understand are disabilities which weren’t considered such in antiquity. </a:t>
            </a:r>
          </a:p>
          <a:p>
            <a:r>
              <a:rPr lang="en-GB" dirty="0" smtClean="0">
                <a:solidFill>
                  <a:srgbClr val="000000"/>
                </a:solidFill>
              </a:rPr>
              <a:t>Examining </a:t>
            </a:r>
            <a:r>
              <a:rPr lang="en-GB" dirty="0" smtClean="0"/>
              <a:t>attitudes towards the disabled in antiquity can help us critically inspect contemporary attitudes to disability and difference. </a:t>
            </a:r>
            <a:endParaRPr lang="en-GB" dirty="0"/>
          </a:p>
        </p:txBody>
      </p:sp>
    </p:spTree>
    <p:extLst>
      <p:ext uri="{BB962C8B-B14F-4D97-AF65-F5344CB8AC3E}">
        <p14:creationId xmlns:p14="http://schemas.microsoft.com/office/powerpoint/2010/main" val="2004849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华文新魏"/>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华文新魏"/>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Civic.thmx</Template>
  <TotalTime>13442</TotalTime>
  <Words>5890</Words>
  <Application>Microsoft Macintosh PowerPoint</Application>
  <PresentationFormat>On-screen Show (4:3)</PresentationFormat>
  <Paragraphs>449</Paragraphs>
  <Slides>88</Slides>
  <Notes>2</Notes>
  <HiddenSlides>0</HiddenSlides>
  <MMClips>0</MMClips>
  <ScaleCrop>false</ScaleCrop>
  <HeadingPairs>
    <vt:vector size="4" baseType="variant">
      <vt:variant>
        <vt:lpstr>Theme</vt:lpstr>
      </vt:variant>
      <vt:variant>
        <vt:i4>1</vt:i4>
      </vt:variant>
      <vt:variant>
        <vt:lpstr>Slide Titles</vt:lpstr>
      </vt:variant>
      <vt:variant>
        <vt:i4>88</vt:i4>
      </vt:variant>
    </vt:vector>
  </HeadingPairs>
  <TitlesOfParts>
    <vt:vector size="89" baseType="lpstr">
      <vt:lpstr>Civic</vt:lpstr>
      <vt:lpstr>Physical Disability In Greece &amp; Rome</vt:lpstr>
      <vt:lpstr>Intro </vt:lpstr>
      <vt:lpstr>Intro</vt:lpstr>
      <vt:lpstr>‘Contemporary’ approaches to disability</vt:lpstr>
      <vt:lpstr>Modern approaches to disability: Medical Model</vt:lpstr>
      <vt:lpstr>Modern approaches: Social/Community Model</vt:lpstr>
      <vt:lpstr>Modern approaches: The Interactional Model</vt:lpstr>
      <vt:lpstr>Survival</vt:lpstr>
      <vt:lpstr>Applicability</vt:lpstr>
      <vt:lpstr>Problems of retrospective diagnosis</vt:lpstr>
      <vt:lpstr>Problems of retrospective diagnosis II</vt:lpstr>
      <vt:lpstr>Types of Evidence </vt:lpstr>
      <vt:lpstr>Types of evidence: human remains</vt:lpstr>
      <vt:lpstr>Types of evidence: names</vt:lpstr>
      <vt:lpstr>Types of Evidence: vocabulary </vt:lpstr>
      <vt:lpstr>Types of evidence: vocabulary</vt:lpstr>
      <vt:lpstr>Types of evidence: laws</vt:lpstr>
      <vt:lpstr>Types of evidence: Laws II</vt:lpstr>
      <vt:lpstr>Types of evidence: Laws III</vt:lpstr>
      <vt:lpstr>Types of evidence: Laws IV</vt:lpstr>
      <vt:lpstr>Types of evidence: medical &amp; science writing</vt:lpstr>
      <vt:lpstr>Types of evidence: medical &amp; science writing</vt:lpstr>
      <vt:lpstr>Types of evidence: medical &amp; science writing I</vt:lpstr>
      <vt:lpstr>Types of evidence: medical &amp; science writing III</vt:lpstr>
      <vt:lpstr>Types of evidence: medical &amp; science writing IV</vt:lpstr>
      <vt:lpstr>Types of evidence: medical &amp; science writing V</vt:lpstr>
      <vt:lpstr>Types of evidence: medical &amp; science writing VI</vt:lpstr>
      <vt:lpstr>Types of evidence: Other written sources</vt:lpstr>
      <vt:lpstr>Types of evidence: Other written sources II</vt:lpstr>
      <vt:lpstr>Types of evidence: Prosthesis &amp; aids</vt:lpstr>
      <vt:lpstr>PowerPoint Presentation</vt:lpstr>
      <vt:lpstr>PowerPoint Presentation</vt:lpstr>
      <vt:lpstr>PowerPoint Presentation</vt:lpstr>
      <vt:lpstr>PowerPoint Presentation</vt:lpstr>
      <vt:lpstr>Types of evidence: Myth</vt:lpstr>
      <vt:lpstr>Types of Evidence: Myth II</vt:lpstr>
      <vt:lpstr>Types of Evidence: Myth III </vt:lpstr>
      <vt:lpstr>Types of evidence: Art</vt:lpstr>
      <vt:lpstr>Types of evidence: Art II</vt:lpstr>
      <vt:lpstr>PowerPoint Presentation</vt:lpstr>
      <vt:lpstr>Types of evidence: Art III</vt:lpstr>
      <vt:lpstr>PowerPoint Presentation</vt:lpstr>
      <vt:lpstr>PowerPoint Presentation</vt:lpstr>
      <vt:lpstr>PowerPoint Presentation</vt:lpstr>
      <vt:lpstr>Types of evidence: Art IV</vt:lpstr>
      <vt:lpstr>PowerPoint Presentation</vt:lpstr>
      <vt:lpstr>PowerPoint Presentation</vt:lpstr>
      <vt:lpstr>Types of evidence: Art V</vt:lpstr>
      <vt:lpstr>PowerPoint Presentation</vt:lpstr>
      <vt:lpstr>PowerPoint Presentation</vt:lpstr>
      <vt:lpstr>PowerPoint Presentation</vt:lpstr>
      <vt:lpstr>PowerPoint Presentation</vt:lpstr>
      <vt:lpstr>Types of evidence: Art VI</vt:lpstr>
      <vt:lpstr>Types of Evidence: Art VII</vt:lpstr>
      <vt:lpstr>Types of Evidence: Art VIII</vt:lpstr>
      <vt:lpstr>Types of evidence: Votives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Focus: “Explanations” </vt:lpstr>
      <vt:lpstr>Disability As Punishment</vt:lpstr>
      <vt:lpstr>Disability As Portent</vt:lpstr>
      <vt:lpstr>With some “compensatory” skill</vt:lpstr>
      <vt:lpstr>Focus: Survival &amp; Life prospects </vt:lpstr>
      <vt:lpstr>The Exposure of “deformed” Infants</vt:lpstr>
      <vt:lpstr>Employment</vt:lpstr>
      <vt:lpstr>Employment II</vt:lpstr>
      <vt:lpstr>State Support</vt:lpstr>
      <vt:lpstr>Focus: Intersections </vt:lpstr>
      <vt:lpstr>Slaves</vt:lpstr>
      <vt:lpstr>Slaves</vt:lpstr>
      <vt:lpstr>Race</vt:lpstr>
      <vt:lpstr>Race II</vt:lpstr>
      <vt:lpstr>Race III</vt:lpstr>
      <vt:lpstr>Race IV</vt:lpstr>
      <vt:lpstr>Race V</vt:lpstr>
      <vt:lpstr>Race VI </vt:lpstr>
      <vt:lpstr>Race</vt:lpstr>
      <vt:lpstr>Gender</vt:lpstr>
      <vt:lpstr>Gender II</vt:lpstr>
      <vt:lpstr>Conclusions </vt:lpstr>
      <vt:lpstr>Conclusions I</vt:lpstr>
      <vt:lpstr>Conclusions II</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Disability In Greece &amp; Rome </dc:title>
  <dc:creator>Silvie</dc:creator>
  <cp:lastModifiedBy>Silvie</cp:lastModifiedBy>
  <cp:revision>99</cp:revision>
  <dcterms:created xsi:type="dcterms:W3CDTF">2017-10-24T16:27:30Z</dcterms:created>
  <dcterms:modified xsi:type="dcterms:W3CDTF">2017-11-03T06:28:09Z</dcterms:modified>
</cp:coreProperties>
</file>