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45"/>
  </p:notesMasterIdLst>
  <p:sldIdLst>
    <p:sldId id="256" r:id="rId2"/>
    <p:sldId id="312" r:id="rId3"/>
    <p:sldId id="313" r:id="rId4"/>
    <p:sldId id="318" r:id="rId5"/>
    <p:sldId id="314" r:id="rId6"/>
    <p:sldId id="315" r:id="rId7"/>
    <p:sldId id="317" r:id="rId8"/>
    <p:sldId id="319" r:id="rId9"/>
    <p:sldId id="320" r:id="rId10"/>
    <p:sldId id="321" r:id="rId11"/>
    <p:sldId id="322" r:id="rId12"/>
    <p:sldId id="316" r:id="rId13"/>
    <p:sldId id="323" r:id="rId14"/>
    <p:sldId id="305" r:id="rId15"/>
    <p:sldId id="306" r:id="rId16"/>
    <p:sldId id="307" r:id="rId17"/>
    <p:sldId id="308" r:id="rId18"/>
    <p:sldId id="309" r:id="rId19"/>
    <p:sldId id="324" r:id="rId20"/>
    <p:sldId id="325" r:id="rId21"/>
    <p:sldId id="302" r:id="rId22"/>
    <p:sldId id="303" r:id="rId23"/>
    <p:sldId id="329" r:id="rId24"/>
    <p:sldId id="274" r:id="rId25"/>
    <p:sldId id="259" r:id="rId26"/>
    <p:sldId id="276" r:id="rId27"/>
    <p:sldId id="277" r:id="rId28"/>
    <p:sldId id="279" r:id="rId29"/>
    <p:sldId id="280" r:id="rId30"/>
    <p:sldId id="326" r:id="rId31"/>
    <p:sldId id="281" r:id="rId32"/>
    <p:sldId id="283" r:id="rId33"/>
    <p:sldId id="284" r:id="rId34"/>
    <p:sldId id="330" r:id="rId35"/>
    <p:sldId id="331" r:id="rId36"/>
    <p:sldId id="332" r:id="rId37"/>
    <p:sldId id="327" r:id="rId38"/>
    <p:sldId id="286" r:id="rId39"/>
    <p:sldId id="290" r:id="rId40"/>
    <p:sldId id="328" r:id="rId41"/>
    <p:sldId id="298" r:id="rId42"/>
    <p:sldId id="297" r:id="rId43"/>
    <p:sldId id="288"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375" autoAdjust="0"/>
    <p:restoredTop sz="94660"/>
  </p:normalViewPr>
  <p:slideViewPr>
    <p:cSldViewPr snapToGrid="0">
      <p:cViewPr>
        <p:scale>
          <a:sx n="66" d="100"/>
          <a:sy n="66" d="100"/>
        </p:scale>
        <p:origin x="732"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5B255C-773F-4976-ABC6-BC99AB6A2E3F}" type="datetimeFigureOut">
              <a:rPr lang="en-GB" smtClean="0"/>
              <a:t>20/05/2020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086CB7-632D-4321-90B9-031A828F1733}" type="slidenum">
              <a:rPr lang="en-GB" smtClean="0"/>
              <a:t>‹#›</a:t>
            </a:fld>
            <a:endParaRPr lang="en-GB"/>
          </a:p>
        </p:txBody>
      </p:sp>
    </p:spTree>
    <p:extLst>
      <p:ext uri="{BB962C8B-B14F-4D97-AF65-F5344CB8AC3E}">
        <p14:creationId xmlns:p14="http://schemas.microsoft.com/office/powerpoint/2010/main" val="2054622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Footer Placeholder 3"/>
          <p:cNvSpPr>
            <a:spLocks noGrp="1"/>
          </p:cNvSpPr>
          <p:nvPr>
            <p:ph type="ftr" sz="quarter" idx="10"/>
          </p:nvPr>
        </p:nvSpPr>
        <p:spPr/>
        <p:txBody>
          <a:bodyPr/>
          <a:lstStyle/>
          <a:p>
            <a:r>
              <a:rPr lang="en-GB"/>
              <a:t>Ref:  ???? Unlocking Human Resource Management  </a:t>
            </a:r>
            <a:endParaRPr lang="en-GB" dirty="0"/>
          </a:p>
        </p:txBody>
      </p:sp>
      <p:sp>
        <p:nvSpPr>
          <p:cNvPr id="5" name="Slide Number Placeholder 4"/>
          <p:cNvSpPr>
            <a:spLocks noGrp="1"/>
          </p:cNvSpPr>
          <p:nvPr>
            <p:ph type="sldNum" sz="quarter" idx="11"/>
          </p:nvPr>
        </p:nvSpPr>
        <p:spPr/>
        <p:txBody>
          <a:bodyPr/>
          <a:lstStyle/>
          <a:p>
            <a:fld id="{7F11DB65-6F11-4BB2-B3A4-CCE9DAAEC854}" type="slidenum">
              <a:rPr lang="en-GB" smtClean="0"/>
              <a:pPr/>
              <a:t>25</a:t>
            </a:fld>
            <a:endParaRPr lang="en-GB" dirty="0"/>
          </a:p>
        </p:txBody>
      </p:sp>
    </p:spTree>
    <p:extLst>
      <p:ext uri="{BB962C8B-B14F-4D97-AF65-F5344CB8AC3E}">
        <p14:creationId xmlns:p14="http://schemas.microsoft.com/office/powerpoint/2010/main" val="933081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5/20/2020</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2D3E9E-A95C-48F2-B4BF-A71542E0BE9A}" type="datetimeFigureOut">
              <a:rPr lang="en-US" dirty="0"/>
              <a:t>5/20/2020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5/20/2020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2952B5-7A2F-4CC8-B7CE-9234E21C2837}" type="datetimeFigureOut">
              <a:rPr lang="en-US" dirty="0"/>
              <a:t>5/20/2020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1DA07A-9201-4B4B-BAF2-015AFA30F520}" type="datetimeFigureOut">
              <a:rPr lang="en-US" dirty="0"/>
              <a:t>5/20/2020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7E00A-486F-4252-8B1D-E32645521F49}" type="datetimeFigureOut">
              <a:rPr lang="en-US" dirty="0"/>
              <a:t>5/20/2020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5/20/2020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5/20/2020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5/20/2020</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E5243-F52A-4D37-9694-EB26C6C31910}" type="datetimeFigureOut">
              <a:rPr lang="en-US" dirty="0"/>
              <a:t>5/20/2020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7B6E1-634A-48DC-9E8B-D894023267EF}" type="datetimeFigureOut">
              <a:rPr lang="en-US" dirty="0"/>
              <a:t>5/20/2020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5/20/2020</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Personnel Resourcing and Development</a:t>
            </a:r>
          </a:p>
        </p:txBody>
      </p:sp>
      <p:sp>
        <p:nvSpPr>
          <p:cNvPr id="3" name="Subtitle 2"/>
          <p:cNvSpPr>
            <a:spLocks noGrp="1"/>
          </p:cNvSpPr>
          <p:nvPr>
            <p:ph type="subTitle" idx="1"/>
          </p:nvPr>
        </p:nvSpPr>
        <p:spPr>
          <a:xfrm>
            <a:off x="603504" y="4589431"/>
            <a:ext cx="9228201" cy="1074251"/>
          </a:xfrm>
        </p:spPr>
        <p:txBody>
          <a:bodyPr>
            <a:normAutofit lnSpcReduction="10000"/>
          </a:bodyPr>
          <a:lstStyle/>
          <a:p>
            <a:r>
              <a:rPr lang="en-GB" dirty="0"/>
              <a:t>Level 5 IHM Lecture 5</a:t>
            </a:r>
          </a:p>
          <a:p>
            <a:r>
              <a:rPr lang="en-GB" dirty="0"/>
              <a:t>Samantha Birdsell </a:t>
            </a:r>
          </a:p>
          <a:p>
            <a:endParaRPr lang="en-GB" dirty="0"/>
          </a:p>
        </p:txBody>
      </p:sp>
    </p:spTree>
    <p:extLst>
      <p:ext uri="{BB962C8B-B14F-4D97-AF65-F5344CB8AC3E}">
        <p14:creationId xmlns:p14="http://schemas.microsoft.com/office/powerpoint/2010/main" val="2308564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Building Talent </a:t>
            </a:r>
            <a:endParaRPr lang="en-GB" dirty="0"/>
          </a:p>
        </p:txBody>
      </p:sp>
      <p:sp>
        <p:nvSpPr>
          <p:cNvPr id="3" name="Subtitle 2"/>
          <p:cNvSpPr>
            <a:spLocks noGrp="1"/>
          </p:cNvSpPr>
          <p:nvPr>
            <p:ph type="subTitle" idx="1"/>
          </p:nvPr>
        </p:nvSpPr>
        <p:spPr/>
        <p:txBody>
          <a:bodyPr/>
          <a:lstStyle/>
          <a:p>
            <a:r>
              <a:rPr lang="en-GB" dirty="0" smtClean="0"/>
              <a:t>Employees are the key to your Organization’s </a:t>
            </a:r>
            <a:r>
              <a:rPr lang="en-GB" dirty="0" smtClean="0"/>
              <a:t>Present </a:t>
            </a:r>
            <a:r>
              <a:rPr lang="en-GB" dirty="0" smtClean="0"/>
              <a:t>and </a:t>
            </a:r>
            <a:r>
              <a:rPr lang="en-GB" dirty="0" smtClean="0"/>
              <a:t>Future </a:t>
            </a:r>
            <a:r>
              <a:rPr lang="en-GB" dirty="0" smtClean="0"/>
              <a:t>success!</a:t>
            </a:r>
            <a:endParaRPr lang="en-GB" dirty="0"/>
          </a:p>
        </p:txBody>
      </p:sp>
    </p:spTree>
    <p:extLst>
      <p:ext uri="{BB962C8B-B14F-4D97-AF65-F5344CB8AC3E}">
        <p14:creationId xmlns:p14="http://schemas.microsoft.com/office/powerpoint/2010/main" val="1673360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132" y="0"/>
            <a:ext cx="11227868" cy="2157731"/>
          </a:xfrm>
        </p:spPr>
        <p:txBody>
          <a:bodyPr/>
          <a:lstStyle/>
          <a:p>
            <a:pPr algn="ctr"/>
            <a:r>
              <a:rPr lang="en-GB" dirty="0" smtClean="0"/>
              <a:t>Fierce Competition – </a:t>
            </a:r>
            <a:br>
              <a:rPr lang="en-GB" dirty="0" smtClean="0"/>
            </a:br>
            <a:r>
              <a:rPr lang="en-GB" dirty="0" smtClean="0"/>
              <a:t>What </a:t>
            </a:r>
            <a:r>
              <a:rPr lang="en-GB" dirty="0"/>
              <a:t>H</a:t>
            </a:r>
            <a:r>
              <a:rPr lang="en-GB" dirty="0" smtClean="0"/>
              <a:t>ave </a:t>
            </a:r>
            <a:r>
              <a:rPr lang="en-GB" dirty="0"/>
              <a:t>W</a:t>
            </a:r>
            <a:r>
              <a:rPr lang="en-GB" dirty="0" smtClean="0"/>
              <a:t>e Learned so Far…. </a:t>
            </a:r>
            <a:endParaRPr lang="en-GB" dirty="0"/>
          </a:p>
        </p:txBody>
      </p:sp>
      <p:sp>
        <p:nvSpPr>
          <p:cNvPr id="3" name="Content Placeholder 2"/>
          <p:cNvSpPr>
            <a:spLocks noGrp="1"/>
          </p:cNvSpPr>
          <p:nvPr>
            <p:ph idx="1"/>
          </p:nvPr>
        </p:nvSpPr>
        <p:spPr>
          <a:xfrm>
            <a:off x="387928" y="2032000"/>
            <a:ext cx="11042454" cy="4544291"/>
          </a:xfrm>
        </p:spPr>
        <p:txBody>
          <a:bodyPr>
            <a:normAutofit lnSpcReduction="10000"/>
          </a:bodyPr>
          <a:lstStyle/>
          <a:p>
            <a:pPr>
              <a:buFont typeface="Arial" panose="020B0604020202020204" pitchFamily="34" charset="0"/>
              <a:buChar char="•"/>
            </a:pPr>
            <a:r>
              <a:rPr lang="en-GB" dirty="0" smtClean="0"/>
              <a:t>Get the right people on the bus!</a:t>
            </a:r>
          </a:p>
          <a:p>
            <a:pPr>
              <a:buFont typeface="Arial" panose="020B0604020202020204" pitchFamily="34" charset="0"/>
              <a:buChar char="•"/>
            </a:pPr>
            <a:r>
              <a:rPr lang="en-GB" dirty="0" smtClean="0"/>
              <a:t>Organizations compete fiercely for talent as well as customers</a:t>
            </a:r>
          </a:p>
          <a:p>
            <a:pPr>
              <a:buFont typeface="Arial" panose="020B0604020202020204" pitchFamily="34" charset="0"/>
              <a:buChar char="•"/>
            </a:pPr>
            <a:r>
              <a:rPr lang="en-GB" dirty="0" smtClean="0"/>
              <a:t>You must put yourselves in the shoes of those you want to attract… Would you be attracted to the Organization? OR the Role – </a:t>
            </a:r>
            <a:r>
              <a:rPr lang="en-GB" i="1" dirty="0" smtClean="0"/>
              <a:t>If not Do Something About it… </a:t>
            </a:r>
          </a:p>
          <a:p>
            <a:pPr>
              <a:buFont typeface="Arial" panose="020B0604020202020204" pitchFamily="34" charset="0"/>
              <a:buChar char="•"/>
            </a:pPr>
            <a:r>
              <a:rPr lang="en-GB" dirty="0" smtClean="0"/>
              <a:t>Fill the right positions with the right people for the job…</a:t>
            </a:r>
          </a:p>
          <a:p>
            <a:pPr>
              <a:buFont typeface="Arial" panose="020B0604020202020204" pitchFamily="34" charset="0"/>
              <a:buChar char="•"/>
            </a:pPr>
            <a:r>
              <a:rPr lang="en-GB" dirty="0" smtClean="0"/>
              <a:t>(Square Peg – Round Hole = Bad Fit) </a:t>
            </a:r>
          </a:p>
          <a:p>
            <a:pPr>
              <a:buFont typeface="Arial" panose="020B0604020202020204" pitchFamily="34" charset="0"/>
              <a:buChar char="•"/>
            </a:pPr>
            <a:r>
              <a:rPr lang="en-GB" dirty="0" smtClean="0"/>
              <a:t>Be aggressive- do not wait to call prospective candidates for interview</a:t>
            </a:r>
          </a:p>
          <a:p>
            <a:pPr>
              <a:buFont typeface="Arial" panose="020B0604020202020204" pitchFamily="34" charset="0"/>
              <a:buChar char="•"/>
            </a:pPr>
            <a:r>
              <a:rPr lang="en-GB" dirty="0" smtClean="0"/>
              <a:t>Remember – Interviews are a 2-Way Process! All prospective candidates need to see the you, the team and the company in a positive light.. </a:t>
            </a:r>
            <a:r>
              <a:rPr lang="en-GB" i="1" dirty="0" smtClean="0"/>
              <a:t>Warm </a:t>
            </a:r>
            <a:r>
              <a:rPr lang="en-GB" i="1" dirty="0"/>
              <a:t>F</a:t>
            </a:r>
            <a:r>
              <a:rPr lang="en-GB" i="1" dirty="0" smtClean="0"/>
              <a:t>uzzies.. Red Carpet… </a:t>
            </a:r>
          </a:p>
          <a:p>
            <a:pPr>
              <a:buFont typeface="Arial" panose="020B0604020202020204" pitchFamily="34" charset="0"/>
              <a:buChar char="•"/>
            </a:pPr>
            <a:r>
              <a:rPr lang="en-GB" i="1" dirty="0" smtClean="0"/>
              <a:t>Talk with employees who recently joined the team. Are there areas for improvement in your Recruitment and Selection Process? </a:t>
            </a:r>
          </a:p>
          <a:p>
            <a:pPr>
              <a:buFont typeface="Arial" panose="020B0604020202020204" pitchFamily="34" charset="0"/>
              <a:buChar char="•"/>
            </a:pPr>
            <a:endParaRPr lang="en-GB" dirty="0" smtClean="0"/>
          </a:p>
          <a:p>
            <a:pPr>
              <a:buFont typeface="Arial" panose="020B0604020202020204" pitchFamily="34" charset="0"/>
              <a:buChar char="•"/>
            </a:pPr>
            <a:endParaRPr lang="en-GB" dirty="0" smtClean="0"/>
          </a:p>
          <a:p>
            <a:pPr>
              <a:buFont typeface="Arial" panose="020B0604020202020204" pitchFamily="34" charset="0"/>
              <a:buChar char="•"/>
            </a:pPr>
            <a:endParaRPr lang="en-GB" dirty="0" smtClean="0"/>
          </a:p>
          <a:p>
            <a:endParaRPr lang="en-GB" dirty="0"/>
          </a:p>
        </p:txBody>
      </p:sp>
    </p:spTree>
    <p:extLst>
      <p:ext uri="{BB962C8B-B14F-4D97-AF65-F5344CB8AC3E}">
        <p14:creationId xmlns:p14="http://schemas.microsoft.com/office/powerpoint/2010/main" val="1577467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Social Responsibility </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a:t>Having a Reputation as a desirable place to work helps organizations attract and retain top people</a:t>
            </a:r>
          </a:p>
          <a:p>
            <a:pPr>
              <a:buFont typeface="Arial" panose="020B0604020202020204" pitchFamily="34" charset="0"/>
              <a:buChar char="•"/>
            </a:pPr>
            <a:r>
              <a:rPr lang="en-GB" dirty="0"/>
              <a:t>Corporate Social Responsibility involves reputation and facilitates a solid customer case and effective promotion for future candidates!</a:t>
            </a:r>
          </a:p>
          <a:p>
            <a:pPr>
              <a:buFont typeface="Arial" panose="020B0604020202020204" pitchFamily="34" charset="0"/>
              <a:buChar char="•"/>
            </a:pPr>
            <a:r>
              <a:rPr lang="en-GB" dirty="0"/>
              <a:t>Maintain competitive advantage as a company who secures the balance between the three bottom lines - people; planet; profit (</a:t>
            </a:r>
            <a:r>
              <a:rPr lang="en-GB" i="1" dirty="0"/>
              <a:t>Watch Video (1) (2) and (3) on Moodle</a:t>
            </a:r>
            <a:r>
              <a:rPr lang="en-GB" dirty="0"/>
              <a:t>) </a:t>
            </a:r>
          </a:p>
          <a:p>
            <a:pPr>
              <a:buFont typeface="Arial" panose="020B0604020202020204" pitchFamily="34" charset="0"/>
              <a:buChar char="•"/>
            </a:pPr>
            <a:r>
              <a:rPr lang="en-GB" dirty="0"/>
              <a:t>Reputable Fair and Equitable practices </a:t>
            </a:r>
            <a:endParaRPr lang="en-GB" dirty="0" smtClean="0"/>
          </a:p>
          <a:p>
            <a:pPr>
              <a:buFont typeface="Arial" panose="020B0604020202020204" pitchFamily="34" charset="0"/>
              <a:buChar char="•"/>
            </a:pPr>
            <a:r>
              <a:rPr lang="en-GB" dirty="0" smtClean="0"/>
              <a:t>Positive Image </a:t>
            </a:r>
            <a:endParaRPr lang="en-GB" dirty="0"/>
          </a:p>
          <a:p>
            <a:endParaRPr lang="en-GB" dirty="0"/>
          </a:p>
        </p:txBody>
      </p:sp>
    </p:spTree>
    <p:extLst>
      <p:ext uri="{BB962C8B-B14F-4D97-AF65-F5344CB8AC3E}">
        <p14:creationId xmlns:p14="http://schemas.microsoft.com/office/powerpoint/2010/main" val="299180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Successful Managers Handbook</a:t>
            </a:r>
            <a:endParaRPr lang="en-GB" dirty="0"/>
          </a:p>
        </p:txBody>
      </p:sp>
      <p:sp>
        <p:nvSpPr>
          <p:cNvPr id="3" name="Content Placeholder 2"/>
          <p:cNvSpPr>
            <a:spLocks noGrp="1"/>
          </p:cNvSpPr>
          <p:nvPr>
            <p:ph idx="1"/>
          </p:nvPr>
        </p:nvSpPr>
        <p:spPr>
          <a:xfrm>
            <a:off x="212436" y="2050473"/>
            <a:ext cx="11217945" cy="3727392"/>
          </a:xfrm>
        </p:spPr>
        <p:txBody>
          <a:bodyPr>
            <a:normAutofit fontScale="92500" lnSpcReduction="10000"/>
          </a:bodyPr>
          <a:lstStyle/>
          <a:p>
            <a:r>
              <a:rPr lang="en-GB" dirty="0"/>
              <a:t>According the Successful Managers Handbook (2004), it is your </a:t>
            </a:r>
            <a:r>
              <a:rPr lang="en-GB" dirty="0" smtClean="0"/>
              <a:t>responsibility to know the talent in your organization, know what needs to be done to help each person develop, and understand the priority of developing talent to meet your business goals.</a:t>
            </a:r>
          </a:p>
          <a:p>
            <a:pPr marL="0" indent="0">
              <a:buNone/>
            </a:pPr>
            <a:r>
              <a:rPr lang="en-GB" dirty="0" smtClean="0"/>
              <a:t>Successful managers know what’s important to their people and keep an eye on emerging issues. As a manager, you need to know your employees’ capabilities, readiness for new roles, and potential for growth.</a:t>
            </a:r>
          </a:p>
          <a:p>
            <a:pPr marL="0" indent="0">
              <a:buNone/>
            </a:pPr>
            <a:endParaRPr lang="en-GB" dirty="0"/>
          </a:p>
          <a:p>
            <a:pPr marL="0" indent="0">
              <a:buNone/>
            </a:pPr>
            <a:r>
              <a:rPr lang="en-GB" b="1" dirty="0" smtClean="0">
                <a:solidFill>
                  <a:schemeClr val="tx2"/>
                </a:solidFill>
              </a:rPr>
              <a:t>People Investment – Employee Friendly Companies; Employee Wellbeing; </a:t>
            </a:r>
          </a:p>
          <a:p>
            <a:pPr marL="0" indent="0">
              <a:buNone/>
            </a:pPr>
            <a:r>
              <a:rPr lang="en-GB" b="1" dirty="0" smtClean="0">
                <a:solidFill>
                  <a:schemeClr val="tx2"/>
                </a:solidFill>
              </a:rPr>
              <a:t>Long Term </a:t>
            </a:r>
            <a:r>
              <a:rPr lang="en-GB" b="1" dirty="0">
                <a:solidFill>
                  <a:schemeClr val="tx2"/>
                </a:solidFill>
              </a:rPr>
              <a:t>V</a:t>
            </a:r>
            <a:r>
              <a:rPr lang="en-GB" b="1" dirty="0" smtClean="0">
                <a:solidFill>
                  <a:schemeClr val="tx2"/>
                </a:solidFill>
              </a:rPr>
              <a:t>alue – Long Term Profitability – Long Term Employment</a:t>
            </a:r>
          </a:p>
          <a:p>
            <a:pPr marL="0" indent="0">
              <a:buNone/>
            </a:pPr>
            <a:r>
              <a:rPr lang="en-GB" b="1" dirty="0" smtClean="0">
                <a:solidFill>
                  <a:schemeClr val="tx2"/>
                </a:solidFill>
              </a:rPr>
              <a:t>Managing Employee </a:t>
            </a:r>
            <a:r>
              <a:rPr lang="en-GB" b="1" dirty="0">
                <a:solidFill>
                  <a:schemeClr val="tx2"/>
                </a:solidFill>
              </a:rPr>
              <a:t>P</a:t>
            </a:r>
            <a:r>
              <a:rPr lang="en-GB" b="1" dirty="0" smtClean="0">
                <a:solidFill>
                  <a:schemeClr val="tx2"/>
                </a:solidFill>
              </a:rPr>
              <a:t>erformance is critical to long term sustainability and success of the company</a:t>
            </a:r>
            <a:endParaRPr lang="en-GB" b="1" dirty="0">
              <a:solidFill>
                <a:schemeClr val="tx2"/>
              </a:solidFill>
            </a:endParaRPr>
          </a:p>
          <a:p>
            <a:endParaRPr lang="en-GB" dirty="0"/>
          </a:p>
        </p:txBody>
      </p:sp>
    </p:spTree>
    <p:extLst>
      <p:ext uri="{BB962C8B-B14F-4D97-AF65-F5344CB8AC3E}">
        <p14:creationId xmlns:p14="http://schemas.microsoft.com/office/powerpoint/2010/main" val="1671720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249382"/>
            <a:ext cx="10782300" cy="3225209"/>
          </a:xfrm>
        </p:spPr>
        <p:txBody>
          <a:bodyPr/>
          <a:lstStyle/>
          <a:p>
            <a:pPr algn="ctr"/>
            <a:r>
              <a:rPr lang="en-GB" sz="6600" dirty="0"/>
              <a:t>The </a:t>
            </a:r>
            <a:r>
              <a:rPr lang="en-GB" sz="6600" dirty="0" smtClean="0"/>
              <a:t>Social </a:t>
            </a:r>
            <a:r>
              <a:rPr lang="en-GB" sz="6600" dirty="0"/>
              <a:t>R</a:t>
            </a:r>
            <a:r>
              <a:rPr lang="en-GB" sz="6600" dirty="0" smtClean="0"/>
              <a:t>esponsibility </a:t>
            </a:r>
            <a:r>
              <a:rPr lang="en-GB" sz="6600" dirty="0"/>
              <a:t>of B</a:t>
            </a:r>
            <a:r>
              <a:rPr lang="en-GB" sz="6600" dirty="0" smtClean="0"/>
              <a:t>usiness</a:t>
            </a:r>
            <a:r>
              <a:rPr lang="en-GB" dirty="0"/>
              <a:t/>
            </a:r>
            <a:br>
              <a:rPr lang="en-GB" dirty="0"/>
            </a:br>
            <a:endParaRPr lang="en-GB" dirty="0"/>
          </a:p>
        </p:txBody>
      </p:sp>
      <p:sp>
        <p:nvSpPr>
          <p:cNvPr id="3" name="Subtitle 2"/>
          <p:cNvSpPr>
            <a:spLocks noGrp="1"/>
          </p:cNvSpPr>
          <p:nvPr>
            <p:ph type="subTitle" idx="1"/>
          </p:nvPr>
        </p:nvSpPr>
        <p:spPr>
          <a:xfrm>
            <a:off x="667513" y="3474591"/>
            <a:ext cx="4430960" cy="2378205"/>
          </a:xfrm>
        </p:spPr>
        <p:txBody>
          <a:bodyPr>
            <a:normAutofit/>
          </a:bodyPr>
          <a:lstStyle/>
          <a:p>
            <a:r>
              <a:rPr lang="en-GB" sz="6000" dirty="0" smtClean="0"/>
              <a:t>Alex </a:t>
            </a:r>
            <a:r>
              <a:rPr lang="en-GB" sz="6000" dirty="0"/>
              <a:t>Edmans</a:t>
            </a:r>
          </a:p>
        </p:txBody>
      </p:sp>
      <p:pic>
        <p:nvPicPr>
          <p:cNvPr id="1026" name="Picture 2" descr="Image result for alex edmans ted tal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9927" y="3086664"/>
            <a:ext cx="5791199" cy="350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5660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138545"/>
            <a:ext cx="10772775" cy="1283855"/>
          </a:xfrm>
        </p:spPr>
        <p:txBody>
          <a:bodyPr/>
          <a:lstStyle/>
          <a:p>
            <a:r>
              <a:rPr lang="en-GB" dirty="0" smtClean="0"/>
              <a:t>Alex Edmans – Answer during the Video</a:t>
            </a:r>
            <a:endParaRPr lang="en-GB" dirty="0"/>
          </a:p>
        </p:txBody>
      </p:sp>
      <p:sp>
        <p:nvSpPr>
          <p:cNvPr id="3" name="Content Placeholder 2"/>
          <p:cNvSpPr>
            <a:spLocks noGrp="1"/>
          </p:cNvSpPr>
          <p:nvPr>
            <p:ph idx="1"/>
          </p:nvPr>
        </p:nvSpPr>
        <p:spPr>
          <a:xfrm>
            <a:off x="314036" y="1348510"/>
            <a:ext cx="11116345" cy="5366326"/>
          </a:xfrm>
        </p:spPr>
        <p:txBody>
          <a:bodyPr/>
          <a:lstStyle/>
          <a:p>
            <a:pPr>
              <a:buFont typeface="Arial" panose="020B0604020202020204" pitchFamily="34" charset="0"/>
              <a:buChar char="•"/>
            </a:pPr>
            <a:r>
              <a:rPr lang="en-GB" dirty="0" smtClean="0"/>
              <a:t>Why do Businesses Exist?</a:t>
            </a:r>
          </a:p>
          <a:p>
            <a:pPr>
              <a:buFont typeface="Arial" panose="020B0604020202020204" pitchFamily="34" charset="0"/>
              <a:buChar char="•"/>
            </a:pPr>
            <a:r>
              <a:rPr lang="en-GB" dirty="0" smtClean="0"/>
              <a:t>Marks &amp; Spencer – What did they Do and What did you Learn?</a:t>
            </a:r>
          </a:p>
          <a:p>
            <a:pPr>
              <a:buFont typeface="Arial" panose="020B0604020202020204" pitchFamily="34" charset="0"/>
              <a:buChar char="•"/>
            </a:pPr>
            <a:r>
              <a:rPr lang="en-GB" dirty="0" smtClean="0"/>
              <a:t>What Research did Alex Pursue?</a:t>
            </a:r>
          </a:p>
          <a:p>
            <a:pPr>
              <a:buFont typeface="Arial" panose="020B0604020202020204" pitchFamily="34" charset="0"/>
              <a:buChar char="•"/>
            </a:pPr>
            <a:r>
              <a:rPr lang="en-GB" dirty="0" smtClean="0"/>
              <a:t>How do you measure Corporate Social Responsibility?</a:t>
            </a:r>
          </a:p>
          <a:p>
            <a:pPr>
              <a:buFont typeface="Arial" panose="020B0604020202020204" pitchFamily="34" charset="0"/>
              <a:buChar char="•"/>
            </a:pPr>
            <a:r>
              <a:rPr lang="en-GB" dirty="0" smtClean="0"/>
              <a:t>What did the 4 year Research Conclude?</a:t>
            </a:r>
          </a:p>
          <a:p>
            <a:pPr>
              <a:buFont typeface="Arial" panose="020B0604020202020204" pitchFamily="34" charset="0"/>
              <a:buChar char="•"/>
            </a:pPr>
            <a:r>
              <a:rPr lang="en-GB" dirty="0" smtClean="0"/>
              <a:t>What Message did Costco send?</a:t>
            </a:r>
          </a:p>
          <a:p>
            <a:pPr>
              <a:buFont typeface="Arial" panose="020B0604020202020204" pitchFamily="34" charset="0"/>
              <a:buChar char="•"/>
            </a:pPr>
            <a:r>
              <a:rPr lang="en-GB" dirty="0" smtClean="0"/>
              <a:t>What did you learn about Penicillin?</a:t>
            </a:r>
          </a:p>
          <a:p>
            <a:pPr>
              <a:buFont typeface="Arial" panose="020B0604020202020204" pitchFamily="34" charset="0"/>
              <a:buChar char="•"/>
            </a:pPr>
            <a:r>
              <a:rPr lang="en-GB" dirty="0" smtClean="0"/>
              <a:t>Why Invest in Socially Responsible Companies?</a:t>
            </a:r>
          </a:p>
          <a:p>
            <a:pPr>
              <a:buFont typeface="Arial" panose="020B0604020202020204" pitchFamily="34" charset="0"/>
              <a:buChar char="•"/>
            </a:pPr>
            <a:r>
              <a:rPr lang="en-GB" dirty="0" smtClean="0"/>
              <a:t>What is not Captured in the Financial Numbers?</a:t>
            </a:r>
          </a:p>
          <a:p>
            <a:pPr>
              <a:buFont typeface="Arial" panose="020B0604020202020204" pitchFamily="34" charset="0"/>
              <a:buChar char="•"/>
            </a:pPr>
            <a:r>
              <a:rPr lang="en-GB" dirty="0" smtClean="0"/>
              <a:t>How long does it Take the Company to Realise the Rewards of Employee Wellbeing?</a:t>
            </a:r>
          </a:p>
          <a:p>
            <a:pPr>
              <a:buFont typeface="Arial" panose="020B0604020202020204" pitchFamily="34" charset="0"/>
              <a:buChar char="•"/>
            </a:pPr>
            <a:r>
              <a:rPr lang="en-GB" dirty="0" smtClean="0"/>
              <a:t>Why do you as a Company, need to Support the Long Term Focus? </a:t>
            </a:r>
          </a:p>
          <a:p>
            <a:pPr>
              <a:buFont typeface="Arial" panose="020B0604020202020204" pitchFamily="34" charset="0"/>
              <a:buChar char="•"/>
            </a:pPr>
            <a:endParaRPr lang="en-GB" dirty="0" smtClean="0"/>
          </a:p>
          <a:p>
            <a:pPr>
              <a:buFont typeface="Arial" panose="020B0604020202020204" pitchFamily="34" charset="0"/>
              <a:buChar char="•"/>
            </a:pPr>
            <a:endParaRPr lang="en-GB" dirty="0" smtClean="0"/>
          </a:p>
          <a:p>
            <a:pPr>
              <a:buFont typeface="Arial" panose="020B0604020202020204" pitchFamily="34" charset="0"/>
              <a:buChar char="•"/>
            </a:pPr>
            <a:endParaRPr lang="en-GB" dirty="0" smtClean="0"/>
          </a:p>
          <a:p>
            <a:pPr>
              <a:buFont typeface="Arial" panose="020B0604020202020204" pitchFamily="34" charset="0"/>
              <a:buChar char="•"/>
            </a:pPr>
            <a:endParaRPr lang="en-GB" dirty="0" smtClean="0"/>
          </a:p>
          <a:p>
            <a:endParaRPr lang="en-GB" dirty="0"/>
          </a:p>
        </p:txBody>
      </p:sp>
    </p:spTree>
    <p:extLst>
      <p:ext uri="{BB962C8B-B14F-4D97-AF65-F5344CB8AC3E}">
        <p14:creationId xmlns:p14="http://schemas.microsoft.com/office/powerpoint/2010/main" val="2670097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Company Image </a:t>
            </a:r>
            <a:endParaRPr lang="en-GB" dirty="0"/>
          </a:p>
        </p:txBody>
      </p:sp>
      <p:sp>
        <p:nvSpPr>
          <p:cNvPr id="3" name="Subtitle 2"/>
          <p:cNvSpPr>
            <a:spLocks noGrp="1"/>
          </p:cNvSpPr>
          <p:nvPr>
            <p:ph type="subTitle" idx="1"/>
          </p:nvPr>
        </p:nvSpPr>
        <p:spPr/>
        <p:txBody>
          <a:bodyPr/>
          <a:lstStyle/>
          <a:p>
            <a:r>
              <a:rPr lang="en-GB" dirty="0" smtClean="0"/>
              <a:t>Having a Reputation as an Attractive Place to Work</a:t>
            </a:r>
            <a:endParaRPr lang="en-GB" dirty="0"/>
          </a:p>
        </p:txBody>
      </p:sp>
    </p:spTree>
    <p:extLst>
      <p:ext uri="{BB962C8B-B14F-4D97-AF65-F5344CB8AC3E}">
        <p14:creationId xmlns:p14="http://schemas.microsoft.com/office/powerpoint/2010/main" val="1511663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512" y="462013"/>
            <a:ext cx="11006487" cy="1068404"/>
          </a:xfrm>
        </p:spPr>
        <p:txBody>
          <a:bodyPr/>
          <a:lstStyle/>
          <a:p>
            <a:r>
              <a:rPr lang="en-GB" dirty="0" smtClean="0"/>
              <a:t>Reputation</a:t>
            </a:r>
            <a:endParaRPr lang="en-GB" dirty="0"/>
          </a:p>
        </p:txBody>
      </p:sp>
      <p:sp>
        <p:nvSpPr>
          <p:cNvPr id="3" name="Content Placeholder 2"/>
          <p:cNvSpPr>
            <a:spLocks noGrp="1"/>
          </p:cNvSpPr>
          <p:nvPr>
            <p:ph idx="1"/>
          </p:nvPr>
        </p:nvSpPr>
        <p:spPr>
          <a:xfrm>
            <a:off x="317634" y="1626670"/>
            <a:ext cx="11112747" cy="4841508"/>
          </a:xfrm>
        </p:spPr>
        <p:txBody>
          <a:bodyPr>
            <a:normAutofit/>
          </a:bodyPr>
          <a:lstStyle/>
          <a:p>
            <a:pPr>
              <a:buFont typeface="Arial" panose="020B0604020202020204" pitchFamily="34" charset="0"/>
              <a:buChar char="•"/>
            </a:pPr>
            <a:r>
              <a:rPr lang="en-GB" dirty="0" smtClean="0"/>
              <a:t>Having a Reputation as an Attractive Place to Work will help you Attract and Retain your Employees</a:t>
            </a:r>
          </a:p>
          <a:p>
            <a:pPr>
              <a:buFont typeface="Arial" panose="020B0604020202020204" pitchFamily="34" charset="0"/>
              <a:buChar char="•"/>
            </a:pPr>
            <a:r>
              <a:rPr lang="en-GB" dirty="0" smtClean="0"/>
              <a:t>Reputation Ensures a Competitive </a:t>
            </a:r>
            <a:r>
              <a:rPr lang="en-GB" dirty="0"/>
              <a:t>A</a:t>
            </a:r>
            <a:r>
              <a:rPr lang="en-GB" dirty="0" smtClean="0"/>
              <a:t>dvantage in Recruitment and in the Marketplace</a:t>
            </a:r>
          </a:p>
          <a:p>
            <a:pPr>
              <a:buFont typeface="Arial" panose="020B0604020202020204" pitchFamily="34" charset="0"/>
              <a:buChar char="•"/>
            </a:pPr>
            <a:r>
              <a:rPr lang="en-GB" dirty="0" smtClean="0"/>
              <a:t>Poor Workplace </a:t>
            </a:r>
            <a:r>
              <a:rPr lang="en-GB" dirty="0"/>
              <a:t>P</a:t>
            </a:r>
            <a:r>
              <a:rPr lang="en-GB" dirty="0" smtClean="0"/>
              <a:t>ractices; Questionable </a:t>
            </a:r>
            <a:r>
              <a:rPr lang="en-GB" dirty="0"/>
              <a:t>E</a:t>
            </a:r>
            <a:r>
              <a:rPr lang="en-GB" dirty="0" smtClean="0"/>
              <a:t>thical </a:t>
            </a:r>
            <a:r>
              <a:rPr lang="en-GB" dirty="0"/>
              <a:t>P</a:t>
            </a:r>
            <a:r>
              <a:rPr lang="en-GB" dirty="0" smtClean="0"/>
              <a:t>ractices or Assaults on the Environment will not place your Company in a Positive </a:t>
            </a:r>
            <a:r>
              <a:rPr lang="en-GB" dirty="0"/>
              <a:t>L</a:t>
            </a:r>
            <a:r>
              <a:rPr lang="en-GB" dirty="0" smtClean="0"/>
              <a:t>ight</a:t>
            </a:r>
          </a:p>
          <a:p>
            <a:pPr>
              <a:buFont typeface="Arial" panose="020B0604020202020204" pitchFamily="34" charset="0"/>
              <a:buChar char="•"/>
            </a:pPr>
            <a:r>
              <a:rPr lang="en-GB" dirty="0" smtClean="0"/>
              <a:t>What Media Presence is available and Manage the External Exposure</a:t>
            </a:r>
          </a:p>
          <a:p>
            <a:pPr>
              <a:buFont typeface="Arial" panose="020B0604020202020204" pitchFamily="34" charset="0"/>
              <a:buChar char="•"/>
            </a:pPr>
            <a:r>
              <a:rPr lang="en-GB" dirty="0" smtClean="0"/>
              <a:t>Take Action to mitigate Negative Perception.. Spend your Resources Wisely..</a:t>
            </a:r>
          </a:p>
          <a:p>
            <a:pPr>
              <a:buFont typeface="Arial" panose="020B0604020202020204" pitchFamily="34" charset="0"/>
              <a:buChar char="•"/>
            </a:pPr>
            <a:r>
              <a:rPr lang="en-GB" dirty="0" smtClean="0"/>
              <a:t>Build your Reputation</a:t>
            </a:r>
          </a:p>
          <a:p>
            <a:pPr>
              <a:buFont typeface="Arial" panose="020B0604020202020204" pitchFamily="34" charset="0"/>
              <a:buChar char="•"/>
            </a:pPr>
            <a:r>
              <a:rPr lang="en-GB" dirty="0" smtClean="0"/>
              <a:t>Top Employer… </a:t>
            </a:r>
            <a:r>
              <a:rPr lang="en-GB" dirty="0"/>
              <a:t>B</a:t>
            </a:r>
            <a:r>
              <a:rPr lang="en-GB" dirty="0" smtClean="0"/>
              <a:t>est Place to Work…</a:t>
            </a:r>
          </a:p>
          <a:p>
            <a:pPr>
              <a:buFont typeface="Arial" panose="020B0604020202020204" pitchFamily="34" charset="0"/>
              <a:buChar char="•"/>
            </a:pPr>
            <a:r>
              <a:rPr lang="en-GB" dirty="0" smtClean="0"/>
              <a:t>Listen for Feedback… this applies to both Employees and Customers…. </a:t>
            </a:r>
          </a:p>
          <a:p>
            <a:pPr>
              <a:buFont typeface="Arial" panose="020B0604020202020204" pitchFamily="34" charset="0"/>
              <a:buChar char="•"/>
            </a:pPr>
            <a:r>
              <a:rPr lang="en-GB" i="1" dirty="0" smtClean="0"/>
              <a:t>Manage Change to Sustain a Positive Reputation!</a:t>
            </a:r>
          </a:p>
          <a:p>
            <a:pPr>
              <a:buFont typeface="Arial" panose="020B0604020202020204" pitchFamily="34" charset="0"/>
              <a:buChar char="•"/>
            </a:pPr>
            <a:endParaRPr lang="en-GB" dirty="0" smtClean="0"/>
          </a:p>
          <a:p>
            <a:endParaRPr lang="en-GB" dirty="0"/>
          </a:p>
        </p:txBody>
      </p:sp>
    </p:spTree>
    <p:extLst>
      <p:ext uri="{BB962C8B-B14F-4D97-AF65-F5344CB8AC3E}">
        <p14:creationId xmlns:p14="http://schemas.microsoft.com/office/powerpoint/2010/main" val="3659890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Help New Employees be Successful </a:t>
            </a:r>
            <a:endParaRPr lang="en-GB" dirty="0"/>
          </a:p>
        </p:txBody>
      </p:sp>
      <p:sp>
        <p:nvSpPr>
          <p:cNvPr id="3" name="Subtitle 2"/>
          <p:cNvSpPr>
            <a:spLocks noGrp="1"/>
          </p:cNvSpPr>
          <p:nvPr>
            <p:ph type="subTitle" idx="1"/>
          </p:nvPr>
        </p:nvSpPr>
        <p:spPr/>
        <p:txBody>
          <a:bodyPr/>
          <a:lstStyle/>
          <a:p>
            <a:r>
              <a:rPr lang="en-GB" dirty="0" smtClean="0"/>
              <a:t>Make Long Lasting Impressions</a:t>
            </a:r>
            <a:endParaRPr lang="en-GB" dirty="0"/>
          </a:p>
        </p:txBody>
      </p:sp>
      <p:pic>
        <p:nvPicPr>
          <p:cNvPr id="3076" name="Picture 4" descr="Image result for funny images of first day on the jo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2370" y="3418172"/>
            <a:ext cx="4286250" cy="3204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9961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funny images of first day on the jo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705" y="240632"/>
            <a:ext cx="2638425" cy="308648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Image result for funny images of first day on the jo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2135" y="524652"/>
            <a:ext cx="2978116" cy="367196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funny images of first day on the job"/>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6000" y="149994"/>
            <a:ext cx="5152698" cy="302895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funny images of first day on the job"/>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86256" y="3438610"/>
            <a:ext cx="5032442" cy="3116194"/>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Image result for funny images of first day on the job"/>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661" y="3438610"/>
            <a:ext cx="2752725" cy="3241323"/>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Image result for funny images of first day on the job"/>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52135" y="4389119"/>
            <a:ext cx="2895600" cy="2290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946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632" y="-77001"/>
            <a:ext cx="11189367" cy="1491916"/>
          </a:xfrm>
        </p:spPr>
        <p:txBody>
          <a:bodyPr/>
          <a:lstStyle/>
          <a:p>
            <a:r>
              <a:rPr lang="en-GB" dirty="0" smtClean="0"/>
              <a:t>First Day on the Job </a:t>
            </a:r>
            <a:endParaRPr lang="en-GB" dirty="0"/>
          </a:p>
        </p:txBody>
      </p:sp>
      <p:sp>
        <p:nvSpPr>
          <p:cNvPr id="3" name="Content Placeholder 2"/>
          <p:cNvSpPr>
            <a:spLocks noGrp="1"/>
          </p:cNvSpPr>
          <p:nvPr>
            <p:ph idx="1"/>
          </p:nvPr>
        </p:nvSpPr>
        <p:spPr>
          <a:xfrm>
            <a:off x="144380" y="1414915"/>
            <a:ext cx="10337532" cy="5072511"/>
          </a:xfrm>
        </p:spPr>
        <p:txBody>
          <a:bodyPr>
            <a:normAutofit/>
          </a:bodyPr>
          <a:lstStyle/>
          <a:p>
            <a:pPr>
              <a:buFont typeface="Arial" panose="020B0604020202020204" pitchFamily="34" charset="0"/>
              <a:buChar char="•"/>
            </a:pPr>
            <a:r>
              <a:rPr lang="en-GB" dirty="0" smtClean="0"/>
              <a:t>New Employees’ first few days and weeks are critical when long lasting impressions are made</a:t>
            </a:r>
          </a:p>
          <a:p>
            <a:pPr>
              <a:buFont typeface="Arial" panose="020B0604020202020204" pitchFamily="34" charset="0"/>
              <a:buChar char="•"/>
            </a:pPr>
            <a:r>
              <a:rPr lang="en-GB" dirty="0" smtClean="0"/>
              <a:t>Realise the importance of how you </a:t>
            </a:r>
            <a:r>
              <a:rPr lang="en-GB" i="1" dirty="0" smtClean="0"/>
              <a:t>Treat People </a:t>
            </a:r>
            <a:r>
              <a:rPr lang="en-GB" dirty="0" smtClean="0"/>
              <a:t>when they first Join your Team and How you Help them be Successful in their jobs is critical to </a:t>
            </a:r>
            <a:r>
              <a:rPr lang="en-GB" i="1" dirty="0" smtClean="0"/>
              <a:t>Their Success </a:t>
            </a:r>
            <a:r>
              <a:rPr lang="en-GB" dirty="0" smtClean="0"/>
              <a:t>and </a:t>
            </a:r>
            <a:r>
              <a:rPr lang="en-GB" i="1" dirty="0" smtClean="0"/>
              <a:t>Your Success</a:t>
            </a:r>
          </a:p>
          <a:p>
            <a:pPr>
              <a:buFont typeface="Arial" panose="020B0604020202020204" pitchFamily="34" charset="0"/>
              <a:buChar char="•"/>
            </a:pPr>
            <a:r>
              <a:rPr lang="en-GB" dirty="0" smtClean="0"/>
              <a:t>Determine the ‘Survival Information’ people need to know about the job and about the team</a:t>
            </a:r>
          </a:p>
          <a:p>
            <a:pPr>
              <a:buFont typeface="Arial" panose="020B0604020202020204" pitchFamily="34" charset="0"/>
              <a:buChar char="•"/>
            </a:pPr>
            <a:r>
              <a:rPr lang="en-GB" dirty="0" smtClean="0"/>
              <a:t>The Employee handbook</a:t>
            </a:r>
          </a:p>
          <a:p>
            <a:pPr>
              <a:buFont typeface="Arial" panose="020B0604020202020204" pitchFamily="34" charset="0"/>
              <a:buChar char="•"/>
            </a:pPr>
            <a:r>
              <a:rPr lang="en-GB" dirty="0" smtClean="0"/>
              <a:t>New Hire Orientation</a:t>
            </a:r>
          </a:p>
          <a:p>
            <a:pPr>
              <a:buFont typeface="Arial" panose="020B0604020202020204" pitchFamily="34" charset="0"/>
              <a:buChar char="•"/>
            </a:pPr>
            <a:r>
              <a:rPr lang="en-GB" dirty="0" smtClean="0"/>
              <a:t>Have Lunch with your New Team Member</a:t>
            </a:r>
          </a:p>
          <a:p>
            <a:pPr>
              <a:buFont typeface="Arial" panose="020B0604020202020204" pitchFamily="34" charset="0"/>
              <a:buChar char="•"/>
            </a:pPr>
            <a:r>
              <a:rPr lang="en-GB" dirty="0" smtClean="0"/>
              <a:t>Establish Clear Expectations</a:t>
            </a:r>
          </a:p>
          <a:p>
            <a:pPr>
              <a:buFont typeface="Arial" panose="020B0604020202020204" pitchFamily="34" charset="0"/>
              <a:buChar char="•"/>
            </a:pPr>
            <a:r>
              <a:rPr lang="en-GB" dirty="0" smtClean="0"/>
              <a:t>Assign a Buddy System </a:t>
            </a:r>
          </a:p>
          <a:p>
            <a:pPr>
              <a:buFont typeface="Arial" panose="020B0604020202020204" pitchFamily="34" charset="0"/>
              <a:buChar char="•"/>
            </a:pPr>
            <a:endParaRPr lang="en-GB" dirty="0"/>
          </a:p>
        </p:txBody>
      </p:sp>
      <p:pic>
        <p:nvPicPr>
          <p:cNvPr id="5" name="Picture 2" descr="Image result for funny images of first day on the jo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1996" y="3951170"/>
            <a:ext cx="4267200" cy="2695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9537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0782300" cy="2059360"/>
          </a:xfrm>
        </p:spPr>
        <p:txBody>
          <a:bodyPr/>
          <a:lstStyle/>
          <a:p>
            <a:r>
              <a:rPr lang="en-GB" dirty="0" smtClean="0"/>
              <a:t>Job Descriptions</a:t>
            </a:r>
            <a:endParaRPr lang="en-GB" dirty="0"/>
          </a:p>
        </p:txBody>
      </p:sp>
      <p:sp>
        <p:nvSpPr>
          <p:cNvPr id="3" name="Subtitle 2"/>
          <p:cNvSpPr>
            <a:spLocks noGrp="1"/>
          </p:cNvSpPr>
          <p:nvPr>
            <p:ph type="subTitle" idx="1"/>
          </p:nvPr>
        </p:nvSpPr>
        <p:spPr>
          <a:xfrm>
            <a:off x="667512" y="2935705"/>
            <a:ext cx="9228201" cy="644893"/>
          </a:xfrm>
        </p:spPr>
        <p:txBody>
          <a:bodyPr>
            <a:normAutofit/>
          </a:bodyPr>
          <a:lstStyle/>
          <a:p>
            <a:r>
              <a:rPr lang="en-GB" sz="4000" b="1" dirty="0" smtClean="0">
                <a:solidFill>
                  <a:schemeClr val="bg1"/>
                </a:solidFill>
              </a:rPr>
              <a:t>Employee Tool Kit </a:t>
            </a:r>
            <a:endParaRPr lang="en-GB" sz="4000" b="1" dirty="0">
              <a:solidFill>
                <a:schemeClr val="bg1"/>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9396" y="3258151"/>
            <a:ext cx="5180533" cy="2854912"/>
          </a:xfrm>
          <a:prstGeom prst="rect">
            <a:avLst/>
          </a:prstGeom>
        </p:spPr>
      </p:pic>
    </p:spTree>
    <p:extLst>
      <p:ext uri="{BB962C8B-B14F-4D97-AF65-F5344CB8AC3E}">
        <p14:creationId xmlns:p14="http://schemas.microsoft.com/office/powerpoint/2010/main" val="3932045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Job Descriptions &amp; Performance Management </a:t>
            </a:r>
          </a:p>
        </p:txBody>
      </p:sp>
      <p:sp>
        <p:nvSpPr>
          <p:cNvPr id="3" name="Content Placeholder 2"/>
          <p:cNvSpPr>
            <a:spLocks noGrp="1"/>
          </p:cNvSpPr>
          <p:nvPr>
            <p:ph idx="1"/>
          </p:nvPr>
        </p:nvSpPr>
        <p:spPr>
          <a:xfrm>
            <a:off x="676656" y="2011680"/>
            <a:ext cx="10753725" cy="4629265"/>
          </a:xfrm>
        </p:spPr>
        <p:txBody>
          <a:bodyPr>
            <a:normAutofit/>
          </a:bodyPr>
          <a:lstStyle/>
          <a:p>
            <a:endParaRPr lang="en-GB" dirty="0"/>
          </a:p>
          <a:p>
            <a:r>
              <a:rPr lang="en-GB" dirty="0"/>
              <a:t>What comes to mind when you hear “job description?”  </a:t>
            </a:r>
          </a:p>
          <a:p>
            <a:r>
              <a:rPr lang="en-GB" dirty="0"/>
              <a:t>When used properly, the job description can actually be one of your most valuable management tools. </a:t>
            </a:r>
          </a:p>
          <a:p>
            <a:r>
              <a:rPr lang="en-GB" dirty="0"/>
              <a:t>A </a:t>
            </a:r>
            <a:r>
              <a:rPr lang="en-GB" dirty="0" smtClean="0"/>
              <a:t>Job </a:t>
            </a:r>
            <a:r>
              <a:rPr lang="en-GB" dirty="0"/>
              <a:t>description explains</a:t>
            </a:r>
            <a:r>
              <a:rPr lang="en-GB" i="1" dirty="0"/>
              <a:t> WHAT </a:t>
            </a:r>
            <a:r>
              <a:rPr lang="en-GB" dirty="0"/>
              <a:t>you expect an employee to do.</a:t>
            </a:r>
          </a:p>
          <a:p>
            <a:r>
              <a:rPr lang="en-GB" i="1" dirty="0"/>
              <a:t>HOW</a:t>
            </a:r>
            <a:r>
              <a:rPr lang="en-GB" dirty="0"/>
              <a:t> they should do it, </a:t>
            </a:r>
          </a:p>
          <a:p>
            <a:r>
              <a:rPr lang="en-GB" i="1" dirty="0"/>
              <a:t>WHY</a:t>
            </a:r>
            <a:r>
              <a:rPr lang="en-GB" dirty="0"/>
              <a:t> they should do it, and under </a:t>
            </a:r>
            <a:r>
              <a:rPr lang="en-GB" i="1" dirty="0" smtClean="0"/>
              <a:t>WHAT</a:t>
            </a:r>
            <a:r>
              <a:rPr lang="en-GB" dirty="0" smtClean="0"/>
              <a:t> </a:t>
            </a:r>
            <a:r>
              <a:rPr lang="en-GB" dirty="0"/>
              <a:t>conditions.  </a:t>
            </a:r>
          </a:p>
          <a:p>
            <a:r>
              <a:rPr lang="en-GB" dirty="0"/>
              <a:t>Often employees who have fallen ‘off the tracks’ have found the reason for poor job performance was due to the “why,” “how,” or “what” of their job was unclear.  </a:t>
            </a:r>
          </a:p>
          <a:p>
            <a:endParaRPr lang="en-GB" dirty="0"/>
          </a:p>
        </p:txBody>
      </p:sp>
    </p:spTree>
    <p:extLst>
      <p:ext uri="{BB962C8B-B14F-4D97-AF65-F5344CB8AC3E}">
        <p14:creationId xmlns:p14="http://schemas.microsoft.com/office/powerpoint/2010/main" val="665118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Job Description</a:t>
            </a:r>
          </a:p>
        </p:txBody>
      </p:sp>
      <p:sp>
        <p:nvSpPr>
          <p:cNvPr id="3" name="Content Placeholder 2"/>
          <p:cNvSpPr>
            <a:spLocks noGrp="1"/>
          </p:cNvSpPr>
          <p:nvPr>
            <p:ph idx="1"/>
          </p:nvPr>
        </p:nvSpPr>
        <p:spPr/>
        <p:txBody>
          <a:bodyPr/>
          <a:lstStyle/>
          <a:p>
            <a:r>
              <a:rPr lang="en-GB" dirty="0"/>
              <a:t>A good </a:t>
            </a:r>
            <a:r>
              <a:rPr lang="en-GB" b="1" dirty="0">
                <a:solidFill>
                  <a:schemeClr val="accent6"/>
                </a:solidFill>
              </a:rPr>
              <a:t>JOB DESCRIPTION </a:t>
            </a:r>
            <a:r>
              <a:rPr lang="en-GB" dirty="0"/>
              <a:t>could have helped.</a:t>
            </a:r>
          </a:p>
          <a:p>
            <a:r>
              <a:rPr lang="en-GB" dirty="0"/>
              <a:t>The job description should:</a:t>
            </a:r>
          </a:p>
          <a:p>
            <a:r>
              <a:rPr lang="en-GB" dirty="0"/>
              <a:t>Describe the job content.</a:t>
            </a:r>
          </a:p>
          <a:p>
            <a:r>
              <a:rPr lang="en-GB" dirty="0"/>
              <a:t>Environment and Work conditions of Employment. </a:t>
            </a:r>
          </a:p>
          <a:p>
            <a:r>
              <a:rPr lang="en-GB" dirty="0"/>
              <a:t>Job specifications - such as the minimum acceptable qualifications that an employee must have in order to perform the job successfully.</a:t>
            </a:r>
          </a:p>
          <a:p>
            <a:endParaRPr lang="en-GB" dirty="0"/>
          </a:p>
        </p:txBody>
      </p:sp>
    </p:spTree>
    <p:extLst>
      <p:ext uri="{BB962C8B-B14F-4D97-AF65-F5344CB8AC3E}">
        <p14:creationId xmlns:p14="http://schemas.microsoft.com/office/powerpoint/2010/main" val="1567078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Job Descriptions Advantages</a:t>
            </a:r>
          </a:p>
        </p:txBody>
      </p:sp>
      <p:sp>
        <p:nvSpPr>
          <p:cNvPr id="3" name="Content Placeholder 2"/>
          <p:cNvSpPr>
            <a:spLocks noGrp="1"/>
          </p:cNvSpPr>
          <p:nvPr>
            <p:ph idx="1"/>
          </p:nvPr>
        </p:nvSpPr>
        <p:spPr/>
        <p:txBody>
          <a:bodyPr/>
          <a:lstStyle/>
          <a:p>
            <a:r>
              <a:rPr lang="en-GB" dirty="0"/>
              <a:t>They are useful for Performance Management but also important for:</a:t>
            </a:r>
          </a:p>
          <a:p>
            <a:r>
              <a:rPr lang="en-GB" b="1" dirty="0">
                <a:solidFill>
                  <a:schemeClr val="accent1"/>
                </a:solidFill>
              </a:rPr>
              <a:t>RECRUITING </a:t>
            </a:r>
          </a:p>
          <a:p>
            <a:r>
              <a:rPr lang="en-GB" b="1" dirty="0">
                <a:solidFill>
                  <a:schemeClr val="accent1"/>
                </a:solidFill>
              </a:rPr>
              <a:t>COMPENSATION &amp; REWARDS</a:t>
            </a:r>
          </a:p>
          <a:p>
            <a:r>
              <a:rPr lang="en-GB" b="1" dirty="0">
                <a:solidFill>
                  <a:schemeClr val="accent1"/>
                </a:solidFill>
              </a:rPr>
              <a:t>TRAINING &amp; EMPLOYEE DEVELOPMENT</a:t>
            </a:r>
          </a:p>
          <a:p>
            <a:r>
              <a:rPr lang="en-GB" b="1" dirty="0">
                <a:solidFill>
                  <a:schemeClr val="accent1"/>
                </a:solidFill>
              </a:rPr>
              <a:t>DISABILITY ACCOMMODATION </a:t>
            </a:r>
          </a:p>
          <a:p>
            <a:endParaRPr lang="en-GB" dirty="0"/>
          </a:p>
        </p:txBody>
      </p:sp>
      <p:pic>
        <p:nvPicPr>
          <p:cNvPr id="1026" name="Picture 2" descr="Image result for job description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53517" y="2851438"/>
            <a:ext cx="3727791" cy="3540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162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474" y="110837"/>
            <a:ext cx="10903526" cy="1819564"/>
          </a:xfrm>
        </p:spPr>
        <p:txBody>
          <a:bodyPr/>
          <a:lstStyle/>
          <a:p>
            <a:r>
              <a:rPr lang="en-GB" dirty="0"/>
              <a:t>Job Description Disadvantages </a:t>
            </a:r>
          </a:p>
        </p:txBody>
      </p:sp>
      <p:sp>
        <p:nvSpPr>
          <p:cNvPr id="3" name="Content Placeholder 2"/>
          <p:cNvSpPr>
            <a:spLocks noGrp="1"/>
          </p:cNvSpPr>
          <p:nvPr>
            <p:ph idx="1"/>
          </p:nvPr>
        </p:nvSpPr>
        <p:spPr>
          <a:xfrm>
            <a:off x="295564" y="1533236"/>
            <a:ext cx="11134818" cy="4244630"/>
          </a:xfrm>
        </p:spPr>
        <p:txBody>
          <a:bodyPr/>
          <a:lstStyle/>
          <a:p>
            <a:r>
              <a:rPr lang="en-GB" b="1" dirty="0"/>
              <a:t>CAN LIMIT JOB FLEXIBILITY – </a:t>
            </a:r>
          </a:p>
          <a:p>
            <a:r>
              <a:rPr lang="en-GB" dirty="0"/>
              <a:t>In hotel employment you have to wear many hats. It can be very difficult to request employees to perform additional tasks if it is not in their ‘job description. </a:t>
            </a:r>
          </a:p>
          <a:p>
            <a:r>
              <a:rPr lang="en-GB" dirty="0"/>
              <a:t>Why as a receptionist do I have to take the guests’ room service upstairs?</a:t>
            </a:r>
          </a:p>
          <a:p>
            <a:r>
              <a:rPr lang="en-GB" dirty="0"/>
              <a:t>Why as a room service employee do I have to help the guest with his AC?</a:t>
            </a:r>
          </a:p>
          <a:p>
            <a:r>
              <a:rPr lang="en-GB" dirty="0"/>
              <a:t>Why as a bartender do I have to mop the floor by the public toilets? </a:t>
            </a:r>
          </a:p>
        </p:txBody>
      </p:sp>
      <p:pic>
        <p:nvPicPr>
          <p:cNvPr id="2050" name="Picture 2" descr="Image result for job description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6900" y="4507345"/>
            <a:ext cx="4238625" cy="1848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3723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Job </a:t>
            </a:r>
            <a:r>
              <a:rPr lang="en-GB" dirty="0" smtClean="0"/>
              <a:t>Description</a:t>
            </a:r>
            <a:endParaRPr lang="en-GB" dirty="0"/>
          </a:p>
        </p:txBody>
      </p:sp>
      <p:sp>
        <p:nvSpPr>
          <p:cNvPr id="3" name="Content Placeholder 2"/>
          <p:cNvSpPr>
            <a:spLocks noGrp="1"/>
          </p:cNvSpPr>
          <p:nvPr>
            <p:ph idx="1"/>
          </p:nvPr>
        </p:nvSpPr>
        <p:spPr>
          <a:xfrm>
            <a:off x="676656" y="2011680"/>
            <a:ext cx="10753725" cy="1572029"/>
          </a:xfrm>
        </p:spPr>
        <p:txBody>
          <a:bodyPr/>
          <a:lstStyle/>
          <a:p>
            <a:r>
              <a:rPr lang="en-GB" dirty="0"/>
              <a:t>Please review attachment </a:t>
            </a:r>
            <a:r>
              <a:rPr lang="en-GB" dirty="0" smtClean="0"/>
              <a:t>on Moodle for </a:t>
            </a:r>
            <a:r>
              <a:rPr lang="en-GB" dirty="0"/>
              <a:t>further background on job descriptions.. </a:t>
            </a:r>
          </a:p>
          <a:p>
            <a:endParaRPr lang="en-GB" dirty="0"/>
          </a:p>
        </p:txBody>
      </p:sp>
      <p:pic>
        <p:nvPicPr>
          <p:cNvPr id="5122" name="Picture 2" descr="Image result for job descriptions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9642" y="2968508"/>
            <a:ext cx="6360729" cy="3355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98906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0782300" cy="2694628"/>
          </a:xfrm>
        </p:spPr>
        <p:txBody>
          <a:bodyPr/>
          <a:lstStyle/>
          <a:p>
            <a:pPr algn="ctr"/>
            <a:r>
              <a:rPr lang="en-GB" dirty="0" smtClean="0"/>
              <a:t>Performance Management Systems</a:t>
            </a:r>
            <a:endParaRPr lang="en-GB" dirty="0"/>
          </a:p>
        </p:txBody>
      </p:sp>
      <p:sp>
        <p:nvSpPr>
          <p:cNvPr id="3" name="Subtitle 2"/>
          <p:cNvSpPr>
            <a:spLocks noGrp="1"/>
          </p:cNvSpPr>
          <p:nvPr>
            <p:ph type="subTitle" idx="1"/>
          </p:nvPr>
        </p:nvSpPr>
        <p:spPr>
          <a:xfrm>
            <a:off x="667513" y="3676852"/>
            <a:ext cx="5001768" cy="1193532"/>
          </a:xfrm>
        </p:spPr>
        <p:txBody>
          <a:bodyPr/>
          <a:lstStyle/>
          <a:p>
            <a:pPr algn="ctr"/>
            <a:r>
              <a:rPr lang="en-GB" dirty="0" smtClean="0"/>
              <a:t>Managing Employee </a:t>
            </a:r>
          </a:p>
          <a:p>
            <a:pPr algn="ctr"/>
            <a:r>
              <a:rPr lang="en-GB" dirty="0" smtClean="0"/>
              <a:t>Performance </a:t>
            </a:r>
            <a:endParaRPr lang="en-GB" dirty="0"/>
          </a:p>
        </p:txBody>
      </p:sp>
      <p:pic>
        <p:nvPicPr>
          <p:cNvPr id="9218" name="Picture 2" descr="The Main Stages of the Performance Management Cyc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9280" y="3870459"/>
            <a:ext cx="4514247" cy="2693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4972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Stages of Performance Management</a:t>
            </a:r>
            <a:endParaRPr lang="en-GB" dirty="0"/>
          </a:p>
        </p:txBody>
      </p:sp>
      <p:pic>
        <p:nvPicPr>
          <p:cNvPr id="6146" name="Picture 2" descr="Image result for performance managemen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91915" y="2157731"/>
            <a:ext cx="8809821" cy="4206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56808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59821-D061-43F2-942B-115B8E5DC9D5}"/>
              </a:ext>
            </a:extLst>
          </p:cNvPr>
          <p:cNvSpPr>
            <a:spLocks noGrp="1"/>
          </p:cNvSpPr>
          <p:nvPr>
            <p:ph type="title"/>
          </p:nvPr>
        </p:nvSpPr>
        <p:spPr/>
        <p:txBody>
          <a:bodyPr>
            <a:normAutofit fontScale="90000"/>
          </a:bodyPr>
          <a:lstStyle/>
          <a:p>
            <a:pPr algn="ctr"/>
            <a:r>
              <a:rPr lang="en-GB" dirty="0"/>
              <a:t>Good Versus Bad </a:t>
            </a:r>
            <a:br>
              <a:rPr lang="en-GB" dirty="0"/>
            </a:br>
            <a:r>
              <a:rPr lang="en-GB" dirty="0"/>
              <a:t>Performance Management </a:t>
            </a:r>
            <a:br>
              <a:rPr lang="en-GB" dirty="0"/>
            </a:br>
            <a:r>
              <a:rPr lang="en-GB" dirty="0" smtClean="0"/>
              <a:t>Review </a:t>
            </a:r>
            <a:br>
              <a:rPr lang="en-GB" dirty="0" smtClean="0"/>
            </a:br>
            <a:r>
              <a:rPr lang="en-GB" sz="4400" dirty="0" smtClean="0"/>
              <a:t>Video (5) on Moodle </a:t>
            </a:r>
            <a:endParaRPr lang="en-GB" sz="4400" dirty="0"/>
          </a:p>
        </p:txBody>
      </p:sp>
      <p:sp>
        <p:nvSpPr>
          <p:cNvPr id="3" name="Content Placeholder 2">
            <a:extLst>
              <a:ext uri="{FF2B5EF4-FFF2-40B4-BE49-F238E27FC236}">
                <a16:creationId xmlns:a16="http://schemas.microsoft.com/office/drawing/2014/main" id="{390BADB0-BFC1-4EA9-B1F1-C5747B2ECF39}"/>
              </a:ext>
            </a:extLst>
          </p:cNvPr>
          <p:cNvSpPr>
            <a:spLocks noGrp="1"/>
          </p:cNvSpPr>
          <p:nvPr>
            <p:ph idx="1"/>
          </p:nvPr>
        </p:nvSpPr>
        <p:spPr>
          <a:xfrm>
            <a:off x="2640563" y="2629990"/>
            <a:ext cx="8789818" cy="679267"/>
          </a:xfrm>
        </p:spPr>
        <p:txBody>
          <a:bodyPr/>
          <a:lstStyle/>
          <a:p>
            <a:endParaRPr lang="en-GB" dirty="0"/>
          </a:p>
        </p:txBody>
      </p:sp>
      <p:pic>
        <p:nvPicPr>
          <p:cNvPr id="1026" name="Picture 2" descr="Image result for performance management images">
            <a:extLst>
              <a:ext uri="{FF2B5EF4-FFF2-40B4-BE49-F238E27FC236}">
                <a16:creationId xmlns:a16="http://schemas.microsoft.com/office/drawing/2014/main" id="{00070953-DE11-454A-B8AA-CDE44AB296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4656" y="2629990"/>
            <a:ext cx="10366409" cy="3886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08906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AD243-BFF6-4DFA-AEBE-D25B9944EDA6}"/>
              </a:ext>
            </a:extLst>
          </p:cNvPr>
          <p:cNvSpPr>
            <a:spLocks noGrp="1"/>
          </p:cNvSpPr>
          <p:nvPr>
            <p:ph type="title"/>
          </p:nvPr>
        </p:nvSpPr>
        <p:spPr/>
        <p:txBody>
          <a:bodyPr/>
          <a:lstStyle/>
          <a:p>
            <a:r>
              <a:rPr lang="en-GB" dirty="0" smtClean="0"/>
              <a:t>Recognition </a:t>
            </a:r>
            <a:r>
              <a:rPr lang="en-GB" sz="4000" dirty="0" smtClean="0"/>
              <a:t>(Videos (6) &amp; (7) on Moodle)</a:t>
            </a:r>
            <a:endParaRPr lang="en-GB" sz="4000" dirty="0"/>
          </a:p>
        </p:txBody>
      </p:sp>
      <p:sp>
        <p:nvSpPr>
          <p:cNvPr id="3" name="Content Placeholder 2">
            <a:extLst>
              <a:ext uri="{FF2B5EF4-FFF2-40B4-BE49-F238E27FC236}">
                <a16:creationId xmlns:a16="http://schemas.microsoft.com/office/drawing/2014/main" id="{A5B7E992-A98E-4EA4-93D8-55FE92FEB65D}"/>
              </a:ext>
            </a:extLst>
          </p:cNvPr>
          <p:cNvSpPr>
            <a:spLocks noGrp="1"/>
          </p:cNvSpPr>
          <p:nvPr>
            <p:ph idx="1"/>
          </p:nvPr>
        </p:nvSpPr>
        <p:spPr/>
        <p:txBody>
          <a:bodyPr/>
          <a:lstStyle/>
          <a:p>
            <a:endParaRPr lang="en-GB" dirty="0"/>
          </a:p>
        </p:txBody>
      </p:sp>
      <p:pic>
        <p:nvPicPr>
          <p:cNvPr id="2050" name="Picture 2" descr="Image result for recognition images">
            <a:extLst>
              <a:ext uri="{FF2B5EF4-FFF2-40B4-BE49-F238E27FC236}">
                <a16:creationId xmlns:a16="http://schemas.microsoft.com/office/drawing/2014/main" id="{BC7A1F99-47FE-482F-A82A-6EB3200567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6842" y="2011680"/>
            <a:ext cx="2916782" cy="40998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 up of a piece of paper&#10;&#10;Description automatically generated">
            <a:extLst>
              <a:ext uri="{FF2B5EF4-FFF2-40B4-BE49-F238E27FC236}">
                <a16:creationId xmlns:a16="http://schemas.microsoft.com/office/drawing/2014/main" id="{A4A98284-2832-449C-A2CA-7E103910FA65}"/>
              </a:ext>
            </a:extLst>
          </p:cNvPr>
          <p:cNvPicPr>
            <a:picLocks noChangeAspect="1"/>
          </p:cNvPicPr>
          <p:nvPr/>
        </p:nvPicPr>
        <p:blipFill>
          <a:blip r:embed="rId3"/>
          <a:stretch>
            <a:fillRect/>
          </a:stretch>
        </p:blipFill>
        <p:spPr>
          <a:xfrm>
            <a:off x="3573624" y="2011680"/>
            <a:ext cx="4011083" cy="4099870"/>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9C5248C3-1715-471D-8774-DA994383D6E2}"/>
              </a:ext>
            </a:extLst>
          </p:cNvPr>
          <p:cNvPicPr>
            <a:picLocks noChangeAspect="1"/>
          </p:cNvPicPr>
          <p:nvPr/>
        </p:nvPicPr>
        <p:blipFill>
          <a:blip r:embed="rId4"/>
          <a:stretch>
            <a:fillRect/>
          </a:stretch>
        </p:blipFill>
        <p:spPr>
          <a:xfrm>
            <a:off x="7584707" y="2011681"/>
            <a:ext cx="3965609" cy="4099868"/>
          </a:xfrm>
          <a:prstGeom prst="rect">
            <a:avLst/>
          </a:prstGeom>
        </p:spPr>
      </p:pic>
    </p:spTree>
    <p:extLst>
      <p:ext uri="{BB962C8B-B14F-4D97-AF65-F5344CB8AC3E}">
        <p14:creationId xmlns:p14="http://schemas.microsoft.com/office/powerpoint/2010/main" val="3995288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059760"/>
          </a:xfrm>
        </p:spPr>
        <p:txBody>
          <a:bodyPr/>
          <a:lstStyle/>
          <a:p>
            <a:r>
              <a:rPr lang="en-GB" dirty="0" smtClean="0"/>
              <a:t>Recognition Rewards </a:t>
            </a:r>
            <a:endParaRPr lang="en-GB" dirty="0"/>
          </a:p>
        </p:txBody>
      </p:sp>
      <p:sp>
        <p:nvSpPr>
          <p:cNvPr id="3" name="Content Placeholder 2"/>
          <p:cNvSpPr>
            <a:spLocks noGrp="1"/>
          </p:cNvSpPr>
          <p:nvPr>
            <p:ph idx="1"/>
          </p:nvPr>
        </p:nvSpPr>
        <p:spPr>
          <a:xfrm>
            <a:off x="442762" y="1559294"/>
            <a:ext cx="10987619" cy="4906162"/>
          </a:xfrm>
        </p:spPr>
        <p:txBody>
          <a:bodyPr/>
          <a:lstStyle/>
          <a:p>
            <a:pPr>
              <a:buFont typeface="Arial" panose="020B0604020202020204" pitchFamily="34" charset="0"/>
              <a:buChar char="•"/>
            </a:pPr>
            <a:r>
              <a:rPr lang="en-GB" dirty="0" smtClean="0"/>
              <a:t>Employee of the Month</a:t>
            </a:r>
          </a:p>
          <a:p>
            <a:pPr>
              <a:buFont typeface="Arial" panose="020B0604020202020204" pitchFamily="34" charset="0"/>
              <a:buChar char="•"/>
            </a:pPr>
            <a:r>
              <a:rPr lang="en-GB" dirty="0" smtClean="0"/>
              <a:t>Parking Spot</a:t>
            </a:r>
          </a:p>
          <a:p>
            <a:pPr>
              <a:buFont typeface="Arial" panose="020B0604020202020204" pitchFamily="34" charset="0"/>
              <a:buChar char="•"/>
            </a:pPr>
            <a:r>
              <a:rPr lang="en-GB" dirty="0" smtClean="0"/>
              <a:t>Vouchers</a:t>
            </a:r>
          </a:p>
          <a:p>
            <a:pPr>
              <a:buFont typeface="Arial" panose="020B0604020202020204" pitchFamily="34" charset="0"/>
              <a:buChar char="•"/>
            </a:pPr>
            <a:r>
              <a:rPr lang="en-GB" dirty="0" smtClean="0"/>
              <a:t>Bottle of Bubbly and Dinner in the Hotel Restaurant</a:t>
            </a:r>
          </a:p>
          <a:p>
            <a:pPr>
              <a:buFont typeface="Arial" panose="020B0604020202020204" pitchFamily="34" charset="0"/>
              <a:buChar char="•"/>
            </a:pPr>
            <a:r>
              <a:rPr lang="en-GB" dirty="0" smtClean="0"/>
              <a:t>GM Birthday Lunch</a:t>
            </a:r>
          </a:p>
          <a:p>
            <a:pPr>
              <a:buFont typeface="Arial" panose="020B0604020202020204" pitchFamily="34" charset="0"/>
              <a:buChar char="•"/>
            </a:pPr>
            <a:r>
              <a:rPr lang="en-GB" dirty="0" smtClean="0"/>
              <a:t>Birthday Cards</a:t>
            </a:r>
          </a:p>
          <a:p>
            <a:pPr>
              <a:buFont typeface="Arial" panose="020B0604020202020204" pitchFamily="34" charset="0"/>
              <a:buChar char="•"/>
            </a:pPr>
            <a:r>
              <a:rPr lang="en-GB" dirty="0" smtClean="0"/>
              <a:t>Thank you Cards</a:t>
            </a:r>
          </a:p>
          <a:p>
            <a:pPr>
              <a:buFont typeface="Arial" panose="020B0604020202020204" pitchFamily="34" charset="0"/>
              <a:buChar char="•"/>
            </a:pPr>
            <a:r>
              <a:rPr lang="en-GB" dirty="0" smtClean="0"/>
              <a:t>Caught in the Act Cards</a:t>
            </a:r>
          </a:p>
          <a:p>
            <a:pPr>
              <a:buFont typeface="Arial" panose="020B0604020202020204" pitchFamily="34" charset="0"/>
              <a:buChar char="•"/>
            </a:pPr>
            <a:r>
              <a:rPr lang="en-GB" dirty="0" smtClean="0"/>
              <a:t>Employee Christmas Party Awards!</a:t>
            </a:r>
          </a:p>
          <a:p>
            <a:pPr>
              <a:buFont typeface="Arial" panose="020B0604020202020204" pitchFamily="34" charset="0"/>
              <a:buChar char="•"/>
            </a:pPr>
            <a:endParaRPr lang="en-GB" dirty="0" smtClean="0"/>
          </a:p>
          <a:p>
            <a:endParaRPr lang="en-GB" dirty="0"/>
          </a:p>
        </p:txBody>
      </p:sp>
      <p:sp>
        <p:nvSpPr>
          <p:cNvPr id="4" name="AutoShape 2" descr="Image result for employee f the month"/>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831" y="1761424"/>
            <a:ext cx="3551087" cy="4576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22692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400" i="1" dirty="0">
                <a:latin typeface="Arial" pitchFamily="34" charset="0"/>
                <a:cs typeface="Arial" pitchFamily="34" charset="0"/>
              </a:rPr>
              <a:t>What is the Significance of </a:t>
            </a:r>
            <a:br>
              <a:rPr lang="en-GB" sz="4400" i="1" dirty="0">
                <a:latin typeface="Arial" pitchFamily="34" charset="0"/>
                <a:cs typeface="Arial" pitchFamily="34" charset="0"/>
              </a:rPr>
            </a:br>
            <a:r>
              <a:rPr lang="en-GB" sz="4400" i="1" dirty="0">
                <a:latin typeface="Arial" pitchFamily="34" charset="0"/>
                <a:cs typeface="Arial" pitchFamily="34" charset="0"/>
              </a:rPr>
              <a:t>Performance Management (PM)?</a:t>
            </a:r>
            <a:endParaRPr lang="en-GB" sz="4400" dirty="0"/>
          </a:p>
        </p:txBody>
      </p:sp>
      <p:sp>
        <p:nvSpPr>
          <p:cNvPr id="3" name="Content Placeholder 2"/>
          <p:cNvSpPr>
            <a:spLocks noGrp="1"/>
          </p:cNvSpPr>
          <p:nvPr>
            <p:ph idx="1"/>
          </p:nvPr>
        </p:nvSpPr>
        <p:spPr>
          <a:xfrm>
            <a:off x="676656" y="2157731"/>
            <a:ext cx="10753725" cy="4381614"/>
          </a:xfrm>
        </p:spPr>
        <p:txBody>
          <a:bodyPr>
            <a:normAutofit/>
          </a:bodyPr>
          <a:lstStyle/>
          <a:p>
            <a:pPr>
              <a:buNone/>
            </a:pPr>
            <a:r>
              <a:rPr lang="en-GB" dirty="0">
                <a:latin typeface="Arial" pitchFamily="34" charset="0"/>
                <a:cs typeface="Arial" pitchFamily="34" charset="0"/>
              </a:rPr>
              <a:t>Performance Management: </a:t>
            </a:r>
          </a:p>
          <a:p>
            <a:pPr>
              <a:buNone/>
            </a:pPr>
            <a:endParaRPr lang="en-GB" sz="800" b="1" dirty="0">
              <a:latin typeface="Arial" pitchFamily="34" charset="0"/>
              <a:cs typeface="Arial" pitchFamily="34" charset="0"/>
            </a:endParaRPr>
          </a:p>
          <a:p>
            <a:pPr marL="452437" indent="-342900">
              <a:buFont typeface="Arial" panose="020B0604020202020204" pitchFamily="34" charset="0"/>
              <a:buChar char="•"/>
            </a:pPr>
            <a:r>
              <a:rPr lang="en-GB" dirty="0">
                <a:latin typeface="Arial" pitchFamily="34" charset="0"/>
                <a:cs typeface="Arial" pitchFamily="34" charset="0"/>
              </a:rPr>
              <a:t>Has </a:t>
            </a:r>
            <a:r>
              <a:rPr lang="en-GB" b="1" i="1" dirty="0">
                <a:solidFill>
                  <a:schemeClr val="accent1"/>
                </a:solidFill>
                <a:latin typeface="Arial" pitchFamily="34" charset="0"/>
                <a:cs typeface="Arial" pitchFamily="34" charset="0"/>
              </a:rPr>
              <a:t>Strategic Significance </a:t>
            </a:r>
            <a:r>
              <a:rPr lang="en-GB" dirty="0">
                <a:solidFill>
                  <a:schemeClr val="accent1"/>
                </a:solidFill>
                <a:latin typeface="Arial" pitchFamily="34" charset="0"/>
                <a:cs typeface="Arial" pitchFamily="34" charset="0"/>
              </a:rPr>
              <a:t> </a:t>
            </a:r>
            <a:endParaRPr lang="en-GB" dirty="0" smtClean="0">
              <a:solidFill>
                <a:schemeClr val="accent1"/>
              </a:solidFill>
              <a:latin typeface="Arial" pitchFamily="34" charset="0"/>
              <a:cs typeface="Arial" pitchFamily="34" charset="0"/>
            </a:endParaRPr>
          </a:p>
          <a:p>
            <a:pPr marL="452437" indent="-342900">
              <a:buFont typeface="Arial" panose="020B0604020202020204" pitchFamily="34" charset="0"/>
              <a:buChar char="•"/>
            </a:pPr>
            <a:r>
              <a:rPr lang="en-GB" dirty="0" smtClean="0">
                <a:latin typeface="Arial" pitchFamily="34" charset="0"/>
                <a:cs typeface="Arial" pitchFamily="34" charset="0"/>
              </a:rPr>
              <a:t>Is</a:t>
            </a:r>
            <a:r>
              <a:rPr lang="en-GB" b="1" i="1" dirty="0" smtClean="0">
                <a:latin typeface="Arial" pitchFamily="34" charset="0"/>
                <a:cs typeface="Arial" pitchFamily="34" charset="0"/>
              </a:rPr>
              <a:t> </a:t>
            </a:r>
            <a:r>
              <a:rPr lang="en-GB" b="1" i="1" dirty="0">
                <a:solidFill>
                  <a:schemeClr val="accent1"/>
                </a:solidFill>
                <a:latin typeface="Arial" pitchFamily="34" charset="0"/>
                <a:cs typeface="Arial" pitchFamily="34" charset="0"/>
              </a:rPr>
              <a:t>Integrated</a:t>
            </a:r>
            <a:r>
              <a:rPr lang="en-GB" b="1" i="1" dirty="0">
                <a:solidFill>
                  <a:srgbClr val="FF0000"/>
                </a:solidFill>
                <a:latin typeface="Arial" pitchFamily="34" charset="0"/>
                <a:cs typeface="Arial" pitchFamily="34" charset="0"/>
              </a:rPr>
              <a:t> </a:t>
            </a:r>
            <a:r>
              <a:rPr lang="en-GB" dirty="0">
                <a:latin typeface="Arial" pitchFamily="34" charset="0"/>
                <a:cs typeface="Arial" pitchFamily="34" charset="0"/>
              </a:rPr>
              <a:t>throughout organisation e.g. individuals and teams </a:t>
            </a:r>
            <a:endParaRPr lang="en-GB" dirty="0" smtClean="0">
              <a:latin typeface="Arial" pitchFamily="34" charset="0"/>
              <a:cs typeface="Arial" pitchFamily="34" charset="0"/>
            </a:endParaRPr>
          </a:p>
          <a:p>
            <a:pPr marL="452437" indent="-342900">
              <a:buFont typeface="Arial" panose="020B0604020202020204" pitchFamily="34" charset="0"/>
              <a:buChar char="•"/>
            </a:pPr>
            <a:r>
              <a:rPr lang="en-GB" dirty="0" smtClean="0">
                <a:latin typeface="Arial" pitchFamily="34" charset="0"/>
                <a:cs typeface="Arial" pitchFamily="34" charset="0"/>
              </a:rPr>
              <a:t>Is </a:t>
            </a:r>
            <a:r>
              <a:rPr lang="en-GB" dirty="0">
                <a:latin typeface="Arial" pitchFamily="34" charset="0"/>
                <a:cs typeface="Arial" pitchFamily="34" charset="0"/>
              </a:rPr>
              <a:t>a </a:t>
            </a:r>
            <a:r>
              <a:rPr lang="en-GB" b="1" i="1" dirty="0">
                <a:solidFill>
                  <a:schemeClr val="accent1"/>
                </a:solidFill>
                <a:latin typeface="Arial" pitchFamily="34" charset="0"/>
                <a:cs typeface="Arial" pitchFamily="34" charset="0"/>
              </a:rPr>
              <a:t>Continuous </a:t>
            </a:r>
            <a:r>
              <a:rPr lang="en-GB" b="1" i="1" dirty="0" smtClean="0">
                <a:solidFill>
                  <a:schemeClr val="accent1"/>
                </a:solidFill>
                <a:latin typeface="Arial" pitchFamily="34" charset="0"/>
                <a:cs typeface="Arial" pitchFamily="34" charset="0"/>
              </a:rPr>
              <a:t>Process</a:t>
            </a:r>
            <a:endParaRPr lang="en-GB" dirty="0">
              <a:solidFill>
                <a:schemeClr val="accent1"/>
              </a:solidFill>
              <a:latin typeface="Arial" pitchFamily="34" charset="0"/>
              <a:cs typeface="Arial" pitchFamily="34" charset="0"/>
            </a:endParaRPr>
          </a:p>
          <a:p>
            <a:pPr marL="452437" indent="-342900">
              <a:buFont typeface="Arial" panose="020B0604020202020204" pitchFamily="34" charset="0"/>
              <a:buChar char="•"/>
            </a:pPr>
            <a:r>
              <a:rPr lang="en-GB" dirty="0" smtClean="0">
                <a:latin typeface="Arial" pitchFamily="34" charset="0"/>
                <a:cs typeface="Arial" pitchFamily="34" charset="0"/>
              </a:rPr>
              <a:t>A </a:t>
            </a:r>
            <a:r>
              <a:rPr lang="en-GB" dirty="0">
                <a:latin typeface="Arial" pitchFamily="34" charset="0"/>
                <a:cs typeface="Arial" pitchFamily="34" charset="0"/>
              </a:rPr>
              <a:t>tool to communicate </a:t>
            </a:r>
            <a:r>
              <a:rPr lang="en-GB" b="1" i="1" dirty="0">
                <a:solidFill>
                  <a:schemeClr val="accent1"/>
                </a:solidFill>
                <a:latin typeface="Arial" pitchFamily="34" charset="0"/>
                <a:cs typeface="Arial" pitchFamily="34" charset="0"/>
              </a:rPr>
              <a:t>Targets, Expectations and Guidelines </a:t>
            </a:r>
            <a:r>
              <a:rPr lang="en-GB" dirty="0">
                <a:latin typeface="Arial" pitchFamily="34" charset="0"/>
                <a:cs typeface="Arial" pitchFamily="34" charset="0"/>
              </a:rPr>
              <a:t>for the workforce </a:t>
            </a:r>
            <a:endParaRPr lang="en-GB" dirty="0" smtClean="0">
              <a:latin typeface="Arial" pitchFamily="34" charset="0"/>
              <a:cs typeface="Arial" pitchFamily="34" charset="0"/>
            </a:endParaRPr>
          </a:p>
          <a:p>
            <a:pPr marL="452437" indent="-342900">
              <a:buFont typeface="Arial" panose="020B0604020202020204" pitchFamily="34" charset="0"/>
              <a:buChar char="•"/>
            </a:pPr>
            <a:r>
              <a:rPr lang="en-GB" i="1" dirty="0" smtClean="0">
                <a:solidFill>
                  <a:schemeClr val="tx1"/>
                </a:solidFill>
                <a:latin typeface="Arial" pitchFamily="34" charset="0"/>
                <a:cs typeface="Arial" pitchFamily="34" charset="0"/>
              </a:rPr>
              <a:t>Line </a:t>
            </a:r>
            <a:r>
              <a:rPr lang="en-GB" i="1" dirty="0">
                <a:solidFill>
                  <a:schemeClr val="tx1"/>
                </a:solidFill>
                <a:latin typeface="Arial" pitchFamily="34" charset="0"/>
                <a:cs typeface="Arial" pitchFamily="34" charset="0"/>
              </a:rPr>
              <a:t>Manager </a:t>
            </a:r>
            <a:r>
              <a:rPr lang="en-GB" dirty="0">
                <a:latin typeface="Arial" pitchFamily="34" charset="0"/>
                <a:cs typeface="Arial" pitchFamily="34" charset="0"/>
              </a:rPr>
              <a:t>owned and driven e.g. team leaders</a:t>
            </a:r>
          </a:p>
          <a:p>
            <a:endParaRPr lang="en-GB" dirty="0"/>
          </a:p>
        </p:txBody>
      </p:sp>
    </p:spTree>
    <p:extLst>
      <p:ext uri="{BB962C8B-B14F-4D97-AF65-F5344CB8AC3E}">
        <p14:creationId xmlns:p14="http://schemas.microsoft.com/office/powerpoint/2010/main" val="6398674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07768" y="2348880"/>
            <a:ext cx="4248472"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itchFamily="34" charset="0"/>
                <a:cs typeface="Arial" pitchFamily="34" charset="0"/>
              </a:rPr>
              <a:t>Corporate &amp; HR Strategy </a:t>
            </a:r>
          </a:p>
        </p:txBody>
      </p:sp>
      <p:sp>
        <p:nvSpPr>
          <p:cNvPr id="3" name="Rectangle 2"/>
          <p:cNvSpPr/>
          <p:nvPr/>
        </p:nvSpPr>
        <p:spPr>
          <a:xfrm>
            <a:off x="4151784" y="3068960"/>
            <a:ext cx="4104456"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itchFamily="34" charset="0"/>
                <a:cs typeface="Arial" pitchFamily="34" charset="0"/>
              </a:rPr>
              <a:t>Departmental Objectives </a:t>
            </a:r>
          </a:p>
        </p:txBody>
      </p:sp>
      <p:sp>
        <p:nvSpPr>
          <p:cNvPr id="4" name="Rectangle 3"/>
          <p:cNvSpPr/>
          <p:nvPr/>
        </p:nvSpPr>
        <p:spPr>
          <a:xfrm>
            <a:off x="3719736" y="1484784"/>
            <a:ext cx="4824536"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itchFamily="34" charset="0"/>
                <a:cs typeface="Arial" pitchFamily="34" charset="0"/>
              </a:rPr>
              <a:t>Organisation’ values &amp; beliefs</a:t>
            </a:r>
          </a:p>
        </p:txBody>
      </p:sp>
      <p:sp>
        <p:nvSpPr>
          <p:cNvPr id="5" name="Rectangle 4"/>
          <p:cNvSpPr/>
          <p:nvPr/>
        </p:nvSpPr>
        <p:spPr>
          <a:xfrm>
            <a:off x="4223792" y="3861048"/>
            <a:ext cx="4032448"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itchFamily="34" charset="0"/>
                <a:cs typeface="Arial" pitchFamily="34" charset="0"/>
              </a:rPr>
              <a:t>Team Objectives</a:t>
            </a:r>
          </a:p>
        </p:txBody>
      </p:sp>
      <p:sp>
        <p:nvSpPr>
          <p:cNvPr id="6" name="Rectangle 5"/>
          <p:cNvSpPr/>
          <p:nvPr/>
        </p:nvSpPr>
        <p:spPr>
          <a:xfrm>
            <a:off x="4151784" y="4653136"/>
            <a:ext cx="4032448"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itchFamily="34" charset="0"/>
                <a:cs typeface="Arial" pitchFamily="34" charset="0"/>
              </a:rPr>
              <a:t>Individual Objectives</a:t>
            </a:r>
          </a:p>
        </p:txBody>
      </p:sp>
      <p:sp>
        <p:nvSpPr>
          <p:cNvPr id="7" name="Rectangle 6"/>
          <p:cNvSpPr/>
          <p:nvPr/>
        </p:nvSpPr>
        <p:spPr>
          <a:xfrm>
            <a:off x="2279576" y="515241"/>
            <a:ext cx="7776864"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i="1" dirty="0">
                <a:latin typeface="Arial" pitchFamily="34" charset="0"/>
                <a:cs typeface="Arial" pitchFamily="34" charset="0"/>
              </a:rPr>
              <a:t>The Performance Management Process</a:t>
            </a:r>
          </a:p>
        </p:txBody>
      </p:sp>
      <p:sp>
        <p:nvSpPr>
          <p:cNvPr id="8" name="Rectangle 7"/>
          <p:cNvSpPr/>
          <p:nvPr/>
        </p:nvSpPr>
        <p:spPr>
          <a:xfrm>
            <a:off x="2495600" y="5517232"/>
            <a:ext cx="7560840"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itchFamily="34" charset="0"/>
                <a:cs typeface="Arial" pitchFamily="34" charset="0"/>
              </a:rPr>
              <a:t>HR policies &amp; practices to support performance </a:t>
            </a:r>
          </a:p>
        </p:txBody>
      </p:sp>
      <p:sp>
        <p:nvSpPr>
          <p:cNvPr id="10" name="Curved Down Arrow 9"/>
          <p:cNvSpPr/>
          <p:nvPr/>
        </p:nvSpPr>
        <p:spPr>
          <a:xfrm rot="16200000">
            <a:off x="2855640" y="1412776"/>
            <a:ext cx="864096" cy="1152128"/>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Curved Down Arrow 12"/>
          <p:cNvSpPr/>
          <p:nvPr/>
        </p:nvSpPr>
        <p:spPr>
          <a:xfrm rot="16200000">
            <a:off x="3035660" y="2312876"/>
            <a:ext cx="792088" cy="129614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Curved Down Arrow 13"/>
          <p:cNvSpPr/>
          <p:nvPr/>
        </p:nvSpPr>
        <p:spPr>
          <a:xfrm rot="16200000">
            <a:off x="3251684" y="3176972"/>
            <a:ext cx="648072" cy="1152128"/>
          </a:xfrm>
          <a:prstGeom prst="curvedDownArrow">
            <a:avLst>
              <a:gd name="adj1" fmla="val 25000"/>
              <a:gd name="adj2" fmla="val 50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Curved Down Arrow 14"/>
          <p:cNvSpPr/>
          <p:nvPr/>
        </p:nvSpPr>
        <p:spPr>
          <a:xfrm rot="16200000">
            <a:off x="3287688" y="3861048"/>
            <a:ext cx="720080" cy="1152128"/>
          </a:xfrm>
          <a:prstGeom prst="curvedDownArrow">
            <a:avLst>
              <a:gd name="adj1" fmla="val 25000"/>
              <a:gd name="adj2" fmla="val 50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22" name="Straight Arrow Connector 21"/>
          <p:cNvCxnSpPr/>
          <p:nvPr/>
        </p:nvCxnSpPr>
        <p:spPr>
          <a:xfrm>
            <a:off x="8616280" y="1988840"/>
            <a:ext cx="1296144" cy="352839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a:off x="8328248" y="2636912"/>
            <a:ext cx="1656184" cy="288203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8328248" y="3356992"/>
            <a:ext cx="1656184" cy="225963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8328248" y="4149080"/>
            <a:ext cx="1728192" cy="144016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6" idx="3"/>
          </p:cNvCxnSpPr>
          <p:nvPr/>
        </p:nvCxnSpPr>
        <p:spPr>
          <a:xfrm>
            <a:off x="8184232" y="4867450"/>
            <a:ext cx="1728192" cy="577774"/>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20" name="Footer Placeholder 19"/>
          <p:cNvSpPr>
            <a:spLocks noGrp="1"/>
          </p:cNvSpPr>
          <p:nvPr>
            <p:ph type="ftr" sz="quarter" idx="11"/>
          </p:nvPr>
        </p:nvSpPr>
        <p:spPr>
          <a:xfrm flipH="1">
            <a:off x="173253" y="6121667"/>
            <a:ext cx="50533" cy="279133"/>
          </a:xfrm>
        </p:spPr>
        <p:txBody>
          <a:bodyPr/>
          <a:lstStyle/>
          <a:p>
            <a:endParaRPr lang="en-GB" dirty="0"/>
          </a:p>
        </p:txBody>
      </p:sp>
    </p:spTree>
    <p:extLst>
      <p:ext uri="{BB962C8B-B14F-4D97-AF65-F5344CB8AC3E}">
        <p14:creationId xmlns:p14="http://schemas.microsoft.com/office/powerpoint/2010/main" val="13914472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i="1" dirty="0">
                <a:latin typeface="Arial" pitchFamily="34" charset="0"/>
                <a:cs typeface="Arial" pitchFamily="34" charset="0"/>
              </a:rPr>
              <a:t>Why are </a:t>
            </a:r>
            <a:br>
              <a:rPr lang="en-GB" sz="4400" i="1" dirty="0">
                <a:latin typeface="Arial" pitchFamily="34" charset="0"/>
                <a:cs typeface="Arial" pitchFamily="34" charset="0"/>
              </a:rPr>
            </a:br>
            <a:r>
              <a:rPr lang="en-GB" sz="4400" i="1" dirty="0">
                <a:latin typeface="Arial" pitchFamily="34" charset="0"/>
                <a:cs typeface="Arial" pitchFamily="34" charset="0"/>
              </a:rPr>
              <a:t>Performance Management </a:t>
            </a:r>
            <a:br>
              <a:rPr lang="en-GB" sz="4400" i="1" dirty="0">
                <a:latin typeface="Arial" pitchFamily="34" charset="0"/>
                <a:cs typeface="Arial" pitchFamily="34" charset="0"/>
              </a:rPr>
            </a:br>
            <a:r>
              <a:rPr lang="en-GB" sz="4400" i="1" dirty="0" smtClean="0">
                <a:latin typeface="Arial" pitchFamily="34" charset="0"/>
                <a:cs typeface="Arial" pitchFamily="34" charset="0"/>
              </a:rPr>
              <a:t>Systems </a:t>
            </a:r>
            <a:r>
              <a:rPr lang="en-GB" sz="4400" i="1" dirty="0">
                <a:latin typeface="Arial" pitchFamily="34" charset="0"/>
                <a:cs typeface="Arial" pitchFamily="34" charset="0"/>
              </a:rPr>
              <a:t>N</a:t>
            </a:r>
            <a:r>
              <a:rPr lang="en-GB" sz="4400" i="1" dirty="0" smtClean="0">
                <a:latin typeface="Arial" pitchFamily="34" charset="0"/>
                <a:cs typeface="Arial" pitchFamily="34" charset="0"/>
              </a:rPr>
              <a:t>ecessary</a:t>
            </a:r>
            <a:r>
              <a:rPr lang="en-GB" sz="4400" i="1" dirty="0">
                <a:latin typeface="Arial" pitchFamily="34" charset="0"/>
                <a:cs typeface="Arial" pitchFamily="34" charset="0"/>
              </a:rPr>
              <a:t>?</a:t>
            </a:r>
            <a:endParaRPr lang="en-GB" sz="4400" dirty="0"/>
          </a:p>
        </p:txBody>
      </p:sp>
      <p:sp>
        <p:nvSpPr>
          <p:cNvPr id="3" name="Content Placeholder 2"/>
          <p:cNvSpPr>
            <a:spLocks noGrp="1"/>
          </p:cNvSpPr>
          <p:nvPr>
            <p:ph idx="1"/>
          </p:nvPr>
        </p:nvSpPr>
        <p:spPr>
          <a:xfrm>
            <a:off x="676656" y="2392217"/>
            <a:ext cx="10753725" cy="3385647"/>
          </a:xfrm>
        </p:spPr>
        <p:txBody>
          <a:bodyPr/>
          <a:lstStyle/>
          <a:p>
            <a:pPr marL="624078" indent="-514350">
              <a:buSzPct val="100000"/>
              <a:buFont typeface="+mj-lt"/>
              <a:buAutoNum type="arabicPeriod"/>
            </a:pPr>
            <a:r>
              <a:rPr lang="en-GB" i="1" dirty="0">
                <a:solidFill>
                  <a:schemeClr val="tx2"/>
                </a:solidFill>
                <a:latin typeface="Arial" pitchFamily="34" charset="0"/>
                <a:cs typeface="Arial" pitchFamily="34" charset="0"/>
              </a:rPr>
              <a:t>To Improve Organisational Performance  e.g. </a:t>
            </a:r>
            <a:r>
              <a:rPr lang="en-GB" dirty="0">
                <a:solidFill>
                  <a:schemeClr val="tx2"/>
                </a:solidFill>
                <a:latin typeface="Arial" pitchFamily="34" charset="0"/>
                <a:cs typeface="Arial" pitchFamily="34" charset="0"/>
              </a:rPr>
              <a:t>Individual .</a:t>
            </a:r>
          </a:p>
          <a:p>
            <a:pPr marL="624078" indent="-514350">
              <a:buSzPct val="100000"/>
              <a:buFont typeface="+mj-lt"/>
              <a:buAutoNum type="arabicPeriod"/>
            </a:pPr>
            <a:endParaRPr lang="en-GB" dirty="0">
              <a:solidFill>
                <a:schemeClr val="tx2"/>
              </a:solidFill>
              <a:latin typeface="Arial" pitchFamily="34" charset="0"/>
              <a:cs typeface="Arial" pitchFamily="34" charset="0"/>
            </a:endParaRPr>
          </a:p>
          <a:p>
            <a:pPr marL="624078" indent="-514350">
              <a:buSzPct val="100000"/>
              <a:buFont typeface="+mj-lt"/>
              <a:buAutoNum type="arabicPeriod"/>
            </a:pPr>
            <a:r>
              <a:rPr lang="en-GB" i="1" dirty="0">
                <a:solidFill>
                  <a:schemeClr val="tx2"/>
                </a:solidFill>
                <a:latin typeface="Arial" pitchFamily="34" charset="0"/>
                <a:cs typeface="Arial" pitchFamily="34" charset="0"/>
              </a:rPr>
              <a:t>To Encourage and Initiate Development e.g.</a:t>
            </a:r>
            <a:r>
              <a:rPr lang="en-GB" dirty="0">
                <a:solidFill>
                  <a:schemeClr val="tx2"/>
                </a:solidFill>
                <a:latin typeface="Arial" pitchFamily="34" charset="0"/>
                <a:cs typeface="Arial" pitchFamily="34" charset="0"/>
              </a:rPr>
              <a:t> of teams</a:t>
            </a:r>
          </a:p>
          <a:p>
            <a:pPr marL="624078" indent="-514350">
              <a:buSzPct val="100000"/>
              <a:buFont typeface="+mj-lt"/>
              <a:buAutoNum type="arabicPeriod"/>
            </a:pPr>
            <a:endParaRPr lang="en-GB" dirty="0">
              <a:solidFill>
                <a:schemeClr val="tx2"/>
              </a:solidFill>
              <a:latin typeface="Arial" pitchFamily="34" charset="0"/>
              <a:cs typeface="Arial" pitchFamily="34" charset="0"/>
            </a:endParaRPr>
          </a:p>
          <a:p>
            <a:pPr marL="624078" indent="-514350">
              <a:buSzPct val="100000"/>
              <a:buFont typeface="+mj-lt"/>
              <a:buAutoNum type="arabicPeriod"/>
            </a:pPr>
            <a:r>
              <a:rPr lang="en-GB" i="1" dirty="0">
                <a:solidFill>
                  <a:schemeClr val="tx2"/>
                </a:solidFill>
                <a:latin typeface="Arial" pitchFamily="34" charset="0"/>
                <a:cs typeface="Arial" pitchFamily="34" charset="0"/>
              </a:rPr>
              <a:t>To Manage Behaviour of the Workforce to Aid Improved Individual, Team and Organisation Performance.</a:t>
            </a:r>
            <a:endParaRPr lang="en-GB" dirty="0">
              <a:solidFill>
                <a:schemeClr val="tx2"/>
              </a:solidFill>
              <a:latin typeface="Arial" pitchFamily="34" charset="0"/>
              <a:cs typeface="Arial" pitchFamily="34" charset="0"/>
            </a:endParaRPr>
          </a:p>
          <a:p>
            <a:endParaRPr lang="en-GB" dirty="0"/>
          </a:p>
        </p:txBody>
      </p:sp>
    </p:spTree>
    <p:extLst>
      <p:ext uri="{BB962C8B-B14F-4D97-AF65-F5344CB8AC3E}">
        <p14:creationId xmlns:p14="http://schemas.microsoft.com/office/powerpoint/2010/main" val="30643095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Arial" pitchFamily="34" charset="0"/>
                <a:cs typeface="Arial" pitchFamily="34" charset="0"/>
              </a:rPr>
              <a:t>Performance Management is a Process, not an Event. It Operates as a Continuous Cycle…..</a:t>
            </a:r>
            <a:endParaRPr lang="en-GB" dirty="0"/>
          </a:p>
        </p:txBody>
      </p:sp>
      <p:pic>
        <p:nvPicPr>
          <p:cNvPr id="4" name="Picture 2" descr="http://connect-hr.com/cms/thesite/public/uploads/uploadsbank/1208515529_70.gif"/>
          <p:cNvPicPr>
            <a:picLocks noGrp="1" noChangeAspect="1" noChangeArrowheads="1"/>
          </p:cNvPicPr>
          <p:nvPr>
            <p:ph idx="1"/>
          </p:nvPr>
        </p:nvPicPr>
        <p:blipFill>
          <a:blip r:embed="rId2" cstate="print"/>
          <a:srcRect/>
          <a:stretch>
            <a:fillRect/>
          </a:stretch>
        </p:blipFill>
        <p:spPr bwMode="auto">
          <a:xfrm>
            <a:off x="1856509" y="2456873"/>
            <a:ext cx="7407563" cy="3931227"/>
          </a:xfrm>
          <a:prstGeom prst="rect">
            <a:avLst/>
          </a:prstGeom>
          <a:noFill/>
        </p:spPr>
      </p:pic>
    </p:spTree>
    <p:extLst>
      <p:ext uri="{BB962C8B-B14F-4D97-AF65-F5344CB8AC3E}">
        <p14:creationId xmlns:p14="http://schemas.microsoft.com/office/powerpoint/2010/main" val="32538818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193964"/>
            <a:ext cx="10772775" cy="1357745"/>
          </a:xfrm>
        </p:spPr>
        <p:txBody>
          <a:bodyPr>
            <a:normAutofit fontScale="90000"/>
          </a:bodyPr>
          <a:lstStyle/>
          <a:p>
            <a:pPr algn="ctr"/>
            <a:r>
              <a:rPr lang="en-GB" dirty="0"/>
              <a:t>Ability, Motivation and Opportunity – </a:t>
            </a:r>
            <a:br>
              <a:rPr lang="en-GB" dirty="0"/>
            </a:br>
            <a:r>
              <a:rPr lang="en-GB" dirty="0"/>
              <a:t>AMO Theory</a:t>
            </a:r>
          </a:p>
        </p:txBody>
      </p:sp>
      <p:sp>
        <p:nvSpPr>
          <p:cNvPr id="3" name="Content Placeholder 2"/>
          <p:cNvSpPr>
            <a:spLocks noGrp="1"/>
          </p:cNvSpPr>
          <p:nvPr>
            <p:ph idx="1"/>
          </p:nvPr>
        </p:nvSpPr>
        <p:spPr>
          <a:xfrm>
            <a:off x="452582" y="1551708"/>
            <a:ext cx="10977799" cy="5015347"/>
          </a:xfrm>
        </p:spPr>
        <p:txBody>
          <a:bodyPr>
            <a:normAutofit/>
          </a:bodyPr>
          <a:lstStyle/>
          <a:p>
            <a:r>
              <a:rPr lang="en-GB" dirty="0"/>
              <a:t>Performance management systems are used to increase employees’ performance to increase  organizational performance. </a:t>
            </a:r>
          </a:p>
          <a:p>
            <a:r>
              <a:rPr lang="en-GB" dirty="0"/>
              <a:t>Organizations rely on line managers to implement performance management systems and to engage in a continuous process of goal-setting, feedback, coaching and performance appraisal with their employees. </a:t>
            </a:r>
          </a:p>
          <a:p>
            <a:r>
              <a:rPr lang="en-GB" dirty="0"/>
              <a:t>Drawing on the AMO theory, the effectiveness of performance management implementation will be a function of three factors. </a:t>
            </a:r>
          </a:p>
          <a:p>
            <a:r>
              <a:rPr lang="en-GB" dirty="0"/>
              <a:t>First - Line managers should have the</a:t>
            </a:r>
            <a:r>
              <a:rPr lang="en-GB" b="1" dirty="0">
                <a:solidFill>
                  <a:schemeClr val="accent1"/>
                </a:solidFill>
              </a:rPr>
              <a:t> </a:t>
            </a:r>
            <a:r>
              <a:rPr lang="en-GB" b="1" i="1" dirty="0">
                <a:solidFill>
                  <a:schemeClr val="accent1"/>
                </a:solidFill>
              </a:rPr>
              <a:t>Ability</a:t>
            </a:r>
            <a:r>
              <a:rPr lang="en-GB" b="1" dirty="0">
                <a:solidFill>
                  <a:schemeClr val="accent1"/>
                </a:solidFill>
              </a:rPr>
              <a:t> </a:t>
            </a:r>
            <a:r>
              <a:rPr lang="en-GB" dirty="0"/>
              <a:t>to enact the activities that are involved in performance management. </a:t>
            </a:r>
          </a:p>
          <a:p>
            <a:r>
              <a:rPr lang="en-GB" dirty="0"/>
              <a:t>Secondly, they should be </a:t>
            </a:r>
            <a:r>
              <a:rPr lang="en-GB" b="1" i="1" dirty="0">
                <a:solidFill>
                  <a:schemeClr val="accent1"/>
                </a:solidFill>
              </a:rPr>
              <a:t>Motivated</a:t>
            </a:r>
            <a:r>
              <a:rPr lang="en-GB" b="1" dirty="0">
                <a:solidFill>
                  <a:schemeClr val="accent1"/>
                </a:solidFill>
              </a:rPr>
              <a:t> </a:t>
            </a:r>
            <a:r>
              <a:rPr lang="en-GB" dirty="0"/>
              <a:t>to perform these activities. </a:t>
            </a:r>
          </a:p>
          <a:p>
            <a:r>
              <a:rPr lang="en-GB" dirty="0"/>
              <a:t>Thirdly, line managers should have sufficient </a:t>
            </a:r>
            <a:r>
              <a:rPr lang="en-GB" b="1" i="1" dirty="0">
                <a:solidFill>
                  <a:schemeClr val="accent1"/>
                </a:solidFill>
              </a:rPr>
              <a:t>Opportunity</a:t>
            </a:r>
            <a:r>
              <a:rPr lang="en-GB" b="1" dirty="0">
                <a:solidFill>
                  <a:schemeClr val="accent1"/>
                </a:solidFill>
              </a:rPr>
              <a:t> </a:t>
            </a:r>
            <a:r>
              <a:rPr lang="en-GB" dirty="0"/>
              <a:t>to fulfil these activities on top of the demands from other organizational. If not, they could experience role conflict</a:t>
            </a:r>
          </a:p>
        </p:txBody>
      </p:sp>
    </p:spTree>
    <p:extLst>
      <p:ext uri="{BB962C8B-B14F-4D97-AF65-F5344CB8AC3E}">
        <p14:creationId xmlns:p14="http://schemas.microsoft.com/office/powerpoint/2010/main" val="14623125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510" y="-67377"/>
            <a:ext cx="11083490" cy="1963554"/>
          </a:xfrm>
        </p:spPr>
        <p:txBody>
          <a:bodyPr/>
          <a:lstStyle/>
          <a:p>
            <a:r>
              <a:rPr lang="en-GB" dirty="0"/>
              <a:t>AMO THEORY – BARTEL 2004 </a:t>
            </a:r>
          </a:p>
        </p:txBody>
      </p:sp>
      <p:sp>
        <p:nvSpPr>
          <p:cNvPr id="3" name="Content Placeholder 2"/>
          <p:cNvSpPr>
            <a:spLocks noGrp="1"/>
          </p:cNvSpPr>
          <p:nvPr>
            <p:ph idx="1"/>
          </p:nvPr>
        </p:nvSpPr>
        <p:spPr>
          <a:xfrm>
            <a:off x="1212782" y="1771048"/>
            <a:ext cx="10217599" cy="4006818"/>
          </a:xfrm>
        </p:spPr>
        <p:txBody>
          <a:bodyPr/>
          <a:lstStyle/>
          <a:p>
            <a:pPr marL="88900" indent="20638">
              <a:buSzPct val="100000"/>
              <a:buNone/>
            </a:pPr>
            <a:r>
              <a:rPr lang="en-GB" dirty="0">
                <a:latin typeface="Arial" pitchFamily="34" charset="0"/>
                <a:cs typeface="Arial" pitchFamily="34" charset="0"/>
              </a:rPr>
              <a:t>The AMO theory suggests employees perform well and use their discretion when they have:</a:t>
            </a:r>
          </a:p>
          <a:p>
            <a:pPr marL="88900" indent="20638">
              <a:buSzPct val="100000"/>
              <a:buNone/>
            </a:pPr>
            <a:endParaRPr lang="en-GB" sz="1200" dirty="0" smtClean="0">
              <a:solidFill>
                <a:srgbClr val="3333CC"/>
              </a:solidFill>
              <a:latin typeface="Arial" pitchFamily="34" charset="0"/>
              <a:cs typeface="Arial" pitchFamily="34" charset="0"/>
            </a:endParaRPr>
          </a:p>
          <a:p>
            <a:pPr marL="88900" indent="20638">
              <a:buSzPct val="100000"/>
              <a:buFont typeface="Wingdings" pitchFamily="2" charset="2"/>
              <a:buChar char="ü"/>
            </a:pPr>
            <a:r>
              <a:rPr lang="en-GB" b="1" i="1" dirty="0" smtClean="0">
                <a:solidFill>
                  <a:schemeClr val="tx1"/>
                </a:solidFill>
                <a:latin typeface="Arial" pitchFamily="34" charset="0"/>
                <a:cs typeface="Arial" pitchFamily="34" charset="0"/>
              </a:rPr>
              <a:t> Ability  … </a:t>
            </a:r>
            <a:r>
              <a:rPr lang="en-GB" dirty="0" smtClean="0">
                <a:solidFill>
                  <a:schemeClr val="tx1"/>
                </a:solidFill>
                <a:latin typeface="Arial" pitchFamily="34" charset="0"/>
                <a:cs typeface="Arial" pitchFamily="34" charset="0"/>
              </a:rPr>
              <a:t>Appropriate Skills &amp; Knowledge</a:t>
            </a:r>
          </a:p>
          <a:p>
            <a:pPr marL="88900" indent="20638">
              <a:buSzPct val="100000"/>
              <a:buFont typeface="Wingdings" pitchFamily="2" charset="2"/>
              <a:buChar char="ü"/>
            </a:pPr>
            <a:r>
              <a:rPr lang="en-GB" b="1" i="1" dirty="0" smtClean="0">
                <a:solidFill>
                  <a:schemeClr val="tx1"/>
                </a:solidFill>
                <a:latin typeface="Arial" pitchFamily="34" charset="0"/>
                <a:cs typeface="Arial" pitchFamily="34" charset="0"/>
              </a:rPr>
              <a:t> Motivation ….</a:t>
            </a:r>
            <a:r>
              <a:rPr lang="en-GB" dirty="0" smtClean="0">
                <a:solidFill>
                  <a:schemeClr val="tx1"/>
                </a:solidFill>
                <a:latin typeface="Arial" pitchFamily="34" charset="0"/>
                <a:cs typeface="Arial" pitchFamily="34" charset="0"/>
              </a:rPr>
              <a:t> Influenced by Reward/Recognition, Training and Development,  Flexible Working etc…</a:t>
            </a:r>
          </a:p>
          <a:p>
            <a:pPr marL="88900" indent="20638">
              <a:buSzPct val="100000"/>
              <a:buFont typeface="Wingdings" pitchFamily="2" charset="2"/>
              <a:buChar char="ü"/>
            </a:pPr>
            <a:r>
              <a:rPr lang="en-GB" dirty="0" smtClean="0">
                <a:solidFill>
                  <a:schemeClr val="tx1"/>
                </a:solidFill>
                <a:latin typeface="Arial" pitchFamily="34" charset="0"/>
                <a:cs typeface="Arial" pitchFamily="34" charset="0"/>
              </a:rPr>
              <a:t> </a:t>
            </a:r>
            <a:r>
              <a:rPr lang="en-GB" b="1" i="1" dirty="0">
                <a:solidFill>
                  <a:schemeClr val="tx1"/>
                </a:solidFill>
                <a:latin typeface="Arial" pitchFamily="34" charset="0"/>
                <a:cs typeface="Arial" pitchFamily="34" charset="0"/>
              </a:rPr>
              <a:t>Opportunities </a:t>
            </a:r>
            <a:r>
              <a:rPr lang="en-GB" dirty="0">
                <a:solidFill>
                  <a:schemeClr val="tx1"/>
                </a:solidFill>
                <a:latin typeface="Arial" pitchFamily="34" charset="0"/>
                <a:cs typeface="Arial" pitchFamily="34" charset="0"/>
              </a:rPr>
              <a:t>- to demonstrate their </a:t>
            </a:r>
            <a:r>
              <a:rPr lang="en-GB" dirty="0" smtClean="0">
                <a:solidFill>
                  <a:schemeClr val="tx1"/>
                </a:solidFill>
                <a:latin typeface="Arial" pitchFamily="34" charset="0"/>
                <a:cs typeface="Arial" pitchFamily="34" charset="0"/>
              </a:rPr>
              <a:t>Skills</a:t>
            </a:r>
            <a:r>
              <a:rPr lang="en-GB" dirty="0">
                <a:solidFill>
                  <a:schemeClr val="tx1"/>
                </a:solidFill>
                <a:latin typeface="Arial" pitchFamily="34" charset="0"/>
                <a:cs typeface="Arial" pitchFamily="34" charset="0"/>
              </a:rPr>
              <a:t>, </a:t>
            </a:r>
            <a:r>
              <a:rPr lang="en-GB" dirty="0" smtClean="0">
                <a:solidFill>
                  <a:schemeClr val="tx1"/>
                </a:solidFill>
                <a:latin typeface="Arial" pitchFamily="34" charset="0"/>
                <a:cs typeface="Arial" pitchFamily="34" charset="0"/>
              </a:rPr>
              <a:t>Knowledge</a:t>
            </a:r>
            <a:r>
              <a:rPr lang="en-GB" dirty="0">
                <a:solidFill>
                  <a:schemeClr val="tx1"/>
                </a:solidFill>
                <a:latin typeface="Arial" pitchFamily="34" charset="0"/>
                <a:cs typeface="Arial" pitchFamily="34" charset="0"/>
              </a:rPr>
              <a:t>, </a:t>
            </a:r>
            <a:r>
              <a:rPr lang="en-GB" dirty="0" smtClean="0">
                <a:solidFill>
                  <a:schemeClr val="tx1"/>
                </a:solidFill>
                <a:latin typeface="Arial" pitchFamily="34" charset="0"/>
                <a:cs typeface="Arial" pitchFamily="34" charset="0"/>
              </a:rPr>
              <a:t>Expertise </a:t>
            </a:r>
            <a:r>
              <a:rPr lang="en-GB" dirty="0">
                <a:solidFill>
                  <a:schemeClr val="tx1"/>
                </a:solidFill>
                <a:latin typeface="Arial" pitchFamily="34" charset="0"/>
                <a:cs typeface="Arial" pitchFamily="34" charset="0"/>
              </a:rPr>
              <a:t>and </a:t>
            </a:r>
            <a:r>
              <a:rPr lang="en-GB" dirty="0" smtClean="0">
                <a:solidFill>
                  <a:schemeClr val="tx1"/>
                </a:solidFill>
                <a:latin typeface="Arial" pitchFamily="34" charset="0"/>
                <a:cs typeface="Arial" pitchFamily="34" charset="0"/>
              </a:rPr>
              <a:t>Ideas</a:t>
            </a:r>
            <a:endParaRPr lang="en-GB" dirty="0"/>
          </a:p>
          <a:p>
            <a:endParaRPr lang="en-GB" dirty="0"/>
          </a:p>
        </p:txBody>
      </p:sp>
      <p:sp>
        <p:nvSpPr>
          <p:cNvPr id="4" name="AutoShape 2" descr="OECD iLibrary | Hom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1464793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281141"/>
          </a:xfrm>
        </p:spPr>
        <p:txBody>
          <a:bodyPr/>
          <a:lstStyle/>
          <a:p>
            <a:r>
              <a:rPr lang="en-GB" dirty="0" smtClean="0"/>
              <a:t>AMO Theory </a:t>
            </a:r>
            <a:endParaRPr lang="en-GB" dirty="0"/>
          </a:p>
        </p:txBody>
      </p:sp>
      <p:pic>
        <p:nvPicPr>
          <p:cNvPr id="8194" name="Picture 2" descr="OECD iLibrary | Hom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29903" y="1925054"/>
            <a:ext cx="9557885" cy="4649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7386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64" y="-73891"/>
            <a:ext cx="11032835" cy="2231622"/>
          </a:xfrm>
        </p:spPr>
        <p:txBody>
          <a:bodyPr/>
          <a:lstStyle/>
          <a:p>
            <a:r>
              <a:rPr lang="en-GB" dirty="0"/>
              <a:t>Employees Should Therefore…. </a:t>
            </a:r>
          </a:p>
        </p:txBody>
      </p:sp>
      <p:sp>
        <p:nvSpPr>
          <p:cNvPr id="3" name="Content Placeholder 2"/>
          <p:cNvSpPr>
            <a:spLocks noGrp="1"/>
          </p:cNvSpPr>
          <p:nvPr>
            <p:ph idx="1"/>
          </p:nvPr>
        </p:nvSpPr>
        <p:spPr>
          <a:xfrm>
            <a:off x="676656" y="1681018"/>
            <a:ext cx="10753725" cy="4821382"/>
          </a:xfrm>
        </p:spPr>
        <p:txBody>
          <a:bodyPr>
            <a:normAutofit lnSpcReduction="10000"/>
          </a:bodyPr>
          <a:lstStyle/>
          <a:p>
            <a:pPr marL="633413" indent="-523875">
              <a:buSzPct val="100000"/>
              <a:buNone/>
            </a:pPr>
            <a:endParaRPr lang="en-GB" dirty="0">
              <a:latin typeface="Arial" pitchFamily="34" charset="0"/>
              <a:cs typeface="Arial" pitchFamily="34" charset="0"/>
            </a:endParaRPr>
          </a:p>
          <a:p>
            <a:pPr marL="633413" indent="-523875">
              <a:buSzPct val="100000"/>
              <a:buFont typeface="Wingdings" pitchFamily="2" charset="2"/>
              <a:buChar char="ü"/>
            </a:pPr>
            <a:r>
              <a:rPr lang="en-GB" sz="2800" dirty="0">
                <a:latin typeface="Arial" pitchFamily="34" charset="0"/>
                <a:cs typeface="Arial" pitchFamily="34" charset="0"/>
              </a:rPr>
              <a:t>K</a:t>
            </a:r>
            <a:r>
              <a:rPr lang="en-GB" sz="2800" dirty="0" smtClean="0">
                <a:latin typeface="Arial" pitchFamily="34" charset="0"/>
                <a:cs typeface="Arial" pitchFamily="34" charset="0"/>
              </a:rPr>
              <a:t>now </a:t>
            </a:r>
            <a:r>
              <a:rPr lang="en-GB" sz="2800" dirty="0">
                <a:latin typeface="Arial" pitchFamily="34" charset="0"/>
                <a:cs typeface="Arial" pitchFamily="34" charset="0"/>
              </a:rPr>
              <a:t>and understand what is expected of them </a:t>
            </a:r>
          </a:p>
          <a:p>
            <a:pPr marL="633413" indent="-523875">
              <a:buSzPct val="100000"/>
              <a:buFont typeface="Wingdings" pitchFamily="2" charset="2"/>
              <a:buChar char="ü"/>
            </a:pPr>
            <a:r>
              <a:rPr lang="en-GB" sz="2800" dirty="0">
                <a:latin typeface="Arial" pitchFamily="34" charset="0"/>
                <a:cs typeface="Arial" pitchFamily="34" charset="0"/>
              </a:rPr>
              <a:t>S</a:t>
            </a:r>
            <a:r>
              <a:rPr lang="en-GB" sz="2800" dirty="0" smtClean="0">
                <a:latin typeface="Arial" pitchFamily="34" charset="0"/>
                <a:cs typeface="Arial" pitchFamily="34" charset="0"/>
              </a:rPr>
              <a:t>kills </a:t>
            </a:r>
            <a:r>
              <a:rPr lang="en-GB" sz="2800" dirty="0">
                <a:latin typeface="Arial" pitchFamily="34" charset="0"/>
                <a:cs typeface="Arial" pitchFamily="34" charset="0"/>
              </a:rPr>
              <a:t>and ability to deliver expectations </a:t>
            </a:r>
          </a:p>
          <a:p>
            <a:pPr marL="633413" indent="-523875">
              <a:buSzPct val="100000"/>
              <a:buFont typeface="Wingdings" pitchFamily="2" charset="2"/>
              <a:buChar char="ü"/>
            </a:pPr>
            <a:r>
              <a:rPr lang="en-GB" sz="2800" dirty="0">
                <a:latin typeface="Arial" pitchFamily="34" charset="0"/>
                <a:cs typeface="Arial" pitchFamily="34" charset="0"/>
              </a:rPr>
              <a:t>S</a:t>
            </a:r>
            <a:r>
              <a:rPr lang="en-GB" sz="2800" dirty="0" smtClean="0">
                <a:latin typeface="Arial" pitchFamily="34" charset="0"/>
                <a:cs typeface="Arial" pitchFamily="34" charset="0"/>
              </a:rPr>
              <a:t>upported </a:t>
            </a:r>
            <a:r>
              <a:rPr lang="en-GB" sz="2800" dirty="0">
                <a:latin typeface="Arial" pitchFamily="34" charset="0"/>
                <a:cs typeface="Arial" pitchFamily="34" charset="0"/>
              </a:rPr>
              <a:t>by the organisation to develop to meet these expectations </a:t>
            </a:r>
          </a:p>
          <a:p>
            <a:pPr marL="633413" indent="-523875">
              <a:buSzPct val="100000"/>
              <a:buFont typeface="Wingdings" pitchFamily="2" charset="2"/>
              <a:buChar char="ü"/>
            </a:pPr>
            <a:r>
              <a:rPr lang="en-GB" sz="2800" dirty="0">
                <a:latin typeface="Arial" pitchFamily="34" charset="0"/>
                <a:cs typeface="Arial" pitchFamily="34" charset="0"/>
              </a:rPr>
              <a:t>G</a:t>
            </a:r>
            <a:r>
              <a:rPr lang="en-GB" sz="2800" dirty="0" smtClean="0">
                <a:latin typeface="Arial" pitchFamily="34" charset="0"/>
                <a:cs typeface="Arial" pitchFamily="34" charset="0"/>
              </a:rPr>
              <a:t>iven </a:t>
            </a:r>
            <a:r>
              <a:rPr lang="en-GB" sz="2800" dirty="0">
                <a:latin typeface="Arial" pitchFamily="34" charset="0"/>
                <a:cs typeface="Arial" pitchFamily="34" charset="0"/>
              </a:rPr>
              <a:t>feedback on their performance </a:t>
            </a:r>
          </a:p>
          <a:p>
            <a:pPr marL="633413" indent="-523875">
              <a:buSzPct val="100000"/>
              <a:buFont typeface="Wingdings" pitchFamily="2" charset="2"/>
              <a:buChar char="ü"/>
            </a:pPr>
            <a:r>
              <a:rPr lang="en-GB" sz="2800" dirty="0">
                <a:latin typeface="Arial" pitchFamily="34" charset="0"/>
                <a:cs typeface="Arial" pitchFamily="34" charset="0"/>
              </a:rPr>
              <a:t>H</a:t>
            </a:r>
            <a:r>
              <a:rPr lang="en-GB" sz="2800" dirty="0" smtClean="0">
                <a:latin typeface="Arial" pitchFamily="34" charset="0"/>
                <a:cs typeface="Arial" pitchFamily="34" charset="0"/>
              </a:rPr>
              <a:t>ave </a:t>
            </a:r>
            <a:r>
              <a:rPr lang="en-GB" sz="2800" dirty="0">
                <a:latin typeface="Arial" pitchFamily="34" charset="0"/>
                <a:cs typeface="Arial" pitchFamily="34" charset="0"/>
              </a:rPr>
              <a:t>the opportunity to discuss and contribute to individual, team and organisation aims and objectives.</a:t>
            </a:r>
            <a:endParaRPr lang="en-GB" sz="2800" dirty="0"/>
          </a:p>
          <a:p>
            <a:pPr>
              <a:buSzPct val="100000"/>
              <a:buNone/>
            </a:pPr>
            <a:r>
              <a:rPr lang="en-GB" sz="1700" dirty="0"/>
              <a:t>	</a:t>
            </a:r>
          </a:p>
          <a:p>
            <a:pPr>
              <a:buSzPct val="100000"/>
              <a:buNone/>
            </a:pPr>
            <a:endParaRPr lang="en-GB" sz="1700" dirty="0"/>
          </a:p>
          <a:p>
            <a:pPr>
              <a:buSzPct val="100000"/>
              <a:buNone/>
            </a:pPr>
            <a:r>
              <a:rPr lang="en-GB" sz="1200" dirty="0"/>
              <a:t>(Armstrong and Baron,2004)</a:t>
            </a:r>
          </a:p>
          <a:p>
            <a:endParaRPr lang="en-GB" dirty="0"/>
          </a:p>
        </p:txBody>
      </p:sp>
    </p:spTree>
    <p:extLst>
      <p:ext uri="{BB962C8B-B14F-4D97-AF65-F5344CB8AC3E}">
        <p14:creationId xmlns:p14="http://schemas.microsoft.com/office/powerpoint/2010/main" val="26727700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674" y="499533"/>
            <a:ext cx="12081162" cy="1658198"/>
          </a:xfrm>
        </p:spPr>
        <p:txBody>
          <a:bodyPr>
            <a:normAutofit fontScale="90000"/>
          </a:bodyPr>
          <a:lstStyle/>
          <a:p>
            <a:r>
              <a:rPr lang="en-GB" dirty="0"/>
              <a:t>Individual Input Measures </a:t>
            </a:r>
            <a:br>
              <a:rPr lang="en-GB" dirty="0"/>
            </a:br>
            <a:r>
              <a:rPr lang="en-GB" dirty="0"/>
              <a:t>i.e. what will an individual need to demonstrate?   </a:t>
            </a:r>
          </a:p>
        </p:txBody>
      </p:sp>
      <p:sp>
        <p:nvSpPr>
          <p:cNvPr id="3" name="Content Placeholder 2"/>
          <p:cNvSpPr>
            <a:spLocks noGrp="1"/>
          </p:cNvSpPr>
          <p:nvPr>
            <p:ph idx="1"/>
          </p:nvPr>
        </p:nvSpPr>
        <p:spPr>
          <a:xfrm>
            <a:off x="676656" y="2262908"/>
            <a:ext cx="10753725" cy="4387273"/>
          </a:xfrm>
        </p:spPr>
        <p:txBody>
          <a:bodyPr/>
          <a:lstStyle/>
          <a:p>
            <a:pPr marL="536575" indent="-427038">
              <a:buFont typeface="Wingdings" pitchFamily="2" charset="2"/>
              <a:buChar char="ü"/>
            </a:pPr>
            <a:r>
              <a:rPr lang="en-GB" sz="2800" dirty="0">
                <a:latin typeface="Arial" pitchFamily="34" charset="0"/>
                <a:cs typeface="Arial" pitchFamily="34" charset="0"/>
              </a:rPr>
              <a:t>Competence in job role activity . </a:t>
            </a:r>
          </a:p>
          <a:p>
            <a:pPr marL="536575" indent="-427038">
              <a:buFont typeface="Wingdings" pitchFamily="2" charset="2"/>
              <a:buChar char="ü"/>
            </a:pPr>
            <a:r>
              <a:rPr lang="en-GB" sz="2800" dirty="0">
                <a:latin typeface="Arial" pitchFamily="34" charset="0"/>
                <a:cs typeface="Arial" pitchFamily="34" charset="0"/>
              </a:rPr>
              <a:t>Skills e.g. communication, team working, problem solving etc.</a:t>
            </a:r>
          </a:p>
          <a:p>
            <a:pPr marL="536575" indent="-427038">
              <a:buFont typeface="Wingdings" pitchFamily="2" charset="2"/>
              <a:buChar char="ü"/>
            </a:pPr>
            <a:r>
              <a:rPr lang="en-GB" sz="2800" dirty="0">
                <a:latin typeface="Arial" pitchFamily="34" charset="0"/>
                <a:cs typeface="Arial" pitchFamily="34" charset="0"/>
              </a:rPr>
              <a:t>Experience </a:t>
            </a:r>
          </a:p>
          <a:p>
            <a:pPr marL="536575" indent="-427038">
              <a:buFont typeface="Wingdings" pitchFamily="2" charset="2"/>
              <a:buChar char="ü"/>
            </a:pPr>
            <a:r>
              <a:rPr lang="en-GB" sz="2800" dirty="0">
                <a:latin typeface="Arial" pitchFamily="34" charset="0"/>
                <a:cs typeface="Arial" pitchFamily="34" charset="0"/>
              </a:rPr>
              <a:t>Potential</a:t>
            </a:r>
          </a:p>
          <a:p>
            <a:pPr marL="536575" indent="-427038">
              <a:buFont typeface="Wingdings" pitchFamily="2" charset="2"/>
              <a:buChar char="ü"/>
            </a:pPr>
            <a:r>
              <a:rPr lang="en-GB" sz="2800" dirty="0">
                <a:latin typeface="Arial" pitchFamily="34" charset="0"/>
                <a:cs typeface="Arial" pitchFamily="34" charset="0"/>
              </a:rPr>
              <a:t>Behaviours associated with developing and  knowledge sharing </a:t>
            </a:r>
          </a:p>
          <a:p>
            <a:pPr marL="536575" indent="-427038">
              <a:buNone/>
            </a:pPr>
            <a:r>
              <a:rPr lang="en-GB" dirty="0">
                <a:latin typeface="Arial" pitchFamily="34" charset="0"/>
                <a:cs typeface="Arial" pitchFamily="34" charset="0"/>
              </a:rPr>
              <a:t> </a:t>
            </a:r>
          </a:p>
          <a:p>
            <a:endParaRPr lang="en-GB" dirty="0"/>
          </a:p>
        </p:txBody>
      </p:sp>
    </p:spTree>
    <p:extLst>
      <p:ext uri="{BB962C8B-B14F-4D97-AF65-F5344CB8AC3E}">
        <p14:creationId xmlns:p14="http://schemas.microsoft.com/office/powerpoint/2010/main" val="10676981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900" dirty="0"/>
              <a:t>Individual Output Measures</a:t>
            </a:r>
            <a:br>
              <a:rPr lang="en-GB" sz="4900" dirty="0"/>
            </a:br>
            <a:r>
              <a:rPr lang="en-GB" sz="4900" dirty="0"/>
              <a:t>i.e. What will a Manager want to Assess</a:t>
            </a:r>
          </a:p>
        </p:txBody>
      </p:sp>
      <p:sp>
        <p:nvSpPr>
          <p:cNvPr id="3" name="Content Placeholder 2"/>
          <p:cNvSpPr>
            <a:spLocks noGrp="1"/>
          </p:cNvSpPr>
          <p:nvPr>
            <p:ph idx="1"/>
          </p:nvPr>
        </p:nvSpPr>
        <p:spPr>
          <a:xfrm>
            <a:off x="676656" y="2364509"/>
            <a:ext cx="10753725" cy="3413356"/>
          </a:xfrm>
        </p:spPr>
        <p:txBody>
          <a:bodyPr/>
          <a:lstStyle/>
          <a:p>
            <a:pPr marL="630238" indent="-520700">
              <a:buFont typeface="Wingdings" pitchFamily="2" charset="2"/>
              <a:buChar char="§"/>
            </a:pPr>
            <a:r>
              <a:rPr lang="en-GB" dirty="0">
                <a:latin typeface="Arial" pitchFamily="34" charset="0"/>
                <a:cs typeface="Arial" pitchFamily="34" charset="0"/>
              </a:rPr>
              <a:t>Achievement of objectives , standards of performance e.g. excellent to poor scale. </a:t>
            </a:r>
          </a:p>
          <a:p>
            <a:pPr marL="630238" indent="-520700">
              <a:buFont typeface="Wingdings" pitchFamily="2" charset="2"/>
              <a:buChar char="§"/>
            </a:pPr>
            <a:r>
              <a:rPr lang="en-GB" dirty="0">
                <a:latin typeface="Arial" pitchFamily="34" charset="0"/>
                <a:cs typeface="Arial" pitchFamily="34" charset="0"/>
              </a:rPr>
              <a:t>Behaviour individuals exhibit behaviours associated with performance e.g. respect for others, trust etc. </a:t>
            </a:r>
          </a:p>
          <a:p>
            <a:pPr marL="630238" indent="-520700">
              <a:buFont typeface="Wingdings" pitchFamily="2" charset="2"/>
              <a:buChar char="§"/>
            </a:pPr>
            <a:r>
              <a:rPr lang="en-GB" dirty="0">
                <a:latin typeface="Arial" pitchFamily="34" charset="0"/>
                <a:cs typeface="Arial" pitchFamily="34" charset="0"/>
              </a:rPr>
              <a:t>Specific instances of performance e.g. commendations for specific pieces of work. </a:t>
            </a:r>
          </a:p>
          <a:p>
            <a:endParaRPr lang="en-GB" dirty="0"/>
          </a:p>
        </p:txBody>
      </p:sp>
    </p:spTree>
    <p:extLst>
      <p:ext uri="{BB962C8B-B14F-4D97-AF65-F5344CB8AC3E}">
        <p14:creationId xmlns:p14="http://schemas.microsoft.com/office/powerpoint/2010/main" val="39336139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Motivation </a:t>
            </a:r>
            <a:endParaRPr lang="en-GB" dirty="0"/>
          </a:p>
        </p:txBody>
      </p:sp>
      <p:sp>
        <p:nvSpPr>
          <p:cNvPr id="3" name="Subtitle 2"/>
          <p:cNvSpPr>
            <a:spLocks noGrp="1"/>
          </p:cNvSpPr>
          <p:nvPr>
            <p:ph type="subTitle" idx="1"/>
          </p:nvPr>
        </p:nvSpPr>
        <p:spPr/>
        <p:txBody>
          <a:bodyPr/>
          <a:lstStyle/>
          <a:p>
            <a:r>
              <a:rPr lang="en-GB" dirty="0" smtClean="0"/>
              <a:t>Apply Knowledge of what Motivates Employees</a:t>
            </a:r>
            <a:endParaRPr lang="en-GB" dirty="0"/>
          </a:p>
        </p:txBody>
      </p:sp>
    </p:spTree>
    <p:extLst>
      <p:ext uri="{BB962C8B-B14F-4D97-AF65-F5344CB8AC3E}">
        <p14:creationId xmlns:p14="http://schemas.microsoft.com/office/powerpoint/2010/main" val="42492227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Motivation linked to </a:t>
            </a:r>
            <a:br>
              <a:rPr lang="en-GB" dirty="0" smtClean="0"/>
            </a:br>
            <a:r>
              <a:rPr lang="en-GB" dirty="0" smtClean="0"/>
              <a:t>Performance Management </a:t>
            </a:r>
            <a:endParaRPr lang="en-GB" dirty="0"/>
          </a:p>
        </p:txBody>
      </p:sp>
      <p:sp>
        <p:nvSpPr>
          <p:cNvPr id="3" name="Content Placeholder 2"/>
          <p:cNvSpPr>
            <a:spLocks noGrp="1"/>
          </p:cNvSpPr>
          <p:nvPr>
            <p:ph idx="1"/>
          </p:nvPr>
        </p:nvSpPr>
        <p:spPr>
          <a:xfrm>
            <a:off x="676656" y="2242686"/>
            <a:ext cx="10753725" cy="4129238"/>
          </a:xfrm>
        </p:spPr>
        <p:txBody>
          <a:bodyPr>
            <a:normAutofit/>
          </a:bodyPr>
          <a:lstStyle/>
          <a:p>
            <a:pPr>
              <a:buFont typeface="Arial" panose="020B0604020202020204" pitchFamily="34" charset="0"/>
              <a:buChar char="•"/>
            </a:pPr>
            <a:r>
              <a:rPr lang="en-GB" dirty="0" smtClean="0"/>
              <a:t>Successful Managers know what is important to their people</a:t>
            </a:r>
          </a:p>
          <a:p>
            <a:pPr>
              <a:buFont typeface="Arial" panose="020B0604020202020204" pitchFamily="34" charset="0"/>
              <a:buChar char="•"/>
            </a:pPr>
            <a:r>
              <a:rPr lang="en-GB" dirty="0" smtClean="0"/>
              <a:t>Review of your organisation’s flexibility in responding to workforce interests and concerns</a:t>
            </a:r>
          </a:p>
          <a:p>
            <a:pPr>
              <a:buFont typeface="Arial" panose="020B0604020202020204" pitchFamily="34" charset="0"/>
              <a:buChar char="•"/>
            </a:pPr>
            <a:r>
              <a:rPr lang="en-GB" dirty="0" smtClean="0"/>
              <a:t>The workforce is Diverse</a:t>
            </a:r>
          </a:p>
          <a:p>
            <a:pPr>
              <a:buFont typeface="Arial" panose="020B0604020202020204" pitchFamily="34" charset="0"/>
              <a:buChar char="•"/>
            </a:pPr>
            <a:r>
              <a:rPr lang="en-GB" dirty="0" smtClean="0"/>
              <a:t>Recognize, Respect and Respond  to the Employee’s Interests and Concerns is crucial</a:t>
            </a:r>
          </a:p>
          <a:p>
            <a:pPr>
              <a:buFont typeface="Arial" panose="020B0604020202020204" pitchFamily="34" charset="0"/>
              <a:buChar char="•"/>
            </a:pPr>
            <a:r>
              <a:rPr lang="en-GB" dirty="0" smtClean="0"/>
              <a:t>Determine how you as an employer will respond to a Diverse </a:t>
            </a:r>
            <a:r>
              <a:rPr lang="en-GB" dirty="0"/>
              <a:t>E</a:t>
            </a:r>
            <a:r>
              <a:rPr lang="en-GB" dirty="0" smtClean="0"/>
              <a:t>mployee Base</a:t>
            </a:r>
          </a:p>
          <a:p>
            <a:pPr>
              <a:buFont typeface="Arial" panose="020B0604020202020204" pitchFamily="34" charset="0"/>
              <a:buChar char="•"/>
            </a:pPr>
            <a:r>
              <a:rPr lang="en-GB" dirty="0" smtClean="0"/>
              <a:t>Foster Diversity in the Workplace</a:t>
            </a:r>
          </a:p>
          <a:p>
            <a:pPr>
              <a:buFont typeface="Arial" panose="020B0604020202020204" pitchFamily="34" charset="0"/>
              <a:buChar char="•"/>
            </a:pPr>
            <a:r>
              <a:rPr lang="en-GB" dirty="0" smtClean="0"/>
              <a:t>Strive to have people from all Geographic areas and Cultures represented at all Levels of the Organization</a:t>
            </a:r>
          </a:p>
        </p:txBody>
      </p:sp>
    </p:spTree>
    <p:extLst>
      <p:ext uri="{BB962C8B-B14F-4D97-AF65-F5344CB8AC3E}">
        <p14:creationId xmlns:p14="http://schemas.microsoft.com/office/powerpoint/2010/main" val="20751461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886505"/>
          </a:xfrm>
        </p:spPr>
        <p:txBody>
          <a:bodyPr/>
          <a:lstStyle/>
          <a:p>
            <a:r>
              <a:rPr lang="en-GB" dirty="0" smtClean="0"/>
              <a:t>Employee Manager Partnerships</a:t>
            </a:r>
            <a:endParaRPr lang="en-GB" dirty="0"/>
          </a:p>
        </p:txBody>
      </p:sp>
      <p:sp>
        <p:nvSpPr>
          <p:cNvPr id="3" name="Content Placeholder 2"/>
          <p:cNvSpPr>
            <a:spLocks noGrp="1"/>
          </p:cNvSpPr>
          <p:nvPr>
            <p:ph idx="1"/>
          </p:nvPr>
        </p:nvSpPr>
        <p:spPr>
          <a:xfrm>
            <a:off x="676656" y="1559294"/>
            <a:ext cx="10753725" cy="4928134"/>
          </a:xfrm>
        </p:spPr>
        <p:txBody>
          <a:bodyPr>
            <a:normAutofit fontScale="92500" lnSpcReduction="10000"/>
          </a:bodyPr>
          <a:lstStyle/>
          <a:p>
            <a:pPr>
              <a:buFont typeface="Arial" panose="020B0604020202020204" pitchFamily="34" charset="0"/>
              <a:buChar char="•"/>
            </a:pPr>
            <a:r>
              <a:rPr lang="en-GB" dirty="0" smtClean="0"/>
              <a:t>Establish Trust and Communication</a:t>
            </a:r>
          </a:p>
          <a:p>
            <a:pPr>
              <a:buFont typeface="Arial" panose="020B0604020202020204" pitchFamily="34" charset="0"/>
              <a:buChar char="•"/>
            </a:pPr>
            <a:r>
              <a:rPr lang="en-GB" dirty="0" smtClean="0"/>
              <a:t>Remember my famous Saying when considering employee needs..</a:t>
            </a:r>
          </a:p>
          <a:p>
            <a:pPr>
              <a:buFont typeface="Arial" panose="020B0604020202020204" pitchFamily="34" charset="0"/>
              <a:buChar char="•"/>
            </a:pPr>
            <a:r>
              <a:rPr lang="en-GB" dirty="0" smtClean="0"/>
              <a:t>‘ </a:t>
            </a:r>
            <a:r>
              <a:rPr lang="en-GB" b="1" dirty="0" smtClean="0">
                <a:solidFill>
                  <a:schemeClr val="accent6"/>
                </a:solidFill>
              </a:rPr>
              <a:t>What is important to YOU is important to ME’</a:t>
            </a:r>
          </a:p>
          <a:p>
            <a:pPr>
              <a:buFont typeface="Arial" panose="020B0604020202020204" pitchFamily="34" charset="0"/>
              <a:buChar char="•"/>
            </a:pPr>
            <a:r>
              <a:rPr lang="en-GB" dirty="0" smtClean="0"/>
              <a:t>Flexible Working Patterns</a:t>
            </a:r>
          </a:p>
          <a:p>
            <a:pPr>
              <a:buFont typeface="Arial" panose="020B0604020202020204" pitchFamily="34" charset="0"/>
              <a:buChar char="•"/>
            </a:pPr>
            <a:r>
              <a:rPr lang="en-GB" dirty="0" smtClean="0"/>
              <a:t>Right Job Fit for the Right Person – (Is this person really a morning person?)</a:t>
            </a:r>
          </a:p>
          <a:p>
            <a:pPr>
              <a:buFont typeface="Arial" panose="020B0604020202020204" pitchFamily="34" charset="0"/>
              <a:buChar char="•"/>
            </a:pPr>
            <a:r>
              <a:rPr lang="en-GB" dirty="0" smtClean="0"/>
              <a:t>Time off to Spend with Family – Rotational Schedule</a:t>
            </a:r>
          </a:p>
          <a:p>
            <a:pPr>
              <a:buFont typeface="Arial" panose="020B0604020202020204" pitchFamily="34" charset="0"/>
              <a:buChar char="•"/>
            </a:pPr>
            <a:r>
              <a:rPr lang="en-GB" dirty="0" smtClean="0"/>
              <a:t>Time off for Religious </a:t>
            </a:r>
            <a:r>
              <a:rPr lang="en-GB" dirty="0"/>
              <a:t>H</a:t>
            </a:r>
            <a:r>
              <a:rPr lang="en-GB" dirty="0" smtClean="0"/>
              <a:t>olidays</a:t>
            </a:r>
          </a:p>
          <a:p>
            <a:pPr>
              <a:buFont typeface="Arial" panose="020B0604020202020204" pitchFamily="34" charset="0"/>
              <a:buChar char="•"/>
            </a:pPr>
            <a:r>
              <a:rPr lang="en-GB" dirty="0" smtClean="0"/>
              <a:t>Part-time hours</a:t>
            </a:r>
          </a:p>
          <a:p>
            <a:pPr>
              <a:buFont typeface="Arial" panose="020B0604020202020204" pitchFamily="34" charset="0"/>
              <a:buChar char="•"/>
            </a:pPr>
            <a:r>
              <a:rPr lang="en-GB" dirty="0" smtClean="0"/>
              <a:t>Health and Wellness options</a:t>
            </a:r>
          </a:p>
          <a:p>
            <a:pPr>
              <a:buFont typeface="Arial" panose="020B0604020202020204" pitchFamily="34" charset="0"/>
              <a:buChar char="•"/>
            </a:pPr>
            <a:r>
              <a:rPr lang="en-GB" dirty="0" smtClean="0"/>
              <a:t>Employee Development Plans</a:t>
            </a:r>
          </a:p>
          <a:p>
            <a:pPr>
              <a:buFont typeface="Arial" panose="020B0604020202020204" pitchFamily="34" charset="0"/>
              <a:buChar char="•"/>
            </a:pPr>
            <a:r>
              <a:rPr lang="en-GB" dirty="0" smtClean="0"/>
              <a:t>Cross-training in other departments to develop experience </a:t>
            </a:r>
          </a:p>
          <a:p>
            <a:pPr>
              <a:buFont typeface="Arial" panose="020B0604020202020204" pitchFamily="34" charset="0"/>
              <a:buChar char="•"/>
            </a:pPr>
            <a:r>
              <a:rPr lang="en-GB" dirty="0" smtClean="0"/>
              <a:t>Language classes</a:t>
            </a:r>
          </a:p>
          <a:p>
            <a:pPr>
              <a:buFont typeface="Arial" panose="020B0604020202020204" pitchFamily="34" charset="0"/>
              <a:buChar char="•"/>
            </a:pPr>
            <a:endParaRPr lang="en-GB" dirty="0" smtClean="0"/>
          </a:p>
          <a:p>
            <a:endParaRPr lang="en-GB" dirty="0"/>
          </a:p>
        </p:txBody>
      </p:sp>
    </p:spTree>
    <p:extLst>
      <p:ext uri="{BB962C8B-B14F-4D97-AF65-F5344CB8AC3E}">
        <p14:creationId xmlns:p14="http://schemas.microsoft.com/office/powerpoint/2010/main" val="5899579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3" y="770467"/>
            <a:ext cx="11206695" cy="3352800"/>
          </a:xfrm>
        </p:spPr>
        <p:txBody>
          <a:bodyPr/>
          <a:lstStyle/>
          <a:p>
            <a:r>
              <a:rPr lang="en-GB" sz="8000" dirty="0" smtClean="0"/>
              <a:t>Performance Management</a:t>
            </a:r>
            <a:endParaRPr lang="en-GB" sz="8000" dirty="0"/>
          </a:p>
        </p:txBody>
      </p:sp>
      <p:sp>
        <p:nvSpPr>
          <p:cNvPr id="3" name="Subtitle 2"/>
          <p:cNvSpPr>
            <a:spLocks noGrp="1"/>
          </p:cNvSpPr>
          <p:nvPr>
            <p:ph type="subTitle" idx="1"/>
          </p:nvPr>
        </p:nvSpPr>
        <p:spPr/>
        <p:txBody>
          <a:bodyPr/>
          <a:lstStyle/>
          <a:p>
            <a:r>
              <a:rPr lang="en-GB" dirty="0" smtClean="0"/>
              <a:t>Measurements</a:t>
            </a:r>
            <a:endParaRPr lang="en-GB" dirty="0"/>
          </a:p>
        </p:txBody>
      </p:sp>
    </p:spTree>
    <p:extLst>
      <p:ext uri="{BB962C8B-B14F-4D97-AF65-F5344CB8AC3E}">
        <p14:creationId xmlns:p14="http://schemas.microsoft.com/office/powerpoint/2010/main" val="3762184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928" y="-149290"/>
            <a:ext cx="11178072" cy="2307021"/>
          </a:xfrm>
        </p:spPr>
        <p:txBody>
          <a:bodyPr/>
          <a:lstStyle/>
          <a:p>
            <a:r>
              <a:rPr lang="en-GB" dirty="0"/>
              <a:t>Key Performance Indicators</a:t>
            </a:r>
          </a:p>
        </p:txBody>
      </p:sp>
      <p:sp>
        <p:nvSpPr>
          <p:cNvPr id="3" name="Content Placeholder 2"/>
          <p:cNvSpPr>
            <a:spLocks noGrp="1"/>
          </p:cNvSpPr>
          <p:nvPr>
            <p:ph idx="1"/>
          </p:nvPr>
        </p:nvSpPr>
        <p:spPr>
          <a:xfrm>
            <a:off x="413887" y="1790299"/>
            <a:ext cx="11058976" cy="4427621"/>
          </a:xfrm>
        </p:spPr>
        <p:txBody>
          <a:bodyPr>
            <a:normAutofit/>
          </a:bodyPr>
          <a:lstStyle/>
          <a:p>
            <a:pPr marL="452438" indent="-342900">
              <a:buSzPct val="100000"/>
              <a:buFont typeface="Arial" panose="020B0604020202020204" pitchFamily="34" charset="0"/>
              <a:buChar char="•"/>
            </a:pPr>
            <a:r>
              <a:rPr lang="en-GB" dirty="0" smtClean="0">
                <a:latin typeface="Arial" pitchFamily="34" charset="0"/>
                <a:cs typeface="Arial" pitchFamily="34" charset="0"/>
              </a:rPr>
              <a:t>Targets and Goals - Metrics used for Measurement</a:t>
            </a:r>
          </a:p>
          <a:p>
            <a:pPr marL="452438" indent="-342900">
              <a:buSzPct val="100000"/>
              <a:buFont typeface="Arial" panose="020B0604020202020204" pitchFamily="34" charset="0"/>
              <a:buChar char="•"/>
            </a:pPr>
            <a:r>
              <a:rPr lang="en-GB" dirty="0" smtClean="0">
                <a:latin typeface="Arial" pitchFamily="34" charset="0"/>
                <a:cs typeface="Arial" pitchFamily="34" charset="0"/>
              </a:rPr>
              <a:t>General Manager – Brand Standard Audit; Guest Voice and P&amp;L Statement</a:t>
            </a:r>
          </a:p>
          <a:p>
            <a:pPr marL="452438" indent="-342900">
              <a:buSzPct val="100000"/>
              <a:buFont typeface="Arial" panose="020B0604020202020204" pitchFamily="34" charset="0"/>
              <a:buChar char="•"/>
            </a:pPr>
            <a:r>
              <a:rPr lang="en-GB" dirty="0" smtClean="0">
                <a:latin typeface="Arial" pitchFamily="34" charset="0"/>
                <a:cs typeface="Arial" pitchFamily="34" charset="0"/>
              </a:rPr>
              <a:t>Sales and Marketing - Conversion Rates / Revenue Targets </a:t>
            </a:r>
          </a:p>
          <a:p>
            <a:pPr marL="452438" indent="-342900">
              <a:buSzPct val="100000"/>
              <a:buFont typeface="Arial" panose="020B0604020202020204" pitchFamily="34" charset="0"/>
              <a:buChar char="•"/>
            </a:pPr>
            <a:r>
              <a:rPr lang="en-GB" dirty="0" smtClean="0">
                <a:latin typeface="Arial" pitchFamily="34" charset="0"/>
                <a:cs typeface="Arial" pitchFamily="34" charset="0"/>
              </a:rPr>
              <a:t>F&amp;B – Revenue; Guest Satisfaction; Food Quality; Food Cost; Beverage Cost</a:t>
            </a:r>
          </a:p>
          <a:p>
            <a:pPr marL="452438" indent="-342900">
              <a:buSzPct val="100000"/>
              <a:buFont typeface="Arial" panose="020B0604020202020204" pitchFamily="34" charset="0"/>
              <a:buChar char="•"/>
            </a:pPr>
            <a:r>
              <a:rPr lang="en-GB" dirty="0" smtClean="0">
                <a:latin typeface="Arial" pitchFamily="34" charset="0"/>
                <a:cs typeface="Arial" pitchFamily="34" charset="0"/>
              </a:rPr>
              <a:t>Front Office – Guest Voice; Speed of Check-in; Ease of Checkout; Problem Resolution</a:t>
            </a:r>
          </a:p>
          <a:p>
            <a:pPr marL="452438" indent="-342900">
              <a:buSzPct val="100000"/>
              <a:buFont typeface="Arial" panose="020B0604020202020204" pitchFamily="34" charset="0"/>
              <a:buChar char="•"/>
            </a:pPr>
            <a:r>
              <a:rPr lang="en-GB" dirty="0" smtClean="0">
                <a:latin typeface="Arial" pitchFamily="34" charset="0"/>
                <a:cs typeface="Arial" pitchFamily="34" charset="0"/>
              </a:rPr>
              <a:t>Review Process  to measure Targets and </a:t>
            </a:r>
            <a:r>
              <a:rPr lang="en-GB" dirty="0" smtClean="0">
                <a:latin typeface="Arial" pitchFamily="34" charset="0"/>
                <a:cs typeface="Arial" pitchFamily="34" charset="0"/>
              </a:rPr>
              <a:t>Goals</a:t>
            </a:r>
          </a:p>
          <a:p>
            <a:pPr marL="452438" indent="-342900">
              <a:buSzPct val="100000"/>
              <a:buFont typeface="Arial" panose="020B0604020202020204" pitchFamily="34" charset="0"/>
              <a:buChar char="•"/>
            </a:pPr>
            <a:r>
              <a:rPr lang="en-GB" dirty="0" smtClean="0">
                <a:latin typeface="Arial" pitchFamily="34" charset="0"/>
                <a:cs typeface="Arial" pitchFamily="34" charset="0"/>
              </a:rPr>
              <a:t>Personal Development Plans</a:t>
            </a:r>
            <a:endParaRPr lang="en-GB" dirty="0" smtClean="0">
              <a:latin typeface="Arial" pitchFamily="34" charset="0"/>
              <a:cs typeface="Arial" pitchFamily="34" charset="0"/>
            </a:endParaRPr>
          </a:p>
          <a:p>
            <a:pPr marL="452438" indent="-342900">
              <a:buSzPct val="100000"/>
              <a:buFont typeface="Arial" panose="020B0604020202020204" pitchFamily="34" charset="0"/>
              <a:buChar char="•"/>
            </a:pPr>
            <a:r>
              <a:rPr lang="en-GB" dirty="0" smtClean="0">
                <a:latin typeface="Arial" pitchFamily="34" charset="0"/>
                <a:cs typeface="Arial" pitchFamily="34" charset="0"/>
              </a:rPr>
              <a:t>Promotions – Measurements for getting noticed!</a:t>
            </a:r>
          </a:p>
          <a:p>
            <a:pPr marL="452438" indent="-342900">
              <a:buSzPct val="100000"/>
              <a:buFont typeface="Arial" panose="020B0604020202020204" pitchFamily="34" charset="0"/>
              <a:buChar char="•"/>
            </a:pPr>
            <a:endParaRPr lang="en-GB" dirty="0" smtClean="0">
              <a:latin typeface="Arial" pitchFamily="34" charset="0"/>
              <a:cs typeface="Arial" pitchFamily="34" charset="0"/>
            </a:endParaRPr>
          </a:p>
          <a:p>
            <a:pPr marL="109538" indent="0">
              <a:buSzPct val="100000"/>
              <a:buNone/>
            </a:pPr>
            <a:endParaRPr lang="en-GB"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18651130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4"/>
          <p:cNvSpPr>
            <a:spLocks noGrp="1"/>
          </p:cNvSpPr>
          <p:nvPr>
            <p:ph type="sldNum" sz="quarter" idx="12"/>
          </p:nvPr>
        </p:nvSpPr>
        <p:spPr>
          <a:xfrm>
            <a:off x="8763926" y="7227732"/>
            <a:ext cx="2926080" cy="45719"/>
          </a:xfrm>
        </p:spPr>
        <p:txBody>
          <a:bodyPr/>
          <a:lstStyle/>
          <a:p>
            <a:pPr>
              <a:defRPr/>
            </a:pPr>
            <a:endParaRPr lang="en-US" altLang="en-US" sz="800" dirty="0">
              <a:solidFill>
                <a:srgbClr val="002A7E"/>
              </a:solidFill>
              <a:effectDag name="">
                <a:cont type="tree" name="">
                  <a:effect ref="fillLine"/>
                  <a:outerShdw dist="38100" dir="13500000" algn="br">
                    <a:srgbClr val="3F69BC"/>
                  </a:outerShdw>
                </a:cont>
                <a:cont type="tree" name="">
                  <a:effect ref="fillLine"/>
                  <a:outerShdw dist="38100" dir="2700000" algn="tl">
                    <a:srgbClr val="00194B"/>
                  </a:outerShdw>
                </a:cont>
                <a:effect ref="fillLine"/>
              </a:effectDag>
            </a:endParaRPr>
          </a:p>
        </p:txBody>
      </p:sp>
      <p:sp>
        <p:nvSpPr>
          <p:cNvPr id="363522" name="Rectangle 2"/>
          <p:cNvSpPr>
            <a:spLocks noGrp="1" noChangeArrowheads="1"/>
          </p:cNvSpPr>
          <p:nvPr>
            <p:ph type="title"/>
          </p:nvPr>
        </p:nvSpPr>
        <p:spPr>
          <a:xfrm>
            <a:off x="345233" y="50801"/>
            <a:ext cx="10017967" cy="1473199"/>
          </a:xfrm>
        </p:spPr>
        <p:txBody>
          <a:bodyPr/>
          <a:lstStyle/>
          <a:p>
            <a:pPr algn="ctr">
              <a:defRPr/>
            </a:pPr>
            <a:r>
              <a:rPr lang="en-GB" altLang="en-US" sz="3400" dirty="0">
                <a:latin typeface="Comic Sans MS" panose="030F0702030302020204" pitchFamily="66" charset="0"/>
              </a:rPr>
              <a:t>Marriott’s Performance Review Process</a:t>
            </a:r>
            <a:endParaRPr lang="en-US" altLang="en-US" sz="3400" dirty="0">
              <a:latin typeface="Comic Sans MS" panose="030F0702030302020204" pitchFamily="66" charset="0"/>
            </a:endParaRPr>
          </a:p>
        </p:txBody>
      </p:sp>
      <p:sp>
        <p:nvSpPr>
          <p:cNvPr id="363523" name="Oval 3"/>
          <p:cNvSpPr>
            <a:spLocks noChangeArrowheads="1"/>
          </p:cNvSpPr>
          <p:nvPr/>
        </p:nvSpPr>
        <p:spPr bwMode="auto">
          <a:xfrm>
            <a:off x="4465638" y="1916113"/>
            <a:ext cx="4678362" cy="4678362"/>
          </a:xfrm>
          <a:prstGeom prst="ellipse">
            <a:avLst/>
          </a:prstGeom>
          <a:noFill/>
          <a:ln w="38100" algn="ctr">
            <a:solidFill>
              <a:schemeClr val="bg1"/>
            </a:solidFill>
            <a:prstDash val="dash"/>
            <a:round/>
            <a:headEnd/>
            <a:tailEnd/>
          </a:ln>
          <a:effectLst/>
        </p:spPr>
        <p:txBody>
          <a:bodyPr wrap="none" anchor="ctr"/>
          <a:lstStyle/>
          <a:p>
            <a:pPr>
              <a:defRPr/>
            </a:pPr>
            <a:endParaRPr lang="en-GB">
              <a:effectLst>
                <a:outerShdw blurRad="38100" dist="38100" dir="2700000" algn="tl">
                  <a:srgbClr val="000000">
                    <a:alpha val="43137"/>
                  </a:srgbClr>
                </a:outerShdw>
              </a:effectLst>
            </a:endParaRPr>
          </a:p>
        </p:txBody>
      </p:sp>
      <p:sp>
        <p:nvSpPr>
          <p:cNvPr id="7173" name="Text Box 4"/>
          <p:cNvSpPr txBox="1">
            <a:spLocks noChangeArrowheads="1"/>
          </p:cNvSpPr>
          <p:nvPr/>
        </p:nvSpPr>
        <p:spPr bwMode="auto">
          <a:xfrm>
            <a:off x="1919289" y="1412876"/>
            <a:ext cx="172878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spcBef>
                <a:spcPct val="20000"/>
              </a:spcBef>
              <a:buChar char="•"/>
              <a:defRPr sz="3600" b="1">
                <a:solidFill>
                  <a:schemeClr val="bg1"/>
                </a:solidFill>
                <a:latin typeface="Gill Sans" pitchFamily="34" charset="0"/>
              </a:defRPr>
            </a:lvl1pPr>
            <a:lvl2pPr marL="742950" indent="-285750">
              <a:spcBef>
                <a:spcPct val="20000"/>
              </a:spcBef>
              <a:buChar char="–"/>
              <a:defRPr sz="3000" b="1">
                <a:solidFill>
                  <a:schemeClr val="bg1"/>
                </a:solidFill>
                <a:latin typeface="Gill Sans" pitchFamily="34" charset="0"/>
              </a:defRPr>
            </a:lvl2pPr>
            <a:lvl3pPr marL="1143000" indent="-228600">
              <a:spcBef>
                <a:spcPct val="20000"/>
              </a:spcBef>
              <a:buChar char="•"/>
              <a:defRPr sz="2400" b="1" i="1">
                <a:solidFill>
                  <a:schemeClr val="bg1"/>
                </a:solidFill>
                <a:latin typeface="Gill Sans" pitchFamily="34" charset="0"/>
              </a:defRPr>
            </a:lvl3pPr>
            <a:lvl4pPr marL="1600200" indent="-228600">
              <a:spcBef>
                <a:spcPct val="20000"/>
              </a:spcBef>
              <a:buChar char="–"/>
              <a:defRPr sz="2000" b="1">
                <a:solidFill>
                  <a:schemeClr val="bg1"/>
                </a:solidFill>
                <a:latin typeface="Gill Sans" pitchFamily="34" charset="0"/>
              </a:defRPr>
            </a:lvl4pPr>
            <a:lvl5pPr marL="2057400" indent="-228600">
              <a:spcBef>
                <a:spcPct val="20000"/>
              </a:spcBef>
              <a:buChar char="»"/>
              <a:defRPr sz="2000" b="1" i="1">
                <a:solidFill>
                  <a:schemeClr val="bg1"/>
                </a:solidFill>
                <a:latin typeface="Gill Sans" pitchFamily="34" charset="0"/>
              </a:defRPr>
            </a:lvl5pPr>
            <a:lvl6pPr marL="2514600" indent="-228600" eaLnBrk="0" fontAlgn="base" hangingPunct="0">
              <a:spcBef>
                <a:spcPct val="20000"/>
              </a:spcBef>
              <a:spcAft>
                <a:spcPct val="0"/>
              </a:spcAft>
              <a:buChar char="»"/>
              <a:defRPr sz="2000" b="1" i="1">
                <a:solidFill>
                  <a:schemeClr val="bg1"/>
                </a:solidFill>
                <a:latin typeface="Gill Sans" pitchFamily="34" charset="0"/>
              </a:defRPr>
            </a:lvl6pPr>
            <a:lvl7pPr marL="2971800" indent="-228600" eaLnBrk="0" fontAlgn="base" hangingPunct="0">
              <a:spcBef>
                <a:spcPct val="20000"/>
              </a:spcBef>
              <a:spcAft>
                <a:spcPct val="0"/>
              </a:spcAft>
              <a:buChar char="»"/>
              <a:defRPr sz="2000" b="1" i="1">
                <a:solidFill>
                  <a:schemeClr val="bg1"/>
                </a:solidFill>
                <a:latin typeface="Gill Sans" pitchFamily="34" charset="0"/>
              </a:defRPr>
            </a:lvl7pPr>
            <a:lvl8pPr marL="3429000" indent="-228600" eaLnBrk="0" fontAlgn="base" hangingPunct="0">
              <a:spcBef>
                <a:spcPct val="20000"/>
              </a:spcBef>
              <a:spcAft>
                <a:spcPct val="0"/>
              </a:spcAft>
              <a:buChar char="»"/>
              <a:defRPr sz="2000" b="1" i="1">
                <a:solidFill>
                  <a:schemeClr val="bg1"/>
                </a:solidFill>
                <a:latin typeface="Gill Sans" pitchFamily="34" charset="0"/>
              </a:defRPr>
            </a:lvl8pPr>
            <a:lvl9pPr marL="3886200" indent="-228600" eaLnBrk="0" fontAlgn="base" hangingPunct="0">
              <a:spcBef>
                <a:spcPct val="20000"/>
              </a:spcBef>
              <a:spcAft>
                <a:spcPct val="0"/>
              </a:spcAft>
              <a:buChar char="»"/>
              <a:defRPr sz="2000" b="1" i="1">
                <a:solidFill>
                  <a:schemeClr val="bg1"/>
                </a:solidFill>
                <a:latin typeface="Gill Sans" pitchFamily="34" charset="0"/>
              </a:defRPr>
            </a:lvl9pPr>
          </a:lstStyle>
          <a:p>
            <a:pPr eaLnBrk="1" hangingPunct="1">
              <a:spcBef>
                <a:spcPct val="50000"/>
              </a:spcBef>
            </a:pPr>
            <a:endParaRPr lang="en-GB" altLang="en-US" sz="2800" b="0">
              <a:solidFill>
                <a:schemeClr val="tx1"/>
              </a:solidFill>
              <a:latin typeface="Comic Sans MS" panose="030F0702030302020204" pitchFamily="66" charset="0"/>
            </a:endParaRPr>
          </a:p>
        </p:txBody>
      </p:sp>
      <p:sp>
        <p:nvSpPr>
          <p:cNvPr id="7174" name="Text Box 5"/>
          <p:cNvSpPr txBox="1">
            <a:spLocks noChangeArrowheads="1"/>
          </p:cNvSpPr>
          <p:nvPr/>
        </p:nvSpPr>
        <p:spPr bwMode="auto">
          <a:xfrm>
            <a:off x="789273" y="1981200"/>
            <a:ext cx="3606516" cy="1320800"/>
          </a:xfrm>
          <a:prstGeom prst="rect">
            <a:avLst/>
          </a:prstGeom>
          <a:solidFill>
            <a:srgbClr val="CC99FF"/>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lvl1pPr marL="342900" indent="-342900">
              <a:spcBef>
                <a:spcPct val="20000"/>
              </a:spcBef>
              <a:buChar char="•"/>
              <a:defRPr sz="3600" b="1">
                <a:solidFill>
                  <a:schemeClr val="bg1"/>
                </a:solidFill>
                <a:latin typeface="Gill Sans" pitchFamily="34" charset="0"/>
              </a:defRPr>
            </a:lvl1pPr>
            <a:lvl2pPr marL="742950" indent="-285750">
              <a:spcBef>
                <a:spcPct val="20000"/>
              </a:spcBef>
              <a:buChar char="–"/>
              <a:defRPr sz="3000" b="1">
                <a:solidFill>
                  <a:schemeClr val="bg1"/>
                </a:solidFill>
                <a:latin typeface="Gill Sans" pitchFamily="34" charset="0"/>
              </a:defRPr>
            </a:lvl2pPr>
            <a:lvl3pPr marL="1143000" indent="-228600">
              <a:spcBef>
                <a:spcPct val="20000"/>
              </a:spcBef>
              <a:buChar char="•"/>
              <a:defRPr sz="2400" b="1" i="1">
                <a:solidFill>
                  <a:schemeClr val="bg1"/>
                </a:solidFill>
                <a:latin typeface="Gill Sans" pitchFamily="34" charset="0"/>
              </a:defRPr>
            </a:lvl3pPr>
            <a:lvl4pPr marL="1600200" indent="-228600">
              <a:spcBef>
                <a:spcPct val="20000"/>
              </a:spcBef>
              <a:buChar char="–"/>
              <a:defRPr sz="2000" b="1">
                <a:solidFill>
                  <a:schemeClr val="bg1"/>
                </a:solidFill>
                <a:latin typeface="Gill Sans" pitchFamily="34" charset="0"/>
              </a:defRPr>
            </a:lvl4pPr>
            <a:lvl5pPr marL="2057400" indent="-228600">
              <a:spcBef>
                <a:spcPct val="20000"/>
              </a:spcBef>
              <a:buChar char="»"/>
              <a:defRPr sz="2000" b="1" i="1">
                <a:solidFill>
                  <a:schemeClr val="bg1"/>
                </a:solidFill>
                <a:latin typeface="Gill Sans" pitchFamily="34" charset="0"/>
              </a:defRPr>
            </a:lvl5pPr>
            <a:lvl6pPr marL="2514600" indent="-228600" eaLnBrk="0" fontAlgn="base" hangingPunct="0">
              <a:spcBef>
                <a:spcPct val="20000"/>
              </a:spcBef>
              <a:spcAft>
                <a:spcPct val="0"/>
              </a:spcAft>
              <a:buChar char="»"/>
              <a:defRPr sz="2000" b="1" i="1">
                <a:solidFill>
                  <a:schemeClr val="bg1"/>
                </a:solidFill>
                <a:latin typeface="Gill Sans" pitchFamily="34" charset="0"/>
              </a:defRPr>
            </a:lvl6pPr>
            <a:lvl7pPr marL="2971800" indent="-228600" eaLnBrk="0" fontAlgn="base" hangingPunct="0">
              <a:spcBef>
                <a:spcPct val="20000"/>
              </a:spcBef>
              <a:spcAft>
                <a:spcPct val="0"/>
              </a:spcAft>
              <a:buChar char="»"/>
              <a:defRPr sz="2000" b="1" i="1">
                <a:solidFill>
                  <a:schemeClr val="bg1"/>
                </a:solidFill>
                <a:latin typeface="Gill Sans" pitchFamily="34" charset="0"/>
              </a:defRPr>
            </a:lvl7pPr>
            <a:lvl8pPr marL="3429000" indent="-228600" eaLnBrk="0" fontAlgn="base" hangingPunct="0">
              <a:spcBef>
                <a:spcPct val="20000"/>
              </a:spcBef>
              <a:spcAft>
                <a:spcPct val="0"/>
              </a:spcAft>
              <a:buChar char="»"/>
              <a:defRPr sz="2000" b="1" i="1">
                <a:solidFill>
                  <a:schemeClr val="bg1"/>
                </a:solidFill>
                <a:latin typeface="Gill Sans" pitchFamily="34" charset="0"/>
              </a:defRPr>
            </a:lvl8pPr>
            <a:lvl9pPr marL="3886200" indent="-228600" eaLnBrk="0" fontAlgn="base" hangingPunct="0">
              <a:spcBef>
                <a:spcPct val="20000"/>
              </a:spcBef>
              <a:spcAft>
                <a:spcPct val="0"/>
              </a:spcAft>
              <a:buChar char="»"/>
              <a:defRPr sz="2000" b="1" i="1">
                <a:solidFill>
                  <a:schemeClr val="bg1"/>
                </a:solidFill>
                <a:latin typeface="Gill Sans" pitchFamily="34" charset="0"/>
              </a:defRPr>
            </a:lvl9pPr>
          </a:lstStyle>
          <a:p>
            <a:pPr algn="ctr" eaLnBrk="1" hangingPunct="1">
              <a:spcBef>
                <a:spcPct val="50000"/>
              </a:spcBef>
              <a:buFontTx/>
              <a:buNone/>
            </a:pPr>
            <a:r>
              <a:rPr lang="en-GB" altLang="en-US" sz="2000" b="0" dirty="0">
                <a:solidFill>
                  <a:schemeClr val="tx1"/>
                </a:solidFill>
                <a:latin typeface="Comic Sans MS" panose="030F0702030302020204" pitchFamily="66" charset="0"/>
              </a:rPr>
              <a:t>New Hire</a:t>
            </a:r>
          </a:p>
          <a:p>
            <a:pPr algn="ctr" eaLnBrk="1" hangingPunct="1">
              <a:spcBef>
                <a:spcPct val="50000"/>
              </a:spcBef>
              <a:buFontTx/>
              <a:buNone/>
            </a:pPr>
            <a:r>
              <a:rPr lang="en-GB" altLang="en-US" sz="2000" b="0" dirty="0">
                <a:solidFill>
                  <a:schemeClr val="tx1"/>
                </a:solidFill>
                <a:latin typeface="Comic Sans MS" panose="030F0702030302020204" pitchFamily="66" charset="0"/>
              </a:rPr>
              <a:t>30/60/90</a:t>
            </a:r>
          </a:p>
          <a:p>
            <a:pPr algn="ctr" eaLnBrk="1" hangingPunct="1">
              <a:spcBef>
                <a:spcPct val="50000"/>
              </a:spcBef>
              <a:buFontTx/>
              <a:buNone/>
            </a:pPr>
            <a:r>
              <a:rPr lang="en-GB" altLang="en-US" sz="2000" b="0" dirty="0">
                <a:solidFill>
                  <a:schemeClr val="tx1"/>
                </a:solidFill>
                <a:latin typeface="Comic Sans MS" panose="030F0702030302020204" pitchFamily="66" charset="0"/>
              </a:rPr>
              <a:t>Day Reviews</a:t>
            </a:r>
            <a:endParaRPr lang="en-US" altLang="en-US" sz="2000" b="0" dirty="0">
              <a:solidFill>
                <a:schemeClr val="tx1"/>
              </a:solidFill>
              <a:latin typeface="Comic Sans MS" panose="030F0702030302020204" pitchFamily="66" charset="0"/>
            </a:endParaRPr>
          </a:p>
        </p:txBody>
      </p:sp>
      <p:sp>
        <p:nvSpPr>
          <p:cNvPr id="7175" name="Text Box 6"/>
          <p:cNvSpPr txBox="1">
            <a:spLocks noChangeArrowheads="1"/>
          </p:cNvSpPr>
          <p:nvPr/>
        </p:nvSpPr>
        <p:spPr bwMode="auto">
          <a:xfrm>
            <a:off x="8904288" y="2636838"/>
            <a:ext cx="143986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spcBef>
                <a:spcPct val="20000"/>
              </a:spcBef>
              <a:buChar char="•"/>
              <a:defRPr sz="3600" b="1">
                <a:solidFill>
                  <a:schemeClr val="bg1"/>
                </a:solidFill>
                <a:latin typeface="Gill Sans" pitchFamily="34" charset="0"/>
              </a:defRPr>
            </a:lvl1pPr>
            <a:lvl2pPr marL="742950" indent="-285750">
              <a:spcBef>
                <a:spcPct val="20000"/>
              </a:spcBef>
              <a:buChar char="–"/>
              <a:defRPr sz="3000" b="1">
                <a:solidFill>
                  <a:schemeClr val="bg1"/>
                </a:solidFill>
                <a:latin typeface="Gill Sans" pitchFamily="34" charset="0"/>
              </a:defRPr>
            </a:lvl2pPr>
            <a:lvl3pPr marL="1143000" indent="-228600">
              <a:spcBef>
                <a:spcPct val="20000"/>
              </a:spcBef>
              <a:buChar char="•"/>
              <a:defRPr sz="2400" b="1" i="1">
                <a:solidFill>
                  <a:schemeClr val="bg1"/>
                </a:solidFill>
                <a:latin typeface="Gill Sans" pitchFamily="34" charset="0"/>
              </a:defRPr>
            </a:lvl3pPr>
            <a:lvl4pPr marL="1600200" indent="-228600">
              <a:spcBef>
                <a:spcPct val="20000"/>
              </a:spcBef>
              <a:buChar char="–"/>
              <a:defRPr sz="2000" b="1">
                <a:solidFill>
                  <a:schemeClr val="bg1"/>
                </a:solidFill>
                <a:latin typeface="Gill Sans" pitchFamily="34" charset="0"/>
              </a:defRPr>
            </a:lvl4pPr>
            <a:lvl5pPr marL="2057400" indent="-228600">
              <a:spcBef>
                <a:spcPct val="20000"/>
              </a:spcBef>
              <a:buChar char="»"/>
              <a:defRPr sz="2000" b="1" i="1">
                <a:solidFill>
                  <a:schemeClr val="bg1"/>
                </a:solidFill>
                <a:latin typeface="Gill Sans" pitchFamily="34" charset="0"/>
              </a:defRPr>
            </a:lvl5pPr>
            <a:lvl6pPr marL="2514600" indent="-228600" eaLnBrk="0" fontAlgn="base" hangingPunct="0">
              <a:spcBef>
                <a:spcPct val="20000"/>
              </a:spcBef>
              <a:spcAft>
                <a:spcPct val="0"/>
              </a:spcAft>
              <a:buChar char="»"/>
              <a:defRPr sz="2000" b="1" i="1">
                <a:solidFill>
                  <a:schemeClr val="bg1"/>
                </a:solidFill>
                <a:latin typeface="Gill Sans" pitchFamily="34" charset="0"/>
              </a:defRPr>
            </a:lvl6pPr>
            <a:lvl7pPr marL="2971800" indent="-228600" eaLnBrk="0" fontAlgn="base" hangingPunct="0">
              <a:spcBef>
                <a:spcPct val="20000"/>
              </a:spcBef>
              <a:spcAft>
                <a:spcPct val="0"/>
              </a:spcAft>
              <a:buChar char="»"/>
              <a:defRPr sz="2000" b="1" i="1">
                <a:solidFill>
                  <a:schemeClr val="bg1"/>
                </a:solidFill>
                <a:latin typeface="Gill Sans" pitchFamily="34" charset="0"/>
              </a:defRPr>
            </a:lvl7pPr>
            <a:lvl8pPr marL="3429000" indent="-228600" eaLnBrk="0" fontAlgn="base" hangingPunct="0">
              <a:spcBef>
                <a:spcPct val="20000"/>
              </a:spcBef>
              <a:spcAft>
                <a:spcPct val="0"/>
              </a:spcAft>
              <a:buChar char="»"/>
              <a:defRPr sz="2000" b="1" i="1">
                <a:solidFill>
                  <a:schemeClr val="bg1"/>
                </a:solidFill>
                <a:latin typeface="Gill Sans" pitchFamily="34" charset="0"/>
              </a:defRPr>
            </a:lvl8pPr>
            <a:lvl9pPr marL="3886200" indent="-228600" eaLnBrk="0" fontAlgn="base" hangingPunct="0">
              <a:spcBef>
                <a:spcPct val="20000"/>
              </a:spcBef>
              <a:spcAft>
                <a:spcPct val="0"/>
              </a:spcAft>
              <a:buChar char="»"/>
              <a:defRPr sz="2000" b="1" i="1">
                <a:solidFill>
                  <a:schemeClr val="bg1"/>
                </a:solidFill>
                <a:latin typeface="Gill Sans" pitchFamily="34" charset="0"/>
              </a:defRPr>
            </a:lvl9pPr>
          </a:lstStyle>
          <a:p>
            <a:pPr eaLnBrk="1" hangingPunct="1">
              <a:spcBef>
                <a:spcPct val="50000"/>
              </a:spcBef>
              <a:buFontTx/>
              <a:buNone/>
            </a:pPr>
            <a:endParaRPr lang="en-GB" altLang="en-US" sz="2800" b="0">
              <a:solidFill>
                <a:schemeClr val="tx1"/>
              </a:solidFill>
              <a:latin typeface="Comic Sans MS" panose="030F0702030302020204" pitchFamily="66" charset="0"/>
            </a:endParaRPr>
          </a:p>
        </p:txBody>
      </p:sp>
      <p:sp>
        <p:nvSpPr>
          <p:cNvPr id="7176" name="Text Box 7"/>
          <p:cNvSpPr txBox="1">
            <a:spLocks noChangeArrowheads="1"/>
          </p:cNvSpPr>
          <p:nvPr/>
        </p:nvSpPr>
        <p:spPr bwMode="auto">
          <a:xfrm>
            <a:off x="8305800" y="1981200"/>
            <a:ext cx="1752600" cy="1320800"/>
          </a:xfrm>
          <a:prstGeom prst="rect">
            <a:avLst/>
          </a:prstGeom>
          <a:solidFill>
            <a:schemeClr val="folHlink"/>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marL="342900" indent="-342900">
              <a:spcBef>
                <a:spcPct val="20000"/>
              </a:spcBef>
              <a:buChar char="•"/>
              <a:defRPr sz="3600" b="1">
                <a:solidFill>
                  <a:schemeClr val="bg1"/>
                </a:solidFill>
                <a:latin typeface="Gill Sans" pitchFamily="34" charset="0"/>
              </a:defRPr>
            </a:lvl1pPr>
            <a:lvl2pPr marL="742950" indent="-285750">
              <a:spcBef>
                <a:spcPct val="20000"/>
              </a:spcBef>
              <a:buChar char="–"/>
              <a:defRPr sz="3000" b="1">
                <a:solidFill>
                  <a:schemeClr val="bg1"/>
                </a:solidFill>
                <a:latin typeface="Gill Sans" pitchFamily="34" charset="0"/>
              </a:defRPr>
            </a:lvl2pPr>
            <a:lvl3pPr marL="1143000" indent="-228600">
              <a:spcBef>
                <a:spcPct val="20000"/>
              </a:spcBef>
              <a:buChar char="•"/>
              <a:defRPr sz="2400" b="1" i="1">
                <a:solidFill>
                  <a:schemeClr val="bg1"/>
                </a:solidFill>
                <a:latin typeface="Gill Sans" pitchFamily="34" charset="0"/>
              </a:defRPr>
            </a:lvl3pPr>
            <a:lvl4pPr marL="1600200" indent="-228600">
              <a:spcBef>
                <a:spcPct val="20000"/>
              </a:spcBef>
              <a:buChar char="–"/>
              <a:defRPr sz="2000" b="1">
                <a:solidFill>
                  <a:schemeClr val="bg1"/>
                </a:solidFill>
                <a:latin typeface="Gill Sans" pitchFamily="34" charset="0"/>
              </a:defRPr>
            </a:lvl4pPr>
            <a:lvl5pPr marL="2057400" indent="-228600">
              <a:spcBef>
                <a:spcPct val="20000"/>
              </a:spcBef>
              <a:buChar char="»"/>
              <a:defRPr sz="2000" b="1" i="1">
                <a:solidFill>
                  <a:schemeClr val="bg1"/>
                </a:solidFill>
                <a:latin typeface="Gill Sans" pitchFamily="34" charset="0"/>
              </a:defRPr>
            </a:lvl5pPr>
            <a:lvl6pPr marL="2514600" indent="-228600" eaLnBrk="0" fontAlgn="base" hangingPunct="0">
              <a:spcBef>
                <a:spcPct val="20000"/>
              </a:spcBef>
              <a:spcAft>
                <a:spcPct val="0"/>
              </a:spcAft>
              <a:buChar char="»"/>
              <a:defRPr sz="2000" b="1" i="1">
                <a:solidFill>
                  <a:schemeClr val="bg1"/>
                </a:solidFill>
                <a:latin typeface="Gill Sans" pitchFamily="34" charset="0"/>
              </a:defRPr>
            </a:lvl6pPr>
            <a:lvl7pPr marL="2971800" indent="-228600" eaLnBrk="0" fontAlgn="base" hangingPunct="0">
              <a:spcBef>
                <a:spcPct val="20000"/>
              </a:spcBef>
              <a:spcAft>
                <a:spcPct val="0"/>
              </a:spcAft>
              <a:buChar char="»"/>
              <a:defRPr sz="2000" b="1" i="1">
                <a:solidFill>
                  <a:schemeClr val="bg1"/>
                </a:solidFill>
                <a:latin typeface="Gill Sans" pitchFamily="34" charset="0"/>
              </a:defRPr>
            </a:lvl7pPr>
            <a:lvl8pPr marL="3429000" indent="-228600" eaLnBrk="0" fontAlgn="base" hangingPunct="0">
              <a:spcBef>
                <a:spcPct val="20000"/>
              </a:spcBef>
              <a:spcAft>
                <a:spcPct val="0"/>
              </a:spcAft>
              <a:buChar char="»"/>
              <a:defRPr sz="2000" b="1" i="1">
                <a:solidFill>
                  <a:schemeClr val="bg1"/>
                </a:solidFill>
                <a:latin typeface="Gill Sans" pitchFamily="34" charset="0"/>
              </a:defRPr>
            </a:lvl8pPr>
            <a:lvl9pPr marL="3886200" indent="-228600" eaLnBrk="0" fontAlgn="base" hangingPunct="0">
              <a:spcBef>
                <a:spcPct val="20000"/>
              </a:spcBef>
              <a:spcAft>
                <a:spcPct val="0"/>
              </a:spcAft>
              <a:buChar char="»"/>
              <a:defRPr sz="2000" b="1" i="1">
                <a:solidFill>
                  <a:schemeClr val="bg1"/>
                </a:solidFill>
                <a:latin typeface="Gill Sans" pitchFamily="34" charset="0"/>
              </a:defRPr>
            </a:lvl9pPr>
          </a:lstStyle>
          <a:p>
            <a:pPr algn="ctr" eaLnBrk="1" hangingPunct="1">
              <a:spcBef>
                <a:spcPct val="50000"/>
              </a:spcBef>
              <a:buFontTx/>
              <a:buNone/>
            </a:pPr>
            <a:r>
              <a:rPr lang="en-GB" altLang="en-US" sz="2000" b="0" dirty="0">
                <a:solidFill>
                  <a:schemeClr val="tx1"/>
                </a:solidFill>
                <a:latin typeface="Comic Sans MS" panose="030F0702030302020204" pitchFamily="66" charset="0"/>
              </a:rPr>
              <a:t>Performance</a:t>
            </a:r>
          </a:p>
          <a:p>
            <a:pPr algn="ctr" eaLnBrk="1" hangingPunct="1">
              <a:spcBef>
                <a:spcPct val="50000"/>
              </a:spcBef>
              <a:buFontTx/>
              <a:buNone/>
            </a:pPr>
            <a:r>
              <a:rPr lang="en-GB" altLang="en-US" sz="2000" b="0" dirty="0">
                <a:solidFill>
                  <a:schemeClr val="tx1"/>
                </a:solidFill>
                <a:latin typeface="Comic Sans MS" panose="030F0702030302020204" pitchFamily="66" charset="0"/>
              </a:rPr>
              <a:t>Review</a:t>
            </a:r>
          </a:p>
          <a:p>
            <a:pPr algn="ctr" eaLnBrk="1" hangingPunct="1">
              <a:spcBef>
                <a:spcPct val="50000"/>
              </a:spcBef>
              <a:buFontTx/>
              <a:buNone/>
            </a:pPr>
            <a:r>
              <a:rPr lang="en-US" altLang="en-US" sz="2000" b="0" dirty="0">
                <a:solidFill>
                  <a:schemeClr val="tx1"/>
                </a:solidFill>
                <a:latin typeface="Comic Sans MS" panose="030F0702030302020204" pitchFamily="66" charset="0"/>
              </a:rPr>
              <a:t>January </a:t>
            </a:r>
          </a:p>
        </p:txBody>
      </p:sp>
      <p:sp>
        <p:nvSpPr>
          <p:cNvPr id="7177" name="Text Box 8"/>
          <p:cNvSpPr txBox="1">
            <a:spLocks noChangeArrowheads="1"/>
          </p:cNvSpPr>
          <p:nvPr/>
        </p:nvSpPr>
        <p:spPr bwMode="auto">
          <a:xfrm>
            <a:off x="2107933" y="4927599"/>
            <a:ext cx="3320714" cy="400110"/>
          </a:xfrm>
          <a:prstGeom prst="rect">
            <a:avLst/>
          </a:prstGeom>
          <a:solidFill>
            <a:schemeClr val="accent2"/>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a:spcBef>
                <a:spcPct val="20000"/>
              </a:spcBef>
              <a:buChar char="•"/>
              <a:defRPr sz="3600" b="1">
                <a:solidFill>
                  <a:schemeClr val="bg1"/>
                </a:solidFill>
                <a:latin typeface="Gill Sans" pitchFamily="34" charset="0"/>
              </a:defRPr>
            </a:lvl1pPr>
            <a:lvl2pPr marL="742950" indent="-285750">
              <a:spcBef>
                <a:spcPct val="20000"/>
              </a:spcBef>
              <a:buChar char="–"/>
              <a:defRPr sz="3000" b="1">
                <a:solidFill>
                  <a:schemeClr val="bg1"/>
                </a:solidFill>
                <a:latin typeface="Gill Sans" pitchFamily="34" charset="0"/>
              </a:defRPr>
            </a:lvl2pPr>
            <a:lvl3pPr marL="1143000" indent="-228600">
              <a:spcBef>
                <a:spcPct val="20000"/>
              </a:spcBef>
              <a:buChar char="•"/>
              <a:defRPr sz="2400" b="1" i="1">
                <a:solidFill>
                  <a:schemeClr val="bg1"/>
                </a:solidFill>
                <a:latin typeface="Gill Sans" pitchFamily="34" charset="0"/>
              </a:defRPr>
            </a:lvl3pPr>
            <a:lvl4pPr marL="1600200" indent="-228600">
              <a:spcBef>
                <a:spcPct val="20000"/>
              </a:spcBef>
              <a:buChar char="–"/>
              <a:defRPr sz="2000" b="1">
                <a:solidFill>
                  <a:schemeClr val="bg1"/>
                </a:solidFill>
                <a:latin typeface="Gill Sans" pitchFamily="34" charset="0"/>
              </a:defRPr>
            </a:lvl4pPr>
            <a:lvl5pPr marL="2057400" indent="-228600">
              <a:spcBef>
                <a:spcPct val="20000"/>
              </a:spcBef>
              <a:buChar char="»"/>
              <a:defRPr sz="2000" b="1" i="1">
                <a:solidFill>
                  <a:schemeClr val="bg1"/>
                </a:solidFill>
                <a:latin typeface="Gill Sans" pitchFamily="34" charset="0"/>
              </a:defRPr>
            </a:lvl5pPr>
            <a:lvl6pPr marL="2514600" indent="-228600" eaLnBrk="0" fontAlgn="base" hangingPunct="0">
              <a:spcBef>
                <a:spcPct val="20000"/>
              </a:spcBef>
              <a:spcAft>
                <a:spcPct val="0"/>
              </a:spcAft>
              <a:buChar char="»"/>
              <a:defRPr sz="2000" b="1" i="1">
                <a:solidFill>
                  <a:schemeClr val="bg1"/>
                </a:solidFill>
                <a:latin typeface="Gill Sans" pitchFamily="34" charset="0"/>
              </a:defRPr>
            </a:lvl6pPr>
            <a:lvl7pPr marL="2971800" indent="-228600" eaLnBrk="0" fontAlgn="base" hangingPunct="0">
              <a:spcBef>
                <a:spcPct val="20000"/>
              </a:spcBef>
              <a:spcAft>
                <a:spcPct val="0"/>
              </a:spcAft>
              <a:buChar char="»"/>
              <a:defRPr sz="2000" b="1" i="1">
                <a:solidFill>
                  <a:schemeClr val="bg1"/>
                </a:solidFill>
                <a:latin typeface="Gill Sans" pitchFamily="34" charset="0"/>
              </a:defRPr>
            </a:lvl7pPr>
            <a:lvl8pPr marL="3429000" indent="-228600" eaLnBrk="0" fontAlgn="base" hangingPunct="0">
              <a:spcBef>
                <a:spcPct val="20000"/>
              </a:spcBef>
              <a:spcAft>
                <a:spcPct val="0"/>
              </a:spcAft>
              <a:buChar char="»"/>
              <a:defRPr sz="2000" b="1" i="1">
                <a:solidFill>
                  <a:schemeClr val="bg1"/>
                </a:solidFill>
                <a:latin typeface="Gill Sans" pitchFamily="34" charset="0"/>
              </a:defRPr>
            </a:lvl8pPr>
            <a:lvl9pPr marL="3886200" indent="-228600" eaLnBrk="0" fontAlgn="base" hangingPunct="0">
              <a:spcBef>
                <a:spcPct val="20000"/>
              </a:spcBef>
              <a:spcAft>
                <a:spcPct val="0"/>
              </a:spcAft>
              <a:buChar char="»"/>
              <a:defRPr sz="2000" b="1" i="1">
                <a:solidFill>
                  <a:schemeClr val="bg1"/>
                </a:solidFill>
                <a:latin typeface="Gill Sans" pitchFamily="34" charset="0"/>
              </a:defRPr>
            </a:lvl9pPr>
          </a:lstStyle>
          <a:p>
            <a:pPr algn="ctr" eaLnBrk="1" hangingPunct="1">
              <a:spcBef>
                <a:spcPct val="50000"/>
              </a:spcBef>
              <a:buFontTx/>
              <a:buNone/>
            </a:pPr>
            <a:r>
              <a:rPr lang="en-US" altLang="en-US" sz="2000" b="0" dirty="0">
                <a:solidFill>
                  <a:schemeClr val="tx1"/>
                </a:solidFill>
                <a:latin typeface="Comic Sans MS" panose="030F0702030302020204" pitchFamily="66" charset="0"/>
              </a:rPr>
              <a:t>6-monthly review  June</a:t>
            </a:r>
          </a:p>
        </p:txBody>
      </p:sp>
      <p:sp>
        <p:nvSpPr>
          <p:cNvPr id="7178" name="Text Box 9"/>
          <p:cNvSpPr txBox="1">
            <a:spLocks noChangeArrowheads="1"/>
          </p:cNvSpPr>
          <p:nvPr/>
        </p:nvSpPr>
        <p:spPr bwMode="auto">
          <a:xfrm>
            <a:off x="6172201" y="2895601"/>
            <a:ext cx="18002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spcBef>
                <a:spcPct val="20000"/>
              </a:spcBef>
              <a:buChar char="•"/>
              <a:defRPr sz="3600" b="1">
                <a:solidFill>
                  <a:schemeClr val="bg1"/>
                </a:solidFill>
                <a:latin typeface="Gill Sans" pitchFamily="34" charset="0"/>
              </a:defRPr>
            </a:lvl1pPr>
            <a:lvl2pPr marL="742950" indent="-285750">
              <a:spcBef>
                <a:spcPct val="20000"/>
              </a:spcBef>
              <a:buChar char="–"/>
              <a:defRPr sz="3000" b="1">
                <a:solidFill>
                  <a:schemeClr val="bg1"/>
                </a:solidFill>
                <a:latin typeface="Gill Sans" pitchFamily="34" charset="0"/>
              </a:defRPr>
            </a:lvl2pPr>
            <a:lvl3pPr marL="1143000" indent="-228600">
              <a:spcBef>
                <a:spcPct val="20000"/>
              </a:spcBef>
              <a:buChar char="•"/>
              <a:defRPr sz="2400" b="1" i="1">
                <a:solidFill>
                  <a:schemeClr val="bg1"/>
                </a:solidFill>
                <a:latin typeface="Gill Sans" pitchFamily="34" charset="0"/>
              </a:defRPr>
            </a:lvl3pPr>
            <a:lvl4pPr marL="1600200" indent="-228600">
              <a:spcBef>
                <a:spcPct val="20000"/>
              </a:spcBef>
              <a:buChar char="–"/>
              <a:defRPr sz="2000" b="1">
                <a:solidFill>
                  <a:schemeClr val="bg1"/>
                </a:solidFill>
                <a:latin typeface="Gill Sans" pitchFamily="34" charset="0"/>
              </a:defRPr>
            </a:lvl4pPr>
            <a:lvl5pPr marL="2057400" indent="-228600">
              <a:spcBef>
                <a:spcPct val="20000"/>
              </a:spcBef>
              <a:buChar char="»"/>
              <a:defRPr sz="2000" b="1" i="1">
                <a:solidFill>
                  <a:schemeClr val="bg1"/>
                </a:solidFill>
                <a:latin typeface="Gill Sans" pitchFamily="34" charset="0"/>
              </a:defRPr>
            </a:lvl5pPr>
            <a:lvl6pPr marL="2514600" indent="-228600" eaLnBrk="0" fontAlgn="base" hangingPunct="0">
              <a:spcBef>
                <a:spcPct val="20000"/>
              </a:spcBef>
              <a:spcAft>
                <a:spcPct val="0"/>
              </a:spcAft>
              <a:buChar char="»"/>
              <a:defRPr sz="2000" b="1" i="1">
                <a:solidFill>
                  <a:schemeClr val="bg1"/>
                </a:solidFill>
                <a:latin typeface="Gill Sans" pitchFamily="34" charset="0"/>
              </a:defRPr>
            </a:lvl6pPr>
            <a:lvl7pPr marL="2971800" indent="-228600" eaLnBrk="0" fontAlgn="base" hangingPunct="0">
              <a:spcBef>
                <a:spcPct val="20000"/>
              </a:spcBef>
              <a:spcAft>
                <a:spcPct val="0"/>
              </a:spcAft>
              <a:buChar char="»"/>
              <a:defRPr sz="2000" b="1" i="1">
                <a:solidFill>
                  <a:schemeClr val="bg1"/>
                </a:solidFill>
                <a:latin typeface="Gill Sans" pitchFamily="34" charset="0"/>
              </a:defRPr>
            </a:lvl7pPr>
            <a:lvl8pPr marL="3429000" indent="-228600" eaLnBrk="0" fontAlgn="base" hangingPunct="0">
              <a:spcBef>
                <a:spcPct val="20000"/>
              </a:spcBef>
              <a:spcAft>
                <a:spcPct val="0"/>
              </a:spcAft>
              <a:buChar char="»"/>
              <a:defRPr sz="2000" b="1" i="1">
                <a:solidFill>
                  <a:schemeClr val="bg1"/>
                </a:solidFill>
                <a:latin typeface="Gill Sans" pitchFamily="34" charset="0"/>
              </a:defRPr>
            </a:lvl8pPr>
            <a:lvl9pPr marL="3886200" indent="-228600" eaLnBrk="0" fontAlgn="base" hangingPunct="0">
              <a:spcBef>
                <a:spcPct val="20000"/>
              </a:spcBef>
              <a:spcAft>
                <a:spcPct val="0"/>
              </a:spcAft>
              <a:buChar char="»"/>
              <a:defRPr sz="2000" b="1" i="1">
                <a:solidFill>
                  <a:schemeClr val="bg1"/>
                </a:solidFill>
                <a:latin typeface="Gill Sans" pitchFamily="34" charset="0"/>
              </a:defRPr>
            </a:lvl9pPr>
          </a:lstStyle>
          <a:p>
            <a:pPr eaLnBrk="1" hangingPunct="1">
              <a:spcBef>
                <a:spcPct val="50000"/>
              </a:spcBef>
              <a:buFontTx/>
              <a:buNone/>
            </a:pPr>
            <a:r>
              <a:rPr lang="en-GB" altLang="en-US" sz="2000" b="0">
                <a:solidFill>
                  <a:schemeClr val="tx1"/>
                </a:solidFill>
                <a:latin typeface="Comic Sans MS" panose="030F0702030302020204" pitchFamily="66" charset="0"/>
              </a:rPr>
              <a:t>Coaching</a:t>
            </a:r>
            <a:endParaRPr lang="en-US" altLang="en-US" sz="2000" b="0">
              <a:solidFill>
                <a:schemeClr val="tx1"/>
              </a:solidFill>
              <a:latin typeface="Comic Sans MS" panose="030F0702030302020204" pitchFamily="66" charset="0"/>
            </a:endParaRPr>
          </a:p>
        </p:txBody>
      </p:sp>
      <p:sp>
        <p:nvSpPr>
          <p:cNvPr id="7179" name="Text Box 10"/>
          <p:cNvSpPr txBox="1">
            <a:spLocks noChangeArrowheads="1"/>
          </p:cNvSpPr>
          <p:nvPr/>
        </p:nvSpPr>
        <p:spPr bwMode="auto">
          <a:xfrm>
            <a:off x="7162800" y="4953001"/>
            <a:ext cx="15128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spcBef>
                <a:spcPct val="20000"/>
              </a:spcBef>
              <a:buChar char="•"/>
              <a:defRPr sz="3600" b="1">
                <a:solidFill>
                  <a:schemeClr val="bg1"/>
                </a:solidFill>
                <a:latin typeface="Gill Sans" pitchFamily="34" charset="0"/>
              </a:defRPr>
            </a:lvl1pPr>
            <a:lvl2pPr marL="742950" indent="-285750">
              <a:spcBef>
                <a:spcPct val="20000"/>
              </a:spcBef>
              <a:buChar char="–"/>
              <a:defRPr sz="3000" b="1">
                <a:solidFill>
                  <a:schemeClr val="bg1"/>
                </a:solidFill>
                <a:latin typeface="Gill Sans" pitchFamily="34" charset="0"/>
              </a:defRPr>
            </a:lvl2pPr>
            <a:lvl3pPr marL="1143000" indent="-228600">
              <a:spcBef>
                <a:spcPct val="20000"/>
              </a:spcBef>
              <a:buChar char="•"/>
              <a:defRPr sz="2400" b="1" i="1">
                <a:solidFill>
                  <a:schemeClr val="bg1"/>
                </a:solidFill>
                <a:latin typeface="Gill Sans" pitchFamily="34" charset="0"/>
              </a:defRPr>
            </a:lvl3pPr>
            <a:lvl4pPr marL="1600200" indent="-228600">
              <a:spcBef>
                <a:spcPct val="20000"/>
              </a:spcBef>
              <a:buChar char="–"/>
              <a:defRPr sz="2000" b="1">
                <a:solidFill>
                  <a:schemeClr val="bg1"/>
                </a:solidFill>
                <a:latin typeface="Gill Sans" pitchFamily="34" charset="0"/>
              </a:defRPr>
            </a:lvl4pPr>
            <a:lvl5pPr marL="2057400" indent="-228600">
              <a:spcBef>
                <a:spcPct val="20000"/>
              </a:spcBef>
              <a:buChar char="»"/>
              <a:defRPr sz="2000" b="1" i="1">
                <a:solidFill>
                  <a:schemeClr val="bg1"/>
                </a:solidFill>
                <a:latin typeface="Gill Sans" pitchFamily="34" charset="0"/>
              </a:defRPr>
            </a:lvl5pPr>
            <a:lvl6pPr marL="2514600" indent="-228600" eaLnBrk="0" fontAlgn="base" hangingPunct="0">
              <a:spcBef>
                <a:spcPct val="20000"/>
              </a:spcBef>
              <a:spcAft>
                <a:spcPct val="0"/>
              </a:spcAft>
              <a:buChar char="»"/>
              <a:defRPr sz="2000" b="1" i="1">
                <a:solidFill>
                  <a:schemeClr val="bg1"/>
                </a:solidFill>
                <a:latin typeface="Gill Sans" pitchFamily="34" charset="0"/>
              </a:defRPr>
            </a:lvl6pPr>
            <a:lvl7pPr marL="2971800" indent="-228600" eaLnBrk="0" fontAlgn="base" hangingPunct="0">
              <a:spcBef>
                <a:spcPct val="20000"/>
              </a:spcBef>
              <a:spcAft>
                <a:spcPct val="0"/>
              </a:spcAft>
              <a:buChar char="»"/>
              <a:defRPr sz="2000" b="1" i="1">
                <a:solidFill>
                  <a:schemeClr val="bg1"/>
                </a:solidFill>
                <a:latin typeface="Gill Sans" pitchFamily="34" charset="0"/>
              </a:defRPr>
            </a:lvl7pPr>
            <a:lvl8pPr marL="3429000" indent="-228600" eaLnBrk="0" fontAlgn="base" hangingPunct="0">
              <a:spcBef>
                <a:spcPct val="20000"/>
              </a:spcBef>
              <a:spcAft>
                <a:spcPct val="0"/>
              </a:spcAft>
              <a:buChar char="»"/>
              <a:defRPr sz="2000" b="1" i="1">
                <a:solidFill>
                  <a:schemeClr val="bg1"/>
                </a:solidFill>
                <a:latin typeface="Gill Sans" pitchFamily="34" charset="0"/>
              </a:defRPr>
            </a:lvl8pPr>
            <a:lvl9pPr marL="3886200" indent="-228600" eaLnBrk="0" fontAlgn="base" hangingPunct="0">
              <a:spcBef>
                <a:spcPct val="20000"/>
              </a:spcBef>
              <a:spcAft>
                <a:spcPct val="0"/>
              </a:spcAft>
              <a:buChar char="»"/>
              <a:defRPr sz="2000" b="1" i="1">
                <a:solidFill>
                  <a:schemeClr val="bg1"/>
                </a:solidFill>
                <a:latin typeface="Gill Sans" pitchFamily="34" charset="0"/>
              </a:defRPr>
            </a:lvl9pPr>
          </a:lstStyle>
          <a:p>
            <a:pPr eaLnBrk="1" hangingPunct="1">
              <a:spcBef>
                <a:spcPct val="50000"/>
              </a:spcBef>
              <a:buFontTx/>
              <a:buNone/>
            </a:pPr>
            <a:r>
              <a:rPr lang="en-GB" altLang="en-US" sz="2000" b="0">
                <a:solidFill>
                  <a:schemeClr val="tx1"/>
                </a:solidFill>
                <a:latin typeface="Comic Sans MS" panose="030F0702030302020204" pitchFamily="66" charset="0"/>
              </a:rPr>
              <a:t>Job Chats</a:t>
            </a:r>
            <a:endParaRPr lang="en-US" altLang="en-US" sz="2000" b="0">
              <a:solidFill>
                <a:schemeClr val="tx1"/>
              </a:solidFill>
              <a:latin typeface="Comic Sans MS" panose="030F0702030302020204" pitchFamily="66" charset="0"/>
            </a:endParaRPr>
          </a:p>
        </p:txBody>
      </p:sp>
      <p:sp>
        <p:nvSpPr>
          <p:cNvPr id="7180" name="Text Box 11"/>
          <p:cNvSpPr txBox="1">
            <a:spLocks noChangeArrowheads="1"/>
          </p:cNvSpPr>
          <p:nvPr/>
        </p:nvSpPr>
        <p:spPr bwMode="auto">
          <a:xfrm>
            <a:off x="4648201" y="4267201"/>
            <a:ext cx="18716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spcBef>
                <a:spcPct val="20000"/>
              </a:spcBef>
              <a:buChar char="•"/>
              <a:defRPr sz="3600" b="1">
                <a:solidFill>
                  <a:schemeClr val="bg1"/>
                </a:solidFill>
                <a:latin typeface="Gill Sans" pitchFamily="34" charset="0"/>
              </a:defRPr>
            </a:lvl1pPr>
            <a:lvl2pPr marL="742950" indent="-285750">
              <a:spcBef>
                <a:spcPct val="20000"/>
              </a:spcBef>
              <a:buChar char="–"/>
              <a:defRPr sz="3000" b="1">
                <a:solidFill>
                  <a:schemeClr val="bg1"/>
                </a:solidFill>
                <a:latin typeface="Gill Sans" pitchFamily="34" charset="0"/>
              </a:defRPr>
            </a:lvl2pPr>
            <a:lvl3pPr marL="1143000" indent="-228600">
              <a:spcBef>
                <a:spcPct val="20000"/>
              </a:spcBef>
              <a:buChar char="•"/>
              <a:defRPr sz="2400" b="1" i="1">
                <a:solidFill>
                  <a:schemeClr val="bg1"/>
                </a:solidFill>
                <a:latin typeface="Gill Sans" pitchFamily="34" charset="0"/>
              </a:defRPr>
            </a:lvl3pPr>
            <a:lvl4pPr marL="1600200" indent="-228600">
              <a:spcBef>
                <a:spcPct val="20000"/>
              </a:spcBef>
              <a:buChar char="–"/>
              <a:defRPr sz="2000" b="1">
                <a:solidFill>
                  <a:schemeClr val="bg1"/>
                </a:solidFill>
                <a:latin typeface="Gill Sans" pitchFamily="34" charset="0"/>
              </a:defRPr>
            </a:lvl4pPr>
            <a:lvl5pPr marL="2057400" indent="-228600">
              <a:spcBef>
                <a:spcPct val="20000"/>
              </a:spcBef>
              <a:buChar char="»"/>
              <a:defRPr sz="2000" b="1" i="1">
                <a:solidFill>
                  <a:schemeClr val="bg1"/>
                </a:solidFill>
                <a:latin typeface="Gill Sans" pitchFamily="34" charset="0"/>
              </a:defRPr>
            </a:lvl5pPr>
            <a:lvl6pPr marL="2514600" indent="-228600" eaLnBrk="0" fontAlgn="base" hangingPunct="0">
              <a:spcBef>
                <a:spcPct val="20000"/>
              </a:spcBef>
              <a:spcAft>
                <a:spcPct val="0"/>
              </a:spcAft>
              <a:buChar char="»"/>
              <a:defRPr sz="2000" b="1" i="1">
                <a:solidFill>
                  <a:schemeClr val="bg1"/>
                </a:solidFill>
                <a:latin typeface="Gill Sans" pitchFamily="34" charset="0"/>
              </a:defRPr>
            </a:lvl6pPr>
            <a:lvl7pPr marL="2971800" indent="-228600" eaLnBrk="0" fontAlgn="base" hangingPunct="0">
              <a:spcBef>
                <a:spcPct val="20000"/>
              </a:spcBef>
              <a:spcAft>
                <a:spcPct val="0"/>
              </a:spcAft>
              <a:buChar char="»"/>
              <a:defRPr sz="2000" b="1" i="1">
                <a:solidFill>
                  <a:schemeClr val="bg1"/>
                </a:solidFill>
                <a:latin typeface="Gill Sans" pitchFamily="34" charset="0"/>
              </a:defRPr>
            </a:lvl7pPr>
            <a:lvl8pPr marL="3429000" indent="-228600" eaLnBrk="0" fontAlgn="base" hangingPunct="0">
              <a:spcBef>
                <a:spcPct val="20000"/>
              </a:spcBef>
              <a:spcAft>
                <a:spcPct val="0"/>
              </a:spcAft>
              <a:buChar char="»"/>
              <a:defRPr sz="2000" b="1" i="1">
                <a:solidFill>
                  <a:schemeClr val="bg1"/>
                </a:solidFill>
                <a:latin typeface="Gill Sans" pitchFamily="34" charset="0"/>
              </a:defRPr>
            </a:lvl8pPr>
            <a:lvl9pPr marL="3886200" indent="-228600" eaLnBrk="0" fontAlgn="base" hangingPunct="0">
              <a:spcBef>
                <a:spcPct val="20000"/>
              </a:spcBef>
              <a:spcAft>
                <a:spcPct val="0"/>
              </a:spcAft>
              <a:buChar char="»"/>
              <a:defRPr sz="2000" b="1" i="1">
                <a:solidFill>
                  <a:schemeClr val="bg1"/>
                </a:solidFill>
                <a:latin typeface="Gill Sans" pitchFamily="34" charset="0"/>
              </a:defRPr>
            </a:lvl9pPr>
          </a:lstStyle>
          <a:p>
            <a:pPr eaLnBrk="1" hangingPunct="1">
              <a:spcBef>
                <a:spcPct val="50000"/>
              </a:spcBef>
              <a:buFontTx/>
              <a:buNone/>
            </a:pPr>
            <a:r>
              <a:rPr lang="en-GB" altLang="en-US" sz="2000" b="0">
                <a:solidFill>
                  <a:schemeClr val="tx1"/>
                </a:solidFill>
                <a:latin typeface="Comic Sans MS" panose="030F0702030302020204" pitchFamily="66" charset="0"/>
              </a:rPr>
              <a:t>Feedback</a:t>
            </a:r>
            <a:endParaRPr lang="en-US" altLang="en-US" sz="2000" b="0">
              <a:solidFill>
                <a:schemeClr val="tx1"/>
              </a:solidFill>
              <a:latin typeface="Comic Sans MS" panose="030F0702030302020204" pitchFamily="66" charset="0"/>
            </a:endParaRPr>
          </a:p>
        </p:txBody>
      </p:sp>
      <p:sp>
        <p:nvSpPr>
          <p:cNvPr id="363532" name="Line 12"/>
          <p:cNvSpPr>
            <a:spLocks noChangeShapeType="1"/>
          </p:cNvSpPr>
          <p:nvPr/>
        </p:nvSpPr>
        <p:spPr bwMode="auto">
          <a:xfrm>
            <a:off x="4419600" y="2590800"/>
            <a:ext cx="762000" cy="0"/>
          </a:xfrm>
          <a:prstGeom prst="line">
            <a:avLst/>
          </a:prstGeom>
          <a:noFill/>
          <a:ln w="38100">
            <a:solidFill>
              <a:schemeClr val="tx1"/>
            </a:solidFill>
            <a:miter lim="800000"/>
            <a:headEnd/>
            <a:tailEnd type="triangle" w="med" len="med"/>
          </a:ln>
          <a:effectLst/>
        </p:spPr>
        <p:txBody>
          <a:bodyPr wrap="none"/>
          <a:lstStyle/>
          <a:p>
            <a:pPr>
              <a:defRPr/>
            </a:pPr>
            <a:endParaRPr lang="en-GB">
              <a:effectLst>
                <a:outerShdw blurRad="38100" dist="38100" dir="2700000" algn="tl">
                  <a:srgbClr val="000000">
                    <a:alpha val="43137"/>
                  </a:srgbClr>
                </a:outerShdw>
              </a:effectLst>
            </a:endParaRPr>
          </a:p>
        </p:txBody>
      </p:sp>
      <p:sp>
        <p:nvSpPr>
          <p:cNvPr id="363533" name="Line 13"/>
          <p:cNvSpPr>
            <a:spLocks noChangeShapeType="1"/>
          </p:cNvSpPr>
          <p:nvPr/>
        </p:nvSpPr>
        <p:spPr bwMode="auto">
          <a:xfrm>
            <a:off x="9448800" y="4114800"/>
            <a:ext cx="0" cy="457200"/>
          </a:xfrm>
          <a:prstGeom prst="line">
            <a:avLst/>
          </a:prstGeom>
          <a:noFill/>
          <a:ln w="38100">
            <a:solidFill>
              <a:srgbClr val="800000"/>
            </a:solidFill>
            <a:miter lim="800000"/>
            <a:headEnd/>
            <a:tailEnd type="triangle" w="lg" len="lg"/>
          </a:ln>
          <a:effectLst/>
        </p:spPr>
        <p:txBody>
          <a:bodyPr wrap="none"/>
          <a:lstStyle/>
          <a:p>
            <a:pPr>
              <a:defRPr/>
            </a:pPr>
            <a:endParaRPr lang="en-GB">
              <a:effectLst>
                <a:outerShdw blurRad="38100" dist="38100" dir="2700000" algn="tl">
                  <a:srgbClr val="000000">
                    <a:alpha val="43137"/>
                  </a:srgbClr>
                </a:outerShdw>
              </a:effectLst>
            </a:endParaRPr>
          </a:p>
        </p:txBody>
      </p:sp>
      <p:sp>
        <p:nvSpPr>
          <p:cNvPr id="363534" name="Line 14"/>
          <p:cNvSpPr>
            <a:spLocks noChangeShapeType="1"/>
          </p:cNvSpPr>
          <p:nvPr/>
        </p:nvSpPr>
        <p:spPr bwMode="auto">
          <a:xfrm flipV="1">
            <a:off x="4191000" y="3886200"/>
            <a:ext cx="0" cy="457200"/>
          </a:xfrm>
          <a:prstGeom prst="line">
            <a:avLst/>
          </a:prstGeom>
          <a:noFill/>
          <a:ln w="38100">
            <a:solidFill>
              <a:srgbClr val="800000"/>
            </a:solidFill>
            <a:miter lim="800000"/>
            <a:headEnd/>
            <a:tailEnd type="triangle" w="lg" len="lg"/>
          </a:ln>
          <a:effectLst/>
        </p:spPr>
        <p:txBody>
          <a:bodyPr wrap="none"/>
          <a:lstStyle/>
          <a:p>
            <a:pPr>
              <a:defRPr/>
            </a:pPr>
            <a:endParaRPr lang="en-GB">
              <a:effectLst>
                <a:outerShdw blurRad="38100" dist="38100" dir="2700000" algn="tl">
                  <a:srgbClr val="000000">
                    <a:alpha val="43137"/>
                  </a:srgbClr>
                </a:outerShdw>
              </a:effectLst>
            </a:endParaRPr>
          </a:p>
        </p:txBody>
      </p:sp>
      <p:sp>
        <p:nvSpPr>
          <p:cNvPr id="363535" name="Line 15"/>
          <p:cNvSpPr>
            <a:spLocks noChangeShapeType="1"/>
          </p:cNvSpPr>
          <p:nvPr/>
        </p:nvSpPr>
        <p:spPr bwMode="auto">
          <a:xfrm rot="5400000">
            <a:off x="6858000" y="6019800"/>
            <a:ext cx="0" cy="457200"/>
          </a:xfrm>
          <a:prstGeom prst="line">
            <a:avLst/>
          </a:prstGeom>
          <a:noFill/>
          <a:ln w="38100">
            <a:solidFill>
              <a:srgbClr val="800000"/>
            </a:solidFill>
            <a:miter lim="800000"/>
            <a:headEnd/>
            <a:tailEnd type="triangle" w="lg" len="lg"/>
          </a:ln>
          <a:effectLst/>
        </p:spPr>
        <p:txBody>
          <a:bodyPr wrap="none"/>
          <a:lstStyle/>
          <a:p>
            <a:pPr>
              <a:defRPr/>
            </a:pPr>
            <a:endParaRPr lang="en-GB">
              <a:effectLst>
                <a:outerShdw blurRad="38100" dist="38100" dir="2700000" algn="tl">
                  <a:srgbClr val="000000">
                    <a:alpha val="43137"/>
                  </a:srgbClr>
                </a:outerShdw>
              </a:effectLst>
            </a:endParaRPr>
          </a:p>
        </p:txBody>
      </p:sp>
      <p:sp>
        <p:nvSpPr>
          <p:cNvPr id="363536" name="Line 16"/>
          <p:cNvSpPr>
            <a:spLocks noChangeShapeType="1"/>
          </p:cNvSpPr>
          <p:nvPr/>
        </p:nvSpPr>
        <p:spPr bwMode="auto">
          <a:xfrm rot="16200000" flipH="1">
            <a:off x="6781800" y="1981200"/>
            <a:ext cx="0" cy="457200"/>
          </a:xfrm>
          <a:prstGeom prst="line">
            <a:avLst/>
          </a:prstGeom>
          <a:noFill/>
          <a:ln w="38100">
            <a:solidFill>
              <a:srgbClr val="800000"/>
            </a:solidFill>
            <a:miter lim="800000"/>
            <a:headEnd/>
            <a:tailEnd type="triangle" w="lg" len="lg"/>
          </a:ln>
          <a:effectLst/>
        </p:spPr>
        <p:txBody>
          <a:bodyPr wrap="none"/>
          <a:lstStyle/>
          <a:p>
            <a:pPr>
              <a:defRPr/>
            </a:pPr>
            <a:endParaRPr lang="en-GB">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417676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Annual Performance Review - Marriott</a:t>
            </a:r>
            <a:endParaRPr lang="en-GB" dirty="0"/>
          </a:p>
        </p:txBody>
      </p:sp>
      <p:sp>
        <p:nvSpPr>
          <p:cNvPr id="3" name="Content Placeholder 2"/>
          <p:cNvSpPr>
            <a:spLocks noGrp="1"/>
          </p:cNvSpPr>
          <p:nvPr>
            <p:ph idx="1"/>
          </p:nvPr>
        </p:nvSpPr>
        <p:spPr/>
        <p:txBody>
          <a:bodyPr>
            <a:normAutofit lnSpcReduction="10000"/>
          </a:bodyPr>
          <a:lstStyle/>
          <a:p>
            <a:r>
              <a:rPr lang="en-GB" b="1" dirty="0">
                <a:solidFill>
                  <a:schemeClr val="accent1"/>
                </a:solidFill>
              </a:rPr>
              <a:t> </a:t>
            </a:r>
            <a:r>
              <a:rPr lang="en-GB" b="1" dirty="0" smtClean="0">
                <a:solidFill>
                  <a:schemeClr val="accent1"/>
                </a:solidFill>
              </a:rPr>
              <a:t>K – Key Contributor</a:t>
            </a:r>
            <a:endParaRPr lang="en-GB" b="1" dirty="0">
              <a:solidFill>
                <a:schemeClr val="accent1"/>
              </a:solidFill>
            </a:endParaRPr>
          </a:p>
          <a:p>
            <a:r>
              <a:rPr lang="en-GB" dirty="0"/>
              <a:t>Performance that clearly sets the standard of excellence is far beyond the job </a:t>
            </a:r>
            <a:r>
              <a:rPr lang="en-GB" dirty="0" smtClean="0"/>
              <a:t>expectation</a:t>
            </a:r>
          </a:p>
          <a:p>
            <a:r>
              <a:rPr lang="en-GB" b="1" dirty="0" smtClean="0">
                <a:solidFill>
                  <a:schemeClr val="accent1"/>
                </a:solidFill>
              </a:rPr>
              <a:t>SP – Strong Performer </a:t>
            </a:r>
            <a:endParaRPr lang="en-GB" b="1" dirty="0">
              <a:solidFill>
                <a:schemeClr val="accent1"/>
              </a:solidFill>
            </a:endParaRPr>
          </a:p>
          <a:p>
            <a:r>
              <a:rPr lang="en-GB" dirty="0"/>
              <a:t>Performance that consistently meets the standards of </a:t>
            </a:r>
            <a:r>
              <a:rPr lang="en-GB" dirty="0" smtClean="0"/>
              <a:t>expectation</a:t>
            </a:r>
          </a:p>
          <a:p>
            <a:pPr marL="0" indent="0">
              <a:buNone/>
            </a:pPr>
            <a:r>
              <a:rPr lang="en-GB" b="1" dirty="0" smtClean="0">
                <a:solidFill>
                  <a:schemeClr val="accent1"/>
                </a:solidFill>
              </a:rPr>
              <a:t> P – Solid Performer </a:t>
            </a:r>
            <a:endParaRPr lang="en-GB" b="1" dirty="0">
              <a:solidFill>
                <a:schemeClr val="accent1"/>
              </a:solidFill>
            </a:endParaRPr>
          </a:p>
          <a:p>
            <a:r>
              <a:rPr lang="en-GB" dirty="0"/>
              <a:t>Performance that meets the majority of job </a:t>
            </a:r>
            <a:r>
              <a:rPr lang="en-GB" dirty="0" smtClean="0"/>
              <a:t>expectations</a:t>
            </a:r>
          </a:p>
          <a:p>
            <a:r>
              <a:rPr lang="en-GB" b="1" dirty="0" smtClean="0">
                <a:solidFill>
                  <a:schemeClr val="accent1"/>
                </a:solidFill>
              </a:rPr>
              <a:t>U- Under Performer </a:t>
            </a:r>
            <a:endParaRPr lang="en-GB" b="1" dirty="0">
              <a:solidFill>
                <a:schemeClr val="accent1"/>
              </a:solidFill>
            </a:endParaRPr>
          </a:p>
          <a:p>
            <a:r>
              <a:rPr lang="en-GB" dirty="0"/>
              <a:t>Performance that does not meet job expectation standards</a:t>
            </a:r>
          </a:p>
          <a:p>
            <a:endParaRPr lang="en-GB" dirty="0"/>
          </a:p>
        </p:txBody>
      </p:sp>
    </p:spTree>
    <p:extLst>
      <p:ext uri="{BB962C8B-B14F-4D97-AF65-F5344CB8AC3E}">
        <p14:creationId xmlns:p14="http://schemas.microsoft.com/office/powerpoint/2010/main" val="41687221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928" y="287097"/>
            <a:ext cx="11267404" cy="1658198"/>
          </a:xfrm>
        </p:spPr>
        <p:txBody>
          <a:bodyPr>
            <a:normAutofit fontScale="90000"/>
          </a:bodyPr>
          <a:lstStyle/>
          <a:p>
            <a:r>
              <a:rPr lang="en-GB" dirty="0"/>
              <a:t>Gallup - Many Employees Don't Know What's Expected of Them at </a:t>
            </a:r>
            <a:r>
              <a:rPr lang="en-GB" dirty="0" smtClean="0"/>
              <a:t>Work (Article on Moodle)</a:t>
            </a:r>
            <a:endParaRPr lang="en-GB" dirty="0"/>
          </a:p>
        </p:txBody>
      </p:sp>
      <p:sp>
        <p:nvSpPr>
          <p:cNvPr id="3" name="Content Placeholder 2"/>
          <p:cNvSpPr>
            <a:spLocks noGrp="1"/>
          </p:cNvSpPr>
          <p:nvPr>
            <p:ph idx="1"/>
          </p:nvPr>
        </p:nvSpPr>
        <p:spPr>
          <a:xfrm>
            <a:off x="251928" y="1945296"/>
            <a:ext cx="11875416" cy="4261540"/>
          </a:xfrm>
        </p:spPr>
        <p:txBody>
          <a:bodyPr>
            <a:normAutofit lnSpcReduction="10000"/>
          </a:bodyPr>
          <a:lstStyle/>
          <a:p>
            <a:pPr marL="0" indent="0">
              <a:buNone/>
            </a:pPr>
            <a:r>
              <a:rPr lang="en-GB" dirty="0" smtClean="0"/>
              <a:t>Three </a:t>
            </a:r>
            <a:r>
              <a:rPr lang="en-GB" dirty="0"/>
              <a:t>Elements of Employee Performance</a:t>
            </a:r>
          </a:p>
          <a:p>
            <a:r>
              <a:rPr lang="en-GB" b="1" dirty="0">
                <a:solidFill>
                  <a:schemeClr val="accent1"/>
                </a:solidFill>
              </a:rPr>
              <a:t>Achievement</a:t>
            </a:r>
            <a:r>
              <a:rPr lang="en-GB" b="1" dirty="0"/>
              <a:t>: </a:t>
            </a:r>
            <a:r>
              <a:rPr lang="en-GB" dirty="0"/>
              <a:t>Inspiring high performance starts with establishing clear expectations and goals. Employees need clear direction from their managers on what is expected of them, how much and when.</a:t>
            </a:r>
          </a:p>
          <a:p>
            <a:r>
              <a:rPr lang="en-GB" b="1" dirty="0">
                <a:solidFill>
                  <a:schemeClr val="accent1"/>
                </a:solidFill>
              </a:rPr>
              <a:t>Accountability</a:t>
            </a:r>
            <a:r>
              <a:rPr lang="en-GB" b="1" dirty="0"/>
              <a:t>: </a:t>
            </a:r>
            <a:r>
              <a:rPr lang="en-GB" dirty="0"/>
              <a:t>After managers set expectations, they don't just walk away and hope for the best. They know the tasks and projects their employees are working on, hold them accountable for meeting expectations and provide regular measurement of and feedback on their performance.</a:t>
            </a:r>
          </a:p>
          <a:p>
            <a:r>
              <a:rPr lang="en-GB" b="1" dirty="0">
                <a:solidFill>
                  <a:schemeClr val="accent1"/>
                </a:solidFill>
              </a:rPr>
              <a:t>Accessibility</a:t>
            </a:r>
            <a:r>
              <a:rPr lang="en-GB" b="1" dirty="0"/>
              <a:t>: </a:t>
            </a:r>
            <a:r>
              <a:rPr lang="en-GB" dirty="0"/>
              <a:t>To motivate achievement and accountability, the best managers are available whenever an employee needs support. They listen, and when an employee encounters a problem, they actively help him or her solve it. These managers are approachable and responsive.</a:t>
            </a:r>
          </a:p>
          <a:p>
            <a:endParaRPr lang="en-GB" dirty="0"/>
          </a:p>
        </p:txBody>
      </p:sp>
    </p:spTree>
    <p:extLst>
      <p:ext uri="{BB962C8B-B14F-4D97-AF65-F5344CB8AC3E}">
        <p14:creationId xmlns:p14="http://schemas.microsoft.com/office/powerpoint/2010/main" val="12608287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856" y="-221673"/>
            <a:ext cx="11162143" cy="2379404"/>
          </a:xfrm>
        </p:spPr>
        <p:txBody>
          <a:bodyPr/>
          <a:lstStyle/>
          <a:p>
            <a:r>
              <a:rPr lang="en-GB" dirty="0"/>
              <a:t>Setting Employee </a:t>
            </a:r>
            <a:r>
              <a:rPr lang="en-GB" dirty="0" smtClean="0"/>
              <a:t>Expectations </a:t>
            </a:r>
            <a:br>
              <a:rPr lang="en-GB" dirty="0" smtClean="0"/>
            </a:br>
            <a:r>
              <a:rPr lang="en-GB" sz="3600" dirty="0" smtClean="0"/>
              <a:t>(Article on Moodle) </a:t>
            </a:r>
            <a:endParaRPr lang="en-GB" sz="3600" dirty="0"/>
          </a:p>
        </p:txBody>
      </p:sp>
      <p:sp>
        <p:nvSpPr>
          <p:cNvPr id="3" name="Content Placeholder 2"/>
          <p:cNvSpPr>
            <a:spLocks noGrp="1"/>
          </p:cNvSpPr>
          <p:nvPr>
            <p:ph idx="1"/>
          </p:nvPr>
        </p:nvSpPr>
        <p:spPr>
          <a:xfrm>
            <a:off x="120073" y="1944303"/>
            <a:ext cx="11310309" cy="4913697"/>
          </a:xfrm>
        </p:spPr>
        <p:txBody>
          <a:bodyPr>
            <a:normAutofit/>
          </a:bodyPr>
          <a:lstStyle/>
          <a:p>
            <a:pPr>
              <a:buFont typeface="Arial" panose="020B0604020202020204" pitchFamily="34" charset="0"/>
              <a:buChar char="•"/>
            </a:pPr>
            <a:r>
              <a:rPr lang="en-GB" b="1" i="1" dirty="0" smtClean="0"/>
              <a:t>Setting </a:t>
            </a:r>
            <a:r>
              <a:rPr lang="en-GB" b="1" i="1" dirty="0"/>
              <a:t>expectations for your employees is an essential responsibility that many business owners gloss over. Clear employee expectations benefit not only your staff, but your business as a </a:t>
            </a:r>
            <a:r>
              <a:rPr lang="en-GB" b="1" i="1" dirty="0" smtClean="0"/>
              <a:t>whole</a:t>
            </a:r>
          </a:p>
          <a:p>
            <a:pPr>
              <a:buFont typeface="Arial" panose="020B0604020202020204" pitchFamily="34" charset="0"/>
              <a:buChar char="•"/>
            </a:pPr>
            <a:r>
              <a:rPr lang="en-GB" b="1" i="1" dirty="0" smtClean="0"/>
              <a:t>Management </a:t>
            </a:r>
            <a:r>
              <a:rPr lang="en-GB" b="1" i="1" dirty="0"/>
              <a:t>must communicate, both verbally and in writing, the level of performance they require from each employee in order to receive their desired </a:t>
            </a:r>
            <a:r>
              <a:rPr lang="en-GB" b="1" i="1" dirty="0" smtClean="0"/>
              <a:t>results.</a:t>
            </a:r>
          </a:p>
          <a:p>
            <a:pPr>
              <a:buFont typeface="Arial" panose="020B0604020202020204" pitchFamily="34" charset="0"/>
              <a:buChar char="•"/>
            </a:pPr>
            <a:r>
              <a:rPr lang="en-GB" b="1" i="1" dirty="0" smtClean="0"/>
              <a:t>The </a:t>
            </a:r>
            <a:r>
              <a:rPr lang="en-GB" b="1" i="1" dirty="0"/>
              <a:t>study's authors believe that when employees do not have a clear understanding of what's required of them, they are less engaged at work. Previous research found that only 33% of U.S. employees and 13% of employees worldwide are engaged at work.</a:t>
            </a:r>
          </a:p>
        </p:txBody>
      </p:sp>
    </p:spTree>
    <p:extLst>
      <p:ext uri="{BB962C8B-B14F-4D97-AF65-F5344CB8AC3E}">
        <p14:creationId xmlns:p14="http://schemas.microsoft.com/office/powerpoint/2010/main" val="17845957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206" y="110836"/>
            <a:ext cx="11159793" cy="1440873"/>
          </a:xfrm>
        </p:spPr>
        <p:txBody>
          <a:bodyPr/>
          <a:lstStyle/>
          <a:p>
            <a:r>
              <a:rPr lang="en-GB" dirty="0"/>
              <a:t>References and Further Reading </a:t>
            </a:r>
          </a:p>
        </p:txBody>
      </p:sp>
      <p:sp>
        <p:nvSpPr>
          <p:cNvPr id="3" name="Content Placeholder 2"/>
          <p:cNvSpPr>
            <a:spLocks noGrp="1"/>
          </p:cNvSpPr>
          <p:nvPr>
            <p:ph idx="1"/>
          </p:nvPr>
        </p:nvSpPr>
        <p:spPr>
          <a:xfrm>
            <a:off x="270588" y="1455576"/>
            <a:ext cx="11159793" cy="5225142"/>
          </a:xfrm>
        </p:spPr>
        <p:txBody>
          <a:bodyPr>
            <a:normAutofit fontScale="62500" lnSpcReduction="20000"/>
          </a:bodyPr>
          <a:lstStyle/>
          <a:p>
            <a:pPr>
              <a:buNone/>
            </a:pPr>
            <a:r>
              <a:rPr lang="en-GB" b="1" dirty="0">
                <a:latin typeface="Arial" pitchFamily="34" charset="0"/>
                <a:cs typeface="Arial" pitchFamily="34" charset="0"/>
              </a:rPr>
              <a:t>Books and </a:t>
            </a:r>
            <a:r>
              <a:rPr lang="en-GB" b="1" dirty="0" smtClean="0">
                <a:latin typeface="Arial" pitchFamily="34" charset="0"/>
                <a:cs typeface="Arial" pitchFamily="34" charset="0"/>
              </a:rPr>
              <a:t>Reports</a:t>
            </a:r>
          </a:p>
          <a:p>
            <a:pPr>
              <a:buNone/>
            </a:pPr>
            <a:r>
              <a:rPr lang="en-GB" dirty="0" smtClean="0">
                <a:latin typeface="Arial" pitchFamily="34" charset="0"/>
                <a:cs typeface="Arial" pitchFamily="34" charset="0"/>
              </a:rPr>
              <a:t>ARMSTRONG</a:t>
            </a:r>
            <a:r>
              <a:rPr lang="en-GB" dirty="0">
                <a:latin typeface="Arial" pitchFamily="34" charset="0"/>
                <a:cs typeface="Arial" pitchFamily="34" charset="0"/>
              </a:rPr>
              <a:t>, M. &amp; BARON, A. (2004) </a:t>
            </a:r>
            <a:r>
              <a:rPr lang="en-GB" i="1" dirty="0">
                <a:latin typeface="Arial" pitchFamily="34" charset="0"/>
                <a:cs typeface="Arial" pitchFamily="34" charset="0"/>
              </a:rPr>
              <a:t>Managing performance: performance management in action</a:t>
            </a:r>
            <a:r>
              <a:rPr lang="en-GB" dirty="0">
                <a:latin typeface="Arial" pitchFamily="34" charset="0"/>
                <a:cs typeface="Arial" pitchFamily="34" charset="0"/>
              </a:rPr>
              <a:t>. London: Chartered </a:t>
            </a:r>
            <a:endParaRPr lang="en-GB" dirty="0" smtClean="0">
              <a:latin typeface="Arial" pitchFamily="34" charset="0"/>
              <a:cs typeface="Arial" pitchFamily="34" charset="0"/>
            </a:endParaRPr>
          </a:p>
          <a:p>
            <a:pPr>
              <a:buNone/>
            </a:pPr>
            <a:r>
              <a:rPr lang="en-GB" dirty="0" smtClean="0">
                <a:latin typeface="Arial" pitchFamily="34" charset="0"/>
                <a:cs typeface="Arial" pitchFamily="34" charset="0"/>
              </a:rPr>
              <a:t>Institute </a:t>
            </a:r>
            <a:r>
              <a:rPr lang="en-GB" dirty="0">
                <a:latin typeface="Arial" pitchFamily="34" charset="0"/>
                <a:cs typeface="Arial" pitchFamily="34" charset="0"/>
              </a:rPr>
              <a:t>of Personnel &amp; Development</a:t>
            </a:r>
          </a:p>
          <a:p>
            <a:pPr marL="0" indent="0">
              <a:buNone/>
            </a:pPr>
            <a:r>
              <a:rPr lang="en-GB" dirty="0">
                <a:latin typeface="Arial" pitchFamily="34" charset="0"/>
                <a:cs typeface="Arial" pitchFamily="34" charset="0"/>
              </a:rPr>
              <a:t>GILLEN, T. (2007) </a:t>
            </a:r>
            <a:r>
              <a:rPr lang="en-GB" i="1" dirty="0">
                <a:latin typeface="Arial" pitchFamily="34" charset="0"/>
                <a:cs typeface="Arial" pitchFamily="34" charset="0"/>
              </a:rPr>
              <a:t>Performance management and appraisal</a:t>
            </a:r>
            <a:r>
              <a:rPr lang="en-GB" dirty="0">
                <a:latin typeface="Arial" pitchFamily="34" charset="0"/>
                <a:cs typeface="Arial" pitchFamily="34" charset="0"/>
              </a:rPr>
              <a:t>. CIPD toolkit. 2nd ed. London: Chartered Institute of Personnel </a:t>
            </a:r>
          </a:p>
          <a:p>
            <a:r>
              <a:rPr lang="en-GB" dirty="0">
                <a:latin typeface="Arial" pitchFamily="34" charset="0"/>
                <a:cs typeface="Arial" pitchFamily="34" charset="0"/>
              </a:rPr>
              <a:t>&amp;  Development. </a:t>
            </a:r>
          </a:p>
          <a:p>
            <a:pPr marL="0" indent="0">
              <a:buNone/>
            </a:pPr>
            <a:r>
              <a:rPr lang="en-GB" dirty="0">
                <a:latin typeface="Arial" pitchFamily="34" charset="0"/>
                <a:cs typeface="Arial" pitchFamily="34" charset="0"/>
              </a:rPr>
              <a:t>HOULDSWORTH, E. &amp; JIRASINGHE, D. (2006) </a:t>
            </a:r>
            <a:r>
              <a:rPr lang="en-GB" i="1" dirty="0">
                <a:latin typeface="Arial" pitchFamily="34" charset="0"/>
                <a:cs typeface="Arial" pitchFamily="34" charset="0"/>
              </a:rPr>
              <a:t>Managing and measuring employee performance</a:t>
            </a:r>
            <a:r>
              <a:rPr lang="en-GB" dirty="0">
                <a:latin typeface="Arial" pitchFamily="34" charset="0"/>
                <a:cs typeface="Arial" pitchFamily="34" charset="0"/>
              </a:rPr>
              <a:t>. London: Kogan Page.</a:t>
            </a:r>
          </a:p>
          <a:p>
            <a:pPr marL="0" indent="0">
              <a:buNone/>
            </a:pPr>
            <a:r>
              <a:rPr lang="en-GB" dirty="0">
                <a:latin typeface="Arial" pitchFamily="34" charset="0"/>
                <a:cs typeface="Arial" pitchFamily="34" charset="0"/>
              </a:rPr>
              <a:t>INCOMES DATA SERVICES. (2009) </a:t>
            </a:r>
            <a:r>
              <a:rPr lang="en-GB" i="1" dirty="0">
                <a:latin typeface="Arial" pitchFamily="34" charset="0"/>
                <a:cs typeface="Arial" pitchFamily="34" charset="0"/>
              </a:rPr>
              <a:t>Performance management</a:t>
            </a:r>
            <a:r>
              <a:rPr lang="en-GB" dirty="0">
                <a:latin typeface="Arial" pitchFamily="34" charset="0"/>
                <a:cs typeface="Arial" pitchFamily="34" charset="0"/>
              </a:rPr>
              <a:t>. HR Studies. London: IDS.</a:t>
            </a:r>
          </a:p>
          <a:p>
            <a:pPr>
              <a:buNone/>
            </a:pPr>
            <a:r>
              <a:rPr lang="en-GB" sz="2500" cap="all" dirty="0">
                <a:latin typeface="Arial" pitchFamily="34" charset="0"/>
                <a:cs typeface="Arial" pitchFamily="34" charset="0"/>
              </a:rPr>
              <a:t>Martin, M., Whiting, F &amp; Jackson, T. </a:t>
            </a:r>
            <a:r>
              <a:rPr lang="en-GB" sz="2500" dirty="0">
                <a:latin typeface="Arial" pitchFamily="34" charset="0"/>
                <a:cs typeface="Arial" pitchFamily="34" charset="0"/>
              </a:rPr>
              <a:t>(2010) </a:t>
            </a:r>
            <a:r>
              <a:rPr lang="en-GB" sz="2500" i="1" dirty="0">
                <a:latin typeface="Arial" pitchFamily="34" charset="0"/>
                <a:cs typeface="Arial" pitchFamily="34" charset="0"/>
              </a:rPr>
              <a:t>Human Resource Practice. </a:t>
            </a:r>
            <a:r>
              <a:rPr lang="en-GB" sz="2500" dirty="0">
                <a:latin typeface="Arial" pitchFamily="34" charset="0"/>
                <a:cs typeface="Arial" pitchFamily="34" charset="0"/>
              </a:rPr>
              <a:t>London</a:t>
            </a:r>
            <a:r>
              <a:rPr lang="en-GB" sz="2500" i="1" dirty="0">
                <a:latin typeface="Arial" pitchFamily="34" charset="0"/>
                <a:cs typeface="Arial" pitchFamily="34" charset="0"/>
              </a:rPr>
              <a:t>: </a:t>
            </a:r>
            <a:r>
              <a:rPr lang="en-GB" sz="2500" dirty="0">
                <a:latin typeface="Arial" pitchFamily="34" charset="0"/>
                <a:cs typeface="Arial" pitchFamily="34" charset="0"/>
              </a:rPr>
              <a:t>Chartered Institute of</a:t>
            </a:r>
          </a:p>
          <a:p>
            <a:pPr>
              <a:buNone/>
            </a:pPr>
            <a:r>
              <a:rPr lang="en-GB" sz="2500" dirty="0">
                <a:latin typeface="Arial" pitchFamily="34" charset="0"/>
                <a:cs typeface="Arial" pitchFamily="34" charset="0"/>
              </a:rPr>
              <a:t>Personnel &amp; Development</a:t>
            </a:r>
            <a:r>
              <a:rPr lang="en-GB" sz="2500" dirty="0"/>
              <a:t> </a:t>
            </a:r>
            <a:endParaRPr lang="en-GB" sz="2500" b="1" dirty="0">
              <a:latin typeface="Arial" pitchFamily="34" charset="0"/>
              <a:cs typeface="Arial" pitchFamily="34" charset="0"/>
            </a:endParaRPr>
          </a:p>
          <a:p>
            <a:pPr>
              <a:buNone/>
            </a:pPr>
            <a:endParaRPr lang="en-GB" sz="1100" b="1" dirty="0"/>
          </a:p>
          <a:p>
            <a:pPr>
              <a:buNone/>
            </a:pPr>
            <a:r>
              <a:rPr lang="en-GB" b="1" dirty="0">
                <a:latin typeface="Arial" pitchFamily="34" charset="0"/>
                <a:cs typeface="Arial" pitchFamily="34" charset="0"/>
              </a:rPr>
              <a:t>Journal Articles</a:t>
            </a:r>
          </a:p>
          <a:p>
            <a:pPr>
              <a:buNone/>
            </a:pPr>
            <a:r>
              <a:rPr lang="en-GB" b="1" dirty="0">
                <a:latin typeface="Arial" pitchFamily="34" charset="0"/>
                <a:cs typeface="Arial" pitchFamily="34" charset="0"/>
              </a:rPr>
              <a:t>	PM Editorial 30 Oct.2008 Great Performance occurs when people know what is expected and why that matters.</a:t>
            </a:r>
          </a:p>
          <a:p>
            <a:pPr>
              <a:buNone/>
            </a:pPr>
            <a:r>
              <a:rPr lang="en-GB" b="1" dirty="0">
                <a:latin typeface="Arial" pitchFamily="34" charset="0"/>
                <a:cs typeface="Arial" pitchFamily="34" charset="0"/>
              </a:rPr>
              <a:t>	CIPD-People Management Magazine Online.</a:t>
            </a:r>
          </a:p>
          <a:p>
            <a:pPr>
              <a:buNone/>
            </a:pPr>
            <a:r>
              <a:rPr lang="en-GB" b="1" dirty="0">
                <a:latin typeface="Arial" pitchFamily="34" charset="0"/>
                <a:cs typeface="Arial" pitchFamily="34" charset="0"/>
              </a:rPr>
              <a:t>	CIPD Hot Topic Nov 2009 Performance Management in Action- Current trends and Practice.</a:t>
            </a:r>
          </a:p>
          <a:p>
            <a:r>
              <a:rPr lang="en-GB" dirty="0">
                <a:latin typeface="Arial" pitchFamily="34" charset="0"/>
                <a:cs typeface="Arial" pitchFamily="34" charset="0"/>
              </a:rPr>
              <a:t>CUNNEEN, P. (2006) How to improve performance management. </a:t>
            </a:r>
            <a:r>
              <a:rPr lang="en-GB" i="1" dirty="0">
                <a:latin typeface="Arial" pitchFamily="34" charset="0"/>
                <a:cs typeface="Arial" pitchFamily="34" charset="0"/>
              </a:rPr>
              <a:t>People Management</a:t>
            </a:r>
            <a:r>
              <a:rPr lang="en-GB" dirty="0">
                <a:latin typeface="Arial" pitchFamily="34" charset="0"/>
                <a:cs typeface="Arial" pitchFamily="34" charset="0"/>
              </a:rPr>
              <a:t>. Vol 12, No 1, 12 January. pp42-43. </a:t>
            </a:r>
          </a:p>
          <a:p>
            <a:r>
              <a:rPr lang="en-GB" dirty="0">
                <a:latin typeface="Arial" pitchFamily="34" charset="0"/>
                <a:cs typeface="Arial" pitchFamily="34" charset="0"/>
              </a:rPr>
              <a:t>SUFF, R. (2009) Managing underperformance; the 2009 IRS survey. </a:t>
            </a:r>
            <a:r>
              <a:rPr lang="en-GB" i="1" dirty="0">
                <a:latin typeface="Arial" pitchFamily="34" charset="0"/>
                <a:cs typeface="Arial" pitchFamily="34" charset="0"/>
              </a:rPr>
              <a:t>IRS Employment Review</a:t>
            </a:r>
            <a:r>
              <a:rPr lang="en-GB" dirty="0">
                <a:latin typeface="Arial" pitchFamily="34" charset="0"/>
                <a:cs typeface="Arial" pitchFamily="34" charset="0"/>
              </a:rPr>
              <a:t>. No 915, 16 February. 10pp.</a:t>
            </a:r>
          </a:p>
          <a:p>
            <a:endParaRPr lang="en-GB" dirty="0"/>
          </a:p>
        </p:txBody>
      </p:sp>
    </p:spTree>
    <p:extLst>
      <p:ext uri="{BB962C8B-B14F-4D97-AF65-F5344CB8AC3E}">
        <p14:creationId xmlns:p14="http://schemas.microsoft.com/office/powerpoint/2010/main" val="2307271949"/>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0941A018-FB9B-4401-A32C-7E04526866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TM03457491[[fn=Metropolitan]]</Template>
  <TotalTime>1301</TotalTime>
  <Words>2370</Words>
  <Application>Microsoft Office PowerPoint</Application>
  <PresentationFormat>Widescreen</PresentationFormat>
  <Paragraphs>255</Paragraphs>
  <Slides>43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Calibri</vt:lpstr>
      <vt:lpstr>Calibri Light</vt:lpstr>
      <vt:lpstr>Comic Sans MS</vt:lpstr>
      <vt:lpstr>Wingdings</vt:lpstr>
      <vt:lpstr>Metropolitan</vt:lpstr>
      <vt:lpstr>Personnel Resourcing and Development</vt:lpstr>
      <vt:lpstr>Building Talent </vt:lpstr>
      <vt:lpstr>Fierce Competition –  What Have We Learned so Far…. </vt:lpstr>
      <vt:lpstr>Corporate Social Responsibility </vt:lpstr>
      <vt:lpstr>The Successful Managers Handbook</vt:lpstr>
      <vt:lpstr>The Social Responsibility of Business </vt:lpstr>
      <vt:lpstr>Alex Edmans – Answer during the Video</vt:lpstr>
      <vt:lpstr>Company Image </vt:lpstr>
      <vt:lpstr>Reputation</vt:lpstr>
      <vt:lpstr>Help New Employees be Successful </vt:lpstr>
      <vt:lpstr>PowerPoint Presentation</vt:lpstr>
      <vt:lpstr>First Day on the Job </vt:lpstr>
      <vt:lpstr>Job Descriptions</vt:lpstr>
      <vt:lpstr>Job Descriptions &amp; Performance Management </vt:lpstr>
      <vt:lpstr>Job Description</vt:lpstr>
      <vt:lpstr>Job Descriptions Advantages</vt:lpstr>
      <vt:lpstr>Job Description Disadvantages </vt:lpstr>
      <vt:lpstr>Job Description</vt:lpstr>
      <vt:lpstr>Performance Management Systems</vt:lpstr>
      <vt:lpstr>Stages of Performance Management</vt:lpstr>
      <vt:lpstr>Good Versus Bad  Performance Management  Review  Video (5) on Moodle </vt:lpstr>
      <vt:lpstr>Recognition (Videos (6) &amp; (7) on Moodle)</vt:lpstr>
      <vt:lpstr>Recognition Rewards </vt:lpstr>
      <vt:lpstr>What is the Significance of  Performance Management (PM)?</vt:lpstr>
      <vt:lpstr>PowerPoint Presentation</vt:lpstr>
      <vt:lpstr>Why are  Performance Management  Systems Necessary?</vt:lpstr>
      <vt:lpstr>Performance Management is a Process, not an Event. It Operates as a Continuous Cycle…..</vt:lpstr>
      <vt:lpstr>Ability, Motivation and Opportunity –  AMO Theory</vt:lpstr>
      <vt:lpstr>AMO THEORY – BARTEL 2004 </vt:lpstr>
      <vt:lpstr>AMO Theory </vt:lpstr>
      <vt:lpstr>Employees Should Therefore…. </vt:lpstr>
      <vt:lpstr>Individual Input Measures  i.e. what will an individual need to demonstrate?   </vt:lpstr>
      <vt:lpstr>Individual Output Measures i.e. What will a Manager want to Assess</vt:lpstr>
      <vt:lpstr>Motivation </vt:lpstr>
      <vt:lpstr>Motivation linked to  Performance Management </vt:lpstr>
      <vt:lpstr>Employee Manager Partnerships</vt:lpstr>
      <vt:lpstr>Performance Management</vt:lpstr>
      <vt:lpstr>Key Performance Indicators</vt:lpstr>
      <vt:lpstr>Marriott’s Performance Review Process</vt:lpstr>
      <vt:lpstr>Annual Performance Review - Marriott</vt:lpstr>
      <vt:lpstr>Gallup - Many Employees Don't Know What's Expected of Them at Work (Article on Moodle)</vt:lpstr>
      <vt:lpstr>Setting Employee Expectations  (Article on Moodle) </vt:lpstr>
      <vt:lpstr>References and Further Reading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PRD</dc:title>
  <dc:creator>Samantha Birdsell</dc:creator>
  <cp:lastModifiedBy>Samantha Birdsell</cp:lastModifiedBy>
  <cp:revision>73</cp:revision>
  <dcterms:created xsi:type="dcterms:W3CDTF">2019-10-14T06:54:47Z</dcterms:created>
  <dcterms:modified xsi:type="dcterms:W3CDTF">2020-05-20T18:31:31Z</dcterms:modified>
</cp:coreProperties>
</file>