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46"/>
  </p:notesMasterIdLst>
  <p:sldIdLst>
    <p:sldId id="257" r:id="rId2"/>
    <p:sldId id="260" r:id="rId3"/>
    <p:sldId id="261" r:id="rId4"/>
    <p:sldId id="264" r:id="rId5"/>
    <p:sldId id="262" r:id="rId6"/>
    <p:sldId id="263" r:id="rId7"/>
    <p:sldId id="273" r:id="rId8"/>
    <p:sldId id="259" r:id="rId9"/>
    <p:sldId id="268" r:id="rId10"/>
    <p:sldId id="266" r:id="rId11"/>
    <p:sldId id="267" r:id="rId12"/>
    <p:sldId id="265" r:id="rId13"/>
    <p:sldId id="284" r:id="rId14"/>
    <p:sldId id="286" r:id="rId15"/>
    <p:sldId id="269" r:id="rId16"/>
    <p:sldId id="285" r:id="rId17"/>
    <p:sldId id="270" r:id="rId18"/>
    <p:sldId id="271" r:id="rId19"/>
    <p:sldId id="272" r:id="rId20"/>
    <p:sldId id="288" r:id="rId21"/>
    <p:sldId id="287" r:id="rId22"/>
    <p:sldId id="278" r:id="rId23"/>
    <p:sldId id="282" r:id="rId24"/>
    <p:sldId id="283" r:id="rId25"/>
    <p:sldId id="289" r:id="rId26"/>
    <p:sldId id="274" r:id="rId27"/>
    <p:sldId id="276" r:id="rId28"/>
    <p:sldId id="290" r:id="rId29"/>
    <p:sldId id="277" r:id="rId30"/>
    <p:sldId id="308" r:id="rId31"/>
    <p:sldId id="292" r:id="rId32"/>
    <p:sldId id="298" r:id="rId33"/>
    <p:sldId id="296" r:id="rId34"/>
    <p:sldId id="293" r:id="rId35"/>
    <p:sldId id="300" r:id="rId36"/>
    <p:sldId id="299" r:id="rId37"/>
    <p:sldId id="307" r:id="rId38"/>
    <p:sldId id="275" r:id="rId39"/>
    <p:sldId id="291" r:id="rId40"/>
    <p:sldId id="305" r:id="rId41"/>
    <p:sldId id="302" r:id="rId42"/>
    <p:sldId id="303" r:id="rId43"/>
    <p:sldId id="306" r:id="rId44"/>
    <p:sldId id="304" r:id="rId4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2055AD-4C28-3011-FFA3-C9170B2213E2}" v="1673" dt="2020-09-18T09:29:19.277"/>
    <p1510:client id="{3A469EBD-518F-CAA2-61B0-F248B60B8ED2}" v="527" dt="2020-09-21T12:00:37.258"/>
    <p1510:client id="{586DA3CB-E014-D00F-DC84-7E18F862F7A1}" v="1893" dt="2020-09-18T10:26:39.837"/>
    <p1510:client id="{655F5E13-1048-4295-6F02-3FFD385F1AEE}" v="521" dt="2020-09-15T13:50:03.754"/>
    <p1510:client id="{67BF7AA9-E88F-9A11-EF2D-D25BF0A257BC}" v="3092" dt="2020-09-18T13:13:31.252"/>
    <p1510:client id="{7B5D4C2B-5F23-B9F2-16B8-7F46821E505B}" v="12" dt="2020-09-21T11:05:27.346"/>
    <p1510:client id="{95534B0E-59A5-BDD9-0357-FCE260311785}" v="762" dt="2020-09-20T11:45:36.577"/>
    <p1510:client id="{983D775C-1D54-A386-E6BA-5AFAA1844E88}" v="77" dt="2020-09-16T17:16:09.954"/>
    <p1510:client id="{A5683805-7CB0-0279-A9D4-B4EA6904807C}" v="4" dt="2020-09-20T09:57:01.966"/>
    <p1510:client id="{ADC6DFF6-5546-EADA-25C6-09879187B067}" v="593" dt="2020-09-21T11:49:22.610"/>
    <p1510:client id="{BF661DD5-C4E2-8907-484A-49B0F1E6E1A7}" v="1147" dt="2020-09-21T12:47:27.649"/>
    <p1510:client id="{D370F50C-18B3-4280-B692-05C8822F1991}" v="185" dt="2020-09-15T12:25:25.193"/>
    <p1510:client id="{F8B86914-399F-7867-89B4-20809E8EEF6A}" v="5594" dt="2020-09-20T13:37:25.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0.svg"/><Relationship Id="rId1" Type="http://schemas.openxmlformats.org/officeDocument/2006/relationships/image" Target="../media/image16.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0.svg"/><Relationship Id="rId1" Type="http://schemas.openxmlformats.org/officeDocument/2006/relationships/image" Target="../media/image16.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5596E7-9DC8-4445-8EF3-6196C1C1B00F}"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52C3FA19-E8EA-4007-B21F-45A240FF8352}">
      <dgm:prSet/>
      <dgm:spPr/>
      <dgm:t>
        <a:bodyPr/>
        <a:lstStyle/>
        <a:p>
          <a:pPr rtl="0">
            <a:lnSpc>
              <a:spcPct val="100000"/>
            </a:lnSpc>
          </a:pPr>
          <a:r>
            <a:rPr lang="en-GB" dirty="0"/>
            <a:t>This is the induction session for the</a:t>
          </a:r>
          <a:r>
            <a:rPr lang="en-GB" dirty="0">
              <a:latin typeface="Neue Haas Grotesk Text Pro"/>
            </a:rPr>
            <a:t> MA Psychotherapeutic Practice: Humanistic</a:t>
          </a:r>
          <a:r>
            <a:rPr lang="en-GB" dirty="0"/>
            <a:t> programme.</a:t>
          </a:r>
          <a:endParaRPr lang="en-US" dirty="0"/>
        </a:p>
      </dgm:t>
    </dgm:pt>
    <dgm:pt modelId="{070B9485-73DA-463E-B8C5-055195EDF591}" type="parTrans" cxnId="{6FD0DCC5-5146-4B8B-9D9E-DA80DDC6AA55}">
      <dgm:prSet/>
      <dgm:spPr/>
      <dgm:t>
        <a:bodyPr/>
        <a:lstStyle/>
        <a:p>
          <a:endParaRPr lang="en-US"/>
        </a:p>
      </dgm:t>
    </dgm:pt>
    <dgm:pt modelId="{17E0CA30-4A22-4071-B71F-A94BB0DF6725}" type="sibTrans" cxnId="{6FD0DCC5-5146-4B8B-9D9E-DA80DDC6AA55}">
      <dgm:prSet/>
      <dgm:spPr/>
      <dgm:t>
        <a:bodyPr/>
        <a:lstStyle/>
        <a:p>
          <a:endParaRPr lang="en-US"/>
        </a:p>
      </dgm:t>
    </dgm:pt>
    <dgm:pt modelId="{3FF910EA-4B8A-449B-86F0-556C50EB8B44}">
      <dgm:prSet/>
      <dgm:spPr/>
      <dgm:t>
        <a:bodyPr/>
        <a:lstStyle/>
        <a:p>
          <a:pPr rtl="0">
            <a:lnSpc>
              <a:spcPct val="100000"/>
            </a:lnSpc>
          </a:pPr>
          <a:r>
            <a:rPr lang="en-GB" dirty="0"/>
            <a:t>In this session we're going to be looking at a lot of content. You may wish to have a pen and paper handy</a:t>
          </a:r>
          <a:r>
            <a:rPr lang="en-GB" dirty="0">
              <a:latin typeface="Neue Haas Grotesk Text Pro"/>
            </a:rPr>
            <a:t>. The</a:t>
          </a:r>
          <a:r>
            <a:rPr lang="en-GB" dirty="0"/>
            <a:t> </a:t>
          </a:r>
          <a:r>
            <a:rPr lang="en-GB" dirty="0">
              <a:latin typeface="Neue Haas Grotesk Text Pro"/>
            </a:rPr>
            <a:t>session</a:t>
          </a:r>
          <a:r>
            <a:rPr lang="en-GB" dirty="0"/>
            <a:t> </a:t>
          </a:r>
          <a:r>
            <a:rPr lang="en-GB" dirty="0">
              <a:latin typeface="Neue Haas Grotesk Text Pro"/>
            </a:rPr>
            <a:t>is being recorded however, so you</a:t>
          </a:r>
          <a:r>
            <a:rPr lang="en-GB" dirty="0"/>
            <a:t> </a:t>
          </a:r>
          <a:r>
            <a:rPr lang="en-GB" dirty="0">
              <a:latin typeface="Neue Haas Grotesk Text Pro"/>
            </a:rPr>
            <a:t>can review the information again if you need to do so</a:t>
          </a:r>
          <a:r>
            <a:rPr lang="en-GB" dirty="0"/>
            <a:t>. The recording will be saved on the Microsoft Teams page for 20 days.</a:t>
          </a:r>
          <a:endParaRPr lang="en-US" dirty="0"/>
        </a:p>
      </dgm:t>
    </dgm:pt>
    <dgm:pt modelId="{8241453D-9488-48DE-A5D8-B780B6FCA9EB}" type="parTrans" cxnId="{5C05E259-EEA8-49B6-AE61-FDE221FA024C}">
      <dgm:prSet/>
      <dgm:spPr/>
      <dgm:t>
        <a:bodyPr/>
        <a:lstStyle/>
        <a:p>
          <a:endParaRPr lang="en-US"/>
        </a:p>
      </dgm:t>
    </dgm:pt>
    <dgm:pt modelId="{8F734EF2-3129-443E-951A-D135241658D2}" type="sibTrans" cxnId="{5C05E259-EEA8-49B6-AE61-FDE221FA024C}">
      <dgm:prSet/>
      <dgm:spPr/>
      <dgm:t>
        <a:bodyPr/>
        <a:lstStyle/>
        <a:p>
          <a:endParaRPr lang="en-US"/>
        </a:p>
      </dgm:t>
    </dgm:pt>
    <dgm:pt modelId="{F3EB7BF8-1215-4FDD-AEBF-A1D608544E72}" type="pres">
      <dgm:prSet presAssocID="{F95596E7-9DC8-4445-8EF3-6196C1C1B00F}" presName="root" presStyleCnt="0">
        <dgm:presLayoutVars>
          <dgm:dir/>
          <dgm:resizeHandles val="exact"/>
        </dgm:presLayoutVars>
      </dgm:prSet>
      <dgm:spPr/>
      <dgm:t>
        <a:bodyPr/>
        <a:lstStyle/>
        <a:p>
          <a:endParaRPr lang="en-US"/>
        </a:p>
      </dgm:t>
    </dgm:pt>
    <dgm:pt modelId="{8A1F1C93-EC8F-4847-B1CC-D9F8D98F89B5}" type="pres">
      <dgm:prSet presAssocID="{52C3FA19-E8EA-4007-B21F-45A240FF8352}" presName="compNode" presStyleCnt="0"/>
      <dgm:spPr/>
    </dgm:pt>
    <dgm:pt modelId="{9DCED140-2F16-4893-B1E9-8162C1108A77}" type="pres">
      <dgm:prSet presAssocID="{52C3FA19-E8EA-4007-B21F-45A240FF8352}" presName="bgRect" presStyleLbl="bgShp" presStyleIdx="0" presStyleCnt="2"/>
      <dgm:spPr/>
    </dgm:pt>
    <dgm:pt modelId="{07C24B27-5529-420B-807C-4E5C3F9403D7}" type="pres">
      <dgm:prSet presAssocID="{52C3FA19-E8EA-4007-B21F-45A240FF8352}"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lassroom"/>
        </a:ext>
      </dgm:extLst>
    </dgm:pt>
    <dgm:pt modelId="{100F7880-24E7-4F5D-9D79-DC964E961122}" type="pres">
      <dgm:prSet presAssocID="{52C3FA19-E8EA-4007-B21F-45A240FF8352}" presName="spaceRect" presStyleCnt="0"/>
      <dgm:spPr/>
    </dgm:pt>
    <dgm:pt modelId="{F1A03D90-AB3B-484F-9C10-F1E98F4B944C}" type="pres">
      <dgm:prSet presAssocID="{52C3FA19-E8EA-4007-B21F-45A240FF8352}" presName="parTx" presStyleLbl="revTx" presStyleIdx="0" presStyleCnt="2">
        <dgm:presLayoutVars>
          <dgm:chMax val="0"/>
          <dgm:chPref val="0"/>
        </dgm:presLayoutVars>
      </dgm:prSet>
      <dgm:spPr/>
      <dgm:t>
        <a:bodyPr/>
        <a:lstStyle/>
        <a:p>
          <a:endParaRPr lang="en-US"/>
        </a:p>
      </dgm:t>
    </dgm:pt>
    <dgm:pt modelId="{2B5DF223-8576-4625-900A-55C4B4780961}" type="pres">
      <dgm:prSet presAssocID="{17E0CA30-4A22-4071-B71F-A94BB0DF6725}" presName="sibTrans" presStyleCnt="0"/>
      <dgm:spPr/>
    </dgm:pt>
    <dgm:pt modelId="{41A8F76E-7985-4FDD-8B50-F9AA9E9AA4AE}" type="pres">
      <dgm:prSet presAssocID="{3FF910EA-4B8A-449B-86F0-556C50EB8B44}" presName="compNode" presStyleCnt="0"/>
      <dgm:spPr/>
    </dgm:pt>
    <dgm:pt modelId="{48F5D078-806A-4263-99D7-9D9591815B3E}" type="pres">
      <dgm:prSet presAssocID="{3FF910EA-4B8A-449B-86F0-556C50EB8B44}" presName="bgRect" presStyleLbl="bgShp" presStyleIdx="1" presStyleCnt="2"/>
      <dgm:spPr/>
    </dgm:pt>
    <dgm:pt modelId="{94A2A398-A5F0-429D-B1AB-7A26C5CD5FD2}" type="pres">
      <dgm:prSet presAssocID="{3FF910EA-4B8A-449B-86F0-556C50EB8B44}"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Pen"/>
        </a:ext>
      </dgm:extLst>
    </dgm:pt>
    <dgm:pt modelId="{03619BC9-F167-4A6A-81A4-8873A4449961}" type="pres">
      <dgm:prSet presAssocID="{3FF910EA-4B8A-449B-86F0-556C50EB8B44}" presName="spaceRect" presStyleCnt="0"/>
      <dgm:spPr/>
    </dgm:pt>
    <dgm:pt modelId="{A59915AE-6043-410D-B5B5-9300247E7EFD}" type="pres">
      <dgm:prSet presAssocID="{3FF910EA-4B8A-449B-86F0-556C50EB8B44}" presName="parTx" presStyleLbl="revTx" presStyleIdx="1" presStyleCnt="2">
        <dgm:presLayoutVars>
          <dgm:chMax val="0"/>
          <dgm:chPref val="0"/>
        </dgm:presLayoutVars>
      </dgm:prSet>
      <dgm:spPr/>
      <dgm:t>
        <a:bodyPr/>
        <a:lstStyle/>
        <a:p>
          <a:endParaRPr lang="en-US"/>
        </a:p>
      </dgm:t>
    </dgm:pt>
  </dgm:ptLst>
  <dgm:cxnLst>
    <dgm:cxn modelId="{AEBC99B9-280F-4820-816C-7560C2002DA2}" type="presOf" srcId="{F95596E7-9DC8-4445-8EF3-6196C1C1B00F}" destId="{F3EB7BF8-1215-4FDD-AEBF-A1D608544E72}" srcOrd="0" destOrd="0" presId="urn:microsoft.com/office/officeart/2018/2/layout/IconVerticalSolidList"/>
    <dgm:cxn modelId="{B2105B9F-191B-4687-A5AB-10B08F9EB55E}" type="presOf" srcId="{3FF910EA-4B8A-449B-86F0-556C50EB8B44}" destId="{A59915AE-6043-410D-B5B5-9300247E7EFD}" srcOrd="0" destOrd="0" presId="urn:microsoft.com/office/officeart/2018/2/layout/IconVerticalSolidList"/>
    <dgm:cxn modelId="{6FD0DCC5-5146-4B8B-9D9E-DA80DDC6AA55}" srcId="{F95596E7-9DC8-4445-8EF3-6196C1C1B00F}" destId="{52C3FA19-E8EA-4007-B21F-45A240FF8352}" srcOrd="0" destOrd="0" parTransId="{070B9485-73DA-463E-B8C5-055195EDF591}" sibTransId="{17E0CA30-4A22-4071-B71F-A94BB0DF6725}"/>
    <dgm:cxn modelId="{9AC68B37-2AEF-4187-A2BF-83DE0D335EEC}" type="presOf" srcId="{52C3FA19-E8EA-4007-B21F-45A240FF8352}" destId="{F1A03D90-AB3B-484F-9C10-F1E98F4B944C}" srcOrd="0" destOrd="0" presId="urn:microsoft.com/office/officeart/2018/2/layout/IconVerticalSolidList"/>
    <dgm:cxn modelId="{5C05E259-EEA8-49B6-AE61-FDE221FA024C}" srcId="{F95596E7-9DC8-4445-8EF3-6196C1C1B00F}" destId="{3FF910EA-4B8A-449B-86F0-556C50EB8B44}" srcOrd="1" destOrd="0" parTransId="{8241453D-9488-48DE-A5D8-B780B6FCA9EB}" sibTransId="{8F734EF2-3129-443E-951A-D135241658D2}"/>
    <dgm:cxn modelId="{6B7E88E7-777B-4C00-8BB2-3FA20E52E027}" type="presParOf" srcId="{F3EB7BF8-1215-4FDD-AEBF-A1D608544E72}" destId="{8A1F1C93-EC8F-4847-B1CC-D9F8D98F89B5}" srcOrd="0" destOrd="0" presId="urn:microsoft.com/office/officeart/2018/2/layout/IconVerticalSolidList"/>
    <dgm:cxn modelId="{0D9A4E12-C661-49B5-BFFD-04A279B54B06}" type="presParOf" srcId="{8A1F1C93-EC8F-4847-B1CC-D9F8D98F89B5}" destId="{9DCED140-2F16-4893-B1E9-8162C1108A77}" srcOrd="0" destOrd="0" presId="urn:microsoft.com/office/officeart/2018/2/layout/IconVerticalSolidList"/>
    <dgm:cxn modelId="{FC75A75A-D0E0-4DEE-B412-43C354B9688F}" type="presParOf" srcId="{8A1F1C93-EC8F-4847-B1CC-D9F8D98F89B5}" destId="{07C24B27-5529-420B-807C-4E5C3F9403D7}" srcOrd="1" destOrd="0" presId="urn:microsoft.com/office/officeart/2018/2/layout/IconVerticalSolidList"/>
    <dgm:cxn modelId="{03D996F4-97F2-4D9B-92F2-B6252734B298}" type="presParOf" srcId="{8A1F1C93-EC8F-4847-B1CC-D9F8D98F89B5}" destId="{100F7880-24E7-4F5D-9D79-DC964E961122}" srcOrd="2" destOrd="0" presId="urn:microsoft.com/office/officeart/2018/2/layout/IconVerticalSolidList"/>
    <dgm:cxn modelId="{7BD9F1E4-145F-4654-8117-B6DFF738E351}" type="presParOf" srcId="{8A1F1C93-EC8F-4847-B1CC-D9F8D98F89B5}" destId="{F1A03D90-AB3B-484F-9C10-F1E98F4B944C}" srcOrd="3" destOrd="0" presId="urn:microsoft.com/office/officeart/2018/2/layout/IconVerticalSolidList"/>
    <dgm:cxn modelId="{4CDDAEAB-8C1D-47F3-BB20-46535F187317}" type="presParOf" srcId="{F3EB7BF8-1215-4FDD-AEBF-A1D608544E72}" destId="{2B5DF223-8576-4625-900A-55C4B4780961}" srcOrd="1" destOrd="0" presId="urn:microsoft.com/office/officeart/2018/2/layout/IconVerticalSolidList"/>
    <dgm:cxn modelId="{B93BCE8A-C8B6-4B96-A33E-2504DE807FC6}" type="presParOf" srcId="{F3EB7BF8-1215-4FDD-AEBF-A1D608544E72}" destId="{41A8F76E-7985-4FDD-8B50-F9AA9E9AA4AE}" srcOrd="2" destOrd="0" presId="urn:microsoft.com/office/officeart/2018/2/layout/IconVerticalSolidList"/>
    <dgm:cxn modelId="{0635F910-3717-4D40-9969-A586AA10BD60}" type="presParOf" srcId="{41A8F76E-7985-4FDD-8B50-F9AA9E9AA4AE}" destId="{48F5D078-806A-4263-99D7-9D9591815B3E}" srcOrd="0" destOrd="0" presId="urn:microsoft.com/office/officeart/2018/2/layout/IconVerticalSolidList"/>
    <dgm:cxn modelId="{D2932C4F-2A8A-4012-ADA6-0C0FDA33F93A}" type="presParOf" srcId="{41A8F76E-7985-4FDD-8B50-F9AA9E9AA4AE}" destId="{94A2A398-A5F0-429D-B1AB-7A26C5CD5FD2}" srcOrd="1" destOrd="0" presId="urn:microsoft.com/office/officeart/2018/2/layout/IconVerticalSolidList"/>
    <dgm:cxn modelId="{EAFA6411-D633-438F-87CC-5934A41C0DC5}" type="presParOf" srcId="{41A8F76E-7985-4FDD-8B50-F9AA9E9AA4AE}" destId="{03619BC9-F167-4A6A-81A4-8873A4449961}" srcOrd="2" destOrd="0" presId="urn:microsoft.com/office/officeart/2018/2/layout/IconVerticalSolidList"/>
    <dgm:cxn modelId="{AA7A418B-45A8-4C52-87D3-4C1E8C80714B}" type="presParOf" srcId="{41A8F76E-7985-4FDD-8B50-F9AA9E9AA4AE}" destId="{A59915AE-6043-410D-B5B5-9300247E7E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7DADE1-C9F4-4D85-9ED4-6D1E82E5625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9DC342-2F2A-41F3-B725-6927A825EE39}">
      <dgm:prSet/>
      <dgm:spPr/>
      <dgm:t>
        <a:bodyPr/>
        <a:lstStyle/>
        <a:p>
          <a:r>
            <a:rPr lang="en-GB"/>
            <a:t>If you do become unwell whilst studying on the programme, please would you just send me an email to let me know.</a:t>
          </a:r>
          <a:endParaRPr lang="en-US"/>
        </a:p>
      </dgm:t>
    </dgm:pt>
    <dgm:pt modelId="{276BF5B6-6C7E-4596-859D-2686CA4006FE}" type="parTrans" cxnId="{16FA3AF1-AB37-4234-B862-0DF9EFB1AF71}">
      <dgm:prSet/>
      <dgm:spPr/>
      <dgm:t>
        <a:bodyPr/>
        <a:lstStyle/>
        <a:p>
          <a:endParaRPr lang="en-US"/>
        </a:p>
      </dgm:t>
    </dgm:pt>
    <dgm:pt modelId="{057F60AC-C1A9-4EBD-BAD3-D96A38A2D790}" type="sibTrans" cxnId="{16FA3AF1-AB37-4234-B862-0DF9EFB1AF71}">
      <dgm:prSet/>
      <dgm:spPr/>
      <dgm:t>
        <a:bodyPr/>
        <a:lstStyle/>
        <a:p>
          <a:endParaRPr lang="en-US"/>
        </a:p>
      </dgm:t>
    </dgm:pt>
    <dgm:pt modelId="{74C7D717-D5E5-4FFB-A072-6F1BEE7A38F5}">
      <dgm:prSet/>
      <dgm:spPr/>
      <dgm:t>
        <a:bodyPr/>
        <a:lstStyle/>
        <a:p>
          <a:r>
            <a:rPr lang="en-GB"/>
            <a:t>This is so that I am aware of any issues that are happening for you, this is particularly important when working online, as I do not have weekly contact with you.</a:t>
          </a:r>
          <a:endParaRPr lang="en-US"/>
        </a:p>
      </dgm:t>
    </dgm:pt>
    <dgm:pt modelId="{FC045D0F-09E5-457C-9C7B-1EC31F50A11C}" type="parTrans" cxnId="{F1AB01FD-5062-48E1-9636-EB4C1A4B1E50}">
      <dgm:prSet/>
      <dgm:spPr/>
      <dgm:t>
        <a:bodyPr/>
        <a:lstStyle/>
        <a:p>
          <a:endParaRPr lang="en-US"/>
        </a:p>
      </dgm:t>
    </dgm:pt>
    <dgm:pt modelId="{5351FAA8-213D-4F0F-BCB7-4F1CC4D5027D}" type="sibTrans" cxnId="{F1AB01FD-5062-48E1-9636-EB4C1A4B1E50}">
      <dgm:prSet/>
      <dgm:spPr/>
      <dgm:t>
        <a:bodyPr/>
        <a:lstStyle/>
        <a:p>
          <a:endParaRPr lang="en-US"/>
        </a:p>
      </dgm:t>
    </dgm:pt>
    <dgm:pt modelId="{06EC2A77-CADA-4034-9683-00F46F30ACC7}" type="pres">
      <dgm:prSet presAssocID="{E67DADE1-C9F4-4D85-9ED4-6D1E82E56255}" presName="root" presStyleCnt="0">
        <dgm:presLayoutVars>
          <dgm:dir/>
          <dgm:resizeHandles val="exact"/>
        </dgm:presLayoutVars>
      </dgm:prSet>
      <dgm:spPr/>
      <dgm:t>
        <a:bodyPr/>
        <a:lstStyle/>
        <a:p>
          <a:endParaRPr lang="en-US"/>
        </a:p>
      </dgm:t>
    </dgm:pt>
    <dgm:pt modelId="{E231F007-BCD1-4DF6-B698-27895B5F3B88}" type="pres">
      <dgm:prSet presAssocID="{549DC342-2F2A-41F3-B725-6927A825EE39}" presName="compNode" presStyleCnt="0"/>
      <dgm:spPr/>
    </dgm:pt>
    <dgm:pt modelId="{B5236A05-03A8-4888-B555-76143FFAD360}" type="pres">
      <dgm:prSet presAssocID="{549DC342-2F2A-41F3-B725-6927A825EE3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Envelope"/>
        </a:ext>
      </dgm:extLst>
    </dgm:pt>
    <dgm:pt modelId="{AB5146AB-FAAC-4B13-929F-D2003975AFBB}" type="pres">
      <dgm:prSet presAssocID="{549DC342-2F2A-41F3-B725-6927A825EE39}" presName="spaceRect" presStyleCnt="0"/>
      <dgm:spPr/>
    </dgm:pt>
    <dgm:pt modelId="{069E7D1A-7D2F-43B5-BAA3-C6DA39BE96C4}" type="pres">
      <dgm:prSet presAssocID="{549DC342-2F2A-41F3-B725-6927A825EE39}" presName="textRect" presStyleLbl="revTx" presStyleIdx="0" presStyleCnt="2">
        <dgm:presLayoutVars>
          <dgm:chMax val="1"/>
          <dgm:chPref val="1"/>
        </dgm:presLayoutVars>
      </dgm:prSet>
      <dgm:spPr/>
      <dgm:t>
        <a:bodyPr/>
        <a:lstStyle/>
        <a:p>
          <a:endParaRPr lang="en-US"/>
        </a:p>
      </dgm:t>
    </dgm:pt>
    <dgm:pt modelId="{12436B1B-6DA1-4189-8A13-8E2E6534706A}" type="pres">
      <dgm:prSet presAssocID="{057F60AC-C1A9-4EBD-BAD3-D96A38A2D790}" presName="sibTrans" presStyleCnt="0"/>
      <dgm:spPr/>
    </dgm:pt>
    <dgm:pt modelId="{5785AF43-0717-4312-B98A-34FDA69F4F76}" type="pres">
      <dgm:prSet presAssocID="{74C7D717-D5E5-4FFB-A072-6F1BEE7A38F5}" presName="compNode" presStyleCnt="0"/>
      <dgm:spPr/>
    </dgm:pt>
    <dgm:pt modelId="{E4B78BB1-F0DE-40F3-ACBE-C17EA6AADDE8}" type="pres">
      <dgm:prSet presAssocID="{74C7D717-D5E5-4FFB-A072-6F1BEE7A38F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Laptop"/>
        </a:ext>
      </dgm:extLst>
    </dgm:pt>
    <dgm:pt modelId="{965A55C9-267C-4C5C-BDA7-D8279F03F810}" type="pres">
      <dgm:prSet presAssocID="{74C7D717-D5E5-4FFB-A072-6F1BEE7A38F5}" presName="spaceRect" presStyleCnt="0"/>
      <dgm:spPr/>
    </dgm:pt>
    <dgm:pt modelId="{78D86AB1-1493-41AC-89FF-D778C2F5F217}" type="pres">
      <dgm:prSet presAssocID="{74C7D717-D5E5-4FFB-A072-6F1BEE7A38F5}" presName="textRect" presStyleLbl="revTx" presStyleIdx="1" presStyleCnt="2">
        <dgm:presLayoutVars>
          <dgm:chMax val="1"/>
          <dgm:chPref val="1"/>
        </dgm:presLayoutVars>
      </dgm:prSet>
      <dgm:spPr/>
      <dgm:t>
        <a:bodyPr/>
        <a:lstStyle/>
        <a:p>
          <a:endParaRPr lang="en-US"/>
        </a:p>
      </dgm:t>
    </dgm:pt>
  </dgm:ptLst>
  <dgm:cxnLst>
    <dgm:cxn modelId="{16FA3AF1-AB37-4234-B862-0DF9EFB1AF71}" srcId="{E67DADE1-C9F4-4D85-9ED4-6D1E82E56255}" destId="{549DC342-2F2A-41F3-B725-6927A825EE39}" srcOrd="0" destOrd="0" parTransId="{276BF5B6-6C7E-4596-859D-2686CA4006FE}" sibTransId="{057F60AC-C1A9-4EBD-BAD3-D96A38A2D790}"/>
    <dgm:cxn modelId="{D63D6AED-E447-452B-B37A-090C95C4E790}" type="presOf" srcId="{74C7D717-D5E5-4FFB-A072-6F1BEE7A38F5}" destId="{78D86AB1-1493-41AC-89FF-D778C2F5F217}" srcOrd="0" destOrd="0" presId="urn:microsoft.com/office/officeart/2018/2/layout/IconLabelList"/>
    <dgm:cxn modelId="{F1AB01FD-5062-48E1-9636-EB4C1A4B1E50}" srcId="{E67DADE1-C9F4-4D85-9ED4-6D1E82E56255}" destId="{74C7D717-D5E5-4FFB-A072-6F1BEE7A38F5}" srcOrd="1" destOrd="0" parTransId="{FC045D0F-09E5-457C-9C7B-1EC31F50A11C}" sibTransId="{5351FAA8-213D-4F0F-BCB7-4F1CC4D5027D}"/>
    <dgm:cxn modelId="{E87BB397-A653-45DF-ACA6-6583BDFF66A6}" type="presOf" srcId="{E67DADE1-C9F4-4D85-9ED4-6D1E82E56255}" destId="{06EC2A77-CADA-4034-9683-00F46F30ACC7}" srcOrd="0" destOrd="0" presId="urn:microsoft.com/office/officeart/2018/2/layout/IconLabelList"/>
    <dgm:cxn modelId="{0144FE76-3C1A-42DD-B7F3-A762E2BACA6A}" type="presOf" srcId="{549DC342-2F2A-41F3-B725-6927A825EE39}" destId="{069E7D1A-7D2F-43B5-BAA3-C6DA39BE96C4}" srcOrd="0" destOrd="0" presId="urn:microsoft.com/office/officeart/2018/2/layout/IconLabelList"/>
    <dgm:cxn modelId="{914A8AA7-A86E-4DB1-B930-4FE55E41337E}" type="presParOf" srcId="{06EC2A77-CADA-4034-9683-00F46F30ACC7}" destId="{E231F007-BCD1-4DF6-B698-27895B5F3B88}" srcOrd="0" destOrd="0" presId="urn:microsoft.com/office/officeart/2018/2/layout/IconLabelList"/>
    <dgm:cxn modelId="{2C57CA2F-81E0-460A-BD4E-40F325F83D30}" type="presParOf" srcId="{E231F007-BCD1-4DF6-B698-27895B5F3B88}" destId="{B5236A05-03A8-4888-B555-76143FFAD360}" srcOrd="0" destOrd="0" presId="urn:microsoft.com/office/officeart/2018/2/layout/IconLabelList"/>
    <dgm:cxn modelId="{A28B2652-41DE-4133-A00D-68DA15910DC5}" type="presParOf" srcId="{E231F007-BCD1-4DF6-B698-27895B5F3B88}" destId="{AB5146AB-FAAC-4B13-929F-D2003975AFBB}" srcOrd="1" destOrd="0" presId="urn:microsoft.com/office/officeart/2018/2/layout/IconLabelList"/>
    <dgm:cxn modelId="{7327E982-FEFC-4434-91D2-8B91C15D0A56}" type="presParOf" srcId="{E231F007-BCD1-4DF6-B698-27895B5F3B88}" destId="{069E7D1A-7D2F-43B5-BAA3-C6DA39BE96C4}" srcOrd="2" destOrd="0" presId="urn:microsoft.com/office/officeart/2018/2/layout/IconLabelList"/>
    <dgm:cxn modelId="{D597DB2C-072D-4F65-981B-4323927DD953}" type="presParOf" srcId="{06EC2A77-CADA-4034-9683-00F46F30ACC7}" destId="{12436B1B-6DA1-4189-8A13-8E2E6534706A}" srcOrd="1" destOrd="0" presId="urn:microsoft.com/office/officeart/2018/2/layout/IconLabelList"/>
    <dgm:cxn modelId="{62B05506-4F25-4F48-91C0-6FC55FB2ED9F}" type="presParOf" srcId="{06EC2A77-CADA-4034-9683-00F46F30ACC7}" destId="{5785AF43-0717-4312-B98A-34FDA69F4F76}" srcOrd="2" destOrd="0" presId="urn:microsoft.com/office/officeart/2018/2/layout/IconLabelList"/>
    <dgm:cxn modelId="{56DE4CAB-BA31-48A8-9057-6D78F79E324A}" type="presParOf" srcId="{5785AF43-0717-4312-B98A-34FDA69F4F76}" destId="{E4B78BB1-F0DE-40F3-ACBE-C17EA6AADDE8}" srcOrd="0" destOrd="0" presId="urn:microsoft.com/office/officeart/2018/2/layout/IconLabelList"/>
    <dgm:cxn modelId="{F2B26269-E877-4B62-AF31-5A2516ADA341}" type="presParOf" srcId="{5785AF43-0717-4312-B98A-34FDA69F4F76}" destId="{965A55C9-267C-4C5C-BDA7-D8279F03F810}" srcOrd="1" destOrd="0" presId="urn:microsoft.com/office/officeart/2018/2/layout/IconLabelList"/>
    <dgm:cxn modelId="{89279E58-1CBE-40AD-AFDD-7D9D5CC927BD}" type="presParOf" srcId="{5785AF43-0717-4312-B98A-34FDA69F4F76}" destId="{78D86AB1-1493-41AC-89FF-D778C2F5F21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ED140-2F16-4893-B1E9-8162C1108A77}">
      <dsp:nvSpPr>
        <dsp:cNvPr id="0" name=""/>
        <dsp:cNvSpPr/>
      </dsp:nvSpPr>
      <dsp:spPr>
        <a:xfrm>
          <a:off x="0" y="630004"/>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C24B27-5529-420B-807C-4E5C3F9403D7}">
      <dsp:nvSpPr>
        <dsp:cNvPr id="0" name=""/>
        <dsp:cNvSpPr/>
      </dsp:nvSpPr>
      <dsp:spPr>
        <a:xfrm>
          <a:off x="351833" y="891698"/>
          <a:ext cx="639696" cy="63969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A03D90-AB3B-484F-9C10-F1E98F4B944C}">
      <dsp:nvSpPr>
        <dsp:cNvPr id="0" name=""/>
        <dsp:cNvSpPr/>
      </dsp:nvSpPr>
      <dsp:spPr>
        <a:xfrm>
          <a:off x="1343362" y="630004"/>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lvl="0" algn="l" defTabSz="711200" rtl="0">
            <a:lnSpc>
              <a:spcPct val="100000"/>
            </a:lnSpc>
            <a:spcBef>
              <a:spcPct val="0"/>
            </a:spcBef>
            <a:spcAft>
              <a:spcPct val="35000"/>
            </a:spcAft>
          </a:pPr>
          <a:r>
            <a:rPr lang="en-GB" sz="1600" kern="1200" dirty="0"/>
            <a:t>This is the induction session for the</a:t>
          </a:r>
          <a:r>
            <a:rPr lang="en-GB" sz="1600" kern="1200" dirty="0">
              <a:latin typeface="Neue Haas Grotesk Text Pro"/>
            </a:rPr>
            <a:t> MA Psychotherapeutic Practice: Humanistic</a:t>
          </a:r>
          <a:r>
            <a:rPr lang="en-GB" sz="1600" kern="1200" dirty="0"/>
            <a:t> programme.</a:t>
          </a:r>
          <a:endParaRPr lang="en-US" sz="1600" kern="1200" dirty="0"/>
        </a:p>
      </dsp:txBody>
      <dsp:txXfrm>
        <a:off x="1343362" y="630004"/>
        <a:ext cx="9163093" cy="1163084"/>
      </dsp:txXfrm>
    </dsp:sp>
    <dsp:sp modelId="{48F5D078-806A-4263-99D7-9D9591815B3E}">
      <dsp:nvSpPr>
        <dsp:cNvPr id="0" name=""/>
        <dsp:cNvSpPr/>
      </dsp:nvSpPr>
      <dsp:spPr>
        <a:xfrm>
          <a:off x="0" y="2083859"/>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A2A398-A5F0-429D-B1AB-7A26C5CD5FD2}">
      <dsp:nvSpPr>
        <dsp:cNvPr id="0" name=""/>
        <dsp:cNvSpPr/>
      </dsp:nvSpPr>
      <dsp:spPr>
        <a:xfrm>
          <a:off x="351833" y="2345553"/>
          <a:ext cx="639696" cy="639696"/>
        </a:xfrm>
        <a:prstGeom prst="rect">
          <a:avLst/>
        </a:prstGeom>
        <a:blipFill>
          <a:blip xmlns:r="http://schemas.openxmlformats.org/officeDocument/2006/relationships" r:embed="rId3">
            <a:extLs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915AE-6043-410D-B5B5-9300247E7EFD}">
      <dsp:nvSpPr>
        <dsp:cNvPr id="0" name=""/>
        <dsp:cNvSpPr/>
      </dsp:nvSpPr>
      <dsp:spPr>
        <a:xfrm>
          <a:off x="1343362" y="2083859"/>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lvl="0" algn="l" defTabSz="711200" rtl="0">
            <a:lnSpc>
              <a:spcPct val="100000"/>
            </a:lnSpc>
            <a:spcBef>
              <a:spcPct val="0"/>
            </a:spcBef>
            <a:spcAft>
              <a:spcPct val="35000"/>
            </a:spcAft>
          </a:pPr>
          <a:r>
            <a:rPr lang="en-GB" sz="1600" kern="1200" dirty="0"/>
            <a:t>In this session we're going to be looking at a lot of content. You may wish to have a pen and paper handy</a:t>
          </a:r>
          <a:r>
            <a:rPr lang="en-GB" sz="1600" kern="1200" dirty="0">
              <a:latin typeface="Neue Haas Grotesk Text Pro"/>
            </a:rPr>
            <a:t>. The</a:t>
          </a:r>
          <a:r>
            <a:rPr lang="en-GB" sz="1600" kern="1200" dirty="0"/>
            <a:t> </a:t>
          </a:r>
          <a:r>
            <a:rPr lang="en-GB" sz="1600" kern="1200" dirty="0">
              <a:latin typeface="Neue Haas Grotesk Text Pro"/>
            </a:rPr>
            <a:t>session</a:t>
          </a:r>
          <a:r>
            <a:rPr lang="en-GB" sz="1600" kern="1200" dirty="0"/>
            <a:t> </a:t>
          </a:r>
          <a:r>
            <a:rPr lang="en-GB" sz="1600" kern="1200" dirty="0">
              <a:latin typeface="Neue Haas Grotesk Text Pro"/>
            </a:rPr>
            <a:t>is being recorded however, so you</a:t>
          </a:r>
          <a:r>
            <a:rPr lang="en-GB" sz="1600" kern="1200" dirty="0"/>
            <a:t> </a:t>
          </a:r>
          <a:r>
            <a:rPr lang="en-GB" sz="1600" kern="1200" dirty="0">
              <a:latin typeface="Neue Haas Grotesk Text Pro"/>
            </a:rPr>
            <a:t>can review the information again if you need to do so</a:t>
          </a:r>
          <a:r>
            <a:rPr lang="en-GB" sz="1600" kern="1200" dirty="0"/>
            <a:t>. The recording will be saved on the Microsoft Teams page for 20 days.</a:t>
          </a:r>
          <a:endParaRPr lang="en-US" sz="1600" kern="1200" dirty="0"/>
        </a:p>
      </dsp:txBody>
      <dsp:txXfrm>
        <a:off x="1343362" y="2083859"/>
        <a:ext cx="9163093" cy="116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36A05-03A8-4888-B555-76143FFAD360}">
      <dsp:nvSpPr>
        <dsp:cNvPr id="0" name=""/>
        <dsp:cNvSpPr/>
      </dsp:nvSpPr>
      <dsp:spPr>
        <a:xfrm>
          <a:off x="1747800" y="61160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9E7D1A-7D2F-43B5-BAA3-C6DA39BE96C4}">
      <dsp:nvSpPr>
        <dsp:cNvPr id="0" name=""/>
        <dsp:cNvSpPr/>
      </dsp:nvSpPr>
      <dsp:spPr>
        <a:xfrm>
          <a:off x="559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pPr>
          <a:r>
            <a:rPr lang="en-GB" sz="1300" kern="1200"/>
            <a:t>If you do become unwell whilst studying on the programme, please would you just send me an email to let me know.</a:t>
          </a:r>
          <a:endParaRPr lang="en-US" sz="1300" kern="1200"/>
        </a:p>
      </dsp:txBody>
      <dsp:txXfrm>
        <a:off x="559800" y="3025915"/>
        <a:ext cx="4320000" cy="720000"/>
      </dsp:txXfrm>
    </dsp:sp>
    <dsp:sp modelId="{E4B78BB1-F0DE-40F3-ACBE-C17EA6AADDE8}">
      <dsp:nvSpPr>
        <dsp:cNvPr id="0" name=""/>
        <dsp:cNvSpPr/>
      </dsp:nvSpPr>
      <dsp:spPr>
        <a:xfrm>
          <a:off x="6823800" y="61160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86AB1-1493-41AC-89FF-D778C2F5F217}">
      <dsp:nvSpPr>
        <dsp:cNvPr id="0" name=""/>
        <dsp:cNvSpPr/>
      </dsp:nvSpPr>
      <dsp:spPr>
        <a:xfrm>
          <a:off x="5635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pPr>
          <a:r>
            <a:rPr lang="en-GB" sz="1300" kern="1200"/>
            <a:t>This is so that I am aware of any issues that are happening for you, this is particularly important when working online, as I do not have weekly contact with you.</a:t>
          </a:r>
          <a:endParaRPr lang="en-US" sz="1300" kern="1200"/>
        </a:p>
      </dsp:txBody>
      <dsp:txXfrm>
        <a:off x="5635800" y="3025915"/>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6D4113-A6BA-459F-8EED-759DF9668C42}" type="datetimeFigureOut">
              <a:rPr lang="en-GB"/>
              <a:t>21/09/2020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FE1025-571C-4322-8E14-E1EAE63EFBA3}" type="slidenum">
              <a:rPr lang="en-GB"/>
              <a:t>‹#›</a:t>
            </a:fld>
            <a:endParaRPr lang="en-GB"/>
          </a:p>
        </p:txBody>
      </p:sp>
    </p:spTree>
    <p:extLst>
      <p:ext uri="{BB962C8B-B14F-4D97-AF65-F5344CB8AC3E}">
        <p14:creationId xmlns:p14="http://schemas.microsoft.com/office/powerpoint/2010/main" val="2459968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pexels.com/@diimejii?utm_content=attributionCopyText&amp;utm_medium=referral&amp;utm_source=pexels"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www.pexels.com/photo/a-man-reading-indoor-2325729/?utm_content=attributionCopyText&amp;utm_medium=referral&amp;utm_source=pexel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a:t>
            </a:r>
          </a:p>
          <a:p>
            <a:endParaRPr lang="en-US">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1</a:t>
            </a:fld>
            <a:endParaRPr lang="en-GB"/>
          </a:p>
        </p:txBody>
      </p:sp>
    </p:spTree>
    <p:extLst>
      <p:ext uri="{BB962C8B-B14F-4D97-AF65-F5344CB8AC3E}">
        <p14:creationId xmlns:p14="http://schemas.microsoft.com/office/powerpoint/2010/main" val="3308542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House-keeping. </a:t>
            </a:r>
          </a:p>
          <a:p>
            <a:r>
              <a:rPr lang="en-US" dirty="0"/>
              <a:t>Check that everyone can see the screen. Can hear sound and video.</a:t>
            </a:r>
            <a:endParaRPr lang="en-US">
              <a:cs typeface="Calibri"/>
            </a:endParaRPr>
          </a:p>
          <a:p>
            <a:r>
              <a:rPr lang="en-US" dirty="0"/>
              <a:t>Session is being recorded, so you can refer back to it again if you need to do so.</a:t>
            </a:r>
            <a:endParaRPr lang="en-US">
              <a:cs typeface="Calibri"/>
            </a:endParaRPr>
          </a:p>
          <a:p>
            <a:r>
              <a:rPr lang="en-US" dirty="0"/>
              <a:t>If you have any questions please either raise your hand or type it into the box on the right.</a:t>
            </a:r>
            <a:endParaRPr lang="en-US">
              <a:cs typeface="Calibri"/>
            </a:endParaRPr>
          </a:p>
          <a:p>
            <a:r>
              <a:rPr lang="en-US" dirty="0"/>
              <a:t>Please put your mics on Mute for now and if you find that there is lag on the screen you may also find it helpful to turn off your video.</a:t>
            </a:r>
            <a:endParaRPr lang="en-GB" dirty="0"/>
          </a:p>
        </p:txBody>
      </p:sp>
      <p:sp>
        <p:nvSpPr>
          <p:cNvPr id="4" name="Slide Number Placeholder 3"/>
          <p:cNvSpPr>
            <a:spLocks noGrp="1"/>
          </p:cNvSpPr>
          <p:nvPr>
            <p:ph type="sldNum" sz="quarter" idx="5"/>
          </p:nvPr>
        </p:nvSpPr>
        <p:spPr/>
        <p:txBody>
          <a:bodyPr/>
          <a:lstStyle/>
          <a:p>
            <a:fld id="{F5FE1025-571C-4322-8E14-E1EAE63EFBA3}" type="slidenum">
              <a:rPr lang="en-GB"/>
              <a:t>2</a:t>
            </a:fld>
            <a:endParaRPr lang="en-GB"/>
          </a:p>
        </p:txBody>
      </p:sp>
    </p:spTree>
    <p:extLst>
      <p:ext uri="{BB962C8B-B14F-4D97-AF65-F5344CB8AC3E}">
        <p14:creationId xmlns:p14="http://schemas.microsoft.com/office/powerpoint/2010/main" val="2795657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When you want to ask a question, or make a comment, please use either the chat box or the hand symbol. If you do decide to use the hand symbol try to remember to turn it off after.</a:t>
            </a:r>
          </a:p>
          <a:p>
            <a:r>
              <a:rPr lang="en-US" dirty="0">
                <a:cs typeface="Calibri"/>
              </a:rPr>
              <a:t>The little dots that you can see give you further options, such as changing the view (gallery view changes the way you view the members of the meeting) and you can also change your background.</a:t>
            </a:r>
          </a:p>
        </p:txBody>
      </p:sp>
      <p:sp>
        <p:nvSpPr>
          <p:cNvPr id="4" name="Slide Number Placeholder 3"/>
          <p:cNvSpPr>
            <a:spLocks noGrp="1"/>
          </p:cNvSpPr>
          <p:nvPr>
            <p:ph type="sldNum" sz="quarter" idx="5"/>
          </p:nvPr>
        </p:nvSpPr>
        <p:spPr/>
        <p:txBody>
          <a:bodyPr/>
          <a:lstStyle/>
          <a:p>
            <a:fld id="{F5FE1025-571C-4322-8E14-E1EAE63EFBA3}" type="slidenum">
              <a:rPr lang="en-GB"/>
              <a:t>4</a:t>
            </a:fld>
            <a:endParaRPr lang="en-GB"/>
          </a:p>
        </p:txBody>
      </p:sp>
    </p:spTree>
    <p:extLst>
      <p:ext uri="{BB962C8B-B14F-4D97-AF65-F5344CB8AC3E}">
        <p14:creationId xmlns:p14="http://schemas.microsoft.com/office/powerpoint/2010/main" val="3489117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am sure many of you are now familiar with the student Hwb, this is where you will find all things related to the student experience whilst you are at UWTSD.</a:t>
            </a:r>
          </a:p>
          <a:p>
            <a:r>
              <a:rPr lang="en-US">
                <a:cs typeface="Calibri"/>
              </a:rPr>
              <a:t>This includes: a direct link to the library pages, your student email, OneDrive and Office 365 apps and Moodle, as well as student finance support and student services.</a:t>
            </a:r>
          </a:p>
          <a:p>
            <a:r>
              <a:rPr lang="en-US">
                <a:cs typeface="Calibri"/>
              </a:rPr>
              <a:t>In addition, the welcome pages also give you access to the IT services, Using Microsoft Teams and so on.</a:t>
            </a:r>
          </a:p>
          <a:p>
            <a:r>
              <a:rPr lang="en-US">
                <a:cs typeface="Calibri"/>
              </a:rPr>
              <a:t>A lot of information is on linked to the Hwb pages, so worth a browse through if you haven't already done so.</a:t>
            </a:r>
          </a:p>
        </p:txBody>
      </p:sp>
      <p:sp>
        <p:nvSpPr>
          <p:cNvPr id="4" name="Slide Number Placeholder 3"/>
          <p:cNvSpPr>
            <a:spLocks noGrp="1"/>
          </p:cNvSpPr>
          <p:nvPr>
            <p:ph type="sldNum" sz="quarter" idx="5"/>
          </p:nvPr>
        </p:nvSpPr>
        <p:spPr/>
        <p:txBody>
          <a:bodyPr/>
          <a:lstStyle/>
          <a:p>
            <a:fld id="{F5FE1025-571C-4322-8E14-E1EAE63EFBA3}" type="slidenum">
              <a:rPr lang="en-GB"/>
              <a:t>8</a:t>
            </a:fld>
            <a:endParaRPr lang="en-GB"/>
          </a:p>
        </p:txBody>
      </p:sp>
    </p:spTree>
    <p:extLst>
      <p:ext uri="{BB962C8B-B14F-4D97-AF65-F5344CB8AC3E}">
        <p14:creationId xmlns:p14="http://schemas.microsoft.com/office/powerpoint/2010/main" val="209352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10</a:t>
            </a:fld>
            <a:endParaRPr lang="en-GB"/>
          </a:p>
        </p:txBody>
      </p:sp>
    </p:spTree>
    <p:extLst>
      <p:ext uri="{BB962C8B-B14F-4D97-AF65-F5344CB8AC3E}">
        <p14:creationId xmlns:p14="http://schemas.microsoft.com/office/powerpoint/2010/main" val="2566072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Financial Support</a:t>
            </a:r>
          </a:p>
        </p:txBody>
      </p:sp>
      <p:sp>
        <p:nvSpPr>
          <p:cNvPr id="4" name="Slide Number Placeholder 3"/>
          <p:cNvSpPr>
            <a:spLocks noGrp="1"/>
          </p:cNvSpPr>
          <p:nvPr>
            <p:ph type="sldNum" sz="quarter" idx="5"/>
          </p:nvPr>
        </p:nvSpPr>
        <p:spPr/>
        <p:txBody>
          <a:bodyPr/>
          <a:lstStyle/>
          <a:p>
            <a:fld id="{F5FE1025-571C-4322-8E14-E1EAE63EFBA3}" type="slidenum">
              <a:rPr lang="en-GB"/>
              <a:t>13</a:t>
            </a:fld>
            <a:endParaRPr lang="en-GB"/>
          </a:p>
        </p:txBody>
      </p:sp>
    </p:spTree>
    <p:extLst>
      <p:ext uri="{BB962C8B-B14F-4D97-AF65-F5344CB8AC3E}">
        <p14:creationId xmlns:p14="http://schemas.microsoft.com/office/powerpoint/2010/main" val="102571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r>
              <a:rPr lang="en-GB">
                <a:cs typeface="Calibri"/>
              </a:rPr>
              <a:t>This programme is an undergraduate, part-time course.</a:t>
            </a:r>
          </a:p>
        </p:txBody>
      </p:sp>
      <p:sp>
        <p:nvSpPr>
          <p:cNvPr id="4" name="Slide Number Placeholder 3"/>
          <p:cNvSpPr>
            <a:spLocks noGrp="1"/>
          </p:cNvSpPr>
          <p:nvPr>
            <p:ph type="sldNum" sz="quarter" idx="5"/>
          </p:nvPr>
        </p:nvSpPr>
        <p:spPr/>
        <p:txBody>
          <a:bodyPr/>
          <a:lstStyle/>
          <a:p>
            <a:fld id="{F5FE1025-571C-4322-8E14-E1EAE63EFBA3}" type="slidenum">
              <a:rPr lang="en-GB"/>
              <a:t>15</a:t>
            </a:fld>
            <a:endParaRPr lang="en-GB"/>
          </a:p>
        </p:txBody>
      </p:sp>
    </p:spTree>
    <p:extLst>
      <p:ext uri="{BB962C8B-B14F-4D97-AF65-F5344CB8AC3E}">
        <p14:creationId xmlns:p14="http://schemas.microsoft.com/office/powerpoint/2010/main" val="1865209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Covid Awareness</a:t>
            </a:r>
          </a:p>
        </p:txBody>
      </p:sp>
      <p:sp>
        <p:nvSpPr>
          <p:cNvPr id="4" name="Slide Number Placeholder 3"/>
          <p:cNvSpPr>
            <a:spLocks noGrp="1"/>
          </p:cNvSpPr>
          <p:nvPr>
            <p:ph type="sldNum" sz="quarter" idx="5"/>
          </p:nvPr>
        </p:nvSpPr>
        <p:spPr/>
        <p:txBody>
          <a:bodyPr/>
          <a:lstStyle/>
          <a:p>
            <a:fld id="{F5FE1025-571C-4322-8E14-E1EAE63EFBA3}" type="slidenum">
              <a:rPr lang="en-GB"/>
              <a:t>16</a:t>
            </a:fld>
            <a:endParaRPr lang="en-GB"/>
          </a:p>
        </p:txBody>
      </p:sp>
    </p:spTree>
    <p:extLst>
      <p:ext uri="{BB962C8B-B14F-4D97-AF65-F5344CB8AC3E}">
        <p14:creationId xmlns:p14="http://schemas.microsoft.com/office/powerpoint/2010/main" val="3222991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Although you are working fully online,  for this semester, it is still worth knowing the University's policy and procedures for Covid-19. </a:t>
            </a:r>
          </a:p>
        </p:txBody>
      </p:sp>
      <p:sp>
        <p:nvSpPr>
          <p:cNvPr id="4" name="Slide Number Placeholder 3"/>
          <p:cNvSpPr>
            <a:spLocks noGrp="1"/>
          </p:cNvSpPr>
          <p:nvPr>
            <p:ph type="sldNum" sz="quarter" idx="5"/>
          </p:nvPr>
        </p:nvSpPr>
        <p:spPr/>
        <p:txBody>
          <a:bodyPr/>
          <a:lstStyle/>
          <a:p>
            <a:fld id="{F5FE1025-571C-4322-8E14-E1EAE63EFBA3}" type="slidenum">
              <a:rPr lang="en-GB"/>
              <a:t>17</a:t>
            </a:fld>
            <a:endParaRPr lang="en-GB"/>
          </a:p>
        </p:txBody>
      </p:sp>
    </p:spTree>
    <p:extLst>
      <p:ext uri="{BB962C8B-B14F-4D97-AF65-F5344CB8AC3E}">
        <p14:creationId xmlns:p14="http://schemas.microsoft.com/office/powerpoint/2010/main" val="1335911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On the FAQ page there is direct information relating to face coverings. Currently you are required to wear a mask in all public spaces on campus. Further information can be found on the webpage</a:t>
            </a:r>
          </a:p>
          <a:p>
            <a:endParaRPr lang="en-US" dirty="0">
              <a:cs typeface="Calibri"/>
            </a:endParaRPr>
          </a:p>
          <a:p>
            <a:r>
              <a:rPr lang="en-US" dirty="0"/>
              <a:t>The University is working with Public Health Wales and Local Authorities to control the spread of the coronavirus as part of the Welsh and UK Governments’ approach to testing and contact tracing by:</a:t>
            </a:r>
            <a:endParaRPr lang="en-US" dirty="0">
              <a:cs typeface="Calibri"/>
            </a:endParaRPr>
          </a:p>
          <a:p>
            <a:pPr marL="171450" indent="-171450">
              <a:buFont typeface="Arial"/>
              <a:buChar char="•"/>
            </a:pPr>
            <a:r>
              <a:rPr lang="en-US" dirty="0"/>
              <a:t>testing those people who have Coronavirus symptoms, asking them to self-isolate</a:t>
            </a:r>
            <a:endParaRPr lang="en-US" dirty="0">
              <a:cs typeface="Calibri"/>
            </a:endParaRPr>
          </a:p>
          <a:p>
            <a:pPr marL="171450" indent="-171450">
              <a:buFont typeface="Arial"/>
              <a:buChar char="•"/>
            </a:pPr>
            <a:r>
              <a:rPr lang="en-US" dirty="0"/>
              <a:t>tracing those individuals who have been in close contact with the person who has tested positive</a:t>
            </a:r>
            <a:endParaRPr lang="en-US" dirty="0">
              <a:cs typeface="Calibri"/>
            </a:endParaRPr>
          </a:p>
          <a:p>
            <a:pPr marL="171450" indent="-171450">
              <a:buFont typeface="Arial"/>
              <a:buChar char="•"/>
            </a:pPr>
            <a:r>
              <a:rPr lang="en-US" dirty="0"/>
              <a:t>providing advice and guidance to vulnerable people or those at greater risk, and</a:t>
            </a:r>
            <a:endParaRPr lang="en-US" dirty="0">
              <a:cs typeface="Calibri"/>
            </a:endParaRPr>
          </a:p>
          <a:p>
            <a:pPr marL="171450" indent="-171450">
              <a:buFont typeface="Arial"/>
              <a:buChar char="•"/>
            </a:pPr>
            <a:r>
              <a:rPr lang="en-US" dirty="0"/>
              <a:t>ensuring that individuals can get back to work, study and their normal routines as soon as possible.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18</a:t>
            </a:fld>
            <a:endParaRPr lang="en-GB"/>
          </a:p>
        </p:txBody>
      </p:sp>
    </p:spTree>
    <p:extLst>
      <p:ext uri="{BB962C8B-B14F-4D97-AF65-F5344CB8AC3E}">
        <p14:creationId xmlns:p14="http://schemas.microsoft.com/office/powerpoint/2010/main" val="3636968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Student Support</a:t>
            </a:r>
          </a:p>
        </p:txBody>
      </p:sp>
      <p:sp>
        <p:nvSpPr>
          <p:cNvPr id="4" name="Slide Number Placeholder 3"/>
          <p:cNvSpPr>
            <a:spLocks noGrp="1"/>
          </p:cNvSpPr>
          <p:nvPr>
            <p:ph type="sldNum" sz="quarter" idx="5"/>
          </p:nvPr>
        </p:nvSpPr>
        <p:spPr/>
        <p:txBody>
          <a:bodyPr/>
          <a:lstStyle/>
          <a:p>
            <a:fld id="{F5FE1025-571C-4322-8E14-E1EAE63EFBA3}" type="slidenum">
              <a:rPr lang="en-GB"/>
              <a:t>20</a:t>
            </a:fld>
            <a:endParaRPr lang="en-GB"/>
          </a:p>
        </p:txBody>
      </p:sp>
    </p:spTree>
    <p:extLst>
      <p:ext uri="{BB962C8B-B14F-4D97-AF65-F5344CB8AC3E}">
        <p14:creationId xmlns:p14="http://schemas.microsoft.com/office/powerpoint/2010/main" val="41413893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All points are accessible through the Hwb.</a:t>
            </a:r>
          </a:p>
        </p:txBody>
      </p:sp>
      <p:sp>
        <p:nvSpPr>
          <p:cNvPr id="4" name="Slide Number Placeholder 3"/>
          <p:cNvSpPr>
            <a:spLocks noGrp="1"/>
          </p:cNvSpPr>
          <p:nvPr>
            <p:ph type="sldNum" sz="quarter" idx="5"/>
          </p:nvPr>
        </p:nvSpPr>
        <p:spPr/>
        <p:txBody>
          <a:bodyPr/>
          <a:lstStyle/>
          <a:p>
            <a:fld id="{F5FE1025-571C-4322-8E14-E1EAE63EFBA3}" type="slidenum">
              <a:rPr lang="en-GB"/>
              <a:t>22</a:t>
            </a:fld>
            <a:endParaRPr lang="en-GB"/>
          </a:p>
        </p:txBody>
      </p:sp>
    </p:spTree>
    <p:extLst>
      <p:ext uri="{BB962C8B-B14F-4D97-AF65-F5344CB8AC3E}">
        <p14:creationId xmlns:p14="http://schemas.microsoft.com/office/powerpoint/2010/main" val="1327670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Have a quick stretch, walk around. Just pause from looking at the screen (not a tea-break yet though).</a:t>
            </a:r>
          </a:p>
        </p:txBody>
      </p:sp>
      <p:sp>
        <p:nvSpPr>
          <p:cNvPr id="4" name="Slide Number Placeholder 3"/>
          <p:cNvSpPr>
            <a:spLocks noGrp="1"/>
          </p:cNvSpPr>
          <p:nvPr>
            <p:ph type="sldNum" sz="quarter" idx="5"/>
          </p:nvPr>
        </p:nvSpPr>
        <p:spPr/>
        <p:txBody>
          <a:bodyPr/>
          <a:lstStyle/>
          <a:p>
            <a:fld id="{F5FE1025-571C-4322-8E14-E1EAE63EFBA3}" type="slidenum">
              <a:rPr lang="en-GB"/>
              <a:t>23</a:t>
            </a:fld>
            <a:endParaRPr lang="en-GB"/>
          </a:p>
        </p:txBody>
      </p:sp>
    </p:spTree>
    <p:extLst>
      <p:ext uri="{BB962C8B-B14F-4D97-AF65-F5344CB8AC3E}">
        <p14:creationId xmlns:p14="http://schemas.microsoft.com/office/powerpoint/2010/main" val="458952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Moodle</a:t>
            </a:r>
          </a:p>
        </p:txBody>
      </p:sp>
      <p:sp>
        <p:nvSpPr>
          <p:cNvPr id="4" name="Slide Number Placeholder 3"/>
          <p:cNvSpPr>
            <a:spLocks noGrp="1"/>
          </p:cNvSpPr>
          <p:nvPr>
            <p:ph type="sldNum" sz="quarter" idx="5"/>
          </p:nvPr>
        </p:nvSpPr>
        <p:spPr/>
        <p:txBody>
          <a:bodyPr/>
          <a:lstStyle/>
          <a:p>
            <a:fld id="{F5FE1025-571C-4322-8E14-E1EAE63EFBA3}" type="slidenum">
              <a:rPr lang="en-GB"/>
              <a:t>25</a:t>
            </a:fld>
            <a:endParaRPr lang="en-GB"/>
          </a:p>
        </p:txBody>
      </p:sp>
    </p:spTree>
    <p:extLst>
      <p:ext uri="{BB962C8B-B14F-4D97-AF65-F5344CB8AC3E}">
        <p14:creationId xmlns:p14="http://schemas.microsoft.com/office/powerpoint/2010/main" val="1710134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26</a:t>
            </a:fld>
            <a:endParaRPr lang="en-GB"/>
          </a:p>
        </p:txBody>
      </p:sp>
    </p:spTree>
    <p:extLst>
      <p:ext uri="{BB962C8B-B14F-4D97-AF65-F5344CB8AC3E}">
        <p14:creationId xmlns:p14="http://schemas.microsoft.com/office/powerpoint/2010/main" val="24606456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Click on Teams page to show how this will work.</a:t>
            </a:r>
          </a:p>
          <a:p>
            <a:r>
              <a:rPr lang="en-US" dirty="0">
                <a:cs typeface="Calibri"/>
              </a:rPr>
              <a:t>Some files will be shared here, particularly when we are online together. Mostly this will be the page that you access for your online meetings.</a:t>
            </a:r>
          </a:p>
        </p:txBody>
      </p:sp>
      <p:sp>
        <p:nvSpPr>
          <p:cNvPr id="4" name="Slide Number Placeholder 3"/>
          <p:cNvSpPr>
            <a:spLocks noGrp="1"/>
          </p:cNvSpPr>
          <p:nvPr>
            <p:ph type="sldNum" sz="quarter" idx="5"/>
          </p:nvPr>
        </p:nvSpPr>
        <p:spPr/>
        <p:txBody>
          <a:bodyPr/>
          <a:lstStyle/>
          <a:p>
            <a:fld id="{F5FE1025-571C-4322-8E14-E1EAE63EFBA3}" type="slidenum">
              <a:rPr lang="en-GB"/>
              <a:t>27</a:t>
            </a:fld>
            <a:endParaRPr lang="en-GB"/>
          </a:p>
        </p:txBody>
      </p:sp>
    </p:spTree>
    <p:extLst>
      <p:ext uri="{BB962C8B-B14F-4D97-AF65-F5344CB8AC3E}">
        <p14:creationId xmlns:p14="http://schemas.microsoft.com/office/powerpoint/2010/main" val="975759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5FE1025-571C-4322-8E14-E1EAE63EFBA3}" type="slidenum">
              <a:rPr lang="en-GB"/>
              <a:t>28</a:t>
            </a:fld>
            <a:endParaRPr lang="en-GB"/>
          </a:p>
        </p:txBody>
      </p:sp>
    </p:spTree>
    <p:extLst>
      <p:ext uri="{BB962C8B-B14F-4D97-AF65-F5344CB8AC3E}">
        <p14:creationId xmlns:p14="http://schemas.microsoft.com/office/powerpoint/2010/main" val="10689132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a 15-20minute break and we will return in....</a:t>
            </a:r>
          </a:p>
        </p:txBody>
      </p:sp>
      <p:sp>
        <p:nvSpPr>
          <p:cNvPr id="4" name="Slide Number Placeholder 3"/>
          <p:cNvSpPr>
            <a:spLocks noGrp="1"/>
          </p:cNvSpPr>
          <p:nvPr>
            <p:ph type="sldNum" sz="quarter" idx="5"/>
          </p:nvPr>
        </p:nvSpPr>
        <p:spPr/>
        <p:txBody>
          <a:bodyPr/>
          <a:lstStyle/>
          <a:p>
            <a:fld id="{F5FE1025-571C-4322-8E14-E1EAE63EFBA3}" type="slidenum">
              <a:rPr lang="en-GB"/>
              <a:t>29</a:t>
            </a:fld>
            <a:endParaRPr lang="en-GB"/>
          </a:p>
        </p:txBody>
      </p:sp>
    </p:spTree>
    <p:extLst>
      <p:ext uri="{BB962C8B-B14F-4D97-AF65-F5344CB8AC3E}">
        <p14:creationId xmlns:p14="http://schemas.microsoft.com/office/powerpoint/2010/main" val="25215365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 by </a:t>
            </a:r>
            <a:r>
              <a:rPr lang="en-US" b="1" dirty="0">
                <a:hlinkClick r:id="rId3"/>
              </a:rPr>
              <a:t>Oladimeji Ajegbile</a:t>
            </a:r>
            <a:r>
              <a:rPr lang="en-US" dirty="0"/>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F5FE1025-571C-4322-8E14-E1EAE63EFBA3}" type="slidenum">
              <a:rPr lang="en-GB"/>
              <a:t>33</a:t>
            </a:fld>
            <a:endParaRPr lang="en-GB"/>
          </a:p>
        </p:txBody>
      </p:sp>
    </p:spTree>
    <p:extLst>
      <p:ext uri="{BB962C8B-B14F-4D97-AF65-F5344CB8AC3E}">
        <p14:creationId xmlns:p14="http://schemas.microsoft.com/office/powerpoint/2010/main" val="37980059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38</a:t>
            </a:fld>
            <a:endParaRPr lang="en-GB"/>
          </a:p>
        </p:txBody>
      </p:sp>
    </p:spTree>
    <p:extLst>
      <p:ext uri="{BB962C8B-B14F-4D97-AF65-F5344CB8AC3E}">
        <p14:creationId xmlns:p14="http://schemas.microsoft.com/office/powerpoint/2010/main" val="15744897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Split your participants into groups of 3 or more and allocate them to breakout rooms.</a:t>
            </a:r>
          </a:p>
          <a:p>
            <a:pPr marL="285750" indent="-285750">
              <a:buFont typeface="Arial"/>
              <a:buChar char="•"/>
            </a:pPr>
            <a:r>
              <a:rPr lang="en-US" dirty="0"/>
              <a:t>Ask each group to write down as a list on an online whiteboard or virtual sticky note all the interesting things that they all have in common (ask them to avoid obvious things, such as all being men or women) and something unique to each participant. They will have 5 minutes for this task.</a:t>
            </a:r>
            <a:endParaRPr lang="en-GB"/>
          </a:p>
          <a:p>
            <a:pPr marL="285750" indent="-285750">
              <a:buFont typeface="Arial"/>
              <a:buChar char="•"/>
            </a:pPr>
            <a:r>
              <a:rPr lang="en-US" dirty="0"/>
              <a:t>At the end of the 5 minutes, ask each group to share their list to the rest of the class via an online whiteboard.</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41</a:t>
            </a:fld>
            <a:endParaRPr lang="en-GB"/>
          </a:p>
        </p:txBody>
      </p:sp>
    </p:spTree>
    <p:extLst>
      <p:ext uri="{BB962C8B-B14F-4D97-AF65-F5344CB8AC3E}">
        <p14:creationId xmlns:p14="http://schemas.microsoft.com/office/powerpoint/2010/main" val="2299307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5475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90719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75195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9/21/2020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69719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9/21/2020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9078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2778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74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9/21/2020</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48283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9/21/2020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21862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8101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87663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45310265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hwb/"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kgHPRgL0G1M?feature=oembed" TargetMode="Externa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2ioKRt7o1jw?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bursaries/postgraduate/"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N8lYy8xu4T8?feature=oembed" TargetMode="Externa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hyperlink" Target="https://uwtsd.ac.uk/coronaviru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uwtsd.hosted.panopto.com/Panopto/Pages/Viewer.aspx?id=b6ea5ec8-d8ba-4fcb-a3f2-ac3c00d2f149" TargetMode="External"/><Relationship Id="rId2" Type="http://schemas.openxmlformats.org/officeDocument/2006/relationships/hyperlink" Target="mailto:ceri.phelps@uwtsd.ac.uk"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Neat empty education desk">
            <a:extLst>
              <a:ext uri="{FF2B5EF4-FFF2-40B4-BE49-F238E27FC236}">
                <a16:creationId xmlns:a16="http://schemas.microsoft.com/office/drawing/2014/main" id="{4D6B9F0F-2755-4206-92D5-4CFFAD6903C9}"/>
              </a:ext>
            </a:extLst>
          </p:cNvPr>
          <p:cNvPicPr>
            <a:picLocks noGrp="1" noChangeAspect="1"/>
          </p:cNvPicPr>
          <p:nvPr>
            <p:ph idx="1"/>
          </p:nvPr>
        </p:nvPicPr>
        <p:blipFill rotWithShape="1">
          <a:blip r:embed="rId3"/>
          <a:srcRect t="15730"/>
          <a:stretch/>
        </p:blipFill>
        <p:spPr>
          <a:xfrm>
            <a:off x="20" y="-22"/>
            <a:ext cx="12191977" cy="6858022"/>
          </a:xfrm>
          <a:prstGeom prst="rect">
            <a:avLst/>
          </a:prstGeom>
        </p:spPr>
      </p:pic>
      <p:sp>
        <p:nvSpPr>
          <p:cNvPr id="7"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084A2-BF9E-412D-8548-E225F2571D06}"/>
              </a:ext>
            </a:extLst>
          </p:cNvPr>
          <p:cNvSpPr>
            <a:spLocks noGrp="1"/>
          </p:cNvSpPr>
          <p:nvPr>
            <p:ph type="title"/>
          </p:nvPr>
        </p:nvSpPr>
        <p:spPr>
          <a:xfrm>
            <a:off x="643466" y="626150"/>
            <a:ext cx="7265164" cy="3586559"/>
          </a:xfrm>
        </p:spPr>
        <p:txBody>
          <a:bodyPr vert="horz" lIns="91440" tIns="45720" rIns="91440" bIns="45720" rtlCol="0" anchor="t">
            <a:normAutofit/>
          </a:bodyPr>
          <a:lstStyle/>
          <a:p>
            <a:r>
              <a:rPr lang="en-US" sz="6000" dirty="0">
                <a:solidFill>
                  <a:schemeClr val="bg1"/>
                </a:solidFill>
              </a:rPr>
              <a:t>MA Psychotherapeutic Practice: Humanistic</a:t>
            </a:r>
          </a:p>
        </p:txBody>
      </p:sp>
      <p:sp>
        <p:nvSpPr>
          <p:cNvPr id="10" name="Rectangle 14">
            <a:extLst>
              <a:ext uri="{FF2B5EF4-FFF2-40B4-BE49-F238E27FC236}">
                <a16:creationId xmlns:a16="http://schemas.microsoft.com/office/drawing/2014/main" id="{4063B759-00FC-46D1-9898-8E8625268F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7439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8" name="Rectangle 37">
            <a:extLst>
              <a:ext uri="{FF2B5EF4-FFF2-40B4-BE49-F238E27FC236}">
                <a16:creationId xmlns:a16="http://schemas.microsoft.com/office/drawing/2014/main" id="{2FB82883-1DC0-4BE1-A607-009095F335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paper stripes in a wave shape">
            <a:extLst>
              <a:ext uri="{FF2B5EF4-FFF2-40B4-BE49-F238E27FC236}">
                <a16:creationId xmlns:a16="http://schemas.microsoft.com/office/drawing/2014/main" id="{4CBAA74B-F4AC-4799-8FA4-5CA647C61064}"/>
              </a:ext>
            </a:extLst>
          </p:cNvPr>
          <p:cNvPicPr>
            <a:picLocks noChangeAspect="1"/>
          </p:cNvPicPr>
          <p:nvPr/>
        </p:nvPicPr>
        <p:blipFill rotWithShape="1">
          <a:blip r:embed="rId3"/>
          <a:srcRect b="15414"/>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A3473CF9-37EB-43E7-89EF-D2D1C53D1D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E56916-8444-404F-9591-4C42D635946A}"/>
              </a:ext>
            </a:extLst>
          </p:cNvPr>
          <p:cNvSpPr>
            <a:spLocks noGrp="1"/>
          </p:cNvSpPr>
          <p:nvPr>
            <p:ph type="title" idx="4294967295"/>
          </p:nvPr>
        </p:nvSpPr>
        <p:spPr>
          <a:xfrm>
            <a:off x="2103121" y="4727173"/>
            <a:ext cx="7985759" cy="868823"/>
          </a:xfrm>
        </p:spPr>
        <p:txBody>
          <a:bodyPr vert="horz" lIns="91440" tIns="45720" rIns="91440" bIns="45720" rtlCol="0" anchor="ctr">
            <a:normAutofit/>
          </a:bodyPr>
          <a:lstStyle/>
          <a:p>
            <a:pPr algn="ctr"/>
            <a:r>
              <a:rPr lang="en-US"/>
              <a:t>Welcome!</a:t>
            </a:r>
          </a:p>
        </p:txBody>
      </p:sp>
      <p:sp>
        <p:nvSpPr>
          <p:cNvPr id="42" name="Rectangle: Rounded Corners 41">
            <a:extLst>
              <a:ext uri="{FF2B5EF4-FFF2-40B4-BE49-F238E27FC236}">
                <a16:creationId xmlns:a16="http://schemas.microsoft.com/office/drawing/2014/main" id="{586B4EF9-43BA-4655-A6FF-1D8E21574C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8770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1D377EB-C9D2-4ED0-86A6-740A297E3E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5C813-11DD-4D55-9BA4-C544E9B4AA21}"/>
              </a:ext>
            </a:extLst>
          </p:cNvPr>
          <p:cNvSpPr>
            <a:spLocks noGrp="1"/>
          </p:cNvSpPr>
          <p:nvPr>
            <p:ph type="title"/>
          </p:nvPr>
        </p:nvSpPr>
        <p:spPr>
          <a:xfrm>
            <a:off x="841248" y="685800"/>
            <a:ext cx="10506456" cy="1157005"/>
          </a:xfrm>
        </p:spPr>
        <p:txBody>
          <a:bodyPr anchor="b">
            <a:normAutofit/>
          </a:bodyPr>
          <a:lstStyle/>
          <a:p>
            <a:r>
              <a:rPr lang="en-GB" sz="4800"/>
              <a:t>Induction</a:t>
            </a:r>
          </a:p>
        </p:txBody>
      </p:sp>
      <p:sp>
        <p:nvSpPr>
          <p:cNvPr id="20" name="Rectangle 19">
            <a:extLst>
              <a:ext uri="{FF2B5EF4-FFF2-40B4-BE49-F238E27FC236}">
                <a16:creationId xmlns:a16="http://schemas.microsoft.com/office/drawing/2014/main" id="{066346BE-FDB4-4772-A696-0719490AB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FB92FFCE-0C90-454E-AA25-D4EE9A6C39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2AFE198-143A-4F01-A3DF-4E44E3EB031A}"/>
              </a:ext>
            </a:extLst>
          </p:cNvPr>
          <p:cNvGraphicFramePr>
            <a:graphicFrameLocks noGrp="1"/>
          </p:cNvGraphicFramePr>
          <p:nvPr>
            <p:ph idx="1"/>
            <p:extLst>
              <p:ext uri="{D42A27DB-BD31-4B8C-83A1-F6EECF244321}">
                <p14:modId xmlns:p14="http://schemas.microsoft.com/office/powerpoint/2010/main" val="2916069419"/>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215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0E2C6-AD77-4600-A10B-C792C481F8E1}"/>
              </a:ext>
            </a:extLst>
          </p:cNvPr>
          <p:cNvSpPr>
            <a:spLocks noGrp="1"/>
          </p:cNvSpPr>
          <p:nvPr>
            <p:ph type="title"/>
          </p:nvPr>
        </p:nvSpPr>
        <p:spPr/>
        <p:txBody>
          <a:bodyPr/>
          <a:lstStyle/>
          <a:p>
            <a:r>
              <a:rPr lang="en-GB"/>
              <a:t>Quick Teams Intro</a:t>
            </a:r>
          </a:p>
        </p:txBody>
      </p:sp>
      <p:pic>
        <p:nvPicPr>
          <p:cNvPr id="4" name="Picture 4" descr="A screenshot of a cell phone&#10;&#10;Description automatically generated">
            <a:extLst>
              <a:ext uri="{FF2B5EF4-FFF2-40B4-BE49-F238E27FC236}">
                <a16:creationId xmlns:a16="http://schemas.microsoft.com/office/drawing/2014/main" id="{38B61A2E-34C3-406A-A341-D502090F38EC}"/>
              </a:ext>
            </a:extLst>
          </p:cNvPr>
          <p:cNvPicPr>
            <a:picLocks noGrp="1" noChangeAspect="1"/>
          </p:cNvPicPr>
          <p:nvPr>
            <p:ph idx="1"/>
          </p:nvPr>
        </p:nvPicPr>
        <p:blipFill>
          <a:blip r:embed="rId3"/>
          <a:stretch>
            <a:fillRect/>
          </a:stretch>
        </p:blipFill>
        <p:spPr>
          <a:xfrm>
            <a:off x="1012381" y="2213020"/>
            <a:ext cx="10168128" cy="1334934"/>
          </a:xfrm>
        </p:spPr>
      </p:pic>
      <p:sp>
        <p:nvSpPr>
          <p:cNvPr id="5" name="TextBox 4">
            <a:extLst>
              <a:ext uri="{FF2B5EF4-FFF2-40B4-BE49-F238E27FC236}">
                <a16:creationId xmlns:a16="http://schemas.microsoft.com/office/drawing/2014/main" id="{CD9CA0AA-53AC-48B8-9EE6-63132ADC16A1}"/>
              </a:ext>
            </a:extLst>
          </p:cNvPr>
          <p:cNvSpPr txBox="1"/>
          <p:nvPr/>
        </p:nvSpPr>
        <p:spPr>
          <a:xfrm>
            <a:off x="3930650" y="1731962"/>
            <a:ext cx="15525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Participants</a:t>
            </a:r>
          </a:p>
        </p:txBody>
      </p:sp>
      <p:sp>
        <p:nvSpPr>
          <p:cNvPr id="6" name="TextBox 5">
            <a:extLst>
              <a:ext uri="{FF2B5EF4-FFF2-40B4-BE49-F238E27FC236}">
                <a16:creationId xmlns:a16="http://schemas.microsoft.com/office/drawing/2014/main" id="{996D216E-D439-4E00-8B58-765928E3CD63}"/>
              </a:ext>
            </a:extLst>
          </p:cNvPr>
          <p:cNvSpPr txBox="1"/>
          <p:nvPr/>
        </p:nvSpPr>
        <p:spPr>
          <a:xfrm>
            <a:off x="2827337" y="377983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Chat box – use to type a message/question.</a:t>
            </a:r>
          </a:p>
        </p:txBody>
      </p:sp>
      <p:sp>
        <p:nvSpPr>
          <p:cNvPr id="7" name="TextBox 6">
            <a:extLst>
              <a:ext uri="{FF2B5EF4-FFF2-40B4-BE49-F238E27FC236}">
                <a16:creationId xmlns:a16="http://schemas.microsoft.com/office/drawing/2014/main" id="{C4864C07-CB8E-44BC-88E3-AFA1B623916B}"/>
              </a:ext>
            </a:extLst>
          </p:cNvPr>
          <p:cNvSpPr txBox="1"/>
          <p:nvPr/>
        </p:nvSpPr>
        <p:spPr>
          <a:xfrm>
            <a:off x="5859463" y="44069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Raise your hand/ask a question</a:t>
            </a:r>
          </a:p>
        </p:txBody>
      </p:sp>
      <p:sp>
        <p:nvSpPr>
          <p:cNvPr id="8" name="TextBox 7">
            <a:extLst>
              <a:ext uri="{FF2B5EF4-FFF2-40B4-BE49-F238E27FC236}">
                <a16:creationId xmlns:a16="http://schemas.microsoft.com/office/drawing/2014/main" id="{234BE0AB-E20D-492D-BB10-3F49726E2339}"/>
              </a:ext>
            </a:extLst>
          </p:cNvPr>
          <p:cNvSpPr txBox="1"/>
          <p:nvPr/>
        </p:nvSpPr>
        <p:spPr>
          <a:xfrm>
            <a:off x="8534400" y="424021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Turn microphone on/off</a:t>
            </a:r>
          </a:p>
        </p:txBody>
      </p:sp>
      <p:sp>
        <p:nvSpPr>
          <p:cNvPr id="9" name="TextBox 8">
            <a:extLst>
              <a:ext uri="{FF2B5EF4-FFF2-40B4-BE49-F238E27FC236}">
                <a16:creationId xmlns:a16="http://schemas.microsoft.com/office/drawing/2014/main" id="{F9B6C654-23E9-4C1F-99DE-26D79587DBDC}"/>
              </a:ext>
            </a:extLst>
          </p:cNvPr>
          <p:cNvSpPr txBox="1"/>
          <p:nvPr/>
        </p:nvSpPr>
        <p:spPr>
          <a:xfrm>
            <a:off x="9320212" y="1184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Leave to end meeting</a:t>
            </a:r>
          </a:p>
        </p:txBody>
      </p:sp>
      <p:sp>
        <p:nvSpPr>
          <p:cNvPr id="10" name="TextBox 9">
            <a:extLst>
              <a:ext uri="{FF2B5EF4-FFF2-40B4-BE49-F238E27FC236}">
                <a16:creationId xmlns:a16="http://schemas.microsoft.com/office/drawing/2014/main" id="{3792776E-EB10-40E6-8290-04A2BE6B7F2E}"/>
              </a:ext>
            </a:extLst>
          </p:cNvPr>
          <p:cNvSpPr txBox="1"/>
          <p:nvPr/>
        </p:nvSpPr>
        <p:spPr>
          <a:xfrm>
            <a:off x="6677025" y="1422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Turn camera on/off</a:t>
            </a:r>
          </a:p>
        </p:txBody>
      </p:sp>
      <p:sp>
        <p:nvSpPr>
          <p:cNvPr id="11" name="Arrow: Right 10">
            <a:extLst>
              <a:ext uri="{FF2B5EF4-FFF2-40B4-BE49-F238E27FC236}">
                <a16:creationId xmlns:a16="http://schemas.microsoft.com/office/drawing/2014/main" id="{56D04F9F-1C10-431A-B8CB-4323E1E7C963}"/>
              </a:ext>
            </a:extLst>
          </p:cNvPr>
          <p:cNvSpPr/>
          <p:nvPr/>
        </p:nvSpPr>
        <p:spPr>
          <a:xfrm rot="-2040000">
            <a:off x="5327068" y="3536114"/>
            <a:ext cx="1206499" cy="4921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075A77D0-B8B6-4937-8A64-ED26DDD3CBAB}"/>
              </a:ext>
            </a:extLst>
          </p:cNvPr>
          <p:cNvSpPr/>
          <p:nvPr/>
        </p:nvSpPr>
        <p:spPr>
          <a:xfrm rot="4200000">
            <a:off x="5194046" y="2194495"/>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7E327432-5A7D-484E-9DB8-3E392AB8DCF3}"/>
              </a:ext>
            </a:extLst>
          </p:cNvPr>
          <p:cNvSpPr/>
          <p:nvPr/>
        </p:nvSpPr>
        <p:spPr>
          <a:xfrm rot="14880000">
            <a:off x="6638671" y="3623244"/>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AA72F378-A987-4346-AB2F-966A5686E936}"/>
              </a:ext>
            </a:extLst>
          </p:cNvPr>
          <p:cNvSpPr/>
          <p:nvPr/>
        </p:nvSpPr>
        <p:spPr>
          <a:xfrm rot="5400000">
            <a:off x="10202609" y="2091307"/>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A7938DF0-9EC7-4DB2-A5A5-AD81DBCE551D}"/>
              </a:ext>
            </a:extLst>
          </p:cNvPr>
          <p:cNvSpPr/>
          <p:nvPr/>
        </p:nvSpPr>
        <p:spPr>
          <a:xfrm rot="5400000">
            <a:off x="7805483" y="2138932"/>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A97EF5D3-0F3E-410D-BFE1-E255B9271E8C}"/>
              </a:ext>
            </a:extLst>
          </p:cNvPr>
          <p:cNvSpPr/>
          <p:nvPr/>
        </p:nvSpPr>
        <p:spPr>
          <a:xfrm rot="14880000">
            <a:off x="8527796" y="3456557"/>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55355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22977-6A1D-4320-B492-0A4BD64CE9C2}"/>
              </a:ext>
            </a:extLst>
          </p:cNvPr>
          <p:cNvSpPr>
            <a:spLocks noGrp="1"/>
          </p:cNvSpPr>
          <p:nvPr>
            <p:ph type="title"/>
          </p:nvPr>
        </p:nvSpPr>
        <p:spPr>
          <a:xfrm>
            <a:off x="411480" y="991443"/>
            <a:ext cx="4443154" cy="1087819"/>
          </a:xfrm>
        </p:spPr>
        <p:txBody>
          <a:bodyPr anchor="b">
            <a:normAutofit/>
          </a:bodyPr>
          <a:lstStyle/>
          <a:p>
            <a:r>
              <a:rPr lang="en-GB" sz="3400"/>
              <a:t>Aims of the session</a:t>
            </a:r>
          </a:p>
        </p:txBody>
      </p:sp>
      <p:sp>
        <p:nvSpPr>
          <p:cNvPr id="36" name="Rectangle 35">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57DF35-6603-4C0D-B0A7-E9EA06A600FF}"/>
              </a:ext>
            </a:extLst>
          </p:cNvPr>
          <p:cNvSpPr>
            <a:spLocks noGrp="1"/>
          </p:cNvSpPr>
          <p:nvPr>
            <p:ph idx="1"/>
          </p:nvPr>
        </p:nvSpPr>
        <p:spPr>
          <a:xfrm>
            <a:off x="411480" y="2684095"/>
            <a:ext cx="4443154" cy="3492868"/>
          </a:xfrm>
        </p:spPr>
        <p:txBody>
          <a:bodyPr vert="horz" lIns="91440" tIns="45720" rIns="91440" bIns="45720" rtlCol="0" anchor="t">
            <a:normAutofit/>
          </a:bodyPr>
          <a:lstStyle/>
          <a:p>
            <a:pPr>
              <a:lnSpc>
                <a:spcPct val="100000"/>
              </a:lnSpc>
            </a:pPr>
            <a:r>
              <a:rPr lang="en-GB" sz="1400" dirty="0"/>
              <a:t>In this session I'm going to take you through some of the university induction content, and also some of the programme information.</a:t>
            </a:r>
            <a:endParaRPr lang="en-GB" dirty="0"/>
          </a:p>
          <a:p>
            <a:pPr>
              <a:lnSpc>
                <a:spcPct val="100000"/>
              </a:lnSpc>
            </a:pPr>
            <a:r>
              <a:rPr lang="en-GB" sz="1400" dirty="0"/>
              <a:t>It will include:</a:t>
            </a:r>
          </a:p>
          <a:p>
            <a:pPr lvl="1">
              <a:lnSpc>
                <a:spcPct val="100000"/>
              </a:lnSpc>
            </a:pPr>
            <a:r>
              <a:rPr lang="en-GB" sz="1400" dirty="0"/>
              <a:t>Looking at the technology systems we will be using (Hwb app, Teams and Moodle)</a:t>
            </a:r>
          </a:p>
          <a:p>
            <a:pPr lvl="1">
              <a:lnSpc>
                <a:spcPct val="100000"/>
              </a:lnSpc>
            </a:pPr>
            <a:r>
              <a:rPr lang="en-GB" sz="1400" dirty="0"/>
              <a:t>Library information</a:t>
            </a:r>
          </a:p>
          <a:p>
            <a:pPr lvl="1">
              <a:lnSpc>
                <a:spcPct val="100000"/>
              </a:lnSpc>
            </a:pPr>
            <a:r>
              <a:rPr lang="en-GB" sz="1400" dirty="0"/>
              <a:t>Covid-related information</a:t>
            </a:r>
          </a:p>
          <a:p>
            <a:pPr lvl="1">
              <a:lnSpc>
                <a:spcPct val="100000"/>
              </a:lnSpc>
            </a:pPr>
            <a:r>
              <a:rPr lang="en-GB" sz="1400" dirty="0"/>
              <a:t>Support available (student services)</a:t>
            </a:r>
          </a:p>
          <a:p>
            <a:pPr lvl="1">
              <a:lnSpc>
                <a:spcPct val="100000"/>
              </a:lnSpc>
            </a:pPr>
            <a:r>
              <a:rPr lang="en-GB" sz="1400" dirty="0"/>
              <a:t>Bursaries</a:t>
            </a:r>
          </a:p>
          <a:p>
            <a:pPr lvl="1">
              <a:lnSpc>
                <a:spcPct val="100000"/>
              </a:lnSpc>
            </a:pPr>
            <a:r>
              <a:rPr lang="en-GB" sz="1400" dirty="0"/>
              <a:t>Student Reps</a:t>
            </a:r>
          </a:p>
          <a:p>
            <a:pPr lvl="1">
              <a:lnSpc>
                <a:spcPct val="100000"/>
              </a:lnSpc>
            </a:pPr>
            <a:r>
              <a:rPr lang="en-GB" sz="1400" dirty="0"/>
              <a:t>Academic Regulations</a:t>
            </a:r>
          </a:p>
        </p:txBody>
      </p:sp>
      <p:pic>
        <p:nvPicPr>
          <p:cNvPr id="5" name="Picture 15" descr="Student working on a computer">
            <a:extLst>
              <a:ext uri="{FF2B5EF4-FFF2-40B4-BE49-F238E27FC236}">
                <a16:creationId xmlns:a16="http://schemas.microsoft.com/office/drawing/2014/main" id="{01B61FCF-8989-419A-87D3-591A36424B38}"/>
              </a:ext>
            </a:extLst>
          </p:cNvPr>
          <p:cNvPicPr>
            <a:picLocks noChangeAspect="1"/>
          </p:cNvPicPr>
          <p:nvPr/>
        </p:nvPicPr>
        <p:blipFill rotWithShape="1">
          <a:blip r:embed="rId2"/>
          <a:srcRect l="14132" r="9131" b="-2"/>
          <a:stretch/>
        </p:blipFill>
        <p:spPr>
          <a:xfrm>
            <a:off x="5647833" y="625683"/>
            <a:ext cx="5916390" cy="5551280"/>
          </a:xfrm>
          <a:prstGeom prst="rect">
            <a:avLst/>
          </a:prstGeom>
        </p:spPr>
      </p:pic>
    </p:spTree>
    <p:extLst>
      <p:ext uri="{BB962C8B-B14F-4D97-AF65-F5344CB8AC3E}">
        <p14:creationId xmlns:p14="http://schemas.microsoft.com/office/powerpoint/2010/main" val="4208812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7EF00-F540-429B-AEED-07F65B0A330C}"/>
              </a:ext>
            </a:extLst>
          </p:cNvPr>
          <p:cNvSpPr>
            <a:spLocks noGrp="1"/>
          </p:cNvSpPr>
          <p:nvPr>
            <p:ph type="title"/>
          </p:nvPr>
        </p:nvSpPr>
        <p:spPr>
          <a:xfrm>
            <a:off x="411480" y="991443"/>
            <a:ext cx="4443154" cy="1087819"/>
          </a:xfrm>
        </p:spPr>
        <p:txBody>
          <a:bodyPr anchor="b">
            <a:normAutofit/>
          </a:bodyPr>
          <a:lstStyle/>
          <a:p>
            <a:r>
              <a:rPr lang="en-GB" sz="3400"/>
              <a:t>Aims of the session</a:t>
            </a:r>
            <a:endParaRPr lang="en-US" sz="3400"/>
          </a:p>
        </p:txBody>
      </p:sp>
      <p:sp>
        <p:nvSpPr>
          <p:cNvPr id="33" name="Rectangle 32">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53DF7D9-52F2-40EF-8AF0-3B04A822263F}"/>
              </a:ext>
            </a:extLst>
          </p:cNvPr>
          <p:cNvSpPr>
            <a:spLocks noGrp="1"/>
          </p:cNvSpPr>
          <p:nvPr>
            <p:ph idx="1"/>
          </p:nvPr>
        </p:nvSpPr>
        <p:spPr>
          <a:xfrm>
            <a:off x="411480" y="2684095"/>
            <a:ext cx="4443154" cy="3492868"/>
          </a:xfrm>
        </p:spPr>
        <p:txBody>
          <a:bodyPr vert="horz" lIns="91440" tIns="45720" rIns="91440" bIns="45720" rtlCol="0">
            <a:normAutofit/>
          </a:bodyPr>
          <a:lstStyle/>
          <a:p>
            <a:r>
              <a:rPr lang="en-GB" sz="1700"/>
              <a:t>Course and Programme content:</a:t>
            </a:r>
          </a:p>
          <a:p>
            <a:pPr lvl="1"/>
            <a:r>
              <a:rPr lang="en-GB" sz="1700"/>
              <a:t>How your award is calculated</a:t>
            </a:r>
          </a:p>
          <a:p>
            <a:pPr lvl="1"/>
            <a:r>
              <a:rPr lang="en-GB" sz="1700"/>
              <a:t>Extenuating Circumstances</a:t>
            </a:r>
          </a:p>
          <a:p>
            <a:pPr lvl="1"/>
            <a:r>
              <a:rPr lang="en-GB" sz="1700"/>
              <a:t>Structure of the course</a:t>
            </a:r>
          </a:p>
          <a:p>
            <a:pPr lvl="1"/>
            <a:r>
              <a:rPr lang="en-GB" sz="1700"/>
              <a:t>Moodle page for the module</a:t>
            </a:r>
          </a:p>
          <a:p>
            <a:pPr lvl="1"/>
            <a:r>
              <a:rPr lang="en-GB" sz="1700"/>
              <a:t>Assessments for this term</a:t>
            </a:r>
          </a:p>
        </p:txBody>
      </p:sp>
      <p:pic>
        <p:nvPicPr>
          <p:cNvPr id="5" name="Picture 5" descr="Person working with laptop and notepad">
            <a:extLst>
              <a:ext uri="{FF2B5EF4-FFF2-40B4-BE49-F238E27FC236}">
                <a16:creationId xmlns:a16="http://schemas.microsoft.com/office/drawing/2014/main" id="{00606DFE-1B4C-43C1-9DE0-DCCCA0D2BC53}"/>
              </a:ext>
            </a:extLst>
          </p:cNvPr>
          <p:cNvPicPr>
            <a:picLocks noChangeAspect="1"/>
          </p:cNvPicPr>
          <p:nvPr/>
        </p:nvPicPr>
        <p:blipFill rotWithShape="1">
          <a:blip r:embed="rId2"/>
          <a:srcRect l="5398" r="10229" b="-1"/>
          <a:stretch/>
        </p:blipFill>
        <p:spPr>
          <a:xfrm>
            <a:off x="5385816" y="853693"/>
            <a:ext cx="6440424" cy="5095260"/>
          </a:xfrm>
          <a:prstGeom prst="rect">
            <a:avLst/>
          </a:prstGeom>
        </p:spPr>
      </p:pic>
    </p:spTree>
    <p:extLst>
      <p:ext uri="{BB962C8B-B14F-4D97-AF65-F5344CB8AC3E}">
        <p14:creationId xmlns:p14="http://schemas.microsoft.com/office/powerpoint/2010/main" val="1675712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illing in forms on a table">
            <a:extLst>
              <a:ext uri="{FF2B5EF4-FFF2-40B4-BE49-F238E27FC236}">
                <a16:creationId xmlns:a16="http://schemas.microsoft.com/office/drawing/2014/main" id="{40DD8383-FF98-419A-9479-1402C74FA64C}"/>
              </a:ext>
            </a:extLst>
          </p:cNvPr>
          <p:cNvPicPr>
            <a:picLocks noChangeAspect="1"/>
          </p:cNvPicPr>
          <p:nvPr/>
        </p:nvPicPr>
        <p:blipFill rotWithShape="1">
          <a:blip r:embed="rId2"/>
          <a:srcRect l="15628" r="-1"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8D4335-73A0-49FA-A5DF-2CC8A27B1CD5}"/>
              </a:ext>
            </a:extLst>
          </p:cNvPr>
          <p:cNvSpPr>
            <a:spLocks noGrp="1"/>
          </p:cNvSpPr>
          <p:nvPr>
            <p:ph type="title"/>
          </p:nvPr>
        </p:nvSpPr>
        <p:spPr>
          <a:xfrm>
            <a:off x="371094" y="1161288"/>
            <a:ext cx="3438144" cy="1124712"/>
          </a:xfrm>
        </p:spPr>
        <p:txBody>
          <a:bodyPr anchor="b">
            <a:normAutofit/>
          </a:bodyPr>
          <a:lstStyle/>
          <a:p>
            <a:r>
              <a:rPr lang="en-GB" sz="2800"/>
              <a:t>Enrolment and Partial Enrolment</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2CA632A-C4D8-4D24-87D4-430FE5FE0D56}"/>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t>As you are all here in Teams today that will mean that you are all at least partially enrolled.</a:t>
            </a:r>
          </a:p>
          <a:p>
            <a:r>
              <a:rPr lang="en-GB" sz="1700"/>
              <a:t>If you are not fully enrolled at this point, please do not worry, it is just that they need to check all your ID documents before you are fully enrolled into the system.</a:t>
            </a:r>
          </a:p>
        </p:txBody>
      </p:sp>
    </p:spTree>
    <p:extLst>
      <p:ext uri="{BB962C8B-B14F-4D97-AF65-F5344CB8AC3E}">
        <p14:creationId xmlns:p14="http://schemas.microsoft.com/office/powerpoint/2010/main" val="4059585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C9A9DA9-7DC8-488B-A882-123947B0F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57F6BDD4-E066-4008-8011-6CC31AEB45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8A9813-5987-4DEF-9AA7-3E75DE0399B9}"/>
              </a:ext>
            </a:extLst>
          </p:cNvPr>
          <p:cNvSpPr>
            <a:spLocks noGrp="1"/>
          </p:cNvSpPr>
          <p:nvPr>
            <p:ph type="title"/>
          </p:nvPr>
        </p:nvSpPr>
        <p:spPr>
          <a:xfrm>
            <a:off x="841246" y="978619"/>
            <a:ext cx="5991244" cy="1106424"/>
          </a:xfrm>
        </p:spPr>
        <p:txBody>
          <a:bodyPr vert="horz" lIns="91440" tIns="45720" rIns="91440" bIns="45720" rtlCol="0">
            <a:normAutofit/>
          </a:bodyPr>
          <a:lstStyle/>
          <a:p>
            <a:r>
              <a:rPr lang="en-US" sz="3200"/>
              <a:t>The Student HWB</a:t>
            </a:r>
          </a:p>
        </p:txBody>
      </p:sp>
      <p:sp>
        <p:nvSpPr>
          <p:cNvPr id="30" name="Rectangle 29">
            <a:extLst>
              <a:ext uri="{FF2B5EF4-FFF2-40B4-BE49-F238E27FC236}">
                <a16:creationId xmlns:a16="http://schemas.microsoft.com/office/drawing/2014/main" id="{2711A8FB-68FC-45FC-B01E-38F809E2D4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2A865FE3-5FC9-4049-87CF-30019C46C0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788E73-9830-4383-9042-79C1860BA0D6}"/>
              </a:ext>
            </a:extLst>
          </p:cNvPr>
          <p:cNvSpPr>
            <a:spLocks noGrp="1"/>
          </p:cNvSpPr>
          <p:nvPr>
            <p:ph idx="1"/>
          </p:nvPr>
        </p:nvSpPr>
        <p:spPr>
          <a:xfrm>
            <a:off x="841248" y="2252870"/>
            <a:ext cx="5993892" cy="3560251"/>
          </a:xfrm>
        </p:spPr>
        <p:txBody>
          <a:bodyPr vert="horz" lIns="91440" tIns="45720" rIns="91440" bIns="45720" rtlCol="0" anchor="t">
            <a:normAutofit/>
          </a:bodyPr>
          <a:lstStyle/>
          <a:p>
            <a:pPr marL="0" indent="0">
              <a:buNone/>
            </a:pPr>
            <a:r>
              <a:rPr lang="en-US" sz="1800" dirty="0"/>
              <a:t>Access to Hwb:</a:t>
            </a:r>
          </a:p>
          <a:p>
            <a:pPr marL="0" indent="0">
              <a:buNone/>
            </a:pPr>
            <a:r>
              <a:rPr lang="en-US" sz="1800" dirty="0"/>
              <a:t>Either through the UTWSD Hwb App (Google Play Store and Apple App Store) or via the following link:</a:t>
            </a:r>
          </a:p>
          <a:p>
            <a:pPr marL="0" indent="0">
              <a:buNone/>
            </a:pPr>
            <a:r>
              <a:rPr lang="en-US" sz="1800" dirty="0">
                <a:ea typeface="+mn-lt"/>
                <a:cs typeface="+mn-lt"/>
                <a:hlinkClick r:id="rId3"/>
              </a:rPr>
              <a:t>https://www.uwtsd.ac.uk/hwb/</a:t>
            </a:r>
            <a:endParaRPr lang="en-US" sz="1800" dirty="0"/>
          </a:p>
          <a:p>
            <a:pPr marL="0" indent="0">
              <a:buNone/>
            </a:pPr>
            <a:endParaRPr lang="en-US" sz="1800"/>
          </a:p>
        </p:txBody>
      </p:sp>
      <p:pic>
        <p:nvPicPr>
          <p:cNvPr id="4" name="Picture 4" descr="A picture containing stop, clock&#10;&#10;Description automatically generated">
            <a:extLst>
              <a:ext uri="{FF2B5EF4-FFF2-40B4-BE49-F238E27FC236}">
                <a16:creationId xmlns:a16="http://schemas.microsoft.com/office/drawing/2014/main" id="{A08E59CF-095A-4C52-A857-0FC00131F3EA}"/>
              </a:ext>
            </a:extLst>
          </p:cNvPr>
          <p:cNvPicPr>
            <a:picLocks noChangeAspect="1"/>
          </p:cNvPicPr>
          <p:nvPr/>
        </p:nvPicPr>
        <p:blipFill>
          <a:blip r:embed="rId4"/>
          <a:stretch>
            <a:fillRect/>
          </a:stretch>
        </p:blipFill>
        <p:spPr>
          <a:xfrm>
            <a:off x="7679814" y="1295154"/>
            <a:ext cx="4097657" cy="4167108"/>
          </a:xfrm>
          <a:prstGeom prst="rect">
            <a:avLst/>
          </a:prstGeom>
        </p:spPr>
      </p:pic>
    </p:spTree>
    <p:extLst>
      <p:ext uri="{BB962C8B-B14F-4D97-AF65-F5344CB8AC3E}">
        <p14:creationId xmlns:p14="http://schemas.microsoft.com/office/powerpoint/2010/main" val="3443068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2"/>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509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6EB08-2B81-4D83-B291-71AE7270B975}"/>
              </a:ext>
            </a:extLst>
          </p:cNvPr>
          <p:cNvSpPr>
            <a:spLocks noGrp="1"/>
          </p:cNvSpPr>
          <p:nvPr>
            <p:ph type="title"/>
          </p:nvPr>
        </p:nvSpPr>
        <p:spPr>
          <a:xfrm>
            <a:off x="411480" y="991443"/>
            <a:ext cx="4443154" cy="1087819"/>
          </a:xfrm>
        </p:spPr>
        <p:txBody>
          <a:bodyPr anchor="b">
            <a:normAutofit/>
          </a:bodyPr>
          <a:lstStyle/>
          <a:p>
            <a:r>
              <a:rPr lang="en-GB" sz="3400"/>
              <a:t>Introduction to the Library</a:t>
            </a:r>
          </a:p>
        </p:txBody>
      </p:sp>
      <p:sp>
        <p:nvSpPr>
          <p:cNvPr id="13" name="Rectangle 12">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11BDDAB1-59EF-484E-8DAC-ABCFECDB4AD9}"/>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US" sz="1700">
                <a:ea typeface="+mn-lt"/>
                <a:cs typeface="+mn-lt"/>
              </a:rPr>
              <a:t>There are two videos available for the library: Virtual Tour and the Click and Collect Service.</a:t>
            </a:r>
          </a:p>
          <a:p>
            <a:endParaRPr lang="en-US" sz="1700"/>
          </a:p>
        </p:txBody>
      </p:sp>
      <p:pic>
        <p:nvPicPr>
          <p:cNvPr id="4" name="Picture 4">
            <a:hlinkClick r:id="" action="ppaction://media"/>
            <a:extLst>
              <a:ext uri="{FF2B5EF4-FFF2-40B4-BE49-F238E27FC236}">
                <a16:creationId xmlns:a16="http://schemas.microsoft.com/office/drawing/2014/main" id="{5FE96AE8-8F48-497B-9931-99A20AB4D257}"/>
              </a:ext>
            </a:extLst>
          </p:cNvPr>
          <p:cNvPicPr>
            <a:picLocks noRot="1" noChangeAspect="1"/>
          </p:cNvPicPr>
          <p:nvPr>
            <a:videoFile r:link="rId1"/>
          </p:nvPr>
        </p:nvPicPr>
        <p:blipFill>
          <a:blip r:embed="rId4"/>
          <a:stretch>
            <a:fillRect/>
          </a:stretch>
        </p:blipFill>
        <p:spPr>
          <a:xfrm>
            <a:off x="5385816" y="986164"/>
            <a:ext cx="6440424" cy="4830318"/>
          </a:xfrm>
          <a:prstGeom prst="rect">
            <a:avLst/>
          </a:prstGeom>
        </p:spPr>
      </p:pic>
    </p:spTree>
    <p:extLst>
      <p:ext uri="{BB962C8B-B14F-4D97-AF65-F5344CB8AC3E}">
        <p14:creationId xmlns:p14="http://schemas.microsoft.com/office/powerpoint/2010/main" val="3631984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9A9DA9-7DC8-488B-A882-123947B0F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57F6BDD4-E066-4008-8011-6CC31AEB45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3C95A8-1DE1-460E-9585-22C257196A5F}"/>
              </a:ext>
            </a:extLst>
          </p:cNvPr>
          <p:cNvSpPr>
            <a:spLocks noGrp="1"/>
          </p:cNvSpPr>
          <p:nvPr>
            <p:ph type="title"/>
          </p:nvPr>
        </p:nvSpPr>
        <p:spPr>
          <a:xfrm>
            <a:off x="841247" y="978619"/>
            <a:ext cx="3410712" cy="1106424"/>
          </a:xfrm>
        </p:spPr>
        <p:txBody>
          <a:bodyPr>
            <a:normAutofit/>
          </a:bodyPr>
          <a:lstStyle/>
          <a:p>
            <a:r>
              <a:rPr lang="en-GB" sz="2800"/>
              <a:t>Introduction to the Library</a:t>
            </a:r>
          </a:p>
        </p:txBody>
      </p:sp>
      <p:sp>
        <p:nvSpPr>
          <p:cNvPr id="15" name="Rectangle 14">
            <a:extLst>
              <a:ext uri="{FF2B5EF4-FFF2-40B4-BE49-F238E27FC236}">
                <a16:creationId xmlns:a16="http://schemas.microsoft.com/office/drawing/2014/main" id="{2711A8FB-68FC-45FC-B01E-38F809E2D4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2A865FE3-5FC9-4049-87CF-30019C46C0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27D7A6C1-ABBA-437D-B003-B45690DE6036}"/>
              </a:ext>
            </a:extLst>
          </p:cNvPr>
          <p:cNvSpPr>
            <a:spLocks noGrp="1"/>
          </p:cNvSpPr>
          <p:nvPr>
            <p:ph idx="1"/>
          </p:nvPr>
        </p:nvSpPr>
        <p:spPr>
          <a:xfrm>
            <a:off x="841248" y="2252870"/>
            <a:ext cx="3412219" cy="3560251"/>
          </a:xfrm>
        </p:spPr>
        <p:txBody>
          <a:bodyPr vert="horz" lIns="91440" tIns="45720" rIns="91440" bIns="45720" rtlCol="0" anchor="t">
            <a:normAutofit/>
          </a:bodyPr>
          <a:lstStyle/>
          <a:p>
            <a:r>
              <a:rPr lang="en-US" sz="1700"/>
              <a:t>Click and Collect Service</a:t>
            </a:r>
          </a:p>
        </p:txBody>
      </p:sp>
      <p:pic>
        <p:nvPicPr>
          <p:cNvPr id="4" name="Picture 4">
            <a:hlinkClick r:id="" action="ppaction://media"/>
            <a:extLst>
              <a:ext uri="{FF2B5EF4-FFF2-40B4-BE49-F238E27FC236}">
                <a16:creationId xmlns:a16="http://schemas.microsoft.com/office/drawing/2014/main" id="{FA396F8E-F649-4F84-B725-BF793E8F1D12}"/>
              </a:ext>
            </a:extLst>
          </p:cNvPr>
          <p:cNvPicPr>
            <a:picLocks noRot="1" noChangeAspect="1"/>
          </p:cNvPicPr>
          <p:nvPr>
            <a:videoFile r:link="rId1"/>
          </p:nvPr>
        </p:nvPicPr>
        <p:blipFill>
          <a:blip r:embed="rId3"/>
          <a:stretch>
            <a:fillRect/>
          </a:stretch>
        </p:blipFill>
        <p:spPr>
          <a:xfrm>
            <a:off x="5120640" y="882396"/>
            <a:ext cx="6656832" cy="4992624"/>
          </a:xfrm>
          <a:prstGeom prst="rect">
            <a:avLst/>
          </a:prstGeom>
        </p:spPr>
      </p:pic>
    </p:spTree>
    <p:extLst>
      <p:ext uri="{BB962C8B-B14F-4D97-AF65-F5344CB8AC3E}">
        <p14:creationId xmlns:p14="http://schemas.microsoft.com/office/powerpoint/2010/main" val="462159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B4BC9-F0DA-4B67-B77D-1B807D390045}"/>
              </a:ext>
            </a:extLst>
          </p:cNvPr>
          <p:cNvSpPr>
            <a:spLocks noGrp="1"/>
          </p:cNvSpPr>
          <p:nvPr>
            <p:ph type="title"/>
          </p:nvPr>
        </p:nvSpPr>
        <p:spPr/>
        <p:txBody>
          <a:bodyPr/>
          <a:lstStyle/>
          <a:p>
            <a:r>
              <a:rPr lang="en-GB"/>
              <a:t>Introduction to the library</a:t>
            </a:r>
          </a:p>
        </p:txBody>
      </p:sp>
      <p:sp>
        <p:nvSpPr>
          <p:cNvPr id="3" name="Content Placeholder 2">
            <a:extLst>
              <a:ext uri="{FF2B5EF4-FFF2-40B4-BE49-F238E27FC236}">
                <a16:creationId xmlns:a16="http://schemas.microsoft.com/office/drawing/2014/main" id="{A10B1A0F-0B47-48F0-A1D3-32121E238333}"/>
              </a:ext>
            </a:extLst>
          </p:cNvPr>
          <p:cNvSpPr>
            <a:spLocks noGrp="1"/>
          </p:cNvSpPr>
          <p:nvPr>
            <p:ph idx="1"/>
          </p:nvPr>
        </p:nvSpPr>
        <p:spPr/>
        <p:txBody>
          <a:bodyPr vert="horz" lIns="91440" tIns="45720" rIns="91440" bIns="45720" rtlCol="0" anchor="t">
            <a:normAutofit/>
          </a:bodyPr>
          <a:lstStyle/>
          <a:p>
            <a:r>
              <a:rPr lang="en-GB" dirty="0"/>
              <a:t>I have arranged an online session with our Library Academic Liaison, Sam </a:t>
            </a:r>
            <a:r>
              <a:rPr lang="en-GB" dirty="0" err="1"/>
              <a:t>Scoulding</a:t>
            </a:r>
            <a:r>
              <a:rPr lang="en-GB" dirty="0"/>
              <a:t>. It is booked for Tuesday 29th October at 2pm.</a:t>
            </a:r>
          </a:p>
          <a:p>
            <a:r>
              <a:rPr lang="en-GB" dirty="0"/>
              <a:t>During this time she will talk you through the library system and explain how you can access the various texts available to you.</a:t>
            </a:r>
          </a:p>
          <a:p>
            <a:r>
              <a:rPr lang="en-GB" dirty="0"/>
              <a:t>In the meantime, if you would like to start to find your way around the library system it is available via the direct link on the Hwb app, or via the UWTSD webpage.</a:t>
            </a:r>
          </a:p>
        </p:txBody>
      </p:sp>
    </p:spTree>
    <p:extLst>
      <p:ext uri="{BB962C8B-B14F-4D97-AF65-F5344CB8AC3E}">
        <p14:creationId xmlns:p14="http://schemas.microsoft.com/office/powerpoint/2010/main" val="1676575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3"/>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4914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17517EF-BD4D-4055-BDB4-A322C5356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DDB668-2CA4-4D2B-9C34-3487CA330B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DD0479-952E-4431-91C5-4E9A7381E683}"/>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dirty="0"/>
              <a:t>Financial Support</a:t>
            </a:r>
          </a:p>
        </p:txBody>
      </p:sp>
      <p:sp>
        <p:nvSpPr>
          <p:cNvPr id="17" name="Rectangle 16">
            <a:extLst>
              <a:ext uri="{FF2B5EF4-FFF2-40B4-BE49-F238E27FC236}">
                <a16:creationId xmlns:a16="http://schemas.microsoft.com/office/drawing/2014/main" id="{2568BC19-F052-4108-93E1-6A3D1DEC07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30604" y="1071836"/>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F4319C58-614C-4226-8749-B9A31A2B6BDB}"/>
              </a:ext>
            </a:extLst>
          </p:cNvPr>
          <p:cNvPicPr>
            <a:picLocks noGrp="1" noChangeAspect="1"/>
          </p:cNvPicPr>
          <p:nvPr>
            <p:ph idx="1"/>
          </p:nvPr>
        </p:nvPicPr>
        <p:blipFill>
          <a:blip r:embed="rId2"/>
          <a:stretch>
            <a:fillRect/>
          </a:stretch>
        </p:blipFill>
        <p:spPr>
          <a:xfrm>
            <a:off x="1178151" y="2091095"/>
            <a:ext cx="9839163" cy="4206240"/>
          </a:xfrm>
          <a:prstGeom prst="rect">
            <a:avLst/>
          </a:prstGeom>
        </p:spPr>
      </p:pic>
    </p:spTree>
    <p:extLst>
      <p:ext uri="{BB962C8B-B14F-4D97-AF65-F5344CB8AC3E}">
        <p14:creationId xmlns:p14="http://schemas.microsoft.com/office/powerpoint/2010/main" val="3800726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95857C-6C3C-4221-91B0-86FBAFA2C786}"/>
              </a:ext>
            </a:extLst>
          </p:cNvPr>
          <p:cNvSpPr>
            <a:spLocks noGrp="1"/>
          </p:cNvSpPr>
          <p:nvPr>
            <p:ph type="title"/>
          </p:nvPr>
        </p:nvSpPr>
        <p:spPr>
          <a:xfrm>
            <a:off x="841246" y="978619"/>
            <a:ext cx="5991244" cy="1106424"/>
          </a:xfrm>
        </p:spPr>
        <p:txBody>
          <a:bodyPr>
            <a:normAutofit/>
          </a:bodyPr>
          <a:lstStyle/>
          <a:p>
            <a:r>
              <a:rPr lang="en-GB" sz="3200"/>
              <a:t>Bursaries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77A200-B64E-46ED-B7C2-F25C556FEA6D}"/>
              </a:ext>
            </a:extLst>
          </p:cNvPr>
          <p:cNvSpPr>
            <a:spLocks noGrp="1"/>
          </p:cNvSpPr>
          <p:nvPr>
            <p:ph idx="1"/>
          </p:nvPr>
        </p:nvSpPr>
        <p:spPr>
          <a:xfrm>
            <a:off x="841248" y="2252870"/>
            <a:ext cx="5993892" cy="3560251"/>
          </a:xfrm>
        </p:spPr>
        <p:txBody>
          <a:bodyPr vert="horz" lIns="91440" tIns="45720" rIns="91440" bIns="45720" rtlCol="0" anchor="t">
            <a:normAutofit/>
          </a:bodyPr>
          <a:lstStyle/>
          <a:p>
            <a:pPr marL="285750" indent="-285750">
              <a:buFont typeface="Arial,Sans-Serif" panose="020B0604020202020204" pitchFamily="34" charset="0"/>
            </a:pPr>
            <a:r>
              <a:rPr lang="en-GB" sz="1800" dirty="0">
                <a:ea typeface="+mn-lt"/>
                <a:cs typeface="+mn-lt"/>
              </a:rPr>
              <a:t>There are several bursaries available to you. The Hwb app has a link directly to the finance pages on the University website, but for ease, the link is below:</a:t>
            </a:r>
            <a:endParaRPr lang="en-US" sz="1800" dirty="0">
              <a:ea typeface="+mn-lt"/>
              <a:cs typeface="+mn-lt"/>
            </a:endParaRPr>
          </a:p>
          <a:p>
            <a:pPr marL="285750" indent="-285750">
              <a:buFont typeface="Arial,Sans-Serif" panose="020B0604020202020204" pitchFamily="34" charset="0"/>
            </a:pPr>
            <a:r>
              <a:rPr lang="en-GB" sz="1800" dirty="0">
                <a:ea typeface="+mn-lt"/>
                <a:cs typeface="+mn-lt"/>
                <a:hlinkClick r:id="rId3"/>
              </a:rPr>
              <a:t>https://www.uwtsd.ac.uk/bursaries/postgraduate/</a:t>
            </a:r>
            <a:endParaRPr lang="en-GB" sz="1800" dirty="0">
              <a:ea typeface="+mn-lt"/>
              <a:cs typeface="+mn-lt"/>
            </a:endParaRPr>
          </a:p>
          <a:p>
            <a:pPr marL="285750" indent="-285750">
              <a:buFont typeface="Arial,Sans-Serif" panose="020B0604020202020204" pitchFamily="34" charset="0"/>
            </a:pPr>
            <a:endParaRPr lang="en-GB" sz="1800"/>
          </a:p>
          <a:p>
            <a:pPr marL="285750" indent="-285750">
              <a:buFont typeface="Arial,Sans-Serif" panose="020B0604020202020204" pitchFamily="34" charset="0"/>
            </a:pPr>
            <a:r>
              <a:rPr lang="en-GB" sz="1800" dirty="0"/>
              <a:t>There is a particular bursary available for technology support.</a:t>
            </a:r>
          </a:p>
        </p:txBody>
      </p:sp>
      <p:pic>
        <p:nvPicPr>
          <p:cNvPr id="4" name="Graphic 4" descr="Piggy Bank">
            <a:extLst>
              <a:ext uri="{FF2B5EF4-FFF2-40B4-BE49-F238E27FC236}">
                <a16:creationId xmlns:a16="http://schemas.microsoft.com/office/drawing/2014/main" id="{00C85DB9-691A-437C-ABD5-6D760226CC99}"/>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7679814" y="1329879"/>
            <a:ext cx="4097657" cy="4097657"/>
          </a:xfrm>
          <a:prstGeom prst="rect">
            <a:avLst/>
          </a:prstGeom>
        </p:spPr>
      </p:pic>
    </p:spTree>
    <p:extLst>
      <p:ext uri="{BB962C8B-B14F-4D97-AF65-F5344CB8AC3E}">
        <p14:creationId xmlns:p14="http://schemas.microsoft.com/office/powerpoint/2010/main" val="1562348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3"/>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4871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BCD37-988B-471F-956C-723E1F1E945D}"/>
              </a:ext>
            </a:extLst>
          </p:cNvPr>
          <p:cNvSpPr>
            <a:spLocks noGrp="1"/>
          </p:cNvSpPr>
          <p:nvPr>
            <p:ph type="title"/>
          </p:nvPr>
        </p:nvSpPr>
        <p:spPr>
          <a:xfrm>
            <a:off x="411480" y="991443"/>
            <a:ext cx="4443154" cy="1087819"/>
          </a:xfrm>
        </p:spPr>
        <p:txBody>
          <a:bodyPr anchor="b">
            <a:normAutofit/>
          </a:bodyPr>
          <a:lstStyle/>
          <a:p>
            <a:r>
              <a:rPr lang="en-GB" sz="3400"/>
              <a:t>COVID Awareness</a:t>
            </a:r>
          </a:p>
        </p:txBody>
      </p:sp>
      <p:sp>
        <p:nvSpPr>
          <p:cNvPr id="13" name="Rectangle 12">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A0527713-A5C3-414B-863A-591E0C7C7FC4}"/>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US" sz="1700" dirty="0"/>
              <a:t>It is mandatory that you are aware of the Covid measures being put in place within the university.</a:t>
            </a:r>
          </a:p>
          <a:p>
            <a:r>
              <a:rPr lang="en-US" sz="1700" dirty="0"/>
              <a:t>Although you are working online for this module, you may have a reason to come on to campus. Please make sure that you are up-to-date with current </a:t>
            </a:r>
            <a:r>
              <a:rPr lang="en-US" sz="1700"/>
              <a:t>information prior to accessing the </a:t>
            </a:r>
            <a:r>
              <a:rPr lang="en-US" sz="1700" dirty="0"/>
              <a:t>university buildings.</a:t>
            </a:r>
          </a:p>
        </p:txBody>
      </p:sp>
      <p:pic>
        <p:nvPicPr>
          <p:cNvPr id="4" name="Picture 4">
            <a:hlinkClick r:id="" action="ppaction://media"/>
            <a:extLst>
              <a:ext uri="{FF2B5EF4-FFF2-40B4-BE49-F238E27FC236}">
                <a16:creationId xmlns:a16="http://schemas.microsoft.com/office/drawing/2014/main" id="{300DF686-1D3E-45AB-96EA-34A42D380ED2}"/>
              </a:ext>
            </a:extLst>
          </p:cNvPr>
          <p:cNvPicPr>
            <a:picLocks noRot="1" noChangeAspect="1"/>
          </p:cNvPicPr>
          <p:nvPr>
            <a:videoFile r:link="rId1"/>
          </p:nvPr>
        </p:nvPicPr>
        <p:blipFill>
          <a:blip r:embed="rId4"/>
          <a:stretch>
            <a:fillRect/>
          </a:stretch>
        </p:blipFill>
        <p:spPr>
          <a:xfrm>
            <a:off x="5385816" y="986164"/>
            <a:ext cx="6440424" cy="4830318"/>
          </a:xfrm>
          <a:prstGeom prst="rect">
            <a:avLst/>
          </a:prstGeom>
        </p:spPr>
      </p:pic>
    </p:spTree>
    <p:extLst>
      <p:ext uri="{BB962C8B-B14F-4D97-AF65-F5344CB8AC3E}">
        <p14:creationId xmlns:p14="http://schemas.microsoft.com/office/powerpoint/2010/main" val="2052239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449D-7100-4555-AF1B-09C464FE44F0}"/>
              </a:ext>
            </a:extLst>
          </p:cNvPr>
          <p:cNvSpPr>
            <a:spLocks noGrp="1"/>
          </p:cNvSpPr>
          <p:nvPr>
            <p:ph type="title"/>
          </p:nvPr>
        </p:nvSpPr>
        <p:spPr/>
        <p:txBody>
          <a:bodyPr/>
          <a:lstStyle/>
          <a:p>
            <a:r>
              <a:rPr lang="en-GB" dirty="0"/>
              <a:t>Covid Awareness</a:t>
            </a:r>
          </a:p>
        </p:txBody>
      </p:sp>
      <p:sp>
        <p:nvSpPr>
          <p:cNvPr id="3" name="Content Placeholder 2">
            <a:extLst>
              <a:ext uri="{FF2B5EF4-FFF2-40B4-BE49-F238E27FC236}">
                <a16:creationId xmlns:a16="http://schemas.microsoft.com/office/drawing/2014/main" id="{96FDDEAC-6DB2-4E53-B39A-995B2FD6CBBD}"/>
              </a:ext>
            </a:extLst>
          </p:cNvPr>
          <p:cNvSpPr>
            <a:spLocks noGrp="1"/>
          </p:cNvSpPr>
          <p:nvPr>
            <p:ph idx="1"/>
          </p:nvPr>
        </p:nvSpPr>
        <p:spPr/>
        <p:txBody>
          <a:bodyPr vert="horz" lIns="91440" tIns="45720" rIns="91440" bIns="45720" rtlCol="0" anchor="t">
            <a:normAutofit/>
          </a:bodyPr>
          <a:lstStyle/>
          <a:p>
            <a:r>
              <a:rPr lang="en-GB" dirty="0"/>
              <a:t>The university have a FAQ page specifically for Covid information.</a:t>
            </a:r>
          </a:p>
          <a:p>
            <a:r>
              <a:rPr lang="en-GB" dirty="0"/>
              <a:t>This can be found at the following link:</a:t>
            </a:r>
          </a:p>
          <a:p>
            <a:r>
              <a:rPr lang="en-GB" dirty="0">
                <a:ea typeface="+mn-lt"/>
                <a:cs typeface="+mn-lt"/>
                <a:hlinkClick r:id="rId3"/>
              </a:rPr>
              <a:t>https://uwtsd.ac.uk/coronavirus/</a:t>
            </a:r>
          </a:p>
          <a:p>
            <a:r>
              <a:rPr lang="en-GB" dirty="0"/>
              <a:t>Including Face Covering Policy</a:t>
            </a:r>
          </a:p>
          <a:p>
            <a:r>
              <a:rPr lang="en-GB" dirty="0"/>
              <a:t>Track and Trace App</a:t>
            </a:r>
          </a:p>
          <a:p>
            <a:r>
              <a:rPr lang="en-GB" dirty="0"/>
              <a:t>Please do not assume that you can just walk into campus. You will need to make prior arrangements.</a:t>
            </a:r>
          </a:p>
        </p:txBody>
      </p:sp>
    </p:spTree>
    <p:extLst>
      <p:ext uri="{BB962C8B-B14F-4D97-AF65-F5344CB8AC3E}">
        <p14:creationId xmlns:p14="http://schemas.microsoft.com/office/powerpoint/2010/main" val="1935413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4AE6A-0423-4934-AA35-6E27CECA5383}"/>
              </a:ext>
            </a:extLst>
          </p:cNvPr>
          <p:cNvSpPr>
            <a:spLocks noGrp="1"/>
          </p:cNvSpPr>
          <p:nvPr>
            <p:ph type="title"/>
          </p:nvPr>
        </p:nvSpPr>
        <p:spPr>
          <a:xfrm>
            <a:off x="841248" y="256032"/>
            <a:ext cx="10506456" cy="1014984"/>
          </a:xfrm>
        </p:spPr>
        <p:txBody>
          <a:bodyPr anchor="b">
            <a:normAutofit/>
          </a:bodyPr>
          <a:lstStyle/>
          <a:p>
            <a:r>
              <a:rPr lang="en-GB" dirty="0"/>
              <a:t>Illness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DFDB589-3BAE-481B-A251-21B2B47AF492}"/>
              </a:ext>
            </a:extLst>
          </p:cNvPr>
          <p:cNvGraphicFramePr>
            <a:graphicFrameLocks noGrp="1"/>
          </p:cNvGraphicFramePr>
          <p:nvPr>
            <p:ph idx="1"/>
            <p:extLst>
              <p:ext uri="{D42A27DB-BD31-4B8C-83A1-F6EECF244321}">
                <p14:modId xmlns:p14="http://schemas.microsoft.com/office/powerpoint/2010/main" val="179906217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170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3"/>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5443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17517EF-BD4D-4055-BDB4-A322C5356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DDB668-2CA4-4D2B-9C34-3487CA330B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9EB142-445A-47EA-ACC4-36B44E83F62F}"/>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a:t>Study Support</a:t>
            </a:r>
          </a:p>
        </p:txBody>
      </p:sp>
      <p:sp>
        <p:nvSpPr>
          <p:cNvPr id="17" name="Rectangle 16">
            <a:extLst>
              <a:ext uri="{FF2B5EF4-FFF2-40B4-BE49-F238E27FC236}">
                <a16:creationId xmlns:a16="http://schemas.microsoft.com/office/drawing/2014/main" id="{2568BC19-F052-4108-93E1-6A3D1DEC07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30604" y="1071836"/>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8653EC41-3FFC-4894-A6FB-228FD1D6AF18}"/>
              </a:ext>
            </a:extLst>
          </p:cNvPr>
          <p:cNvPicPr>
            <a:picLocks noGrp="1" noChangeAspect="1"/>
          </p:cNvPicPr>
          <p:nvPr>
            <p:ph idx="1"/>
          </p:nvPr>
        </p:nvPicPr>
        <p:blipFill>
          <a:blip r:embed="rId2"/>
          <a:stretch>
            <a:fillRect/>
          </a:stretch>
        </p:blipFill>
        <p:spPr>
          <a:xfrm>
            <a:off x="1149215" y="2091095"/>
            <a:ext cx="9897034" cy="4206240"/>
          </a:xfrm>
          <a:prstGeom prst="rect">
            <a:avLst/>
          </a:prstGeom>
        </p:spPr>
      </p:pic>
    </p:spTree>
    <p:extLst>
      <p:ext uri="{BB962C8B-B14F-4D97-AF65-F5344CB8AC3E}">
        <p14:creationId xmlns:p14="http://schemas.microsoft.com/office/powerpoint/2010/main" val="1278046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tudious high school students">
            <a:extLst>
              <a:ext uri="{FF2B5EF4-FFF2-40B4-BE49-F238E27FC236}">
                <a16:creationId xmlns:a16="http://schemas.microsoft.com/office/drawing/2014/main" id="{10EAE2DA-C7C6-46CA-AFA2-617B0FEE3119}"/>
              </a:ext>
            </a:extLst>
          </p:cNvPr>
          <p:cNvPicPr>
            <a:picLocks noChangeAspect="1"/>
          </p:cNvPicPr>
          <p:nvPr/>
        </p:nvPicPr>
        <p:blipFill rotWithShape="1">
          <a:blip r:embed="rId3"/>
          <a:srcRect l="15628" r="-1" b="-1"/>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C70167-0B69-4FF5-8D6D-05868B434674}"/>
              </a:ext>
            </a:extLst>
          </p:cNvPr>
          <p:cNvSpPr>
            <a:spLocks noGrp="1"/>
          </p:cNvSpPr>
          <p:nvPr>
            <p:ph type="title"/>
          </p:nvPr>
        </p:nvSpPr>
        <p:spPr>
          <a:xfrm>
            <a:off x="371094" y="1161288"/>
            <a:ext cx="3438144" cy="1124712"/>
          </a:xfrm>
        </p:spPr>
        <p:txBody>
          <a:bodyPr anchor="b">
            <a:normAutofit/>
          </a:bodyPr>
          <a:lstStyle/>
          <a:p>
            <a:r>
              <a:rPr lang="en-GB" sz="2800"/>
              <a:t>Student Support</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DE4AF4F4-AA5C-47E7-9681-7B7A38FC8FD4}"/>
              </a:ext>
            </a:extLst>
          </p:cNvPr>
          <p:cNvSpPr>
            <a:spLocks noGrp="1"/>
          </p:cNvSpPr>
          <p:nvPr>
            <p:ph idx="1"/>
          </p:nvPr>
        </p:nvSpPr>
        <p:spPr>
          <a:xfrm>
            <a:off x="371094" y="2718054"/>
            <a:ext cx="3438906" cy="3207258"/>
          </a:xfrm>
        </p:spPr>
        <p:txBody>
          <a:bodyPr anchor="t">
            <a:normAutofit fontScale="92500" lnSpcReduction="20000"/>
          </a:bodyPr>
          <a:lstStyle/>
          <a:p>
            <a:r>
              <a:rPr lang="en-US" sz="1700" dirty="0"/>
              <a:t>The university offers a range of student support.</a:t>
            </a:r>
          </a:p>
          <a:p>
            <a:r>
              <a:rPr lang="en-US" sz="1700" dirty="0"/>
              <a:t>This includes:</a:t>
            </a:r>
            <a:br>
              <a:rPr lang="en-US" sz="1700" dirty="0"/>
            </a:br>
            <a:r>
              <a:rPr lang="en-US" sz="1700" dirty="0"/>
              <a:t>Study skills</a:t>
            </a:r>
          </a:p>
          <a:p>
            <a:r>
              <a:rPr lang="en-US" sz="1700" dirty="0"/>
              <a:t>Support for health and well-being: Mental health support (</a:t>
            </a:r>
            <a:r>
              <a:rPr lang="en-US" sz="1700" dirty="0" err="1"/>
              <a:t>Togetherall</a:t>
            </a:r>
            <a:r>
              <a:rPr lang="en-US" sz="1700" dirty="0"/>
              <a:t>); counselling</a:t>
            </a:r>
          </a:p>
          <a:p>
            <a:r>
              <a:rPr lang="en-US" sz="1700" dirty="0"/>
              <a:t>DSA learning support</a:t>
            </a:r>
          </a:p>
          <a:p>
            <a:r>
              <a:rPr lang="en-US" sz="1700" dirty="0"/>
              <a:t>All information for student support can be found on the Hwb page.</a:t>
            </a:r>
          </a:p>
        </p:txBody>
      </p:sp>
    </p:spTree>
    <p:extLst>
      <p:ext uri="{BB962C8B-B14F-4D97-AF65-F5344CB8AC3E}">
        <p14:creationId xmlns:p14="http://schemas.microsoft.com/office/powerpoint/2010/main" val="34512316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C7B352FC-1F44-4AB9-A2BD-FBF231C6B1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at that is lying down and looking at the camera&#10;&#10;Description automatically generated">
            <a:extLst>
              <a:ext uri="{FF2B5EF4-FFF2-40B4-BE49-F238E27FC236}">
                <a16:creationId xmlns:a16="http://schemas.microsoft.com/office/drawing/2014/main" id="{70654422-840A-4666-9A63-1ED132CBC60C}"/>
              </a:ext>
            </a:extLst>
          </p:cNvPr>
          <p:cNvPicPr>
            <a:picLocks noGrp="1" noChangeAspect="1"/>
          </p:cNvPicPr>
          <p:nvPr>
            <p:ph idx="1"/>
          </p:nvPr>
        </p:nvPicPr>
        <p:blipFill rotWithShape="1">
          <a:blip r:embed="rId3"/>
          <a:srcRect t="10268" b="5463"/>
          <a:stretch/>
        </p:blipFill>
        <p:spPr>
          <a:xfrm>
            <a:off x="-2" y="-1"/>
            <a:ext cx="12192001" cy="6858000"/>
          </a:xfrm>
          <a:prstGeom prst="rect">
            <a:avLst/>
          </a:prstGeom>
        </p:spPr>
      </p:pic>
      <p:sp>
        <p:nvSpPr>
          <p:cNvPr id="15" name="Rectangle 14">
            <a:extLst>
              <a:ext uri="{FF2B5EF4-FFF2-40B4-BE49-F238E27FC236}">
                <a16:creationId xmlns:a16="http://schemas.microsoft.com/office/drawing/2014/main" id="{0ADDB668-2CA4-4D2B-9C34-3487CA330B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tx1">
              <a:alpha val="30000"/>
            </a:schemeClr>
          </a:solidFill>
          <a:ln w="12700">
            <a:noFill/>
          </a:ln>
          <a:effectLst>
            <a:outerShdw blurRad="50800" dist="508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0F758B-5B9F-4223-A813-1F4F50640D04}"/>
              </a:ext>
            </a:extLst>
          </p:cNvPr>
          <p:cNvSpPr>
            <a:spLocks noGrp="1"/>
          </p:cNvSpPr>
          <p:nvPr>
            <p:ph type="title"/>
          </p:nvPr>
        </p:nvSpPr>
        <p:spPr>
          <a:xfrm>
            <a:off x="856210" y="4909985"/>
            <a:ext cx="3212386" cy="1185353"/>
          </a:xfrm>
        </p:spPr>
        <p:txBody>
          <a:bodyPr vert="horz" lIns="91440" tIns="45720" rIns="91440" bIns="45720" rtlCol="0" anchor="ctr">
            <a:normAutofit/>
          </a:bodyPr>
          <a:lstStyle/>
          <a:p>
            <a:r>
              <a:rPr lang="en-US" sz="2600">
                <a:solidFill>
                  <a:schemeClr val="bg1"/>
                </a:solidFill>
              </a:rPr>
              <a:t>Pause for a moment!</a:t>
            </a:r>
          </a:p>
        </p:txBody>
      </p:sp>
      <p:sp>
        <p:nvSpPr>
          <p:cNvPr id="17" name="Rectangle 16">
            <a:extLst>
              <a:ext uri="{FF2B5EF4-FFF2-40B4-BE49-F238E27FC236}">
                <a16:creationId xmlns:a16="http://schemas.microsoft.com/office/drawing/2014/main" id="{2568BC19-F052-4108-93E1-6A3D1DEC07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2678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hand holding a remote control&#10;&#10;Description automatically generated">
            <a:extLst>
              <a:ext uri="{FF2B5EF4-FFF2-40B4-BE49-F238E27FC236}">
                <a16:creationId xmlns:a16="http://schemas.microsoft.com/office/drawing/2014/main" id="{FE60B906-3484-4439-94E1-4A0A0D4D2FE7}"/>
              </a:ext>
            </a:extLst>
          </p:cNvPr>
          <p:cNvPicPr>
            <a:picLocks noChangeAspect="1"/>
          </p:cNvPicPr>
          <p:nvPr/>
        </p:nvPicPr>
        <p:blipFill rotWithShape="1">
          <a:blip r:embed="rId2"/>
          <a:srcRect l="6027" r="9600"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5F9251-993D-4F10-925C-E7453767F7CE}"/>
              </a:ext>
            </a:extLst>
          </p:cNvPr>
          <p:cNvSpPr>
            <a:spLocks noGrp="1"/>
          </p:cNvSpPr>
          <p:nvPr>
            <p:ph type="title"/>
          </p:nvPr>
        </p:nvSpPr>
        <p:spPr>
          <a:xfrm>
            <a:off x="371094" y="1161288"/>
            <a:ext cx="3438144" cy="1124712"/>
          </a:xfrm>
        </p:spPr>
        <p:txBody>
          <a:bodyPr anchor="b">
            <a:normAutofit/>
          </a:bodyPr>
          <a:lstStyle/>
          <a:p>
            <a:r>
              <a:rPr lang="en-GB" sz="2800"/>
              <a:t>Using the different technology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20BFCB2-1B4C-4B13-A940-8094F9D378FD}"/>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t>You will be using the Hwb app, Teams and Moodle across the year.</a:t>
            </a:r>
          </a:p>
          <a:p>
            <a:r>
              <a:rPr lang="en-GB" sz="1700"/>
              <a:t>Let's look at these now.</a:t>
            </a:r>
          </a:p>
          <a:p>
            <a:endParaRPr lang="en-GB" sz="1700"/>
          </a:p>
        </p:txBody>
      </p:sp>
    </p:spTree>
    <p:extLst>
      <p:ext uri="{BB962C8B-B14F-4D97-AF65-F5344CB8AC3E}">
        <p14:creationId xmlns:p14="http://schemas.microsoft.com/office/powerpoint/2010/main" val="36095579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3"/>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05027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D6802-4776-4C8D-9044-D2A4902E22EB}"/>
              </a:ext>
            </a:extLst>
          </p:cNvPr>
          <p:cNvSpPr>
            <a:spLocks noGrp="1"/>
          </p:cNvSpPr>
          <p:nvPr>
            <p:ph type="title"/>
          </p:nvPr>
        </p:nvSpPr>
        <p:spPr>
          <a:xfrm>
            <a:off x="411480" y="991443"/>
            <a:ext cx="4443154" cy="1087819"/>
          </a:xfrm>
        </p:spPr>
        <p:txBody>
          <a:bodyPr anchor="b">
            <a:normAutofit/>
          </a:bodyPr>
          <a:lstStyle/>
          <a:p>
            <a:r>
              <a:rPr lang="en-GB" sz="3400" dirty="0"/>
              <a:t>Using Moodle and Teams</a:t>
            </a:r>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66A2B27-9AE1-4F0A-A968-6BC4B6CAB104}"/>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GB" sz="1700" dirty="0"/>
              <a:t>Let's start with Moodle.</a:t>
            </a:r>
          </a:p>
          <a:p>
            <a:r>
              <a:rPr lang="en-GB" sz="1700" dirty="0"/>
              <a:t>On the Hwb app there is a direct link to Moodle. Clicking on this will take you to a log-in page. Once logged in you can get access to the module pages.</a:t>
            </a:r>
          </a:p>
          <a:p>
            <a:r>
              <a:rPr lang="en-GB" sz="1700" dirty="0"/>
              <a:t>The key pages for this year's course are:</a:t>
            </a:r>
          </a:p>
          <a:p>
            <a:r>
              <a:rPr lang="en-GB" sz="1700" dirty="0"/>
              <a:t>Framing Therapeutic Practice</a:t>
            </a:r>
          </a:p>
          <a:p>
            <a:r>
              <a:rPr lang="en-GB" sz="1700" dirty="0"/>
              <a:t>Therapy and Context</a:t>
            </a:r>
          </a:p>
        </p:txBody>
      </p:sp>
      <p:pic>
        <p:nvPicPr>
          <p:cNvPr id="5" name="Picture 5" descr="A screenshot of a cell phone&#10;&#10;Description automatically generated">
            <a:extLst>
              <a:ext uri="{FF2B5EF4-FFF2-40B4-BE49-F238E27FC236}">
                <a16:creationId xmlns:a16="http://schemas.microsoft.com/office/drawing/2014/main" id="{4C11F777-E65F-40FA-872C-60C600F7E6F0}"/>
              </a:ext>
            </a:extLst>
          </p:cNvPr>
          <p:cNvPicPr>
            <a:picLocks noChangeAspect="1"/>
          </p:cNvPicPr>
          <p:nvPr/>
        </p:nvPicPr>
        <p:blipFill>
          <a:blip r:embed="rId3"/>
          <a:stretch>
            <a:fillRect/>
          </a:stretch>
        </p:blipFill>
        <p:spPr>
          <a:xfrm>
            <a:off x="5385816" y="1155226"/>
            <a:ext cx="6440424" cy="4492194"/>
          </a:xfrm>
          <a:prstGeom prst="rect">
            <a:avLst/>
          </a:prstGeom>
        </p:spPr>
      </p:pic>
    </p:spTree>
    <p:extLst>
      <p:ext uri="{BB962C8B-B14F-4D97-AF65-F5344CB8AC3E}">
        <p14:creationId xmlns:p14="http://schemas.microsoft.com/office/powerpoint/2010/main" val="635149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F40726-9B19-4165-9C26-757D16E19E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9D086-F01A-4A84-A9BE-81A2E3108231}"/>
              </a:ext>
            </a:extLst>
          </p:cNvPr>
          <p:cNvSpPr>
            <a:spLocks noGrp="1"/>
          </p:cNvSpPr>
          <p:nvPr>
            <p:ph type="title"/>
          </p:nvPr>
        </p:nvSpPr>
        <p:spPr>
          <a:xfrm>
            <a:off x="838199" y="564211"/>
            <a:ext cx="4571999" cy="1165002"/>
          </a:xfrm>
        </p:spPr>
        <p:txBody>
          <a:bodyPr anchor="b">
            <a:normAutofit/>
          </a:bodyPr>
          <a:lstStyle/>
          <a:p>
            <a:r>
              <a:rPr lang="en-GB" sz="3600" dirty="0"/>
              <a:t>Teams</a:t>
            </a:r>
          </a:p>
        </p:txBody>
      </p:sp>
      <p:sp>
        <p:nvSpPr>
          <p:cNvPr id="8" name="Content Placeholder 7">
            <a:extLst>
              <a:ext uri="{FF2B5EF4-FFF2-40B4-BE49-F238E27FC236}">
                <a16:creationId xmlns:a16="http://schemas.microsoft.com/office/drawing/2014/main" id="{9DCFEB5C-7617-4D19-9E88-9D61F5C48BB6}"/>
              </a:ext>
            </a:extLst>
          </p:cNvPr>
          <p:cNvSpPr>
            <a:spLocks noGrp="1"/>
          </p:cNvSpPr>
          <p:nvPr>
            <p:ph idx="1"/>
          </p:nvPr>
        </p:nvSpPr>
        <p:spPr>
          <a:xfrm>
            <a:off x="838199" y="2055327"/>
            <a:ext cx="4571999" cy="3776975"/>
          </a:xfrm>
        </p:spPr>
        <p:txBody>
          <a:bodyPr vert="horz" lIns="91440" tIns="45720" rIns="91440" bIns="45720" rtlCol="0" anchor="t">
            <a:normAutofit fontScale="92500" lnSpcReduction="10000"/>
          </a:bodyPr>
          <a:lstStyle/>
          <a:p>
            <a:r>
              <a:rPr lang="en-US" sz="1800" dirty="0"/>
              <a:t>This will be the place where our Online Meetings are held.</a:t>
            </a:r>
          </a:p>
          <a:p>
            <a:r>
              <a:rPr lang="en-US" sz="1800" dirty="0"/>
              <a:t>Unlike today, you will not receive specific invites for each session (apart from the library session). Instead you will go directly to the Teams page at the allotted time and just click on the Join Meeting button for the meeting that Cath and I will create.</a:t>
            </a:r>
          </a:p>
          <a:p>
            <a:r>
              <a:rPr lang="en-US" sz="1800" dirty="0"/>
              <a:t>In addition if we need to speak to you individually it will be through Teams.</a:t>
            </a:r>
          </a:p>
          <a:p>
            <a:r>
              <a:rPr lang="en-US" sz="1800" dirty="0"/>
              <a:t>Some files will be placed here, but most of the work will remain on Moodle.</a:t>
            </a:r>
          </a:p>
        </p:txBody>
      </p:sp>
      <p:pic>
        <p:nvPicPr>
          <p:cNvPr id="4" name="Picture 4" descr="A picture containing drawing&#10;&#10;Description automatically generated">
            <a:extLst>
              <a:ext uri="{FF2B5EF4-FFF2-40B4-BE49-F238E27FC236}">
                <a16:creationId xmlns:a16="http://schemas.microsoft.com/office/drawing/2014/main" id="{99A92290-4FA5-4F6C-82DF-C7F8D61EA742}"/>
              </a:ext>
            </a:extLst>
          </p:cNvPr>
          <p:cNvPicPr>
            <a:picLocks noChangeAspect="1"/>
          </p:cNvPicPr>
          <p:nvPr/>
        </p:nvPicPr>
        <p:blipFill rotWithShape="1">
          <a:blip r:embed="rId3"/>
          <a:srcRect l="8782" r="-2" b="-2"/>
          <a:stretch/>
        </p:blipFill>
        <p:spPr>
          <a:xfrm>
            <a:off x="6190488" y="566928"/>
            <a:ext cx="5157216" cy="5286197"/>
          </a:xfrm>
          <a:prstGeom prst="rect">
            <a:avLst/>
          </a:prstGeom>
        </p:spPr>
      </p:pic>
      <p:sp>
        <p:nvSpPr>
          <p:cNvPr id="13" name="Rectangle 12">
            <a:extLst>
              <a:ext uri="{FF2B5EF4-FFF2-40B4-BE49-F238E27FC236}">
                <a16:creationId xmlns:a16="http://schemas.microsoft.com/office/drawing/2014/main" id="{2089CB41-F399-4AEB-980C-5BFB1049CB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BFC967B-3DD6-463D-9DB9-6E4419AE0D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71531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4AA2BD-2E3F-4B1D-8127-5744B81153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14CFE-AB7F-4EF4-9AE2-DADBB6E16BA0}"/>
              </a:ext>
            </a:extLst>
          </p:cNvPr>
          <p:cNvSpPr>
            <a:spLocks noGrp="1"/>
          </p:cNvSpPr>
          <p:nvPr>
            <p:ph type="title"/>
          </p:nvPr>
        </p:nvSpPr>
        <p:spPr>
          <a:xfrm>
            <a:off x="411480" y="987552"/>
            <a:ext cx="4485861" cy="1088136"/>
          </a:xfrm>
        </p:spPr>
        <p:txBody>
          <a:bodyPr anchor="b">
            <a:normAutofit/>
          </a:bodyPr>
          <a:lstStyle/>
          <a:p>
            <a:r>
              <a:rPr lang="en-GB" sz="3400" dirty="0"/>
              <a:t>Activity</a:t>
            </a:r>
            <a:endParaRPr lang="en-US" sz="3400" dirty="0"/>
          </a:p>
        </p:txBody>
      </p:sp>
      <p:sp>
        <p:nvSpPr>
          <p:cNvPr id="14" name="Rectangle 13">
            <a:extLst>
              <a:ext uri="{FF2B5EF4-FFF2-40B4-BE49-F238E27FC236}">
                <a16:creationId xmlns:a16="http://schemas.microsoft.com/office/drawing/2014/main" id="{4BD02261-2DC8-4AA8-9E16-7751AE892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D752CF2-2291-40B5-B462-C17B174C10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ontent Placeholder 8">
            <a:extLst>
              <a:ext uri="{FF2B5EF4-FFF2-40B4-BE49-F238E27FC236}">
                <a16:creationId xmlns:a16="http://schemas.microsoft.com/office/drawing/2014/main" id="{358E5AC1-2C17-42D9-B71B-577A2FB383C4}"/>
              </a:ext>
            </a:extLst>
          </p:cNvPr>
          <p:cNvSpPr>
            <a:spLocks noGrp="1"/>
          </p:cNvSpPr>
          <p:nvPr>
            <p:ph idx="1"/>
          </p:nvPr>
        </p:nvSpPr>
        <p:spPr>
          <a:xfrm>
            <a:off x="411479" y="2688336"/>
            <a:ext cx="4498848" cy="3584448"/>
          </a:xfrm>
        </p:spPr>
        <p:txBody>
          <a:bodyPr anchor="t">
            <a:normAutofit/>
          </a:bodyPr>
          <a:lstStyle/>
          <a:p>
            <a:r>
              <a:rPr lang="en-US" sz="1700" dirty="0"/>
              <a:t>If you woke up tomorrow and you were an animal, what animal would you choose to be and why?!</a:t>
            </a:r>
          </a:p>
        </p:txBody>
      </p:sp>
      <p:pic>
        <p:nvPicPr>
          <p:cNvPr id="5" name="Picture 5" descr="A cat lying on top of a leopard&#10;&#10;Description automatically generated">
            <a:extLst>
              <a:ext uri="{FF2B5EF4-FFF2-40B4-BE49-F238E27FC236}">
                <a16:creationId xmlns:a16="http://schemas.microsoft.com/office/drawing/2014/main" id="{9F3A5B51-E05F-4C2C-A6D0-D8EAF6687D19}"/>
              </a:ext>
            </a:extLst>
          </p:cNvPr>
          <p:cNvPicPr>
            <a:picLocks noChangeAspect="1"/>
          </p:cNvPicPr>
          <p:nvPr/>
        </p:nvPicPr>
        <p:blipFill rotWithShape="1">
          <a:blip r:embed="rId3"/>
          <a:srcRect l="17604" r="1715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051520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2">
            <a:extLst>
              <a:ext uri="{FF2B5EF4-FFF2-40B4-BE49-F238E27FC236}">
                <a16:creationId xmlns:a16="http://schemas.microsoft.com/office/drawing/2014/main" id="{2FB82883-1DC0-4BE1-A607-009095F335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wo cups of coffee on wooden table">
            <a:extLst>
              <a:ext uri="{FF2B5EF4-FFF2-40B4-BE49-F238E27FC236}">
                <a16:creationId xmlns:a16="http://schemas.microsoft.com/office/drawing/2014/main" id="{10DD76ED-DA45-44AB-974D-EBAFAF8C2BEA}"/>
              </a:ext>
            </a:extLst>
          </p:cNvPr>
          <p:cNvPicPr>
            <a:picLocks noChangeAspect="1"/>
          </p:cNvPicPr>
          <p:nvPr/>
        </p:nvPicPr>
        <p:blipFill rotWithShape="1">
          <a:blip r:embed="rId3"/>
          <a:srcRect b="15730"/>
          <a:stretch/>
        </p:blipFill>
        <p:spPr>
          <a:xfrm>
            <a:off x="20" y="10"/>
            <a:ext cx="12191979" cy="6857990"/>
          </a:xfrm>
          <a:prstGeom prst="rect">
            <a:avLst/>
          </a:prstGeom>
        </p:spPr>
      </p:pic>
      <p:sp>
        <p:nvSpPr>
          <p:cNvPr id="18" name="Rectangle 14">
            <a:extLst>
              <a:ext uri="{FF2B5EF4-FFF2-40B4-BE49-F238E27FC236}">
                <a16:creationId xmlns:a16="http://schemas.microsoft.com/office/drawing/2014/main" id="{9FA98EAA-A866-4C95-A2A8-44E46FBAD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40000"/>
                </a:schemeClr>
              </a:gs>
              <a:gs pos="100000">
                <a:schemeClr val="tx1">
                  <a:alpha val="8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DAE11-6D43-41E3-9151-BB6CF745722B}"/>
              </a:ext>
            </a:extLst>
          </p:cNvPr>
          <p:cNvSpPr>
            <a:spLocks noGrp="1"/>
          </p:cNvSpPr>
          <p:nvPr>
            <p:ph type="title" idx="4294967295"/>
          </p:nvPr>
        </p:nvSpPr>
        <p:spPr>
          <a:xfrm>
            <a:off x="2103121" y="4727173"/>
            <a:ext cx="7985759" cy="868823"/>
          </a:xfrm>
        </p:spPr>
        <p:txBody>
          <a:bodyPr vert="horz" lIns="91440" tIns="45720" rIns="91440" bIns="45720" rtlCol="0" anchor="b">
            <a:normAutofit/>
          </a:bodyPr>
          <a:lstStyle/>
          <a:p>
            <a:pPr algn="ctr"/>
            <a:r>
              <a:rPr lang="en-US" dirty="0">
                <a:solidFill>
                  <a:schemeClr val="bg1"/>
                </a:solidFill>
              </a:rPr>
              <a:t>Coffee Break!</a:t>
            </a:r>
          </a:p>
        </p:txBody>
      </p:sp>
    </p:spTree>
    <p:extLst>
      <p:ext uri="{BB962C8B-B14F-4D97-AF65-F5344CB8AC3E}">
        <p14:creationId xmlns:p14="http://schemas.microsoft.com/office/powerpoint/2010/main" val="852114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1BDC8-71AA-43E8-9F90-2F1546BF56EC}"/>
              </a:ext>
            </a:extLst>
          </p:cNvPr>
          <p:cNvSpPr>
            <a:spLocks noGrp="1"/>
          </p:cNvSpPr>
          <p:nvPr>
            <p:ph type="title"/>
          </p:nvPr>
        </p:nvSpPr>
        <p:spPr/>
        <p:txBody>
          <a:bodyPr/>
          <a:lstStyle/>
          <a:p>
            <a:r>
              <a:rPr lang="en-GB"/>
              <a:t>Academic Discipline</a:t>
            </a:r>
          </a:p>
        </p:txBody>
      </p:sp>
      <p:sp>
        <p:nvSpPr>
          <p:cNvPr id="3" name="Content Placeholder 2">
            <a:extLst>
              <a:ext uri="{FF2B5EF4-FFF2-40B4-BE49-F238E27FC236}">
                <a16:creationId xmlns:a16="http://schemas.microsoft.com/office/drawing/2014/main" id="{C8B4AAC8-DCAE-4E03-AC48-B38370FCB407}"/>
              </a:ext>
            </a:extLst>
          </p:cNvPr>
          <p:cNvSpPr>
            <a:spLocks noGrp="1"/>
          </p:cNvSpPr>
          <p:nvPr>
            <p:ph idx="1"/>
          </p:nvPr>
        </p:nvSpPr>
        <p:spPr/>
        <p:txBody>
          <a:bodyPr vert="horz" lIns="91440" tIns="45720" rIns="91440" bIns="45720" rtlCol="0" anchor="t">
            <a:normAutofit/>
          </a:bodyPr>
          <a:lstStyle/>
          <a:p>
            <a:r>
              <a:rPr lang="en-GB"/>
              <a:t>This programme sits within Yr Athrofa (institute of Education and Humanities). Within this there are several different disciplines. The Counselling programmes are in the Centre of Psychology and Counselling.</a:t>
            </a:r>
          </a:p>
          <a:p>
            <a:r>
              <a:rPr lang="en-GB"/>
              <a:t>Our Discipline head is Dr Ceri Phelps (</a:t>
            </a:r>
            <a:r>
              <a:rPr lang="en-GB" dirty="0">
                <a:hlinkClick r:id="rId2"/>
              </a:rPr>
              <a:t>ceri.phelps@uwtsd.ac.uk</a:t>
            </a:r>
            <a:r>
              <a:rPr lang="en-GB"/>
              <a:t>)</a:t>
            </a:r>
            <a:endParaRPr lang="en-GB" dirty="0"/>
          </a:p>
          <a:p>
            <a:r>
              <a:rPr lang="en-GB" dirty="0">
                <a:ea typeface="+mn-lt"/>
                <a:cs typeface="+mn-lt"/>
                <a:hlinkClick r:id="rId3"/>
              </a:rPr>
              <a:t>https://uwtsd.hosted.panopto.com/Panopto/Pages/Viewer.aspx?id=b6ea5ec8-d8ba-4fcb-a3f2-ac3c00d2f149</a:t>
            </a:r>
            <a:endParaRPr lang="en-GB" dirty="0"/>
          </a:p>
        </p:txBody>
      </p:sp>
    </p:spTree>
    <p:extLst>
      <p:ext uri="{BB962C8B-B14F-4D97-AF65-F5344CB8AC3E}">
        <p14:creationId xmlns:p14="http://schemas.microsoft.com/office/powerpoint/2010/main" val="22683951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6551C-EDD0-43B1-81E5-0C3ACFD8FE5F}"/>
              </a:ext>
            </a:extLst>
          </p:cNvPr>
          <p:cNvSpPr>
            <a:spLocks noGrp="1"/>
          </p:cNvSpPr>
          <p:nvPr>
            <p:ph type="title"/>
          </p:nvPr>
        </p:nvSpPr>
        <p:spPr>
          <a:xfrm>
            <a:off x="612648" y="1078992"/>
            <a:ext cx="6268770" cy="1536192"/>
          </a:xfrm>
        </p:spPr>
        <p:txBody>
          <a:bodyPr anchor="b">
            <a:normAutofit/>
          </a:bodyPr>
          <a:lstStyle/>
          <a:p>
            <a:r>
              <a:rPr lang="en-GB" sz="5200" dirty="0"/>
              <a:t>Course Structure</a:t>
            </a:r>
          </a:p>
        </p:txBody>
      </p:sp>
      <p:sp>
        <p:nvSpPr>
          <p:cNvPr id="12"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A6D34F-80D7-460F-AB82-3B57747B8623}"/>
              </a:ext>
            </a:extLst>
          </p:cNvPr>
          <p:cNvSpPr>
            <a:spLocks noGrp="1"/>
          </p:cNvSpPr>
          <p:nvPr>
            <p:ph idx="1"/>
          </p:nvPr>
        </p:nvSpPr>
        <p:spPr>
          <a:xfrm>
            <a:off x="615458" y="3355848"/>
            <a:ext cx="6268770" cy="2825496"/>
          </a:xfrm>
        </p:spPr>
        <p:txBody>
          <a:bodyPr vert="horz" lIns="91440" tIns="45720" rIns="91440" bIns="45720" rtlCol="0" anchor="t">
            <a:normAutofit/>
          </a:bodyPr>
          <a:lstStyle/>
          <a:p>
            <a:pPr>
              <a:lnSpc>
                <a:spcPct val="100000"/>
              </a:lnSpc>
            </a:pPr>
            <a:r>
              <a:rPr lang="en-GB" sz="1100" dirty="0"/>
              <a:t>Five modules:</a:t>
            </a:r>
          </a:p>
          <a:p>
            <a:pPr lvl="1">
              <a:lnSpc>
                <a:spcPct val="100000"/>
              </a:lnSpc>
            </a:pPr>
            <a:r>
              <a:rPr lang="en-GB" sz="1100" dirty="0"/>
              <a:t>Framing Therapeutic Practice</a:t>
            </a:r>
          </a:p>
          <a:p>
            <a:pPr lvl="1">
              <a:lnSpc>
                <a:spcPct val="100000"/>
              </a:lnSpc>
            </a:pPr>
            <a:r>
              <a:rPr lang="en-GB" sz="1100" dirty="0"/>
              <a:t>Therapy and Context</a:t>
            </a:r>
          </a:p>
          <a:p>
            <a:pPr lvl="1">
              <a:lnSpc>
                <a:spcPct val="100000"/>
              </a:lnSpc>
            </a:pPr>
            <a:r>
              <a:rPr lang="en-GB" sz="1100" dirty="0"/>
              <a:t>Professional Practice</a:t>
            </a:r>
          </a:p>
          <a:p>
            <a:pPr lvl="1">
              <a:lnSpc>
                <a:spcPct val="100000"/>
              </a:lnSpc>
            </a:pPr>
            <a:r>
              <a:rPr lang="en-GB" sz="1100" dirty="0"/>
              <a:t>Research and Practice</a:t>
            </a:r>
          </a:p>
          <a:p>
            <a:pPr lvl="1">
              <a:lnSpc>
                <a:spcPct val="100000"/>
              </a:lnSpc>
            </a:pPr>
            <a:r>
              <a:rPr lang="en-GB" sz="1100" dirty="0"/>
              <a:t>Dissertation</a:t>
            </a:r>
          </a:p>
          <a:p>
            <a:pPr lvl="1">
              <a:lnSpc>
                <a:spcPct val="100000"/>
              </a:lnSpc>
            </a:pPr>
            <a:endParaRPr lang="en-GB" sz="1100"/>
          </a:p>
          <a:p>
            <a:pPr lvl="1">
              <a:lnSpc>
                <a:spcPct val="100000"/>
              </a:lnSpc>
            </a:pPr>
            <a:r>
              <a:rPr lang="en-GB" sz="1100" dirty="0"/>
              <a:t>This term we shall we be looking at the Framing Therapeutic Practice Module Only</a:t>
            </a:r>
          </a:p>
          <a:p>
            <a:pPr lvl="1">
              <a:lnSpc>
                <a:spcPct val="100000"/>
              </a:lnSpc>
            </a:pPr>
            <a:r>
              <a:rPr lang="en-GB" sz="1100" dirty="0"/>
              <a:t>Fortnightly in class, although this is to be reviewed.</a:t>
            </a:r>
          </a:p>
        </p:txBody>
      </p:sp>
      <p:pic>
        <p:nvPicPr>
          <p:cNvPr id="4" name="Picture 4" descr="A person using a computer&#10;&#10;Description automatically generated">
            <a:extLst>
              <a:ext uri="{FF2B5EF4-FFF2-40B4-BE49-F238E27FC236}">
                <a16:creationId xmlns:a16="http://schemas.microsoft.com/office/drawing/2014/main" id="{76116DF3-2EF2-49C5-B14B-1D740883E46F}"/>
              </a:ext>
            </a:extLst>
          </p:cNvPr>
          <p:cNvPicPr>
            <a:picLocks noChangeAspect="1"/>
          </p:cNvPicPr>
          <p:nvPr/>
        </p:nvPicPr>
        <p:blipFill rotWithShape="1">
          <a:blip r:embed="rId2"/>
          <a:srcRect l="12471" r="43817"/>
          <a:stretch/>
        </p:blipFill>
        <p:spPr>
          <a:xfrm>
            <a:off x="7684006" y="10"/>
            <a:ext cx="4507993" cy="6857990"/>
          </a:xfrm>
          <a:prstGeom prst="rect">
            <a:avLst/>
          </a:prstGeom>
        </p:spPr>
      </p:pic>
    </p:spTree>
    <p:extLst>
      <p:ext uri="{BB962C8B-B14F-4D97-AF65-F5344CB8AC3E}">
        <p14:creationId xmlns:p14="http://schemas.microsoft.com/office/powerpoint/2010/main" val="19373514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sitting, table, bed&#10;&#10;Description automatically generated">
            <a:extLst>
              <a:ext uri="{FF2B5EF4-FFF2-40B4-BE49-F238E27FC236}">
                <a16:creationId xmlns:a16="http://schemas.microsoft.com/office/drawing/2014/main" id="{BD85039D-4F1C-45B6-B827-BD5FDC04ACEB}"/>
              </a:ext>
            </a:extLst>
          </p:cNvPr>
          <p:cNvPicPr>
            <a:picLocks noChangeAspect="1"/>
          </p:cNvPicPr>
          <p:nvPr/>
        </p:nvPicPr>
        <p:blipFill rotWithShape="1">
          <a:blip r:embed="rId2"/>
          <a:srcRect l="14540" r="108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C39045-40B6-4C79-9806-A277EED4E90A}"/>
              </a:ext>
            </a:extLst>
          </p:cNvPr>
          <p:cNvSpPr>
            <a:spLocks noGrp="1"/>
          </p:cNvSpPr>
          <p:nvPr>
            <p:ph type="title"/>
          </p:nvPr>
        </p:nvSpPr>
        <p:spPr>
          <a:xfrm>
            <a:off x="371094" y="1161288"/>
            <a:ext cx="3438144" cy="1124712"/>
          </a:xfrm>
        </p:spPr>
        <p:txBody>
          <a:bodyPr anchor="b">
            <a:normAutofit fontScale="90000"/>
          </a:bodyPr>
          <a:lstStyle/>
          <a:p>
            <a:r>
              <a:rPr lang="en-GB" sz="2400" dirty="0"/>
              <a:t>MA Psychotherapeutic Practice: Humanistic</a:t>
            </a:r>
            <a:br>
              <a:rPr lang="en-GB" sz="2400" dirty="0"/>
            </a:br>
            <a:r>
              <a:rPr lang="en-GB" sz="2400" dirty="0"/>
              <a:t>award</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9601251-F2EA-4F52-8A76-F93C2CEC40D5}"/>
              </a:ext>
            </a:extLst>
          </p:cNvPr>
          <p:cNvSpPr>
            <a:spLocks noGrp="1"/>
          </p:cNvSpPr>
          <p:nvPr>
            <p:ph idx="1"/>
          </p:nvPr>
        </p:nvSpPr>
        <p:spPr>
          <a:xfrm>
            <a:off x="371094" y="2718054"/>
            <a:ext cx="3438906" cy="3207258"/>
          </a:xfrm>
        </p:spPr>
        <p:txBody>
          <a:bodyPr vert="horz" lIns="91440" tIns="45720" rIns="91440" bIns="45720" rtlCol="0" anchor="t">
            <a:normAutofit/>
          </a:bodyPr>
          <a:lstStyle/>
          <a:p>
            <a:pPr>
              <a:lnSpc>
                <a:spcPct val="100000"/>
              </a:lnSpc>
            </a:pPr>
            <a:r>
              <a:rPr lang="en-GB" sz="1400" dirty="0"/>
              <a:t>This is a level 7 programme.</a:t>
            </a:r>
          </a:p>
          <a:p>
            <a:pPr>
              <a:lnSpc>
                <a:spcPct val="100000"/>
              </a:lnSpc>
            </a:pPr>
            <a:r>
              <a:rPr lang="en-GB" sz="1400" dirty="0"/>
              <a:t>You need to achieve at least 50% in each module to pass the course.</a:t>
            </a:r>
          </a:p>
          <a:p>
            <a:pPr>
              <a:lnSpc>
                <a:spcPct val="100000"/>
              </a:lnSpc>
            </a:pPr>
            <a:r>
              <a:rPr lang="en-GB" sz="1400" dirty="0"/>
              <a:t>If your overall marks are between 50-59% you will receive a Pass award</a:t>
            </a:r>
          </a:p>
          <a:p>
            <a:pPr>
              <a:lnSpc>
                <a:spcPct val="100000"/>
              </a:lnSpc>
            </a:pPr>
            <a:r>
              <a:rPr lang="en-GB" sz="1400" dirty="0"/>
              <a:t>If your overall marks are between 60 and 69% you will receive a Merit award</a:t>
            </a:r>
          </a:p>
          <a:p>
            <a:pPr>
              <a:lnSpc>
                <a:spcPct val="100000"/>
              </a:lnSpc>
            </a:pPr>
            <a:r>
              <a:rPr lang="en-GB" sz="1400" dirty="0"/>
              <a:t>If your overall marks are 70% or higher you will achieve a Distinction award.</a:t>
            </a:r>
          </a:p>
        </p:txBody>
      </p:sp>
    </p:spTree>
    <p:extLst>
      <p:ext uri="{BB962C8B-B14F-4D97-AF65-F5344CB8AC3E}">
        <p14:creationId xmlns:p14="http://schemas.microsoft.com/office/powerpoint/2010/main" val="35050538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FD2D0C-F3BB-48CE-A9F7-055C75491A55}"/>
              </a:ext>
            </a:extLst>
          </p:cNvPr>
          <p:cNvSpPr>
            <a:spLocks noGrp="1"/>
          </p:cNvSpPr>
          <p:nvPr>
            <p:ph type="title"/>
          </p:nvPr>
        </p:nvSpPr>
        <p:spPr>
          <a:xfrm>
            <a:off x="841246" y="978619"/>
            <a:ext cx="5991244" cy="1106424"/>
          </a:xfrm>
        </p:spPr>
        <p:txBody>
          <a:bodyPr>
            <a:normAutofit/>
          </a:bodyPr>
          <a:lstStyle/>
          <a:p>
            <a:r>
              <a:rPr lang="en-GB" sz="3200" dirty="0"/>
              <a:t>Course lessons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4AA074-B889-4F73-AA00-688523FDBA5F}"/>
              </a:ext>
            </a:extLst>
          </p:cNvPr>
          <p:cNvSpPr>
            <a:spLocks noGrp="1"/>
          </p:cNvSpPr>
          <p:nvPr>
            <p:ph idx="1"/>
          </p:nvPr>
        </p:nvSpPr>
        <p:spPr>
          <a:xfrm>
            <a:off x="841248" y="2252870"/>
            <a:ext cx="5993892" cy="3560251"/>
          </a:xfrm>
        </p:spPr>
        <p:txBody>
          <a:bodyPr vert="horz" lIns="91440" tIns="45720" rIns="91440" bIns="45720" rtlCol="0" anchor="t">
            <a:normAutofit/>
          </a:bodyPr>
          <a:lstStyle/>
          <a:p>
            <a:pPr>
              <a:lnSpc>
                <a:spcPct val="100000"/>
              </a:lnSpc>
            </a:pPr>
            <a:r>
              <a:rPr lang="en-GB" sz="1500" dirty="0"/>
              <a:t>You will have theory, skills and personal development in each module.</a:t>
            </a:r>
          </a:p>
          <a:p>
            <a:pPr>
              <a:lnSpc>
                <a:spcPct val="100000"/>
              </a:lnSpc>
            </a:pPr>
            <a:r>
              <a:rPr lang="en-GB" sz="1500" dirty="0"/>
              <a:t>In each module you will have a range of resources to support your learning, e.g. presentations, videos, discussion points.</a:t>
            </a:r>
          </a:p>
          <a:p>
            <a:pPr>
              <a:lnSpc>
                <a:spcPct val="100000"/>
              </a:lnSpc>
            </a:pPr>
            <a:r>
              <a:rPr lang="en-GB" sz="1500" dirty="0"/>
              <a:t>You will have reading, such as chapters from books, articles, web pages</a:t>
            </a:r>
          </a:p>
          <a:p>
            <a:pPr>
              <a:lnSpc>
                <a:spcPct val="100000"/>
              </a:lnSpc>
            </a:pPr>
            <a:r>
              <a:rPr lang="en-GB" sz="1500" dirty="0"/>
              <a:t>There will also be related exercise/activity as well as the weekly skills sessions</a:t>
            </a:r>
          </a:p>
          <a:p>
            <a:pPr>
              <a:lnSpc>
                <a:spcPct val="100000"/>
              </a:lnSpc>
            </a:pPr>
            <a:r>
              <a:rPr lang="en-GB" sz="1500" dirty="0"/>
              <a:t>In addition to the work that we provide, as this is a level 7 programme you are also expected to widen your reading and learning and look for other sources to support your developing knowledge and understanding.</a:t>
            </a:r>
          </a:p>
        </p:txBody>
      </p:sp>
      <p:pic>
        <p:nvPicPr>
          <p:cNvPr id="4" name="Picture 4" descr="A person sitting at a table using a computer&#10;&#10;Description automatically generated">
            <a:extLst>
              <a:ext uri="{FF2B5EF4-FFF2-40B4-BE49-F238E27FC236}">
                <a16:creationId xmlns:a16="http://schemas.microsoft.com/office/drawing/2014/main" id="{8A9F72D1-A254-4796-9313-DE9ED4F842E9}"/>
              </a:ext>
            </a:extLst>
          </p:cNvPr>
          <p:cNvPicPr>
            <a:picLocks noChangeAspect="1"/>
          </p:cNvPicPr>
          <p:nvPr/>
        </p:nvPicPr>
        <p:blipFill>
          <a:blip r:embed="rId3"/>
          <a:stretch>
            <a:fillRect/>
          </a:stretch>
        </p:blipFill>
        <p:spPr>
          <a:xfrm>
            <a:off x="7679814" y="646937"/>
            <a:ext cx="4097657" cy="5463542"/>
          </a:xfrm>
          <a:prstGeom prst="rect">
            <a:avLst/>
          </a:prstGeom>
        </p:spPr>
      </p:pic>
    </p:spTree>
    <p:extLst>
      <p:ext uri="{BB962C8B-B14F-4D97-AF65-F5344CB8AC3E}">
        <p14:creationId xmlns:p14="http://schemas.microsoft.com/office/powerpoint/2010/main" val="19585418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 using a computer&#10;&#10;Description automatically generated">
            <a:extLst>
              <a:ext uri="{FF2B5EF4-FFF2-40B4-BE49-F238E27FC236}">
                <a16:creationId xmlns:a16="http://schemas.microsoft.com/office/drawing/2014/main" id="{90E64BEE-03EB-416C-84CB-0D024B8F1B15}"/>
              </a:ext>
            </a:extLst>
          </p:cNvPr>
          <p:cNvPicPr>
            <a:picLocks noChangeAspect="1"/>
          </p:cNvPicPr>
          <p:nvPr/>
        </p:nvPicPr>
        <p:blipFill rotWithShape="1">
          <a:blip r:embed="rId2"/>
          <a:srcRect l="9022" r="6605" b="-1"/>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AED58-6A0E-4570-880B-EA0AAF13A30A}"/>
              </a:ext>
            </a:extLst>
          </p:cNvPr>
          <p:cNvSpPr>
            <a:spLocks noGrp="1"/>
          </p:cNvSpPr>
          <p:nvPr>
            <p:ph type="title"/>
          </p:nvPr>
        </p:nvSpPr>
        <p:spPr>
          <a:xfrm>
            <a:off x="371094" y="1161288"/>
            <a:ext cx="3438144" cy="1124712"/>
          </a:xfrm>
        </p:spPr>
        <p:txBody>
          <a:bodyPr anchor="b">
            <a:normAutofit/>
          </a:bodyPr>
          <a:lstStyle/>
          <a:p>
            <a:r>
              <a:rPr lang="en-GB" sz="2600" dirty="0"/>
              <a:t> Assessments</a:t>
            </a:r>
          </a:p>
        </p:txBody>
      </p:sp>
      <p:sp>
        <p:nvSpPr>
          <p:cNvPr id="8"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EA7D3C-1C4C-44EC-A247-91C3015F41C6}"/>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dirty="0"/>
              <a:t>There are two assessments per module:</a:t>
            </a:r>
            <a:br>
              <a:rPr lang="en-GB" sz="1700" dirty="0"/>
            </a:br>
            <a:endParaRPr lang="en-GB" sz="1700" dirty="0"/>
          </a:p>
          <a:p>
            <a:r>
              <a:rPr lang="en-GB" sz="1700" dirty="0"/>
              <a:t>Both assessments are now online, and you can look at these in greater detail. But here is a brief overview of both.</a:t>
            </a:r>
          </a:p>
        </p:txBody>
      </p:sp>
    </p:spTree>
    <p:extLst>
      <p:ext uri="{BB962C8B-B14F-4D97-AF65-F5344CB8AC3E}">
        <p14:creationId xmlns:p14="http://schemas.microsoft.com/office/powerpoint/2010/main" val="12967563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D01200-0224-43C5-AB38-FB4D16B73F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B274C-4247-483A-94AF-59C833B2F97B}"/>
              </a:ext>
            </a:extLst>
          </p:cNvPr>
          <p:cNvSpPr>
            <a:spLocks noGrp="1"/>
          </p:cNvSpPr>
          <p:nvPr>
            <p:ph type="title"/>
          </p:nvPr>
        </p:nvSpPr>
        <p:spPr>
          <a:xfrm>
            <a:off x="612648" y="1078992"/>
            <a:ext cx="6268770" cy="1536192"/>
          </a:xfrm>
        </p:spPr>
        <p:txBody>
          <a:bodyPr anchor="b">
            <a:normAutofit/>
          </a:bodyPr>
          <a:lstStyle/>
          <a:p>
            <a:r>
              <a:rPr lang="en-GB" dirty="0"/>
              <a:t>Assignment Submission and Marking</a:t>
            </a:r>
          </a:p>
        </p:txBody>
      </p:sp>
      <p:sp>
        <p:nvSpPr>
          <p:cNvPr id="31" name="Rectangle 30">
            <a:extLst>
              <a:ext uri="{FF2B5EF4-FFF2-40B4-BE49-F238E27FC236}">
                <a16:creationId xmlns:a16="http://schemas.microsoft.com/office/drawing/2014/main" id="{728A44A4-A002-4A88-9FC9-1D0566C97A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3E7D5C7B-DD16-401B-85CE-4AAA2A4F51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D6FFDD-01FE-49D4-8523-7E0515E59B7E}"/>
              </a:ext>
            </a:extLst>
          </p:cNvPr>
          <p:cNvSpPr>
            <a:spLocks noGrp="1"/>
          </p:cNvSpPr>
          <p:nvPr>
            <p:ph idx="1"/>
          </p:nvPr>
        </p:nvSpPr>
        <p:spPr>
          <a:xfrm>
            <a:off x="612648" y="3355848"/>
            <a:ext cx="6268770" cy="2825496"/>
          </a:xfrm>
        </p:spPr>
        <p:txBody>
          <a:bodyPr vert="horz" lIns="91440" tIns="45720" rIns="91440" bIns="45720" rtlCol="0" anchor="t">
            <a:normAutofit/>
          </a:bodyPr>
          <a:lstStyle/>
          <a:p>
            <a:pPr>
              <a:lnSpc>
                <a:spcPct val="100000"/>
              </a:lnSpc>
            </a:pPr>
            <a:r>
              <a:rPr lang="en-GB" sz="1800" dirty="0"/>
              <a:t>All work for this module must be submitted through our Online submission portal: Turnitin.</a:t>
            </a:r>
          </a:p>
          <a:p>
            <a:pPr>
              <a:lnSpc>
                <a:spcPct val="100000"/>
              </a:lnSpc>
            </a:pPr>
            <a:r>
              <a:rPr lang="en-GB" sz="1800" dirty="0"/>
              <a:t>A guide to Turnitin is available on the Hwb.</a:t>
            </a:r>
          </a:p>
          <a:p>
            <a:pPr>
              <a:lnSpc>
                <a:spcPct val="100000"/>
              </a:lnSpc>
            </a:pPr>
            <a:r>
              <a:rPr lang="en-GB" sz="1800" dirty="0"/>
              <a:t>Any work that is handed in after the submission time and date will have their work capped.</a:t>
            </a:r>
          </a:p>
          <a:p>
            <a:pPr>
              <a:lnSpc>
                <a:spcPct val="100000"/>
              </a:lnSpc>
            </a:pPr>
            <a:r>
              <a:rPr lang="en-GB" sz="1800" dirty="0"/>
              <a:t>If the work is submitted within one week of being late it will be capped at 50%</a:t>
            </a:r>
          </a:p>
          <a:p>
            <a:pPr>
              <a:lnSpc>
                <a:spcPct val="100000"/>
              </a:lnSpc>
            </a:pPr>
            <a:r>
              <a:rPr lang="en-GB" sz="1800" dirty="0"/>
              <a:t>Any work submitted after this will be given a 0% mark.</a:t>
            </a:r>
          </a:p>
        </p:txBody>
      </p:sp>
      <p:pic>
        <p:nvPicPr>
          <p:cNvPr id="24" name="Picture 24" descr="A close up of a logo&#10;&#10;Description automatically generated">
            <a:extLst>
              <a:ext uri="{FF2B5EF4-FFF2-40B4-BE49-F238E27FC236}">
                <a16:creationId xmlns:a16="http://schemas.microsoft.com/office/drawing/2014/main" id="{19E8BF9D-418E-409F-9D49-F258F32FF7F7}"/>
              </a:ext>
            </a:extLst>
          </p:cNvPr>
          <p:cNvPicPr>
            <a:picLocks noChangeAspect="1"/>
          </p:cNvPicPr>
          <p:nvPr/>
        </p:nvPicPr>
        <p:blipFill>
          <a:blip r:embed="rId2"/>
          <a:stretch>
            <a:fillRect/>
          </a:stretch>
        </p:blipFill>
        <p:spPr>
          <a:xfrm>
            <a:off x="7494066" y="1272395"/>
            <a:ext cx="4237686" cy="4237686"/>
          </a:xfrm>
          <a:prstGeom prst="rect">
            <a:avLst/>
          </a:prstGeom>
        </p:spPr>
      </p:pic>
    </p:spTree>
    <p:extLst>
      <p:ext uri="{BB962C8B-B14F-4D97-AF65-F5344CB8AC3E}">
        <p14:creationId xmlns:p14="http://schemas.microsoft.com/office/powerpoint/2010/main" val="39388881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82E48-5B8A-48FD-966E-7CEC18E234C5}"/>
              </a:ext>
            </a:extLst>
          </p:cNvPr>
          <p:cNvSpPr>
            <a:spLocks noGrp="1"/>
          </p:cNvSpPr>
          <p:nvPr>
            <p:ph type="title"/>
          </p:nvPr>
        </p:nvSpPr>
        <p:spPr/>
        <p:txBody>
          <a:bodyPr>
            <a:normAutofit fontScale="90000"/>
          </a:bodyPr>
          <a:lstStyle/>
          <a:p>
            <a:r>
              <a:rPr lang="en-GB" dirty="0"/>
              <a:t>Essay Extensions and Extenuating Circumstances</a:t>
            </a:r>
          </a:p>
        </p:txBody>
      </p:sp>
      <p:sp>
        <p:nvSpPr>
          <p:cNvPr id="3" name="Content Placeholder 2">
            <a:extLst>
              <a:ext uri="{FF2B5EF4-FFF2-40B4-BE49-F238E27FC236}">
                <a16:creationId xmlns:a16="http://schemas.microsoft.com/office/drawing/2014/main" id="{50EE325D-A3A4-49D7-B028-74368A379847}"/>
              </a:ext>
            </a:extLst>
          </p:cNvPr>
          <p:cNvSpPr>
            <a:spLocks noGrp="1"/>
          </p:cNvSpPr>
          <p:nvPr>
            <p:ph idx="1"/>
          </p:nvPr>
        </p:nvSpPr>
        <p:spPr/>
        <p:txBody>
          <a:bodyPr vert="horz" lIns="91440" tIns="45720" rIns="91440" bIns="45720" rtlCol="0" anchor="t">
            <a:normAutofit/>
          </a:bodyPr>
          <a:lstStyle/>
          <a:p>
            <a:r>
              <a:rPr lang="en-GB" dirty="0"/>
              <a:t>Lecturers are not able to grant extensions to coursework.</a:t>
            </a:r>
            <a:endParaRPr lang="en-US" dirty="0"/>
          </a:p>
          <a:p>
            <a:r>
              <a:rPr lang="en-GB" dirty="0"/>
              <a:t>This must go through the Academic Office (AO).</a:t>
            </a:r>
          </a:p>
          <a:p>
            <a:r>
              <a:rPr lang="en-GB" dirty="0"/>
              <a:t>If you feel that you have a good reason for an extension you can complete the Extenuating Circumstances form and submit it to the AO, you need to provide evidence of your circumstances (e.g. a Drs paper).</a:t>
            </a:r>
          </a:p>
          <a:p>
            <a:r>
              <a:rPr lang="en-GB" dirty="0"/>
              <a:t>If the AO office accepts your Extenuating Circumstances, you will be offered another opportunity to submit without penalty.</a:t>
            </a:r>
          </a:p>
        </p:txBody>
      </p:sp>
    </p:spTree>
    <p:extLst>
      <p:ext uri="{BB962C8B-B14F-4D97-AF65-F5344CB8AC3E}">
        <p14:creationId xmlns:p14="http://schemas.microsoft.com/office/powerpoint/2010/main" val="8028895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D5997EA8-5EFC-40CD-A85F-C3C3BC5F9E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 using a computer&#10;&#10;Description automatically generated">
            <a:extLst>
              <a:ext uri="{FF2B5EF4-FFF2-40B4-BE49-F238E27FC236}">
                <a16:creationId xmlns:a16="http://schemas.microsoft.com/office/drawing/2014/main" id="{E7FBF939-C2AA-4579-BB82-B82261379A94}"/>
              </a:ext>
            </a:extLst>
          </p:cNvPr>
          <p:cNvPicPr>
            <a:picLocks noChangeAspect="1"/>
          </p:cNvPicPr>
          <p:nvPr/>
        </p:nvPicPr>
        <p:blipFill rotWithShape="1">
          <a:blip r:embed="rId2"/>
          <a:srcRect t="696" b="15035"/>
          <a:stretch/>
        </p:blipFill>
        <p:spPr>
          <a:xfrm>
            <a:off x="20" y="10"/>
            <a:ext cx="12191979" cy="6857990"/>
          </a:xfrm>
          <a:prstGeom prst="rect">
            <a:avLst/>
          </a:prstGeom>
        </p:spPr>
      </p:pic>
      <p:sp>
        <p:nvSpPr>
          <p:cNvPr id="12" name="Rectangle 10">
            <a:extLst>
              <a:ext uri="{FF2B5EF4-FFF2-40B4-BE49-F238E27FC236}">
                <a16:creationId xmlns:a16="http://schemas.microsoft.com/office/drawing/2014/main" id="{1CF6A1EC-BD15-42D9-A339-A3970CF7C6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4E6898-1D29-4DAD-A617-A27870E705DF}"/>
              </a:ext>
            </a:extLst>
          </p:cNvPr>
          <p:cNvSpPr>
            <a:spLocks noGrp="1"/>
          </p:cNvSpPr>
          <p:nvPr>
            <p:ph type="title"/>
          </p:nvPr>
        </p:nvSpPr>
        <p:spPr>
          <a:xfrm>
            <a:off x="1051560" y="4498848"/>
            <a:ext cx="3538728" cy="1536192"/>
          </a:xfrm>
        </p:spPr>
        <p:txBody>
          <a:bodyPr>
            <a:normAutofit/>
          </a:bodyPr>
          <a:lstStyle/>
          <a:p>
            <a:r>
              <a:rPr lang="en-GB" sz="3200" dirty="0"/>
              <a:t>Course Reps</a:t>
            </a:r>
          </a:p>
        </p:txBody>
      </p:sp>
      <p:sp>
        <p:nvSpPr>
          <p:cNvPr id="14" name="Rectangle 12">
            <a:extLst>
              <a:ext uri="{FF2B5EF4-FFF2-40B4-BE49-F238E27FC236}">
                <a16:creationId xmlns:a16="http://schemas.microsoft.com/office/drawing/2014/main" id="{A720C27D-5C39-492B-BD68-C220C0F83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4F3394A-A959-460A-ACF9-5FA682C769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EDC1740-1493-4CFA-B42E-CBCD0CF6FF9F}"/>
              </a:ext>
            </a:extLst>
          </p:cNvPr>
          <p:cNvSpPr>
            <a:spLocks noGrp="1"/>
          </p:cNvSpPr>
          <p:nvPr>
            <p:ph idx="1"/>
          </p:nvPr>
        </p:nvSpPr>
        <p:spPr>
          <a:xfrm>
            <a:off x="5349240" y="4498848"/>
            <a:ext cx="6007608" cy="1536192"/>
          </a:xfrm>
        </p:spPr>
        <p:txBody>
          <a:bodyPr vert="horz" lIns="91440" tIns="45720" rIns="91440" bIns="45720" rtlCol="0" anchor="ctr">
            <a:normAutofit/>
          </a:bodyPr>
          <a:lstStyle/>
          <a:p>
            <a:pPr>
              <a:lnSpc>
                <a:spcPct val="100000"/>
              </a:lnSpc>
            </a:pPr>
            <a:r>
              <a:rPr lang="en-GB" sz="1400" dirty="0"/>
              <a:t>Every university course in UWTSD requires at least one Course Rep. This person will attend staff/student panel meetings and share the feedback from the rest of the cohort.</a:t>
            </a:r>
          </a:p>
          <a:p>
            <a:pPr>
              <a:lnSpc>
                <a:spcPct val="100000"/>
              </a:lnSpc>
            </a:pPr>
            <a:r>
              <a:rPr lang="en-GB" sz="1400" dirty="0"/>
              <a:t>For this programme I would like to have two Reps if possible. If anyone would like to volunteer for this, would you please email me before the end of the week.</a:t>
            </a:r>
          </a:p>
        </p:txBody>
      </p:sp>
    </p:spTree>
    <p:extLst>
      <p:ext uri="{BB962C8B-B14F-4D97-AF65-F5344CB8AC3E}">
        <p14:creationId xmlns:p14="http://schemas.microsoft.com/office/powerpoint/2010/main" val="31369682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E94D8D-BC47-413E-91AB-A2FCCE172B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9B861-A6B0-4032-8B5D-3F1B8ADCD07D}"/>
              </a:ext>
            </a:extLst>
          </p:cNvPr>
          <p:cNvSpPr>
            <a:spLocks noGrp="1"/>
          </p:cNvSpPr>
          <p:nvPr>
            <p:ph type="title"/>
          </p:nvPr>
        </p:nvSpPr>
        <p:spPr>
          <a:xfrm>
            <a:off x="838200" y="4271749"/>
            <a:ext cx="10515600" cy="1092050"/>
          </a:xfrm>
        </p:spPr>
        <p:txBody>
          <a:bodyPr vert="horz" lIns="91440" tIns="45720" rIns="91440" bIns="45720" rtlCol="0" anchor="b">
            <a:normAutofit/>
          </a:bodyPr>
          <a:lstStyle/>
          <a:p>
            <a:pPr algn="ctr"/>
            <a:r>
              <a:rPr lang="en-US" sz="4800" dirty="0"/>
              <a:t>Framing Therapeutic Practice</a:t>
            </a:r>
          </a:p>
        </p:txBody>
      </p:sp>
      <p:sp useBgFill="1">
        <p:nvSpPr>
          <p:cNvPr id="15" name="Rectangle 14">
            <a:extLst>
              <a:ext uri="{FF2B5EF4-FFF2-40B4-BE49-F238E27FC236}">
                <a16:creationId xmlns:a16="http://schemas.microsoft.com/office/drawing/2014/main" id="{284A8429-F65A-490D-96E4-1158D3E8A0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41771"/>
            <a:ext cx="10515599"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32DB722-ECCC-4648-B941-9054ED1E6000}"/>
              </a:ext>
            </a:extLst>
          </p:cNvPr>
          <p:cNvSpPr>
            <a:spLocks noGrp="1"/>
          </p:cNvSpPr>
          <p:nvPr>
            <p:ph idx="1"/>
          </p:nvPr>
        </p:nvSpPr>
        <p:spPr>
          <a:xfrm>
            <a:off x="1220089" y="5557656"/>
            <a:ext cx="9751823" cy="582612"/>
          </a:xfrm>
        </p:spPr>
        <p:txBody>
          <a:bodyPr vert="horz" lIns="91440" tIns="45720" rIns="91440" bIns="45720" rtlCol="0" anchor="ctr">
            <a:normAutofit/>
          </a:bodyPr>
          <a:lstStyle/>
          <a:p>
            <a:pPr marL="0" indent="0" algn="ctr">
              <a:buNone/>
            </a:pPr>
            <a:r>
              <a:rPr lang="en-US" dirty="0"/>
              <a:t>Moodle page</a:t>
            </a:r>
          </a:p>
        </p:txBody>
      </p:sp>
      <p:pic>
        <p:nvPicPr>
          <p:cNvPr id="4" name="Picture 4" descr="A picture containing doughnut, donut, cup, orange&#10;&#10;Description automatically generated">
            <a:extLst>
              <a:ext uri="{FF2B5EF4-FFF2-40B4-BE49-F238E27FC236}">
                <a16:creationId xmlns:a16="http://schemas.microsoft.com/office/drawing/2014/main" id="{9573AAD9-2FB6-49CB-B12F-E3C55A529965}"/>
              </a:ext>
            </a:extLst>
          </p:cNvPr>
          <p:cNvPicPr>
            <a:picLocks noChangeAspect="1"/>
          </p:cNvPicPr>
          <p:nvPr/>
        </p:nvPicPr>
        <p:blipFill>
          <a:blip r:embed="rId3"/>
          <a:stretch>
            <a:fillRect/>
          </a:stretch>
        </p:blipFill>
        <p:spPr>
          <a:xfrm>
            <a:off x="838199" y="925236"/>
            <a:ext cx="10515599" cy="2602610"/>
          </a:xfrm>
          <a:prstGeom prst="rect">
            <a:avLst/>
          </a:prstGeom>
        </p:spPr>
      </p:pic>
      <p:sp>
        <p:nvSpPr>
          <p:cNvPr id="17" name="Rectangle 16">
            <a:extLst>
              <a:ext uri="{FF2B5EF4-FFF2-40B4-BE49-F238E27FC236}">
                <a16:creationId xmlns:a16="http://schemas.microsoft.com/office/drawing/2014/main" id="{0F022291-A82B-4D23-A1E0-5F9BD68466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5905709"/>
            <a:ext cx="109728"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96069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1658A-118F-469D-B5CC-1CE5494D973F}"/>
              </a:ext>
            </a:extLst>
          </p:cNvPr>
          <p:cNvSpPr>
            <a:spLocks noGrp="1"/>
          </p:cNvSpPr>
          <p:nvPr>
            <p:ph type="title"/>
          </p:nvPr>
        </p:nvSpPr>
        <p:spPr>
          <a:xfrm>
            <a:off x="612648" y="1078992"/>
            <a:ext cx="6268770" cy="1536192"/>
          </a:xfrm>
        </p:spPr>
        <p:txBody>
          <a:bodyPr anchor="b">
            <a:normAutofit/>
          </a:bodyPr>
          <a:lstStyle/>
          <a:p>
            <a:r>
              <a:rPr lang="en-GB" sz="5200" dirty="0"/>
              <a:t>Reading</a:t>
            </a:r>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3C537B-FF61-453F-8103-C7A38086D6CA}"/>
              </a:ext>
            </a:extLst>
          </p:cNvPr>
          <p:cNvSpPr>
            <a:spLocks noGrp="1"/>
          </p:cNvSpPr>
          <p:nvPr>
            <p:ph idx="1"/>
          </p:nvPr>
        </p:nvSpPr>
        <p:spPr>
          <a:xfrm>
            <a:off x="615458" y="3355848"/>
            <a:ext cx="6268770" cy="2825496"/>
          </a:xfrm>
        </p:spPr>
        <p:txBody>
          <a:bodyPr vert="horz" lIns="91440" tIns="45720" rIns="91440" bIns="45720" rtlCol="0" anchor="t">
            <a:normAutofit/>
          </a:bodyPr>
          <a:lstStyle/>
          <a:p>
            <a:pPr marL="0" indent="0">
              <a:lnSpc>
                <a:spcPct val="100000"/>
              </a:lnSpc>
              <a:buNone/>
            </a:pPr>
            <a:r>
              <a:rPr lang="en-GB" sz="1800" dirty="0"/>
              <a:t>This module does not have a dedicated textbook; however we will be giving you plenty of reading over the forthcoming weeks.</a:t>
            </a:r>
          </a:p>
          <a:p>
            <a:pPr marL="0" indent="0">
              <a:lnSpc>
                <a:spcPct val="100000"/>
              </a:lnSpc>
              <a:buNone/>
            </a:pPr>
            <a:r>
              <a:rPr lang="en-GB" sz="1800" dirty="0"/>
              <a:t>If you would like to start reading, the Framing Therapeutic Practice Module page has a reading list which you may like to look at.</a:t>
            </a:r>
          </a:p>
          <a:p>
            <a:pPr marL="0" indent="0">
              <a:lnSpc>
                <a:spcPct val="100000"/>
              </a:lnSpc>
              <a:buNone/>
            </a:pPr>
            <a:endParaRPr lang="en-GB" sz="1800">
              <a:ea typeface="+mn-lt"/>
              <a:cs typeface="+mn-lt"/>
            </a:endParaRPr>
          </a:p>
        </p:txBody>
      </p:sp>
      <p:pic>
        <p:nvPicPr>
          <p:cNvPr id="4" name="Picture 4" descr="A stack of books&#10;&#10;Description automatically generated">
            <a:extLst>
              <a:ext uri="{FF2B5EF4-FFF2-40B4-BE49-F238E27FC236}">
                <a16:creationId xmlns:a16="http://schemas.microsoft.com/office/drawing/2014/main" id="{3F2BEF0A-B520-4EC7-BC3E-780F577074AA}"/>
              </a:ext>
            </a:extLst>
          </p:cNvPr>
          <p:cNvPicPr>
            <a:picLocks noChangeAspect="1"/>
          </p:cNvPicPr>
          <p:nvPr/>
        </p:nvPicPr>
        <p:blipFill rotWithShape="1">
          <a:blip r:embed="rId2"/>
          <a:srcRect l="11549" r="39151"/>
          <a:stretch/>
        </p:blipFill>
        <p:spPr>
          <a:xfrm>
            <a:off x="7684006" y="10"/>
            <a:ext cx="4507993" cy="6857990"/>
          </a:xfrm>
          <a:prstGeom prst="rect">
            <a:avLst/>
          </a:prstGeom>
        </p:spPr>
      </p:pic>
    </p:spTree>
    <p:extLst>
      <p:ext uri="{BB962C8B-B14F-4D97-AF65-F5344CB8AC3E}">
        <p14:creationId xmlns:p14="http://schemas.microsoft.com/office/powerpoint/2010/main" val="14352620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A59F003-E00A-43F9-91DC-CC54E3B874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large brown dog lying on the ground&#10;&#10;Description automatically generated">
            <a:extLst>
              <a:ext uri="{FF2B5EF4-FFF2-40B4-BE49-F238E27FC236}">
                <a16:creationId xmlns:a16="http://schemas.microsoft.com/office/drawing/2014/main" id="{B8CA4F5B-5B5F-4D51-9C97-5A58705E654E}"/>
              </a:ext>
            </a:extLst>
          </p:cNvPr>
          <p:cNvPicPr>
            <a:picLocks noGrp="1" noChangeAspect="1"/>
          </p:cNvPicPr>
          <p:nvPr>
            <p:ph idx="1"/>
          </p:nvPr>
        </p:nvPicPr>
        <p:blipFill rotWithShape="1">
          <a:blip r:embed="rId2"/>
          <a:srcRect t="7184" b="23372"/>
          <a:stretch/>
        </p:blipFill>
        <p:spPr>
          <a:xfrm>
            <a:off x="20" y="10"/>
            <a:ext cx="12191981" cy="6857990"/>
          </a:xfrm>
          <a:prstGeom prst="rect">
            <a:avLst/>
          </a:prstGeom>
        </p:spPr>
      </p:pic>
      <p:sp>
        <p:nvSpPr>
          <p:cNvPr id="15" name="Rectangle 14">
            <a:extLst>
              <a:ext uri="{FF2B5EF4-FFF2-40B4-BE49-F238E27FC236}">
                <a16:creationId xmlns:a16="http://schemas.microsoft.com/office/drawing/2014/main" id="{D74A4382-E3AD-430A-9A1F-DFA3E0E77A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91D8A5-A623-4F20-9504-F98C60BB753D}"/>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Pause</a:t>
            </a:r>
          </a:p>
        </p:txBody>
      </p:sp>
    </p:spTree>
    <p:extLst>
      <p:ext uri="{BB962C8B-B14F-4D97-AF65-F5344CB8AC3E}">
        <p14:creationId xmlns:p14="http://schemas.microsoft.com/office/powerpoint/2010/main" val="5389186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0E4C519-FBE9-4ABE-A8F9-C2CBE32693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necklace&#10;&#10;Description automatically generated">
            <a:extLst>
              <a:ext uri="{FF2B5EF4-FFF2-40B4-BE49-F238E27FC236}">
                <a16:creationId xmlns:a16="http://schemas.microsoft.com/office/drawing/2014/main" id="{4BC8291B-B362-44BE-9841-E123730733FB}"/>
              </a:ext>
            </a:extLst>
          </p:cNvPr>
          <p:cNvPicPr>
            <a:picLocks noChangeAspect="1"/>
          </p:cNvPicPr>
          <p:nvPr/>
        </p:nvPicPr>
        <p:blipFill rotWithShape="1">
          <a:blip r:embed="rId3"/>
          <a:srcRect l="2890" r="10032" b="-2"/>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7" name="Freeform: Shape 10">
            <a:extLst>
              <a:ext uri="{FF2B5EF4-FFF2-40B4-BE49-F238E27FC236}">
                <a16:creationId xmlns:a16="http://schemas.microsoft.com/office/drawing/2014/main" id="{80EC29FB-299E-49F3-8C7B-01199632A3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 name="Freeform: Shape 12">
            <a:extLst>
              <a:ext uri="{FF2B5EF4-FFF2-40B4-BE49-F238E27FC236}">
                <a16:creationId xmlns:a16="http://schemas.microsoft.com/office/drawing/2014/main" id="{C29A2522-B27A-45C5-897B-79A1407D1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4E56F4-5526-4647-BDD0-1C2E36C52588}"/>
              </a:ext>
            </a:extLst>
          </p:cNvPr>
          <p:cNvSpPr>
            <a:spLocks noGrp="1"/>
          </p:cNvSpPr>
          <p:nvPr>
            <p:ph type="title"/>
          </p:nvPr>
        </p:nvSpPr>
        <p:spPr>
          <a:xfrm>
            <a:off x="371094" y="1161288"/>
            <a:ext cx="3438144" cy="1239012"/>
          </a:xfrm>
        </p:spPr>
        <p:txBody>
          <a:bodyPr anchor="ctr">
            <a:normAutofit/>
          </a:bodyPr>
          <a:lstStyle/>
          <a:p>
            <a:r>
              <a:rPr lang="en-GB" sz="2800"/>
              <a:t>Activity</a:t>
            </a:r>
            <a:endParaRPr lang="en-US" sz="2800"/>
          </a:p>
        </p:txBody>
      </p:sp>
      <p:sp>
        <p:nvSpPr>
          <p:cNvPr id="10"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CD622A-8ED4-4352-8F83-B1629356029A}"/>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t>Small Group Work.</a:t>
            </a:r>
          </a:p>
          <a:p>
            <a:r>
              <a:rPr lang="en-GB" sz="1700"/>
              <a:t>Same and Different!</a:t>
            </a:r>
          </a:p>
        </p:txBody>
      </p:sp>
    </p:spTree>
    <p:extLst>
      <p:ext uri="{BB962C8B-B14F-4D97-AF65-F5344CB8AC3E}">
        <p14:creationId xmlns:p14="http://schemas.microsoft.com/office/powerpoint/2010/main" val="3834153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Rectangle 12">
            <a:extLst>
              <a:ext uri="{FF2B5EF4-FFF2-40B4-BE49-F238E27FC236}">
                <a16:creationId xmlns:a16="http://schemas.microsoft.com/office/drawing/2014/main" id="{5A59F003-E00A-43F9-91DC-CC54E3B874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hain&#10;&#10;Description automatically generated">
            <a:extLst>
              <a:ext uri="{FF2B5EF4-FFF2-40B4-BE49-F238E27FC236}">
                <a16:creationId xmlns:a16="http://schemas.microsoft.com/office/drawing/2014/main" id="{B7D60133-C347-43E0-8AA1-AB4E90645C99}"/>
              </a:ext>
            </a:extLst>
          </p:cNvPr>
          <p:cNvPicPr>
            <a:picLocks noChangeAspect="1"/>
          </p:cNvPicPr>
          <p:nvPr/>
        </p:nvPicPr>
        <p:blipFill rotWithShape="1">
          <a:blip r:embed="rId2"/>
          <a:srcRect t="6035" b="9696"/>
          <a:stretch/>
        </p:blipFill>
        <p:spPr>
          <a:xfrm>
            <a:off x="20" y="10"/>
            <a:ext cx="12191981" cy="6857990"/>
          </a:xfrm>
          <a:prstGeom prst="rect">
            <a:avLst/>
          </a:prstGeom>
        </p:spPr>
      </p:pic>
      <p:sp>
        <p:nvSpPr>
          <p:cNvPr id="10" name="Rectangle 14">
            <a:extLst>
              <a:ext uri="{FF2B5EF4-FFF2-40B4-BE49-F238E27FC236}">
                <a16:creationId xmlns:a16="http://schemas.microsoft.com/office/drawing/2014/main" id="{D74A4382-E3AD-430A-9A1F-DFA3E0E77A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4C82D4-8EC5-4C29-88D5-B423000E2104}"/>
              </a:ext>
            </a:extLst>
          </p:cNvPr>
          <p:cNvSpPr>
            <a:spLocks noGrp="1"/>
          </p:cNvSpPr>
          <p:nvPr>
            <p:ph type="title" idx="4294967295"/>
          </p:nvPr>
        </p:nvSpPr>
        <p:spPr>
          <a:xfrm>
            <a:off x="404553" y="3091928"/>
            <a:ext cx="9078562" cy="2387600"/>
          </a:xfrm>
        </p:spPr>
        <p:txBody>
          <a:bodyPr vert="horz" lIns="91440" tIns="45720" rIns="91440" bIns="45720" rtlCol="0" anchor="b">
            <a:normAutofit/>
          </a:bodyPr>
          <a:lstStyle/>
          <a:p>
            <a:endParaRPr lang="en-US" sz="6600">
              <a:solidFill>
                <a:schemeClr val="bg1"/>
              </a:solidFill>
            </a:endParaRPr>
          </a:p>
        </p:txBody>
      </p:sp>
    </p:spTree>
    <p:extLst>
      <p:ext uri="{BB962C8B-B14F-4D97-AF65-F5344CB8AC3E}">
        <p14:creationId xmlns:p14="http://schemas.microsoft.com/office/powerpoint/2010/main" val="4715263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oy, chain&#10;&#10;Description automatically generated">
            <a:extLst>
              <a:ext uri="{FF2B5EF4-FFF2-40B4-BE49-F238E27FC236}">
                <a16:creationId xmlns:a16="http://schemas.microsoft.com/office/drawing/2014/main" id="{FD69A241-EBB0-4E55-A290-055C395EB9DC}"/>
              </a:ext>
            </a:extLst>
          </p:cNvPr>
          <p:cNvPicPr>
            <a:picLocks noChangeAspect="1"/>
          </p:cNvPicPr>
          <p:nvPr/>
        </p:nvPicPr>
        <p:blipFill rotWithShape="1">
          <a:blip r:embed="rId2">
            <a:alphaModFix amt="40000"/>
          </a:blip>
          <a:srcRect l="587" r="10524"/>
          <a:stretch/>
        </p:blipFill>
        <p:spPr>
          <a:xfrm>
            <a:off x="20" y="10"/>
            <a:ext cx="12191981" cy="6857990"/>
          </a:xfrm>
          <a:prstGeom prst="rect">
            <a:avLst/>
          </a:prstGeom>
        </p:spPr>
      </p:pic>
      <p:sp>
        <p:nvSpPr>
          <p:cNvPr id="2" name="Title 1">
            <a:extLst>
              <a:ext uri="{FF2B5EF4-FFF2-40B4-BE49-F238E27FC236}">
                <a16:creationId xmlns:a16="http://schemas.microsoft.com/office/drawing/2014/main" id="{9130A332-BDBC-465B-81A4-B23C454EC29D}"/>
              </a:ext>
            </a:extLst>
          </p:cNvPr>
          <p:cNvSpPr>
            <a:spLocks noGrp="1"/>
          </p:cNvSpPr>
          <p:nvPr>
            <p:ph type="title" idx="4294967295"/>
          </p:nvPr>
        </p:nvSpPr>
        <p:spPr>
          <a:xfrm>
            <a:off x="0" y="941388"/>
            <a:ext cx="10506075" cy="2057400"/>
          </a:xfrm>
        </p:spPr>
        <p:txBody>
          <a:bodyPr vert="horz" lIns="91440" tIns="45720" rIns="91440" bIns="45720" rtlCol="0" anchor="b">
            <a:normAutofit/>
          </a:bodyPr>
          <a:lstStyle/>
          <a:p>
            <a:r>
              <a:rPr lang="en-US" sz="5000" dirty="0"/>
              <a:t>Questions?</a:t>
            </a:r>
          </a:p>
        </p:txBody>
      </p:sp>
    </p:spTree>
    <p:extLst>
      <p:ext uri="{BB962C8B-B14F-4D97-AF65-F5344CB8AC3E}">
        <p14:creationId xmlns:p14="http://schemas.microsoft.com/office/powerpoint/2010/main" val="2367730438"/>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0E4C519-FBE9-4ABE-A8F9-C2CBE32693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omputer sitting on top of a wooden table&#10;&#10;Description automatically generated">
            <a:extLst>
              <a:ext uri="{FF2B5EF4-FFF2-40B4-BE49-F238E27FC236}">
                <a16:creationId xmlns:a16="http://schemas.microsoft.com/office/drawing/2014/main" id="{27112D0B-4D90-42D8-BDDC-690B139BF600}"/>
              </a:ext>
            </a:extLst>
          </p:cNvPr>
          <p:cNvPicPr>
            <a:picLocks noChangeAspect="1"/>
          </p:cNvPicPr>
          <p:nvPr/>
        </p:nvPicPr>
        <p:blipFill rotWithShape="1">
          <a:blip r:embed="rId2"/>
          <a:srcRect l="12924" r="-2" b="-2"/>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7" name="Freeform: Shape 10">
            <a:extLst>
              <a:ext uri="{FF2B5EF4-FFF2-40B4-BE49-F238E27FC236}">
                <a16:creationId xmlns:a16="http://schemas.microsoft.com/office/drawing/2014/main" id="{80EC29FB-299E-49F3-8C7B-01199632A3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 name="Freeform: Shape 12">
            <a:extLst>
              <a:ext uri="{FF2B5EF4-FFF2-40B4-BE49-F238E27FC236}">
                <a16:creationId xmlns:a16="http://schemas.microsoft.com/office/drawing/2014/main" id="{C29A2522-B27A-45C5-897B-79A1407D1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605A2A-8D29-4C2B-82A1-A547FEBE665E}"/>
              </a:ext>
            </a:extLst>
          </p:cNvPr>
          <p:cNvSpPr>
            <a:spLocks noGrp="1"/>
          </p:cNvSpPr>
          <p:nvPr>
            <p:ph type="title"/>
          </p:nvPr>
        </p:nvSpPr>
        <p:spPr>
          <a:xfrm>
            <a:off x="371094" y="1161288"/>
            <a:ext cx="3438144" cy="1239012"/>
          </a:xfrm>
        </p:spPr>
        <p:txBody>
          <a:bodyPr anchor="ctr">
            <a:normAutofit/>
          </a:bodyPr>
          <a:lstStyle/>
          <a:p>
            <a:r>
              <a:rPr lang="en-GB" sz="2800"/>
              <a:t>Summary</a:t>
            </a:r>
            <a:endParaRPr lang="en-US" sz="2800"/>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695165D-013E-466C-8E52-0364CCFF087C}"/>
              </a:ext>
            </a:extLst>
          </p:cNvPr>
          <p:cNvSpPr>
            <a:spLocks noGrp="1"/>
          </p:cNvSpPr>
          <p:nvPr>
            <p:ph idx="1"/>
          </p:nvPr>
        </p:nvSpPr>
        <p:spPr>
          <a:xfrm>
            <a:off x="371094" y="2718054"/>
            <a:ext cx="3438906" cy="3207258"/>
          </a:xfrm>
        </p:spPr>
        <p:txBody>
          <a:bodyPr vert="horz" lIns="91440" tIns="45720" rIns="91440" bIns="45720" rtlCol="0" anchor="t">
            <a:normAutofit/>
          </a:bodyPr>
          <a:lstStyle/>
          <a:p>
            <a:pPr marL="0" indent="0">
              <a:buNone/>
            </a:pPr>
            <a:r>
              <a:rPr lang="en-GB" sz="1700" dirty="0"/>
              <a:t>As a reminder, this session has been recorded and the link can be found on the MA Year 1 team page.</a:t>
            </a:r>
          </a:p>
          <a:p>
            <a:pPr marL="0" indent="0">
              <a:buNone/>
            </a:pPr>
            <a:r>
              <a:rPr lang="en-GB" sz="1700" dirty="0"/>
              <a:t>I will also put a copy of the PowerPoint onto the Reflective Practice Moodle page, so that you can view it there for as long as you need to.</a:t>
            </a:r>
          </a:p>
          <a:p>
            <a:pPr marL="0" indent="0">
              <a:buNone/>
            </a:pPr>
            <a:endParaRPr lang="en-GB" sz="1700"/>
          </a:p>
        </p:txBody>
      </p:sp>
    </p:spTree>
    <p:extLst>
      <p:ext uri="{BB962C8B-B14F-4D97-AF65-F5344CB8AC3E}">
        <p14:creationId xmlns:p14="http://schemas.microsoft.com/office/powerpoint/2010/main" val="2488228507"/>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43741"/>
      </a:dk2>
      <a:lt2>
        <a:srgbClr val="E7E8E2"/>
      </a:lt2>
      <a:accent1>
        <a:srgbClr val="8770EC"/>
      </a:accent1>
      <a:accent2>
        <a:srgbClr val="5174E8"/>
      </a:accent2>
      <a:accent3>
        <a:srgbClr val="43AEE6"/>
      </a:accent3>
      <a:accent4>
        <a:srgbClr val="3FB5AD"/>
      </a:accent4>
      <a:accent5>
        <a:srgbClr val="39B87A"/>
      </a:accent5>
      <a:accent6>
        <a:srgbClr val="34BC41"/>
      </a:accent6>
      <a:hlink>
        <a:srgbClr val="7E8752"/>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2237</Words>
  <Application>Microsoft Office PowerPoint</Application>
  <PresentationFormat>Widescreen</PresentationFormat>
  <Paragraphs>199</Paragraphs>
  <Slides>44</Slides>
  <Notes>21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Arial,Sans-Serif</vt:lpstr>
      <vt:lpstr>Calibri</vt:lpstr>
      <vt:lpstr>Neue Haas Grotesk Text Pro</vt:lpstr>
      <vt:lpstr>AccentBoxVTI</vt:lpstr>
      <vt:lpstr>MA Psychotherapeutic Practice: Humanistic</vt:lpstr>
      <vt:lpstr>Welcome!</vt:lpstr>
      <vt:lpstr>Induction</vt:lpstr>
      <vt:lpstr>Quick Teams Intro</vt:lpstr>
      <vt:lpstr>Aims of the session</vt:lpstr>
      <vt:lpstr>Aims of the session</vt:lpstr>
      <vt:lpstr>Enrolment and Partial Enrolment</vt:lpstr>
      <vt:lpstr>The Student HWB</vt:lpstr>
      <vt:lpstr>PowerPoint Presentation</vt:lpstr>
      <vt:lpstr>Introduction to the Library</vt:lpstr>
      <vt:lpstr>Introduction to the Library</vt:lpstr>
      <vt:lpstr>Introduction to the library</vt:lpstr>
      <vt:lpstr>PowerPoint Presentation</vt:lpstr>
      <vt:lpstr>Financial Support</vt:lpstr>
      <vt:lpstr>Bursaries</vt:lpstr>
      <vt:lpstr>PowerPoint Presentation</vt:lpstr>
      <vt:lpstr>COVID Awareness</vt:lpstr>
      <vt:lpstr>Covid Awareness</vt:lpstr>
      <vt:lpstr>Illness</vt:lpstr>
      <vt:lpstr>PowerPoint Presentation</vt:lpstr>
      <vt:lpstr>Study Support</vt:lpstr>
      <vt:lpstr>Student Support</vt:lpstr>
      <vt:lpstr>Pause for a moment!</vt:lpstr>
      <vt:lpstr>Using the different technology</vt:lpstr>
      <vt:lpstr>PowerPoint Presentation</vt:lpstr>
      <vt:lpstr>Using Moodle and Teams</vt:lpstr>
      <vt:lpstr>Teams</vt:lpstr>
      <vt:lpstr>Activity</vt:lpstr>
      <vt:lpstr>Coffee Break!</vt:lpstr>
      <vt:lpstr>Academic Discipline</vt:lpstr>
      <vt:lpstr>Course Structure</vt:lpstr>
      <vt:lpstr>MA Psychotherapeutic Practice: Humanistic award</vt:lpstr>
      <vt:lpstr>Course lessons</vt:lpstr>
      <vt:lpstr> Assessments</vt:lpstr>
      <vt:lpstr>Assignment Submission and Marking</vt:lpstr>
      <vt:lpstr>Essay Extensions and Extenuating Circumstances</vt:lpstr>
      <vt:lpstr>Course Reps</vt:lpstr>
      <vt:lpstr>Framing Therapeutic Practice</vt:lpstr>
      <vt:lpstr>Reading</vt:lpstr>
      <vt:lpstr>Pause</vt:lpstr>
      <vt:lpstr>Activity</vt:lpstr>
      <vt:lpstr>PowerPoint Presentation</vt:lpstr>
      <vt:lpstr>Questions?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dc:title>
  <dc:creator>Catherine Slade</dc:creator>
  <cp:lastModifiedBy>Catherine Slade</cp:lastModifiedBy>
  <cp:revision>904</cp:revision>
  <dcterms:created xsi:type="dcterms:W3CDTF">2020-09-15T12:19:30Z</dcterms:created>
  <dcterms:modified xsi:type="dcterms:W3CDTF">2020-09-21T12:52:59Z</dcterms:modified>
</cp:coreProperties>
</file>