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sldIdLst>
    <p:sldId id="270"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2" autoAdjust="0"/>
    <p:restoredTop sz="93969" autoAdjust="0"/>
  </p:normalViewPr>
  <p:slideViewPr>
    <p:cSldViewPr snapToGrid="0">
      <p:cViewPr varScale="1">
        <p:scale>
          <a:sx n="90" d="100"/>
          <a:sy n="90" d="100"/>
        </p:scale>
        <p:origin x="39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61AB21-7F38-4176-95D8-CBCA8DF4D278}" type="datetimeFigureOut">
              <a:rPr lang="en-IN" smtClean="0"/>
              <a:t>21-07-2025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318DA0-06ED-4550-90A9-2EE299573AEE}" type="slidenum">
              <a:rPr lang="en-IN" smtClean="0"/>
              <a:t>‹#›</a:t>
            </a:fld>
            <a:endParaRPr lang="en-IN"/>
          </a:p>
        </p:txBody>
      </p:sp>
    </p:spTree>
    <p:extLst>
      <p:ext uri="{BB962C8B-B14F-4D97-AF65-F5344CB8AC3E}">
        <p14:creationId xmlns:p14="http://schemas.microsoft.com/office/powerpoint/2010/main" val="31950032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3318DA0-06ED-4550-90A9-2EE299573AEE}" type="slidenum">
              <a:rPr lang="en-IN" smtClean="0"/>
              <a:t>2</a:t>
            </a:fld>
            <a:endParaRPr lang="en-IN"/>
          </a:p>
        </p:txBody>
      </p:sp>
    </p:spTree>
    <p:extLst>
      <p:ext uri="{BB962C8B-B14F-4D97-AF65-F5344CB8AC3E}">
        <p14:creationId xmlns:p14="http://schemas.microsoft.com/office/powerpoint/2010/main" val="16043109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Some of the major elements of culture are communication style (direct or indirect), time orientation (monochronic or polychronic), power distance (hierarchical or egalitarian), and uncertainty avoidance. These factors guide how companies negotiate, work together and make decisions. These customary practices are frequently not adhered to or properly understood, leading to misunderstandings. Acknowledging and respecting these differences are essential to building trust and getting things done effectively in international business relationships between UK and Chinese IT companies.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3318DA0-06ED-4550-90A9-2EE299573AEE}" type="slidenum">
              <a:rPr lang="en-IN" smtClean="0"/>
              <a:t>4</a:t>
            </a:fld>
            <a:endParaRPr lang="en-IN"/>
          </a:p>
        </p:txBody>
      </p:sp>
    </p:spTree>
    <p:extLst>
      <p:ext uri="{BB962C8B-B14F-4D97-AF65-F5344CB8AC3E}">
        <p14:creationId xmlns:p14="http://schemas.microsoft.com/office/powerpoint/2010/main" val="29177506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 the other hand, negotiations encompass cultural values that can influence the trust-building process, the timing of negotiation and the communication process sequence. For instance, a UK manager who wishes to see the result quicker may perceive that their Chinese counterparts are being too conservative, while Chinese executives may view the UK style as too aggressive. In addition, Chinese culture must be culturally appropriate when using terminology such as face and guanxi. Therefore, cultural insight is necessary for executing operations and engaging in effective global partnerships.</a:t>
            </a:r>
            <a:endParaRPr lang="en-IN" dirty="0"/>
          </a:p>
        </p:txBody>
      </p:sp>
      <p:sp>
        <p:nvSpPr>
          <p:cNvPr id="4" name="Slide Number Placeholder 3"/>
          <p:cNvSpPr>
            <a:spLocks noGrp="1"/>
          </p:cNvSpPr>
          <p:nvPr>
            <p:ph type="sldNum" sz="quarter" idx="5"/>
          </p:nvPr>
        </p:nvSpPr>
        <p:spPr/>
        <p:txBody>
          <a:bodyPr/>
          <a:lstStyle/>
          <a:p>
            <a:fld id="{D3318DA0-06ED-4550-90A9-2EE299573AEE}" type="slidenum">
              <a:rPr lang="en-IN" smtClean="0"/>
              <a:t>5</a:t>
            </a:fld>
            <a:endParaRPr lang="en-IN"/>
          </a:p>
        </p:txBody>
      </p:sp>
    </p:spTree>
    <p:extLst>
      <p:ext uri="{BB962C8B-B14F-4D97-AF65-F5344CB8AC3E}">
        <p14:creationId xmlns:p14="http://schemas.microsoft.com/office/powerpoint/2010/main" val="2489995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Long-Term Orientation that guides forward-thinking strategies where China is rated better (77) than the UK (60). China (24) is low on indulgence, where individuals tend to hold back more compared to the UK (69). The above contrasts imply the necessity for changes in negotiation styles, showing deference to hierarchy, associating worth and respect when undertaking cross-cultural business in the UK-China IT markets.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3318DA0-06ED-4550-90A9-2EE299573AEE}" type="slidenum">
              <a:rPr lang="en-IN" smtClean="0"/>
              <a:t>6</a:t>
            </a:fld>
            <a:endParaRPr lang="en-IN"/>
          </a:p>
        </p:txBody>
      </p:sp>
    </p:spTree>
    <p:extLst>
      <p:ext uri="{BB962C8B-B14F-4D97-AF65-F5344CB8AC3E}">
        <p14:creationId xmlns:p14="http://schemas.microsoft.com/office/powerpoint/2010/main" val="10778938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high-power distance in China means Huawei is likely to value clear hierarchies and respect for authority, while SoftServe’s low power distance culture encourages open communication. UK individualism stands in contrast to China’s collectivism, where SoftServe must prioritise group consensus. These are differences that we both need to culturally adapt to in order to work fruitfully and respectfully together.</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3318DA0-06ED-4550-90A9-2EE299573AEE}" type="slidenum">
              <a:rPr lang="en-IN" smtClean="0"/>
              <a:t>7</a:t>
            </a:fld>
            <a:endParaRPr lang="en-IN"/>
          </a:p>
        </p:txBody>
      </p:sp>
    </p:spTree>
    <p:extLst>
      <p:ext uri="{BB962C8B-B14F-4D97-AF65-F5344CB8AC3E}">
        <p14:creationId xmlns:p14="http://schemas.microsoft.com/office/powerpoint/2010/main" val="11700742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cross-cultural negotiations with </a:t>
            </a:r>
            <a:r>
              <a:rPr lang="en-IN" sz="1200" kern="1200" dirty="0" err="1">
                <a:solidFill>
                  <a:schemeClr val="tx1"/>
                </a:solidFill>
                <a:effectLst/>
                <a:latin typeface="+mn-lt"/>
                <a:ea typeface="+mn-ea"/>
                <a:cs typeface="+mn-cs"/>
              </a:rPr>
              <a:t>chinese</a:t>
            </a:r>
            <a:r>
              <a:rPr lang="en-IN" sz="1200" kern="1200" dirty="0">
                <a:solidFill>
                  <a:schemeClr val="tx1"/>
                </a:solidFill>
                <a:effectLst/>
                <a:latin typeface="+mn-lt"/>
                <a:ea typeface="+mn-ea"/>
                <a:cs typeface="+mn-cs"/>
              </a:rPr>
              <a:t> partners, communication differences are main barrier. Chinese professionals tend to use indirect communication to preserve harmony that may contrast with the UK’s direct style. The concept of “face” or </a:t>
            </a:r>
            <a:r>
              <a:rPr lang="en-IN" sz="1200" i="1" kern="1200" dirty="0" err="1">
                <a:solidFill>
                  <a:schemeClr val="tx1"/>
                </a:solidFill>
                <a:effectLst/>
                <a:latin typeface="+mn-lt"/>
                <a:ea typeface="+mn-ea"/>
                <a:cs typeface="+mn-cs"/>
              </a:rPr>
              <a:t>mianzi</a:t>
            </a:r>
            <a:r>
              <a:rPr lang="en-IN" sz="1200" kern="1200" dirty="0">
                <a:solidFill>
                  <a:schemeClr val="tx1"/>
                </a:solidFill>
                <a:effectLst/>
                <a:latin typeface="+mn-lt"/>
                <a:ea typeface="+mn-ea"/>
                <a:cs typeface="+mn-cs"/>
              </a:rPr>
              <a:t> is also crucial as public disagreement or criticism can cause embarrassment and damage the relationship (Xiao and Zhou, 2024). The decision-making process should be patient and not pushed for </a:t>
            </a:r>
            <a:r>
              <a:rPr lang="en-IN" sz="1200" kern="1200" dirty="0" err="1">
                <a:solidFill>
                  <a:schemeClr val="tx1"/>
                </a:solidFill>
                <a:effectLst/>
                <a:latin typeface="+mn-lt"/>
                <a:ea typeface="+mn-ea"/>
                <a:cs typeface="+mn-cs"/>
              </a:rPr>
              <a:t>immidiete</a:t>
            </a:r>
            <a:r>
              <a:rPr lang="en-IN" sz="1200" kern="1200" dirty="0">
                <a:solidFill>
                  <a:schemeClr val="tx1"/>
                </a:solidFill>
                <a:effectLst/>
                <a:latin typeface="+mn-lt"/>
                <a:ea typeface="+mn-ea"/>
                <a:cs typeface="+mn-cs"/>
              </a:rPr>
              <a:t> outcomes through building ‘guanxi’ or personal trust.</a:t>
            </a:r>
          </a:p>
          <a:p>
            <a:endParaRPr lang="en-IN" dirty="0"/>
          </a:p>
        </p:txBody>
      </p:sp>
      <p:sp>
        <p:nvSpPr>
          <p:cNvPr id="4" name="Slide Number Placeholder 3"/>
          <p:cNvSpPr>
            <a:spLocks noGrp="1"/>
          </p:cNvSpPr>
          <p:nvPr>
            <p:ph type="sldNum" sz="quarter" idx="5"/>
          </p:nvPr>
        </p:nvSpPr>
        <p:spPr/>
        <p:txBody>
          <a:bodyPr/>
          <a:lstStyle/>
          <a:p>
            <a:fld id="{D3318DA0-06ED-4550-90A9-2EE299573AEE}" type="slidenum">
              <a:rPr lang="en-IN" smtClean="0"/>
              <a:t>8</a:t>
            </a:fld>
            <a:endParaRPr lang="en-IN"/>
          </a:p>
        </p:txBody>
      </p:sp>
    </p:spTree>
    <p:extLst>
      <p:ext uri="{BB962C8B-B14F-4D97-AF65-F5344CB8AC3E}">
        <p14:creationId xmlns:p14="http://schemas.microsoft.com/office/powerpoint/2010/main" val="31655102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failure to understand and adapt to these cultural differences can result in serious consequences. Miscommunication may arise if we interpret indirect responses as indecision or avoidant behaviour. As a result, negotiations could stall and opportunities could be lost. Furthermore, operations can be affected by delays, mismatched timelines or unclear contract expectations. However, cultural sensitivity can transform the potential risks into long-term opportunities.</a:t>
            </a:r>
          </a:p>
          <a:p>
            <a:endParaRPr lang="en-IN" dirty="0"/>
          </a:p>
        </p:txBody>
      </p:sp>
      <p:sp>
        <p:nvSpPr>
          <p:cNvPr id="4" name="Slide Number Placeholder 3"/>
          <p:cNvSpPr>
            <a:spLocks noGrp="1"/>
          </p:cNvSpPr>
          <p:nvPr>
            <p:ph type="sldNum" sz="quarter" idx="5"/>
          </p:nvPr>
        </p:nvSpPr>
        <p:spPr/>
        <p:txBody>
          <a:bodyPr/>
          <a:lstStyle/>
          <a:p>
            <a:fld id="{D3318DA0-06ED-4550-90A9-2EE299573AEE}" type="slidenum">
              <a:rPr lang="en-IN" smtClean="0"/>
              <a:t>9</a:t>
            </a:fld>
            <a:endParaRPr lang="en-IN"/>
          </a:p>
        </p:txBody>
      </p:sp>
    </p:spTree>
    <p:extLst>
      <p:ext uri="{BB962C8B-B14F-4D97-AF65-F5344CB8AC3E}">
        <p14:creationId xmlns:p14="http://schemas.microsoft.com/office/powerpoint/2010/main" val="34080601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in-depth research on the firm’s background, key decision-makers, and their values will allow to connect more effectively. The involvement of experienced team members in Chinese business practices or language skills can help bridge gaps. It is important to show formality and respect through proper greetings, business card etiquette and using titles (Xiao, 2021). Most importantly, it is crucial to confirm understanding in writing and stay flexible in the approach.</a:t>
            </a:r>
          </a:p>
          <a:p>
            <a:endParaRPr lang="en-IN" dirty="0"/>
          </a:p>
        </p:txBody>
      </p:sp>
      <p:sp>
        <p:nvSpPr>
          <p:cNvPr id="4" name="Slide Number Placeholder 3"/>
          <p:cNvSpPr>
            <a:spLocks noGrp="1"/>
          </p:cNvSpPr>
          <p:nvPr>
            <p:ph type="sldNum" sz="quarter" idx="5"/>
          </p:nvPr>
        </p:nvSpPr>
        <p:spPr/>
        <p:txBody>
          <a:bodyPr/>
          <a:lstStyle/>
          <a:p>
            <a:fld id="{D3318DA0-06ED-4550-90A9-2EE299573AEE}" type="slidenum">
              <a:rPr lang="en-IN" smtClean="0"/>
              <a:t>10</a:t>
            </a:fld>
            <a:endParaRPr lang="en-IN"/>
          </a:p>
        </p:txBody>
      </p:sp>
    </p:spTree>
    <p:extLst>
      <p:ext uri="{BB962C8B-B14F-4D97-AF65-F5344CB8AC3E}">
        <p14:creationId xmlns:p14="http://schemas.microsoft.com/office/powerpoint/2010/main" val="17490462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Cultural awareness in negotiations is about showing genuine respect and willingness to collaborate. The knowledge of the partner’s values and preferences can be helpful to build trust and reduce conflict or disagreement. Adaptability allows to navigate complexity with confidence and turn cultural challenges into strengths (Caligiuri, 2025). It improves the brand image globally and cultural awareness empowers to form beneficial business relationship.</a:t>
            </a:r>
            <a:endParaRPr lang="en-IN" dirty="0"/>
          </a:p>
        </p:txBody>
      </p:sp>
      <p:sp>
        <p:nvSpPr>
          <p:cNvPr id="4" name="Slide Number Placeholder 3"/>
          <p:cNvSpPr>
            <a:spLocks noGrp="1"/>
          </p:cNvSpPr>
          <p:nvPr>
            <p:ph type="sldNum" sz="quarter" idx="5"/>
          </p:nvPr>
        </p:nvSpPr>
        <p:spPr/>
        <p:txBody>
          <a:bodyPr/>
          <a:lstStyle/>
          <a:p>
            <a:fld id="{D3318DA0-06ED-4550-90A9-2EE299573AEE}" type="slidenum">
              <a:rPr lang="en-IN" smtClean="0"/>
              <a:t>11</a:t>
            </a:fld>
            <a:endParaRPr lang="en-IN"/>
          </a:p>
        </p:txBody>
      </p:sp>
    </p:spTree>
    <p:extLst>
      <p:ext uri="{BB962C8B-B14F-4D97-AF65-F5344CB8AC3E}">
        <p14:creationId xmlns:p14="http://schemas.microsoft.com/office/powerpoint/2010/main" val="30200427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UK and China business cultures are significantly different, particularly in communication, power dynamics and decision-making. Hofstede’s theory helps to understand these distinctions and navigate them wisely. Preparation and empathy are helpful to overcome barriers such as indirect communication, face-saving and ‘guanxi’. Cultural awareness is important to adapt cultural etiquette, build relationships and be flexible throughout the process.</a:t>
            </a:r>
          </a:p>
          <a:p>
            <a:endParaRPr lang="en-IN" dirty="0"/>
          </a:p>
        </p:txBody>
      </p:sp>
      <p:sp>
        <p:nvSpPr>
          <p:cNvPr id="4" name="Slide Number Placeholder 3"/>
          <p:cNvSpPr>
            <a:spLocks noGrp="1"/>
          </p:cNvSpPr>
          <p:nvPr>
            <p:ph type="sldNum" sz="quarter" idx="5"/>
          </p:nvPr>
        </p:nvSpPr>
        <p:spPr/>
        <p:txBody>
          <a:bodyPr/>
          <a:lstStyle/>
          <a:p>
            <a:fld id="{D3318DA0-06ED-4550-90A9-2EE299573AEE}" type="slidenum">
              <a:rPr lang="en-IN" smtClean="0"/>
              <a:t>12</a:t>
            </a:fld>
            <a:endParaRPr lang="en-IN"/>
          </a:p>
        </p:txBody>
      </p:sp>
    </p:spTree>
    <p:extLst>
      <p:ext uri="{BB962C8B-B14F-4D97-AF65-F5344CB8AC3E}">
        <p14:creationId xmlns:p14="http://schemas.microsoft.com/office/powerpoint/2010/main" val="7119466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782F620-1721-4414-B5DE-7C9E8DEA86DF}" type="datetimeFigureOut">
              <a:rPr lang="en-IN" smtClean="0"/>
              <a:t>21-07-2025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F505961-D87D-4E79-B2B5-DD8EE6CC26D4}" type="slidenum">
              <a:rPr lang="en-IN" smtClean="0"/>
              <a:t>‹#›</a:t>
            </a:fld>
            <a:endParaRPr lang="en-IN"/>
          </a:p>
        </p:txBody>
      </p:sp>
    </p:spTree>
    <p:extLst>
      <p:ext uri="{BB962C8B-B14F-4D97-AF65-F5344CB8AC3E}">
        <p14:creationId xmlns:p14="http://schemas.microsoft.com/office/powerpoint/2010/main" val="16849123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782F620-1721-4414-B5DE-7C9E8DEA86DF}" type="datetimeFigureOut">
              <a:rPr lang="en-IN" smtClean="0"/>
              <a:t>21-07-2025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F505961-D87D-4E79-B2B5-DD8EE6CC26D4}" type="slidenum">
              <a:rPr lang="en-IN" smtClean="0"/>
              <a:t>‹#›</a:t>
            </a:fld>
            <a:endParaRPr lang="en-IN"/>
          </a:p>
        </p:txBody>
      </p:sp>
    </p:spTree>
    <p:extLst>
      <p:ext uri="{BB962C8B-B14F-4D97-AF65-F5344CB8AC3E}">
        <p14:creationId xmlns:p14="http://schemas.microsoft.com/office/powerpoint/2010/main" val="3086392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782F620-1721-4414-B5DE-7C9E8DEA86DF}" type="datetimeFigureOut">
              <a:rPr lang="en-IN" smtClean="0"/>
              <a:t>21-07-2025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F505961-D87D-4E79-B2B5-DD8EE6CC26D4}" type="slidenum">
              <a:rPr lang="en-IN" smtClean="0"/>
              <a:t>‹#›</a:t>
            </a:fld>
            <a:endParaRPr lang="en-IN"/>
          </a:p>
        </p:txBody>
      </p:sp>
    </p:spTree>
    <p:extLst>
      <p:ext uri="{BB962C8B-B14F-4D97-AF65-F5344CB8AC3E}">
        <p14:creationId xmlns:p14="http://schemas.microsoft.com/office/powerpoint/2010/main" val="19591123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782F620-1721-4414-B5DE-7C9E8DEA86DF}" type="datetimeFigureOut">
              <a:rPr lang="en-IN" smtClean="0"/>
              <a:t>21-07-2025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F505961-D87D-4E79-B2B5-DD8EE6CC26D4}" type="slidenum">
              <a:rPr lang="en-IN" smtClean="0"/>
              <a:t>‹#›</a:t>
            </a:fld>
            <a:endParaRPr lang="en-IN"/>
          </a:p>
        </p:txBody>
      </p:sp>
    </p:spTree>
    <p:extLst>
      <p:ext uri="{BB962C8B-B14F-4D97-AF65-F5344CB8AC3E}">
        <p14:creationId xmlns:p14="http://schemas.microsoft.com/office/powerpoint/2010/main" val="3333835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782F620-1721-4414-B5DE-7C9E8DEA86DF}" type="datetimeFigureOut">
              <a:rPr lang="en-IN" smtClean="0"/>
              <a:t>21-07-2025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F505961-D87D-4E79-B2B5-DD8EE6CC26D4}" type="slidenum">
              <a:rPr lang="en-IN" smtClean="0"/>
              <a:t>‹#›</a:t>
            </a:fld>
            <a:endParaRPr lang="en-IN"/>
          </a:p>
        </p:txBody>
      </p:sp>
    </p:spTree>
    <p:extLst>
      <p:ext uri="{BB962C8B-B14F-4D97-AF65-F5344CB8AC3E}">
        <p14:creationId xmlns:p14="http://schemas.microsoft.com/office/powerpoint/2010/main" val="773091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782F620-1721-4414-B5DE-7C9E8DEA86DF}" type="datetimeFigureOut">
              <a:rPr lang="en-IN" smtClean="0"/>
              <a:t>21-07-2025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F505961-D87D-4E79-B2B5-DD8EE6CC26D4}" type="slidenum">
              <a:rPr lang="en-IN" smtClean="0"/>
              <a:t>‹#›</a:t>
            </a:fld>
            <a:endParaRPr lang="en-IN"/>
          </a:p>
        </p:txBody>
      </p:sp>
    </p:spTree>
    <p:extLst>
      <p:ext uri="{BB962C8B-B14F-4D97-AF65-F5344CB8AC3E}">
        <p14:creationId xmlns:p14="http://schemas.microsoft.com/office/powerpoint/2010/main" val="2096118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82F620-1721-4414-B5DE-7C9E8DEA86DF}" type="datetimeFigureOut">
              <a:rPr lang="en-IN" smtClean="0"/>
              <a:t>21-07-2025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F505961-D87D-4E79-B2B5-DD8EE6CC26D4}" type="slidenum">
              <a:rPr lang="en-IN" smtClean="0"/>
              <a:t>‹#›</a:t>
            </a:fld>
            <a:endParaRPr lang="en-IN"/>
          </a:p>
        </p:txBody>
      </p:sp>
    </p:spTree>
    <p:extLst>
      <p:ext uri="{BB962C8B-B14F-4D97-AF65-F5344CB8AC3E}">
        <p14:creationId xmlns:p14="http://schemas.microsoft.com/office/powerpoint/2010/main" val="1248852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782F620-1721-4414-B5DE-7C9E8DEA86DF}" type="datetimeFigureOut">
              <a:rPr lang="en-IN" smtClean="0"/>
              <a:t>21-07-2025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F505961-D87D-4E79-B2B5-DD8EE6CC26D4}" type="slidenum">
              <a:rPr lang="en-IN" smtClean="0"/>
              <a:t>‹#›</a:t>
            </a:fld>
            <a:endParaRPr lang="en-IN"/>
          </a:p>
        </p:txBody>
      </p:sp>
    </p:spTree>
    <p:extLst>
      <p:ext uri="{BB962C8B-B14F-4D97-AF65-F5344CB8AC3E}">
        <p14:creationId xmlns:p14="http://schemas.microsoft.com/office/powerpoint/2010/main" val="3049693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782F620-1721-4414-B5DE-7C9E8DEA86DF}" type="datetimeFigureOut">
              <a:rPr lang="en-IN" smtClean="0"/>
              <a:t>21-07-2025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F505961-D87D-4E79-B2B5-DD8EE6CC26D4}" type="slidenum">
              <a:rPr lang="en-IN" smtClean="0"/>
              <a:t>‹#›</a:t>
            </a:fld>
            <a:endParaRPr lang="en-IN"/>
          </a:p>
        </p:txBody>
      </p:sp>
    </p:spTree>
    <p:extLst>
      <p:ext uri="{BB962C8B-B14F-4D97-AF65-F5344CB8AC3E}">
        <p14:creationId xmlns:p14="http://schemas.microsoft.com/office/powerpoint/2010/main" val="1473495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782F620-1721-4414-B5DE-7C9E8DEA86DF}" type="datetimeFigureOut">
              <a:rPr lang="en-IN" smtClean="0"/>
              <a:t>21-07-2025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F505961-D87D-4E79-B2B5-DD8EE6CC26D4}" type="slidenum">
              <a:rPr lang="en-IN" smtClean="0"/>
              <a:t>‹#›</a:t>
            </a:fld>
            <a:endParaRPr lang="en-IN"/>
          </a:p>
        </p:txBody>
      </p:sp>
    </p:spTree>
    <p:extLst>
      <p:ext uri="{BB962C8B-B14F-4D97-AF65-F5344CB8AC3E}">
        <p14:creationId xmlns:p14="http://schemas.microsoft.com/office/powerpoint/2010/main" val="3727000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782F620-1721-4414-B5DE-7C9E8DEA86DF}" type="datetimeFigureOut">
              <a:rPr lang="en-IN" smtClean="0"/>
              <a:t>21-07-2025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F505961-D87D-4E79-B2B5-DD8EE6CC26D4}"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443881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782F620-1721-4414-B5DE-7C9E8DEA86DF}" type="datetimeFigureOut">
              <a:rPr lang="en-IN" smtClean="0"/>
              <a:t>21-07-2025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F505961-D87D-4E79-B2B5-DD8EE6CC26D4}" type="slidenum">
              <a:rPr lang="en-IN" smtClean="0"/>
              <a:t>‹#›</a:t>
            </a:fld>
            <a:endParaRPr lang="en-IN"/>
          </a:p>
        </p:txBody>
      </p:sp>
    </p:spTree>
    <p:extLst>
      <p:ext uri="{BB962C8B-B14F-4D97-AF65-F5344CB8AC3E}">
        <p14:creationId xmlns:p14="http://schemas.microsoft.com/office/powerpoint/2010/main" val="20551167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782F620-1721-4414-B5DE-7C9E8DEA86DF}" type="datetimeFigureOut">
              <a:rPr lang="en-IN" smtClean="0"/>
              <a:t>21-07-2025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F505961-D87D-4E79-B2B5-DD8EE6CC26D4}"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53405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782F620-1721-4414-B5DE-7C9E8DEA86DF}" type="datetimeFigureOut">
              <a:rPr lang="en-IN" smtClean="0"/>
              <a:t>21-07-2025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F505961-D87D-4E79-B2B5-DD8EE6CC26D4}" type="slidenum">
              <a:rPr lang="en-IN" smtClean="0"/>
              <a:t>‹#›</a:t>
            </a:fld>
            <a:endParaRPr lang="en-IN"/>
          </a:p>
        </p:txBody>
      </p:sp>
    </p:spTree>
    <p:extLst>
      <p:ext uri="{BB962C8B-B14F-4D97-AF65-F5344CB8AC3E}">
        <p14:creationId xmlns:p14="http://schemas.microsoft.com/office/powerpoint/2010/main" val="39027013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782F620-1721-4414-B5DE-7C9E8DEA86DF}" type="datetimeFigureOut">
              <a:rPr lang="en-IN" smtClean="0"/>
              <a:t>21-07-2025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F505961-D87D-4E79-B2B5-DD8EE6CC26D4}" type="slidenum">
              <a:rPr lang="en-IN" smtClean="0"/>
              <a:t>‹#›</a:t>
            </a:fld>
            <a:endParaRPr lang="en-IN"/>
          </a:p>
        </p:txBody>
      </p:sp>
    </p:spTree>
    <p:extLst>
      <p:ext uri="{BB962C8B-B14F-4D97-AF65-F5344CB8AC3E}">
        <p14:creationId xmlns:p14="http://schemas.microsoft.com/office/powerpoint/2010/main" val="30579579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782F620-1721-4414-B5DE-7C9E8DEA86DF}" type="datetimeFigureOut">
              <a:rPr lang="en-IN" smtClean="0"/>
              <a:t>21-07-2025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F505961-D87D-4E79-B2B5-DD8EE6CC26D4}" type="slidenum">
              <a:rPr lang="en-IN" smtClean="0"/>
              <a:t>‹#›</a:t>
            </a:fld>
            <a:endParaRPr lang="en-IN"/>
          </a:p>
        </p:txBody>
      </p:sp>
    </p:spTree>
    <p:extLst>
      <p:ext uri="{BB962C8B-B14F-4D97-AF65-F5344CB8AC3E}">
        <p14:creationId xmlns:p14="http://schemas.microsoft.com/office/powerpoint/2010/main" val="3179240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782F620-1721-4414-B5DE-7C9E8DEA86DF}" type="datetimeFigureOut">
              <a:rPr lang="en-IN" smtClean="0"/>
              <a:t>21-07-2025</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2F505961-D87D-4E79-B2B5-DD8EE6CC26D4}" type="slidenum">
              <a:rPr lang="en-IN" smtClean="0"/>
              <a:t>‹#›</a:t>
            </a:fld>
            <a:endParaRPr lang="en-IN"/>
          </a:p>
        </p:txBody>
      </p:sp>
    </p:spTree>
    <p:extLst>
      <p:ext uri="{BB962C8B-B14F-4D97-AF65-F5344CB8AC3E}">
        <p14:creationId xmlns:p14="http://schemas.microsoft.com/office/powerpoint/2010/main" val="186681489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pdfs.semanticscholar.org/d3ca/33ea4f237a4575a3eb72babc03ffcedc38ac.pdf" TargetMode="External"/><Relationship Id="rId3" Type="http://schemas.openxmlformats.org/officeDocument/2006/relationships/hyperlink" Target="https://doi.org/10.1016/j.orgdyn.2025.101154" TargetMode="External"/><Relationship Id="rId7" Type="http://schemas.openxmlformats.org/officeDocument/2006/relationships/hyperlink" Target="https://doi.org/10.2991/assehr.k.211025.040" TargetMode="External"/><Relationship Id="rId2" Type="http://schemas.openxmlformats.org/officeDocument/2006/relationships/hyperlink" Target="https://doi.org/10.1057/s41599-022-01109-4" TargetMode="External"/><Relationship Id="rId1" Type="http://schemas.openxmlformats.org/officeDocument/2006/relationships/slideLayout" Target="../slideLayouts/slideLayout2.xml"/><Relationship Id="rId6" Type="http://schemas.openxmlformats.org/officeDocument/2006/relationships/hyperlink" Target="https://doi.org/10.1075/prag.22075.xia" TargetMode="External"/><Relationship Id="rId5" Type="http://schemas.openxmlformats.org/officeDocument/2006/relationships/hyperlink" Target="https://www.theculturefactor.com/country-comparison-tool?countries=china%2Cunited+kingdom" TargetMode="External"/><Relationship Id="rId4" Type="http://schemas.openxmlformats.org/officeDocument/2006/relationships/hyperlink" Target="https://doi.org/10.1080/23311975.2024.2340129"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F4C61-DBF1-466E-7853-182447381301}"/>
              </a:ext>
            </a:extLst>
          </p:cNvPr>
          <p:cNvSpPr>
            <a:spLocks noGrp="1"/>
          </p:cNvSpPr>
          <p:nvPr>
            <p:ph type="title"/>
          </p:nvPr>
        </p:nvSpPr>
        <p:spPr>
          <a:xfrm>
            <a:off x="609602" y="199665"/>
            <a:ext cx="8596668" cy="4109374"/>
          </a:xfrm>
        </p:spPr>
        <p:txBody>
          <a:bodyPr>
            <a:normAutofit/>
          </a:bodyPr>
          <a:lstStyle/>
          <a:p>
            <a:r>
              <a:rPr lang="en-GB" sz="2500" b="1" dirty="0">
                <a:solidFill>
                  <a:schemeClr val="tx1"/>
                </a:solidFill>
              </a:rPr>
              <a:t>Student Name: Utsav Kakadiya</a:t>
            </a:r>
            <a:br>
              <a:rPr lang="en-IN" sz="2500" dirty="0">
                <a:solidFill>
                  <a:schemeClr val="tx1"/>
                </a:solidFill>
              </a:rPr>
            </a:br>
            <a:r>
              <a:rPr lang="en-GB" sz="2500" b="1" dirty="0">
                <a:solidFill>
                  <a:schemeClr val="tx1"/>
                </a:solidFill>
              </a:rPr>
              <a:t>Student ID: 2240174</a:t>
            </a:r>
            <a:br>
              <a:rPr lang="en-IN" sz="2500" dirty="0">
                <a:solidFill>
                  <a:schemeClr val="tx1"/>
                </a:solidFill>
              </a:rPr>
            </a:br>
            <a:r>
              <a:rPr lang="en-GB" sz="2500" b="1" dirty="0">
                <a:solidFill>
                  <a:schemeClr val="tx1"/>
                </a:solidFill>
              </a:rPr>
              <a:t>Module Name: International Business Communications</a:t>
            </a:r>
            <a:br>
              <a:rPr lang="en-IN" sz="2500" dirty="0">
                <a:solidFill>
                  <a:schemeClr val="tx1"/>
                </a:solidFill>
              </a:rPr>
            </a:br>
            <a:r>
              <a:rPr lang="en-GB" sz="2500" b="1" dirty="0">
                <a:solidFill>
                  <a:schemeClr val="tx1"/>
                </a:solidFill>
              </a:rPr>
              <a:t>Module Code: LCBB6001</a:t>
            </a:r>
            <a:br>
              <a:rPr lang="en-IN" sz="2500" dirty="0">
                <a:solidFill>
                  <a:schemeClr val="tx1"/>
                </a:solidFill>
              </a:rPr>
            </a:br>
            <a:r>
              <a:rPr lang="en-GB" sz="2500" b="1" dirty="0">
                <a:solidFill>
                  <a:schemeClr val="tx1"/>
                </a:solidFill>
              </a:rPr>
              <a:t>Lecturer’s Name: </a:t>
            </a:r>
            <a:r>
              <a:rPr lang="en-GB" sz="2500" b="1" dirty="0" err="1">
                <a:solidFill>
                  <a:schemeClr val="tx1"/>
                </a:solidFill>
              </a:rPr>
              <a:t>Rexon</a:t>
            </a:r>
            <a:r>
              <a:rPr lang="en-GB" sz="2500" b="1" dirty="0">
                <a:solidFill>
                  <a:schemeClr val="tx1"/>
                </a:solidFill>
              </a:rPr>
              <a:t> </a:t>
            </a:r>
            <a:r>
              <a:rPr lang="en-GB" sz="2500" b="1" dirty="0" err="1">
                <a:solidFill>
                  <a:schemeClr val="tx1"/>
                </a:solidFill>
              </a:rPr>
              <a:t>Nting</a:t>
            </a:r>
            <a:br>
              <a:rPr lang="en-IN" sz="2500" dirty="0">
                <a:solidFill>
                  <a:schemeClr val="tx1"/>
                </a:solidFill>
              </a:rPr>
            </a:br>
            <a:endParaRPr lang="en-IN" sz="2500" dirty="0">
              <a:solidFill>
                <a:schemeClr val="tx1"/>
              </a:solidFill>
            </a:endParaRPr>
          </a:p>
        </p:txBody>
      </p:sp>
    </p:spTree>
    <p:extLst>
      <p:ext uri="{BB962C8B-B14F-4D97-AF65-F5344CB8AC3E}">
        <p14:creationId xmlns:p14="http://schemas.microsoft.com/office/powerpoint/2010/main" val="15438567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4AA87AB-FB2F-C6C0-E888-8C7F05CDD42B}"/>
              </a:ext>
            </a:extLst>
          </p:cNvPr>
          <p:cNvSpPr txBox="1"/>
          <p:nvPr/>
        </p:nvSpPr>
        <p:spPr>
          <a:xfrm>
            <a:off x="1839861" y="1968633"/>
            <a:ext cx="8292281" cy="3017686"/>
          </a:xfrm>
          <a:prstGeom prst="rect">
            <a:avLst/>
          </a:prstGeom>
          <a:noFill/>
        </p:spPr>
        <p:txBody>
          <a:bodyPr wrap="square">
            <a:spAutoFit/>
          </a:bodyPr>
          <a:lstStyle/>
          <a:p>
            <a:pPr algn="ctr">
              <a:lnSpc>
                <a:spcPct val="150000"/>
              </a:lnSpc>
              <a:buNone/>
            </a:pPr>
            <a:r>
              <a:rPr lang="en-GB" sz="4400" dirty="0">
                <a:effectLst/>
                <a:latin typeface="Times New Roman" panose="02020603050405020304" pitchFamily="18" charset="0"/>
                <a:ea typeface="Times New Roman" panose="02020603050405020304" pitchFamily="18" charset="0"/>
              </a:rPr>
              <a:t>Cross-Cultural Negotiations: UK-China IT Sector Partnership</a:t>
            </a:r>
          </a:p>
          <a:p>
            <a:pPr algn="ctr">
              <a:lnSpc>
                <a:spcPct val="150000"/>
              </a:lnSpc>
              <a:buNone/>
            </a:pPr>
            <a:endParaRPr lang="en-GB" sz="4400" dirty="0">
              <a:latin typeface="Times New Roman" panose="02020603050405020304" pitchFamily="18" charset="0"/>
              <a:ea typeface="Arial" panose="020B0604020202020204" pitchFamily="34" charset="0"/>
            </a:endParaRPr>
          </a:p>
        </p:txBody>
      </p:sp>
    </p:spTree>
    <p:extLst>
      <p:ext uri="{BB962C8B-B14F-4D97-AF65-F5344CB8AC3E}">
        <p14:creationId xmlns:p14="http://schemas.microsoft.com/office/powerpoint/2010/main" val="2858108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F4A0D-7943-0789-F383-38B57C74FD28}"/>
              </a:ext>
            </a:extLst>
          </p:cNvPr>
          <p:cNvSpPr>
            <a:spLocks noGrp="1"/>
          </p:cNvSpPr>
          <p:nvPr>
            <p:ph type="title"/>
          </p:nvPr>
        </p:nvSpPr>
        <p:spPr/>
        <p:txBody>
          <a:bodyPr/>
          <a:lstStyle/>
          <a:p>
            <a:r>
              <a:rPr lang="en-GB" b="1" dirty="0"/>
              <a:t>Presentation Outline</a:t>
            </a:r>
            <a:endParaRPr lang="en-IN" dirty="0"/>
          </a:p>
        </p:txBody>
      </p:sp>
      <p:sp>
        <p:nvSpPr>
          <p:cNvPr id="3" name="Content Placeholder 2">
            <a:extLst>
              <a:ext uri="{FF2B5EF4-FFF2-40B4-BE49-F238E27FC236}">
                <a16:creationId xmlns:a16="http://schemas.microsoft.com/office/drawing/2014/main" id="{C3D0C7B7-0FAD-A311-2C25-C2D06BC63F75}"/>
              </a:ext>
            </a:extLst>
          </p:cNvPr>
          <p:cNvSpPr>
            <a:spLocks noGrp="1"/>
          </p:cNvSpPr>
          <p:nvPr>
            <p:ph idx="1"/>
          </p:nvPr>
        </p:nvSpPr>
        <p:spPr/>
        <p:txBody>
          <a:bodyPr>
            <a:normAutofit lnSpcReduction="10000"/>
          </a:bodyPr>
          <a:lstStyle/>
          <a:p>
            <a:pPr lvl="0"/>
            <a:r>
              <a:rPr lang="en-GB" dirty="0"/>
              <a:t>Defining Culture</a:t>
            </a:r>
            <a:endParaRPr lang="en-IN" dirty="0"/>
          </a:p>
          <a:p>
            <a:pPr lvl="0"/>
            <a:r>
              <a:rPr lang="en-GB" dirty="0"/>
              <a:t>Theoretical Framework</a:t>
            </a:r>
            <a:endParaRPr lang="en-IN" dirty="0"/>
          </a:p>
          <a:p>
            <a:pPr lvl="0"/>
            <a:r>
              <a:rPr lang="en-GB" dirty="0"/>
              <a:t>Application of the Theory</a:t>
            </a:r>
            <a:endParaRPr lang="en-IN" dirty="0"/>
          </a:p>
          <a:p>
            <a:pPr lvl="0"/>
            <a:r>
              <a:rPr lang="en-GB" dirty="0"/>
              <a:t>Cultural Elements to Overcome</a:t>
            </a:r>
            <a:endParaRPr lang="en-IN" dirty="0"/>
          </a:p>
          <a:p>
            <a:pPr lvl="0"/>
            <a:r>
              <a:rPr lang="en-GB" dirty="0"/>
              <a:t>Impact of Cultural Differences</a:t>
            </a:r>
            <a:endParaRPr lang="en-IN" dirty="0"/>
          </a:p>
          <a:p>
            <a:pPr lvl="0"/>
            <a:r>
              <a:rPr lang="en-GB" dirty="0"/>
              <a:t>Negotiation Strategies for Success</a:t>
            </a:r>
            <a:endParaRPr lang="en-IN" dirty="0"/>
          </a:p>
          <a:p>
            <a:pPr lvl="0"/>
            <a:r>
              <a:rPr lang="en-GB" dirty="0"/>
              <a:t>Importance of Cultural Awareness</a:t>
            </a:r>
            <a:endParaRPr lang="en-IN" dirty="0"/>
          </a:p>
          <a:p>
            <a:pPr lvl="0"/>
            <a:r>
              <a:rPr lang="en-GB" dirty="0"/>
              <a:t>Summary</a:t>
            </a:r>
            <a:endParaRPr lang="en-IN" dirty="0"/>
          </a:p>
          <a:p>
            <a:pPr lvl="0"/>
            <a:r>
              <a:rPr lang="en-GB" dirty="0"/>
              <a:t>References</a:t>
            </a:r>
            <a:endParaRPr lang="en-IN" dirty="0"/>
          </a:p>
          <a:p>
            <a:r>
              <a:rPr lang="en-GB" dirty="0"/>
              <a:t>Q&amp;A</a:t>
            </a:r>
            <a:endParaRPr lang="en-IN" dirty="0"/>
          </a:p>
        </p:txBody>
      </p:sp>
    </p:spTree>
    <p:extLst>
      <p:ext uri="{BB962C8B-B14F-4D97-AF65-F5344CB8AC3E}">
        <p14:creationId xmlns:p14="http://schemas.microsoft.com/office/powerpoint/2010/main" val="2081972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907DC-566F-9BE3-486B-4C0148B33600}"/>
              </a:ext>
            </a:extLst>
          </p:cNvPr>
          <p:cNvSpPr>
            <a:spLocks noGrp="1"/>
          </p:cNvSpPr>
          <p:nvPr>
            <p:ph type="title"/>
          </p:nvPr>
        </p:nvSpPr>
        <p:spPr/>
        <p:txBody>
          <a:bodyPr/>
          <a:lstStyle/>
          <a:p>
            <a:r>
              <a:rPr lang="en-GB" b="1" dirty="0"/>
              <a:t>Defining Culture</a:t>
            </a:r>
            <a:br>
              <a:rPr lang="en-IN" dirty="0"/>
            </a:br>
            <a:endParaRPr lang="en-IN" dirty="0"/>
          </a:p>
        </p:txBody>
      </p:sp>
      <p:sp>
        <p:nvSpPr>
          <p:cNvPr id="3" name="Content Placeholder 2">
            <a:extLst>
              <a:ext uri="{FF2B5EF4-FFF2-40B4-BE49-F238E27FC236}">
                <a16:creationId xmlns:a16="http://schemas.microsoft.com/office/drawing/2014/main" id="{6652C514-98CE-EEB8-8BA4-DAE3527E064D}"/>
              </a:ext>
            </a:extLst>
          </p:cNvPr>
          <p:cNvSpPr>
            <a:spLocks noGrp="1"/>
          </p:cNvSpPr>
          <p:nvPr>
            <p:ph idx="1"/>
          </p:nvPr>
        </p:nvSpPr>
        <p:spPr>
          <a:xfrm>
            <a:off x="677334" y="2160589"/>
            <a:ext cx="5861489" cy="3880773"/>
          </a:xfrm>
        </p:spPr>
        <p:txBody>
          <a:bodyPr/>
          <a:lstStyle/>
          <a:p>
            <a:pPr lvl="0"/>
            <a:r>
              <a:rPr lang="en-GB" dirty="0"/>
              <a:t>Culture is the system of shared values, beliefs, conventions and behaviours that influence how people act within a society or group (Tadesse Bogale and Debela, 2024).</a:t>
            </a:r>
            <a:endParaRPr lang="en-IN" dirty="0"/>
          </a:p>
          <a:p>
            <a:pPr lvl="0"/>
            <a:r>
              <a:rPr lang="en-GB" dirty="0"/>
              <a:t>It affects how individuals interact with each other, make decisions, view authority or navigate conflict.</a:t>
            </a:r>
            <a:endParaRPr lang="en-IN" dirty="0"/>
          </a:p>
          <a:p>
            <a:pPr lvl="0"/>
            <a:r>
              <a:rPr lang="en-GB" dirty="0"/>
              <a:t>In business, cultural considerations hold fundamental importance, especially in international business negotiations.</a:t>
            </a:r>
            <a:endParaRPr lang="en-IN" dirty="0"/>
          </a:p>
          <a:p>
            <a:endParaRPr lang="en-IN" dirty="0"/>
          </a:p>
        </p:txBody>
      </p:sp>
      <p:pic>
        <p:nvPicPr>
          <p:cNvPr id="4" name="Picture 3" descr="Cultural Cognition Categories | Download Scientific Diagram">
            <a:extLst>
              <a:ext uri="{FF2B5EF4-FFF2-40B4-BE49-F238E27FC236}">
                <a16:creationId xmlns:a16="http://schemas.microsoft.com/office/drawing/2014/main" id="{B3B43110-5825-6321-941C-9E0B84A626D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492877" y="1466491"/>
            <a:ext cx="5021789" cy="3639228"/>
          </a:xfrm>
          <a:prstGeom prst="rect">
            <a:avLst/>
          </a:prstGeom>
          <a:noFill/>
          <a:ln>
            <a:solidFill>
              <a:schemeClr val="tx1"/>
            </a:solidFill>
          </a:ln>
        </p:spPr>
      </p:pic>
    </p:spTree>
    <p:extLst>
      <p:ext uri="{BB962C8B-B14F-4D97-AF65-F5344CB8AC3E}">
        <p14:creationId xmlns:p14="http://schemas.microsoft.com/office/powerpoint/2010/main" val="907032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4C078-06DB-7F63-1CD7-BF5441FE5275}"/>
              </a:ext>
            </a:extLst>
          </p:cNvPr>
          <p:cNvSpPr>
            <a:spLocks noGrp="1"/>
          </p:cNvSpPr>
          <p:nvPr>
            <p:ph type="title"/>
          </p:nvPr>
        </p:nvSpPr>
        <p:spPr/>
        <p:txBody>
          <a:bodyPr/>
          <a:lstStyle/>
          <a:p>
            <a:r>
              <a:rPr lang="en-GB" b="1" dirty="0"/>
              <a:t>Defining Culture</a:t>
            </a:r>
            <a:endParaRPr lang="en-IN" dirty="0"/>
          </a:p>
        </p:txBody>
      </p:sp>
      <p:sp>
        <p:nvSpPr>
          <p:cNvPr id="3" name="Content Placeholder 2">
            <a:extLst>
              <a:ext uri="{FF2B5EF4-FFF2-40B4-BE49-F238E27FC236}">
                <a16:creationId xmlns:a16="http://schemas.microsoft.com/office/drawing/2014/main" id="{2E1E656A-ED77-96CF-E4D7-EEC807A0D7A4}"/>
              </a:ext>
            </a:extLst>
          </p:cNvPr>
          <p:cNvSpPr>
            <a:spLocks noGrp="1"/>
          </p:cNvSpPr>
          <p:nvPr>
            <p:ph idx="1"/>
          </p:nvPr>
        </p:nvSpPr>
        <p:spPr>
          <a:xfrm>
            <a:off x="677334" y="2160589"/>
            <a:ext cx="6430832" cy="3880773"/>
          </a:xfrm>
        </p:spPr>
        <p:txBody>
          <a:bodyPr/>
          <a:lstStyle/>
          <a:p>
            <a:pPr lvl="0"/>
            <a:r>
              <a:rPr lang="en-GB" dirty="0"/>
              <a:t>Culture significantly affects the behaviour of international business in the aspect of business negotiation (</a:t>
            </a:r>
            <a:r>
              <a:rPr lang="en-GB" dirty="0" err="1"/>
              <a:t>Aririguzoh</a:t>
            </a:r>
            <a:r>
              <a:rPr lang="en-GB" dirty="0"/>
              <a:t>, 2022). </a:t>
            </a:r>
            <a:endParaRPr lang="en-IN" dirty="0"/>
          </a:p>
          <a:p>
            <a:pPr lvl="0"/>
            <a:r>
              <a:rPr lang="en-GB" dirty="0"/>
              <a:t>For instance, western cultures such as the UK prefer direct communication and instant decision-making, while eastern cultures like China employ harmony, indirection and time to build rapport.</a:t>
            </a:r>
            <a:endParaRPr lang="en-IN" dirty="0"/>
          </a:p>
          <a:p>
            <a:pPr lvl="0"/>
            <a:r>
              <a:rPr lang="en-GB" dirty="0"/>
              <a:t>These differences can further lead organisations to face misunderstanding or conflict without being managed effectively (Zhang, 2023).</a:t>
            </a:r>
            <a:endParaRPr lang="en-IN" dirty="0"/>
          </a:p>
          <a:p>
            <a:endParaRPr lang="en-IN" dirty="0"/>
          </a:p>
        </p:txBody>
      </p:sp>
      <p:pic>
        <p:nvPicPr>
          <p:cNvPr id="4" name="Picture 3" descr="The elements of culture - Corporate Culture Group">
            <a:extLst>
              <a:ext uri="{FF2B5EF4-FFF2-40B4-BE49-F238E27FC236}">
                <a16:creationId xmlns:a16="http://schemas.microsoft.com/office/drawing/2014/main" id="{52013A55-8C5A-EC48-E193-D7414D7F224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482404" y="1727200"/>
            <a:ext cx="4394359" cy="3880773"/>
          </a:xfrm>
          <a:prstGeom prst="rect">
            <a:avLst/>
          </a:prstGeom>
          <a:noFill/>
          <a:ln>
            <a:solidFill>
              <a:schemeClr val="tx1"/>
            </a:solidFill>
          </a:ln>
        </p:spPr>
      </p:pic>
    </p:spTree>
    <p:extLst>
      <p:ext uri="{BB962C8B-B14F-4D97-AF65-F5344CB8AC3E}">
        <p14:creationId xmlns:p14="http://schemas.microsoft.com/office/powerpoint/2010/main" val="42652338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BBDC6-C20D-6071-2009-021BC6D1290B}"/>
              </a:ext>
            </a:extLst>
          </p:cNvPr>
          <p:cNvSpPr>
            <a:spLocks noGrp="1"/>
          </p:cNvSpPr>
          <p:nvPr>
            <p:ph type="title"/>
          </p:nvPr>
        </p:nvSpPr>
        <p:spPr/>
        <p:txBody>
          <a:bodyPr/>
          <a:lstStyle/>
          <a:p>
            <a:r>
              <a:rPr lang="en-GB" b="1" dirty="0"/>
              <a:t>Theoretical Framework</a:t>
            </a:r>
            <a:endParaRPr lang="en-IN" dirty="0"/>
          </a:p>
        </p:txBody>
      </p:sp>
      <p:sp>
        <p:nvSpPr>
          <p:cNvPr id="3" name="Content Placeholder 2">
            <a:extLst>
              <a:ext uri="{FF2B5EF4-FFF2-40B4-BE49-F238E27FC236}">
                <a16:creationId xmlns:a16="http://schemas.microsoft.com/office/drawing/2014/main" id="{B6BA8DAD-107A-7CD0-51EC-E07A396A01B8}"/>
              </a:ext>
            </a:extLst>
          </p:cNvPr>
          <p:cNvSpPr>
            <a:spLocks noGrp="1"/>
          </p:cNvSpPr>
          <p:nvPr>
            <p:ph idx="1"/>
          </p:nvPr>
        </p:nvSpPr>
        <p:spPr>
          <a:xfrm>
            <a:off x="677334" y="2160589"/>
            <a:ext cx="5783791" cy="4087811"/>
          </a:xfrm>
        </p:spPr>
        <p:txBody>
          <a:bodyPr>
            <a:normAutofit/>
          </a:bodyPr>
          <a:lstStyle/>
          <a:p>
            <a:pPr lvl="0"/>
            <a:r>
              <a:rPr lang="en-GB" dirty="0"/>
              <a:t>Hofstede’s cultural dimension theory has been used to explain notable cultural differences between China and the UK. </a:t>
            </a:r>
            <a:endParaRPr lang="en-IN" dirty="0"/>
          </a:p>
          <a:p>
            <a:pPr lvl="0"/>
            <a:r>
              <a:rPr lang="en-GB" dirty="0"/>
              <a:t>China has a higher score (80) for Power Distance, indicating that it has a hierarchy bias, while the UK (35) has an equality bias (The Culture Factor, 2025). </a:t>
            </a:r>
            <a:endParaRPr lang="en-IN" dirty="0"/>
          </a:p>
          <a:p>
            <a:pPr lvl="0"/>
            <a:r>
              <a:rPr lang="en-GB" dirty="0"/>
              <a:t>Comparatively, the UK has a strong score for individualism (76), which means harmony with personal objectives, while China (43) is rated for collectivism and harmony in a group. </a:t>
            </a:r>
            <a:endParaRPr lang="en-IN" dirty="0"/>
          </a:p>
          <a:p>
            <a:pPr lvl="0"/>
            <a:r>
              <a:rPr lang="en-GB" dirty="0"/>
              <a:t>However, Achievement (66) is prevalent in both societies. </a:t>
            </a:r>
            <a:endParaRPr lang="en-IN" dirty="0"/>
          </a:p>
          <a:p>
            <a:endParaRPr lang="en-IN" dirty="0"/>
          </a:p>
        </p:txBody>
      </p:sp>
      <p:pic>
        <p:nvPicPr>
          <p:cNvPr id="4" name="image1.png">
            <a:extLst>
              <a:ext uri="{FF2B5EF4-FFF2-40B4-BE49-F238E27FC236}">
                <a16:creationId xmlns:a16="http://schemas.microsoft.com/office/drawing/2014/main" id="{B0937D40-BC17-B16B-5084-879956DC6D66}"/>
              </a:ext>
            </a:extLst>
          </p:cNvPr>
          <p:cNvPicPr/>
          <p:nvPr/>
        </p:nvPicPr>
        <p:blipFill>
          <a:blip r:embed="rId3"/>
          <a:srcRect/>
          <a:stretch>
            <a:fillRect/>
          </a:stretch>
        </p:blipFill>
        <p:spPr>
          <a:xfrm>
            <a:off x="6408564" y="2465238"/>
            <a:ext cx="5730875" cy="2997200"/>
          </a:xfrm>
          <a:prstGeom prst="rect">
            <a:avLst/>
          </a:prstGeom>
          <a:ln w="12700">
            <a:solidFill>
              <a:srgbClr val="000000"/>
            </a:solidFill>
            <a:prstDash val="solid"/>
          </a:ln>
        </p:spPr>
      </p:pic>
    </p:spTree>
    <p:extLst>
      <p:ext uri="{BB962C8B-B14F-4D97-AF65-F5344CB8AC3E}">
        <p14:creationId xmlns:p14="http://schemas.microsoft.com/office/powerpoint/2010/main" val="3088589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F66FB-D971-8705-CD09-AA7F62AEE622}"/>
              </a:ext>
            </a:extLst>
          </p:cNvPr>
          <p:cNvSpPr>
            <a:spLocks noGrp="1"/>
          </p:cNvSpPr>
          <p:nvPr>
            <p:ph type="title"/>
          </p:nvPr>
        </p:nvSpPr>
        <p:spPr/>
        <p:txBody>
          <a:bodyPr/>
          <a:lstStyle/>
          <a:p>
            <a:r>
              <a:rPr lang="en-GB" b="1" dirty="0"/>
              <a:t>Application of the Theory</a:t>
            </a:r>
            <a:br>
              <a:rPr lang="en-IN" dirty="0"/>
            </a:br>
            <a:endParaRPr lang="en-IN" dirty="0"/>
          </a:p>
        </p:txBody>
      </p:sp>
      <p:sp>
        <p:nvSpPr>
          <p:cNvPr id="3" name="Content Placeholder 2">
            <a:extLst>
              <a:ext uri="{FF2B5EF4-FFF2-40B4-BE49-F238E27FC236}">
                <a16:creationId xmlns:a16="http://schemas.microsoft.com/office/drawing/2014/main" id="{506AC19E-336D-4719-0F5F-334EDD385263}"/>
              </a:ext>
            </a:extLst>
          </p:cNvPr>
          <p:cNvSpPr>
            <a:spLocks noGrp="1"/>
          </p:cNvSpPr>
          <p:nvPr>
            <p:ph idx="1"/>
          </p:nvPr>
        </p:nvSpPr>
        <p:spPr/>
        <p:txBody>
          <a:bodyPr/>
          <a:lstStyle/>
          <a:p>
            <a:pPr lvl="0"/>
            <a:r>
              <a:rPr lang="en-GB" dirty="0"/>
              <a:t>SoftServe UK, which is a digital consulting and IT development company, will aim to form a partnership with Huawei Cloud, one of the prominent Chinese cloud providers.</a:t>
            </a:r>
            <a:endParaRPr lang="en-IN" dirty="0"/>
          </a:p>
          <a:p>
            <a:pPr lvl="0"/>
            <a:r>
              <a:rPr lang="en-GB" dirty="0"/>
              <a:t>Both are industry leaders in high-growth businesses such as cloud computing, artificial intelligence and cybersecurity. </a:t>
            </a:r>
            <a:endParaRPr lang="en-IN" dirty="0"/>
          </a:p>
          <a:p>
            <a:pPr lvl="0"/>
            <a:r>
              <a:rPr lang="en-GB" dirty="0"/>
              <a:t>Hofstede’s findings have assisted in understanding certain main cultural differences which will influence the negotiation between SoftServe UK and Huawei Cloud. </a:t>
            </a:r>
            <a:endParaRPr lang="en-IN" dirty="0"/>
          </a:p>
          <a:p>
            <a:endParaRPr lang="en-IN" dirty="0"/>
          </a:p>
        </p:txBody>
      </p:sp>
    </p:spTree>
    <p:extLst>
      <p:ext uri="{BB962C8B-B14F-4D97-AF65-F5344CB8AC3E}">
        <p14:creationId xmlns:p14="http://schemas.microsoft.com/office/powerpoint/2010/main" val="25848014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7B0FF-53B0-0805-3BC1-C7C74715DEAD}"/>
              </a:ext>
            </a:extLst>
          </p:cNvPr>
          <p:cNvSpPr>
            <a:spLocks noGrp="1"/>
          </p:cNvSpPr>
          <p:nvPr>
            <p:ph type="title"/>
          </p:nvPr>
        </p:nvSpPr>
        <p:spPr/>
        <p:txBody>
          <a:bodyPr/>
          <a:lstStyle/>
          <a:p>
            <a:r>
              <a:rPr lang="en-IN" b="1" dirty="0"/>
              <a:t>Cultural Elements to Overcome</a:t>
            </a:r>
            <a:br>
              <a:rPr lang="en-IN" dirty="0"/>
            </a:br>
            <a:endParaRPr lang="en-IN" dirty="0"/>
          </a:p>
        </p:txBody>
      </p:sp>
      <p:sp>
        <p:nvSpPr>
          <p:cNvPr id="3" name="Content Placeholder 2">
            <a:extLst>
              <a:ext uri="{FF2B5EF4-FFF2-40B4-BE49-F238E27FC236}">
                <a16:creationId xmlns:a16="http://schemas.microsoft.com/office/drawing/2014/main" id="{6F88CEBA-266D-764A-981E-F4FB414F2C75}"/>
              </a:ext>
            </a:extLst>
          </p:cNvPr>
          <p:cNvSpPr>
            <a:spLocks noGrp="1"/>
          </p:cNvSpPr>
          <p:nvPr>
            <p:ph idx="1"/>
          </p:nvPr>
        </p:nvSpPr>
        <p:spPr>
          <a:xfrm>
            <a:off x="677334" y="2160589"/>
            <a:ext cx="5844236" cy="3880773"/>
          </a:xfrm>
        </p:spPr>
        <p:txBody>
          <a:bodyPr/>
          <a:lstStyle/>
          <a:p>
            <a:pPr lvl="0"/>
            <a:r>
              <a:rPr lang="en-IN" dirty="0"/>
              <a:t>Chinese professionals prefer indirect communication to maintain harmony.</a:t>
            </a:r>
          </a:p>
          <a:p>
            <a:pPr lvl="0"/>
            <a:r>
              <a:rPr lang="en-IN" dirty="0"/>
              <a:t>The concept of “face” is important to avoid public disagreement or criticism.</a:t>
            </a:r>
          </a:p>
          <a:p>
            <a:pPr lvl="0"/>
            <a:r>
              <a:rPr lang="en-IN" dirty="0"/>
              <a:t>Decision-making is slow and consultative; patience is key.</a:t>
            </a:r>
          </a:p>
          <a:p>
            <a:pPr lvl="0"/>
            <a:r>
              <a:rPr lang="en-IN" dirty="0"/>
              <a:t>Building ‘guanxi’ (personal trust) is essential before formal negotiations.</a:t>
            </a:r>
          </a:p>
          <a:p>
            <a:endParaRPr lang="en-IN" dirty="0"/>
          </a:p>
        </p:txBody>
      </p:sp>
      <p:pic>
        <p:nvPicPr>
          <p:cNvPr id="4" name="Picture 3" descr="What is Guanxi Meaning? Business Relationships in China">
            <a:extLst>
              <a:ext uri="{FF2B5EF4-FFF2-40B4-BE49-F238E27FC236}">
                <a16:creationId xmlns:a16="http://schemas.microsoft.com/office/drawing/2014/main" id="{6DB57E34-D114-5E9E-B2BC-DD68B360327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43056" y="2517140"/>
            <a:ext cx="2571115" cy="1823720"/>
          </a:xfrm>
          <a:prstGeom prst="rect">
            <a:avLst/>
          </a:prstGeom>
          <a:noFill/>
          <a:ln>
            <a:noFill/>
          </a:ln>
        </p:spPr>
      </p:pic>
    </p:spTree>
    <p:extLst>
      <p:ext uri="{BB962C8B-B14F-4D97-AF65-F5344CB8AC3E}">
        <p14:creationId xmlns:p14="http://schemas.microsoft.com/office/powerpoint/2010/main" val="12064605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6E000-F166-3D2A-D7D2-14A4D73E3071}"/>
              </a:ext>
            </a:extLst>
          </p:cNvPr>
          <p:cNvSpPr>
            <a:spLocks noGrp="1"/>
          </p:cNvSpPr>
          <p:nvPr>
            <p:ph type="title"/>
          </p:nvPr>
        </p:nvSpPr>
        <p:spPr/>
        <p:txBody>
          <a:bodyPr/>
          <a:lstStyle/>
          <a:p>
            <a:r>
              <a:rPr lang="en-IN" b="1" dirty="0"/>
              <a:t>Impact of Cultural Differences</a:t>
            </a:r>
            <a:br>
              <a:rPr lang="en-IN" dirty="0"/>
            </a:br>
            <a:endParaRPr lang="en-IN" dirty="0"/>
          </a:p>
        </p:txBody>
      </p:sp>
      <p:sp>
        <p:nvSpPr>
          <p:cNvPr id="3" name="Content Placeholder 2">
            <a:extLst>
              <a:ext uri="{FF2B5EF4-FFF2-40B4-BE49-F238E27FC236}">
                <a16:creationId xmlns:a16="http://schemas.microsoft.com/office/drawing/2014/main" id="{02C84E55-711E-228B-14D8-6182ED48CE9A}"/>
              </a:ext>
            </a:extLst>
          </p:cNvPr>
          <p:cNvSpPr>
            <a:spLocks noGrp="1"/>
          </p:cNvSpPr>
          <p:nvPr>
            <p:ph idx="1"/>
          </p:nvPr>
        </p:nvSpPr>
        <p:spPr>
          <a:xfrm>
            <a:off x="677334" y="2160589"/>
            <a:ext cx="6465338" cy="3880773"/>
          </a:xfrm>
        </p:spPr>
        <p:txBody>
          <a:bodyPr/>
          <a:lstStyle/>
          <a:p>
            <a:pPr lvl="0"/>
            <a:r>
              <a:rPr lang="en-IN" dirty="0"/>
              <a:t>Direct UK communication may seem rude or confrontational in Chinese culture.</a:t>
            </a:r>
          </a:p>
          <a:p>
            <a:pPr lvl="0"/>
            <a:r>
              <a:rPr lang="en-IN" dirty="0"/>
              <a:t>Ignoring hierarchy or face can damage trust and delay progress.</a:t>
            </a:r>
          </a:p>
          <a:p>
            <a:pPr lvl="0"/>
            <a:r>
              <a:rPr lang="en-IN" dirty="0"/>
              <a:t>Misaligned expectations can cause delays or operational issues.</a:t>
            </a:r>
          </a:p>
          <a:p>
            <a:pPr lvl="0"/>
            <a:r>
              <a:rPr lang="en-IN" dirty="0"/>
              <a:t>Cultural sensitivity can transform risks into long-term collaboration opportunities.</a:t>
            </a:r>
          </a:p>
          <a:p>
            <a:endParaRPr lang="en-IN" dirty="0"/>
          </a:p>
        </p:txBody>
      </p:sp>
      <p:pic>
        <p:nvPicPr>
          <p:cNvPr id="4" name="Picture 3" descr="Funding for UK-China joint research evaporates - Research Professional News">
            <a:extLst>
              <a:ext uri="{FF2B5EF4-FFF2-40B4-BE49-F238E27FC236}">
                <a16:creationId xmlns:a16="http://schemas.microsoft.com/office/drawing/2014/main" id="{249F9DF0-FA49-7B4C-311F-59FED51819E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47891" y="2292032"/>
            <a:ext cx="3790315" cy="2273935"/>
          </a:xfrm>
          <a:prstGeom prst="rect">
            <a:avLst/>
          </a:prstGeom>
          <a:noFill/>
          <a:ln>
            <a:noFill/>
          </a:ln>
        </p:spPr>
      </p:pic>
    </p:spTree>
    <p:extLst>
      <p:ext uri="{BB962C8B-B14F-4D97-AF65-F5344CB8AC3E}">
        <p14:creationId xmlns:p14="http://schemas.microsoft.com/office/powerpoint/2010/main" val="3524884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C51FE-1357-1A56-8DA0-03029FC9E239}"/>
              </a:ext>
            </a:extLst>
          </p:cNvPr>
          <p:cNvSpPr>
            <a:spLocks noGrp="1"/>
          </p:cNvSpPr>
          <p:nvPr>
            <p:ph type="title"/>
          </p:nvPr>
        </p:nvSpPr>
        <p:spPr/>
        <p:txBody>
          <a:bodyPr/>
          <a:lstStyle/>
          <a:p>
            <a:r>
              <a:rPr lang="en-IN" b="1" dirty="0"/>
              <a:t>Negotiation Strategies for Success</a:t>
            </a:r>
            <a:br>
              <a:rPr lang="en-IN" dirty="0"/>
            </a:br>
            <a:endParaRPr lang="en-IN" dirty="0"/>
          </a:p>
        </p:txBody>
      </p:sp>
      <p:sp>
        <p:nvSpPr>
          <p:cNvPr id="3" name="Content Placeholder 2">
            <a:extLst>
              <a:ext uri="{FF2B5EF4-FFF2-40B4-BE49-F238E27FC236}">
                <a16:creationId xmlns:a16="http://schemas.microsoft.com/office/drawing/2014/main" id="{7A5F1FD4-61DB-70DC-FCD5-1D88BB9E61E0}"/>
              </a:ext>
            </a:extLst>
          </p:cNvPr>
          <p:cNvSpPr>
            <a:spLocks noGrp="1"/>
          </p:cNvSpPr>
          <p:nvPr>
            <p:ph idx="1"/>
          </p:nvPr>
        </p:nvSpPr>
        <p:spPr/>
        <p:txBody>
          <a:bodyPr/>
          <a:lstStyle/>
          <a:p>
            <a:pPr lvl="0"/>
            <a:r>
              <a:rPr lang="en-IN" dirty="0"/>
              <a:t>Research the Chinese firm’s structure and leadership style.</a:t>
            </a:r>
          </a:p>
          <a:p>
            <a:pPr lvl="0"/>
            <a:r>
              <a:rPr lang="en-IN" dirty="0"/>
              <a:t>Use culturally aware team members with language or regional knowledge.</a:t>
            </a:r>
          </a:p>
          <a:p>
            <a:pPr lvl="0"/>
            <a:r>
              <a:rPr lang="en-IN" dirty="0"/>
              <a:t>Respect formalities through business cards, proper titles and etiquette matter.</a:t>
            </a:r>
          </a:p>
          <a:p>
            <a:endParaRPr lang="en-IN" dirty="0"/>
          </a:p>
        </p:txBody>
      </p:sp>
      <p:pic>
        <p:nvPicPr>
          <p:cNvPr id="4" name="Picture 3" descr="Global Business Etiquette PowerPoint and Google Slides Template - PPT Slides">
            <a:extLst>
              <a:ext uri="{FF2B5EF4-FFF2-40B4-BE49-F238E27FC236}">
                <a16:creationId xmlns:a16="http://schemas.microsoft.com/office/drawing/2014/main" id="{F9586E62-46B0-A834-7554-8C4CF31AECF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71267" y="3429000"/>
            <a:ext cx="4193011" cy="3144328"/>
          </a:xfrm>
          <a:prstGeom prst="rect">
            <a:avLst/>
          </a:prstGeom>
          <a:noFill/>
          <a:ln>
            <a:noFill/>
          </a:ln>
        </p:spPr>
      </p:pic>
    </p:spTree>
    <p:extLst>
      <p:ext uri="{BB962C8B-B14F-4D97-AF65-F5344CB8AC3E}">
        <p14:creationId xmlns:p14="http://schemas.microsoft.com/office/powerpoint/2010/main" val="13195082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E83B6-F802-6043-2BC6-1CD2D193A69D}"/>
              </a:ext>
            </a:extLst>
          </p:cNvPr>
          <p:cNvSpPr>
            <a:spLocks noGrp="1"/>
          </p:cNvSpPr>
          <p:nvPr>
            <p:ph type="title"/>
          </p:nvPr>
        </p:nvSpPr>
        <p:spPr/>
        <p:txBody>
          <a:bodyPr/>
          <a:lstStyle/>
          <a:p>
            <a:r>
              <a:rPr lang="en-IN" b="1" dirty="0"/>
              <a:t>Importance of Cultural Awareness</a:t>
            </a:r>
            <a:br>
              <a:rPr lang="en-IN" dirty="0"/>
            </a:br>
            <a:endParaRPr lang="en-IN" dirty="0"/>
          </a:p>
        </p:txBody>
      </p:sp>
      <p:sp>
        <p:nvSpPr>
          <p:cNvPr id="3" name="Content Placeholder 2">
            <a:extLst>
              <a:ext uri="{FF2B5EF4-FFF2-40B4-BE49-F238E27FC236}">
                <a16:creationId xmlns:a16="http://schemas.microsoft.com/office/drawing/2014/main" id="{8B84D700-5641-747C-6BD0-7CA128A24C2F}"/>
              </a:ext>
            </a:extLst>
          </p:cNvPr>
          <p:cNvSpPr>
            <a:spLocks noGrp="1"/>
          </p:cNvSpPr>
          <p:nvPr>
            <p:ph idx="1"/>
          </p:nvPr>
        </p:nvSpPr>
        <p:spPr/>
        <p:txBody>
          <a:bodyPr/>
          <a:lstStyle/>
          <a:p>
            <a:pPr lvl="0"/>
            <a:r>
              <a:rPr lang="en-IN" dirty="0"/>
              <a:t>Awareness shows respect and commitment to partnership.</a:t>
            </a:r>
          </a:p>
          <a:p>
            <a:pPr lvl="0"/>
            <a:r>
              <a:rPr lang="en-IN" dirty="0"/>
              <a:t>Helps build trust, reduce miscommunication and manage expectations.</a:t>
            </a:r>
          </a:p>
          <a:p>
            <a:pPr lvl="0"/>
            <a:r>
              <a:rPr lang="en-IN" dirty="0"/>
              <a:t>Enhances our global reputation as a culturally intelligent organisation.</a:t>
            </a:r>
          </a:p>
          <a:p>
            <a:pPr lvl="0"/>
            <a:r>
              <a:rPr lang="en-IN" dirty="0"/>
              <a:t>Adaptability is a strategic strength, not a compromise.</a:t>
            </a:r>
          </a:p>
          <a:p>
            <a:endParaRPr lang="en-IN" dirty="0"/>
          </a:p>
        </p:txBody>
      </p:sp>
      <p:pic>
        <p:nvPicPr>
          <p:cNvPr id="4" name="Picture 3">
            <a:extLst>
              <a:ext uri="{FF2B5EF4-FFF2-40B4-BE49-F238E27FC236}">
                <a16:creationId xmlns:a16="http://schemas.microsoft.com/office/drawing/2014/main" id="{78840A07-AA13-65F9-FA2E-1333460472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85518" y="3944302"/>
            <a:ext cx="5123815" cy="2626995"/>
          </a:xfrm>
          <a:prstGeom prst="rect">
            <a:avLst/>
          </a:prstGeom>
        </p:spPr>
      </p:pic>
    </p:spTree>
    <p:extLst>
      <p:ext uri="{BB962C8B-B14F-4D97-AF65-F5344CB8AC3E}">
        <p14:creationId xmlns:p14="http://schemas.microsoft.com/office/powerpoint/2010/main" val="59902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BA295-4711-2D8D-55EA-956A1651204E}"/>
              </a:ext>
            </a:extLst>
          </p:cNvPr>
          <p:cNvSpPr>
            <a:spLocks noGrp="1"/>
          </p:cNvSpPr>
          <p:nvPr>
            <p:ph type="title"/>
          </p:nvPr>
        </p:nvSpPr>
        <p:spPr/>
        <p:txBody>
          <a:bodyPr/>
          <a:lstStyle/>
          <a:p>
            <a:r>
              <a:rPr lang="en-IN" b="1" dirty="0"/>
              <a:t>Summary</a:t>
            </a:r>
            <a:br>
              <a:rPr lang="en-IN" dirty="0"/>
            </a:br>
            <a:endParaRPr lang="en-IN" dirty="0"/>
          </a:p>
        </p:txBody>
      </p:sp>
      <p:sp>
        <p:nvSpPr>
          <p:cNvPr id="3" name="Content Placeholder 2">
            <a:extLst>
              <a:ext uri="{FF2B5EF4-FFF2-40B4-BE49-F238E27FC236}">
                <a16:creationId xmlns:a16="http://schemas.microsoft.com/office/drawing/2014/main" id="{BBB9C270-681C-6930-FFCC-BB374431CA5E}"/>
              </a:ext>
            </a:extLst>
          </p:cNvPr>
          <p:cNvSpPr>
            <a:spLocks noGrp="1"/>
          </p:cNvSpPr>
          <p:nvPr>
            <p:ph idx="1"/>
          </p:nvPr>
        </p:nvSpPr>
        <p:spPr>
          <a:xfrm>
            <a:off x="2368111" y="3946585"/>
            <a:ext cx="8596668" cy="3880773"/>
          </a:xfrm>
        </p:spPr>
        <p:txBody>
          <a:bodyPr/>
          <a:lstStyle/>
          <a:p>
            <a:pPr lvl="0"/>
            <a:r>
              <a:rPr lang="en-IN" dirty="0"/>
              <a:t>UK–China business cultures differ in communication and structure.</a:t>
            </a:r>
          </a:p>
          <a:p>
            <a:pPr lvl="0"/>
            <a:r>
              <a:rPr lang="en-IN" dirty="0"/>
              <a:t>Hofstede’s theory helps interpret and bridge cultural gaps.</a:t>
            </a:r>
          </a:p>
          <a:p>
            <a:pPr lvl="0"/>
            <a:r>
              <a:rPr lang="en-IN" dirty="0"/>
              <a:t>Patience, relationship-building, and cultural etiquette are vital.</a:t>
            </a:r>
          </a:p>
          <a:p>
            <a:pPr lvl="0"/>
            <a:r>
              <a:rPr lang="en-IN" dirty="0"/>
              <a:t>Cultural awareness is key to long-term, sustainable success.</a:t>
            </a:r>
          </a:p>
          <a:p>
            <a:endParaRPr lang="en-IN" dirty="0"/>
          </a:p>
        </p:txBody>
      </p:sp>
      <p:pic>
        <p:nvPicPr>
          <p:cNvPr id="4" name="Picture 3" descr="UK-China Post-Brexit Trade Relations - British Chamber of Commerce in China">
            <a:extLst>
              <a:ext uri="{FF2B5EF4-FFF2-40B4-BE49-F238E27FC236}">
                <a16:creationId xmlns:a16="http://schemas.microsoft.com/office/drawing/2014/main" id="{76E7D8CB-098F-0951-0B96-B58E98401E6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54151" y="1287986"/>
            <a:ext cx="3847465" cy="2145030"/>
          </a:xfrm>
          <a:prstGeom prst="rect">
            <a:avLst/>
          </a:prstGeom>
          <a:noFill/>
          <a:ln>
            <a:noFill/>
          </a:ln>
        </p:spPr>
      </p:pic>
    </p:spTree>
    <p:extLst>
      <p:ext uri="{BB962C8B-B14F-4D97-AF65-F5344CB8AC3E}">
        <p14:creationId xmlns:p14="http://schemas.microsoft.com/office/powerpoint/2010/main" val="20414116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4DD79-F958-0005-8386-F711AEF25852}"/>
              </a:ext>
            </a:extLst>
          </p:cNvPr>
          <p:cNvSpPr>
            <a:spLocks noGrp="1"/>
          </p:cNvSpPr>
          <p:nvPr>
            <p:ph type="title"/>
          </p:nvPr>
        </p:nvSpPr>
        <p:spPr/>
        <p:txBody>
          <a:bodyPr/>
          <a:lstStyle/>
          <a:p>
            <a:r>
              <a:rPr lang="en-IN" b="1" dirty="0"/>
              <a:t>References</a:t>
            </a:r>
            <a:endParaRPr lang="en-IN" dirty="0"/>
          </a:p>
        </p:txBody>
      </p:sp>
      <p:sp>
        <p:nvSpPr>
          <p:cNvPr id="3" name="Content Placeholder 2">
            <a:extLst>
              <a:ext uri="{FF2B5EF4-FFF2-40B4-BE49-F238E27FC236}">
                <a16:creationId xmlns:a16="http://schemas.microsoft.com/office/drawing/2014/main" id="{76D90019-0D31-822A-E9AE-8B8E5922B585}"/>
              </a:ext>
            </a:extLst>
          </p:cNvPr>
          <p:cNvSpPr>
            <a:spLocks noGrp="1"/>
          </p:cNvSpPr>
          <p:nvPr>
            <p:ph idx="1"/>
          </p:nvPr>
        </p:nvSpPr>
        <p:spPr>
          <a:xfrm>
            <a:off x="1797666" y="2057072"/>
            <a:ext cx="8596668" cy="3880773"/>
          </a:xfrm>
        </p:spPr>
        <p:txBody>
          <a:bodyPr>
            <a:normAutofit fontScale="70000" lnSpcReduction="20000"/>
          </a:bodyPr>
          <a:lstStyle/>
          <a:p>
            <a:r>
              <a:rPr lang="en-GB" dirty="0" err="1"/>
              <a:t>Aririguzoh</a:t>
            </a:r>
            <a:r>
              <a:rPr lang="en-GB" dirty="0"/>
              <a:t>, S., 2022. Communication competencies, culture and SDGs: effective processes to cross-cultural communication. Humanities and Social Sciences Communications, 9(1), pp.1-11. </a:t>
            </a:r>
            <a:r>
              <a:rPr lang="en-GB" u="sng" dirty="0">
                <a:hlinkClick r:id="rId2"/>
              </a:rPr>
              <a:t>https://doi.org/10.1057/s41599-022-01109-4</a:t>
            </a:r>
            <a:r>
              <a:rPr lang="en-GB" dirty="0"/>
              <a:t>  </a:t>
            </a:r>
            <a:endParaRPr lang="en-IN" dirty="0"/>
          </a:p>
          <a:p>
            <a:r>
              <a:rPr lang="en-IN" dirty="0"/>
              <a:t>Caligiuri, P., 2025. Need greater adaptability in the workforce? Foster contextual agility competencies. </a:t>
            </a:r>
            <a:r>
              <a:rPr lang="en-IN" i="1" dirty="0"/>
              <a:t>Organizational Dynamics</a:t>
            </a:r>
            <a:r>
              <a:rPr lang="en-IN" dirty="0"/>
              <a:t>, p.101154.</a:t>
            </a:r>
            <a:r>
              <a:rPr lang="en-IN" u="sng" dirty="0">
                <a:hlinkClick r:id="rId3"/>
              </a:rPr>
              <a:t>https://doi.org/10.1016/j.orgdyn.2025.101154</a:t>
            </a:r>
            <a:endParaRPr lang="en-IN" dirty="0"/>
          </a:p>
          <a:p>
            <a:r>
              <a:rPr lang="en-GB" dirty="0"/>
              <a:t>Tadesse Bogale, A. and Debela, K.L., 2024. Organizational culture: a systematic review. Cogent Business &amp; Management, 11(1), p.2340129. </a:t>
            </a:r>
            <a:r>
              <a:rPr lang="en-GB" u="sng" dirty="0">
                <a:hlinkClick r:id="rId4"/>
              </a:rPr>
              <a:t>https://doi.org/10.1080/23311975.2024.2340129</a:t>
            </a:r>
            <a:r>
              <a:rPr lang="en-GB" dirty="0"/>
              <a:t>  </a:t>
            </a:r>
            <a:endParaRPr lang="en-IN" dirty="0"/>
          </a:p>
          <a:p>
            <a:r>
              <a:rPr lang="en-GB" dirty="0"/>
              <a:t>The Culture Factor., 2025. Country comparison tool. [online] Theculturefactor.com. Available at: </a:t>
            </a:r>
            <a:r>
              <a:rPr lang="en-GB" u="sng" dirty="0">
                <a:hlinkClick r:id="rId5"/>
              </a:rPr>
              <a:t>https://www.theculturefactor.com/country-comparison-tool?countries=china%2Cunited+kingdom</a:t>
            </a:r>
            <a:r>
              <a:rPr lang="en-GB" dirty="0"/>
              <a:t>. </a:t>
            </a:r>
            <a:endParaRPr lang="en-IN" dirty="0"/>
          </a:p>
          <a:p>
            <a:r>
              <a:rPr lang="en-IN" dirty="0"/>
              <a:t>Xiao, Q. and Zhou, L., 2024. How face is perceived in Chinese and Japanese: A contrastive study. </a:t>
            </a:r>
            <a:r>
              <a:rPr lang="en-IN" i="1" dirty="0"/>
              <a:t>Pragmatics</a:t>
            </a:r>
            <a:r>
              <a:rPr lang="en-IN" dirty="0"/>
              <a:t>, </a:t>
            </a:r>
            <a:r>
              <a:rPr lang="en-IN" i="1" dirty="0"/>
              <a:t>34</a:t>
            </a:r>
            <a:r>
              <a:rPr lang="en-IN" dirty="0"/>
              <a:t>(2), pp.264-292.</a:t>
            </a:r>
            <a:r>
              <a:rPr lang="en-IN" u="sng" dirty="0">
                <a:hlinkClick r:id="rId6"/>
              </a:rPr>
              <a:t>https://doi.org/10.1075/prag.22075.xia</a:t>
            </a:r>
            <a:endParaRPr lang="en-IN" dirty="0"/>
          </a:p>
          <a:p>
            <a:r>
              <a:rPr lang="en-IN" dirty="0"/>
              <a:t>Xiao, T., 2021, October. A Comparative Study on the Differences of Chinese and American Business Etiquette Between China and America from Cross-Cultural Aspect. In </a:t>
            </a:r>
            <a:r>
              <a:rPr lang="en-IN" i="1" dirty="0"/>
              <a:t>2nd International Conference on Language, Communication and Culture Studies (ICLCCS 2021)</a:t>
            </a:r>
            <a:r>
              <a:rPr lang="en-IN" dirty="0"/>
              <a:t> (pp. 246-252). Atlantis </a:t>
            </a:r>
            <a:r>
              <a:rPr lang="en-IN" dirty="0" err="1"/>
              <a:t>Press.</a:t>
            </a:r>
            <a:r>
              <a:rPr lang="en-IN" u="sng" dirty="0" err="1">
                <a:hlinkClick r:id="rId7"/>
              </a:rPr>
              <a:t>https</a:t>
            </a:r>
            <a:r>
              <a:rPr lang="en-IN" u="sng" dirty="0">
                <a:hlinkClick r:id="rId7"/>
              </a:rPr>
              <a:t>://doi.org/10.2991/assehr.k.211025.040</a:t>
            </a:r>
            <a:endParaRPr lang="en-IN" dirty="0"/>
          </a:p>
          <a:p>
            <a:r>
              <a:rPr lang="en-GB" dirty="0"/>
              <a:t>Zhang, C., 2023. Addressing cultural differences: Effective communication techniques in complex organization. Academic Journal of Management and Social Sciences, 5(3), pp.30-33. </a:t>
            </a:r>
            <a:r>
              <a:rPr lang="en-GB" u="sng" dirty="0">
                <a:hlinkClick r:id="rId8"/>
              </a:rPr>
              <a:t>https://pdfs.semanticscholar.org/d3ca/33ea4f237a4575a3eb72babc03ffcedc38ac.pdf</a:t>
            </a:r>
            <a:endParaRPr lang="en-IN" dirty="0"/>
          </a:p>
          <a:p>
            <a:endParaRPr lang="en-IN" dirty="0"/>
          </a:p>
        </p:txBody>
      </p:sp>
    </p:spTree>
    <p:extLst>
      <p:ext uri="{BB962C8B-B14F-4D97-AF65-F5344CB8AC3E}">
        <p14:creationId xmlns:p14="http://schemas.microsoft.com/office/powerpoint/2010/main" val="33921071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82C7F-9CE4-8344-A897-36EB66FD4829}"/>
              </a:ext>
            </a:extLst>
          </p:cNvPr>
          <p:cNvSpPr>
            <a:spLocks noGrp="1"/>
          </p:cNvSpPr>
          <p:nvPr>
            <p:ph type="title"/>
          </p:nvPr>
        </p:nvSpPr>
        <p:spPr/>
        <p:txBody>
          <a:bodyPr/>
          <a:lstStyle/>
          <a:p>
            <a:r>
              <a:rPr lang="en-IN" b="1" dirty="0"/>
              <a:t>Q&amp;A</a:t>
            </a:r>
            <a:endParaRPr lang="en-IN" dirty="0"/>
          </a:p>
        </p:txBody>
      </p:sp>
      <p:sp>
        <p:nvSpPr>
          <p:cNvPr id="3" name="Content Placeholder 2">
            <a:extLst>
              <a:ext uri="{FF2B5EF4-FFF2-40B4-BE49-F238E27FC236}">
                <a16:creationId xmlns:a16="http://schemas.microsoft.com/office/drawing/2014/main" id="{814039B7-2E18-A6AC-F109-5BD4D43D15D0}"/>
              </a:ext>
            </a:extLst>
          </p:cNvPr>
          <p:cNvSpPr>
            <a:spLocks noGrp="1"/>
          </p:cNvSpPr>
          <p:nvPr>
            <p:ph idx="1"/>
          </p:nvPr>
        </p:nvSpPr>
        <p:spPr>
          <a:xfrm>
            <a:off x="1643492" y="2367627"/>
            <a:ext cx="8596668" cy="3880773"/>
          </a:xfrm>
        </p:spPr>
        <p:txBody>
          <a:bodyPr/>
          <a:lstStyle/>
          <a:p>
            <a:r>
              <a:rPr lang="en-IN" dirty="0"/>
              <a:t>Thank you for the attention. You are now welcome to ask any questions or comments you may have regarding the cross-cultural negotiation strategies. It will be a pleasure to clarify or expand on any points.</a:t>
            </a:r>
          </a:p>
          <a:p>
            <a:endParaRPr lang="en-IN" dirty="0"/>
          </a:p>
        </p:txBody>
      </p:sp>
    </p:spTree>
    <p:extLst>
      <p:ext uri="{BB962C8B-B14F-4D97-AF65-F5344CB8AC3E}">
        <p14:creationId xmlns:p14="http://schemas.microsoft.com/office/powerpoint/2010/main" val="33375738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586DB-1320-6033-1F6B-ABCC683ECE3E}"/>
              </a:ext>
            </a:extLst>
          </p:cNvPr>
          <p:cNvSpPr>
            <a:spLocks noGrp="1"/>
          </p:cNvSpPr>
          <p:nvPr>
            <p:ph type="title"/>
          </p:nvPr>
        </p:nvSpPr>
        <p:spPr>
          <a:xfrm>
            <a:off x="3595332" y="2490159"/>
            <a:ext cx="8596668" cy="1320800"/>
          </a:xfrm>
        </p:spPr>
        <p:txBody>
          <a:bodyPr>
            <a:normAutofit/>
          </a:bodyPr>
          <a:lstStyle/>
          <a:p>
            <a:r>
              <a:rPr lang="en-IN" sz="8000" dirty="0"/>
              <a:t>Thank You </a:t>
            </a:r>
          </a:p>
        </p:txBody>
      </p:sp>
    </p:spTree>
    <p:extLst>
      <p:ext uri="{BB962C8B-B14F-4D97-AF65-F5344CB8AC3E}">
        <p14:creationId xmlns:p14="http://schemas.microsoft.com/office/powerpoint/2010/main" val="259800055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5</TotalTime>
  <Words>1662</Words>
  <Application>Microsoft Office PowerPoint</Application>
  <PresentationFormat>Widescreen</PresentationFormat>
  <Paragraphs>84</Paragraphs>
  <Slides>15</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Times New Roman</vt:lpstr>
      <vt:lpstr>Trebuchet MS</vt:lpstr>
      <vt:lpstr>Wingdings 3</vt:lpstr>
      <vt:lpstr>Facet</vt:lpstr>
      <vt:lpstr>Student Name: Utsav Kakadiya Student ID: 2240174 Module Name: International Business Communications Module Code: LCBB6001 Lecturer’s Name: Rexon Nting </vt:lpstr>
      <vt:lpstr>PowerPoint Presentation</vt:lpstr>
      <vt:lpstr>Presentation Outline</vt:lpstr>
      <vt:lpstr>Defining Culture </vt:lpstr>
      <vt:lpstr>Defining Culture</vt:lpstr>
      <vt:lpstr>Theoretical Framework</vt:lpstr>
      <vt:lpstr>Application of the Theory </vt:lpstr>
      <vt:lpstr>Cultural Elements to Overcome </vt:lpstr>
      <vt:lpstr>Impact of Cultural Differences </vt:lpstr>
      <vt:lpstr>Negotiation Strategies for Success </vt:lpstr>
      <vt:lpstr>Importance of Cultural Awareness </vt:lpstr>
      <vt:lpstr>Summary </vt:lpstr>
      <vt:lpstr>References</vt:lpstr>
      <vt:lpstr>Q&amp;A</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utsav kakadiya</cp:lastModifiedBy>
  <cp:revision>7</cp:revision>
  <dcterms:created xsi:type="dcterms:W3CDTF">2025-07-17T06:57:37Z</dcterms:created>
  <dcterms:modified xsi:type="dcterms:W3CDTF">2025-07-21T11:01:14Z</dcterms:modified>
</cp:coreProperties>
</file>