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modernComment_103_0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5" r:id="rId4"/>
  </p:sldMasterIdLst>
  <p:notesMasterIdLst>
    <p:notesMasterId r:id="rId14"/>
  </p:notes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AD6AEE0-7A8A-F60D-BC62-776C89363745}" name="Zoe Clark (97011450)" initials="Z(" userId="S::97011450@student.uwtsd.ac.uk::fcf7402c-cdc1-4c97-9d90-cb6e101f80a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6DF2C-91CA-6257-E5C0-8FFF55CFB24C}" v="115" dt="2026-01-19T19:19:17.337"/>
    <p1510:client id="{4A5A9B58-DE3F-CF04-7408-F25743A32408}" v="7" dt="2026-01-19T21:14:35.207"/>
    <p1510:client id="{5B578038-93C4-953B-0430-D4CDC4944B6E}" v="1" dt="2026-01-19T20:11:19.126"/>
    <p1510:client id="{66AD14A7-BD57-AA43-BEE6-E353874EC735}" v="1321" dt="2026-01-18T21:30:09.400"/>
    <p1510:client id="{7EF2D0C8-4621-45DA-C20F-FD212DD46DA4}" v="2" dt="2026-01-18T18:17:08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tableStyles" Target="tableStyles.xml" Id="rId18" /><Relationship Type="http://schemas.openxmlformats.org/officeDocument/2006/relationships/customXml" Target="../customXml/item3.xml" Id="rId3" /><Relationship Type="http://schemas.microsoft.com/office/2018/10/relationships/authors" Target="authors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theme" Target="theme/theme1.xml" Id="rId17" /><Relationship Type="http://schemas.openxmlformats.org/officeDocument/2006/relationships/customXml" Target="../customXml/item2.xml" Id="rId2" /><Relationship Type="http://schemas.openxmlformats.org/officeDocument/2006/relationships/viewProps" Target="viewProps.xml" Id="rId16" /><Relationship Type="http://schemas.microsoft.com/office/2015/10/relationships/revisionInfo" Target="revisionInfo.xml" Id="rId20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presProps" Target="presProps.xml" Id="rId15" /><Relationship Type="http://schemas.openxmlformats.org/officeDocument/2006/relationships/slide" Target="slides/slide6.xml" Id="rId10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notesMaster" Target="notesMasters/notesMaster1.xml" Id="rId14" /></Relationships>
</file>

<file path=ppt/comments/modernComment_103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2FB7FC8-EBCA-4902-A566-D7C34CB859E0}" authorId="{1AD6AEE0-7A8A-F60D-BC62-776C89363745}" status="resolved" created="2026-01-18T18:17:08.371" complete="100000">
    <pc:sldMkLst xmlns:pc="http://schemas.microsoft.com/office/powerpoint/2013/main/command">
      <pc:docMk/>
      <pc:sldMk cId="0" sldId="259"/>
    </pc:sldMkLst>
    <p188:txBody>
      <a:bodyPr/>
      <a:lstStyle/>
      <a:p>
        <a:r>
          <a:rPr lang="en-GB"/>
          <a:t>Could Team Formation e.g. Selecting Tools, design &amp; planning combine to be 1 slide/ themed section? More visual couple of Bullets - Logo images for the Tools, images like a screenshot of Teams, Sketch of Topology, Or the Gantt chart/ Roles 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77EB80-E8A4-4DDA-B2A2-5C3CAFC82B4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5C2209C-569A-4B0E-B6BA-C0F751D5CD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Tooling</a:t>
          </a:r>
        </a:p>
      </dgm:t>
    </dgm:pt>
    <dgm:pt modelId="{6C5BEEB6-4200-4808-9943-08A9808B10A8}" type="parTrans" cxnId="{5E742F6E-3C39-413C-8449-B2974F7B15B8}">
      <dgm:prSet/>
      <dgm:spPr/>
      <dgm:t>
        <a:bodyPr/>
        <a:lstStyle/>
        <a:p>
          <a:endParaRPr lang="en-US"/>
        </a:p>
      </dgm:t>
    </dgm:pt>
    <dgm:pt modelId="{6C6666AA-18CA-4862-A410-0209D0B5A22D}" type="sibTrans" cxnId="{5E742F6E-3C39-413C-8449-B2974F7B15B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BC44558-8370-4ADA-8648-C58694570B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Task division</a:t>
          </a:r>
        </a:p>
      </dgm:t>
    </dgm:pt>
    <dgm:pt modelId="{C15DB78A-132C-4238-989F-14D830F6B1F1}" type="parTrans" cxnId="{EEF82766-36A2-4883-97EC-8B9A933C2F80}">
      <dgm:prSet/>
      <dgm:spPr/>
      <dgm:t>
        <a:bodyPr/>
        <a:lstStyle/>
        <a:p>
          <a:endParaRPr lang="en-US"/>
        </a:p>
      </dgm:t>
    </dgm:pt>
    <dgm:pt modelId="{7B81798D-E295-4F17-B015-7775E6650536}" type="sibTrans" cxnId="{EEF82766-36A2-4883-97EC-8B9A933C2F8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A54F9D-A0FD-4F75-A941-D89C71EAB1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Team Dynamics</a:t>
          </a:r>
        </a:p>
      </dgm:t>
    </dgm:pt>
    <dgm:pt modelId="{A382733D-AD45-4A75-B111-495DDB7FF2D5}" type="parTrans" cxnId="{374118EE-8155-46A3-A6A4-6E7BAF735956}">
      <dgm:prSet/>
      <dgm:spPr/>
      <dgm:t>
        <a:bodyPr/>
        <a:lstStyle/>
        <a:p>
          <a:endParaRPr lang="en-US"/>
        </a:p>
      </dgm:t>
    </dgm:pt>
    <dgm:pt modelId="{EDA1CA52-4003-4D36-8F32-B2AB5B96D9AF}" type="sibTrans" cxnId="{374118EE-8155-46A3-A6A4-6E7BAF735956}">
      <dgm:prSet/>
      <dgm:spPr/>
      <dgm:t>
        <a:bodyPr/>
        <a:lstStyle/>
        <a:p>
          <a:endParaRPr lang="en-US"/>
        </a:p>
      </dgm:t>
    </dgm:pt>
    <dgm:pt modelId="{23339268-DDE3-4F3C-85FC-E257BB8BC930}" type="pres">
      <dgm:prSet presAssocID="{1277EB80-E8A4-4DDA-B2A2-5C3CAFC82B49}" presName="root" presStyleCnt="0">
        <dgm:presLayoutVars>
          <dgm:dir/>
          <dgm:resizeHandles val="exact"/>
        </dgm:presLayoutVars>
      </dgm:prSet>
      <dgm:spPr/>
    </dgm:pt>
    <dgm:pt modelId="{B6606211-D031-4EE9-89F1-212A0498E146}" type="pres">
      <dgm:prSet presAssocID="{1277EB80-E8A4-4DDA-B2A2-5C3CAFC82B49}" presName="container" presStyleCnt="0">
        <dgm:presLayoutVars>
          <dgm:dir/>
          <dgm:resizeHandles val="exact"/>
        </dgm:presLayoutVars>
      </dgm:prSet>
      <dgm:spPr/>
    </dgm:pt>
    <dgm:pt modelId="{181D6C96-3A4C-4F2D-93B0-C6551F0F4A24}" type="pres">
      <dgm:prSet presAssocID="{05C2209C-569A-4B0E-B6BA-C0F751D5CDC7}" presName="compNode" presStyleCnt="0"/>
      <dgm:spPr/>
    </dgm:pt>
    <dgm:pt modelId="{D7F465C8-4CDA-4C4D-9930-CFE76730EBFE}" type="pres">
      <dgm:prSet presAssocID="{05C2209C-569A-4B0E-B6BA-C0F751D5CDC7}" presName="iconBgRect" presStyleLbl="bgShp" presStyleIdx="0" presStyleCnt="3"/>
      <dgm:spPr/>
    </dgm:pt>
    <dgm:pt modelId="{BF9D738A-11AD-4D68-B452-AEFA2A1BD66D}" type="pres">
      <dgm:prSet presAssocID="{05C2209C-569A-4B0E-B6BA-C0F751D5CD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E5D6ED94-8F38-44E2-A2A6-0B22A5811266}" type="pres">
      <dgm:prSet presAssocID="{05C2209C-569A-4B0E-B6BA-C0F751D5CDC7}" presName="spaceRect" presStyleCnt="0"/>
      <dgm:spPr/>
    </dgm:pt>
    <dgm:pt modelId="{46D71094-3F73-4453-AA6B-638732516CDD}" type="pres">
      <dgm:prSet presAssocID="{05C2209C-569A-4B0E-B6BA-C0F751D5CDC7}" presName="textRect" presStyleLbl="revTx" presStyleIdx="0" presStyleCnt="3">
        <dgm:presLayoutVars>
          <dgm:chMax val="1"/>
          <dgm:chPref val="1"/>
        </dgm:presLayoutVars>
      </dgm:prSet>
      <dgm:spPr/>
    </dgm:pt>
    <dgm:pt modelId="{3AB31715-F8AC-40E8-BBF0-8B4217643C27}" type="pres">
      <dgm:prSet presAssocID="{6C6666AA-18CA-4862-A410-0209D0B5A22D}" presName="sibTrans" presStyleLbl="sibTrans2D1" presStyleIdx="0" presStyleCnt="0"/>
      <dgm:spPr/>
    </dgm:pt>
    <dgm:pt modelId="{FBCD7927-4FEB-45B0-A6FE-338AA0F3E76E}" type="pres">
      <dgm:prSet presAssocID="{EBC44558-8370-4ADA-8648-C58694570B15}" presName="compNode" presStyleCnt="0"/>
      <dgm:spPr/>
    </dgm:pt>
    <dgm:pt modelId="{ACE104C8-A87A-4C8A-A45B-B3914F13926F}" type="pres">
      <dgm:prSet presAssocID="{EBC44558-8370-4ADA-8648-C58694570B15}" presName="iconBgRect" presStyleLbl="bgShp" presStyleIdx="1" presStyleCnt="3"/>
      <dgm:spPr/>
    </dgm:pt>
    <dgm:pt modelId="{7799D426-B665-4488-98CD-E9D7CE058322}" type="pres">
      <dgm:prSet presAssocID="{EBC44558-8370-4ADA-8648-C58694570B1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1D18529-AD81-4A88-80C3-33CDA6C319F9}" type="pres">
      <dgm:prSet presAssocID="{EBC44558-8370-4ADA-8648-C58694570B15}" presName="spaceRect" presStyleCnt="0"/>
      <dgm:spPr/>
    </dgm:pt>
    <dgm:pt modelId="{39720CA6-8B8D-4B3F-A135-039BA7298607}" type="pres">
      <dgm:prSet presAssocID="{EBC44558-8370-4ADA-8648-C58694570B15}" presName="textRect" presStyleLbl="revTx" presStyleIdx="1" presStyleCnt="3">
        <dgm:presLayoutVars>
          <dgm:chMax val="1"/>
          <dgm:chPref val="1"/>
        </dgm:presLayoutVars>
      </dgm:prSet>
      <dgm:spPr/>
    </dgm:pt>
    <dgm:pt modelId="{E2152166-9719-4A3F-9758-A99D8D61E63E}" type="pres">
      <dgm:prSet presAssocID="{7B81798D-E295-4F17-B015-7775E6650536}" presName="sibTrans" presStyleLbl="sibTrans2D1" presStyleIdx="0" presStyleCnt="0"/>
      <dgm:spPr/>
    </dgm:pt>
    <dgm:pt modelId="{D5CDC3E3-EFE5-4493-B487-2AE0D086A376}" type="pres">
      <dgm:prSet presAssocID="{15A54F9D-A0FD-4F75-A941-D89C71EAB125}" presName="compNode" presStyleCnt="0"/>
      <dgm:spPr/>
    </dgm:pt>
    <dgm:pt modelId="{55F7C151-39C9-42B3-8632-C9E344DB0BC0}" type="pres">
      <dgm:prSet presAssocID="{15A54F9D-A0FD-4F75-A941-D89C71EAB125}" presName="iconBgRect" presStyleLbl="bgShp" presStyleIdx="2" presStyleCnt="3"/>
      <dgm:spPr/>
    </dgm:pt>
    <dgm:pt modelId="{6DC2817F-F302-4B8A-9030-CE75E3406860}" type="pres">
      <dgm:prSet presAssocID="{15A54F9D-A0FD-4F75-A941-D89C71EAB1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166A0F4-0DE0-43D8-8FD2-1947737693CB}" type="pres">
      <dgm:prSet presAssocID="{15A54F9D-A0FD-4F75-A941-D89C71EAB125}" presName="spaceRect" presStyleCnt="0"/>
      <dgm:spPr/>
    </dgm:pt>
    <dgm:pt modelId="{2788F0E8-19F9-4AAC-8879-3BC7443786FA}" type="pres">
      <dgm:prSet presAssocID="{15A54F9D-A0FD-4F75-A941-D89C71EAB12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AD35801-BACD-41B7-877F-E65077994289}" type="presOf" srcId="{15A54F9D-A0FD-4F75-A941-D89C71EAB125}" destId="{2788F0E8-19F9-4AAC-8879-3BC7443786FA}" srcOrd="0" destOrd="0" presId="urn:microsoft.com/office/officeart/2018/2/layout/IconCircleList"/>
    <dgm:cxn modelId="{F65DC307-E63C-4CBA-9AF1-A0A0EB9A6A13}" type="presOf" srcId="{6C6666AA-18CA-4862-A410-0209D0B5A22D}" destId="{3AB31715-F8AC-40E8-BBF0-8B4217643C27}" srcOrd="0" destOrd="0" presId="urn:microsoft.com/office/officeart/2018/2/layout/IconCircleList"/>
    <dgm:cxn modelId="{EEF82766-36A2-4883-97EC-8B9A933C2F80}" srcId="{1277EB80-E8A4-4DDA-B2A2-5C3CAFC82B49}" destId="{EBC44558-8370-4ADA-8648-C58694570B15}" srcOrd="1" destOrd="0" parTransId="{C15DB78A-132C-4238-989F-14D830F6B1F1}" sibTransId="{7B81798D-E295-4F17-B015-7775E6650536}"/>
    <dgm:cxn modelId="{5E742F6E-3C39-413C-8449-B2974F7B15B8}" srcId="{1277EB80-E8A4-4DDA-B2A2-5C3CAFC82B49}" destId="{05C2209C-569A-4B0E-B6BA-C0F751D5CDC7}" srcOrd="0" destOrd="0" parTransId="{6C5BEEB6-4200-4808-9943-08A9808B10A8}" sibTransId="{6C6666AA-18CA-4862-A410-0209D0B5A22D}"/>
    <dgm:cxn modelId="{03856E70-3F06-4248-BDBC-18B1D11A833A}" type="presOf" srcId="{7B81798D-E295-4F17-B015-7775E6650536}" destId="{E2152166-9719-4A3F-9758-A99D8D61E63E}" srcOrd="0" destOrd="0" presId="urn:microsoft.com/office/officeart/2018/2/layout/IconCircleList"/>
    <dgm:cxn modelId="{B71819CD-7628-4173-A6A6-D71D0DCD1165}" type="presOf" srcId="{EBC44558-8370-4ADA-8648-C58694570B15}" destId="{39720CA6-8B8D-4B3F-A135-039BA7298607}" srcOrd="0" destOrd="0" presId="urn:microsoft.com/office/officeart/2018/2/layout/IconCircleList"/>
    <dgm:cxn modelId="{B3DE5ED8-C7A0-49DE-9836-5AFF45768CCE}" type="presOf" srcId="{05C2209C-569A-4B0E-B6BA-C0F751D5CDC7}" destId="{46D71094-3F73-4453-AA6B-638732516CDD}" srcOrd="0" destOrd="0" presId="urn:microsoft.com/office/officeart/2018/2/layout/IconCircleList"/>
    <dgm:cxn modelId="{3FF0F6D8-4F16-4B08-808E-5D64DAC86AD0}" type="presOf" srcId="{1277EB80-E8A4-4DDA-B2A2-5C3CAFC82B49}" destId="{23339268-DDE3-4F3C-85FC-E257BB8BC930}" srcOrd="0" destOrd="0" presId="urn:microsoft.com/office/officeart/2018/2/layout/IconCircleList"/>
    <dgm:cxn modelId="{374118EE-8155-46A3-A6A4-6E7BAF735956}" srcId="{1277EB80-E8A4-4DDA-B2A2-5C3CAFC82B49}" destId="{15A54F9D-A0FD-4F75-A941-D89C71EAB125}" srcOrd="2" destOrd="0" parTransId="{A382733D-AD45-4A75-B111-495DDB7FF2D5}" sibTransId="{EDA1CA52-4003-4D36-8F32-B2AB5B96D9AF}"/>
    <dgm:cxn modelId="{6026BF75-9652-42D4-A6A1-29D4320C8F91}" type="presParOf" srcId="{23339268-DDE3-4F3C-85FC-E257BB8BC930}" destId="{B6606211-D031-4EE9-89F1-212A0498E146}" srcOrd="0" destOrd="0" presId="urn:microsoft.com/office/officeart/2018/2/layout/IconCircleList"/>
    <dgm:cxn modelId="{6CB1E6D2-CC4B-44AB-A6B8-EB3B68F6FA09}" type="presParOf" srcId="{B6606211-D031-4EE9-89F1-212A0498E146}" destId="{181D6C96-3A4C-4F2D-93B0-C6551F0F4A24}" srcOrd="0" destOrd="0" presId="urn:microsoft.com/office/officeart/2018/2/layout/IconCircleList"/>
    <dgm:cxn modelId="{CF601C00-E866-4BB6-9481-9474874E90D3}" type="presParOf" srcId="{181D6C96-3A4C-4F2D-93B0-C6551F0F4A24}" destId="{D7F465C8-4CDA-4C4D-9930-CFE76730EBFE}" srcOrd="0" destOrd="0" presId="urn:microsoft.com/office/officeart/2018/2/layout/IconCircleList"/>
    <dgm:cxn modelId="{48D48AD4-ABFA-4556-9EC7-05E9AB928629}" type="presParOf" srcId="{181D6C96-3A4C-4F2D-93B0-C6551F0F4A24}" destId="{BF9D738A-11AD-4D68-B452-AEFA2A1BD66D}" srcOrd="1" destOrd="0" presId="urn:microsoft.com/office/officeart/2018/2/layout/IconCircleList"/>
    <dgm:cxn modelId="{861E6E89-66F0-4AB3-A52B-AB5F5081C98E}" type="presParOf" srcId="{181D6C96-3A4C-4F2D-93B0-C6551F0F4A24}" destId="{E5D6ED94-8F38-44E2-A2A6-0B22A5811266}" srcOrd="2" destOrd="0" presId="urn:microsoft.com/office/officeart/2018/2/layout/IconCircleList"/>
    <dgm:cxn modelId="{B5C14915-D9F6-4DE9-A940-EBF19C5962D6}" type="presParOf" srcId="{181D6C96-3A4C-4F2D-93B0-C6551F0F4A24}" destId="{46D71094-3F73-4453-AA6B-638732516CDD}" srcOrd="3" destOrd="0" presId="urn:microsoft.com/office/officeart/2018/2/layout/IconCircleList"/>
    <dgm:cxn modelId="{261F185C-64F8-4750-8A41-A75C6214DB1B}" type="presParOf" srcId="{B6606211-D031-4EE9-89F1-212A0498E146}" destId="{3AB31715-F8AC-40E8-BBF0-8B4217643C27}" srcOrd="1" destOrd="0" presId="urn:microsoft.com/office/officeart/2018/2/layout/IconCircleList"/>
    <dgm:cxn modelId="{2ECFDC66-B135-4681-8DC0-100E2784B657}" type="presParOf" srcId="{B6606211-D031-4EE9-89F1-212A0498E146}" destId="{FBCD7927-4FEB-45B0-A6FE-338AA0F3E76E}" srcOrd="2" destOrd="0" presId="urn:microsoft.com/office/officeart/2018/2/layout/IconCircleList"/>
    <dgm:cxn modelId="{AF57F7F0-6F1F-45EB-A18A-90ABA4332E73}" type="presParOf" srcId="{FBCD7927-4FEB-45B0-A6FE-338AA0F3E76E}" destId="{ACE104C8-A87A-4C8A-A45B-B3914F13926F}" srcOrd="0" destOrd="0" presId="urn:microsoft.com/office/officeart/2018/2/layout/IconCircleList"/>
    <dgm:cxn modelId="{3A4F05D3-D23F-4B07-955C-5BA442CC11A5}" type="presParOf" srcId="{FBCD7927-4FEB-45B0-A6FE-338AA0F3E76E}" destId="{7799D426-B665-4488-98CD-E9D7CE058322}" srcOrd="1" destOrd="0" presId="urn:microsoft.com/office/officeart/2018/2/layout/IconCircleList"/>
    <dgm:cxn modelId="{74222FAB-2389-4021-8019-61FEC09AAAF7}" type="presParOf" srcId="{FBCD7927-4FEB-45B0-A6FE-338AA0F3E76E}" destId="{31D18529-AD81-4A88-80C3-33CDA6C319F9}" srcOrd="2" destOrd="0" presId="urn:microsoft.com/office/officeart/2018/2/layout/IconCircleList"/>
    <dgm:cxn modelId="{1BC24A27-A3BD-4A15-94F5-025F395C544F}" type="presParOf" srcId="{FBCD7927-4FEB-45B0-A6FE-338AA0F3E76E}" destId="{39720CA6-8B8D-4B3F-A135-039BA7298607}" srcOrd="3" destOrd="0" presId="urn:microsoft.com/office/officeart/2018/2/layout/IconCircleList"/>
    <dgm:cxn modelId="{E023C690-CB98-41CB-8A3C-431C69E7E638}" type="presParOf" srcId="{B6606211-D031-4EE9-89F1-212A0498E146}" destId="{E2152166-9719-4A3F-9758-A99D8D61E63E}" srcOrd="3" destOrd="0" presId="urn:microsoft.com/office/officeart/2018/2/layout/IconCircleList"/>
    <dgm:cxn modelId="{8726E3B1-5D6B-4307-825B-BB99F3BEF344}" type="presParOf" srcId="{B6606211-D031-4EE9-89F1-212A0498E146}" destId="{D5CDC3E3-EFE5-4493-B487-2AE0D086A376}" srcOrd="4" destOrd="0" presId="urn:microsoft.com/office/officeart/2018/2/layout/IconCircleList"/>
    <dgm:cxn modelId="{3A40A74B-F6DB-4439-89F9-871170655912}" type="presParOf" srcId="{D5CDC3E3-EFE5-4493-B487-2AE0D086A376}" destId="{55F7C151-39C9-42B3-8632-C9E344DB0BC0}" srcOrd="0" destOrd="0" presId="urn:microsoft.com/office/officeart/2018/2/layout/IconCircleList"/>
    <dgm:cxn modelId="{5E9B7508-E7E0-46EA-B218-5701E07FD027}" type="presParOf" srcId="{D5CDC3E3-EFE5-4493-B487-2AE0D086A376}" destId="{6DC2817F-F302-4B8A-9030-CE75E3406860}" srcOrd="1" destOrd="0" presId="urn:microsoft.com/office/officeart/2018/2/layout/IconCircleList"/>
    <dgm:cxn modelId="{A3455566-AA7B-4E6B-8DDC-4B80C94B2737}" type="presParOf" srcId="{D5CDC3E3-EFE5-4493-B487-2AE0D086A376}" destId="{4166A0F4-0DE0-43D8-8FD2-1947737693CB}" srcOrd="2" destOrd="0" presId="urn:microsoft.com/office/officeart/2018/2/layout/IconCircleList"/>
    <dgm:cxn modelId="{3CB045AD-77FC-4058-B65D-9486E90ABF45}" type="presParOf" srcId="{D5CDC3E3-EFE5-4493-B487-2AE0D086A376}" destId="{2788F0E8-19F9-4AAC-8879-3BC7443786F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77ED5A-C825-6247-A0A2-11A8F2D840D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5B5ACFA-1CBC-CA40-94E9-1E2D2BD7C3F2}">
      <dgm:prSet/>
      <dgm:spPr/>
      <dgm:t>
        <a:bodyPr/>
        <a:lstStyle/>
        <a:p>
          <a:r>
            <a:rPr lang="en-GB"/>
            <a:t>Repo Introduction</a:t>
          </a:r>
        </a:p>
      </dgm:t>
    </dgm:pt>
    <dgm:pt modelId="{FD8D9D78-DB67-B746-8611-AD42AD656D07}" type="parTrans" cxnId="{977EBD57-367E-364B-B21C-7AAFD6072372}">
      <dgm:prSet/>
      <dgm:spPr/>
      <dgm:t>
        <a:bodyPr/>
        <a:lstStyle/>
        <a:p>
          <a:endParaRPr lang="en-GB"/>
        </a:p>
      </dgm:t>
    </dgm:pt>
    <dgm:pt modelId="{271C2264-AFE8-724E-9F8E-3A2AEBD9D3B5}" type="sibTrans" cxnId="{977EBD57-367E-364B-B21C-7AAFD6072372}">
      <dgm:prSet/>
      <dgm:spPr/>
      <dgm:t>
        <a:bodyPr/>
        <a:lstStyle/>
        <a:p>
          <a:endParaRPr lang="en-GB"/>
        </a:p>
      </dgm:t>
    </dgm:pt>
    <dgm:pt modelId="{F35E6615-55F1-B140-95DA-0753BBBA5C65}">
      <dgm:prSet/>
      <dgm:spPr/>
      <dgm:t>
        <a:bodyPr/>
        <a:lstStyle/>
        <a:p>
          <a:r>
            <a:rPr lang="en-GB"/>
            <a:t>Inventory demo</a:t>
          </a:r>
        </a:p>
      </dgm:t>
    </dgm:pt>
    <dgm:pt modelId="{0154F540-B6F5-4C48-A307-86F77C12B26E}" type="parTrans" cxnId="{8261F257-4426-4243-81DD-652881B75E7B}">
      <dgm:prSet/>
      <dgm:spPr/>
      <dgm:t>
        <a:bodyPr/>
        <a:lstStyle/>
        <a:p>
          <a:endParaRPr lang="en-GB"/>
        </a:p>
      </dgm:t>
    </dgm:pt>
    <dgm:pt modelId="{E68F6FBC-FF5E-8048-9CC7-C07A0C983E4A}" type="sibTrans" cxnId="{8261F257-4426-4243-81DD-652881B75E7B}">
      <dgm:prSet/>
      <dgm:spPr/>
      <dgm:t>
        <a:bodyPr/>
        <a:lstStyle/>
        <a:p>
          <a:endParaRPr lang="en-GB"/>
        </a:p>
      </dgm:t>
    </dgm:pt>
    <dgm:pt modelId="{4CEC57E1-3120-4947-B168-37E460D8C395}">
      <dgm:prSet/>
      <dgm:spPr/>
      <dgm:t>
        <a:bodyPr/>
        <a:lstStyle/>
        <a:p>
          <a:r>
            <a:rPr lang="en-GB"/>
            <a:t>Connectivity test</a:t>
          </a:r>
        </a:p>
      </dgm:t>
    </dgm:pt>
    <dgm:pt modelId="{1D08733E-862A-7B49-AB31-69E5E6221162}" type="parTrans" cxnId="{26A2AF08-DDA7-4F4A-B2DE-E547A39BA7BC}">
      <dgm:prSet/>
      <dgm:spPr/>
      <dgm:t>
        <a:bodyPr/>
        <a:lstStyle/>
        <a:p>
          <a:endParaRPr lang="en-GB"/>
        </a:p>
      </dgm:t>
    </dgm:pt>
    <dgm:pt modelId="{1D4D3EBA-8AD3-BB40-A019-1AA25CD02F77}" type="sibTrans" cxnId="{26A2AF08-DDA7-4F4A-B2DE-E547A39BA7BC}">
      <dgm:prSet/>
      <dgm:spPr/>
      <dgm:t>
        <a:bodyPr/>
        <a:lstStyle/>
        <a:p>
          <a:endParaRPr lang="en-GB"/>
        </a:p>
      </dgm:t>
    </dgm:pt>
    <dgm:pt modelId="{7EC30FD9-C895-D04C-84B7-A0CC7509CFBA}" type="pres">
      <dgm:prSet presAssocID="{DA77ED5A-C825-6247-A0A2-11A8F2D840D9}" presName="Name0" presStyleCnt="0">
        <dgm:presLayoutVars>
          <dgm:dir/>
          <dgm:resizeHandles val="exact"/>
        </dgm:presLayoutVars>
      </dgm:prSet>
      <dgm:spPr/>
    </dgm:pt>
    <dgm:pt modelId="{17469E03-913A-4848-B310-0E829A93B4BD}" type="pres">
      <dgm:prSet presAssocID="{C5B5ACFA-1CBC-CA40-94E9-1E2D2BD7C3F2}" presName="node" presStyleLbl="node1" presStyleIdx="0" presStyleCnt="3">
        <dgm:presLayoutVars>
          <dgm:bulletEnabled val="1"/>
        </dgm:presLayoutVars>
      </dgm:prSet>
      <dgm:spPr/>
    </dgm:pt>
    <dgm:pt modelId="{E246106F-E472-D841-8DBE-7F7482194058}" type="pres">
      <dgm:prSet presAssocID="{271C2264-AFE8-724E-9F8E-3A2AEBD9D3B5}" presName="sibTrans" presStyleLbl="sibTrans2D1" presStyleIdx="0" presStyleCnt="2"/>
      <dgm:spPr/>
    </dgm:pt>
    <dgm:pt modelId="{575BE5CA-437C-A748-800D-11A6DA177202}" type="pres">
      <dgm:prSet presAssocID="{271C2264-AFE8-724E-9F8E-3A2AEBD9D3B5}" presName="connectorText" presStyleLbl="sibTrans2D1" presStyleIdx="0" presStyleCnt="2"/>
      <dgm:spPr/>
    </dgm:pt>
    <dgm:pt modelId="{0EBBBB00-8469-7141-BEE5-DD9F9AB9EFF6}" type="pres">
      <dgm:prSet presAssocID="{F35E6615-55F1-B140-95DA-0753BBBA5C65}" presName="node" presStyleLbl="node1" presStyleIdx="1" presStyleCnt="3">
        <dgm:presLayoutVars>
          <dgm:bulletEnabled val="1"/>
        </dgm:presLayoutVars>
      </dgm:prSet>
      <dgm:spPr/>
    </dgm:pt>
    <dgm:pt modelId="{53593142-20CE-E64C-9819-58BE46E6FCE3}" type="pres">
      <dgm:prSet presAssocID="{E68F6FBC-FF5E-8048-9CC7-C07A0C983E4A}" presName="sibTrans" presStyleLbl="sibTrans2D1" presStyleIdx="1" presStyleCnt="2"/>
      <dgm:spPr/>
    </dgm:pt>
    <dgm:pt modelId="{208C7089-71DF-334B-8940-A52613EEFF88}" type="pres">
      <dgm:prSet presAssocID="{E68F6FBC-FF5E-8048-9CC7-C07A0C983E4A}" presName="connectorText" presStyleLbl="sibTrans2D1" presStyleIdx="1" presStyleCnt="2"/>
      <dgm:spPr/>
    </dgm:pt>
    <dgm:pt modelId="{CA068F32-E168-2649-B6C3-40C647D4DE92}" type="pres">
      <dgm:prSet presAssocID="{4CEC57E1-3120-4947-B168-37E460D8C395}" presName="node" presStyleLbl="node1" presStyleIdx="2" presStyleCnt="3">
        <dgm:presLayoutVars>
          <dgm:bulletEnabled val="1"/>
        </dgm:presLayoutVars>
      </dgm:prSet>
      <dgm:spPr/>
    </dgm:pt>
  </dgm:ptLst>
  <dgm:cxnLst>
    <dgm:cxn modelId="{26A2AF08-DDA7-4F4A-B2DE-E547A39BA7BC}" srcId="{DA77ED5A-C825-6247-A0A2-11A8F2D840D9}" destId="{4CEC57E1-3120-4947-B168-37E460D8C395}" srcOrd="2" destOrd="0" parTransId="{1D08733E-862A-7B49-AB31-69E5E6221162}" sibTransId="{1D4D3EBA-8AD3-BB40-A019-1AA25CD02F77}"/>
    <dgm:cxn modelId="{BC3F490F-924C-CB44-9E00-44FE7783E003}" type="presOf" srcId="{271C2264-AFE8-724E-9F8E-3A2AEBD9D3B5}" destId="{E246106F-E472-D841-8DBE-7F7482194058}" srcOrd="0" destOrd="0" presId="urn:microsoft.com/office/officeart/2005/8/layout/process1"/>
    <dgm:cxn modelId="{EFDAE513-FAD9-D04E-82A5-634A95A9AC32}" type="presOf" srcId="{E68F6FBC-FF5E-8048-9CC7-C07A0C983E4A}" destId="{53593142-20CE-E64C-9819-58BE46E6FCE3}" srcOrd="0" destOrd="0" presId="urn:microsoft.com/office/officeart/2005/8/layout/process1"/>
    <dgm:cxn modelId="{12BC3422-3A1F-5D4C-BA7C-6FDD303A8631}" type="presOf" srcId="{E68F6FBC-FF5E-8048-9CC7-C07A0C983E4A}" destId="{208C7089-71DF-334B-8940-A52613EEFF88}" srcOrd="1" destOrd="0" presId="urn:microsoft.com/office/officeart/2005/8/layout/process1"/>
    <dgm:cxn modelId="{88EEEC68-3DB8-3842-AA71-BE7B3E413D92}" type="presOf" srcId="{4CEC57E1-3120-4947-B168-37E460D8C395}" destId="{CA068F32-E168-2649-B6C3-40C647D4DE92}" srcOrd="0" destOrd="0" presId="urn:microsoft.com/office/officeart/2005/8/layout/process1"/>
    <dgm:cxn modelId="{977EBD57-367E-364B-B21C-7AAFD6072372}" srcId="{DA77ED5A-C825-6247-A0A2-11A8F2D840D9}" destId="{C5B5ACFA-1CBC-CA40-94E9-1E2D2BD7C3F2}" srcOrd="0" destOrd="0" parTransId="{FD8D9D78-DB67-B746-8611-AD42AD656D07}" sibTransId="{271C2264-AFE8-724E-9F8E-3A2AEBD9D3B5}"/>
    <dgm:cxn modelId="{8261F257-4426-4243-81DD-652881B75E7B}" srcId="{DA77ED5A-C825-6247-A0A2-11A8F2D840D9}" destId="{F35E6615-55F1-B140-95DA-0753BBBA5C65}" srcOrd="1" destOrd="0" parTransId="{0154F540-B6F5-4C48-A307-86F77C12B26E}" sibTransId="{E68F6FBC-FF5E-8048-9CC7-C07A0C983E4A}"/>
    <dgm:cxn modelId="{A2FD038E-15B7-C048-B72F-18C517777C77}" type="presOf" srcId="{271C2264-AFE8-724E-9F8E-3A2AEBD9D3B5}" destId="{575BE5CA-437C-A748-800D-11A6DA177202}" srcOrd="1" destOrd="0" presId="urn:microsoft.com/office/officeart/2005/8/layout/process1"/>
    <dgm:cxn modelId="{C1BE5EB2-C409-6E4A-B351-1606237B5173}" type="presOf" srcId="{F35E6615-55F1-B140-95DA-0753BBBA5C65}" destId="{0EBBBB00-8469-7141-BEE5-DD9F9AB9EFF6}" srcOrd="0" destOrd="0" presId="urn:microsoft.com/office/officeart/2005/8/layout/process1"/>
    <dgm:cxn modelId="{E19B34B9-1836-4A43-B291-443E0D43343A}" type="presOf" srcId="{DA77ED5A-C825-6247-A0A2-11A8F2D840D9}" destId="{7EC30FD9-C895-D04C-84B7-A0CC7509CFBA}" srcOrd="0" destOrd="0" presId="urn:microsoft.com/office/officeart/2005/8/layout/process1"/>
    <dgm:cxn modelId="{694A06F6-4E88-F64F-8150-4D77BD1670AB}" type="presOf" srcId="{C5B5ACFA-1CBC-CA40-94E9-1E2D2BD7C3F2}" destId="{17469E03-913A-4848-B310-0E829A93B4BD}" srcOrd="0" destOrd="0" presId="urn:microsoft.com/office/officeart/2005/8/layout/process1"/>
    <dgm:cxn modelId="{608F6DAF-4AEE-A448-9551-8A0E1AFABFBF}" type="presParOf" srcId="{7EC30FD9-C895-D04C-84B7-A0CC7509CFBA}" destId="{17469E03-913A-4848-B310-0E829A93B4BD}" srcOrd="0" destOrd="0" presId="urn:microsoft.com/office/officeart/2005/8/layout/process1"/>
    <dgm:cxn modelId="{E36C32D9-EAE4-174C-AEC9-751D00457FE6}" type="presParOf" srcId="{7EC30FD9-C895-D04C-84B7-A0CC7509CFBA}" destId="{E246106F-E472-D841-8DBE-7F7482194058}" srcOrd="1" destOrd="0" presId="urn:microsoft.com/office/officeart/2005/8/layout/process1"/>
    <dgm:cxn modelId="{4393118C-A621-0140-9E89-EC4C6F2C2B50}" type="presParOf" srcId="{E246106F-E472-D841-8DBE-7F7482194058}" destId="{575BE5CA-437C-A748-800D-11A6DA177202}" srcOrd="0" destOrd="0" presId="urn:microsoft.com/office/officeart/2005/8/layout/process1"/>
    <dgm:cxn modelId="{CC6A13E9-2A4A-8846-95F3-A471E6DA2D81}" type="presParOf" srcId="{7EC30FD9-C895-D04C-84B7-A0CC7509CFBA}" destId="{0EBBBB00-8469-7141-BEE5-DD9F9AB9EFF6}" srcOrd="2" destOrd="0" presId="urn:microsoft.com/office/officeart/2005/8/layout/process1"/>
    <dgm:cxn modelId="{3B9ED6C3-92A8-B545-B052-1041ADD0A864}" type="presParOf" srcId="{7EC30FD9-C895-D04C-84B7-A0CC7509CFBA}" destId="{53593142-20CE-E64C-9819-58BE46E6FCE3}" srcOrd="3" destOrd="0" presId="urn:microsoft.com/office/officeart/2005/8/layout/process1"/>
    <dgm:cxn modelId="{DD5A8C8A-BF1F-7F4B-B156-0FA69DE22D4C}" type="presParOf" srcId="{53593142-20CE-E64C-9819-58BE46E6FCE3}" destId="{208C7089-71DF-334B-8940-A52613EEFF88}" srcOrd="0" destOrd="0" presId="urn:microsoft.com/office/officeart/2005/8/layout/process1"/>
    <dgm:cxn modelId="{BCBDF728-5C8F-A740-8069-162BAD1136BC}" type="presParOf" srcId="{7EC30FD9-C895-D04C-84B7-A0CC7509CFBA}" destId="{CA068F32-E168-2649-B6C3-40C647D4DE92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465C8-4CDA-4C4D-9930-CFE76730EBFE}">
      <dsp:nvSpPr>
        <dsp:cNvPr id="0" name=""/>
        <dsp:cNvSpPr/>
      </dsp:nvSpPr>
      <dsp:spPr>
        <a:xfrm>
          <a:off x="268693" y="1341595"/>
          <a:ext cx="656908" cy="65690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D738A-11AD-4D68-B452-AEFA2A1BD66D}">
      <dsp:nvSpPr>
        <dsp:cNvPr id="0" name=""/>
        <dsp:cNvSpPr/>
      </dsp:nvSpPr>
      <dsp:spPr>
        <a:xfrm>
          <a:off x="406644" y="1479546"/>
          <a:ext cx="381007" cy="3810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71094-3F73-4453-AA6B-638732516CDD}">
      <dsp:nvSpPr>
        <dsp:cNvPr id="0" name=""/>
        <dsp:cNvSpPr/>
      </dsp:nvSpPr>
      <dsp:spPr>
        <a:xfrm>
          <a:off x="1066368" y="1341595"/>
          <a:ext cx="1548428" cy="656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Tooling</a:t>
          </a:r>
        </a:p>
      </dsp:txBody>
      <dsp:txXfrm>
        <a:off x="1066368" y="1341595"/>
        <a:ext cx="1548428" cy="656908"/>
      </dsp:txXfrm>
    </dsp:sp>
    <dsp:sp modelId="{ACE104C8-A87A-4C8A-A45B-B3914F13926F}">
      <dsp:nvSpPr>
        <dsp:cNvPr id="0" name=""/>
        <dsp:cNvSpPr/>
      </dsp:nvSpPr>
      <dsp:spPr>
        <a:xfrm>
          <a:off x="2884598" y="1341595"/>
          <a:ext cx="656908" cy="65690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9D426-B665-4488-98CD-E9D7CE058322}">
      <dsp:nvSpPr>
        <dsp:cNvPr id="0" name=""/>
        <dsp:cNvSpPr/>
      </dsp:nvSpPr>
      <dsp:spPr>
        <a:xfrm>
          <a:off x="3022549" y="1479546"/>
          <a:ext cx="381007" cy="3810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20CA6-8B8D-4B3F-A135-039BA7298607}">
      <dsp:nvSpPr>
        <dsp:cNvPr id="0" name=""/>
        <dsp:cNvSpPr/>
      </dsp:nvSpPr>
      <dsp:spPr>
        <a:xfrm>
          <a:off x="3682273" y="1341595"/>
          <a:ext cx="1548428" cy="656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Task division</a:t>
          </a:r>
        </a:p>
      </dsp:txBody>
      <dsp:txXfrm>
        <a:off x="3682273" y="1341595"/>
        <a:ext cx="1548428" cy="656908"/>
      </dsp:txXfrm>
    </dsp:sp>
    <dsp:sp modelId="{55F7C151-39C9-42B3-8632-C9E344DB0BC0}">
      <dsp:nvSpPr>
        <dsp:cNvPr id="0" name=""/>
        <dsp:cNvSpPr/>
      </dsp:nvSpPr>
      <dsp:spPr>
        <a:xfrm>
          <a:off x="5500503" y="1341595"/>
          <a:ext cx="656908" cy="65690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C2817F-F302-4B8A-9030-CE75E3406860}">
      <dsp:nvSpPr>
        <dsp:cNvPr id="0" name=""/>
        <dsp:cNvSpPr/>
      </dsp:nvSpPr>
      <dsp:spPr>
        <a:xfrm>
          <a:off x="5638454" y="1479546"/>
          <a:ext cx="381007" cy="3810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88F0E8-19F9-4AAC-8879-3BC7443786FA}">
      <dsp:nvSpPr>
        <dsp:cNvPr id="0" name=""/>
        <dsp:cNvSpPr/>
      </dsp:nvSpPr>
      <dsp:spPr>
        <a:xfrm>
          <a:off x="6298178" y="1341595"/>
          <a:ext cx="1548428" cy="656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Team Dynamics</a:t>
          </a:r>
        </a:p>
      </dsp:txBody>
      <dsp:txXfrm>
        <a:off x="6298178" y="1341595"/>
        <a:ext cx="1548428" cy="6569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69E03-913A-4848-B310-0E829A93B4BD}">
      <dsp:nvSpPr>
        <dsp:cNvPr id="0" name=""/>
        <dsp:cNvSpPr/>
      </dsp:nvSpPr>
      <dsp:spPr>
        <a:xfrm>
          <a:off x="6991" y="1407595"/>
          <a:ext cx="2089814" cy="12538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Repo Introduction</a:t>
          </a:r>
        </a:p>
      </dsp:txBody>
      <dsp:txXfrm>
        <a:off x="43716" y="1444320"/>
        <a:ext cx="2016364" cy="1180438"/>
      </dsp:txXfrm>
    </dsp:sp>
    <dsp:sp modelId="{E246106F-E472-D841-8DBE-7F7482194058}">
      <dsp:nvSpPr>
        <dsp:cNvPr id="0" name=""/>
        <dsp:cNvSpPr/>
      </dsp:nvSpPr>
      <dsp:spPr>
        <a:xfrm>
          <a:off x="2305788" y="1775402"/>
          <a:ext cx="443040" cy="518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305788" y="1879057"/>
        <a:ext cx="310128" cy="310964"/>
      </dsp:txXfrm>
    </dsp:sp>
    <dsp:sp modelId="{0EBBBB00-8469-7141-BEE5-DD9F9AB9EFF6}">
      <dsp:nvSpPr>
        <dsp:cNvPr id="0" name=""/>
        <dsp:cNvSpPr/>
      </dsp:nvSpPr>
      <dsp:spPr>
        <a:xfrm>
          <a:off x="2932732" y="1407595"/>
          <a:ext cx="2089814" cy="12538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Inventory demo</a:t>
          </a:r>
        </a:p>
      </dsp:txBody>
      <dsp:txXfrm>
        <a:off x="2969457" y="1444320"/>
        <a:ext cx="2016364" cy="1180438"/>
      </dsp:txXfrm>
    </dsp:sp>
    <dsp:sp modelId="{53593142-20CE-E64C-9819-58BE46E6FCE3}">
      <dsp:nvSpPr>
        <dsp:cNvPr id="0" name=""/>
        <dsp:cNvSpPr/>
      </dsp:nvSpPr>
      <dsp:spPr>
        <a:xfrm>
          <a:off x="5231528" y="1775402"/>
          <a:ext cx="443040" cy="518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231528" y="1879057"/>
        <a:ext cx="310128" cy="310964"/>
      </dsp:txXfrm>
    </dsp:sp>
    <dsp:sp modelId="{CA068F32-E168-2649-B6C3-40C647D4DE92}">
      <dsp:nvSpPr>
        <dsp:cNvPr id="0" name=""/>
        <dsp:cNvSpPr/>
      </dsp:nvSpPr>
      <dsp:spPr>
        <a:xfrm>
          <a:off x="5858473" y="1407595"/>
          <a:ext cx="2089814" cy="12538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Connectivity test</a:t>
          </a:r>
        </a:p>
      </dsp:txBody>
      <dsp:txXfrm>
        <a:off x="5895198" y="1444320"/>
        <a:ext cx="2016364" cy="1180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26ADD-495E-7447-B2F6-0E760690BBA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485C2-EA80-8442-9679-D9012B00E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22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Intro for each of us : </a:t>
            </a:r>
          </a:p>
          <a:p>
            <a:r>
              <a:rPr lang="en-GB"/>
              <a:t>Background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Ansible-Driven Network Automation for Consistent and Efficient Configuration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833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Terra</a:t>
            </a:r>
          </a:p>
          <a:p>
            <a:endParaRPr lang="en-GB"/>
          </a:p>
          <a:p>
            <a:r>
              <a:rPr lang="en-GB"/>
              <a:t>All of us have a Security background more in the copper and tin sphere than API and development </a:t>
            </a:r>
          </a:p>
          <a:p>
            <a:r>
              <a:rPr lang="en-GB"/>
              <a:t>- Eager to see potential for this with scope for application in our ‘real world’</a:t>
            </a:r>
          </a:p>
          <a:p>
            <a:endParaRPr lang="en-GB"/>
          </a:p>
          <a:p>
            <a:r>
              <a:rPr lang="en-US"/>
              <a:t>Explain the challenges of manual network configuration such as inconsistency, human error, and lack of scalability.</a:t>
            </a:r>
            <a:br>
              <a:rPr lang="en-US">
                <a:cs typeface="+mn-lt"/>
              </a:rPr>
            </a:br>
            <a:r>
              <a:rPr lang="en-US"/>
              <a:t> Justify why automation is an appropriate solution.</a:t>
            </a:r>
            <a:endParaRPr lang="en-GB"/>
          </a:p>
          <a:p>
            <a:r>
              <a:rPr lang="en-US"/>
              <a:t>State that Option 1 (Network Automation using Ansible) was selected.</a:t>
            </a:r>
            <a:br>
              <a:rPr lang="en-US">
                <a:cs typeface="+mn-lt"/>
              </a:rPr>
            </a:br>
            <a:r>
              <a:rPr lang="en-US"/>
              <a:t> Explain why this option aligns better with the module learning outcomes.</a:t>
            </a:r>
            <a:br>
              <a:rPr lang="en-US">
                <a:cs typeface="+mn-lt"/>
              </a:rPr>
            </a:br>
            <a:r>
              <a:rPr lang="en-US"/>
              <a:t> Briefly compare against Option 2 and justify the decision.</a:t>
            </a:r>
            <a:br>
              <a:rPr lang="en-US">
                <a:cs typeface="+mn-lt"/>
              </a:rPr>
            </a:br>
            <a:endParaRPr lang="en-US">
              <a:cs typeface="+mn-lt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216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Terra</a:t>
            </a:r>
          </a:p>
          <a:p>
            <a:r>
              <a:rPr lang="en-GB"/>
              <a:t>Tooling : </a:t>
            </a:r>
            <a:br>
              <a:rPr lang="en-GB">
                <a:cs typeface="+mn-lt"/>
              </a:rPr>
            </a:br>
            <a:r>
              <a:rPr lang="en-GB"/>
              <a:t>- Communications </a:t>
            </a:r>
          </a:p>
          <a:p>
            <a:r>
              <a:rPr lang="en-GB"/>
              <a:t>	- Teams</a:t>
            </a:r>
          </a:p>
          <a:p>
            <a:r>
              <a:rPr lang="en-GB"/>
              <a:t>	- </a:t>
            </a:r>
            <a:r>
              <a:rPr lang="en-GB" err="1"/>
              <a:t>Whatsapp</a:t>
            </a:r>
            <a:r>
              <a:rPr lang="en-GB"/>
              <a:t> more informal check ins and chats</a:t>
            </a:r>
          </a:p>
          <a:p>
            <a:pPr marL="171450" indent="-171450">
              <a:buFontTx/>
              <a:buChar char="-"/>
            </a:pPr>
            <a:r>
              <a:rPr lang="en-GB"/>
              <a:t>Version Control </a:t>
            </a:r>
          </a:p>
          <a:p>
            <a:pPr marL="1085850" lvl="2" indent="-171450">
              <a:buFontTx/>
              <a:buChar char="-"/>
            </a:pPr>
            <a:r>
              <a:rPr lang="en-GB"/>
              <a:t>GitHub</a:t>
            </a:r>
          </a:p>
          <a:p>
            <a:pPr marL="171450" lvl="0" indent="-171450">
              <a:buFontTx/>
              <a:buChar char="-"/>
            </a:pPr>
            <a:r>
              <a:rPr lang="en-GB"/>
              <a:t>Code Development </a:t>
            </a:r>
          </a:p>
          <a:p>
            <a:pPr marL="1085850" lvl="2" indent="-171450">
              <a:buFontTx/>
              <a:buChar char="-"/>
            </a:pPr>
            <a:r>
              <a:rPr lang="en-GB"/>
              <a:t>VS Code</a:t>
            </a:r>
          </a:p>
          <a:p>
            <a:pPr marL="1085850" lvl="2" indent="-171450">
              <a:buFontTx/>
              <a:buChar char="-"/>
            </a:pPr>
            <a:r>
              <a:rPr lang="en-GB"/>
              <a:t>PyCharm</a:t>
            </a:r>
          </a:p>
          <a:p>
            <a:pPr marL="171450" lvl="0" indent="-171450">
              <a:buFontTx/>
              <a:buChar char="-"/>
            </a:pPr>
            <a:r>
              <a:rPr lang="en-GB" err="1"/>
              <a:t>GenerativeAI</a:t>
            </a:r>
            <a:endParaRPr lang="en-GB"/>
          </a:p>
          <a:p>
            <a:pPr marL="1085850" lvl="2" indent="-171450">
              <a:buFontTx/>
              <a:buChar char="-"/>
            </a:pPr>
            <a:r>
              <a:rPr lang="en-GB"/>
              <a:t>ChatGPT</a:t>
            </a:r>
          </a:p>
          <a:p>
            <a:pPr marL="1085850" lvl="2" indent="-171450">
              <a:buFontTx/>
              <a:buChar char="-"/>
            </a:pPr>
            <a:r>
              <a:rPr lang="en-GB"/>
              <a:t>CoPilot</a:t>
            </a:r>
          </a:p>
          <a:p>
            <a:pPr marL="1085850" lvl="2" indent="-171450">
              <a:buFontTx/>
              <a:buChar char="-"/>
            </a:pPr>
            <a:r>
              <a:rPr lang="en-GB" err="1"/>
              <a:t>CursorAI</a:t>
            </a:r>
            <a:endParaRPr lang="en-GB"/>
          </a:p>
          <a:p>
            <a:pPr marL="171450" lvl="0" indent="-171450">
              <a:buFontTx/>
              <a:buChar char="-"/>
            </a:pPr>
            <a:endParaRPr lang="en-GB"/>
          </a:p>
          <a:p>
            <a:pPr marL="171450" lvl="0" indent="-171450">
              <a:buFontTx/>
              <a:buChar char="-"/>
            </a:pPr>
            <a:endParaRPr lang="en-GB"/>
          </a:p>
          <a:p>
            <a:pPr marL="0" lvl="0" indent="0">
              <a:buFontTx/>
              <a:buNone/>
            </a:pPr>
            <a:r>
              <a:rPr lang="en-GB"/>
              <a:t>Task Division</a:t>
            </a:r>
          </a:p>
          <a:p>
            <a:pPr marL="0" lvl="0" indent="0">
              <a:buFontTx/>
              <a:buNone/>
            </a:pPr>
            <a:r>
              <a:rPr lang="en-GB"/>
              <a:t>GANTT Chart </a:t>
            </a:r>
          </a:p>
          <a:p>
            <a:pPr marL="0" lvl="0" indent="0">
              <a:buFontTx/>
              <a:buNone/>
            </a:pPr>
            <a:r>
              <a:rPr lang="en-GB" err="1"/>
              <a:t>GitHUB</a:t>
            </a:r>
            <a:r>
              <a:rPr lang="en-GB"/>
              <a:t> structure</a:t>
            </a:r>
          </a:p>
          <a:p>
            <a:pPr marL="0" lvl="0" indent="0">
              <a:buFontTx/>
              <a:buNone/>
            </a:pPr>
            <a:endParaRPr lang="en-GB"/>
          </a:p>
          <a:p>
            <a:pPr marL="0" lvl="0" indent="0">
              <a:buFontTx/>
              <a:buNone/>
            </a:pPr>
            <a:endParaRPr lang="en-GB"/>
          </a:p>
          <a:p>
            <a:pPr marL="0" lvl="0" indent="0">
              <a:buFontTx/>
              <a:buNone/>
            </a:pPr>
            <a:r>
              <a:rPr lang="en-GB"/>
              <a:t>Conflict Handling</a:t>
            </a:r>
          </a:p>
          <a:p>
            <a:pPr marL="0" lvl="0" indent="0">
              <a:buFontTx/>
              <a:buNone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135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Tom</a:t>
            </a:r>
          </a:p>
          <a:p>
            <a:endParaRPr lang="en-GB"/>
          </a:p>
          <a:p>
            <a:r>
              <a:rPr lang="en-GB"/>
              <a:t>Basic configuration 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Scalability : </a:t>
            </a:r>
          </a:p>
          <a:p>
            <a:r>
              <a:rPr lang="en-GB"/>
              <a:t>Duplication of VMs with expansion of the Hosts file. </a:t>
            </a:r>
          </a:p>
          <a:p>
            <a:endParaRPr lang="en-GB"/>
          </a:p>
          <a:p>
            <a:r>
              <a:rPr lang="en-US"/>
              <a:t>Describe the network topology used in the project.</a:t>
            </a:r>
            <a:br>
              <a:rPr lang="en-US">
                <a:cs typeface="+mn-lt"/>
              </a:rPr>
            </a:br>
            <a:r>
              <a:rPr lang="en-US"/>
              <a:t> Explain whether virtual or physical devices were used and why.</a:t>
            </a:r>
            <a:br>
              <a:rPr lang="en-US">
                <a:cs typeface="+mn-lt"/>
              </a:rPr>
            </a:br>
            <a:r>
              <a:rPr lang="en-US"/>
              <a:t> Link resource selection to realism and learning objectives.</a:t>
            </a:r>
            <a:endParaRPr lang="en-GB"/>
          </a:p>
          <a:p>
            <a:endParaRPr lang="en-GB"/>
          </a:p>
          <a:p>
            <a:endParaRPr lang="en-GB"/>
          </a:p>
          <a:p>
            <a:r>
              <a:rPr lang="en-GB" err="1"/>
              <a:t>Github</a:t>
            </a:r>
            <a:r>
              <a:rPr lang="en-GB"/>
              <a:t> – distributed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77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Tom</a:t>
            </a:r>
          </a:p>
          <a:p>
            <a:endParaRPr lang="en-GB"/>
          </a:p>
          <a:p>
            <a:r>
              <a:rPr lang="en-GB"/>
              <a:t>Ansible is ideal for agnostic support, There are better tools for specific scenarios but this can be used with a multiple of scenarios such as SSH </a:t>
            </a:r>
          </a:p>
          <a:p>
            <a:endParaRPr lang="en-GB"/>
          </a:p>
          <a:p>
            <a:endParaRPr lang="en-GB"/>
          </a:p>
          <a:p>
            <a:r>
              <a:rPr lang="en-US"/>
              <a:t>Explain why Ansible was selected as the automation tool.</a:t>
            </a:r>
            <a:br>
              <a:rPr lang="en-US">
                <a:cs typeface="+mn-lt"/>
              </a:rPr>
            </a:br>
            <a:r>
              <a:rPr lang="en-US"/>
              <a:t> Describe the playbook structure and inventory approach.</a:t>
            </a:r>
            <a:br>
              <a:rPr lang="en-US">
                <a:cs typeface="+mn-lt"/>
              </a:rPr>
            </a:br>
            <a:r>
              <a:rPr lang="en-US"/>
              <a:t> Introduce the concept of idempotency and its importance.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543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Zoe</a:t>
            </a:r>
          </a:p>
          <a:p>
            <a:r>
              <a:rPr lang="en-GB"/>
              <a:t>INI vs YAML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847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Tom/Terra</a:t>
            </a:r>
          </a:p>
          <a:p>
            <a:endParaRPr lang="en-US"/>
          </a:p>
          <a:p>
            <a:r>
              <a:rPr lang="en-US"/>
              <a:t>Terra</a:t>
            </a:r>
          </a:p>
          <a:p>
            <a:r>
              <a:rPr lang="en-US"/>
              <a:t>Explain which network configurations were automated.</a:t>
            </a:r>
            <a:br>
              <a:rPr lang="en-US">
                <a:cs typeface="+mn-lt"/>
              </a:rPr>
            </a:br>
            <a:r>
              <a:rPr lang="en-US"/>
              <a:t> Justify why these configurations were chosen.</a:t>
            </a:r>
            <a:br>
              <a:rPr lang="en-US">
                <a:cs typeface="+mn-lt"/>
              </a:rPr>
            </a:br>
            <a:r>
              <a:rPr lang="en-US"/>
              <a:t> Link choices to operational efficiency and consistency.</a:t>
            </a:r>
            <a:endParaRPr lang="en-GB"/>
          </a:p>
          <a:p>
            <a:endParaRPr lang="en-US"/>
          </a:p>
          <a:p>
            <a:r>
              <a:rPr lang="en-US"/>
              <a:t>Tom</a:t>
            </a:r>
          </a:p>
          <a:p>
            <a:r>
              <a:rPr lang="en-US"/>
              <a:t>Describe the GitHub repository structure.</a:t>
            </a:r>
            <a:br>
              <a:rPr lang="en-US">
                <a:cs typeface="+mn-lt"/>
              </a:rPr>
            </a:br>
            <a:r>
              <a:rPr lang="en-US"/>
              <a:t> Explain how version control was used collaboratively.</a:t>
            </a:r>
            <a:br>
              <a:rPr lang="en-US">
                <a:cs typeface="+mn-lt"/>
              </a:rPr>
            </a:br>
            <a:r>
              <a:rPr lang="en-US"/>
              <a:t> Mention any CI/CD, linting, or testing mechanisms applied.</a:t>
            </a:r>
            <a:endParaRPr lang="en-GB"/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475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Zoe</a:t>
            </a:r>
          </a:p>
          <a:p>
            <a:r>
              <a:rPr lang="en-US"/>
              <a:t>Run an Ansible playbook that applies configuration changes.</a:t>
            </a:r>
            <a:br>
              <a:rPr lang="en-US">
                <a:cs typeface="+mn-lt"/>
              </a:rPr>
            </a:br>
            <a:r>
              <a:rPr lang="en-US"/>
              <a:t> Show successful execution and verification on the device.</a:t>
            </a:r>
            <a:br>
              <a:rPr lang="en-US">
                <a:cs typeface="+mn-lt"/>
              </a:rPr>
            </a:br>
            <a:r>
              <a:rPr lang="en-US"/>
              <a:t> Explain how automation reduces manual effort.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555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Results – Terra</a:t>
            </a:r>
          </a:p>
          <a:p>
            <a:r>
              <a:rPr lang="en-GB"/>
              <a:t>Testing – Zoe</a:t>
            </a:r>
          </a:p>
          <a:p>
            <a:r>
              <a:rPr lang="en-GB"/>
              <a:t>Enhancements – Tom</a:t>
            </a:r>
          </a:p>
          <a:p>
            <a:endParaRPr lang="en-GB"/>
          </a:p>
          <a:p>
            <a:r>
              <a:rPr lang="en-GB"/>
              <a:t>Lessons Learnt : </a:t>
            </a:r>
            <a:endParaRPr lang="en-US"/>
          </a:p>
          <a:p>
            <a:endParaRPr lang="en-GB"/>
          </a:p>
          <a:p>
            <a:r>
              <a:rPr lang="en-GB"/>
              <a:t>Planning</a:t>
            </a:r>
            <a:endParaRPr lang="en-US"/>
          </a:p>
          <a:p>
            <a:r>
              <a:rPr lang="en-GB"/>
              <a:t>Determine how things linked</a:t>
            </a:r>
            <a:endParaRPr lang="en-US"/>
          </a:p>
          <a:p>
            <a:endParaRPr lang="en-GB"/>
          </a:p>
          <a:p>
            <a:r>
              <a:rPr lang="en-GB"/>
              <a:t>Testing </a:t>
            </a:r>
            <a:endParaRPr lang="en-US"/>
          </a:p>
          <a:p>
            <a:endParaRPr lang="en-GB"/>
          </a:p>
          <a:p>
            <a:r>
              <a:rPr lang="en-GB"/>
              <a:t>Version Control</a:t>
            </a:r>
            <a:endParaRPr lang="en-US"/>
          </a:p>
          <a:p>
            <a:r>
              <a:rPr lang="en-GB"/>
              <a:t>Feature Branches off main</a:t>
            </a:r>
            <a:endParaRPr lang="en-US"/>
          </a:p>
          <a:p>
            <a:r>
              <a:rPr lang="en-GB"/>
              <a:t>Improvements : Main Test Branch with Features created and merged then merging back into main</a:t>
            </a:r>
            <a:endParaRPr lang="en-US"/>
          </a:p>
          <a:p>
            <a:endParaRPr lang="en-GB"/>
          </a:p>
          <a:p>
            <a:r>
              <a:rPr lang="en-GB"/>
              <a:t>Standardisation in naming conventions : </a:t>
            </a:r>
            <a:endParaRPr lang="en-US"/>
          </a:p>
          <a:p>
            <a:endParaRPr lang="en-GB"/>
          </a:p>
          <a:p>
            <a:endParaRPr lang="en-GB"/>
          </a:p>
          <a:p>
            <a:endParaRPr lang="en-GB"/>
          </a:p>
          <a:p>
            <a:br>
              <a:rPr lang="en-GB"/>
            </a:br>
            <a:endParaRPr lang="en-GB"/>
          </a:p>
          <a:p>
            <a:endParaRPr lang="en-GB"/>
          </a:p>
          <a:p>
            <a:r>
              <a:rPr lang="en-GB"/>
              <a:t>Ringleader for Q&amp;A – Terra</a:t>
            </a:r>
          </a:p>
          <a:p>
            <a:endParaRPr lang="en-GB"/>
          </a:p>
          <a:p>
            <a:r>
              <a:rPr lang="en-GB"/>
              <a:t>Majority to Tom/Terra - pass to others after initial answer for collaboration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485C2-EA80-8442-9679-D9012B00E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95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384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381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62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746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480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284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890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892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68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179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632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5515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571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63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8908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060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438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0528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29" r:id="rId14"/>
    <p:sldLayoutId id="2147483730" r:id="rId15"/>
    <p:sldLayoutId id="2147483731" r:id="rId16"/>
    <p:sldLayoutId id="2147483732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microsoft.com/office/2018/10/relationships/comments" Target="../comments/modernComment_103_0.xml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9144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BD76F6E-B36E-41F8-A968-158C24400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9614" y="764373"/>
            <a:ext cx="6990036" cy="1293028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Ansible-Driven Network Automation for consistent and efficient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743200"/>
            <a:ext cx="8115300" cy="34754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Module: ACCB5029 – Network Programmability</a:t>
            </a:r>
          </a:p>
          <a:p>
            <a:pPr marL="0" indent="0">
              <a:buNone/>
            </a:pPr>
            <a:r>
              <a:rPr lang="en-GB"/>
              <a:t>Team members</a:t>
            </a:r>
          </a:p>
          <a:p>
            <a:pPr lvl="1"/>
            <a:r>
              <a:rPr lang="en-GB"/>
              <a:t>Terra Strickland (2316328)</a:t>
            </a:r>
          </a:p>
          <a:p>
            <a:pPr lvl="1"/>
            <a:r>
              <a:rPr lang="en-GB"/>
              <a:t>Tom Walters (0652274)</a:t>
            </a:r>
          </a:p>
          <a:p>
            <a:pPr lvl="1"/>
            <a:r>
              <a:rPr lang="en-GB"/>
              <a:t>Zoe Clark (97011450)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Chosen Option &amp; Justification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Option 1: </a:t>
            </a:r>
            <a:r>
              <a:rPr lang="en-GB"/>
              <a:t>Deploying Configuration using Ansible</a:t>
            </a:r>
            <a:endParaRPr/>
          </a:p>
          <a:p>
            <a:r>
              <a:t>Why chosen over alternatives</a:t>
            </a:r>
            <a:endParaRPr lang="en-GB"/>
          </a:p>
          <a:p>
            <a:pPr lvl="1"/>
            <a:r>
              <a:rPr lang="en-GB"/>
              <a:t>Team Background</a:t>
            </a:r>
            <a:endParaRPr/>
          </a:p>
          <a:p>
            <a:pPr lvl="1"/>
            <a:r>
              <a:t>Module alignment</a:t>
            </a:r>
          </a:p>
        </p:txBody>
      </p:sp>
      <p:pic>
        <p:nvPicPr>
          <p:cNvPr id="1026" name="Picture 2" descr="20 Essential DevOps Tools That Businesses Should Embrace In 2024">
            <a:extLst>
              <a:ext uri="{FF2B5EF4-FFF2-40B4-BE49-F238E27FC236}">
                <a16:creationId xmlns:a16="http://schemas.microsoft.com/office/drawing/2014/main" id="{848F6CB9-83E0-3EE2-54E8-32E65BDFE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56" y="3429000"/>
            <a:ext cx="2840995" cy="177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CB79D31-1F1C-46AF-B5CA-3CB646C0E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9144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E4D0CE-945D-48EF-922C-73D2B8200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3E9B3DB-F703-446C-A514-AEFF288E3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Planning Phase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4BAA80-2CD8-3422-FFFE-12663CC659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9194827"/>
              </p:ext>
            </p:extLst>
          </p:nvPr>
        </p:nvGraphicFramePr>
        <p:xfrm>
          <a:off x="514350" y="2878138"/>
          <a:ext cx="8115300" cy="3340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3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Network Topology &amp;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Topology overview</a:t>
            </a:r>
          </a:p>
          <a:p>
            <a:r>
              <a:t>Devices used</a:t>
            </a:r>
          </a:p>
          <a:p>
            <a:r>
              <a:t>Why chosen</a:t>
            </a:r>
          </a:p>
        </p:txBody>
      </p:sp>
      <p:pic>
        <p:nvPicPr>
          <p:cNvPr id="6" name="Picture 5" descr="A diagram of a cloud computing network&#10;&#10;AI-generated content may be incorrect.">
            <a:extLst>
              <a:ext uri="{FF2B5EF4-FFF2-40B4-BE49-F238E27FC236}">
                <a16:creationId xmlns:a16="http://schemas.microsoft.com/office/drawing/2014/main" id="{A566DC66-E49E-AABD-BF88-F565AA6561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3275142"/>
            <a:ext cx="2688486" cy="312897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Automation Design &amp; Ansible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t>Why Ansible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/>
          </a:p>
          <a:p>
            <a:r>
              <a:t>Playbook structure</a:t>
            </a:r>
          </a:p>
          <a:p>
            <a:r>
              <a:t>Inventory strategy</a:t>
            </a:r>
          </a:p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C1D3B3-0BAF-55A3-6BFA-33617E098E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/>
              <a:t>Idempotency - An operation is </a:t>
            </a:r>
            <a:r>
              <a:rPr lang="en-GB" i="1"/>
              <a:t>idempotent</a:t>
            </a:r>
            <a:r>
              <a:rPr lang="en-GB"/>
              <a:t> if repeating it does </a:t>
            </a:r>
            <a:r>
              <a:rPr lang="en-GB" b="1"/>
              <a:t>not change the result beyond the initial application</a:t>
            </a:r>
            <a:r>
              <a:rPr lang="en-GB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55F6DE-0C29-FCE6-61BB-3D4B5DB07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264" y="2661587"/>
            <a:ext cx="1846901" cy="185420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Demo 1: Connectivity &amp; Tasks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AAED12-2109-EA86-49DA-9AA469C2D5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392917"/>
              </p:ext>
            </p:extLst>
          </p:nvPr>
        </p:nvGraphicFramePr>
        <p:xfrm>
          <a:off x="594360" y="2194560"/>
          <a:ext cx="7955280" cy="4069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Config Automation + Version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t>Config automated:, IPs, </a:t>
            </a:r>
            <a:r>
              <a:rPr lang="en-GB"/>
              <a:t>S</a:t>
            </a:r>
            <a:r>
              <a:rPr err="1"/>
              <a:t>ecurity</a:t>
            </a:r>
            <a:r>
              <a:rPr lang="en-GB"/>
              <a:t> and B</a:t>
            </a:r>
            <a:r>
              <a:rPr err="1"/>
              <a:t>aseline</a:t>
            </a:r>
            <a:endParaRPr/>
          </a:p>
          <a:p>
            <a:r>
              <a:t>GitHub: commits, branching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D81A9A3-AF2A-DD99-7834-C04DBA059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6078" y="3232429"/>
            <a:ext cx="3469442" cy="229601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Demo 2: Deployment &amp;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Run </a:t>
            </a:r>
            <a:r>
              <a:rPr lang="en-GB"/>
              <a:t>verification </a:t>
            </a:r>
            <a:r>
              <a:t>playbook</a:t>
            </a:r>
          </a:p>
          <a:p>
            <a:r>
              <a:rPr lang="en-GB"/>
              <a:t>Confirm </a:t>
            </a:r>
            <a:r>
              <a:t>Config applied</a:t>
            </a:r>
          </a:p>
          <a:p>
            <a:r>
              <a:rPr lang="en-GB"/>
              <a:t>Docker Demo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Results, Testing, Future Work &amp; 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Results: time, consistency, errors reduced</a:t>
            </a:r>
          </a:p>
          <a:p>
            <a:r>
              <a:t>Testing &amp; error handling</a:t>
            </a:r>
          </a:p>
          <a:p>
            <a:r>
              <a:t>Future enhancements + Q&amp;A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9991faa-2023-4441-9d74-1615f8d91854" xsi:nil="true"/>
    <lcf76f155ced4ddcb4097134ff3c332f xmlns="fd41d52e-9461-4393-ad3b-ccff89098289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66A62A401ACD4CB91E029313E703A4" ma:contentTypeVersion="11" ma:contentTypeDescription="Create a new document." ma:contentTypeScope="" ma:versionID="44d8a351ffea206b2979dbb816a73a0b">
  <xsd:schema xmlns:xsd="http://www.w3.org/2001/XMLSchema" xmlns:xs="http://www.w3.org/2001/XMLSchema" xmlns:p="http://schemas.microsoft.com/office/2006/metadata/properties" xmlns:ns2="fd41d52e-9461-4393-ad3b-ccff89098289" xmlns:ns3="e9991faa-2023-4441-9d74-1615f8d91854" targetNamespace="http://schemas.microsoft.com/office/2006/metadata/properties" ma:root="true" ma:fieldsID="809970d3f8539f6a7192ce976c88dbe6" ns2:_="" ns3:_="">
    <xsd:import namespace="fd41d52e-9461-4393-ad3b-ccff89098289"/>
    <xsd:import namespace="e9991faa-2023-4441-9d74-1615f8d9185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41d52e-9461-4393-ad3b-ccff890982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991faa-2023-4441-9d74-1615f8d9185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f1a981bd-4152-4e76-b427-48b6c93e37b2}" ma:internalName="TaxCatchAll" ma:showField="CatchAllData" ma:web="e9991faa-2023-4441-9d74-1615f8d9185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058B52-23AD-40BA-BD4E-3E08870C971C}">
  <ds:schemaRefs>
    <ds:schemaRef ds:uri="e9991faa-2023-4441-9d74-1615f8d91854"/>
    <ds:schemaRef ds:uri="fd41d52e-9461-4393-ad3b-ccff8909828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8606ECF-B52B-4F76-9DD5-962F4687F4D2}">
  <ds:schemaRefs>
    <ds:schemaRef ds:uri="e9991faa-2023-4441-9d74-1615f8d91854"/>
    <ds:schemaRef ds:uri="fd41d52e-9461-4393-ad3b-ccff8909828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1013F94-90B1-415A-AC3C-77A5C07B294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Application>Microsoft Office PowerPoint</Application>
  <PresentationFormat>On-screen Show (4:3)</PresentationFormat>
  <Slides>9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Vapor Trail</vt:lpstr>
      <vt:lpstr>Ansible-Driven Network Automation for consistent and efficient Configuration</vt:lpstr>
      <vt:lpstr>Chosen Option &amp; Justification</vt:lpstr>
      <vt:lpstr>Planning Phase</vt:lpstr>
      <vt:lpstr>Network Topology &amp; Resources</vt:lpstr>
      <vt:lpstr>Automation Design &amp; Ansible Architecture</vt:lpstr>
      <vt:lpstr>Demo 1: Connectivity &amp; Tasks</vt:lpstr>
      <vt:lpstr>Config Automation + Version Control</vt:lpstr>
      <vt:lpstr>Demo 2: Deployment &amp; Verification</vt:lpstr>
      <vt:lpstr>Results, Testing, Future Work &amp; 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revision>1</cp:revision>
  <dcterms:created xsi:type="dcterms:W3CDTF">2013-01-27T09:14:16Z</dcterms:created>
  <dcterms:modified xsi:type="dcterms:W3CDTF">2026-01-19T21:15:10Z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0x010100B066A62A401ACD4CB91E029313E703A4</vt:lpwstr>
  </property>
  <property fmtid="{D5CDD505-2E9C-101B-9397-08002B2CF9AE}" pid="3" name="MediaServiceImageTags">
    <vt:lpwstr/>
  </property>
</Properties>
</file>