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902202-4F2B-4F47-9560-29723EE9FBD5}" v="84" dt="2022-02-19T22:10:24.890"/>
    <p1510:client id="{8D17E6E3-A5C0-F02B-C850-26F38E187686}" v="1065" dt="2022-02-20T10:04:37.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053D61-477D-4697-B01A-C72420AE125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31396A8-5C5A-4F91-AF4A-863022D9DC0B}">
      <dgm:prSet/>
      <dgm:spPr/>
      <dgm:t>
        <a:bodyPr/>
        <a:lstStyle/>
        <a:p>
          <a:r>
            <a:rPr lang="en-GB" dirty="0"/>
            <a:t>In this presentation I will talk about:</a:t>
          </a:r>
          <a:endParaRPr lang="en-US" dirty="0"/>
        </a:p>
      </dgm:t>
    </dgm:pt>
    <dgm:pt modelId="{6AEEE1D8-ADF2-474F-BDF3-036BFF65FC61}" type="parTrans" cxnId="{0509F0ED-6DCA-41D0-A2C0-EAE84C63E1FE}">
      <dgm:prSet/>
      <dgm:spPr/>
      <dgm:t>
        <a:bodyPr/>
        <a:lstStyle/>
        <a:p>
          <a:endParaRPr lang="en-US"/>
        </a:p>
      </dgm:t>
    </dgm:pt>
    <dgm:pt modelId="{9BF924AB-ACE6-4BA1-821C-9B0D56F4C363}" type="sibTrans" cxnId="{0509F0ED-6DCA-41D0-A2C0-EAE84C63E1FE}">
      <dgm:prSet/>
      <dgm:spPr/>
      <dgm:t>
        <a:bodyPr/>
        <a:lstStyle/>
        <a:p>
          <a:endParaRPr lang="en-US"/>
        </a:p>
      </dgm:t>
    </dgm:pt>
    <dgm:pt modelId="{EB459EAE-1B5E-4A7C-913C-43D6215C9AF6}">
      <dgm:prSet/>
      <dgm:spPr/>
      <dgm:t>
        <a:bodyPr/>
        <a:lstStyle/>
        <a:p>
          <a:r>
            <a:rPr lang="en-GB" dirty="0"/>
            <a:t>The Theory of life span development</a:t>
          </a:r>
          <a:endParaRPr lang="en-US" dirty="0"/>
        </a:p>
      </dgm:t>
    </dgm:pt>
    <dgm:pt modelId="{E89B6F3D-6FCC-4A23-A2B9-8A2CE839E650}" type="parTrans" cxnId="{478E2516-F345-4C15-9A85-5600C80DCDC8}">
      <dgm:prSet/>
      <dgm:spPr/>
      <dgm:t>
        <a:bodyPr/>
        <a:lstStyle/>
        <a:p>
          <a:endParaRPr lang="en-US"/>
        </a:p>
      </dgm:t>
    </dgm:pt>
    <dgm:pt modelId="{41D31DA1-87FF-4ED4-AC2C-9CBF84BEE3E2}" type="sibTrans" cxnId="{478E2516-F345-4C15-9A85-5600C80DCDC8}">
      <dgm:prSet/>
      <dgm:spPr/>
      <dgm:t>
        <a:bodyPr/>
        <a:lstStyle/>
        <a:p>
          <a:endParaRPr lang="en-US"/>
        </a:p>
      </dgm:t>
    </dgm:pt>
    <dgm:pt modelId="{A488004F-E4B2-4CC7-9D75-0B99205CE1F4}">
      <dgm:prSet/>
      <dgm:spPr/>
      <dgm:t>
        <a:bodyPr/>
        <a:lstStyle/>
        <a:p>
          <a:r>
            <a:rPr lang="en-GB" dirty="0"/>
            <a:t>The importance pf psychology working as a social worker</a:t>
          </a:r>
          <a:endParaRPr lang="en-US" dirty="0"/>
        </a:p>
      </dgm:t>
    </dgm:pt>
    <dgm:pt modelId="{951BD5A2-F35B-42BA-B4D9-14143B510461}" type="parTrans" cxnId="{645AD0C6-DA18-4684-8913-EE7D62ACACAF}">
      <dgm:prSet/>
      <dgm:spPr/>
      <dgm:t>
        <a:bodyPr/>
        <a:lstStyle/>
        <a:p>
          <a:endParaRPr lang="en-US"/>
        </a:p>
      </dgm:t>
    </dgm:pt>
    <dgm:pt modelId="{8129EEE3-F3E2-4F12-8187-101C17E9160D}" type="sibTrans" cxnId="{645AD0C6-DA18-4684-8913-EE7D62ACACAF}">
      <dgm:prSet/>
      <dgm:spPr/>
      <dgm:t>
        <a:bodyPr/>
        <a:lstStyle/>
        <a:p>
          <a:endParaRPr lang="en-US"/>
        </a:p>
      </dgm:t>
    </dgm:pt>
    <dgm:pt modelId="{280CF1C2-48E4-43F0-853A-5C2572B74411}">
      <dgm:prSet phldr="0"/>
      <dgm:spPr/>
      <dgm:t>
        <a:bodyPr/>
        <a:lstStyle/>
        <a:p>
          <a:pPr rtl="0"/>
          <a:r>
            <a:rPr lang="en-GB" dirty="0">
              <a:latin typeface="Gill Sans Nova"/>
            </a:rPr>
            <a:t>Social worker scenario with the </a:t>
          </a:r>
          <a:r>
            <a:rPr lang="en-GB" dirty="0"/>
            <a:t>Pre-operational stage - Intuitive</a:t>
          </a:r>
        </a:p>
      </dgm:t>
    </dgm:pt>
    <dgm:pt modelId="{9D21014B-96D4-4819-AB97-20F1BC65032C}" type="parTrans" cxnId="{53BD9295-EB59-442D-B9EB-6F7BED1E2E59}">
      <dgm:prSet/>
      <dgm:spPr/>
    </dgm:pt>
    <dgm:pt modelId="{E87C2CFF-3D33-4A12-A36E-D9468D404A51}" type="sibTrans" cxnId="{53BD9295-EB59-442D-B9EB-6F7BED1E2E59}">
      <dgm:prSet/>
      <dgm:spPr/>
    </dgm:pt>
    <dgm:pt modelId="{CC4373CB-D40E-469F-9E1D-584F4F25A38C}" type="pres">
      <dgm:prSet presAssocID="{D9053D61-477D-4697-B01A-C72420AE125D}" presName="outerComposite" presStyleCnt="0">
        <dgm:presLayoutVars>
          <dgm:chMax val="5"/>
          <dgm:dir/>
          <dgm:resizeHandles val="exact"/>
        </dgm:presLayoutVars>
      </dgm:prSet>
      <dgm:spPr/>
    </dgm:pt>
    <dgm:pt modelId="{88CD525A-4D48-40DC-83AA-7CDA04FB6127}" type="pres">
      <dgm:prSet presAssocID="{D9053D61-477D-4697-B01A-C72420AE125D}" presName="dummyMaxCanvas" presStyleCnt="0">
        <dgm:presLayoutVars/>
      </dgm:prSet>
      <dgm:spPr/>
    </dgm:pt>
    <dgm:pt modelId="{B56BAA0C-C212-4669-8B24-C35CF27AE19D}" type="pres">
      <dgm:prSet presAssocID="{D9053D61-477D-4697-B01A-C72420AE125D}" presName="OneNode_1" presStyleLbl="node1" presStyleIdx="0" presStyleCnt="1">
        <dgm:presLayoutVars>
          <dgm:bulletEnabled val="1"/>
        </dgm:presLayoutVars>
      </dgm:prSet>
      <dgm:spPr/>
    </dgm:pt>
  </dgm:ptLst>
  <dgm:cxnLst>
    <dgm:cxn modelId="{478E2516-F345-4C15-9A85-5600C80DCDC8}" srcId="{931396A8-5C5A-4F91-AF4A-863022D9DC0B}" destId="{EB459EAE-1B5E-4A7C-913C-43D6215C9AF6}" srcOrd="0" destOrd="0" parTransId="{E89B6F3D-6FCC-4A23-A2B9-8A2CE839E650}" sibTransId="{41D31DA1-87FF-4ED4-AC2C-9CBF84BEE3E2}"/>
    <dgm:cxn modelId="{307B4825-FEC5-407E-8823-204F43533D49}" type="presOf" srcId="{A488004F-E4B2-4CC7-9D75-0B99205CE1F4}" destId="{B56BAA0C-C212-4669-8B24-C35CF27AE19D}" srcOrd="0" destOrd="2" presId="urn:microsoft.com/office/officeart/2005/8/layout/vProcess5"/>
    <dgm:cxn modelId="{67237C65-4128-4B15-AE29-ACCF5B3D54CF}" type="presOf" srcId="{280CF1C2-48E4-43F0-853A-5C2572B74411}" destId="{B56BAA0C-C212-4669-8B24-C35CF27AE19D}" srcOrd="0" destOrd="3" presId="urn:microsoft.com/office/officeart/2005/8/layout/vProcess5"/>
    <dgm:cxn modelId="{6C52E26E-DC73-4E32-864D-4CFFF4CC1F14}" type="presOf" srcId="{931396A8-5C5A-4F91-AF4A-863022D9DC0B}" destId="{B56BAA0C-C212-4669-8B24-C35CF27AE19D}" srcOrd="0" destOrd="0" presId="urn:microsoft.com/office/officeart/2005/8/layout/vProcess5"/>
    <dgm:cxn modelId="{2CCDBC8C-3E43-41B1-85C2-672981352FC3}" type="presOf" srcId="{D9053D61-477D-4697-B01A-C72420AE125D}" destId="{CC4373CB-D40E-469F-9E1D-584F4F25A38C}" srcOrd="0" destOrd="0" presId="urn:microsoft.com/office/officeart/2005/8/layout/vProcess5"/>
    <dgm:cxn modelId="{53BD9295-EB59-442D-B9EB-6F7BED1E2E59}" srcId="{931396A8-5C5A-4F91-AF4A-863022D9DC0B}" destId="{280CF1C2-48E4-43F0-853A-5C2572B74411}" srcOrd="2" destOrd="0" parTransId="{9D21014B-96D4-4819-AB97-20F1BC65032C}" sibTransId="{E87C2CFF-3D33-4A12-A36E-D9468D404A51}"/>
    <dgm:cxn modelId="{645AD0C6-DA18-4684-8913-EE7D62ACACAF}" srcId="{931396A8-5C5A-4F91-AF4A-863022D9DC0B}" destId="{A488004F-E4B2-4CC7-9D75-0B99205CE1F4}" srcOrd="1" destOrd="0" parTransId="{951BD5A2-F35B-42BA-B4D9-14143B510461}" sibTransId="{8129EEE3-F3E2-4F12-8187-101C17E9160D}"/>
    <dgm:cxn modelId="{0509F0ED-6DCA-41D0-A2C0-EAE84C63E1FE}" srcId="{D9053D61-477D-4697-B01A-C72420AE125D}" destId="{931396A8-5C5A-4F91-AF4A-863022D9DC0B}" srcOrd="0" destOrd="0" parTransId="{6AEEE1D8-ADF2-474F-BDF3-036BFF65FC61}" sibTransId="{9BF924AB-ACE6-4BA1-821C-9B0D56F4C363}"/>
    <dgm:cxn modelId="{51A8DEF8-00E1-4350-A54A-5FD29B03E593}" type="presOf" srcId="{EB459EAE-1B5E-4A7C-913C-43D6215C9AF6}" destId="{B56BAA0C-C212-4669-8B24-C35CF27AE19D}" srcOrd="0" destOrd="1" presId="urn:microsoft.com/office/officeart/2005/8/layout/vProcess5"/>
    <dgm:cxn modelId="{2BBF06CE-104E-4E9A-B1C9-96941CAD58F2}" type="presParOf" srcId="{CC4373CB-D40E-469F-9E1D-584F4F25A38C}" destId="{88CD525A-4D48-40DC-83AA-7CDA04FB6127}" srcOrd="0" destOrd="0" presId="urn:microsoft.com/office/officeart/2005/8/layout/vProcess5"/>
    <dgm:cxn modelId="{7164D989-A2FB-4806-960A-441FDBD90EE3}" type="presParOf" srcId="{CC4373CB-D40E-469F-9E1D-584F4F25A38C}" destId="{B56BAA0C-C212-4669-8B24-C35CF27AE19D}"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E5F26E-A387-4506-83A0-3FA2FE2545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C08615-A7A6-40A7-9FB0-F8A277E88048}">
      <dgm:prSet/>
      <dgm:spPr/>
      <dgm:t>
        <a:bodyPr/>
        <a:lstStyle/>
        <a:p>
          <a:r>
            <a:rPr lang="en-GB"/>
            <a:t>Working as a social worker can be very challenging because you are working with people from every life stage. The importance of psychology is critical at this job, because professionals must be aware of psychological elements to be able to offer a quality service. </a:t>
          </a:r>
          <a:endParaRPr lang="en-US"/>
        </a:p>
      </dgm:t>
    </dgm:pt>
    <dgm:pt modelId="{C673923C-74B2-453A-8644-D39D462FB0F3}" type="parTrans" cxnId="{289DA61C-BD0D-4F07-9C2C-13B3E3347614}">
      <dgm:prSet/>
      <dgm:spPr/>
      <dgm:t>
        <a:bodyPr/>
        <a:lstStyle/>
        <a:p>
          <a:endParaRPr lang="en-US"/>
        </a:p>
      </dgm:t>
    </dgm:pt>
    <dgm:pt modelId="{04CB1F73-E573-478D-9E17-01629D06D5FD}" type="sibTrans" cxnId="{289DA61C-BD0D-4F07-9C2C-13B3E3347614}">
      <dgm:prSet/>
      <dgm:spPr/>
      <dgm:t>
        <a:bodyPr/>
        <a:lstStyle/>
        <a:p>
          <a:endParaRPr lang="en-US"/>
        </a:p>
      </dgm:t>
    </dgm:pt>
    <dgm:pt modelId="{F8699F96-90B5-4366-A00A-1E54903B640C}">
      <dgm:prSet/>
      <dgm:spPr/>
      <dgm:t>
        <a:bodyPr/>
        <a:lstStyle/>
        <a:p>
          <a:r>
            <a:rPr lang="en-GB"/>
            <a:t>Piaget’s Four Stages are very important, because it will help you understand how the people are thinking and acting depending on the age. </a:t>
          </a:r>
          <a:endParaRPr lang="en-US"/>
        </a:p>
      </dgm:t>
    </dgm:pt>
    <dgm:pt modelId="{10A98968-6B5B-4B8C-8571-C4D32469CD63}" type="parTrans" cxnId="{D936EE87-0B1D-49E1-A762-ABAF6987C344}">
      <dgm:prSet/>
      <dgm:spPr/>
      <dgm:t>
        <a:bodyPr/>
        <a:lstStyle/>
        <a:p>
          <a:endParaRPr lang="en-US"/>
        </a:p>
      </dgm:t>
    </dgm:pt>
    <dgm:pt modelId="{794C5DF9-62C4-42DA-B2D0-A487DC0722A2}" type="sibTrans" cxnId="{D936EE87-0B1D-49E1-A762-ABAF6987C344}">
      <dgm:prSet/>
      <dgm:spPr/>
      <dgm:t>
        <a:bodyPr/>
        <a:lstStyle/>
        <a:p>
          <a:endParaRPr lang="en-US"/>
        </a:p>
      </dgm:t>
    </dgm:pt>
    <dgm:pt modelId="{E7F09BF8-DD05-4C56-B283-4F2D08B0B917}" type="pres">
      <dgm:prSet presAssocID="{8DE5F26E-A387-4506-83A0-3FA2FE254593}" presName="root" presStyleCnt="0">
        <dgm:presLayoutVars>
          <dgm:dir/>
          <dgm:resizeHandles val="exact"/>
        </dgm:presLayoutVars>
      </dgm:prSet>
      <dgm:spPr/>
    </dgm:pt>
    <dgm:pt modelId="{1418D80A-6A10-4F4E-80CF-33BB14A1AC0C}" type="pres">
      <dgm:prSet presAssocID="{71C08615-A7A6-40A7-9FB0-F8A277E88048}" presName="compNode" presStyleCnt="0"/>
      <dgm:spPr/>
    </dgm:pt>
    <dgm:pt modelId="{0F75DAA6-B410-4D80-B147-51B71AF08150}" type="pres">
      <dgm:prSet presAssocID="{71C08615-A7A6-40A7-9FB0-F8A277E88048}" presName="bgRect" presStyleLbl="bgShp" presStyleIdx="0" presStyleCnt="2"/>
      <dgm:spPr/>
    </dgm:pt>
    <dgm:pt modelId="{435E744B-2108-4224-A5D3-2C7DA0766756}" type="pres">
      <dgm:prSet presAssocID="{71C08615-A7A6-40A7-9FB0-F8A277E880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E7BB371-0454-4E16-923C-396D51BC98FC}" type="pres">
      <dgm:prSet presAssocID="{71C08615-A7A6-40A7-9FB0-F8A277E88048}" presName="spaceRect" presStyleCnt="0"/>
      <dgm:spPr/>
    </dgm:pt>
    <dgm:pt modelId="{B14AE458-C07F-4576-8BF2-592A7CCB5C36}" type="pres">
      <dgm:prSet presAssocID="{71C08615-A7A6-40A7-9FB0-F8A277E88048}" presName="parTx" presStyleLbl="revTx" presStyleIdx="0" presStyleCnt="2">
        <dgm:presLayoutVars>
          <dgm:chMax val="0"/>
          <dgm:chPref val="0"/>
        </dgm:presLayoutVars>
      </dgm:prSet>
      <dgm:spPr/>
    </dgm:pt>
    <dgm:pt modelId="{6F82193F-8EA9-4B8B-B418-3B2F036CF609}" type="pres">
      <dgm:prSet presAssocID="{04CB1F73-E573-478D-9E17-01629D06D5FD}" presName="sibTrans" presStyleCnt="0"/>
      <dgm:spPr/>
    </dgm:pt>
    <dgm:pt modelId="{9EF54D50-57EA-4229-A0AF-AB853E4BF5B9}" type="pres">
      <dgm:prSet presAssocID="{F8699F96-90B5-4366-A00A-1E54903B640C}" presName="compNode" presStyleCnt="0"/>
      <dgm:spPr/>
    </dgm:pt>
    <dgm:pt modelId="{AF6422C9-D5CA-422C-8911-C377D7D33E19}" type="pres">
      <dgm:prSet presAssocID="{F8699F96-90B5-4366-A00A-1E54903B640C}" presName="bgRect" presStyleLbl="bgShp" presStyleIdx="1" presStyleCnt="2"/>
      <dgm:spPr/>
    </dgm:pt>
    <dgm:pt modelId="{AC0D9F47-8399-46AF-8A65-4906F95EF067}" type="pres">
      <dgm:prSet presAssocID="{F8699F96-90B5-4366-A00A-1E54903B64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1809597-0BE3-4DEA-9C91-0A71695AFA7C}" type="pres">
      <dgm:prSet presAssocID="{F8699F96-90B5-4366-A00A-1E54903B640C}" presName="spaceRect" presStyleCnt="0"/>
      <dgm:spPr/>
    </dgm:pt>
    <dgm:pt modelId="{E80A5CB7-93CF-4738-A600-C0E305ECB092}" type="pres">
      <dgm:prSet presAssocID="{F8699F96-90B5-4366-A00A-1E54903B640C}" presName="parTx" presStyleLbl="revTx" presStyleIdx="1" presStyleCnt="2">
        <dgm:presLayoutVars>
          <dgm:chMax val="0"/>
          <dgm:chPref val="0"/>
        </dgm:presLayoutVars>
      </dgm:prSet>
      <dgm:spPr/>
    </dgm:pt>
  </dgm:ptLst>
  <dgm:cxnLst>
    <dgm:cxn modelId="{289DA61C-BD0D-4F07-9C2C-13B3E3347614}" srcId="{8DE5F26E-A387-4506-83A0-3FA2FE254593}" destId="{71C08615-A7A6-40A7-9FB0-F8A277E88048}" srcOrd="0" destOrd="0" parTransId="{C673923C-74B2-453A-8644-D39D462FB0F3}" sibTransId="{04CB1F73-E573-478D-9E17-01629D06D5FD}"/>
    <dgm:cxn modelId="{D936EE87-0B1D-49E1-A762-ABAF6987C344}" srcId="{8DE5F26E-A387-4506-83A0-3FA2FE254593}" destId="{F8699F96-90B5-4366-A00A-1E54903B640C}" srcOrd="1" destOrd="0" parTransId="{10A98968-6B5B-4B8C-8571-C4D32469CD63}" sibTransId="{794C5DF9-62C4-42DA-B2D0-A487DC0722A2}"/>
    <dgm:cxn modelId="{87C16999-1656-4CDB-81E2-591A7125BD17}" type="presOf" srcId="{71C08615-A7A6-40A7-9FB0-F8A277E88048}" destId="{B14AE458-C07F-4576-8BF2-592A7CCB5C36}" srcOrd="0" destOrd="0" presId="urn:microsoft.com/office/officeart/2018/2/layout/IconVerticalSolidList"/>
    <dgm:cxn modelId="{3ADF1A9F-F8EB-48D1-A5EC-F333C50F1149}" type="presOf" srcId="{F8699F96-90B5-4366-A00A-1E54903B640C}" destId="{E80A5CB7-93CF-4738-A600-C0E305ECB092}" srcOrd="0" destOrd="0" presId="urn:microsoft.com/office/officeart/2018/2/layout/IconVerticalSolidList"/>
    <dgm:cxn modelId="{BCF171C0-D491-4F49-B964-A4501601B792}" type="presOf" srcId="{8DE5F26E-A387-4506-83A0-3FA2FE254593}" destId="{E7F09BF8-DD05-4C56-B283-4F2D08B0B917}" srcOrd="0" destOrd="0" presId="urn:microsoft.com/office/officeart/2018/2/layout/IconVerticalSolidList"/>
    <dgm:cxn modelId="{77819C55-1E99-46FB-970A-A5F11B941CE6}" type="presParOf" srcId="{E7F09BF8-DD05-4C56-B283-4F2D08B0B917}" destId="{1418D80A-6A10-4F4E-80CF-33BB14A1AC0C}" srcOrd="0" destOrd="0" presId="urn:microsoft.com/office/officeart/2018/2/layout/IconVerticalSolidList"/>
    <dgm:cxn modelId="{761CCD93-6F62-4EBE-8583-92D09E06595D}" type="presParOf" srcId="{1418D80A-6A10-4F4E-80CF-33BB14A1AC0C}" destId="{0F75DAA6-B410-4D80-B147-51B71AF08150}" srcOrd="0" destOrd="0" presId="urn:microsoft.com/office/officeart/2018/2/layout/IconVerticalSolidList"/>
    <dgm:cxn modelId="{16FB2B3C-9467-4E91-863B-DB5F67A5E2E4}" type="presParOf" srcId="{1418D80A-6A10-4F4E-80CF-33BB14A1AC0C}" destId="{435E744B-2108-4224-A5D3-2C7DA0766756}" srcOrd="1" destOrd="0" presId="urn:microsoft.com/office/officeart/2018/2/layout/IconVerticalSolidList"/>
    <dgm:cxn modelId="{9E8BB48B-3BFF-4B8E-BD89-28E56DFB5D45}" type="presParOf" srcId="{1418D80A-6A10-4F4E-80CF-33BB14A1AC0C}" destId="{3E7BB371-0454-4E16-923C-396D51BC98FC}" srcOrd="2" destOrd="0" presId="urn:microsoft.com/office/officeart/2018/2/layout/IconVerticalSolidList"/>
    <dgm:cxn modelId="{32D8ADC6-7F8C-4BBE-BFFB-4FF7CF5BC966}" type="presParOf" srcId="{1418D80A-6A10-4F4E-80CF-33BB14A1AC0C}" destId="{B14AE458-C07F-4576-8BF2-592A7CCB5C36}" srcOrd="3" destOrd="0" presId="urn:microsoft.com/office/officeart/2018/2/layout/IconVerticalSolidList"/>
    <dgm:cxn modelId="{1C7CCE51-53E8-40D9-93A3-41B1BADEAEDA}" type="presParOf" srcId="{E7F09BF8-DD05-4C56-B283-4F2D08B0B917}" destId="{6F82193F-8EA9-4B8B-B418-3B2F036CF609}" srcOrd="1" destOrd="0" presId="urn:microsoft.com/office/officeart/2018/2/layout/IconVerticalSolidList"/>
    <dgm:cxn modelId="{6755A790-142A-4533-8B93-49D7CCA06392}" type="presParOf" srcId="{E7F09BF8-DD05-4C56-B283-4F2D08B0B917}" destId="{9EF54D50-57EA-4229-A0AF-AB853E4BF5B9}" srcOrd="2" destOrd="0" presId="urn:microsoft.com/office/officeart/2018/2/layout/IconVerticalSolidList"/>
    <dgm:cxn modelId="{A91475AE-5BF3-4BA6-A430-94422C0C7186}" type="presParOf" srcId="{9EF54D50-57EA-4229-A0AF-AB853E4BF5B9}" destId="{AF6422C9-D5CA-422C-8911-C377D7D33E19}" srcOrd="0" destOrd="0" presId="urn:microsoft.com/office/officeart/2018/2/layout/IconVerticalSolidList"/>
    <dgm:cxn modelId="{E91DF6FB-A918-4B89-8219-69A04CAF0D80}" type="presParOf" srcId="{9EF54D50-57EA-4229-A0AF-AB853E4BF5B9}" destId="{AC0D9F47-8399-46AF-8A65-4906F95EF067}" srcOrd="1" destOrd="0" presId="urn:microsoft.com/office/officeart/2018/2/layout/IconVerticalSolidList"/>
    <dgm:cxn modelId="{81A87D60-3EC3-41A3-979E-C3EEDD3B8512}" type="presParOf" srcId="{9EF54D50-57EA-4229-A0AF-AB853E4BF5B9}" destId="{B1809597-0BE3-4DEA-9C91-0A71695AFA7C}" srcOrd="2" destOrd="0" presId="urn:microsoft.com/office/officeart/2018/2/layout/IconVerticalSolidList"/>
    <dgm:cxn modelId="{F88B9F19-A3F4-457F-90F3-52AA3AF3AC6F}" type="presParOf" srcId="{9EF54D50-57EA-4229-A0AF-AB853E4BF5B9}" destId="{E80A5CB7-93CF-4738-A600-C0E305ECB0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BAA0C-C212-4669-8B24-C35CF27AE19D}">
      <dsp:nvSpPr>
        <dsp:cNvPr id="0" name=""/>
        <dsp:cNvSpPr/>
      </dsp:nvSpPr>
      <dsp:spPr>
        <a:xfrm>
          <a:off x="0" y="1289262"/>
          <a:ext cx="7117918" cy="25785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In this presentation I will talk about:</a:t>
          </a:r>
          <a:endParaRPr lang="en-US" sz="2800" kern="1200" dirty="0"/>
        </a:p>
        <a:p>
          <a:pPr marL="228600" lvl="1" indent="-228600" algn="l" defTabSz="977900">
            <a:lnSpc>
              <a:spcPct val="90000"/>
            </a:lnSpc>
            <a:spcBef>
              <a:spcPct val="0"/>
            </a:spcBef>
            <a:spcAft>
              <a:spcPct val="15000"/>
            </a:spcAft>
            <a:buChar char="•"/>
          </a:pPr>
          <a:r>
            <a:rPr lang="en-GB" sz="2200" kern="1200" dirty="0"/>
            <a:t>The Theory of life span development</a:t>
          </a:r>
          <a:endParaRPr lang="en-US" sz="2200" kern="1200" dirty="0"/>
        </a:p>
        <a:p>
          <a:pPr marL="228600" lvl="1" indent="-228600" algn="l" defTabSz="977900">
            <a:lnSpc>
              <a:spcPct val="90000"/>
            </a:lnSpc>
            <a:spcBef>
              <a:spcPct val="0"/>
            </a:spcBef>
            <a:spcAft>
              <a:spcPct val="15000"/>
            </a:spcAft>
            <a:buChar char="•"/>
          </a:pPr>
          <a:r>
            <a:rPr lang="en-GB" sz="2200" kern="1200" dirty="0"/>
            <a:t>The importance pf psychology working as a social worker</a:t>
          </a:r>
          <a:endParaRPr lang="en-US" sz="2200" kern="1200" dirty="0"/>
        </a:p>
        <a:p>
          <a:pPr marL="228600" lvl="1" indent="-228600" algn="l" defTabSz="977900" rtl="0">
            <a:lnSpc>
              <a:spcPct val="90000"/>
            </a:lnSpc>
            <a:spcBef>
              <a:spcPct val="0"/>
            </a:spcBef>
            <a:spcAft>
              <a:spcPct val="15000"/>
            </a:spcAft>
            <a:buChar char="•"/>
          </a:pPr>
          <a:r>
            <a:rPr lang="en-GB" sz="2200" kern="1200" dirty="0">
              <a:latin typeface="Gill Sans Nova"/>
            </a:rPr>
            <a:t>Social worker scenario with the </a:t>
          </a:r>
          <a:r>
            <a:rPr lang="en-GB" sz="2200" kern="1200" dirty="0"/>
            <a:t>Pre-operational stage - Intuitive</a:t>
          </a:r>
        </a:p>
      </dsp:txBody>
      <dsp:txXfrm>
        <a:off x="75522" y="1364784"/>
        <a:ext cx="6966874" cy="2427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5DAA6-B410-4D80-B147-51B71AF08150}">
      <dsp:nvSpPr>
        <dsp:cNvPr id="0" name=""/>
        <dsp:cNvSpPr/>
      </dsp:nvSpPr>
      <dsp:spPr>
        <a:xfrm>
          <a:off x="0" y="1163696"/>
          <a:ext cx="7718183" cy="2148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E744B-2108-4224-A5D3-2C7DA0766756}">
      <dsp:nvSpPr>
        <dsp:cNvPr id="0" name=""/>
        <dsp:cNvSpPr/>
      </dsp:nvSpPr>
      <dsp:spPr>
        <a:xfrm>
          <a:off x="649879" y="1647078"/>
          <a:ext cx="1181599" cy="1181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AE458-C07F-4576-8BF2-592A7CCB5C36}">
      <dsp:nvSpPr>
        <dsp:cNvPr id="0" name=""/>
        <dsp:cNvSpPr/>
      </dsp:nvSpPr>
      <dsp:spPr>
        <a:xfrm>
          <a:off x="2481359" y="1163696"/>
          <a:ext cx="5236823" cy="214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368" tIns="227368" rIns="227368" bIns="227368" numCol="1" spcCol="1270" anchor="ctr" anchorCtr="0">
          <a:noAutofit/>
        </a:bodyPr>
        <a:lstStyle/>
        <a:p>
          <a:pPr marL="0" lvl="0" indent="0" algn="l" defTabSz="889000">
            <a:lnSpc>
              <a:spcPct val="90000"/>
            </a:lnSpc>
            <a:spcBef>
              <a:spcPct val="0"/>
            </a:spcBef>
            <a:spcAft>
              <a:spcPct val="35000"/>
            </a:spcAft>
            <a:buNone/>
          </a:pPr>
          <a:r>
            <a:rPr lang="en-GB" sz="2000" kern="1200"/>
            <a:t>Working as a social worker can be very challenging because you are working with people from every life stage. The importance of psychology is critical at this job, because professionals must be aware of psychological elements to be able to offer a quality service. </a:t>
          </a:r>
          <a:endParaRPr lang="en-US" sz="2000" kern="1200"/>
        </a:p>
      </dsp:txBody>
      <dsp:txXfrm>
        <a:off x="2481359" y="1163696"/>
        <a:ext cx="5236823" cy="2148363"/>
      </dsp:txXfrm>
    </dsp:sp>
    <dsp:sp modelId="{AF6422C9-D5CA-422C-8911-C377D7D33E19}">
      <dsp:nvSpPr>
        <dsp:cNvPr id="0" name=""/>
        <dsp:cNvSpPr/>
      </dsp:nvSpPr>
      <dsp:spPr>
        <a:xfrm>
          <a:off x="0" y="3849151"/>
          <a:ext cx="7718183" cy="2148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D9F47-8399-46AF-8A65-4906F95EF067}">
      <dsp:nvSpPr>
        <dsp:cNvPr id="0" name=""/>
        <dsp:cNvSpPr/>
      </dsp:nvSpPr>
      <dsp:spPr>
        <a:xfrm>
          <a:off x="649879" y="4332533"/>
          <a:ext cx="1181599" cy="1181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0A5CB7-93CF-4738-A600-C0E305ECB092}">
      <dsp:nvSpPr>
        <dsp:cNvPr id="0" name=""/>
        <dsp:cNvSpPr/>
      </dsp:nvSpPr>
      <dsp:spPr>
        <a:xfrm>
          <a:off x="2481359" y="3849151"/>
          <a:ext cx="5236823" cy="214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368" tIns="227368" rIns="227368" bIns="227368" numCol="1" spcCol="1270" anchor="ctr" anchorCtr="0">
          <a:noAutofit/>
        </a:bodyPr>
        <a:lstStyle/>
        <a:p>
          <a:pPr marL="0" lvl="0" indent="0" algn="l" defTabSz="889000">
            <a:lnSpc>
              <a:spcPct val="90000"/>
            </a:lnSpc>
            <a:spcBef>
              <a:spcPct val="0"/>
            </a:spcBef>
            <a:spcAft>
              <a:spcPct val="35000"/>
            </a:spcAft>
            <a:buNone/>
          </a:pPr>
          <a:r>
            <a:rPr lang="en-GB" sz="2000" kern="1200"/>
            <a:t>Piaget’s Four Stages are very important, because it will help you understand how the people are thinking and acting depending on the age. </a:t>
          </a:r>
          <a:endParaRPr lang="en-US" sz="2000" kern="1200"/>
        </a:p>
      </dsp:txBody>
      <dsp:txXfrm>
        <a:off x="2481359" y="3849151"/>
        <a:ext cx="5236823" cy="214836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2/20/2022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814649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2/20/2022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99277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2/20/2022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63951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2/20/2022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7851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2/20/2022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7636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2/20/2022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97786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2/20/2022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59969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2/20/2022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529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2/20/2022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26470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2/20/2022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71334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2/20/2022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20039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2/20/2022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8010614"/>
      </p:ext>
    </p:extLst>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73" r:id="rId7"/>
    <p:sldLayoutId id="2147483869" r:id="rId8"/>
    <p:sldLayoutId id="2147483870" r:id="rId9"/>
    <p:sldLayoutId id="2147483871" r:id="rId10"/>
    <p:sldLayoutId id="2147483872"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FD5705B-63E0-4364-B909-EC902FEAA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B7E355D-DAEA-4421-B67A-FA13C0FBD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p:cNvSpPr>
            <a:spLocks noGrp="1"/>
          </p:cNvSpPr>
          <p:nvPr>
            <p:ph type="ctrTitle"/>
          </p:nvPr>
        </p:nvSpPr>
        <p:spPr>
          <a:xfrm>
            <a:off x="777239" y="1122363"/>
            <a:ext cx="5245816" cy="915792"/>
          </a:xfrm>
        </p:spPr>
        <p:txBody>
          <a:bodyPr>
            <a:normAutofit/>
          </a:bodyPr>
          <a:lstStyle/>
          <a:p>
            <a:pPr algn="l"/>
            <a:r>
              <a:rPr lang="en-GB" sz="2000" dirty="0">
                <a:latin typeface="Arial"/>
                <a:ea typeface="Source Sans Pro"/>
                <a:cs typeface="Arial"/>
              </a:rPr>
              <a:t>WHY IS PSYCHOLOGY IMPORTANT WHEN WORKING AS A SOCIAL WORKER</a:t>
            </a:r>
          </a:p>
        </p:txBody>
      </p:sp>
      <p:sp>
        <p:nvSpPr>
          <p:cNvPr id="6" name="Subtitle 5">
            <a:extLst>
              <a:ext uri="{FF2B5EF4-FFF2-40B4-BE49-F238E27FC236}">
                <a16:creationId xmlns:a16="http://schemas.microsoft.com/office/drawing/2014/main" id="{7D918679-F281-4816-A913-C6CCCE95CDD4}"/>
              </a:ext>
            </a:extLst>
          </p:cNvPr>
          <p:cNvSpPr>
            <a:spLocks noGrp="1"/>
          </p:cNvSpPr>
          <p:nvPr>
            <p:ph type="subTitle" idx="1"/>
          </p:nvPr>
        </p:nvSpPr>
        <p:spPr>
          <a:xfrm>
            <a:off x="307513" y="2182422"/>
            <a:ext cx="5517214" cy="1885405"/>
          </a:xfrm>
        </p:spPr>
        <p:txBody>
          <a:bodyPr vert="horz" lIns="91440" tIns="45720" rIns="91440" bIns="45720" rtlCol="0" anchor="t">
            <a:normAutofit/>
          </a:bodyPr>
          <a:lstStyle/>
          <a:p>
            <a:pPr algn="l"/>
            <a:r>
              <a:rPr lang="en-GB" dirty="0">
                <a:ea typeface="Source Sans Pro"/>
                <a:cs typeface="Calibri"/>
              </a:rPr>
              <a:t>Student: Mihaela Cristina Duca (2026748)</a:t>
            </a:r>
          </a:p>
          <a:p>
            <a:pPr algn="l"/>
            <a:r>
              <a:rPr lang="en-GB" dirty="0">
                <a:ea typeface="Source Sans Pro"/>
                <a:cs typeface="Calibri"/>
              </a:rPr>
              <a:t>Module name: </a:t>
            </a:r>
            <a:r>
              <a:rPr lang="en-GB" sz="2000" dirty="0"/>
              <a:t>Psychology for Health and Social Care (BMHP4003_BIRM)</a:t>
            </a:r>
            <a:endParaRPr lang="en-GB" sz="2000" dirty="0">
              <a:ea typeface="Source Sans Pro"/>
              <a:cs typeface="Calibri"/>
            </a:endParaRPr>
          </a:p>
          <a:p>
            <a:pPr algn="l"/>
            <a:r>
              <a:rPr lang="en-GB" dirty="0">
                <a:ea typeface="Source Sans Pro"/>
                <a:cs typeface="Calibri"/>
              </a:rPr>
              <a:t>Lecturer name: Rebecca Kavanagh</a:t>
            </a:r>
            <a:endParaRPr lang="en-GB" sz="2000" dirty="0">
              <a:ea typeface="Source Sans Pro"/>
              <a:cs typeface="Calibri"/>
            </a:endParaRPr>
          </a:p>
          <a:p>
            <a:pPr algn="l"/>
            <a:endParaRPr lang="en-GB" dirty="0">
              <a:ea typeface="Source Sans Pro"/>
              <a:cs typeface="Calibri"/>
            </a:endParaRPr>
          </a:p>
          <a:p>
            <a:pPr algn="l"/>
            <a:endParaRPr lang="en-GB" dirty="0">
              <a:ea typeface="Source Sans Pro"/>
              <a:cs typeface="Calibri"/>
            </a:endParaRPr>
          </a:p>
        </p:txBody>
      </p:sp>
      <p:grpSp>
        <p:nvGrpSpPr>
          <p:cNvPr id="85" name="decorative circles">
            <a:extLst>
              <a:ext uri="{FF2B5EF4-FFF2-40B4-BE49-F238E27FC236}">
                <a16:creationId xmlns:a16="http://schemas.microsoft.com/office/drawing/2014/main" id="{61D9147E-6246-4344-B99C-7E58532D8C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86" name="Oval 85">
              <a:extLst>
                <a:ext uri="{FF2B5EF4-FFF2-40B4-BE49-F238E27FC236}">
                  <a16:creationId xmlns:a16="http://schemas.microsoft.com/office/drawing/2014/main" id="{B9D06285-CD49-4308-BDD4-0AF48D39B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1D4A3886-A465-4577-99CE-251AA7B92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6B4A1D21-7CBB-44D9-A528-DB74C3107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73600DE0-90F9-4BD7-A084-ECB65A2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EC243907-3995-49EB-94E9-35C68C13C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4629A2DC-7066-4487-A307-68F210722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D0508B2B-067E-421A-9C09-522CFF39F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889BA730-4DAE-4702-A5C5-013F9CEB0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620D00A6-257D-4FEF-9973-1E27CEF065BD}"/>
              </a:ext>
            </a:extLst>
          </p:cNvPr>
          <p:cNvPicPr>
            <a:picLocks noChangeAspect="1"/>
          </p:cNvPicPr>
          <p:nvPr/>
        </p:nvPicPr>
        <p:blipFill rotWithShape="1">
          <a:blip r:embed="rId2"/>
          <a:srcRect l="12883" r="21118" b="2"/>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8" name="Rectangle 133">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Rectangle 135">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52" name="Freeform: Shape 137">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4"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41" name="Oval 140">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141">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42">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Oval 144">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145">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0763825-90D2-4D5D-9F69-40A1FDF25B44}"/>
              </a:ext>
            </a:extLst>
          </p:cNvPr>
          <p:cNvSpPr>
            <a:spLocks noGrp="1"/>
          </p:cNvSpPr>
          <p:nvPr>
            <p:ph type="title"/>
          </p:nvPr>
        </p:nvSpPr>
        <p:spPr>
          <a:xfrm>
            <a:off x="770878" y="952022"/>
            <a:ext cx="2862591" cy="5157049"/>
          </a:xfrm>
        </p:spPr>
        <p:txBody>
          <a:bodyPr vert="horz" lIns="91440" tIns="45720" rIns="91440" bIns="45720" rtlCol="0" anchor="ctr">
            <a:normAutofit/>
          </a:bodyPr>
          <a:lstStyle/>
          <a:p>
            <a:r>
              <a:rPr lang="en-US" sz="4100" kern="1200">
                <a:latin typeface="+mj-lt"/>
                <a:ea typeface="+mj-ea"/>
                <a:cs typeface="+mj-cs"/>
              </a:rPr>
              <a:t>Introduction</a:t>
            </a:r>
          </a:p>
        </p:txBody>
      </p:sp>
      <p:graphicFrame>
        <p:nvGraphicFramePr>
          <p:cNvPr id="160" name="TextBox 3">
            <a:extLst>
              <a:ext uri="{FF2B5EF4-FFF2-40B4-BE49-F238E27FC236}">
                <a16:creationId xmlns:a16="http://schemas.microsoft.com/office/drawing/2014/main" id="{045683C4-D0FE-4FD0-B56B-564BA520DDF3}"/>
              </a:ext>
            </a:extLst>
          </p:cNvPr>
          <p:cNvGraphicFramePr/>
          <p:nvPr>
            <p:extLst>
              <p:ext uri="{D42A27DB-BD31-4B8C-83A1-F6EECF244321}">
                <p14:modId xmlns:p14="http://schemas.microsoft.com/office/powerpoint/2010/main" val="1020579329"/>
              </p:ext>
            </p:extLst>
          </p:nvPr>
        </p:nvGraphicFramePr>
        <p:xfrm>
          <a:off x="4650027" y="597118"/>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1477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4F8E18AC-903E-4B46-8CC0-FE20E612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12">
            <a:extLst>
              <a:ext uri="{FF2B5EF4-FFF2-40B4-BE49-F238E27FC236}">
                <a16:creationId xmlns:a16="http://schemas.microsoft.com/office/drawing/2014/main" id="{3DEE38FB-0763-470C-8A5E-44456B513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9730BDFD-41F9-4D18-82C2-96AB8A08E78A}"/>
              </a:ext>
            </a:extLst>
          </p:cNvPr>
          <p:cNvSpPr>
            <a:spLocks noGrp="1"/>
          </p:cNvSpPr>
          <p:nvPr>
            <p:ph type="title"/>
          </p:nvPr>
        </p:nvSpPr>
        <p:spPr>
          <a:xfrm>
            <a:off x="505843" y="161377"/>
            <a:ext cx="4606280" cy="1491794"/>
          </a:xfrm>
        </p:spPr>
        <p:txBody>
          <a:bodyPr anchor="b">
            <a:normAutofit/>
          </a:bodyPr>
          <a:lstStyle/>
          <a:p>
            <a:r>
              <a:rPr lang="en-GB" sz="2800" dirty="0"/>
              <a:t>The Theory of life span development- </a:t>
            </a:r>
            <a:r>
              <a:rPr lang="en-GB" sz="2800" dirty="0">
                <a:ea typeface="+mj-lt"/>
                <a:cs typeface="+mj-lt"/>
              </a:rPr>
              <a:t>Piaget’s Four Stages </a:t>
            </a:r>
            <a:endParaRPr lang="en-GB" sz="2800" dirty="0"/>
          </a:p>
        </p:txBody>
      </p:sp>
      <p:sp>
        <p:nvSpPr>
          <p:cNvPr id="28" name="Content Placeholder 7">
            <a:extLst>
              <a:ext uri="{FF2B5EF4-FFF2-40B4-BE49-F238E27FC236}">
                <a16:creationId xmlns:a16="http://schemas.microsoft.com/office/drawing/2014/main" id="{D9C98D3D-7A93-4803-BFC8-8F693C974689}"/>
              </a:ext>
            </a:extLst>
          </p:cNvPr>
          <p:cNvSpPr>
            <a:spLocks noGrp="1"/>
          </p:cNvSpPr>
          <p:nvPr>
            <p:ph idx="1"/>
          </p:nvPr>
        </p:nvSpPr>
        <p:spPr>
          <a:xfrm>
            <a:off x="505843" y="1821492"/>
            <a:ext cx="4606280" cy="4595552"/>
          </a:xfrm>
        </p:spPr>
        <p:txBody>
          <a:bodyPr anchor="t">
            <a:normAutofit/>
          </a:bodyPr>
          <a:lstStyle/>
          <a:p>
            <a:r>
              <a:rPr lang="en-US" sz="1800" dirty="0">
                <a:ea typeface="+mn-lt"/>
                <a:cs typeface="+mn-lt"/>
              </a:rPr>
              <a:t>We are actively involved in the learning process from the minute we are born.</a:t>
            </a:r>
            <a:endParaRPr lang="en-US" sz="1800" dirty="0">
              <a:cs typeface="Calibri"/>
            </a:endParaRPr>
          </a:p>
          <a:p>
            <a:pPr>
              <a:buClr>
                <a:srgbClr val="B1005E"/>
              </a:buClr>
            </a:pPr>
            <a:r>
              <a:rPr lang="en-US" sz="1800" dirty="0">
                <a:ea typeface="+mn-lt"/>
                <a:cs typeface="+mn-lt"/>
              </a:rPr>
              <a:t>The most important developmental theory of cognitive development is Piaget's stage theory. He proposed that children go through phases of development, and that at each level, they think qualitatively differently than in the previous stage. Older children can think about things that younger ones cannot.</a:t>
            </a:r>
            <a:endParaRPr lang="en-US" dirty="0"/>
          </a:p>
          <a:p>
            <a:pPr>
              <a:buClr>
                <a:srgbClr val="B1005E"/>
              </a:buClr>
            </a:pPr>
            <a:r>
              <a:rPr lang="en-US" sz="1800" dirty="0">
                <a:ea typeface="+mn-lt"/>
                <a:cs typeface="+mn-lt"/>
              </a:rPr>
              <a:t>We learn things through our experiences, but we make meaning of those experiences at different times of our life.</a:t>
            </a:r>
            <a:endParaRPr lang="en-US" dirty="0"/>
          </a:p>
          <a:p>
            <a:pPr>
              <a:buClr>
                <a:srgbClr val="B1005E"/>
              </a:buClr>
            </a:pPr>
            <a:r>
              <a:rPr lang="en-US" sz="1800" dirty="0">
                <a:ea typeface="+mn-lt"/>
                <a:cs typeface="+mn-lt"/>
              </a:rPr>
              <a:t>Piaget argued that cognitive growth takes place through a series of qualitative changes in cognitive structures.</a:t>
            </a:r>
            <a:endParaRPr lang="en-US" dirty="0"/>
          </a:p>
        </p:txBody>
      </p:sp>
      <p:sp>
        <p:nvSpPr>
          <p:cNvPr id="29" name="Oval 1">
            <a:extLst>
              <a:ext uri="{FF2B5EF4-FFF2-40B4-BE49-F238E27FC236}">
                <a16:creationId xmlns:a16="http://schemas.microsoft.com/office/drawing/2014/main" id="{F1D6E6C0-11C7-4A38-BD12-80741960B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decorative circles">
            <a:extLst>
              <a:ext uri="{FF2B5EF4-FFF2-40B4-BE49-F238E27FC236}">
                <a16:creationId xmlns:a16="http://schemas.microsoft.com/office/drawing/2014/main" id="{2B16E781-E64A-4007-B0F1-5A50135A42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18" name="Oval 17">
              <a:extLst>
                <a:ext uri="{FF2B5EF4-FFF2-40B4-BE49-F238E27FC236}">
                  <a16:creationId xmlns:a16="http://schemas.microsoft.com/office/drawing/2014/main" id="{6F5849D6-7C1F-435A-8BEB-2A37173B6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C6C5D90-0568-4F1C-9392-536D4E32E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E069E425-421F-469A-9C32-9FB5C16E5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4C31A526-345A-4A63-BA59-FF91204E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27432B5-3C17-4415-B09A-67FCBD636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90E4DDCC-A5A9-4365-876A-7992F2CF4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A5DB42D-36BB-41F6-A512-3AFDD33AD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E03F45BD-67A0-4732-B626-9ECB4B18E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Diagram&#10;&#10;Description automatically generated">
            <a:extLst>
              <a:ext uri="{FF2B5EF4-FFF2-40B4-BE49-F238E27FC236}">
                <a16:creationId xmlns:a16="http://schemas.microsoft.com/office/drawing/2014/main" id="{BB3F33A6-97AD-4D2C-BC72-5EEF9184D5AE}"/>
              </a:ext>
            </a:extLst>
          </p:cNvPr>
          <p:cNvPicPr>
            <a:picLocks noChangeAspect="1"/>
          </p:cNvPicPr>
          <p:nvPr/>
        </p:nvPicPr>
        <p:blipFill>
          <a:blip r:embed="rId2"/>
          <a:stretch>
            <a:fillRect/>
          </a:stretch>
        </p:blipFill>
        <p:spPr>
          <a:xfrm>
            <a:off x="6590354" y="2026909"/>
            <a:ext cx="5249834" cy="2731111"/>
          </a:xfrm>
          <a:prstGeom prst="rect">
            <a:avLst/>
          </a:prstGeom>
        </p:spPr>
      </p:pic>
    </p:spTree>
    <p:extLst>
      <p:ext uri="{BB962C8B-B14F-4D97-AF65-F5344CB8AC3E}">
        <p14:creationId xmlns:p14="http://schemas.microsoft.com/office/powerpoint/2010/main" val="2225765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68C20-93FC-44BB-9C0E-B81772AD456B}"/>
              </a:ext>
            </a:extLst>
          </p:cNvPr>
          <p:cNvSpPr>
            <a:spLocks noGrp="1"/>
          </p:cNvSpPr>
          <p:nvPr>
            <p:ph type="title"/>
          </p:nvPr>
        </p:nvSpPr>
        <p:spPr/>
        <p:txBody>
          <a:bodyPr>
            <a:normAutofit/>
          </a:bodyPr>
          <a:lstStyle/>
          <a:p>
            <a:r>
              <a:rPr lang="en-GB" sz="3200" dirty="0">
                <a:ea typeface="+mj-lt"/>
                <a:cs typeface="+mj-lt"/>
              </a:rPr>
              <a:t>The importance pf psychology working as a social worker</a:t>
            </a:r>
            <a:endParaRPr lang="en-US" sz="3200" dirty="0"/>
          </a:p>
        </p:txBody>
      </p:sp>
      <p:sp>
        <p:nvSpPr>
          <p:cNvPr id="3" name="Content Placeholder 2">
            <a:extLst>
              <a:ext uri="{FF2B5EF4-FFF2-40B4-BE49-F238E27FC236}">
                <a16:creationId xmlns:a16="http://schemas.microsoft.com/office/drawing/2014/main" id="{EBCFD239-849D-46B4-A755-168C950DE109}"/>
              </a:ext>
            </a:extLst>
          </p:cNvPr>
          <p:cNvSpPr>
            <a:spLocks noGrp="1"/>
          </p:cNvSpPr>
          <p:nvPr>
            <p:ph idx="1"/>
          </p:nvPr>
        </p:nvSpPr>
        <p:spPr>
          <a:xfrm>
            <a:off x="777240" y="1512474"/>
            <a:ext cx="10659110" cy="5196844"/>
          </a:xfrm>
        </p:spPr>
        <p:txBody>
          <a:bodyPr vert="horz" lIns="91440" tIns="45720" rIns="91440" bIns="45720" rtlCol="0" anchor="t">
            <a:normAutofit/>
          </a:bodyPr>
          <a:lstStyle/>
          <a:p>
            <a:pPr marL="0" indent="0">
              <a:buNone/>
            </a:pPr>
            <a:r>
              <a:rPr lang="en-GB" dirty="0">
                <a:cs typeface="Calibri"/>
              </a:rPr>
              <a:t>What it takes to be a social worker?</a:t>
            </a:r>
            <a:endParaRPr lang="en-US" dirty="0"/>
          </a:p>
          <a:p>
            <a:pPr>
              <a:buClr>
                <a:srgbClr val="B1005E"/>
              </a:buClr>
            </a:pPr>
            <a:r>
              <a:rPr lang="en-GB" dirty="0">
                <a:ea typeface="+mn-lt"/>
                <a:cs typeface="+mn-lt"/>
              </a:rPr>
              <a:t>counselling skills including active listening and a non-judgemental approach</a:t>
            </a:r>
          </a:p>
          <a:p>
            <a:pPr>
              <a:buClr>
                <a:srgbClr val="B1005E"/>
              </a:buClr>
            </a:pPr>
            <a:r>
              <a:rPr lang="en-GB" dirty="0">
                <a:ea typeface="+mn-lt"/>
                <a:cs typeface="+mn-lt"/>
              </a:rPr>
              <a:t>sensitivity and understanding</a:t>
            </a:r>
          </a:p>
          <a:p>
            <a:pPr>
              <a:buClr>
                <a:srgbClr val="B1005E"/>
              </a:buClr>
            </a:pPr>
            <a:r>
              <a:rPr lang="en-GB" dirty="0">
                <a:ea typeface="+mn-lt"/>
                <a:cs typeface="+mn-lt"/>
              </a:rPr>
              <a:t>patience and the ability to remain calm in stressful situations</a:t>
            </a:r>
          </a:p>
          <a:p>
            <a:pPr>
              <a:buClr>
                <a:srgbClr val="B1005E"/>
              </a:buClr>
            </a:pPr>
            <a:r>
              <a:rPr lang="en-GB" dirty="0">
                <a:ea typeface="+mn-lt"/>
                <a:cs typeface="+mn-lt"/>
              </a:rPr>
              <a:t>to be flexible and open to change</a:t>
            </a:r>
          </a:p>
          <a:p>
            <a:pPr>
              <a:buClr>
                <a:srgbClr val="B1005E"/>
              </a:buClr>
            </a:pPr>
            <a:r>
              <a:rPr lang="en-GB" dirty="0">
                <a:ea typeface="+mn-lt"/>
                <a:cs typeface="+mn-lt"/>
              </a:rPr>
              <a:t>knowledge of sociology and an understanding of society and culture</a:t>
            </a:r>
          </a:p>
          <a:p>
            <a:pPr>
              <a:buClr>
                <a:srgbClr val="B1005E"/>
              </a:buClr>
            </a:pPr>
            <a:r>
              <a:rPr lang="en-GB" dirty="0">
                <a:ea typeface="+mn-lt"/>
                <a:cs typeface="+mn-lt"/>
              </a:rPr>
              <a:t>the ability to work well with others</a:t>
            </a:r>
          </a:p>
          <a:p>
            <a:pPr>
              <a:buClr>
                <a:srgbClr val="B1005E"/>
              </a:buClr>
            </a:pPr>
            <a:r>
              <a:rPr lang="en-GB" dirty="0">
                <a:ea typeface="+mn-lt"/>
                <a:cs typeface="+mn-lt"/>
              </a:rPr>
              <a:t>the ability to accept criticism and work well under pressure</a:t>
            </a:r>
          </a:p>
          <a:p>
            <a:pPr>
              <a:buClr>
                <a:srgbClr val="B1005E"/>
              </a:buClr>
            </a:pPr>
            <a:r>
              <a:rPr lang="en-GB" dirty="0">
                <a:ea typeface="+mn-lt"/>
                <a:cs typeface="+mn-lt"/>
              </a:rPr>
              <a:t>active listening skills</a:t>
            </a:r>
          </a:p>
          <a:p>
            <a:pPr>
              <a:buClr>
                <a:srgbClr val="B1005E"/>
              </a:buClr>
            </a:pPr>
            <a:r>
              <a:rPr lang="en-GB" dirty="0">
                <a:ea typeface="+mn-lt"/>
                <a:cs typeface="+mn-lt"/>
              </a:rPr>
              <a:t>to be able to use a computer and the main software packages competently</a:t>
            </a:r>
          </a:p>
          <a:p>
            <a:pPr marL="0" indent="0">
              <a:buClr>
                <a:srgbClr val="B1005E"/>
              </a:buClr>
              <a:buNone/>
            </a:pPr>
            <a:r>
              <a:rPr lang="en-GB" dirty="0">
                <a:cs typeface="Calibri"/>
              </a:rPr>
              <a:t>The psychology is important when working as a social worker because, you are working with people of all ages and you need to understand every person that you work with. Piaget is showing us how understand each stage, and how can we discover the needs of every person, based on the age. </a:t>
            </a:r>
          </a:p>
          <a:p>
            <a:pPr marL="0" indent="0">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1338629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F34E-81AB-4508-BE2B-8AD96C10AEA7}"/>
              </a:ext>
            </a:extLst>
          </p:cNvPr>
          <p:cNvSpPr>
            <a:spLocks noGrp="1"/>
          </p:cNvSpPr>
          <p:nvPr>
            <p:ph type="title"/>
          </p:nvPr>
        </p:nvSpPr>
        <p:spPr/>
        <p:txBody>
          <a:bodyPr>
            <a:normAutofit/>
          </a:bodyPr>
          <a:lstStyle/>
          <a:p>
            <a:r>
              <a:rPr lang="en-GB" sz="2800" dirty="0">
                <a:ea typeface="+mj-lt"/>
                <a:cs typeface="+mj-lt"/>
              </a:rPr>
              <a:t>Social worker scenario with the Pre-operational stage - Intuitive</a:t>
            </a:r>
            <a:endParaRPr lang="en-US" sz="2800" dirty="0"/>
          </a:p>
        </p:txBody>
      </p:sp>
      <p:sp>
        <p:nvSpPr>
          <p:cNvPr id="3" name="Content Placeholder 2">
            <a:extLst>
              <a:ext uri="{FF2B5EF4-FFF2-40B4-BE49-F238E27FC236}">
                <a16:creationId xmlns:a16="http://schemas.microsoft.com/office/drawing/2014/main" id="{2ED44875-1CA7-428B-9F2D-0786FDC2391C}"/>
              </a:ext>
            </a:extLst>
          </p:cNvPr>
          <p:cNvSpPr>
            <a:spLocks noGrp="1"/>
          </p:cNvSpPr>
          <p:nvPr>
            <p:ph idx="1"/>
          </p:nvPr>
        </p:nvSpPr>
        <p:spPr>
          <a:xfrm>
            <a:off x="777240" y="1408091"/>
            <a:ext cx="10659110" cy="4768872"/>
          </a:xfrm>
        </p:spPr>
        <p:txBody>
          <a:bodyPr vert="horz" lIns="91440" tIns="45720" rIns="91440" bIns="45720" rtlCol="0" anchor="t">
            <a:normAutofit/>
          </a:bodyPr>
          <a:lstStyle/>
          <a:p>
            <a:r>
              <a:rPr lang="en-GB" sz="2400" dirty="0">
                <a:ea typeface="+mn-lt"/>
                <a:cs typeface="+mn-lt"/>
              </a:rPr>
              <a:t>Opinions that are founded on what the youngster perceives to be true rather than logic or reasonable.</a:t>
            </a:r>
            <a:endParaRPr lang="en-GB" sz="2400" dirty="0">
              <a:cs typeface="Calibri"/>
            </a:endParaRPr>
          </a:p>
          <a:p>
            <a:pPr>
              <a:buClr>
                <a:srgbClr val="B1005E"/>
              </a:buClr>
            </a:pPr>
            <a:r>
              <a:rPr lang="en-GB" sz="2400" dirty="0">
                <a:ea typeface="+mn-lt"/>
                <a:cs typeface="+mn-lt"/>
              </a:rPr>
              <a:t>The preoperative kid suffers from egocentrism, which means that they can only see their own perspective of the world.</a:t>
            </a:r>
          </a:p>
          <a:p>
            <a:pPr marL="0" indent="0">
              <a:buClr>
                <a:srgbClr val="B1005E"/>
              </a:buClr>
              <a:buNone/>
            </a:pPr>
            <a:r>
              <a:rPr lang="en-GB" sz="2400" dirty="0">
                <a:cs typeface="Calibri"/>
              </a:rPr>
              <a:t>The experiment that I am going to present will be about a Lego game:</a:t>
            </a:r>
          </a:p>
          <a:p>
            <a:pPr marL="0" indent="0">
              <a:buNone/>
            </a:pPr>
            <a:r>
              <a:rPr lang="en-GB" sz="2400" dirty="0">
                <a:cs typeface="Calibri"/>
              </a:rPr>
              <a:t>I will give a group of kids from this stage a box with Lego, and I will ask them to recreate a house. Each one of the kids will recreate the house in a different way, because at this age every kid has a different way of seeing the world, even if they are coming from the same household. </a:t>
            </a:r>
          </a:p>
          <a:p>
            <a:pPr marL="0" indent="0">
              <a:buNone/>
            </a:pPr>
            <a:r>
              <a:rPr lang="en-GB" sz="2400" dirty="0">
                <a:cs typeface="Calibri"/>
              </a:rPr>
              <a:t>They tend to have problems in recreating the house, because the main instinct is to copy the example from other kids and the task can be very challenging. </a:t>
            </a:r>
          </a:p>
          <a:p>
            <a:pPr marL="0" indent="0">
              <a:buNone/>
            </a:pPr>
            <a:endParaRPr lang="en-GB" dirty="0">
              <a:cs typeface="Calibri"/>
            </a:endParaRPr>
          </a:p>
        </p:txBody>
      </p:sp>
    </p:spTree>
    <p:extLst>
      <p:ext uri="{BB962C8B-B14F-4D97-AF65-F5344CB8AC3E}">
        <p14:creationId xmlns:p14="http://schemas.microsoft.com/office/powerpoint/2010/main" val="3825033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682ACED-78E8-4DFF-8617-E9CE187DED74}"/>
              </a:ext>
            </a:extLst>
          </p:cNvPr>
          <p:cNvSpPr>
            <a:spLocks noGrp="1"/>
          </p:cNvSpPr>
          <p:nvPr>
            <p:ph type="title"/>
          </p:nvPr>
        </p:nvSpPr>
        <p:spPr>
          <a:xfrm>
            <a:off x="770878" y="952022"/>
            <a:ext cx="4606280" cy="5157049"/>
          </a:xfrm>
        </p:spPr>
        <p:txBody>
          <a:bodyPr anchor="ctr">
            <a:normAutofit/>
          </a:bodyPr>
          <a:lstStyle/>
          <a:p>
            <a:r>
              <a:rPr lang="en-GB" sz="4400"/>
              <a:t>Conclusion</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C194300E-F5D3-432D-8601-4C72BC5DA6D2}"/>
              </a:ext>
            </a:extLst>
          </p:cNvPr>
          <p:cNvGraphicFramePr>
            <a:graphicFrameLocks noGrp="1"/>
          </p:cNvGraphicFramePr>
          <p:nvPr>
            <p:ph idx="1"/>
            <p:extLst>
              <p:ext uri="{D42A27DB-BD31-4B8C-83A1-F6EECF244321}">
                <p14:modId xmlns:p14="http://schemas.microsoft.com/office/powerpoint/2010/main" val="1981099036"/>
              </p:ext>
            </p:extLst>
          </p:nvPr>
        </p:nvGraphicFramePr>
        <p:xfrm>
          <a:off x="4459289" y="-206635"/>
          <a:ext cx="7718183" cy="7161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2256191"/>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ConfettiVTI</vt:lpstr>
      <vt:lpstr>WHY IS PSYCHOLOGY IMPORTANT WHEN WORKING AS A SOCIAL WORKER</vt:lpstr>
      <vt:lpstr>Introduction</vt:lpstr>
      <vt:lpstr>The Theory of life span development- Piaget’s Four Stages </vt:lpstr>
      <vt:lpstr>The importance pf psychology working as a social worker</vt:lpstr>
      <vt:lpstr>Social worker scenario with the Pre-operational stage - Intuitive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270</cp:revision>
  <dcterms:created xsi:type="dcterms:W3CDTF">2022-02-19T21:57:37Z</dcterms:created>
  <dcterms:modified xsi:type="dcterms:W3CDTF">2022-02-20T10:05:20Z</dcterms:modified>
</cp:coreProperties>
</file>