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70" r:id="rId12"/>
    <p:sldId id="266" r:id="rId13"/>
    <p:sldId id="267" r:id="rId14"/>
    <p:sldId id="268" r:id="rId15"/>
    <p:sldId id="277" r:id="rId16"/>
    <p:sldId id="269" r:id="rId17"/>
    <p:sldId id="271" r:id="rId18"/>
    <p:sldId id="272" r:id="rId19"/>
    <p:sldId id="273" r:id="rId20"/>
    <p:sldId id="274" r:id="rId21"/>
    <p:sldId id="275" r:id="rId22"/>
    <p:sldId id="276"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18AF8F-E712-1155-7D87-A701DA3737B0}" v="3109" dt="2020-09-28T15:10:27.097"/>
    <p1510:client id="{BAE2E1C3-3736-9697-0070-F94F363E7C14}" v="9" dt="2020-09-28T15:23:12.108"/>
    <p1510:client id="{FF6C355E-827E-4CD7-9F83-DAFDC7E57543}" v="3387" dt="2020-09-28T13:20:42.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3" d="100"/>
          <a:sy n="83" d="100"/>
        </p:scale>
        <p:origin x="4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svg"/><Relationship Id="rId1" Type="http://schemas.openxmlformats.org/officeDocument/2006/relationships/image" Target="../media/image20.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svg"/><Relationship Id="rId1" Type="http://schemas.openxmlformats.org/officeDocument/2006/relationships/image" Target="../media/image20.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FE1C53-5E0E-4D8E-BFB5-F9EDD6C89BA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37E5BE-9A15-4E30-AB82-82DA9065AFA9}">
      <dgm:prSet/>
      <dgm:spPr/>
      <dgm:t>
        <a:bodyPr/>
        <a:lstStyle/>
        <a:p>
          <a:pPr>
            <a:defRPr cap="all"/>
          </a:pPr>
          <a:r>
            <a:rPr lang="en-GB" baseline="0"/>
            <a:t>Roots in ancient philisophy</a:t>
          </a:r>
          <a:endParaRPr lang="en-US"/>
        </a:p>
      </dgm:t>
    </dgm:pt>
    <dgm:pt modelId="{83E5DEE8-601A-4413-AE40-84B8E1A5DA62}" type="parTrans" cxnId="{6B399348-4389-4AC8-B78F-53DFDC59350E}">
      <dgm:prSet/>
      <dgm:spPr/>
      <dgm:t>
        <a:bodyPr/>
        <a:lstStyle/>
        <a:p>
          <a:endParaRPr lang="en-US"/>
        </a:p>
      </dgm:t>
    </dgm:pt>
    <dgm:pt modelId="{F2AD94C3-7960-4863-8484-24EF5FBB65B8}" type="sibTrans" cxnId="{6B399348-4389-4AC8-B78F-53DFDC59350E}">
      <dgm:prSet/>
      <dgm:spPr/>
      <dgm:t>
        <a:bodyPr/>
        <a:lstStyle/>
        <a:p>
          <a:endParaRPr lang="en-US"/>
        </a:p>
      </dgm:t>
    </dgm:pt>
    <dgm:pt modelId="{B9EE9AC7-BEA5-4CA6-AC8F-AAC66BF58AC8}">
      <dgm:prSet/>
      <dgm:spPr/>
      <dgm:t>
        <a:bodyPr/>
        <a:lstStyle/>
        <a:p>
          <a:pPr>
            <a:defRPr cap="all"/>
          </a:pPr>
          <a:r>
            <a:rPr lang="en-GB" baseline="0"/>
            <a:t>Looking at new ideas and a broader outlook</a:t>
          </a:r>
          <a:endParaRPr lang="en-US"/>
        </a:p>
      </dgm:t>
    </dgm:pt>
    <dgm:pt modelId="{BBDD9E5D-CABD-421D-B79D-AF0B552E197E}" type="parTrans" cxnId="{90A7C3F3-F2CE-4AAE-84A9-99239D1B9CA4}">
      <dgm:prSet/>
      <dgm:spPr/>
      <dgm:t>
        <a:bodyPr/>
        <a:lstStyle/>
        <a:p>
          <a:endParaRPr lang="en-US"/>
        </a:p>
      </dgm:t>
    </dgm:pt>
    <dgm:pt modelId="{1E7A2BCD-B75C-4E96-A037-821D26BE8767}" type="sibTrans" cxnId="{90A7C3F3-F2CE-4AAE-84A9-99239D1B9CA4}">
      <dgm:prSet/>
      <dgm:spPr/>
      <dgm:t>
        <a:bodyPr/>
        <a:lstStyle/>
        <a:p>
          <a:endParaRPr lang="en-US"/>
        </a:p>
      </dgm:t>
    </dgm:pt>
    <dgm:pt modelId="{4645E375-21ED-40FA-8006-B5AD4E76A868}">
      <dgm:prSet/>
      <dgm:spPr/>
      <dgm:t>
        <a:bodyPr/>
        <a:lstStyle/>
        <a:p>
          <a:pPr>
            <a:defRPr cap="all"/>
          </a:pPr>
          <a:r>
            <a:rPr lang="en-GB" baseline="0"/>
            <a:t>Encourages further questioning.</a:t>
          </a:r>
          <a:endParaRPr lang="en-US"/>
        </a:p>
      </dgm:t>
    </dgm:pt>
    <dgm:pt modelId="{81D2642A-FF27-4BF4-85C5-57E1F4107940}" type="parTrans" cxnId="{21339F66-5403-4EC3-A450-C0D8733E4871}">
      <dgm:prSet/>
      <dgm:spPr/>
      <dgm:t>
        <a:bodyPr/>
        <a:lstStyle/>
        <a:p>
          <a:endParaRPr lang="en-US"/>
        </a:p>
      </dgm:t>
    </dgm:pt>
    <dgm:pt modelId="{186BE73C-E234-429E-9F6C-ADE8BCB6EB8B}" type="sibTrans" cxnId="{21339F66-5403-4EC3-A450-C0D8733E4871}">
      <dgm:prSet/>
      <dgm:spPr/>
      <dgm:t>
        <a:bodyPr/>
        <a:lstStyle/>
        <a:p>
          <a:endParaRPr lang="en-US"/>
        </a:p>
      </dgm:t>
    </dgm:pt>
    <dgm:pt modelId="{3AA17274-894C-488F-BAE7-AFB3B8E3E602}" type="pres">
      <dgm:prSet presAssocID="{B2FE1C53-5E0E-4D8E-BFB5-F9EDD6C89BA5}" presName="root" presStyleCnt="0">
        <dgm:presLayoutVars>
          <dgm:dir/>
          <dgm:resizeHandles val="exact"/>
        </dgm:presLayoutVars>
      </dgm:prSet>
      <dgm:spPr/>
      <dgm:t>
        <a:bodyPr/>
        <a:lstStyle/>
        <a:p>
          <a:endParaRPr lang="en-US"/>
        </a:p>
      </dgm:t>
    </dgm:pt>
    <dgm:pt modelId="{0A249B5E-E1A7-40A9-B4AB-3576BD3699BF}" type="pres">
      <dgm:prSet presAssocID="{2C37E5BE-9A15-4E30-AB82-82DA9065AFA9}" presName="compNode" presStyleCnt="0"/>
      <dgm:spPr/>
    </dgm:pt>
    <dgm:pt modelId="{8878874C-9D3D-4A78-BD64-F83A47680784}" type="pres">
      <dgm:prSet presAssocID="{2C37E5BE-9A15-4E30-AB82-82DA9065AFA9}" presName="iconBgRect" presStyleLbl="bgShp" presStyleIdx="0" presStyleCnt="3"/>
      <dgm:spPr/>
    </dgm:pt>
    <dgm:pt modelId="{7CBBEE42-3611-4312-94E7-C460F20FC4B4}" type="pres">
      <dgm:prSet presAssocID="{2C37E5BE-9A15-4E30-AB82-82DA9065AFA9}"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lant"/>
        </a:ext>
      </dgm:extLst>
    </dgm:pt>
    <dgm:pt modelId="{36C16687-16D9-4BD0-B9FE-F130C3251483}" type="pres">
      <dgm:prSet presAssocID="{2C37E5BE-9A15-4E30-AB82-82DA9065AFA9}" presName="spaceRect" presStyleCnt="0"/>
      <dgm:spPr/>
    </dgm:pt>
    <dgm:pt modelId="{AFA6484A-36CF-414D-8558-4D8E5C5EEE4F}" type="pres">
      <dgm:prSet presAssocID="{2C37E5BE-9A15-4E30-AB82-82DA9065AFA9}" presName="textRect" presStyleLbl="revTx" presStyleIdx="0" presStyleCnt="3">
        <dgm:presLayoutVars>
          <dgm:chMax val="1"/>
          <dgm:chPref val="1"/>
        </dgm:presLayoutVars>
      </dgm:prSet>
      <dgm:spPr/>
      <dgm:t>
        <a:bodyPr/>
        <a:lstStyle/>
        <a:p>
          <a:endParaRPr lang="en-US"/>
        </a:p>
      </dgm:t>
    </dgm:pt>
    <dgm:pt modelId="{1BD7BF6D-EBCE-413A-A06D-73539435C658}" type="pres">
      <dgm:prSet presAssocID="{F2AD94C3-7960-4863-8484-24EF5FBB65B8}" presName="sibTrans" presStyleCnt="0"/>
      <dgm:spPr/>
    </dgm:pt>
    <dgm:pt modelId="{F43FF509-0426-41B1-8AD8-8F1F42BA8F93}" type="pres">
      <dgm:prSet presAssocID="{B9EE9AC7-BEA5-4CA6-AC8F-AAC66BF58AC8}" presName="compNode" presStyleCnt="0"/>
      <dgm:spPr/>
    </dgm:pt>
    <dgm:pt modelId="{FD0FDBAE-A198-482D-A0FA-ED94E7F14329}" type="pres">
      <dgm:prSet presAssocID="{B9EE9AC7-BEA5-4CA6-AC8F-AAC66BF58AC8}" presName="iconBgRect" presStyleLbl="bgShp" presStyleIdx="1" presStyleCnt="3"/>
      <dgm:spPr/>
    </dgm:pt>
    <dgm:pt modelId="{A6B531C5-75FD-47B3-B88A-A153BA223119}" type="pres">
      <dgm:prSet presAssocID="{B9EE9AC7-BEA5-4CA6-AC8F-AAC66BF58A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Lightbulb"/>
        </a:ext>
      </dgm:extLst>
    </dgm:pt>
    <dgm:pt modelId="{7ADDB187-7813-4ED6-87FB-84A13F0A47F4}" type="pres">
      <dgm:prSet presAssocID="{B9EE9AC7-BEA5-4CA6-AC8F-AAC66BF58AC8}" presName="spaceRect" presStyleCnt="0"/>
      <dgm:spPr/>
    </dgm:pt>
    <dgm:pt modelId="{D52E0E36-0F0D-4CDE-8A5E-3E30DFEA587D}" type="pres">
      <dgm:prSet presAssocID="{B9EE9AC7-BEA5-4CA6-AC8F-AAC66BF58AC8}" presName="textRect" presStyleLbl="revTx" presStyleIdx="1" presStyleCnt="3">
        <dgm:presLayoutVars>
          <dgm:chMax val="1"/>
          <dgm:chPref val="1"/>
        </dgm:presLayoutVars>
      </dgm:prSet>
      <dgm:spPr/>
      <dgm:t>
        <a:bodyPr/>
        <a:lstStyle/>
        <a:p>
          <a:endParaRPr lang="en-US"/>
        </a:p>
      </dgm:t>
    </dgm:pt>
    <dgm:pt modelId="{FFD44323-2905-4E6F-A338-DF5D7FE688F4}" type="pres">
      <dgm:prSet presAssocID="{1E7A2BCD-B75C-4E96-A037-821D26BE8767}" presName="sibTrans" presStyleCnt="0"/>
      <dgm:spPr/>
    </dgm:pt>
    <dgm:pt modelId="{9D546FD4-0C35-4799-B809-7EFAC8590B86}" type="pres">
      <dgm:prSet presAssocID="{4645E375-21ED-40FA-8006-B5AD4E76A868}" presName="compNode" presStyleCnt="0"/>
      <dgm:spPr/>
    </dgm:pt>
    <dgm:pt modelId="{59056DFA-F902-45D1-9BBC-D3C22539FC93}" type="pres">
      <dgm:prSet presAssocID="{4645E375-21ED-40FA-8006-B5AD4E76A868}" presName="iconBgRect" presStyleLbl="bgShp" presStyleIdx="2" presStyleCnt="3"/>
      <dgm:spPr/>
    </dgm:pt>
    <dgm:pt modelId="{9DB351C3-8FB8-429C-B526-18BE9C84009D}" type="pres">
      <dgm:prSet presAssocID="{4645E375-21ED-40FA-8006-B5AD4E76A868}"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D722C804-3CCA-469D-9BB9-0D1F320114EF}" type="pres">
      <dgm:prSet presAssocID="{4645E375-21ED-40FA-8006-B5AD4E76A868}" presName="spaceRect" presStyleCnt="0"/>
      <dgm:spPr/>
    </dgm:pt>
    <dgm:pt modelId="{AB65E054-469A-4A9A-9C73-D7D13A9C782B}" type="pres">
      <dgm:prSet presAssocID="{4645E375-21ED-40FA-8006-B5AD4E76A868}" presName="textRect" presStyleLbl="revTx" presStyleIdx="2" presStyleCnt="3">
        <dgm:presLayoutVars>
          <dgm:chMax val="1"/>
          <dgm:chPref val="1"/>
        </dgm:presLayoutVars>
      </dgm:prSet>
      <dgm:spPr/>
      <dgm:t>
        <a:bodyPr/>
        <a:lstStyle/>
        <a:p>
          <a:endParaRPr lang="en-US"/>
        </a:p>
      </dgm:t>
    </dgm:pt>
  </dgm:ptLst>
  <dgm:cxnLst>
    <dgm:cxn modelId="{77589C38-3282-43CF-BC26-83E9CF77CC5E}" type="presOf" srcId="{B9EE9AC7-BEA5-4CA6-AC8F-AAC66BF58AC8}" destId="{D52E0E36-0F0D-4CDE-8A5E-3E30DFEA587D}" srcOrd="0" destOrd="0" presId="urn:microsoft.com/office/officeart/2018/5/layout/IconCircleLabelList"/>
    <dgm:cxn modelId="{98BFAA19-9FD7-4409-87F9-E6FACE3A950D}" type="presOf" srcId="{2C37E5BE-9A15-4E30-AB82-82DA9065AFA9}" destId="{AFA6484A-36CF-414D-8558-4D8E5C5EEE4F}" srcOrd="0" destOrd="0" presId="urn:microsoft.com/office/officeart/2018/5/layout/IconCircleLabelList"/>
    <dgm:cxn modelId="{6B399348-4389-4AC8-B78F-53DFDC59350E}" srcId="{B2FE1C53-5E0E-4D8E-BFB5-F9EDD6C89BA5}" destId="{2C37E5BE-9A15-4E30-AB82-82DA9065AFA9}" srcOrd="0" destOrd="0" parTransId="{83E5DEE8-601A-4413-AE40-84B8E1A5DA62}" sibTransId="{F2AD94C3-7960-4863-8484-24EF5FBB65B8}"/>
    <dgm:cxn modelId="{90A7C3F3-F2CE-4AAE-84A9-99239D1B9CA4}" srcId="{B2FE1C53-5E0E-4D8E-BFB5-F9EDD6C89BA5}" destId="{B9EE9AC7-BEA5-4CA6-AC8F-AAC66BF58AC8}" srcOrd="1" destOrd="0" parTransId="{BBDD9E5D-CABD-421D-B79D-AF0B552E197E}" sibTransId="{1E7A2BCD-B75C-4E96-A037-821D26BE8767}"/>
    <dgm:cxn modelId="{B89C048D-32BC-4A08-AFB0-61F635F25C00}" type="presOf" srcId="{B2FE1C53-5E0E-4D8E-BFB5-F9EDD6C89BA5}" destId="{3AA17274-894C-488F-BAE7-AFB3B8E3E602}" srcOrd="0" destOrd="0" presId="urn:microsoft.com/office/officeart/2018/5/layout/IconCircleLabelList"/>
    <dgm:cxn modelId="{973ECEE5-7548-489A-ABB1-B696E2C6B17B}" type="presOf" srcId="{4645E375-21ED-40FA-8006-B5AD4E76A868}" destId="{AB65E054-469A-4A9A-9C73-D7D13A9C782B}" srcOrd="0" destOrd="0" presId="urn:microsoft.com/office/officeart/2018/5/layout/IconCircleLabelList"/>
    <dgm:cxn modelId="{21339F66-5403-4EC3-A450-C0D8733E4871}" srcId="{B2FE1C53-5E0E-4D8E-BFB5-F9EDD6C89BA5}" destId="{4645E375-21ED-40FA-8006-B5AD4E76A868}" srcOrd="2" destOrd="0" parTransId="{81D2642A-FF27-4BF4-85C5-57E1F4107940}" sibTransId="{186BE73C-E234-429E-9F6C-ADE8BCB6EB8B}"/>
    <dgm:cxn modelId="{3EDDEC23-F325-4B05-852C-AF49C2AD10CB}" type="presParOf" srcId="{3AA17274-894C-488F-BAE7-AFB3B8E3E602}" destId="{0A249B5E-E1A7-40A9-B4AB-3576BD3699BF}" srcOrd="0" destOrd="0" presId="urn:microsoft.com/office/officeart/2018/5/layout/IconCircleLabelList"/>
    <dgm:cxn modelId="{7CD7CB84-A1A9-42ED-8D05-A9E13FDD7FB8}" type="presParOf" srcId="{0A249B5E-E1A7-40A9-B4AB-3576BD3699BF}" destId="{8878874C-9D3D-4A78-BD64-F83A47680784}" srcOrd="0" destOrd="0" presId="urn:microsoft.com/office/officeart/2018/5/layout/IconCircleLabelList"/>
    <dgm:cxn modelId="{5D1E14D0-1CDB-4B0C-8924-43E7AC5ABA39}" type="presParOf" srcId="{0A249B5E-E1A7-40A9-B4AB-3576BD3699BF}" destId="{7CBBEE42-3611-4312-94E7-C460F20FC4B4}" srcOrd="1" destOrd="0" presId="urn:microsoft.com/office/officeart/2018/5/layout/IconCircleLabelList"/>
    <dgm:cxn modelId="{4BB2CE08-EBE4-4387-B694-CBCCFE5A1BC0}" type="presParOf" srcId="{0A249B5E-E1A7-40A9-B4AB-3576BD3699BF}" destId="{36C16687-16D9-4BD0-B9FE-F130C3251483}" srcOrd="2" destOrd="0" presId="urn:microsoft.com/office/officeart/2018/5/layout/IconCircleLabelList"/>
    <dgm:cxn modelId="{A60E93FE-09BA-405C-BCDA-6FF97C00237E}" type="presParOf" srcId="{0A249B5E-E1A7-40A9-B4AB-3576BD3699BF}" destId="{AFA6484A-36CF-414D-8558-4D8E5C5EEE4F}" srcOrd="3" destOrd="0" presId="urn:microsoft.com/office/officeart/2018/5/layout/IconCircleLabelList"/>
    <dgm:cxn modelId="{0CD5FA6C-CC4C-4F76-A670-109E4E397744}" type="presParOf" srcId="{3AA17274-894C-488F-BAE7-AFB3B8E3E602}" destId="{1BD7BF6D-EBCE-413A-A06D-73539435C658}" srcOrd="1" destOrd="0" presId="urn:microsoft.com/office/officeart/2018/5/layout/IconCircleLabelList"/>
    <dgm:cxn modelId="{C4DB74D9-EA26-439E-A80B-200B30CC3492}" type="presParOf" srcId="{3AA17274-894C-488F-BAE7-AFB3B8E3E602}" destId="{F43FF509-0426-41B1-8AD8-8F1F42BA8F93}" srcOrd="2" destOrd="0" presId="urn:microsoft.com/office/officeart/2018/5/layout/IconCircleLabelList"/>
    <dgm:cxn modelId="{30E36AE8-2E10-4B5A-AA53-475EBAC7DFE6}" type="presParOf" srcId="{F43FF509-0426-41B1-8AD8-8F1F42BA8F93}" destId="{FD0FDBAE-A198-482D-A0FA-ED94E7F14329}" srcOrd="0" destOrd="0" presId="urn:microsoft.com/office/officeart/2018/5/layout/IconCircleLabelList"/>
    <dgm:cxn modelId="{6640C041-5DB4-4527-9E67-7FD932CB7AC7}" type="presParOf" srcId="{F43FF509-0426-41B1-8AD8-8F1F42BA8F93}" destId="{A6B531C5-75FD-47B3-B88A-A153BA223119}" srcOrd="1" destOrd="0" presId="urn:microsoft.com/office/officeart/2018/5/layout/IconCircleLabelList"/>
    <dgm:cxn modelId="{E0363274-A34E-4AE4-B249-B858B54E18E1}" type="presParOf" srcId="{F43FF509-0426-41B1-8AD8-8F1F42BA8F93}" destId="{7ADDB187-7813-4ED6-87FB-84A13F0A47F4}" srcOrd="2" destOrd="0" presId="urn:microsoft.com/office/officeart/2018/5/layout/IconCircleLabelList"/>
    <dgm:cxn modelId="{409BD153-8EEB-46F6-AF59-C19107F35053}" type="presParOf" srcId="{F43FF509-0426-41B1-8AD8-8F1F42BA8F93}" destId="{D52E0E36-0F0D-4CDE-8A5E-3E30DFEA587D}" srcOrd="3" destOrd="0" presId="urn:microsoft.com/office/officeart/2018/5/layout/IconCircleLabelList"/>
    <dgm:cxn modelId="{B22A2002-DBD0-4E23-AA5F-1F0AAF683CB4}" type="presParOf" srcId="{3AA17274-894C-488F-BAE7-AFB3B8E3E602}" destId="{FFD44323-2905-4E6F-A338-DF5D7FE688F4}" srcOrd="3" destOrd="0" presId="urn:microsoft.com/office/officeart/2018/5/layout/IconCircleLabelList"/>
    <dgm:cxn modelId="{C3A44A2C-5513-4722-BE26-CAAF4ECCE3CE}" type="presParOf" srcId="{3AA17274-894C-488F-BAE7-AFB3B8E3E602}" destId="{9D546FD4-0C35-4799-B809-7EFAC8590B86}" srcOrd="4" destOrd="0" presId="urn:microsoft.com/office/officeart/2018/5/layout/IconCircleLabelList"/>
    <dgm:cxn modelId="{E1FD48A2-BF4F-4C39-97D9-D97D8EC725E6}" type="presParOf" srcId="{9D546FD4-0C35-4799-B809-7EFAC8590B86}" destId="{59056DFA-F902-45D1-9BBC-D3C22539FC93}" srcOrd="0" destOrd="0" presId="urn:microsoft.com/office/officeart/2018/5/layout/IconCircleLabelList"/>
    <dgm:cxn modelId="{FD8C5CB7-A073-4AEA-A248-96F30A7C8751}" type="presParOf" srcId="{9D546FD4-0C35-4799-B809-7EFAC8590B86}" destId="{9DB351C3-8FB8-429C-B526-18BE9C84009D}" srcOrd="1" destOrd="0" presId="urn:microsoft.com/office/officeart/2018/5/layout/IconCircleLabelList"/>
    <dgm:cxn modelId="{73BBDF13-CC36-4CAB-91DA-28E8EE0A89A3}" type="presParOf" srcId="{9D546FD4-0C35-4799-B809-7EFAC8590B86}" destId="{D722C804-3CCA-469D-9BB9-0D1F320114EF}" srcOrd="2" destOrd="0" presId="urn:microsoft.com/office/officeart/2018/5/layout/IconCircleLabelList"/>
    <dgm:cxn modelId="{8040CF33-FCB1-4D14-A5E9-82A525649D73}" type="presParOf" srcId="{9D546FD4-0C35-4799-B809-7EFAC8590B86}" destId="{AB65E054-469A-4A9A-9C73-D7D13A9C782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557419-FCC8-4EA4-BF45-44F3785834FB}" type="doc">
      <dgm:prSet loTypeId="urn:microsoft.com/office/officeart/2005/8/layout/chart3" loCatId="cycle" qsTypeId="urn:microsoft.com/office/officeart/2005/8/quickstyle/simple3" qsCatId="simple" csTypeId="urn:microsoft.com/office/officeart/2005/8/colors/colorful1" csCatId="colorful"/>
      <dgm:spPr/>
      <dgm:t>
        <a:bodyPr/>
        <a:lstStyle/>
        <a:p>
          <a:endParaRPr lang="en-US"/>
        </a:p>
      </dgm:t>
    </dgm:pt>
    <dgm:pt modelId="{28BFAEE1-29E5-46C0-8DD6-E342EAEEE196}">
      <dgm:prSet/>
      <dgm:spPr/>
      <dgm:t>
        <a:bodyPr/>
        <a:lstStyle/>
        <a:p>
          <a:r>
            <a:rPr lang="en-GB" baseline="0"/>
            <a:t>ME: This is the basis on which so much of our current thinking is based.</a:t>
          </a:r>
          <a:endParaRPr lang="en-US"/>
        </a:p>
      </dgm:t>
    </dgm:pt>
    <dgm:pt modelId="{0ABAF4D4-0953-4054-9984-DA3E2372EDA0}" type="parTrans" cxnId="{39625547-E68F-491A-B788-E7EAE6D2498D}">
      <dgm:prSet/>
      <dgm:spPr/>
      <dgm:t>
        <a:bodyPr/>
        <a:lstStyle/>
        <a:p>
          <a:endParaRPr lang="en-US"/>
        </a:p>
      </dgm:t>
    </dgm:pt>
    <dgm:pt modelId="{867BE603-2183-4F87-9ADA-34A8737A9009}" type="sibTrans" cxnId="{39625547-E68F-491A-B788-E7EAE6D2498D}">
      <dgm:prSet/>
      <dgm:spPr/>
      <dgm:t>
        <a:bodyPr/>
        <a:lstStyle/>
        <a:p>
          <a:endParaRPr lang="en-US"/>
        </a:p>
      </dgm:t>
    </dgm:pt>
    <dgm:pt modelId="{04F581CB-7E3D-48AF-85EC-3651F99C4F07}">
      <dgm:prSet/>
      <dgm:spPr/>
      <dgm:t>
        <a:bodyPr/>
        <a:lstStyle/>
        <a:p>
          <a:r>
            <a:rPr lang="en-GB" baseline="0"/>
            <a:t>We want to work on our 'selves'</a:t>
          </a:r>
          <a:endParaRPr lang="en-US"/>
        </a:p>
      </dgm:t>
    </dgm:pt>
    <dgm:pt modelId="{95CC9453-EE13-48C9-B674-3984050AC4C9}" type="parTrans" cxnId="{C0BADA9F-34E9-4677-A23D-0142C3135FEB}">
      <dgm:prSet/>
      <dgm:spPr/>
      <dgm:t>
        <a:bodyPr/>
        <a:lstStyle/>
        <a:p>
          <a:endParaRPr lang="en-US"/>
        </a:p>
      </dgm:t>
    </dgm:pt>
    <dgm:pt modelId="{4CA2C3C7-D26B-491D-AE63-F145E4826B33}" type="sibTrans" cxnId="{C0BADA9F-34E9-4677-A23D-0142C3135FEB}">
      <dgm:prSet/>
      <dgm:spPr/>
      <dgm:t>
        <a:bodyPr/>
        <a:lstStyle/>
        <a:p>
          <a:endParaRPr lang="en-US"/>
        </a:p>
      </dgm:t>
    </dgm:pt>
    <dgm:pt modelId="{7A9BA515-5179-409D-912D-0BF1BF047CA0}">
      <dgm:prSet/>
      <dgm:spPr/>
      <dgm:t>
        <a:bodyPr/>
        <a:lstStyle/>
        <a:p>
          <a:r>
            <a:rPr lang="en-GB" baseline="0"/>
            <a:t>As Self is the 'real thing' we must therefore work towards satisfying this self. We need to find someone to help us find ourselves.</a:t>
          </a:r>
          <a:endParaRPr lang="en-US"/>
        </a:p>
      </dgm:t>
    </dgm:pt>
    <dgm:pt modelId="{38AABCF9-56AB-4D02-B7FE-F6A6D25E38F8}" type="parTrans" cxnId="{FA4BD9D0-43CC-46F4-8DE0-FF4EE879F030}">
      <dgm:prSet/>
      <dgm:spPr/>
      <dgm:t>
        <a:bodyPr/>
        <a:lstStyle/>
        <a:p>
          <a:endParaRPr lang="en-US"/>
        </a:p>
      </dgm:t>
    </dgm:pt>
    <dgm:pt modelId="{299ACE1C-408F-4888-8F49-780094D3D2E2}" type="sibTrans" cxnId="{FA4BD9D0-43CC-46F4-8DE0-FF4EE879F030}">
      <dgm:prSet/>
      <dgm:spPr/>
      <dgm:t>
        <a:bodyPr/>
        <a:lstStyle/>
        <a:p>
          <a:endParaRPr lang="en-US"/>
        </a:p>
      </dgm:t>
    </dgm:pt>
    <dgm:pt modelId="{1B686C3B-1E86-480E-8E1B-72E4CF67134B}" type="pres">
      <dgm:prSet presAssocID="{FB557419-FCC8-4EA4-BF45-44F3785834FB}" presName="compositeShape" presStyleCnt="0">
        <dgm:presLayoutVars>
          <dgm:chMax val="7"/>
          <dgm:dir/>
          <dgm:resizeHandles val="exact"/>
        </dgm:presLayoutVars>
      </dgm:prSet>
      <dgm:spPr/>
      <dgm:t>
        <a:bodyPr/>
        <a:lstStyle/>
        <a:p>
          <a:endParaRPr lang="en-US"/>
        </a:p>
      </dgm:t>
    </dgm:pt>
    <dgm:pt modelId="{37BD5025-5256-44C4-A57D-926A79B97D0B}" type="pres">
      <dgm:prSet presAssocID="{FB557419-FCC8-4EA4-BF45-44F3785834FB}" presName="wedge1" presStyleLbl="node1" presStyleIdx="0" presStyleCnt="3"/>
      <dgm:spPr/>
      <dgm:t>
        <a:bodyPr/>
        <a:lstStyle/>
        <a:p>
          <a:endParaRPr lang="en-US"/>
        </a:p>
      </dgm:t>
    </dgm:pt>
    <dgm:pt modelId="{0052D385-6416-478C-8731-6F3A7BAE4FA1}" type="pres">
      <dgm:prSet presAssocID="{FB557419-FCC8-4EA4-BF45-44F3785834FB}" presName="wedge1Tx" presStyleLbl="node1" presStyleIdx="0" presStyleCnt="3">
        <dgm:presLayoutVars>
          <dgm:chMax val="0"/>
          <dgm:chPref val="0"/>
          <dgm:bulletEnabled val="1"/>
        </dgm:presLayoutVars>
      </dgm:prSet>
      <dgm:spPr/>
      <dgm:t>
        <a:bodyPr/>
        <a:lstStyle/>
        <a:p>
          <a:endParaRPr lang="en-US"/>
        </a:p>
      </dgm:t>
    </dgm:pt>
    <dgm:pt modelId="{A03F367F-8E40-4C5B-9216-33902D4D90CF}" type="pres">
      <dgm:prSet presAssocID="{FB557419-FCC8-4EA4-BF45-44F3785834FB}" presName="wedge2" presStyleLbl="node1" presStyleIdx="1" presStyleCnt="3"/>
      <dgm:spPr/>
      <dgm:t>
        <a:bodyPr/>
        <a:lstStyle/>
        <a:p>
          <a:endParaRPr lang="en-US"/>
        </a:p>
      </dgm:t>
    </dgm:pt>
    <dgm:pt modelId="{58A74186-B9FC-4704-9577-CDA9FAC68330}" type="pres">
      <dgm:prSet presAssocID="{FB557419-FCC8-4EA4-BF45-44F3785834FB}" presName="wedge2Tx" presStyleLbl="node1" presStyleIdx="1" presStyleCnt="3">
        <dgm:presLayoutVars>
          <dgm:chMax val="0"/>
          <dgm:chPref val="0"/>
          <dgm:bulletEnabled val="1"/>
        </dgm:presLayoutVars>
      </dgm:prSet>
      <dgm:spPr/>
      <dgm:t>
        <a:bodyPr/>
        <a:lstStyle/>
        <a:p>
          <a:endParaRPr lang="en-US"/>
        </a:p>
      </dgm:t>
    </dgm:pt>
    <dgm:pt modelId="{9556CF48-1DAE-422E-85EB-ADE21A8E91AB}" type="pres">
      <dgm:prSet presAssocID="{FB557419-FCC8-4EA4-BF45-44F3785834FB}" presName="wedge3" presStyleLbl="node1" presStyleIdx="2" presStyleCnt="3"/>
      <dgm:spPr/>
      <dgm:t>
        <a:bodyPr/>
        <a:lstStyle/>
        <a:p>
          <a:endParaRPr lang="en-US"/>
        </a:p>
      </dgm:t>
    </dgm:pt>
    <dgm:pt modelId="{677745DE-55A5-4889-9FE7-FC94186AE9B4}" type="pres">
      <dgm:prSet presAssocID="{FB557419-FCC8-4EA4-BF45-44F3785834FB}" presName="wedge3Tx" presStyleLbl="node1" presStyleIdx="2" presStyleCnt="3">
        <dgm:presLayoutVars>
          <dgm:chMax val="0"/>
          <dgm:chPref val="0"/>
          <dgm:bulletEnabled val="1"/>
        </dgm:presLayoutVars>
      </dgm:prSet>
      <dgm:spPr/>
      <dgm:t>
        <a:bodyPr/>
        <a:lstStyle/>
        <a:p>
          <a:endParaRPr lang="en-US"/>
        </a:p>
      </dgm:t>
    </dgm:pt>
  </dgm:ptLst>
  <dgm:cxnLst>
    <dgm:cxn modelId="{BC80161A-9B3D-46F8-86AD-5CF3145AA491}" type="presOf" srcId="{FB557419-FCC8-4EA4-BF45-44F3785834FB}" destId="{1B686C3B-1E86-480E-8E1B-72E4CF67134B}" srcOrd="0" destOrd="0" presId="urn:microsoft.com/office/officeart/2005/8/layout/chart3"/>
    <dgm:cxn modelId="{233E17AC-5D5A-4198-8548-C80EEA4B25F7}" type="presOf" srcId="{28BFAEE1-29E5-46C0-8DD6-E342EAEEE196}" destId="{37BD5025-5256-44C4-A57D-926A79B97D0B}" srcOrd="0" destOrd="0" presId="urn:microsoft.com/office/officeart/2005/8/layout/chart3"/>
    <dgm:cxn modelId="{C3F52DA3-8B17-4AE6-A671-A09142CC7D97}" type="presOf" srcId="{04F581CB-7E3D-48AF-85EC-3651F99C4F07}" destId="{A03F367F-8E40-4C5B-9216-33902D4D90CF}" srcOrd="0" destOrd="0" presId="urn:microsoft.com/office/officeart/2005/8/layout/chart3"/>
    <dgm:cxn modelId="{39625547-E68F-491A-B788-E7EAE6D2498D}" srcId="{FB557419-FCC8-4EA4-BF45-44F3785834FB}" destId="{28BFAEE1-29E5-46C0-8DD6-E342EAEEE196}" srcOrd="0" destOrd="0" parTransId="{0ABAF4D4-0953-4054-9984-DA3E2372EDA0}" sibTransId="{867BE603-2183-4F87-9ADA-34A8737A9009}"/>
    <dgm:cxn modelId="{C0BADA9F-34E9-4677-A23D-0142C3135FEB}" srcId="{FB557419-FCC8-4EA4-BF45-44F3785834FB}" destId="{04F581CB-7E3D-48AF-85EC-3651F99C4F07}" srcOrd="1" destOrd="0" parTransId="{95CC9453-EE13-48C9-B674-3984050AC4C9}" sibTransId="{4CA2C3C7-D26B-491D-AE63-F145E4826B33}"/>
    <dgm:cxn modelId="{97CAAF4B-F6EA-4625-A689-793DA8A6A8BE}" type="presOf" srcId="{7A9BA515-5179-409D-912D-0BF1BF047CA0}" destId="{9556CF48-1DAE-422E-85EB-ADE21A8E91AB}" srcOrd="0" destOrd="0" presId="urn:microsoft.com/office/officeart/2005/8/layout/chart3"/>
    <dgm:cxn modelId="{60BFBFE1-AD0A-4CBB-8514-14C795E7BA99}" type="presOf" srcId="{7A9BA515-5179-409D-912D-0BF1BF047CA0}" destId="{677745DE-55A5-4889-9FE7-FC94186AE9B4}" srcOrd="1" destOrd="0" presId="urn:microsoft.com/office/officeart/2005/8/layout/chart3"/>
    <dgm:cxn modelId="{EDF1CFF1-469E-4E25-8C92-2C23EF5C6BEA}" type="presOf" srcId="{04F581CB-7E3D-48AF-85EC-3651F99C4F07}" destId="{58A74186-B9FC-4704-9577-CDA9FAC68330}" srcOrd="1" destOrd="0" presId="urn:microsoft.com/office/officeart/2005/8/layout/chart3"/>
    <dgm:cxn modelId="{FA4BD9D0-43CC-46F4-8DE0-FF4EE879F030}" srcId="{FB557419-FCC8-4EA4-BF45-44F3785834FB}" destId="{7A9BA515-5179-409D-912D-0BF1BF047CA0}" srcOrd="2" destOrd="0" parTransId="{38AABCF9-56AB-4D02-B7FE-F6A6D25E38F8}" sibTransId="{299ACE1C-408F-4888-8F49-780094D3D2E2}"/>
    <dgm:cxn modelId="{41D24EA0-A151-48E1-8747-E875B09A8932}" type="presOf" srcId="{28BFAEE1-29E5-46C0-8DD6-E342EAEEE196}" destId="{0052D385-6416-478C-8731-6F3A7BAE4FA1}" srcOrd="1" destOrd="0" presId="urn:microsoft.com/office/officeart/2005/8/layout/chart3"/>
    <dgm:cxn modelId="{0F8ABF13-4512-4F08-8068-C7BB2B7DDF1A}" type="presParOf" srcId="{1B686C3B-1E86-480E-8E1B-72E4CF67134B}" destId="{37BD5025-5256-44C4-A57D-926A79B97D0B}" srcOrd="0" destOrd="0" presId="urn:microsoft.com/office/officeart/2005/8/layout/chart3"/>
    <dgm:cxn modelId="{08763493-48C5-433F-8486-7B5C68CC6905}" type="presParOf" srcId="{1B686C3B-1E86-480E-8E1B-72E4CF67134B}" destId="{0052D385-6416-478C-8731-6F3A7BAE4FA1}" srcOrd="1" destOrd="0" presId="urn:microsoft.com/office/officeart/2005/8/layout/chart3"/>
    <dgm:cxn modelId="{46B044D8-C6EF-4978-84E5-A701EBA27AB6}" type="presParOf" srcId="{1B686C3B-1E86-480E-8E1B-72E4CF67134B}" destId="{A03F367F-8E40-4C5B-9216-33902D4D90CF}" srcOrd="2" destOrd="0" presId="urn:microsoft.com/office/officeart/2005/8/layout/chart3"/>
    <dgm:cxn modelId="{4E99BE95-0C7F-455B-BCA6-AB251BDF9779}" type="presParOf" srcId="{1B686C3B-1E86-480E-8E1B-72E4CF67134B}" destId="{58A74186-B9FC-4704-9577-CDA9FAC68330}" srcOrd="3" destOrd="0" presId="urn:microsoft.com/office/officeart/2005/8/layout/chart3"/>
    <dgm:cxn modelId="{42E90F57-EA9F-4896-B16F-C87588097C07}" type="presParOf" srcId="{1B686C3B-1E86-480E-8E1B-72E4CF67134B}" destId="{9556CF48-1DAE-422E-85EB-ADE21A8E91AB}" srcOrd="4" destOrd="0" presId="urn:microsoft.com/office/officeart/2005/8/layout/chart3"/>
    <dgm:cxn modelId="{85FBBB90-0430-46C8-BCD9-3EF734D9C07B}" type="presParOf" srcId="{1B686C3B-1E86-480E-8E1B-72E4CF67134B}" destId="{677745DE-55A5-4889-9FE7-FC94186AE9B4}"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703B50-CAA9-4607-979C-8800FBBA8386}" type="doc">
      <dgm:prSet loTypeId="urn:microsoft.com/office/officeart/2005/8/layout/process1" loCatId="process" qsTypeId="urn:microsoft.com/office/officeart/2005/8/quickstyle/simple3" qsCatId="simple" csTypeId="urn:microsoft.com/office/officeart/2005/8/colors/colorful1" csCatId="colorful"/>
      <dgm:spPr/>
      <dgm:t>
        <a:bodyPr/>
        <a:lstStyle/>
        <a:p>
          <a:endParaRPr lang="en-US"/>
        </a:p>
      </dgm:t>
    </dgm:pt>
    <dgm:pt modelId="{0C521A87-AE27-4B8C-BBFD-83DC35FACF69}">
      <dgm:prSet/>
      <dgm:spPr/>
      <dgm:t>
        <a:bodyPr/>
        <a:lstStyle/>
        <a:p>
          <a:r>
            <a:rPr lang="en-GB" baseline="0"/>
            <a:t>He believed in 'person-centred' learning. The teacher needs to engage and empathise with the learner, in order to gain an understanding of what was important for the learning. Teachers had to be 'real' to allow the child to explore and to make mistakes, otherwise they would lose motivation.</a:t>
          </a:r>
          <a:endParaRPr lang="en-US"/>
        </a:p>
      </dgm:t>
    </dgm:pt>
    <dgm:pt modelId="{BE00FE20-E4E5-46E1-9359-CCDA5DD317AB}" type="parTrans" cxnId="{73A2C80B-875F-427A-AC6A-E13E83E74BE0}">
      <dgm:prSet/>
      <dgm:spPr/>
      <dgm:t>
        <a:bodyPr/>
        <a:lstStyle/>
        <a:p>
          <a:endParaRPr lang="en-US"/>
        </a:p>
      </dgm:t>
    </dgm:pt>
    <dgm:pt modelId="{B1F06334-1AAD-4774-9708-E31C0AAADA59}" type="sibTrans" cxnId="{73A2C80B-875F-427A-AC6A-E13E83E74BE0}">
      <dgm:prSet/>
      <dgm:spPr/>
      <dgm:t>
        <a:bodyPr/>
        <a:lstStyle/>
        <a:p>
          <a:endParaRPr lang="en-US"/>
        </a:p>
      </dgm:t>
    </dgm:pt>
    <dgm:pt modelId="{E28F8A65-FDCE-4D0F-95C1-72E54A6A3A83}">
      <dgm:prSet/>
      <dgm:spPr/>
      <dgm:t>
        <a:bodyPr/>
        <a:lstStyle/>
        <a:p>
          <a:r>
            <a:rPr lang="en-GB" baseline="0"/>
            <a:t>Nurturing the child would encourage the child to want to learn more</a:t>
          </a:r>
          <a:endParaRPr lang="en-US"/>
        </a:p>
      </dgm:t>
    </dgm:pt>
    <dgm:pt modelId="{5941AEC0-5F8C-4646-A0F4-B153F77AAE4D}" type="parTrans" cxnId="{177397C7-B4D4-46BC-9FF0-DD4FE454DF69}">
      <dgm:prSet/>
      <dgm:spPr/>
      <dgm:t>
        <a:bodyPr/>
        <a:lstStyle/>
        <a:p>
          <a:endParaRPr lang="en-US"/>
        </a:p>
      </dgm:t>
    </dgm:pt>
    <dgm:pt modelId="{2B82BEF5-4DD6-4924-9519-91CDC9886C07}" type="sibTrans" cxnId="{177397C7-B4D4-46BC-9FF0-DD4FE454DF69}">
      <dgm:prSet/>
      <dgm:spPr/>
      <dgm:t>
        <a:bodyPr/>
        <a:lstStyle/>
        <a:p>
          <a:endParaRPr lang="en-US"/>
        </a:p>
      </dgm:t>
    </dgm:pt>
    <dgm:pt modelId="{51372305-6AE7-4008-B39D-8942FFAA2ECF}" type="pres">
      <dgm:prSet presAssocID="{56703B50-CAA9-4607-979C-8800FBBA8386}" presName="Name0" presStyleCnt="0">
        <dgm:presLayoutVars>
          <dgm:dir/>
          <dgm:resizeHandles val="exact"/>
        </dgm:presLayoutVars>
      </dgm:prSet>
      <dgm:spPr/>
      <dgm:t>
        <a:bodyPr/>
        <a:lstStyle/>
        <a:p>
          <a:endParaRPr lang="en-US"/>
        </a:p>
      </dgm:t>
    </dgm:pt>
    <dgm:pt modelId="{41EF9347-C5E7-4239-B2F9-21D580E41A95}" type="pres">
      <dgm:prSet presAssocID="{0C521A87-AE27-4B8C-BBFD-83DC35FACF69}" presName="node" presStyleLbl="node1" presStyleIdx="0" presStyleCnt="2">
        <dgm:presLayoutVars>
          <dgm:bulletEnabled val="1"/>
        </dgm:presLayoutVars>
      </dgm:prSet>
      <dgm:spPr/>
      <dgm:t>
        <a:bodyPr/>
        <a:lstStyle/>
        <a:p>
          <a:endParaRPr lang="en-US"/>
        </a:p>
      </dgm:t>
    </dgm:pt>
    <dgm:pt modelId="{532A11CC-50CA-43B9-8628-5245B132CEB5}" type="pres">
      <dgm:prSet presAssocID="{B1F06334-1AAD-4774-9708-E31C0AAADA59}" presName="sibTrans" presStyleLbl="sibTrans2D1" presStyleIdx="0" presStyleCnt="1"/>
      <dgm:spPr/>
      <dgm:t>
        <a:bodyPr/>
        <a:lstStyle/>
        <a:p>
          <a:endParaRPr lang="en-US"/>
        </a:p>
      </dgm:t>
    </dgm:pt>
    <dgm:pt modelId="{341A683E-EBE2-4771-A0BC-2CD1DA9415DB}" type="pres">
      <dgm:prSet presAssocID="{B1F06334-1AAD-4774-9708-E31C0AAADA59}" presName="connectorText" presStyleLbl="sibTrans2D1" presStyleIdx="0" presStyleCnt="1"/>
      <dgm:spPr/>
      <dgm:t>
        <a:bodyPr/>
        <a:lstStyle/>
        <a:p>
          <a:endParaRPr lang="en-US"/>
        </a:p>
      </dgm:t>
    </dgm:pt>
    <dgm:pt modelId="{A23BFA6D-2DC4-4900-8518-08802C6AF4D5}" type="pres">
      <dgm:prSet presAssocID="{E28F8A65-FDCE-4D0F-95C1-72E54A6A3A83}" presName="node" presStyleLbl="node1" presStyleIdx="1" presStyleCnt="2">
        <dgm:presLayoutVars>
          <dgm:bulletEnabled val="1"/>
        </dgm:presLayoutVars>
      </dgm:prSet>
      <dgm:spPr/>
      <dgm:t>
        <a:bodyPr/>
        <a:lstStyle/>
        <a:p>
          <a:endParaRPr lang="en-US"/>
        </a:p>
      </dgm:t>
    </dgm:pt>
  </dgm:ptLst>
  <dgm:cxnLst>
    <dgm:cxn modelId="{8D750106-2725-4B88-B484-38EE41E2C81D}" type="presOf" srcId="{B1F06334-1AAD-4774-9708-E31C0AAADA59}" destId="{532A11CC-50CA-43B9-8628-5245B132CEB5}" srcOrd="0" destOrd="0" presId="urn:microsoft.com/office/officeart/2005/8/layout/process1"/>
    <dgm:cxn modelId="{24619263-9FC0-4B3F-A4D0-AC8591A19143}" type="presOf" srcId="{0C521A87-AE27-4B8C-BBFD-83DC35FACF69}" destId="{41EF9347-C5E7-4239-B2F9-21D580E41A95}" srcOrd="0" destOrd="0" presId="urn:microsoft.com/office/officeart/2005/8/layout/process1"/>
    <dgm:cxn modelId="{73A2C80B-875F-427A-AC6A-E13E83E74BE0}" srcId="{56703B50-CAA9-4607-979C-8800FBBA8386}" destId="{0C521A87-AE27-4B8C-BBFD-83DC35FACF69}" srcOrd="0" destOrd="0" parTransId="{BE00FE20-E4E5-46E1-9359-CCDA5DD317AB}" sibTransId="{B1F06334-1AAD-4774-9708-E31C0AAADA59}"/>
    <dgm:cxn modelId="{7D1F61C7-F598-4B60-9ACD-A62C10169B20}" type="presOf" srcId="{56703B50-CAA9-4607-979C-8800FBBA8386}" destId="{51372305-6AE7-4008-B39D-8942FFAA2ECF}" srcOrd="0" destOrd="0" presId="urn:microsoft.com/office/officeart/2005/8/layout/process1"/>
    <dgm:cxn modelId="{2AA05F3E-4124-4442-AEA8-94A3C8148FFE}" type="presOf" srcId="{E28F8A65-FDCE-4D0F-95C1-72E54A6A3A83}" destId="{A23BFA6D-2DC4-4900-8518-08802C6AF4D5}" srcOrd="0" destOrd="0" presId="urn:microsoft.com/office/officeart/2005/8/layout/process1"/>
    <dgm:cxn modelId="{177397C7-B4D4-46BC-9FF0-DD4FE454DF69}" srcId="{56703B50-CAA9-4607-979C-8800FBBA8386}" destId="{E28F8A65-FDCE-4D0F-95C1-72E54A6A3A83}" srcOrd="1" destOrd="0" parTransId="{5941AEC0-5F8C-4646-A0F4-B153F77AAE4D}" sibTransId="{2B82BEF5-4DD6-4924-9519-91CDC9886C07}"/>
    <dgm:cxn modelId="{BC286FA9-8704-4B16-9BCB-DBD21DA16656}" type="presOf" srcId="{B1F06334-1AAD-4774-9708-E31C0AAADA59}" destId="{341A683E-EBE2-4771-A0BC-2CD1DA9415DB}" srcOrd="1" destOrd="0" presId="urn:microsoft.com/office/officeart/2005/8/layout/process1"/>
    <dgm:cxn modelId="{B54AEE4B-37BF-472A-8322-399A8A80C5EA}" type="presParOf" srcId="{51372305-6AE7-4008-B39D-8942FFAA2ECF}" destId="{41EF9347-C5E7-4239-B2F9-21D580E41A95}" srcOrd="0" destOrd="0" presId="urn:microsoft.com/office/officeart/2005/8/layout/process1"/>
    <dgm:cxn modelId="{E91964C1-6CF0-4245-82F5-6DA75EE90A62}" type="presParOf" srcId="{51372305-6AE7-4008-B39D-8942FFAA2ECF}" destId="{532A11CC-50CA-43B9-8628-5245B132CEB5}" srcOrd="1" destOrd="0" presId="urn:microsoft.com/office/officeart/2005/8/layout/process1"/>
    <dgm:cxn modelId="{1CE06F07-813C-4F93-8C00-12ABEDD9CC7A}" type="presParOf" srcId="{532A11CC-50CA-43B9-8628-5245B132CEB5}" destId="{341A683E-EBE2-4771-A0BC-2CD1DA9415DB}" srcOrd="0" destOrd="0" presId="urn:microsoft.com/office/officeart/2005/8/layout/process1"/>
    <dgm:cxn modelId="{CC475945-4472-42E6-A34D-4D9CB963FADD}" type="presParOf" srcId="{51372305-6AE7-4008-B39D-8942FFAA2ECF}" destId="{A23BFA6D-2DC4-4900-8518-08802C6AF4D5}"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372C27-83D1-4138-AAC9-86DDF282012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5B14E29-E458-403F-ABC1-F31E56280E33}">
      <dgm:prSet/>
      <dgm:spPr/>
      <dgm:t>
        <a:bodyPr/>
        <a:lstStyle/>
        <a:p>
          <a:r>
            <a:rPr lang="en-GB" baseline="0"/>
            <a:t>What ideas or thoughts have arisen for you today?</a:t>
          </a:r>
          <a:endParaRPr lang="en-US"/>
        </a:p>
      </dgm:t>
    </dgm:pt>
    <dgm:pt modelId="{85493C1A-16BB-4BF1-9FB0-33B8C0422A6F}" type="parTrans" cxnId="{4154068E-7B31-4CD5-A4BD-9F858F05EB1A}">
      <dgm:prSet/>
      <dgm:spPr/>
      <dgm:t>
        <a:bodyPr/>
        <a:lstStyle/>
        <a:p>
          <a:endParaRPr lang="en-US"/>
        </a:p>
      </dgm:t>
    </dgm:pt>
    <dgm:pt modelId="{171FA5E2-FA4B-4A3F-9F3A-8D8001D9ED10}" type="sibTrans" cxnId="{4154068E-7B31-4CD5-A4BD-9F858F05EB1A}">
      <dgm:prSet/>
      <dgm:spPr/>
      <dgm:t>
        <a:bodyPr/>
        <a:lstStyle/>
        <a:p>
          <a:endParaRPr lang="en-US"/>
        </a:p>
      </dgm:t>
    </dgm:pt>
    <dgm:pt modelId="{83F64158-9D56-436D-82DF-8FC74E255509}">
      <dgm:prSet/>
      <dgm:spPr/>
      <dgm:t>
        <a:bodyPr/>
        <a:lstStyle/>
        <a:p>
          <a:r>
            <a:rPr lang="en-GB" baseline="0"/>
            <a:t>Has anything challenged your ideas , or do you feel you need to know more about a particular strand of philosophy?</a:t>
          </a:r>
          <a:endParaRPr lang="en-US"/>
        </a:p>
      </dgm:t>
    </dgm:pt>
    <dgm:pt modelId="{D3E65074-9FA3-4466-BDE8-7FBDECF6B0BE}" type="parTrans" cxnId="{06B3D78F-C7A9-4660-B8BA-3F6A44829FEF}">
      <dgm:prSet/>
      <dgm:spPr/>
      <dgm:t>
        <a:bodyPr/>
        <a:lstStyle/>
        <a:p>
          <a:endParaRPr lang="en-US"/>
        </a:p>
      </dgm:t>
    </dgm:pt>
    <dgm:pt modelId="{29818069-73F6-450A-A1A1-C3C1652B655B}" type="sibTrans" cxnId="{06B3D78F-C7A9-4660-B8BA-3F6A44829FEF}">
      <dgm:prSet/>
      <dgm:spPr/>
      <dgm:t>
        <a:bodyPr/>
        <a:lstStyle/>
        <a:p>
          <a:endParaRPr lang="en-US"/>
        </a:p>
      </dgm:t>
    </dgm:pt>
    <dgm:pt modelId="{A319BD4D-5448-47CF-B3DF-D0C58189C580}" type="pres">
      <dgm:prSet presAssocID="{FB372C27-83D1-4138-AAC9-86DDF282012B}" presName="root" presStyleCnt="0">
        <dgm:presLayoutVars>
          <dgm:dir/>
          <dgm:resizeHandles val="exact"/>
        </dgm:presLayoutVars>
      </dgm:prSet>
      <dgm:spPr/>
      <dgm:t>
        <a:bodyPr/>
        <a:lstStyle/>
        <a:p>
          <a:endParaRPr lang="en-US"/>
        </a:p>
      </dgm:t>
    </dgm:pt>
    <dgm:pt modelId="{88B1DB38-2922-4E70-98A2-37648579FB3F}" type="pres">
      <dgm:prSet presAssocID="{65B14E29-E458-403F-ABC1-F31E56280E33}" presName="compNode" presStyleCnt="0"/>
      <dgm:spPr/>
    </dgm:pt>
    <dgm:pt modelId="{395E93AA-A45E-4ADB-BFC7-031D8FA4CF69}" type="pres">
      <dgm:prSet presAssocID="{65B14E29-E458-403F-ABC1-F31E56280E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8C81B664-56CC-42C0-97B4-F111FF9BFE72}" type="pres">
      <dgm:prSet presAssocID="{65B14E29-E458-403F-ABC1-F31E56280E33}" presName="spaceRect" presStyleCnt="0"/>
      <dgm:spPr/>
    </dgm:pt>
    <dgm:pt modelId="{5A4ADEAA-9FB0-4414-91E0-86F5ADFD6A4D}" type="pres">
      <dgm:prSet presAssocID="{65B14E29-E458-403F-ABC1-F31E56280E33}" presName="textRect" presStyleLbl="revTx" presStyleIdx="0" presStyleCnt="2">
        <dgm:presLayoutVars>
          <dgm:chMax val="1"/>
          <dgm:chPref val="1"/>
        </dgm:presLayoutVars>
      </dgm:prSet>
      <dgm:spPr/>
      <dgm:t>
        <a:bodyPr/>
        <a:lstStyle/>
        <a:p>
          <a:endParaRPr lang="en-US"/>
        </a:p>
      </dgm:t>
    </dgm:pt>
    <dgm:pt modelId="{234E1DD9-B330-46F0-A04E-8AA811E3E877}" type="pres">
      <dgm:prSet presAssocID="{171FA5E2-FA4B-4A3F-9F3A-8D8001D9ED10}" presName="sibTrans" presStyleCnt="0"/>
      <dgm:spPr/>
    </dgm:pt>
    <dgm:pt modelId="{6583C6FD-BD99-47F0-AEC6-EF35F4B25DE8}" type="pres">
      <dgm:prSet presAssocID="{83F64158-9D56-436D-82DF-8FC74E255509}" presName="compNode" presStyleCnt="0"/>
      <dgm:spPr/>
    </dgm:pt>
    <dgm:pt modelId="{043A66CF-C16B-48BE-9E01-B22A72B6CEA8}" type="pres">
      <dgm:prSet presAssocID="{83F64158-9D56-436D-82DF-8FC74E25550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Thought bubble"/>
        </a:ext>
      </dgm:extLst>
    </dgm:pt>
    <dgm:pt modelId="{0536106F-10A5-4E19-850F-ECDB6508F933}" type="pres">
      <dgm:prSet presAssocID="{83F64158-9D56-436D-82DF-8FC74E255509}" presName="spaceRect" presStyleCnt="0"/>
      <dgm:spPr/>
    </dgm:pt>
    <dgm:pt modelId="{BC6BE6E0-D3C3-4A94-9FB1-2C3EED05D14B}" type="pres">
      <dgm:prSet presAssocID="{83F64158-9D56-436D-82DF-8FC74E255509}" presName="textRect" presStyleLbl="revTx" presStyleIdx="1" presStyleCnt="2">
        <dgm:presLayoutVars>
          <dgm:chMax val="1"/>
          <dgm:chPref val="1"/>
        </dgm:presLayoutVars>
      </dgm:prSet>
      <dgm:spPr/>
      <dgm:t>
        <a:bodyPr/>
        <a:lstStyle/>
        <a:p>
          <a:endParaRPr lang="en-US"/>
        </a:p>
      </dgm:t>
    </dgm:pt>
  </dgm:ptLst>
  <dgm:cxnLst>
    <dgm:cxn modelId="{4154068E-7B31-4CD5-A4BD-9F858F05EB1A}" srcId="{FB372C27-83D1-4138-AAC9-86DDF282012B}" destId="{65B14E29-E458-403F-ABC1-F31E56280E33}" srcOrd="0" destOrd="0" parTransId="{85493C1A-16BB-4BF1-9FB0-33B8C0422A6F}" sibTransId="{171FA5E2-FA4B-4A3F-9F3A-8D8001D9ED10}"/>
    <dgm:cxn modelId="{06B3D78F-C7A9-4660-B8BA-3F6A44829FEF}" srcId="{FB372C27-83D1-4138-AAC9-86DDF282012B}" destId="{83F64158-9D56-436D-82DF-8FC74E255509}" srcOrd="1" destOrd="0" parTransId="{D3E65074-9FA3-4466-BDE8-7FBDECF6B0BE}" sibTransId="{29818069-73F6-450A-A1A1-C3C1652B655B}"/>
    <dgm:cxn modelId="{A945A5FF-8971-4665-80A0-55ED3C47FA07}" type="presOf" srcId="{65B14E29-E458-403F-ABC1-F31E56280E33}" destId="{5A4ADEAA-9FB0-4414-91E0-86F5ADFD6A4D}" srcOrd="0" destOrd="0" presId="urn:microsoft.com/office/officeart/2018/2/layout/IconLabelList"/>
    <dgm:cxn modelId="{92102667-B38E-4439-A920-9261837694B7}" type="presOf" srcId="{83F64158-9D56-436D-82DF-8FC74E255509}" destId="{BC6BE6E0-D3C3-4A94-9FB1-2C3EED05D14B}" srcOrd="0" destOrd="0" presId="urn:microsoft.com/office/officeart/2018/2/layout/IconLabelList"/>
    <dgm:cxn modelId="{DA90D8F4-FB73-4609-B8C3-0E6B8C789BC9}" type="presOf" srcId="{FB372C27-83D1-4138-AAC9-86DDF282012B}" destId="{A319BD4D-5448-47CF-B3DF-D0C58189C580}" srcOrd="0" destOrd="0" presId="urn:microsoft.com/office/officeart/2018/2/layout/IconLabelList"/>
    <dgm:cxn modelId="{ED331C9F-55C5-49FC-9431-AC9F172635F4}" type="presParOf" srcId="{A319BD4D-5448-47CF-B3DF-D0C58189C580}" destId="{88B1DB38-2922-4E70-98A2-37648579FB3F}" srcOrd="0" destOrd="0" presId="urn:microsoft.com/office/officeart/2018/2/layout/IconLabelList"/>
    <dgm:cxn modelId="{21E98A0A-602A-4ECB-A5FF-964660A03ECE}" type="presParOf" srcId="{88B1DB38-2922-4E70-98A2-37648579FB3F}" destId="{395E93AA-A45E-4ADB-BFC7-031D8FA4CF69}" srcOrd="0" destOrd="0" presId="urn:microsoft.com/office/officeart/2018/2/layout/IconLabelList"/>
    <dgm:cxn modelId="{3E1CF854-B9A5-4CEC-A629-9A5126D9BB33}" type="presParOf" srcId="{88B1DB38-2922-4E70-98A2-37648579FB3F}" destId="{8C81B664-56CC-42C0-97B4-F111FF9BFE72}" srcOrd="1" destOrd="0" presId="urn:microsoft.com/office/officeart/2018/2/layout/IconLabelList"/>
    <dgm:cxn modelId="{EDB2B4CE-B962-461A-95F1-06EC2FCBA69E}" type="presParOf" srcId="{88B1DB38-2922-4E70-98A2-37648579FB3F}" destId="{5A4ADEAA-9FB0-4414-91E0-86F5ADFD6A4D}" srcOrd="2" destOrd="0" presId="urn:microsoft.com/office/officeart/2018/2/layout/IconLabelList"/>
    <dgm:cxn modelId="{6C4A8CFF-13C2-496C-B738-19D19BB0B684}" type="presParOf" srcId="{A319BD4D-5448-47CF-B3DF-D0C58189C580}" destId="{234E1DD9-B330-46F0-A04E-8AA811E3E877}" srcOrd="1" destOrd="0" presId="urn:microsoft.com/office/officeart/2018/2/layout/IconLabelList"/>
    <dgm:cxn modelId="{29DD27C5-5DA6-42D1-A968-D69C5BCC4DD8}" type="presParOf" srcId="{A319BD4D-5448-47CF-B3DF-D0C58189C580}" destId="{6583C6FD-BD99-47F0-AEC6-EF35F4B25DE8}" srcOrd="2" destOrd="0" presId="urn:microsoft.com/office/officeart/2018/2/layout/IconLabelList"/>
    <dgm:cxn modelId="{19C98D4B-4C91-4B15-A624-72DA490E1A3E}" type="presParOf" srcId="{6583C6FD-BD99-47F0-AEC6-EF35F4B25DE8}" destId="{043A66CF-C16B-48BE-9E01-B22A72B6CEA8}" srcOrd="0" destOrd="0" presId="urn:microsoft.com/office/officeart/2018/2/layout/IconLabelList"/>
    <dgm:cxn modelId="{3A1226AE-D817-44DD-9328-E6329418CDA0}" type="presParOf" srcId="{6583C6FD-BD99-47F0-AEC6-EF35F4B25DE8}" destId="{0536106F-10A5-4E19-850F-ECDB6508F933}" srcOrd="1" destOrd="0" presId="urn:microsoft.com/office/officeart/2018/2/layout/IconLabelList"/>
    <dgm:cxn modelId="{D1C25DFF-8E9F-4A8F-896A-B5BBE40A1E1F}" type="presParOf" srcId="{6583C6FD-BD99-47F0-AEC6-EF35F4B25DE8}" destId="{BC6BE6E0-D3C3-4A94-9FB1-2C3EED05D14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8874C-9D3D-4A78-BD64-F83A47680784}">
      <dsp:nvSpPr>
        <dsp:cNvPr id="0" name=""/>
        <dsp:cNvSpPr/>
      </dsp:nvSpPr>
      <dsp:spPr>
        <a:xfrm>
          <a:off x="702162" y="173874"/>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BEE42-3611-4312-94E7-C460F20FC4B4}">
      <dsp:nvSpPr>
        <dsp:cNvPr id="0" name=""/>
        <dsp:cNvSpPr/>
      </dsp:nvSpPr>
      <dsp:spPr>
        <a:xfrm>
          <a:off x="1111662" y="583374"/>
          <a:ext cx="1102500" cy="11025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6484A-36CF-414D-8558-4D8E5C5EEE4F}">
      <dsp:nvSpPr>
        <dsp:cNvPr id="0" name=""/>
        <dsp:cNvSpPr/>
      </dsp:nvSpPr>
      <dsp:spPr>
        <a:xfrm>
          <a:off x="87912" y="2693875"/>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defRPr cap="all"/>
          </a:pPr>
          <a:r>
            <a:rPr lang="en-GB" sz="1800" kern="1200" baseline="0"/>
            <a:t>Roots in ancient philisophy</a:t>
          </a:r>
          <a:endParaRPr lang="en-US" sz="1800" kern="1200"/>
        </a:p>
      </dsp:txBody>
      <dsp:txXfrm>
        <a:off x="87912" y="2693875"/>
        <a:ext cx="3150000" cy="720000"/>
      </dsp:txXfrm>
    </dsp:sp>
    <dsp:sp modelId="{FD0FDBAE-A198-482D-A0FA-ED94E7F14329}">
      <dsp:nvSpPr>
        <dsp:cNvPr id="0" name=""/>
        <dsp:cNvSpPr/>
      </dsp:nvSpPr>
      <dsp:spPr>
        <a:xfrm>
          <a:off x="4403412" y="173874"/>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B531C5-75FD-47B3-B88A-A153BA223119}">
      <dsp:nvSpPr>
        <dsp:cNvPr id="0" name=""/>
        <dsp:cNvSpPr/>
      </dsp:nvSpPr>
      <dsp:spPr>
        <a:xfrm>
          <a:off x="4812912" y="583374"/>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2E0E36-0F0D-4CDE-8A5E-3E30DFEA587D}">
      <dsp:nvSpPr>
        <dsp:cNvPr id="0" name=""/>
        <dsp:cNvSpPr/>
      </dsp:nvSpPr>
      <dsp:spPr>
        <a:xfrm>
          <a:off x="3789162" y="2693875"/>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defRPr cap="all"/>
          </a:pPr>
          <a:r>
            <a:rPr lang="en-GB" sz="1800" kern="1200" baseline="0"/>
            <a:t>Looking at new ideas and a broader outlook</a:t>
          </a:r>
          <a:endParaRPr lang="en-US" sz="1800" kern="1200"/>
        </a:p>
      </dsp:txBody>
      <dsp:txXfrm>
        <a:off x="3789162" y="2693875"/>
        <a:ext cx="3150000" cy="720000"/>
      </dsp:txXfrm>
    </dsp:sp>
    <dsp:sp modelId="{59056DFA-F902-45D1-9BBC-D3C22539FC93}">
      <dsp:nvSpPr>
        <dsp:cNvPr id="0" name=""/>
        <dsp:cNvSpPr/>
      </dsp:nvSpPr>
      <dsp:spPr>
        <a:xfrm>
          <a:off x="8104662" y="173874"/>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351C3-8FB8-429C-B526-18BE9C84009D}">
      <dsp:nvSpPr>
        <dsp:cNvPr id="0" name=""/>
        <dsp:cNvSpPr/>
      </dsp:nvSpPr>
      <dsp:spPr>
        <a:xfrm>
          <a:off x="8514162" y="583374"/>
          <a:ext cx="1102500" cy="11025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65E054-469A-4A9A-9C73-D7D13A9C782B}">
      <dsp:nvSpPr>
        <dsp:cNvPr id="0" name=""/>
        <dsp:cNvSpPr/>
      </dsp:nvSpPr>
      <dsp:spPr>
        <a:xfrm>
          <a:off x="7490412" y="2693875"/>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defRPr cap="all"/>
          </a:pPr>
          <a:r>
            <a:rPr lang="en-GB" sz="1800" kern="1200" baseline="0"/>
            <a:t>Encourages further questioning.</a:t>
          </a:r>
          <a:endParaRPr lang="en-US" sz="1800" kern="1200"/>
        </a:p>
      </dsp:txBody>
      <dsp:txXfrm>
        <a:off x="7490412" y="2693875"/>
        <a:ext cx="315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D5025-5256-44C4-A57D-926A79B97D0B}">
      <dsp:nvSpPr>
        <dsp:cNvPr id="0" name=""/>
        <dsp:cNvSpPr/>
      </dsp:nvSpPr>
      <dsp:spPr>
        <a:xfrm>
          <a:off x="939535" y="365130"/>
          <a:ext cx="4543842" cy="4543842"/>
        </a:xfrm>
        <a:prstGeom prst="pie">
          <a:avLst>
            <a:gd name="adj1" fmla="val 16200000"/>
            <a:gd name="adj2" fmla="val 180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baseline="0"/>
            <a:t>ME: This is the basis on which so much of our current thinking is based.</a:t>
          </a:r>
          <a:endParaRPr lang="en-US" sz="1400" kern="1200"/>
        </a:p>
      </dsp:txBody>
      <dsp:txXfrm>
        <a:off x="3409979" y="1203577"/>
        <a:ext cx="1541660" cy="1514614"/>
      </dsp:txXfrm>
    </dsp:sp>
    <dsp:sp modelId="{A03F367F-8E40-4C5B-9216-33902D4D90CF}">
      <dsp:nvSpPr>
        <dsp:cNvPr id="0" name=""/>
        <dsp:cNvSpPr/>
      </dsp:nvSpPr>
      <dsp:spPr>
        <a:xfrm>
          <a:off x="705311" y="500363"/>
          <a:ext cx="4543842" cy="4543842"/>
        </a:xfrm>
        <a:prstGeom prst="pie">
          <a:avLst>
            <a:gd name="adj1" fmla="val 1800000"/>
            <a:gd name="adj2" fmla="val 900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baseline="0"/>
            <a:t>We want to work on our 'selves'</a:t>
          </a:r>
          <a:endParaRPr lang="en-US" sz="1400" kern="1200"/>
        </a:p>
      </dsp:txBody>
      <dsp:txXfrm>
        <a:off x="1949458" y="3367311"/>
        <a:ext cx="2055547" cy="1406427"/>
      </dsp:txXfrm>
    </dsp:sp>
    <dsp:sp modelId="{9556CF48-1DAE-422E-85EB-ADE21A8E91AB}">
      <dsp:nvSpPr>
        <dsp:cNvPr id="0" name=""/>
        <dsp:cNvSpPr/>
      </dsp:nvSpPr>
      <dsp:spPr>
        <a:xfrm>
          <a:off x="705311" y="500363"/>
          <a:ext cx="4543842" cy="4543842"/>
        </a:xfrm>
        <a:prstGeom prst="pie">
          <a:avLst>
            <a:gd name="adj1" fmla="val 9000000"/>
            <a:gd name="adj2" fmla="val 1620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baseline="0"/>
            <a:t>As Self is the 'real thing' we must therefore work towards satisfying this self. We need to find someone to help us find ourselves.</a:t>
          </a:r>
          <a:endParaRPr lang="en-US" sz="1400" kern="1200"/>
        </a:p>
      </dsp:txBody>
      <dsp:txXfrm>
        <a:off x="1192151" y="1392904"/>
        <a:ext cx="1541660" cy="1514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F9347-C5E7-4239-B2F9-21D580E41A95}">
      <dsp:nvSpPr>
        <dsp:cNvPr id="0" name=""/>
        <dsp:cNvSpPr/>
      </dsp:nvSpPr>
      <dsp:spPr>
        <a:xfrm>
          <a:off x="2095" y="99345"/>
          <a:ext cx="4468389" cy="2681033"/>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baseline="0"/>
            <a:t>He believed in 'person-centred' learning. The teacher needs to engage and empathise with the learner, in order to gain an understanding of what was important for the learning. Teachers had to be 'real' to allow the child to explore and to make mistakes, otherwise they would lose motivation.</a:t>
          </a:r>
          <a:endParaRPr lang="en-US" sz="2000" kern="1200"/>
        </a:p>
      </dsp:txBody>
      <dsp:txXfrm>
        <a:off x="80620" y="177870"/>
        <a:ext cx="4311339" cy="2523983"/>
      </dsp:txXfrm>
    </dsp:sp>
    <dsp:sp modelId="{532A11CC-50CA-43B9-8628-5245B132CEB5}">
      <dsp:nvSpPr>
        <dsp:cNvPr id="0" name=""/>
        <dsp:cNvSpPr/>
      </dsp:nvSpPr>
      <dsp:spPr>
        <a:xfrm>
          <a:off x="4917323" y="885782"/>
          <a:ext cx="947298" cy="1108160"/>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917323" y="1107414"/>
        <a:ext cx="663109" cy="664896"/>
      </dsp:txXfrm>
    </dsp:sp>
    <dsp:sp modelId="{A23BFA6D-2DC4-4900-8518-08802C6AF4D5}">
      <dsp:nvSpPr>
        <dsp:cNvPr id="0" name=""/>
        <dsp:cNvSpPr/>
      </dsp:nvSpPr>
      <dsp:spPr>
        <a:xfrm>
          <a:off x="6257840" y="99345"/>
          <a:ext cx="4468389" cy="2681033"/>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baseline="0"/>
            <a:t>Nurturing the child would encourage the child to want to learn more</a:t>
          </a:r>
          <a:endParaRPr lang="en-US" sz="2000" kern="1200"/>
        </a:p>
      </dsp:txBody>
      <dsp:txXfrm>
        <a:off x="6336365" y="177870"/>
        <a:ext cx="4311339" cy="25239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E93AA-A45E-4ADB-BFC7-031D8FA4CF69}">
      <dsp:nvSpPr>
        <dsp:cNvPr id="0" name=""/>
        <dsp:cNvSpPr/>
      </dsp:nvSpPr>
      <dsp:spPr>
        <a:xfrm>
          <a:off x="1854162" y="22663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4ADEAA-9FB0-4414-91E0-86F5ADFD6A4D}">
      <dsp:nvSpPr>
        <dsp:cNvPr id="0" name=""/>
        <dsp:cNvSpPr/>
      </dsp:nvSpPr>
      <dsp:spPr>
        <a:xfrm>
          <a:off x="666162" y="26411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pPr>
          <a:r>
            <a:rPr lang="en-GB" sz="1700" kern="1200" baseline="0"/>
            <a:t>What ideas or thoughts have arisen for you today?</a:t>
          </a:r>
          <a:endParaRPr lang="en-US" sz="1700" kern="1200"/>
        </a:p>
      </dsp:txBody>
      <dsp:txXfrm>
        <a:off x="666162" y="2641110"/>
        <a:ext cx="4320000" cy="720000"/>
      </dsp:txXfrm>
    </dsp:sp>
    <dsp:sp modelId="{043A66CF-C16B-48BE-9E01-B22A72B6CEA8}">
      <dsp:nvSpPr>
        <dsp:cNvPr id="0" name=""/>
        <dsp:cNvSpPr/>
      </dsp:nvSpPr>
      <dsp:spPr>
        <a:xfrm>
          <a:off x="6930162" y="22663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6BE6E0-D3C3-4A94-9FB1-2C3EED05D14B}">
      <dsp:nvSpPr>
        <dsp:cNvPr id="0" name=""/>
        <dsp:cNvSpPr/>
      </dsp:nvSpPr>
      <dsp:spPr>
        <a:xfrm>
          <a:off x="5742162" y="26411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pPr>
          <a:r>
            <a:rPr lang="en-GB" sz="1700" kern="1200" baseline="0"/>
            <a:t>Has anything challenged your ideas , or do you feel you need to know more about a particular strand of philosophy?</a:t>
          </a:r>
          <a:endParaRPr lang="en-US" sz="1700" kern="1200"/>
        </a:p>
      </dsp:txBody>
      <dsp:txXfrm>
        <a:off x="5742162" y="26411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6BF9EF-4AED-46B6-A754-B8ECE94027FA}" type="datetimeFigureOut">
              <a:rPr lang="en-GB"/>
              <a:t>28/09/2020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D490C-2F63-41F2-9F54-5EEBA3B35FA7}" type="slidenum">
              <a:rPr lang="en-GB"/>
              <a:t>‹#›</a:t>
            </a:fld>
            <a:endParaRPr lang="en-GB"/>
          </a:p>
        </p:txBody>
      </p:sp>
    </p:spTree>
    <p:extLst>
      <p:ext uri="{BB962C8B-B14F-4D97-AF65-F5344CB8AC3E}">
        <p14:creationId xmlns:p14="http://schemas.microsoft.com/office/powerpoint/2010/main" val="2230808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bing.com/videos/search?q=Descartes&amp;&amp;view=detail&amp;mid=3252679F9EC15CA86AFD3252679F9EC15CA86AFD&amp;&amp;FORM=VRDGAR"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people think about Counselling they often start with Freud, or Rogers. In this lecture we're going to take a broader view and go back two and a half thousand years, to the ancient Greeks. We'll look at the work of Socrates, Plato, Hippocrates and Aristotle.</a:t>
            </a:r>
          </a:p>
          <a:p>
            <a:r>
              <a:rPr lang="en-US">
                <a:cs typeface="Calibri"/>
              </a:rPr>
              <a:t>From there we'll move forward a few hundred years to explore some of the 17th and 18th philosophical ideas.</a:t>
            </a:r>
            <a:endParaRPr lang="en-US" dirty="0">
              <a:cs typeface="Calibri"/>
            </a:endParaRPr>
          </a:p>
          <a:p>
            <a:r>
              <a:rPr lang="en-US">
                <a:cs typeface="Calibri"/>
              </a:rPr>
              <a:t>All of these theories underpin our ideas of Counselling today.</a:t>
            </a:r>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2</a:t>
            </a:fld>
            <a:endParaRPr lang="en-GB"/>
          </a:p>
        </p:txBody>
      </p:sp>
    </p:spTree>
    <p:extLst>
      <p:ext uri="{BB962C8B-B14F-4D97-AF65-F5344CB8AC3E}">
        <p14:creationId xmlns:p14="http://schemas.microsoft.com/office/powerpoint/2010/main" val="2145456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Within this lecture we're going to explore some of the Great Thinkers that have a lot to offer our understanding of our own humanity, love and wisdom. We shall see how even the greatest thinkers have a lot to offer on the subjects of identity, co-operation, meaning love and wisdom.</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3</a:t>
            </a:fld>
            <a:endParaRPr lang="en-GB"/>
          </a:p>
        </p:txBody>
      </p:sp>
    </p:spTree>
    <p:extLst>
      <p:ext uri="{BB962C8B-B14F-4D97-AF65-F5344CB8AC3E}">
        <p14:creationId xmlns:p14="http://schemas.microsoft.com/office/powerpoint/2010/main" val="465995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a:t>Many of the ideas of Counselling today have their roots in ancient philosophy. Having a degree of understanding about these will allow you to become familiar with some of the core concepts of Humanistic Counselling.</a:t>
            </a:r>
            <a:endParaRPr lang="en-US"/>
          </a:p>
          <a:p>
            <a:pPr marL="285750" indent="-285750">
              <a:lnSpc>
                <a:spcPct val="120000"/>
              </a:lnSpc>
              <a:spcBef>
                <a:spcPts val="1000"/>
              </a:spcBef>
              <a:buFont typeface="Arial"/>
              <a:buChar char="•"/>
            </a:pPr>
            <a:r>
              <a:rPr lang="en-GB"/>
              <a:t>Looking at new ideas, not staying with the familiar, will also allow us to have a more broader outlook.</a:t>
            </a:r>
            <a:endParaRPr lang="en-US"/>
          </a:p>
          <a:p>
            <a:pPr marL="285750" indent="-285750">
              <a:lnSpc>
                <a:spcPct val="120000"/>
              </a:lnSpc>
              <a:spcBef>
                <a:spcPts val="1000"/>
              </a:spcBef>
              <a:buFont typeface="Arial"/>
              <a:buChar char="•"/>
            </a:pPr>
            <a:r>
              <a:rPr lang="en-GB"/>
              <a:t>It also encourages further questioning. It allows us to question our assumptions and allows a more open critique on our own understanding and values.</a:t>
            </a:r>
          </a:p>
        </p:txBody>
      </p:sp>
      <p:sp>
        <p:nvSpPr>
          <p:cNvPr id="4" name="Slide Number Placeholder 3"/>
          <p:cNvSpPr>
            <a:spLocks noGrp="1"/>
          </p:cNvSpPr>
          <p:nvPr>
            <p:ph type="sldNum" sz="quarter" idx="5"/>
          </p:nvPr>
        </p:nvSpPr>
        <p:spPr/>
        <p:txBody>
          <a:bodyPr/>
          <a:lstStyle/>
          <a:p>
            <a:fld id="{17CD490C-2F63-41F2-9F54-5EEBA3B35FA7}" type="slidenum">
              <a:rPr lang="en-GB"/>
              <a:t>4</a:t>
            </a:fld>
            <a:endParaRPr lang="en-GB"/>
          </a:p>
        </p:txBody>
      </p:sp>
    </p:spTree>
    <p:extLst>
      <p:ext uri="{BB962C8B-B14F-4D97-AF65-F5344CB8AC3E}">
        <p14:creationId xmlns:p14="http://schemas.microsoft.com/office/powerpoint/2010/main" val="3902818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Philosophy underpins the Humanistic Counselling Identity. Some of the greatest Greek thinkers had much to say on healing, diretion and meaning.</a:t>
            </a:r>
          </a:p>
          <a:p>
            <a:r>
              <a:rPr lang="en-US">
                <a:cs typeface="Calibri"/>
              </a:rPr>
              <a:t>Within this lecture we're going to take a look at some of these and start to process the link between philosophy and counselling.</a:t>
            </a:r>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5</a:t>
            </a:fld>
            <a:endParaRPr lang="en-GB"/>
          </a:p>
        </p:txBody>
      </p:sp>
    </p:spTree>
    <p:extLst>
      <p:ext uri="{BB962C8B-B14F-4D97-AF65-F5344CB8AC3E}">
        <p14:creationId xmlns:p14="http://schemas.microsoft.com/office/powerpoint/2010/main" val="3034698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Socrates has been described as perhaps the greatest philosopher of all time. Even today his ideas are valid and are part of the Counselling process. </a:t>
            </a:r>
          </a:p>
          <a:p>
            <a:r>
              <a:rPr lang="en-US">
                <a:cs typeface="Calibri"/>
              </a:rPr>
              <a:t>Socrates lived in Athens between 470-399BCE,  but what we know about Socrates we largely know from his pupil Plato who wrote down many of the Socratic teachings.</a:t>
            </a:r>
            <a:endParaRPr lang="en-US" dirty="0">
              <a:cs typeface="Calibri"/>
            </a:endParaRPr>
          </a:p>
          <a:p>
            <a:r>
              <a:rPr lang="en-US">
                <a:cs typeface="Calibri"/>
              </a:rPr>
              <a:t>The Socratic Method was a state of mind, where nothing was taken on trust, instead Socrates advocated questioning everything and everyone around him. For Socrates it was less about finding the answers, but more about asking the right questions. Even today various Counselling approaches will employ the Socratic method, using socratic questioning, a way of exploring situations through asking the right questions and allowing the client to delve deeply into their problems and circumstances.</a:t>
            </a:r>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6</a:t>
            </a:fld>
            <a:endParaRPr lang="en-GB"/>
          </a:p>
        </p:txBody>
      </p:sp>
    </p:spTree>
    <p:extLst>
      <p:ext uri="{BB962C8B-B14F-4D97-AF65-F5344CB8AC3E}">
        <p14:creationId xmlns:p14="http://schemas.microsoft.com/office/powerpoint/2010/main" val="2338476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Plato examined what a fulfilling life would look like. For Plato, mental health and happiness went together and for Plato the good life was less about consumption and expression, but more about temperence. </a:t>
            </a:r>
          </a:p>
          <a:p>
            <a:r>
              <a:rPr lang="en-US">
                <a:cs typeface="Calibri"/>
              </a:rPr>
              <a:t>Termperence means a kind of orderliness, a control of certain pleasures and appetites.</a:t>
            </a:r>
          </a:p>
          <a:p>
            <a:r>
              <a:rPr lang="en-US">
                <a:cs typeface="Calibri"/>
              </a:rPr>
              <a:t>For plato the agenda was about the need to master oneself, within the man himself, in his soul, there is a better and a worse and that he is his own master when the part which is better by nature has the worse uder its control.</a:t>
            </a:r>
          </a:p>
          <a:p>
            <a:endParaRPr lang="en-US" dirty="0">
              <a:cs typeface="Calibri"/>
            </a:endParaRPr>
          </a:p>
          <a:p>
            <a:r>
              <a:rPr lang="en-US">
                <a:cs typeface="Calibri"/>
              </a:rPr>
              <a:t>The Logistikon: represents the rational part of the soul and is responsible for reason, logic and intellectual thought</a:t>
            </a:r>
            <a:endParaRPr lang="en-US" dirty="0">
              <a:cs typeface="Calibri"/>
            </a:endParaRPr>
          </a:p>
          <a:p>
            <a:r>
              <a:rPr lang="en-US">
                <a:cs typeface="Calibri"/>
              </a:rPr>
              <a:t>The Logistikon is in conflict with the Epthumetickon which is considered to represent base instincts and desires, such as physical lust or greed.</a:t>
            </a:r>
            <a:endParaRPr lang="en-US" dirty="0">
              <a:cs typeface="Calibri"/>
            </a:endParaRPr>
          </a:p>
          <a:p>
            <a:r>
              <a:rPr lang="en-US">
                <a:cs typeface="Calibri"/>
              </a:rPr>
              <a:t>Immediate gratification is desired, such as a child (or adult!) with chocolate and sweeets)...or an adult with alcohol.</a:t>
            </a:r>
            <a:endParaRPr lang="en-US" dirty="0">
              <a:cs typeface="Calibri"/>
            </a:endParaRPr>
          </a:p>
          <a:p>
            <a:r>
              <a:rPr lang="en-US">
                <a:cs typeface="Calibri"/>
              </a:rPr>
              <a:t>Between these two conflicint g parts of the soule is thumoeides: which represents drive and energy that can be either employed to pursure the intellectual needs of the Logistikon or the base desires of the epithumetikon.</a:t>
            </a:r>
            <a:endParaRPr lang="en-US" dirty="0">
              <a:cs typeface="Calibri"/>
            </a:endParaRPr>
          </a:p>
          <a:p>
            <a:r>
              <a:rPr lang="en-US">
                <a:cs typeface="Calibri"/>
              </a:rPr>
              <a:t>Plato's assertion that within the human psyche there is conflict between the higher, rational part and the base, instinctual part has led comparisons being made between Plato's ideas and those of Sigmund Freud.</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7</a:t>
            </a:fld>
            <a:endParaRPr lang="en-GB"/>
          </a:p>
        </p:txBody>
      </p:sp>
    </p:spTree>
    <p:extLst>
      <p:ext uri="{BB962C8B-B14F-4D97-AF65-F5344CB8AC3E}">
        <p14:creationId xmlns:p14="http://schemas.microsoft.com/office/powerpoint/2010/main" val="2854901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Spend a few minutes considering this. </a:t>
            </a:r>
          </a:p>
        </p:txBody>
      </p:sp>
      <p:sp>
        <p:nvSpPr>
          <p:cNvPr id="4" name="Slide Number Placeholder 3"/>
          <p:cNvSpPr>
            <a:spLocks noGrp="1"/>
          </p:cNvSpPr>
          <p:nvPr>
            <p:ph type="sldNum" sz="quarter" idx="5"/>
          </p:nvPr>
        </p:nvSpPr>
        <p:spPr/>
        <p:txBody>
          <a:bodyPr/>
          <a:lstStyle/>
          <a:p>
            <a:fld id="{17CD490C-2F63-41F2-9F54-5EEBA3B35FA7}" type="slidenum">
              <a:rPr lang="en-GB"/>
              <a:t>8</a:t>
            </a:fld>
            <a:endParaRPr lang="en-GB"/>
          </a:p>
        </p:txBody>
      </p:sp>
    </p:spTree>
    <p:extLst>
      <p:ext uri="{BB962C8B-B14F-4D97-AF65-F5344CB8AC3E}">
        <p14:creationId xmlns:p14="http://schemas.microsoft.com/office/powerpoint/2010/main" val="1990608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Martin Luther was challenged by the low moral state of the Catholic Church and was not happy with the possibility that you could pay your way out of sin.</a:t>
            </a:r>
          </a:p>
          <a:p>
            <a:r>
              <a:rPr lang="en-US">
                <a:cs typeface="Calibri"/>
              </a:rPr>
              <a:t>For Martin Luther this was not repentence, for repentence to be true, there needed to be a real sense of authenticity.</a:t>
            </a:r>
            <a:endParaRPr lang="en-US" dirty="0">
              <a:cs typeface="Calibri"/>
            </a:endParaRPr>
          </a:p>
          <a:p>
            <a:r>
              <a:rPr lang="en-US">
                <a:cs typeface="Calibri"/>
              </a:rPr>
              <a:t>Luther challenged the authority of the pope and the Catholic Church and rejected most of the sacraments.</a:t>
            </a:r>
          </a:p>
          <a:p>
            <a:r>
              <a:rPr lang="en-US">
                <a:cs typeface="Calibri"/>
              </a:rPr>
              <a:t>Luther is thus credited as starting the Protestant Revolution.</a:t>
            </a:r>
          </a:p>
          <a:p>
            <a:endParaRPr lang="en-US" dirty="0">
              <a:cs typeface="Calibri"/>
            </a:endParaRPr>
          </a:p>
          <a:p>
            <a:r>
              <a:rPr lang="en-US">
                <a:cs typeface="Calibri"/>
              </a:rPr>
              <a:t>This idea of authenticity is a theme which is of high value within Humanistic Counselling. To be able to repent and feel repentence, or to be able to forgive yourself and others, you need to be real or authentic to yourself.</a:t>
            </a:r>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9</a:t>
            </a:fld>
            <a:endParaRPr lang="en-GB"/>
          </a:p>
        </p:txBody>
      </p:sp>
    </p:spTree>
    <p:extLst>
      <p:ext uri="{BB962C8B-B14F-4D97-AF65-F5344CB8AC3E}">
        <p14:creationId xmlns:p14="http://schemas.microsoft.com/office/powerpoint/2010/main" val="1908270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protestent principles were based on a relationship with God, not only through the Church, but also through the individual's learning, attempt at authenticity and direct Bible study.</a:t>
            </a:r>
          </a:p>
          <a:p>
            <a:endParaRPr lang="en-US" dirty="0">
              <a:cs typeface="Calibri"/>
            </a:endParaRPr>
          </a:p>
          <a:p>
            <a:r>
              <a:rPr lang="en-US">
                <a:cs typeface="Calibri"/>
              </a:rPr>
              <a:t>In addition, one of the key concepts of Protestantism was the idea of autonomy, however even with the Protestant church there were levels of orthodoxy. With the High Protestantism based on the power of the Clergy, similar to the Catholic church at the time. At the other end members of the congretation would in fact have little support from the clergy and would lead themselves through worship.</a:t>
            </a:r>
          </a:p>
          <a:p>
            <a:r>
              <a:rPr lang="en-US">
                <a:cs typeface="Calibri"/>
              </a:rPr>
              <a:t>How does this relate to Counselling today do you think?</a:t>
            </a:r>
          </a:p>
          <a:p>
            <a:r>
              <a:rPr lang="en-US">
                <a:cs typeface="Calibri"/>
              </a:rPr>
              <a:t>When we think about Person Centred Counselling, we think of the client as expert, consider this in relation to Luther's ideas of protestantism.</a:t>
            </a:r>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10</a:t>
            </a:fld>
            <a:endParaRPr lang="en-GB"/>
          </a:p>
        </p:txBody>
      </p:sp>
    </p:spTree>
    <p:extLst>
      <p:ext uri="{BB962C8B-B14F-4D97-AF65-F5344CB8AC3E}">
        <p14:creationId xmlns:p14="http://schemas.microsoft.com/office/powerpoint/2010/main" val="702290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Decartes began a time when we started to separate 'me'. "I think therefore I exist"</a:t>
            </a:r>
          </a:p>
          <a:p>
            <a:r>
              <a:rPr lang="en-US">
                <a:cs typeface="Calibri"/>
              </a:rPr>
              <a:t>Descartes begain by "doubting everything there was to doubt". The purpose of this was to strip away all knowledge that could possibly be held in doubt as genuine in order to arrive at something that could be determined to be known as absolute certainty.</a:t>
            </a:r>
          </a:p>
          <a:p>
            <a:endParaRPr lang="en-US" dirty="0">
              <a:cs typeface="Calibri"/>
            </a:endParaRPr>
          </a:p>
          <a:p>
            <a:r>
              <a:rPr lang="en-US">
                <a:cs typeface="Calibri"/>
              </a:rPr>
              <a:t>He determines that because his senses can be fooled, he has no reason to believe in the findings of science, the existence of the external world or even that his own body exists. He argues that reality may be a dream and that he would have no way of knowing if he was dreaming.</a:t>
            </a:r>
            <a:endParaRPr lang="en-US" dirty="0">
              <a:cs typeface="Calibri"/>
            </a:endParaRPr>
          </a:p>
          <a:p>
            <a:r>
              <a:rPr lang="en-US">
                <a:cs typeface="Calibri"/>
              </a:rPr>
              <a:t>Descartes realises that he cannot be sure that even other minds exist but he comes to a conclusion that he can know one thing, and that is doubt.</a:t>
            </a:r>
          </a:p>
          <a:p>
            <a:r>
              <a:rPr lang="en-US">
                <a:cs typeface="Calibri"/>
              </a:rPr>
              <a:t>Because if he doubts he knows that he is a doubting thing. In order to doubt there must be something to do the doubting about and that doubting thing is Descartes himself and his conclusion is: "I think, therefore I am" "I think therefore I exist".</a:t>
            </a:r>
          </a:p>
          <a:p>
            <a:endParaRPr lang="en-US" dirty="0">
              <a:cs typeface="Calibri"/>
            </a:endParaRPr>
          </a:p>
          <a:p>
            <a:r>
              <a:rPr lang="en-US">
                <a:cs typeface="Calibri"/>
              </a:rPr>
              <a:t>Take a minute to think about that one and get your head around it!</a:t>
            </a:r>
            <a:endParaRPr lang="en-US" dirty="0">
              <a:cs typeface="Calibri"/>
            </a:endParaRPr>
          </a:p>
        </p:txBody>
      </p:sp>
      <p:sp>
        <p:nvSpPr>
          <p:cNvPr id="4" name="Slide Number Placeholder 3"/>
          <p:cNvSpPr>
            <a:spLocks noGrp="1"/>
          </p:cNvSpPr>
          <p:nvPr>
            <p:ph type="sldNum" sz="quarter" idx="5"/>
          </p:nvPr>
        </p:nvSpPr>
        <p:spPr/>
        <p:txBody>
          <a:bodyPr/>
          <a:lstStyle/>
          <a:p>
            <a:fld id="{17CD490C-2F63-41F2-9F54-5EEBA3B35FA7}" type="slidenum">
              <a:rPr lang="en-GB"/>
              <a:t>12</a:t>
            </a:fld>
            <a:endParaRPr lang="en-GB"/>
          </a:p>
        </p:txBody>
      </p:sp>
    </p:spTree>
    <p:extLst>
      <p:ext uri="{BB962C8B-B14F-4D97-AF65-F5344CB8AC3E}">
        <p14:creationId xmlns:p14="http://schemas.microsoft.com/office/powerpoint/2010/main" val="2935231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https://www.bing.com/videos/search?q=Descartes&amp;&amp;view=detail&amp;mid=3252679F9EC15CA86AFD3252679F9EC15CA86AFD&amp;&amp;FORM=VRDGAR</a:t>
            </a:r>
            <a:endParaRPr lang="en-US" dirty="0"/>
          </a:p>
        </p:txBody>
      </p:sp>
      <p:sp>
        <p:nvSpPr>
          <p:cNvPr id="4" name="Slide Number Placeholder 3"/>
          <p:cNvSpPr>
            <a:spLocks noGrp="1"/>
          </p:cNvSpPr>
          <p:nvPr>
            <p:ph type="sldNum" sz="quarter" idx="5"/>
          </p:nvPr>
        </p:nvSpPr>
        <p:spPr/>
        <p:txBody>
          <a:bodyPr/>
          <a:lstStyle/>
          <a:p>
            <a:fld id="{17CD490C-2F63-41F2-9F54-5EEBA3B35FA7}" type="slidenum">
              <a:rPr lang="en-GB"/>
              <a:t>15</a:t>
            </a:fld>
            <a:endParaRPr lang="en-GB"/>
          </a:p>
        </p:txBody>
      </p:sp>
    </p:spTree>
    <p:extLst>
      <p:ext uri="{BB962C8B-B14F-4D97-AF65-F5344CB8AC3E}">
        <p14:creationId xmlns:p14="http://schemas.microsoft.com/office/powerpoint/2010/main" val="361172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Inner Child, Ego, ID</a:t>
            </a:r>
          </a:p>
          <a:p>
            <a:r>
              <a:rPr lang="en-US" dirty="0">
                <a:cs typeface="Calibri"/>
              </a:rPr>
              <a:t>What does it actually mean to find oneself? Are we </a:t>
            </a:r>
            <a:r>
              <a:rPr lang="en-US" dirty="0" err="1">
                <a:cs typeface="Calibri"/>
              </a:rPr>
              <a:t>chaisng</a:t>
            </a:r>
            <a:r>
              <a:rPr lang="en-US" dirty="0">
                <a:cs typeface="Calibri"/>
              </a:rPr>
              <a:t> after fools gold? Is this a Western Idea?</a:t>
            </a:r>
          </a:p>
          <a:p>
            <a:r>
              <a:rPr lang="en-US" dirty="0">
                <a:cs typeface="Calibri"/>
              </a:rPr>
              <a:t>The Postmodern agenda no longer worships at the alter of the self, it deconstructs self along with everything else.</a:t>
            </a:r>
          </a:p>
          <a:p>
            <a:r>
              <a:rPr lang="en-US" dirty="0">
                <a:cs typeface="Calibri"/>
              </a:rPr>
              <a:t>When we observe people, we are merely observing people's bodies, that somehow or </a:t>
            </a:r>
            <a:r>
              <a:rPr lang="en-US" dirty="0" err="1">
                <a:cs typeface="Calibri"/>
              </a:rPr>
              <a:t>aother</a:t>
            </a:r>
            <a:r>
              <a:rPr lang="en-US" dirty="0">
                <a:cs typeface="Calibri"/>
              </a:rPr>
              <a:t> contains the non material soul/mind/self. The non-corporeal self is looking out from physical eyes from somewhere inside my physical head.</a:t>
            </a:r>
          </a:p>
        </p:txBody>
      </p:sp>
      <p:sp>
        <p:nvSpPr>
          <p:cNvPr id="4" name="Slide Number Placeholder 3"/>
          <p:cNvSpPr>
            <a:spLocks noGrp="1"/>
          </p:cNvSpPr>
          <p:nvPr>
            <p:ph type="sldNum" sz="quarter" idx="5"/>
          </p:nvPr>
        </p:nvSpPr>
        <p:spPr/>
        <p:txBody>
          <a:bodyPr/>
          <a:lstStyle/>
          <a:p>
            <a:fld id="{17CD490C-2F63-41F2-9F54-5EEBA3B35FA7}" type="slidenum">
              <a:rPr lang="en-GB"/>
              <a:t>16</a:t>
            </a:fld>
            <a:endParaRPr lang="en-GB"/>
          </a:p>
        </p:txBody>
      </p:sp>
    </p:spTree>
    <p:extLst>
      <p:ext uri="{BB962C8B-B14F-4D97-AF65-F5344CB8AC3E}">
        <p14:creationId xmlns:p14="http://schemas.microsoft.com/office/powerpoint/2010/main" val="4227922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Rousseau believed that people should live their lives fully and authentically, but to do so, we must move away from people and get back in touch with nature</a:t>
            </a:r>
          </a:p>
          <a:p>
            <a:r>
              <a:rPr lang="en-US" dirty="0">
                <a:cs typeface="Calibri"/>
              </a:rPr>
              <a:t>We should go back to nature of it's beauty, mystery and simplicity</a:t>
            </a:r>
          </a:p>
        </p:txBody>
      </p:sp>
      <p:sp>
        <p:nvSpPr>
          <p:cNvPr id="4" name="Slide Number Placeholder 3"/>
          <p:cNvSpPr>
            <a:spLocks noGrp="1"/>
          </p:cNvSpPr>
          <p:nvPr>
            <p:ph type="sldNum" sz="quarter" idx="5"/>
          </p:nvPr>
        </p:nvSpPr>
        <p:spPr/>
        <p:txBody>
          <a:bodyPr/>
          <a:lstStyle/>
          <a:p>
            <a:fld id="{17CD490C-2F63-41F2-9F54-5EEBA3B35FA7}" type="slidenum">
              <a:rPr lang="en-GB"/>
              <a:t>17</a:t>
            </a:fld>
            <a:endParaRPr lang="en-GB"/>
          </a:p>
        </p:txBody>
      </p:sp>
    </p:spTree>
    <p:extLst>
      <p:ext uri="{BB962C8B-B14F-4D97-AF65-F5344CB8AC3E}">
        <p14:creationId xmlns:p14="http://schemas.microsoft.com/office/powerpoint/2010/main" val="986935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Monday, September 28,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9140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Monday, September 28,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246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cap="all"/>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Monday, September 28,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8829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Monday, September 28,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02980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Monday, September 28, 2020</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46714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Monday, September 28, 2020</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71411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Monday, September 28, 2020</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94317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Monday, September 28,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89832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Monday, September 28,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77555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Monday, September 28,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35557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Monday, September 28,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3985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Monday, September 28, 2020</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717911014"/>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32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pixabay.com/?utm_source=link-attribution&amp;utm_medium=referral&amp;utm_campaign=image&amp;utm_content=2313430" TargetMode="External"/><Relationship Id="rId4" Type="http://schemas.openxmlformats.org/officeDocument/2006/relationships/hyperlink" Target="https://pixabay.com/users/Tumisu-148124/?utm_source=link-attribution&amp;utm_medium=referral&amp;utm_campaign=image&amp;utm_content=23134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pixabay.com/?utm_source=link-attribution&amp;utm_medium=referral&amp;utm_campaign=image&amp;utm_content=4083469" TargetMode="External"/><Relationship Id="rId4" Type="http://schemas.openxmlformats.org/officeDocument/2006/relationships/hyperlink" Target="https://pixabay.com/users/mohamed_hassan-5229782/?utm_source=link-attribution&amp;utm_medium=referral&amp;utm_campaign=image&amp;utm_content=4083469"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CAjWUrwvxs4"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pixabay.com/?utm_source=link-attribution&amp;utm_medium=referral&amp;utm_campaign=image&amp;utm_content=2937691" TargetMode="External"/><Relationship Id="rId4" Type="http://schemas.openxmlformats.org/officeDocument/2006/relationships/hyperlink" Target="https://pixabay.com/users/johnhain-352999/?utm_source=link-attribution&amp;utm_medium=referral&amp;utm_campaign=image&amp;utm_content=2937691"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9D89EBB-72B3-43C9-BAA0-C3D3A97AD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5A6BA549-E7EA-4091-94B3-7B2B3044E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49567" y="619199"/>
            <a:ext cx="9492866" cy="576000"/>
          </a:xfrm>
        </p:spPr>
        <p:txBody>
          <a:bodyPr wrap="square" anchor="t">
            <a:normAutofit/>
          </a:bodyPr>
          <a:lstStyle/>
          <a:p>
            <a:pPr>
              <a:lnSpc>
                <a:spcPct val="90000"/>
              </a:lnSpc>
            </a:pPr>
            <a:r>
              <a:rPr lang="en-GB" sz="2700">
                <a:cs typeface="Calibri Light"/>
              </a:rPr>
              <a:t>Philosophical Roots of Humanistic Counselling</a:t>
            </a:r>
            <a:endParaRPr lang="en-GB" sz="2700"/>
          </a:p>
        </p:txBody>
      </p:sp>
      <p:sp>
        <p:nvSpPr>
          <p:cNvPr id="3" name="Subtitle 2"/>
          <p:cNvSpPr>
            <a:spLocks noGrp="1"/>
          </p:cNvSpPr>
          <p:nvPr>
            <p:ph type="subTitle" idx="1"/>
          </p:nvPr>
        </p:nvSpPr>
        <p:spPr>
          <a:xfrm>
            <a:off x="1349568" y="1265256"/>
            <a:ext cx="9492866" cy="340414"/>
          </a:xfrm>
        </p:spPr>
        <p:txBody>
          <a:bodyPr wrap="square">
            <a:normAutofit lnSpcReduction="10000"/>
          </a:bodyPr>
          <a:lstStyle/>
          <a:p>
            <a:endParaRPr lang="en-GB" sz="2000"/>
          </a:p>
        </p:txBody>
      </p:sp>
      <p:grpSp>
        <p:nvGrpSpPr>
          <p:cNvPr id="24" name="Group 12">
            <a:extLst>
              <a:ext uri="{FF2B5EF4-FFF2-40B4-BE49-F238E27FC236}">
                <a16:creationId xmlns:a16="http://schemas.microsoft.com/office/drawing/2014/main" id="{C8F3AECA-1E28-4DB0-901D-747B827596E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5" name="Group 17">
            <a:extLst>
              <a:ext uri="{FF2B5EF4-FFF2-40B4-BE49-F238E27FC236}">
                <a16:creationId xmlns:a16="http://schemas.microsoft.com/office/drawing/2014/main" id="{3214C51D-3B74-4CCB-82B8-A184460FCAA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19"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6" name="Freeform: Shape 22">
            <a:extLst>
              <a:ext uri="{FF2B5EF4-FFF2-40B4-BE49-F238E27FC236}">
                <a16:creationId xmlns:a16="http://schemas.microsoft.com/office/drawing/2014/main" id="{613F3963-915E-4812-8B39-BE6EA7CC82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4524375" y="-809624"/>
            <a:ext cx="3143251" cy="12192001"/>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27" name="Picture 3">
            <a:extLst>
              <a:ext uri="{FF2B5EF4-FFF2-40B4-BE49-F238E27FC236}">
                <a16:creationId xmlns:a16="http://schemas.microsoft.com/office/drawing/2014/main" id="{067ABFD3-37F9-4B8A-B4CD-399F4516F31A}"/>
              </a:ext>
            </a:extLst>
          </p:cNvPr>
          <p:cNvPicPr>
            <a:picLocks noChangeAspect="1"/>
          </p:cNvPicPr>
          <p:nvPr/>
        </p:nvPicPr>
        <p:blipFill rotWithShape="1">
          <a:blip r:embed="rId2"/>
          <a:srcRect t="28569" r="-2" b="22100"/>
          <a:stretch/>
        </p:blipFill>
        <p:spPr>
          <a:xfrm>
            <a:off x="20" y="2124079"/>
            <a:ext cx="12191980" cy="4008527"/>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D3B63D-97A2-43B6-B140-7FADB9C541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9AB3E9-A7F5-451B-8FC3-9BBE53056F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C050A-810A-4A63-BCAA-9E125678C567}"/>
              </a:ext>
            </a:extLst>
          </p:cNvPr>
          <p:cNvSpPr>
            <a:spLocks noGrp="1"/>
          </p:cNvSpPr>
          <p:nvPr>
            <p:ph type="title"/>
          </p:nvPr>
        </p:nvSpPr>
        <p:spPr>
          <a:xfrm>
            <a:off x="720000" y="619200"/>
            <a:ext cx="4991961" cy="1477328"/>
          </a:xfrm>
        </p:spPr>
        <p:txBody>
          <a:bodyPr wrap="square" anchor="ctr">
            <a:normAutofit/>
          </a:bodyPr>
          <a:lstStyle/>
          <a:p>
            <a:r>
              <a:rPr lang="en-GB" dirty="0"/>
              <a:t>When did the story of Counselling begin?</a:t>
            </a:r>
          </a:p>
        </p:txBody>
      </p:sp>
      <p:sp>
        <p:nvSpPr>
          <p:cNvPr id="3" name="Content Placeholder 2">
            <a:extLst>
              <a:ext uri="{FF2B5EF4-FFF2-40B4-BE49-F238E27FC236}">
                <a16:creationId xmlns:a16="http://schemas.microsoft.com/office/drawing/2014/main" id="{B3136F34-7475-4E1D-9F23-D23B67C96F17}"/>
              </a:ext>
            </a:extLst>
          </p:cNvPr>
          <p:cNvSpPr>
            <a:spLocks noGrp="1"/>
          </p:cNvSpPr>
          <p:nvPr>
            <p:ph idx="1"/>
          </p:nvPr>
        </p:nvSpPr>
        <p:spPr>
          <a:xfrm>
            <a:off x="720000" y="2541600"/>
            <a:ext cx="4991962" cy="3216273"/>
          </a:xfrm>
        </p:spPr>
        <p:txBody>
          <a:bodyPr vert="horz" lIns="0" tIns="0" rIns="0" bIns="0" rtlCol="0">
            <a:normAutofit/>
          </a:bodyPr>
          <a:lstStyle/>
          <a:p>
            <a:r>
              <a:rPr lang="en-GB"/>
              <a:t>Spend a few minutes just reflecting on this question. Jot a few points down and consider these as we move through today's session.</a:t>
            </a:r>
            <a:endParaRPr lang="en-GB" dirty="0"/>
          </a:p>
        </p:txBody>
      </p:sp>
      <p:pic>
        <p:nvPicPr>
          <p:cNvPr id="4" name="Picture 4" descr="A close up of a tree&#10;&#10;Description automatically generated">
            <a:extLst>
              <a:ext uri="{FF2B5EF4-FFF2-40B4-BE49-F238E27FC236}">
                <a16:creationId xmlns:a16="http://schemas.microsoft.com/office/drawing/2014/main" id="{3FCE90A7-DD3E-40F3-B754-D59BEEA3E49F}"/>
              </a:ext>
            </a:extLst>
          </p:cNvPr>
          <p:cNvPicPr>
            <a:picLocks noChangeAspect="1"/>
          </p:cNvPicPr>
          <p:nvPr/>
        </p:nvPicPr>
        <p:blipFill>
          <a:blip r:embed="rId3"/>
          <a:stretch>
            <a:fillRect/>
          </a:stretch>
        </p:blipFill>
        <p:spPr>
          <a:xfrm>
            <a:off x="6444525" y="1236962"/>
            <a:ext cx="5014800" cy="4375414"/>
          </a:xfrm>
          <a:custGeom>
            <a:avLst/>
            <a:gdLst/>
            <a:ahLst/>
            <a:cxnLst/>
            <a:rect l="l" t="t" r="r" b="b"/>
            <a:pathLst>
              <a:path w="5014800" h="5409338">
                <a:moveTo>
                  <a:pt x="0" y="0"/>
                </a:moveTo>
                <a:lnTo>
                  <a:pt x="5014800" y="0"/>
                </a:lnTo>
                <a:lnTo>
                  <a:pt x="5014800" y="5409338"/>
                </a:lnTo>
                <a:lnTo>
                  <a:pt x="0" y="5409338"/>
                </a:lnTo>
                <a:close/>
              </a:path>
            </a:pathLst>
          </a:custGeom>
        </p:spPr>
      </p:pic>
      <p:sp>
        <p:nvSpPr>
          <p:cNvPr id="5" name="TextBox 4">
            <a:extLst>
              <a:ext uri="{FF2B5EF4-FFF2-40B4-BE49-F238E27FC236}">
                <a16:creationId xmlns:a16="http://schemas.microsoft.com/office/drawing/2014/main" id="{B053B419-3DE0-42A5-AA06-CB66D32AED47}"/>
              </a:ext>
            </a:extLst>
          </p:cNvPr>
          <p:cNvSpPr txBox="1"/>
          <p:nvPr/>
        </p:nvSpPr>
        <p:spPr>
          <a:xfrm>
            <a:off x="7406640" y="576072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Image by </a:t>
            </a:r>
            <a:r>
              <a:rPr lang="en-GB" u="sng" dirty="0">
                <a:ea typeface="+mn-lt"/>
                <a:cs typeface="+mn-lt"/>
                <a:hlinkClick r:id="rId4"/>
              </a:rPr>
              <a:t>Tumisu</a:t>
            </a:r>
            <a:r>
              <a:rPr lang="en-GB">
                <a:ea typeface="+mn-lt"/>
                <a:cs typeface="+mn-lt"/>
              </a:rPr>
              <a:t> from </a:t>
            </a:r>
            <a:r>
              <a:rPr lang="en-GB" u="sng" dirty="0">
                <a:ea typeface="+mn-lt"/>
                <a:cs typeface="+mn-lt"/>
                <a:hlinkClick r:id="rId5"/>
              </a:rPr>
              <a:t>Pixabay</a:t>
            </a:r>
            <a:r>
              <a:rPr lang="en-GB" dirty="0">
                <a:ea typeface="+mn-lt"/>
                <a:cs typeface="+mn-lt"/>
              </a:rPr>
              <a:t> </a:t>
            </a:r>
            <a:endParaRPr lang="en-US" dirty="0"/>
          </a:p>
        </p:txBody>
      </p:sp>
    </p:spTree>
    <p:extLst>
      <p:ext uri="{BB962C8B-B14F-4D97-AF65-F5344CB8AC3E}">
        <p14:creationId xmlns:p14="http://schemas.microsoft.com/office/powerpoint/2010/main" val="29280596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7DF92-1449-4A6B-85E7-ABDD25251B48}"/>
              </a:ext>
            </a:extLst>
          </p:cNvPr>
          <p:cNvSpPr>
            <a:spLocks noGrp="1"/>
          </p:cNvSpPr>
          <p:nvPr>
            <p:ph type="title"/>
          </p:nvPr>
        </p:nvSpPr>
        <p:spPr>
          <a:xfrm>
            <a:off x="720000" y="619200"/>
            <a:ext cx="4991961" cy="1477328"/>
          </a:xfrm>
        </p:spPr>
        <p:txBody>
          <a:bodyPr wrap="square" anchor="ctr">
            <a:normAutofit/>
          </a:bodyPr>
          <a:lstStyle/>
          <a:p>
            <a:r>
              <a:rPr lang="en-GB"/>
              <a:t>Roots of Counselling</a:t>
            </a:r>
          </a:p>
        </p:txBody>
      </p:sp>
      <p:sp>
        <p:nvSpPr>
          <p:cNvPr id="3" name="Content Placeholder 2">
            <a:extLst>
              <a:ext uri="{FF2B5EF4-FFF2-40B4-BE49-F238E27FC236}">
                <a16:creationId xmlns:a16="http://schemas.microsoft.com/office/drawing/2014/main" id="{65533BE5-F84F-4C89-99E0-6943B91ECB98}"/>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In the last 300 years we have had great advances in industry and in the last 50-70 years this has largely been technological advances. </a:t>
            </a:r>
          </a:p>
          <a:p>
            <a:pPr>
              <a:lnSpc>
                <a:spcPct val="110000"/>
              </a:lnSpc>
            </a:pPr>
            <a:r>
              <a:rPr lang="en-GB" sz="1600"/>
              <a:t>Do you think we are now more knowledgeable?</a:t>
            </a:r>
          </a:p>
          <a:p>
            <a:pPr>
              <a:lnSpc>
                <a:spcPct val="110000"/>
              </a:lnSpc>
            </a:pPr>
            <a:r>
              <a:rPr lang="en-GB" sz="1600"/>
              <a:t>Are we more compassionate, caring or sensitive?</a:t>
            </a:r>
          </a:p>
          <a:p>
            <a:pPr>
              <a:lnSpc>
                <a:spcPct val="110000"/>
              </a:lnSpc>
            </a:pPr>
            <a:r>
              <a:rPr lang="en-GB" sz="1600"/>
              <a:t>Do we support each other, or is our communication becoming more limited and destructive?</a:t>
            </a:r>
          </a:p>
          <a:p>
            <a:pPr>
              <a:lnSpc>
                <a:spcPct val="110000"/>
              </a:lnSpc>
            </a:pPr>
            <a:r>
              <a:rPr lang="en-GB" sz="1600"/>
              <a:t>These are questions to ask yourself as we progress through today's session.</a:t>
            </a:r>
          </a:p>
        </p:txBody>
      </p:sp>
      <p:sp useBgFill="1">
        <p:nvSpPr>
          <p:cNvPr id="33" name="Freeform: Shape 3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24" name="Picture 24" descr="Text&#10;&#10;Description automatically generated">
            <a:extLst>
              <a:ext uri="{FF2B5EF4-FFF2-40B4-BE49-F238E27FC236}">
                <a16:creationId xmlns:a16="http://schemas.microsoft.com/office/drawing/2014/main" id="{F1DE0A42-BD75-4326-81E9-E268E057A4D9}"/>
              </a:ext>
            </a:extLst>
          </p:cNvPr>
          <p:cNvPicPr>
            <a:picLocks noChangeAspect="1"/>
          </p:cNvPicPr>
          <p:nvPr/>
        </p:nvPicPr>
        <p:blipFill>
          <a:blip r:embed="rId3"/>
          <a:stretch>
            <a:fillRect/>
          </a:stretch>
        </p:blipFill>
        <p:spPr>
          <a:xfrm>
            <a:off x="7176162" y="1769973"/>
            <a:ext cx="4284000" cy="3309391"/>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9777627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26472-99F7-4FB6-B54B-0A1AB9064192}"/>
              </a:ext>
            </a:extLst>
          </p:cNvPr>
          <p:cNvSpPr>
            <a:spLocks noGrp="1"/>
          </p:cNvSpPr>
          <p:nvPr>
            <p:ph type="title"/>
          </p:nvPr>
        </p:nvSpPr>
        <p:spPr>
          <a:xfrm>
            <a:off x="720000" y="619200"/>
            <a:ext cx="10728322" cy="681586"/>
          </a:xfrm>
        </p:spPr>
        <p:txBody>
          <a:bodyPr wrap="square">
            <a:normAutofit/>
          </a:bodyPr>
          <a:lstStyle/>
          <a:p>
            <a:r>
              <a:rPr lang="en-GB"/>
              <a:t>Why study the philosophy of Humanistic Counselling?</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9DA00724-3E0F-43CC-B437-1D5BAC762AC4}"/>
              </a:ext>
            </a:extLst>
          </p:cNvPr>
          <p:cNvGraphicFramePr>
            <a:graphicFrameLocks noGrp="1"/>
          </p:cNvGraphicFramePr>
          <p:nvPr>
            <p:ph idx="1"/>
            <p:extLst>
              <p:ext uri="{D42A27DB-BD31-4B8C-83A1-F6EECF244321}">
                <p14:modId xmlns:p14="http://schemas.microsoft.com/office/powerpoint/2010/main" val="2792190943"/>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03352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7EFF05-A8DA-4B3E-9C21-7A04283D48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E9F3C4-0623-4F2B-A4FE-187D7B73CD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D24FF2-0EF7-4840-85F9-E82A0C371B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44878-B868-4AE7-BDE1-3847FBAA4D0C}"/>
              </a:ext>
            </a:extLst>
          </p:cNvPr>
          <p:cNvSpPr>
            <a:spLocks noGrp="1"/>
          </p:cNvSpPr>
          <p:nvPr>
            <p:ph type="title"/>
          </p:nvPr>
        </p:nvSpPr>
        <p:spPr>
          <a:xfrm>
            <a:off x="731838" y="1469364"/>
            <a:ext cx="10728324" cy="1969770"/>
          </a:xfrm>
        </p:spPr>
        <p:txBody>
          <a:bodyPr vert="horz" wrap="square" lIns="0" tIns="0" rIns="0" bIns="0" rtlCol="0" anchor="b" anchorCtr="0">
            <a:normAutofit/>
          </a:bodyPr>
          <a:lstStyle/>
          <a:p>
            <a:pPr algn="ctr"/>
            <a:r>
              <a:rPr lang="en-US" sz="5600" spc="-100"/>
              <a:t>Finding a Humanistic Identity</a:t>
            </a:r>
          </a:p>
        </p:txBody>
      </p:sp>
      <p:sp>
        <p:nvSpPr>
          <p:cNvPr id="3" name="Content Placeholder 2">
            <a:extLst>
              <a:ext uri="{FF2B5EF4-FFF2-40B4-BE49-F238E27FC236}">
                <a16:creationId xmlns:a16="http://schemas.microsoft.com/office/drawing/2014/main" id="{2346215F-2C20-46E9-888D-2FD297EE1DC9}"/>
              </a:ext>
            </a:extLst>
          </p:cNvPr>
          <p:cNvSpPr>
            <a:spLocks noGrp="1"/>
          </p:cNvSpPr>
          <p:nvPr>
            <p:ph idx="1"/>
          </p:nvPr>
        </p:nvSpPr>
        <p:spPr>
          <a:xfrm>
            <a:off x="731838" y="3799133"/>
            <a:ext cx="10728324" cy="993670"/>
          </a:xfrm>
        </p:spPr>
        <p:txBody>
          <a:bodyPr vert="horz" lIns="0" tIns="0" rIns="0" bIns="0" rtlCol="0">
            <a:normAutofit/>
          </a:bodyPr>
          <a:lstStyle/>
          <a:p>
            <a:pPr marL="0" indent="0" algn="ctr">
              <a:buNone/>
            </a:pPr>
            <a:r>
              <a:rPr lang="en-US" sz="2800">
                <a:solidFill>
                  <a:schemeClr val="tx2">
                    <a:lumMod val="90000"/>
                  </a:schemeClr>
                </a:solidFill>
              </a:rPr>
              <a:t>Greek thinkers and healing, direction and meaning</a:t>
            </a:r>
          </a:p>
        </p:txBody>
      </p:sp>
      <p:sp>
        <p:nvSpPr>
          <p:cNvPr id="16" name="Freeform 78">
            <a:extLst>
              <a:ext uri="{FF2B5EF4-FFF2-40B4-BE49-F238E27FC236}">
                <a16:creationId xmlns:a16="http://schemas.microsoft.com/office/drawing/2014/main" id="{703DF8EC-903F-4FF4-B443-3B8B5DEF5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600114">
            <a:off x="4532666" y="45741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79">
            <a:extLst>
              <a:ext uri="{FF2B5EF4-FFF2-40B4-BE49-F238E27FC236}">
                <a16:creationId xmlns:a16="http://schemas.microsoft.com/office/drawing/2014/main" id="{00B4453B-3251-479A-995C-568CE62036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600114">
            <a:off x="5791465" y="20895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5">
            <a:extLst>
              <a:ext uri="{FF2B5EF4-FFF2-40B4-BE49-F238E27FC236}">
                <a16:creationId xmlns:a16="http://schemas.microsoft.com/office/drawing/2014/main" id="{A4A5B20B-437F-4239-9753-30EB5AB90A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600114">
            <a:off x="7087193" y="46060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7">
            <a:extLst>
              <a:ext uri="{FF2B5EF4-FFF2-40B4-BE49-F238E27FC236}">
                <a16:creationId xmlns:a16="http://schemas.microsoft.com/office/drawing/2014/main" id="{14874823-A924-45C1-B19B-8468C071F7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430858">
            <a:off x="4571743" y="5281959"/>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4" name="Freeform 80">
            <a:extLst>
              <a:ext uri="{FF2B5EF4-FFF2-40B4-BE49-F238E27FC236}">
                <a16:creationId xmlns:a16="http://schemas.microsoft.com/office/drawing/2014/main" id="{A9402C84-62F4-4868-AF08-B13A6194AC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0691" y="5562952"/>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6" name="Freeform 84">
            <a:extLst>
              <a:ext uri="{FF2B5EF4-FFF2-40B4-BE49-F238E27FC236}">
                <a16:creationId xmlns:a16="http://schemas.microsoft.com/office/drawing/2014/main" id="{801ACD2F-9E03-4258-BB7D-5006BA0BDB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6274527">
            <a:off x="6910134" y="5273050"/>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Tree>
    <p:extLst>
      <p:ext uri="{BB962C8B-B14F-4D97-AF65-F5344CB8AC3E}">
        <p14:creationId xmlns:p14="http://schemas.microsoft.com/office/powerpoint/2010/main" val="28805852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33B2E-C255-4B0C-93EB-2FB48C7D5AB1}"/>
              </a:ext>
            </a:extLst>
          </p:cNvPr>
          <p:cNvSpPr>
            <a:spLocks noGrp="1"/>
          </p:cNvSpPr>
          <p:nvPr>
            <p:ph type="title"/>
          </p:nvPr>
        </p:nvSpPr>
        <p:spPr>
          <a:xfrm>
            <a:off x="720000" y="619200"/>
            <a:ext cx="4991961" cy="1477328"/>
          </a:xfrm>
        </p:spPr>
        <p:txBody>
          <a:bodyPr wrap="square" anchor="ctr">
            <a:normAutofit/>
          </a:bodyPr>
          <a:lstStyle/>
          <a:p>
            <a:r>
              <a:rPr lang="en-GB"/>
              <a:t>Socrates (470-399 BCE)</a:t>
            </a:r>
            <a:r>
              <a:rPr lang="en-GB" dirty="0"/>
              <a:t/>
            </a:r>
            <a:br>
              <a:rPr lang="en-GB" dirty="0"/>
            </a:br>
            <a:endParaRPr lang="en-GB" dirty="0"/>
          </a:p>
        </p:txBody>
      </p:sp>
      <p:sp>
        <p:nvSpPr>
          <p:cNvPr id="3" name="Content Placeholder 2">
            <a:extLst>
              <a:ext uri="{FF2B5EF4-FFF2-40B4-BE49-F238E27FC236}">
                <a16:creationId xmlns:a16="http://schemas.microsoft.com/office/drawing/2014/main" id="{CB2A0E19-943D-44B6-AE75-8DCE7EE7CD7B}"/>
              </a:ext>
            </a:extLst>
          </p:cNvPr>
          <p:cNvSpPr>
            <a:spLocks noGrp="1"/>
          </p:cNvSpPr>
          <p:nvPr>
            <p:ph idx="1"/>
          </p:nvPr>
        </p:nvSpPr>
        <p:spPr>
          <a:xfrm>
            <a:off x="720000" y="2541600"/>
            <a:ext cx="4991962" cy="3216273"/>
          </a:xfrm>
        </p:spPr>
        <p:txBody>
          <a:bodyPr vert="horz" lIns="0" tIns="0" rIns="0" bIns="0" rtlCol="0">
            <a:normAutofit/>
          </a:bodyPr>
          <a:lstStyle/>
          <a:p>
            <a:r>
              <a:rPr lang="en-GB"/>
              <a:t>Greatest Philosopher of all time?</a:t>
            </a:r>
          </a:p>
          <a:p>
            <a:r>
              <a:rPr lang="en-GB"/>
              <a:t>Socratic Method</a:t>
            </a:r>
          </a:p>
          <a:p>
            <a:endParaRPr lang="en-GB" dirty="0"/>
          </a:p>
        </p:txBody>
      </p:sp>
      <p:pic>
        <p:nvPicPr>
          <p:cNvPr id="4" name="Picture 4" descr="A close up of a person&#10;&#10;Description automatically generated">
            <a:extLst>
              <a:ext uri="{FF2B5EF4-FFF2-40B4-BE49-F238E27FC236}">
                <a16:creationId xmlns:a16="http://schemas.microsoft.com/office/drawing/2014/main" id="{B9861DB2-E891-49DD-BB7D-045F9572824B}"/>
              </a:ext>
            </a:extLst>
          </p:cNvPr>
          <p:cNvPicPr>
            <a:picLocks noChangeAspect="1"/>
          </p:cNvPicPr>
          <p:nvPr/>
        </p:nvPicPr>
        <p:blipFill rotWithShape="1">
          <a:blip r:embed="rId3"/>
          <a:srcRect r="2" b="3169"/>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29223150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5BEAD-2B4A-4935-A824-1F82C261B5D4}"/>
              </a:ext>
            </a:extLst>
          </p:cNvPr>
          <p:cNvSpPr>
            <a:spLocks noGrp="1"/>
          </p:cNvSpPr>
          <p:nvPr>
            <p:ph type="title"/>
          </p:nvPr>
        </p:nvSpPr>
        <p:spPr>
          <a:xfrm>
            <a:off x="720000" y="619200"/>
            <a:ext cx="4991961" cy="1477328"/>
          </a:xfrm>
        </p:spPr>
        <p:txBody>
          <a:bodyPr wrap="square" anchor="ctr">
            <a:normAutofit/>
          </a:bodyPr>
          <a:lstStyle/>
          <a:p>
            <a:r>
              <a:rPr lang="en-GB"/>
              <a:t>Plato (428-348 BCE)</a:t>
            </a:r>
          </a:p>
        </p:txBody>
      </p:sp>
      <p:sp>
        <p:nvSpPr>
          <p:cNvPr id="3" name="Content Placeholder 2">
            <a:extLst>
              <a:ext uri="{FF2B5EF4-FFF2-40B4-BE49-F238E27FC236}">
                <a16:creationId xmlns:a16="http://schemas.microsoft.com/office/drawing/2014/main" id="{8BA3BFB4-F6AD-4CD2-98D5-01BFC07ECB05}"/>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a:t>Pupil of Socrates</a:t>
            </a:r>
          </a:p>
          <a:p>
            <a:pPr>
              <a:lnSpc>
                <a:spcPct val="110000"/>
              </a:lnSpc>
            </a:pPr>
            <a:r>
              <a:rPr lang="en-GB"/>
              <a:t>Temperance</a:t>
            </a:r>
          </a:p>
          <a:p>
            <a:pPr>
              <a:lnSpc>
                <a:spcPct val="110000"/>
              </a:lnSpc>
            </a:pPr>
            <a:r>
              <a:rPr lang="en-GB"/>
              <a:t>Mental health and Happiness come together.</a:t>
            </a:r>
          </a:p>
          <a:p>
            <a:pPr>
              <a:lnSpc>
                <a:spcPct val="110000"/>
              </a:lnSpc>
            </a:pPr>
            <a:r>
              <a:rPr lang="en-GB"/>
              <a:t>Three aspects to the human soul (psyche): Logistikon, Epithumetikon and Thumoeides</a:t>
            </a:r>
          </a:p>
          <a:p>
            <a:pPr>
              <a:lnSpc>
                <a:spcPct val="110000"/>
              </a:lnSpc>
            </a:pPr>
            <a:r>
              <a:rPr lang="en-GB"/>
              <a:t>Plato and Freud?</a:t>
            </a:r>
          </a:p>
          <a:p>
            <a:pPr>
              <a:lnSpc>
                <a:spcPct val="110000"/>
              </a:lnSpc>
            </a:pPr>
            <a:endParaRPr lang="en-GB"/>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close up of a person&#10;&#10;Description automatically generated">
            <a:extLst>
              <a:ext uri="{FF2B5EF4-FFF2-40B4-BE49-F238E27FC236}">
                <a16:creationId xmlns:a16="http://schemas.microsoft.com/office/drawing/2014/main" id="{4EBABED4-B67C-4643-9922-05B1BB87ECF2}"/>
              </a:ext>
            </a:extLst>
          </p:cNvPr>
          <p:cNvPicPr>
            <a:picLocks noChangeAspect="1"/>
          </p:cNvPicPr>
          <p:nvPr/>
        </p:nvPicPr>
        <p:blipFill>
          <a:blip r:embed="rId3"/>
          <a:stretch>
            <a:fillRect/>
          </a:stretch>
        </p:blipFill>
        <p:spPr>
          <a:xfrm>
            <a:off x="7518328" y="720000"/>
            <a:ext cx="3599668" cy="5409338"/>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12019706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38107-88E2-4DF5-B706-215C6798D12B}"/>
              </a:ext>
            </a:extLst>
          </p:cNvPr>
          <p:cNvSpPr>
            <a:spLocks noGrp="1"/>
          </p:cNvSpPr>
          <p:nvPr>
            <p:ph type="title"/>
          </p:nvPr>
        </p:nvSpPr>
        <p:spPr>
          <a:xfrm>
            <a:off x="720000" y="619200"/>
            <a:ext cx="4991961" cy="1477328"/>
          </a:xfrm>
        </p:spPr>
        <p:txBody>
          <a:bodyPr wrap="square" anchor="ctr">
            <a:normAutofit/>
          </a:bodyPr>
          <a:lstStyle/>
          <a:p>
            <a:r>
              <a:rPr lang="en-GB"/>
              <a:t>Are these three concepts still useful?</a:t>
            </a:r>
          </a:p>
        </p:txBody>
      </p:sp>
      <p:sp>
        <p:nvSpPr>
          <p:cNvPr id="3" name="Content Placeholder 2">
            <a:extLst>
              <a:ext uri="{FF2B5EF4-FFF2-40B4-BE49-F238E27FC236}">
                <a16:creationId xmlns:a16="http://schemas.microsoft.com/office/drawing/2014/main" id="{17858BCC-D3CC-42D6-A83A-3DBF0A525AF9}"/>
              </a:ext>
            </a:extLst>
          </p:cNvPr>
          <p:cNvSpPr>
            <a:spLocks noGrp="1"/>
          </p:cNvSpPr>
          <p:nvPr>
            <p:ph idx="1"/>
          </p:nvPr>
        </p:nvSpPr>
        <p:spPr>
          <a:xfrm>
            <a:off x="720000" y="2541600"/>
            <a:ext cx="4991962" cy="3216273"/>
          </a:xfrm>
        </p:spPr>
        <p:txBody>
          <a:bodyPr vert="horz" lIns="0" tIns="0" rIns="0" bIns="0" rtlCol="0">
            <a:normAutofit/>
          </a:bodyPr>
          <a:lstStyle/>
          <a:p>
            <a:r>
              <a:rPr lang="en-GB"/>
              <a:t>Reason (Logistikon)</a:t>
            </a:r>
          </a:p>
          <a:p>
            <a:r>
              <a:rPr lang="en-GB"/>
              <a:t>Appetite (Epithumetikon)</a:t>
            </a:r>
          </a:p>
          <a:p>
            <a:r>
              <a:rPr lang="en-GB"/>
              <a:t>Spirit (Thumoeides)</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Icon&#10;&#10;Description automatically generated">
            <a:extLst>
              <a:ext uri="{FF2B5EF4-FFF2-40B4-BE49-F238E27FC236}">
                <a16:creationId xmlns:a16="http://schemas.microsoft.com/office/drawing/2014/main" id="{A1A790D4-B0BC-4480-B87E-5463048ACC2C}"/>
              </a:ext>
            </a:extLst>
          </p:cNvPr>
          <p:cNvPicPr>
            <a:picLocks noChangeAspect="1"/>
          </p:cNvPicPr>
          <p:nvPr/>
        </p:nvPicPr>
        <p:blipFill>
          <a:blip r:embed="rId3"/>
          <a:stretch>
            <a:fillRect/>
          </a:stretch>
        </p:blipFill>
        <p:spPr>
          <a:xfrm>
            <a:off x="7176162" y="2043079"/>
            <a:ext cx="4284000" cy="2763180"/>
          </a:xfrm>
          <a:custGeom>
            <a:avLst/>
            <a:gdLst/>
            <a:ahLst/>
            <a:cxnLst/>
            <a:rect l="l" t="t" r="r" b="b"/>
            <a:pathLst>
              <a:path w="4284000" h="5409338">
                <a:moveTo>
                  <a:pt x="0" y="0"/>
                </a:moveTo>
                <a:lnTo>
                  <a:pt x="4284000" y="0"/>
                </a:lnTo>
                <a:lnTo>
                  <a:pt x="4284000" y="5409338"/>
                </a:lnTo>
                <a:lnTo>
                  <a:pt x="0" y="5409338"/>
                </a:lnTo>
                <a:close/>
              </a:path>
            </a:pathLst>
          </a:custGeom>
        </p:spPr>
      </p:pic>
      <p:sp>
        <p:nvSpPr>
          <p:cNvPr id="5" name="TextBox 4">
            <a:extLst>
              <a:ext uri="{FF2B5EF4-FFF2-40B4-BE49-F238E27FC236}">
                <a16:creationId xmlns:a16="http://schemas.microsoft.com/office/drawing/2014/main" id="{DE299007-F99D-4683-BAA3-6E146A72AC22}"/>
              </a:ext>
            </a:extLst>
          </p:cNvPr>
          <p:cNvSpPr txBox="1"/>
          <p:nvPr/>
        </p:nvSpPr>
        <p:spPr>
          <a:xfrm>
            <a:off x="7945120" y="53340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Image by </a:t>
            </a:r>
            <a:r>
              <a:rPr lang="en-GB" u="sng" dirty="0">
                <a:ea typeface="+mn-lt"/>
                <a:cs typeface="+mn-lt"/>
                <a:hlinkClick r:id="rId4"/>
              </a:rPr>
              <a:t>mohamed Hassan</a:t>
            </a:r>
            <a:r>
              <a:rPr lang="en-GB">
                <a:ea typeface="+mn-lt"/>
                <a:cs typeface="+mn-lt"/>
              </a:rPr>
              <a:t> from </a:t>
            </a:r>
            <a:r>
              <a:rPr lang="en-GB" u="sng" dirty="0">
                <a:ea typeface="+mn-lt"/>
                <a:cs typeface="+mn-lt"/>
                <a:hlinkClick r:id="rId5"/>
              </a:rPr>
              <a:t>Pixabay</a:t>
            </a:r>
            <a:r>
              <a:rPr lang="en-GB" dirty="0">
                <a:ea typeface="+mn-lt"/>
                <a:cs typeface="+mn-lt"/>
              </a:rPr>
              <a:t> </a:t>
            </a:r>
          </a:p>
          <a:p>
            <a:endParaRPr lang="en-GB" dirty="0"/>
          </a:p>
        </p:txBody>
      </p:sp>
    </p:spTree>
    <p:extLst>
      <p:ext uri="{BB962C8B-B14F-4D97-AF65-F5344CB8AC3E}">
        <p14:creationId xmlns:p14="http://schemas.microsoft.com/office/powerpoint/2010/main" val="34049015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FEA3F-0101-4CDE-B8B2-89CABCB82A81}"/>
              </a:ext>
            </a:extLst>
          </p:cNvPr>
          <p:cNvSpPr>
            <a:spLocks noGrp="1"/>
          </p:cNvSpPr>
          <p:nvPr>
            <p:ph type="title"/>
          </p:nvPr>
        </p:nvSpPr>
        <p:spPr>
          <a:xfrm>
            <a:off x="720000" y="619200"/>
            <a:ext cx="4991961" cy="1477328"/>
          </a:xfrm>
        </p:spPr>
        <p:txBody>
          <a:bodyPr wrap="square" anchor="ctr">
            <a:normAutofit/>
          </a:bodyPr>
          <a:lstStyle/>
          <a:p>
            <a:r>
              <a:rPr lang="en-GB"/>
              <a:t>Martin Luther (1483-1546)</a:t>
            </a:r>
          </a:p>
        </p:txBody>
      </p:sp>
      <p:sp>
        <p:nvSpPr>
          <p:cNvPr id="3" name="Content Placeholder 2">
            <a:extLst>
              <a:ext uri="{FF2B5EF4-FFF2-40B4-BE49-F238E27FC236}">
                <a16:creationId xmlns:a16="http://schemas.microsoft.com/office/drawing/2014/main" id="{4C864C7E-D8DB-4422-8C4A-1B9B02918FA5}"/>
              </a:ext>
            </a:extLst>
          </p:cNvPr>
          <p:cNvSpPr>
            <a:spLocks noGrp="1"/>
          </p:cNvSpPr>
          <p:nvPr>
            <p:ph idx="1"/>
          </p:nvPr>
        </p:nvSpPr>
        <p:spPr>
          <a:xfrm>
            <a:off x="720000" y="2541600"/>
            <a:ext cx="4991962" cy="3216273"/>
          </a:xfrm>
        </p:spPr>
        <p:txBody>
          <a:bodyPr vert="horz" lIns="0" tIns="0" rIns="0" bIns="0" rtlCol="0">
            <a:normAutofit/>
          </a:bodyPr>
          <a:lstStyle/>
          <a:p>
            <a:r>
              <a:rPr lang="en-GB"/>
              <a:t>Catholic Church and Repentance</a:t>
            </a:r>
          </a:p>
          <a:p>
            <a:r>
              <a:rPr lang="en-GB"/>
              <a:t>Authenticiy and repentence</a:t>
            </a:r>
            <a:endParaRPr lang="en-GB" dirty="0"/>
          </a:p>
        </p:txBody>
      </p:sp>
      <p:pic>
        <p:nvPicPr>
          <p:cNvPr id="4" name="Picture 4" descr="A person wearing a hat&#10;&#10;Description automatically generated">
            <a:extLst>
              <a:ext uri="{FF2B5EF4-FFF2-40B4-BE49-F238E27FC236}">
                <a16:creationId xmlns:a16="http://schemas.microsoft.com/office/drawing/2014/main" id="{3BEC0DB8-B6AC-4E94-BF44-1B09644D30A2}"/>
              </a:ext>
            </a:extLst>
          </p:cNvPr>
          <p:cNvPicPr>
            <a:picLocks noChangeAspect="1"/>
          </p:cNvPicPr>
          <p:nvPr/>
        </p:nvPicPr>
        <p:blipFill rotWithShape="1">
          <a:blip r:embed="rId3"/>
          <a:srcRect t="4239" r="1" b="25645"/>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7977925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3B50D-F7A6-4E74-94F6-114DB9BA8100}"/>
              </a:ext>
            </a:extLst>
          </p:cNvPr>
          <p:cNvSpPr>
            <a:spLocks noGrp="1"/>
          </p:cNvSpPr>
          <p:nvPr>
            <p:ph type="title"/>
          </p:nvPr>
        </p:nvSpPr>
        <p:spPr>
          <a:xfrm>
            <a:off x="720000" y="619200"/>
            <a:ext cx="4991961" cy="1477328"/>
          </a:xfrm>
        </p:spPr>
        <p:txBody>
          <a:bodyPr wrap="square" anchor="ctr">
            <a:normAutofit/>
          </a:bodyPr>
          <a:lstStyle/>
          <a:p>
            <a:r>
              <a:rPr lang="en-GB"/>
              <a:t>Luther Continued..</a:t>
            </a:r>
          </a:p>
        </p:txBody>
      </p:sp>
      <p:sp>
        <p:nvSpPr>
          <p:cNvPr id="3" name="Content Placeholder 2">
            <a:extLst>
              <a:ext uri="{FF2B5EF4-FFF2-40B4-BE49-F238E27FC236}">
                <a16:creationId xmlns:a16="http://schemas.microsoft.com/office/drawing/2014/main" id="{810F5C90-202D-4693-BC05-75AFCFF74253}"/>
              </a:ext>
            </a:extLst>
          </p:cNvPr>
          <p:cNvSpPr>
            <a:spLocks noGrp="1"/>
          </p:cNvSpPr>
          <p:nvPr>
            <p:ph idx="1"/>
          </p:nvPr>
        </p:nvSpPr>
        <p:spPr>
          <a:xfrm>
            <a:off x="720000" y="2541600"/>
            <a:ext cx="4991962" cy="3216273"/>
          </a:xfrm>
        </p:spPr>
        <p:txBody>
          <a:bodyPr vert="horz" lIns="0" tIns="0" rIns="0" bIns="0" rtlCol="0">
            <a:normAutofit/>
          </a:bodyPr>
          <a:lstStyle/>
          <a:p>
            <a:r>
              <a:rPr lang="en-GB"/>
              <a:t>Protestant Principles and authenticity</a:t>
            </a:r>
          </a:p>
          <a:p>
            <a:r>
              <a:rPr lang="en-GB"/>
              <a:t>More autonomy</a:t>
            </a:r>
          </a:p>
          <a:p>
            <a:r>
              <a:rPr lang="en-GB"/>
              <a:t>Levels of Protestantism</a:t>
            </a:r>
          </a:p>
          <a:p>
            <a:endParaRPr lang="en-GB"/>
          </a:p>
          <a:p>
            <a:r>
              <a:rPr lang="en-GB"/>
              <a:t>How does this relate to counselling today?</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Text&#10;&#10;Description automatically generated">
            <a:extLst>
              <a:ext uri="{FF2B5EF4-FFF2-40B4-BE49-F238E27FC236}">
                <a16:creationId xmlns:a16="http://schemas.microsoft.com/office/drawing/2014/main" id="{C829EE21-5120-45E9-94C6-077E154E0826}"/>
              </a:ext>
            </a:extLst>
          </p:cNvPr>
          <p:cNvPicPr>
            <a:picLocks noChangeAspect="1"/>
          </p:cNvPicPr>
          <p:nvPr/>
        </p:nvPicPr>
        <p:blipFill>
          <a:blip r:embed="rId3"/>
          <a:stretch>
            <a:fillRect/>
          </a:stretch>
        </p:blipFill>
        <p:spPr>
          <a:xfrm>
            <a:off x="7553365" y="720000"/>
            <a:ext cx="3529593" cy="5409338"/>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11125164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66C96C0-C503-4689-9188-1B79F55F3F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flat screen television&#10;&#10;Description automatically generated">
            <a:extLst>
              <a:ext uri="{FF2B5EF4-FFF2-40B4-BE49-F238E27FC236}">
                <a16:creationId xmlns:a16="http://schemas.microsoft.com/office/drawing/2014/main" id="{0CD950C9-3E5A-486C-A5A9-974AA1B24422}"/>
              </a:ext>
            </a:extLst>
          </p:cNvPr>
          <p:cNvPicPr>
            <a:picLocks noGrp="1" noChangeAspect="1"/>
          </p:cNvPicPr>
          <p:nvPr>
            <p:ph idx="1"/>
          </p:nvPr>
        </p:nvPicPr>
        <p:blipFill rotWithShape="1">
          <a:blip r:embed="rId2"/>
          <a:srcRect t="10592" b="1155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3" name="Rectangle 12">
            <a:extLst>
              <a:ext uri="{FF2B5EF4-FFF2-40B4-BE49-F238E27FC236}">
                <a16:creationId xmlns:a16="http://schemas.microsoft.com/office/drawing/2014/main" id="{6390D9D2-CD1B-45D5-8B3B-6FF07D60E0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1997" cy="2636837"/>
          </a:xfrm>
          <a:prstGeom prst="rect">
            <a:avLst/>
          </a:prstGeom>
          <a:gradFill flip="none" rotWithShape="1">
            <a:gsLst>
              <a:gs pos="58000">
                <a:schemeClr val="bg1">
                  <a:alpha val="30000"/>
                </a:schemeClr>
              </a:gs>
              <a:gs pos="33000">
                <a:schemeClr val="bg1">
                  <a:alpha val="20000"/>
                </a:schemeClr>
              </a:gs>
              <a:gs pos="0">
                <a:schemeClr val="bg1">
                  <a:alpha val="0"/>
                </a:schemeClr>
              </a:gs>
              <a:gs pos="100000">
                <a:schemeClr val="bg1">
                  <a:alpha val="3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DCB327-01B6-4145-87C3-7D9F53EC41E2}"/>
              </a:ext>
            </a:extLst>
          </p:cNvPr>
          <p:cNvSpPr>
            <a:spLocks noGrp="1"/>
          </p:cNvSpPr>
          <p:nvPr>
            <p:ph type="title"/>
          </p:nvPr>
        </p:nvSpPr>
        <p:spPr>
          <a:xfrm>
            <a:off x="1349567" y="619198"/>
            <a:ext cx="9492866" cy="576000"/>
          </a:xfrm>
        </p:spPr>
        <p:txBody>
          <a:bodyPr vert="horz" wrap="square" lIns="0" tIns="0" rIns="0" bIns="0" rtlCol="0" anchor="t" anchorCtr="0">
            <a:normAutofit/>
          </a:bodyPr>
          <a:lstStyle/>
          <a:p>
            <a:pPr algn="ctr"/>
            <a:r>
              <a:rPr lang="en-US" spc="-100"/>
              <a:t>Pause and Thoughts So far?</a:t>
            </a:r>
          </a:p>
        </p:txBody>
      </p:sp>
      <p:grpSp>
        <p:nvGrpSpPr>
          <p:cNvPr id="15" name="Group 14">
            <a:extLst>
              <a:ext uri="{FF2B5EF4-FFF2-40B4-BE49-F238E27FC236}">
                <a16:creationId xmlns:a16="http://schemas.microsoft.com/office/drawing/2014/main" id="{C8F3AECA-1E28-4DB0-901D-747B827596E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6"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214C51D-3B74-4CCB-82B8-A184460FCAA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21"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2226264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05D1035C-3BF0-4FE0-B3A3-1062F8600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13F83-6101-4009-8B0C-7EAF432CBB1B}"/>
              </a:ext>
            </a:extLst>
          </p:cNvPr>
          <p:cNvSpPr>
            <a:spLocks noGrp="1"/>
          </p:cNvSpPr>
          <p:nvPr>
            <p:ph type="title"/>
          </p:nvPr>
        </p:nvSpPr>
        <p:spPr>
          <a:xfrm>
            <a:off x="720000" y="619200"/>
            <a:ext cx="4991961" cy="1477328"/>
          </a:xfrm>
        </p:spPr>
        <p:txBody>
          <a:bodyPr wrap="square" anchor="ctr">
            <a:normAutofit/>
          </a:bodyPr>
          <a:lstStyle/>
          <a:p>
            <a:r>
              <a:rPr lang="en-GB"/>
              <a:t>Rene Descartes (1596-1650)</a:t>
            </a:r>
          </a:p>
        </p:txBody>
      </p:sp>
      <p:sp>
        <p:nvSpPr>
          <p:cNvPr id="3" name="Content Placeholder 2">
            <a:extLst>
              <a:ext uri="{FF2B5EF4-FFF2-40B4-BE49-F238E27FC236}">
                <a16:creationId xmlns:a16="http://schemas.microsoft.com/office/drawing/2014/main" id="{8947336B-414A-4521-9C81-03702AF2DDF5}"/>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400"/>
              <a:t>Decartes: 'I think, therefore I exist'</a:t>
            </a:r>
          </a:p>
          <a:p>
            <a:pPr>
              <a:lnSpc>
                <a:spcPct val="110000"/>
              </a:lnSpc>
            </a:pPr>
            <a:r>
              <a:rPr lang="en-GB" sz="1400"/>
              <a:t>"Doubting everything there was to doubt"</a:t>
            </a:r>
          </a:p>
          <a:p>
            <a:pPr>
              <a:lnSpc>
                <a:spcPct val="110000"/>
              </a:lnSpc>
            </a:pPr>
            <a:r>
              <a:rPr lang="en-GB" sz="1400"/>
              <a:t>"Whatever else gets torn away, </a:t>
            </a:r>
            <a:r>
              <a:rPr lang="en-GB" sz="1400" i="1"/>
              <a:t>I remain</a:t>
            </a:r>
            <a:r>
              <a:rPr lang="en-GB" sz="1400"/>
              <a:t>, tearing, thinking, thinking. Even my body is less substantial than 'me'".</a:t>
            </a:r>
          </a:p>
          <a:p>
            <a:pPr>
              <a:lnSpc>
                <a:spcPct val="110000"/>
              </a:lnSpc>
            </a:pPr>
            <a:r>
              <a:rPr lang="en-GB" sz="1400"/>
              <a:t>COGITO ERGO SUM</a:t>
            </a:r>
          </a:p>
          <a:p>
            <a:pPr>
              <a:lnSpc>
                <a:spcPct val="110000"/>
              </a:lnSpc>
            </a:pPr>
            <a:endParaRPr lang="en-GB" sz="1400"/>
          </a:p>
          <a:p>
            <a:pPr>
              <a:lnSpc>
                <a:spcPct val="110000"/>
              </a:lnSpc>
            </a:pPr>
            <a:r>
              <a:rPr lang="en-GB" sz="1400"/>
              <a:t>When clients come to us, seeking to find their identity, they want to figure out what "me" is, it's almost a Cartesian way of thinking.</a:t>
            </a:r>
          </a:p>
          <a:p>
            <a:pPr>
              <a:lnSpc>
                <a:spcPct val="110000"/>
              </a:lnSpc>
            </a:pPr>
            <a:endParaRPr lang="en-GB" sz="1400"/>
          </a:p>
        </p:txBody>
      </p:sp>
      <p:pic>
        <p:nvPicPr>
          <p:cNvPr id="12" name="Picture 12" descr="A person wearing a suit and tie&#10;&#10;Description automatically generated">
            <a:extLst>
              <a:ext uri="{FF2B5EF4-FFF2-40B4-BE49-F238E27FC236}">
                <a16:creationId xmlns:a16="http://schemas.microsoft.com/office/drawing/2014/main" id="{0DAD5489-B540-4A57-AA1E-967990F27425}"/>
              </a:ext>
            </a:extLst>
          </p:cNvPr>
          <p:cNvPicPr>
            <a:picLocks noChangeAspect="1"/>
          </p:cNvPicPr>
          <p:nvPr/>
        </p:nvPicPr>
        <p:blipFill rotWithShape="1">
          <a:blip r:embed="rId3"/>
          <a:srcRect r="-1" b="3419"/>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34367730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FAE2A12-140C-4527-B721-72C1DD3FC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B43FC7-6A19-4DF3-8506-485B555007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7E689040-6301-4CD3-A20F-EA809EAD5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084144EE-9E93-47B9-8690-160728D88DC7}"/>
              </a:ext>
            </a:extLst>
          </p:cNvPr>
          <p:cNvSpPr>
            <a:spLocks noGrp="1"/>
          </p:cNvSpPr>
          <p:nvPr>
            <p:ph type="title"/>
          </p:nvPr>
        </p:nvSpPr>
        <p:spPr>
          <a:xfrm>
            <a:off x="720000" y="619200"/>
            <a:ext cx="6923813" cy="1477328"/>
          </a:xfrm>
        </p:spPr>
        <p:txBody>
          <a:bodyPr>
            <a:normAutofit/>
          </a:bodyPr>
          <a:lstStyle/>
          <a:p>
            <a:endParaRPr lang="en-GB"/>
          </a:p>
        </p:txBody>
      </p:sp>
      <p:sp>
        <p:nvSpPr>
          <p:cNvPr id="3" name="Content Placeholder 2">
            <a:extLst>
              <a:ext uri="{FF2B5EF4-FFF2-40B4-BE49-F238E27FC236}">
                <a16:creationId xmlns:a16="http://schemas.microsoft.com/office/drawing/2014/main" id="{9E057673-A815-4D5B-BFBA-51B7A45D1AB7}"/>
              </a:ext>
            </a:extLst>
          </p:cNvPr>
          <p:cNvSpPr>
            <a:spLocks noGrp="1"/>
          </p:cNvSpPr>
          <p:nvPr>
            <p:ph idx="1"/>
          </p:nvPr>
        </p:nvSpPr>
        <p:spPr>
          <a:xfrm>
            <a:off x="720000" y="2448000"/>
            <a:ext cx="10716487" cy="3320975"/>
          </a:xfrm>
        </p:spPr>
        <p:txBody>
          <a:bodyPr vert="horz" lIns="0" tIns="0" rIns="0" bIns="0" rtlCol="0" anchor="t">
            <a:normAutofit/>
          </a:bodyPr>
          <a:lstStyle/>
          <a:p>
            <a:pPr>
              <a:lnSpc>
                <a:spcPct val="110000"/>
              </a:lnSpc>
            </a:pPr>
            <a:r>
              <a:rPr lang="en-GB" sz="2600">
                <a:solidFill>
                  <a:srgbClr val="FFFFFF"/>
                </a:solidFill>
                <a:ea typeface="+mn-lt"/>
                <a:cs typeface="+mn-lt"/>
              </a:rPr>
              <a:t>I attentively examined what I was and as I observed that I could suppose that I had no body, and that there was no world nor any place in which I might be; but that I could not therefore suppose that I was not; and that, on the contrary, from the very circumstances that I thought to doubt of the truth of other things, it most clearly and certainly followed, that I was. (Descartes, </a:t>
            </a:r>
            <a:r>
              <a:rPr lang="en-GB" sz="2600" i="1">
                <a:solidFill>
                  <a:srgbClr val="FFFFFF"/>
                </a:solidFill>
                <a:ea typeface="+mn-lt"/>
                <a:cs typeface="+mn-lt"/>
              </a:rPr>
              <a:t>Discourse on Method</a:t>
            </a:r>
            <a:r>
              <a:rPr lang="en-GB" sz="2600">
                <a:solidFill>
                  <a:srgbClr val="FFFFFF"/>
                </a:solidFill>
                <a:ea typeface="+mn-lt"/>
                <a:cs typeface="+mn-lt"/>
              </a:rPr>
              <a:t>. p.27)</a:t>
            </a:r>
            <a:endParaRPr lang="en-GB" sz="2600">
              <a:solidFill>
                <a:srgbClr val="FFFFFF"/>
              </a:solidFill>
            </a:endParaRPr>
          </a:p>
          <a:p>
            <a:pPr>
              <a:lnSpc>
                <a:spcPct val="110000"/>
              </a:lnSpc>
            </a:pPr>
            <a:endParaRPr lang="en-GB" sz="2600"/>
          </a:p>
        </p:txBody>
      </p:sp>
    </p:spTree>
    <p:extLst>
      <p:ext uri="{BB962C8B-B14F-4D97-AF65-F5344CB8AC3E}">
        <p14:creationId xmlns:p14="http://schemas.microsoft.com/office/powerpoint/2010/main" val="1593412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3F126-F0D0-40E6-AE13-C7D10B78DF9B}"/>
              </a:ext>
            </a:extLst>
          </p:cNvPr>
          <p:cNvSpPr>
            <a:spLocks noGrp="1"/>
          </p:cNvSpPr>
          <p:nvPr>
            <p:ph type="title"/>
          </p:nvPr>
        </p:nvSpPr>
        <p:spPr>
          <a:xfrm>
            <a:off x="720000" y="619200"/>
            <a:ext cx="3107463" cy="5510138"/>
          </a:xfrm>
        </p:spPr>
        <p:txBody>
          <a:bodyPr>
            <a:normAutofit/>
          </a:bodyPr>
          <a:lstStyle/>
          <a:p>
            <a:r>
              <a:rPr lang="en-GB" dirty="0"/>
              <a:t>Descartes continued..</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C8398524-F5FB-4948-A1FC-91379FC68E88}"/>
              </a:ext>
            </a:extLst>
          </p:cNvPr>
          <p:cNvGraphicFramePr>
            <a:graphicFrameLocks noGrp="1"/>
          </p:cNvGraphicFramePr>
          <p:nvPr>
            <p:ph idx="1"/>
            <p:extLst>
              <p:ext uri="{D42A27DB-BD31-4B8C-83A1-F6EECF244321}">
                <p14:modId xmlns:p14="http://schemas.microsoft.com/office/powerpoint/2010/main" val="81729330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53646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AF148-43F4-445B-BDBB-076AD7F69594}"/>
              </a:ext>
            </a:extLst>
          </p:cNvPr>
          <p:cNvSpPr>
            <a:spLocks noGrp="1"/>
          </p:cNvSpPr>
          <p:nvPr>
            <p:ph type="title"/>
          </p:nvPr>
        </p:nvSpPr>
        <p:spPr/>
        <p:txBody>
          <a:bodyPr/>
          <a:lstStyle/>
          <a:p>
            <a:r>
              <a:rPr lang="en-GB" dirty="0" smtClean="0"/>
              <a:t>Descartes</a:t>
            </a:r>
            <a:endParaRPr lang="en-GB" dirty="0"/>
          </a:p>
        </p:txBody>
      </p:sp>
      <p:pic>
        <p:nvPicPr>
          <p:cNvPr id="4" name="CAjWUrwvxs4"/>
          <p:cNvPicPr>
            <a:picLocks noGrp="1" noRot="1" noChangeAspect="1"/>
          </p:cNvPicPr>
          <p:nvPr>
            <p:ph idx="1"/>
            <a:videoFile r:link="rId1"/>
          </p:nvPr>
        </p:nvPicPr>
        <p:blipFill>
          <a:blip r:embed="rId4"/>
          <a:stretch>
            <a:fillRect/>
          </a:stretch>
        </p:blipFill>
        <p:spPr>
          <a:xfrm>
            <a:off x="2338841" y="2047336"/>
            <a:ext cx="7075453" cy="3979942"/>
          </a:xfrm>
          <a:prstGeom prst="rect">
            <a:avLst/>
          </a:prstGeom>
        </p:spPr>
      </p:pic>
    </p:spTree>
    <p:extLst>
      <p:ext uri="{BB962C8B-B14F-4D97-AF65-F5344CB8AC3E}">
        <p14:creationId xmlns:p14="http://schemas.microsoft.com/office/powerpoint/2010/main" val="35971293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43231-1F8C-41F4-8BE4-12FC13A71344}"/>
              </a:ext>
            </a:extLst>
          </p:cNvPr>
          <p:cNvSpPr>
            <a:spLocks noGrp="1"/>
          </p:cNvSpPr>
          <p:nvPr>
            <p:ph type="title"/>
          </p:nvPr>
        </p:nvSpPr>
        <p:spPr>
          <a:xfrm>
            <a:off x="720000" y="619200"/>
            <a:ext cx="4991961" cy="1477328"/>
          </a:xfrm>
        </p:spPr>
        <p:txBody>
          <a:bodyPr wrap="square" anchor="ctr">
            <a:normAutofit/>
          </a:bodyPr>
          <a:lstStyle/>
          <a:p>
            <a:r>
              <a:rPr lang="en-GB" dirty="0"/>
              <a:t>Therapeutic Aspects of Self</a:t>
            </a:r>
          </a:p>
        </p:txBody>
      </p:sp>
      <p:sp>
        <p:nvSpPr>
          <p:cNvPr id="3" name="Content Placeholder 2">
            <a:extLst>
              <a:ext uri="{FF2B5EF4-FFF2-40B4-BE49-F238E27FC236}">
                <a16:creationId xmlns:a16="http://schemas.microsoft.com/office/drawing/2014/main" id="{9ADB30D1-2C5F-49E0-82B8-3AC0579B1400}"/>
              </a:ext>
            </a:extLst>
          </p:cNvPr>
          <p:cNvSpPr>
            <a:spLocks noGrp="1"/>
          </p:cNvSpPr>
          <p:nvPr>
            <p:ph idx="1"/>
          </p:nvPr>
        </p:nvSpPr>
        <p:spPr>
          <a:xfrm>
            <a:off x="720000" y="2541600"/>
            <a:ext cx="4991962" cy="3216273"/>
          </a:xfrm>
        </p:spPr>
        <p:txBody>
          <a:bodyPr vert="horz" lIns="0" tIns="0" rIns="0" bIns="0" rtlCol="0">
            <a:normAutofit/>
          </a:bodyPr>
          <a:lstStyle/>
          <a:p>
            <a:r>
              <a:rPr lang="en-GB"/>
              <a:t>What terms can you think of that are used within psychotherapy that can be considered as aspects of self?</a:t>
            </a:r>
            <a:endParaRPr lang="en-US" dirty="0"/>
          </a:p>
        </p:txBody>
      </p:sp>
      <p:pic>
        <p:nvPicPr>
          <p:cNvPr id="4" name="Picture 4" descr="A gold and blue&#10;&#10;Description automatically generated">
            <a:extLst>
              <a:ext uri="{FF2B5EF4-FFF2-40B4-BE49-F238E27FC236}">
                <a16:creationId xmlns:a16="http://schemas.microsoft.com/office/drawing/2014/main" id="{8194B171-2C83-48EB-A8A1-DE495237170E}"/>
              </a:ext>
            </a:extLst>
          </p:cNvPr>
          <p:cNvPicPr>
            <a:picLocks noChangeAspect="1"/>
          </p:cNvPicPr>
          <p:nvPr/>
        </p:nvPicPr>
        <p:blipFill rotWithShape="1">
          <a:blip r:embed="rId3"/>
          <a:srcRect l="4784" r="7661"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
        <p:nvSpPr>
          <p:cNvPr id="5" name="TextBox 4">
            <a:extLst>
              <a:ext uri="{FF2B5EF4-FFF2-40B4-BE49-F238E27FC236}">
                <a16:creationId xmlns:a16="http://schemas.microsoft.com/office/drawing/2014/main" id="{CE8D3154-69E2-4656-9CAC-F927F6C610B1}"/>
              </a:ext>
            </a:extLst>
          </p:cNvPr>
          <p:cNvSpPr txBox="1"/>
          <p:nvPr/>
        </p:nvSpPr>
        <p:spPr>
          <a:xfrm>
            <a:off x="8932985" y="615461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Image by </a:t>
            </a:r>
            <a:r>
              <a:rPr lang="en-GB" u="sng" dirty="0">
                <a:ea typeface="+mn-lt"/>
                <a:cs typeface="+mn-lt"/>
                <a:hlinkClick r:id="rId4"/>
              </a:rPr>
              <a:t>John Hain</a:t>
            </a:r>
            <a:r>
              <a:rPr lang="en-GB">
                <a:ea typeface="+mn-lt"/>
                <a:cs typeface="+mn-lt"/>
              </a:rPr>
              <a:t> from </a:t>
            </a:r>
            <a:r>
              <a:rPr lang="en-GB" u="sng" dirty="0">
                <a:ea typeface="+mn-lt"/>
                <a:cs typeface="+mn-lt"/>
                <a:hlinkClick r:id="rId5"/>
              </a:rPr>
              <a:t>Pixabay</a:t>
            </a:r>
            <a:r>
              <a:rPr lang="en-GB" dirty="0">
                <a:ea typeface="+mn-lt"/>
                <a:cs typeface="+mn-lt"/>
              </a:rPr>
              <a:t> </a:t>
            </a:r>
            <a:endParaRPr lang="en-US" dirty="0"/>
          </a:p>
        </p:txBody>
      </p:sp>
    </p:spTree>
    <p:extLst>
      <p:ext uri="{BB962C8B-B14F-4D97-AF65-F5344CB8AC3E}">
        <p14:creationId xmlns:p14="http://schemas.microsoft.com/office/powerpoint/2010/main" val="13637658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99A91-782B-4A80-B6AE-B1D5F684500D}"/>
              </a:ext>
            </a:extLst>
          </p:cNvPr>
          <p:cNvSpPr>
            <a:spLocks noGrp="1"/>
          </p:cNvSpPr>
          <p:nvPr>
            <p:ph type="title"/>
          </p:nvPr>
        </p:nvSpPr>
        <p:spPr>
          <a:xfrm>
            <a:off x="720000" y="619200"/>
            <a:ext cx="4991961" cy="1477328"/>
          </a:xfrm>
        </p:spPr>
        <p:txBody>
          <a:bodyPr wrap="square" anchor="ctr">
            <a:normAutofit/>
          </a:bodyPr>
          <a:lstStyle/>
          <a:p>
            <a:r>
              <a:rPr lang="en-GB" dirty="0"/>
              <a:t>Jean Jacques Rousseau</a:t>
            </a:r>
          </a:p>
        </p:txBody>
      </p:sp>
      <p:sp>
        <p:nvSpPr>
          <p:cNvPr id="3" name="Content Placeholder 2">
            <a:extLst>
              <a:ext uri="{FF2B5EF4-FFF2-40B4-BE49-F238E27FC236}">
                <a16:creationId xmlns:a16="http://schemas.microsoft.com/office/drawing/2014/main" id="{6C37903E-32E7-4601-A454-152CDD1F71D8}"/>
              </a:ext>
            </a:extLst>
          </p:cNvPr>
          <p:cNvSpPr>
            <a:spLocks noGrp="1"/>
          </p:cNvSpPr>
          <p:nvPr>
            <p:ph idx="1"/>
          </p:nvPr>
        </p:nvSpPr>
        <p:spPr>
          <a:xfrm>
            <a:off x="720000" y="2541600"/>
            <a:ext cx="4991962" cy="3216273"/>
          </a:xfrm>
        </p:spPr>
        <p:txBody>
          <a:bodyPr vert="horz" lIns="0" tIns="0" rIns="0" bIns="0" rtlCol="0" anchor="t">
            <a:normAutofit/>
          </a:bodyPr>
          <a:lstStyle/>
          <a:p>
            <a:pPr>
              <a:lnSpc>
                <a:spcPct val="110000"/>
              </a:lnSpc>
            </a:pPr>
            <a:r>
              <a:rPr lang="en-GB" sz="1700" dirty="0">
                <a:solidFill>
                  <a:srgbClr val="FFFFFF"/>
                </a:solidFill>
              </a:rPr>
              <a:t>Full and authentic lives</a:t>
            </a:r>
          </a:p>
          <a:p>
            <a:pPr>
              <a:lnSpc>
                <a:spcPct val="110000"/>
              </a:lnSpc>
            </a:pPr>
            <a:r>
              <a:rPr lang="en-GB" sz="1700" dirty="0">
                <a:solidFill>
                  <a:srgbClr val="FFFFFF"/>
                </a:solidFill>
              </a:rPr>
              <a:t>Move away from people and back to nature</a:t>
            </a:r>
          </a:p>
          <a:p>
            <a:pPr>
              <a:lnSpc>
                <a:spcPct val="110000"/>
              </a:lnSpc>
            </a:pPr>
            <a:r>
              <a:rPr lang="en-GB" sz="1700" dirty="0">
                <a:solidFill>
                  <a:srgbClr val="FFFFFF"/>
                </a:solidFill>
              </a:rPr>
              <a:t>'Cities are the abyss of the human nature...Men are not made to be crowded into anthills but to be dispersed over the earth which they should cultivate. The more they come together, the more they are corrupted (Rousseau 'Emile: </a:t>
            </a:r>
            <a:r>
              <a:rPr lang="en-GB" sz="1700" dirty="0" err="1">
                <a:solidFill>
                  <a:srgbClr val="FFFFFF"/>
                </a:solidFill>
              </a:rPr>
              <a:t>Ou</a:t>
            </a:r>
            <a:r>
              <a:rPr lang="en-GB" sz="1700" dirty="0">
                <a:solidFill>
                  <a:srgbClr val="FFFFFF"/>
                </a:solidFill>
              </a:rPr>
              <a:t>, de </a:t>
            </a:r>
            <a:r>
              <a:rPr lang="en-GB" sz="1700" dirty="0" err="1">
                <a:solidFill>
                  <a:srgbClr val="FFFFFF"/>
                </a:solidFill>
              </a:rPr>
              <a:t>l'education</a:t>
            </a:r>
            <a:r>
              <a:rPr lang="en-GB" sz="1700" dirty="0">
                <a:solidFill>
                  <a:srgbClr val="FFFFFF"/>
                </a:solidFill>
              </a:rPr>
              <a:t>, p.59)</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person looking at the camera&#10;&#10;Description automatically generated">
            <a:extLst>
              <a:ext uri="{FF2B5EF4-FFF2-40B4-BE49-F238E27FC236}">
                <a16:creationId xmlns:a16="http://schemas.microsoft.com/office/drawing/2014/main" id="{A9191F42-AE2B-4BE7-91A7-A268DDBB402F}"/>
              </a:ext>
            </a:extLst>
          </p:cNvPr>
          <p:cNvPicPr>
            <a:picLocks noChangeAspect="1"/>
          </p:cNvPicPr>
          <p:nvPr/>
        </p:nvPicPr>
        <p:blipFill>
          <a:blip r:embed="rId3"/>
          <a:stretch>
            <a:fillRect/>
          </a:stretch>
        </p:blipFill>
        <p:spPr>
          <a:xfrm>
            <a:off x="7377562" y="720000"/>
            <a:ext cx="3881200" cy="5409338"/>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21748401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D1035C-3BF0-4FE0-B3A3-1062F8600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E60E5-B234-4E2E-BD2B-EFAFD6CB7131}"/>
              </a:ext>
            </a:extLst>
          </p:cNvPr>
          <p:cNvSpPr>
            <a:spLocks noGrp="1"/>
          </p:cNvSpPr>
          <p:nvPr>
            <p:ph type="title"/>
          </p:nvPr>
        </p:nvSpPr>
        <p:spPr>
          <a:xfrm>
            <a:off x="720000" y="619200"/>
            <a:ext cx="4991961" cy="1477328"/>
          </a:xfrm>
        </p:spPr>
        <p:txBody>
          <a:bodyPr wrap="square" anchor="ctr">
            <a:normAutofit/>
          </a:bodyPr>
          <a:lstStyle/>
          <a:p>
            <a:r>
              <a:rPr lang="en-GB" dirty="0"/>
              <a:t>Rousseau cont..</a:t>
            </a:r>
          </a:p>
        </p:txBody>
      </p:sp>
      <p:sp>
        <p:nvSpPr>
          <p:cNvPr id="3" name="Content Placeholder 2">
            <a:extLst>
              <a:ext uri="{FF2B5EF4-FFF2-40B4-BE49-F238E27FC236}">
                <a16:creationId xmlns:a16="http://schemas.microsoft.com/office/drawing/2014/main" id="{BE789F79-6416-43E7-B73F-037027F7C022}"/>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For Rousseau returning to nature is the best approach to gain an authentic and lived life. It will lead to health, happiness and holism.</a:t>
            </a:r>
          </a:p>
          <a:p>
            <a:pPr>
              <a:lnSpc>
                <a:spcPct val="110000"/>
              </a:lnSpc>
            </a:pPr>
            <a:r>
              <a:rPr lang="en-GB" sz="1700"/>
              <a:t>Turn away from politics, priests, physicians and move back to nature and fresh air and exercise.</a:t>
            </a:r>
          </a:p>
          <a:p>
            <a:pPr>
              <a:lnSpc>
                <a:spcPct val="110000"/>
              </a:lnSpc>
            </a:pPr>
            <a:r>
              <a:rPr lang="en-GB" sz="1700"/>
              <a:t>This begins at birth. According to Rousseau mothers create a connection with their child, but children should also be allowed to explore to be free to develop their natural curiosity.</a:t>
            </a:r>
          </a:p>
        </p:txBody>
      </p:sp>
      <p:pic>
        <p:nvPicPr>
          <p:cNvPr id="5" name="Picture 5" descr="A blurry photo of a tree&#10;&#10;Description automatically generated">
            <a:extLst>
              <a:ext uri="{FF2B5EF4-FFF2-40B4-BE49-F238E27FC236}">
                <a16:creationId xmlns:a16="http://schemas.microsoft.com/office/drawing/2014/main" id="{1B99783A-D96A-4986-A0CA-EF0E9979AD97}"/>
              </a:ext>
            </a:extLst>
          </p:cNvPr>
          <p:cNvPicPr>
            <a:picLocks noChangeAspect="1"/>
          </p:cNvPicPr>
          <p:nvPr/>
        </p:nvPicPr>
        <p:blipFill rotWithShape="1">
          <a:blip r:embed="rId2"/>
          <a:srcRect l="35420" r="16275" b="1"/>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9576435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B0C63-7619-47F8-AC3E-E1C0A478264C}"/>
              </a:ext>
            </a:extLst>
          </p:cNvPr>
          <p:cNvSpPr>
            <a:spLocks noGrp="1"/>
          </p:cNvSpPr>
          <p:nvPr>
            <p:ph type="title"/>
          </p:nvPr>
        </p:nvSpPr>
        <p:spPr>
          <a:xfrm>
            <a:off x="1680006" y="619200"/>
            <a:ext cx="8831988" cy="681586"/>
          </a:xfrm>
        </p:spPr>
        <p:txBody>
          <a:bodyPr wrap="square">
            <a:normAutofit/>
          </a:bodyPr>
          <a:lstStyle/>
          <a:p>
            <a:pPr algn="ctr"/>
            <a:r>
              <a:rPr lang="en-GB" dirty="0"/>
              <a:t>Rousseau cont..</a:t>
            </a:r>
            <a:endParaRPr lang="en-GB"/>
          </a:p>
        </p:txBody>
      </p:sp>
      <p:grpSp>
        <p:nvGrpSpPr>
          <p:cNvPr id="8"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0" name="Content Placeholder 2">
            <a:extLst>
              <a:ext uri="{FF2B5EF4-FFF2-40B4-BE49-F238E27FC236}">
                <a16:creationId xmlns:a16="http://schemas.microsoft.com/office/drawing/2014/main" id="{F5E00D48-7D58-4565-B53B-3068A8800DE8}"/>
              </a:ext>
            </a:extLst>
          </p:cNvPr>
          <p:cNvGraphicFramePr>
            <a:graphicFrameLocks noGrp="1"/>
          </p:cNvGraphicFramePr>
          <p:nvPr>
            <p:ph idx="1"/>
            <p:extLst>
              <p:ext uri="{D42A27DB-BD31-4B8C-83A1-F6EECF244321}">
                <p14:modId xmlns:p14="http://schemas.microsoft.com/office/powerpoint/2010/main" val="1544698804"/>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829849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A25821-2FBE-4DB2-B46C-5D83DF77E90B}"/>
              </a:ext>
            </a:extLst>
          </p:cNvPr>
          <p:cNvSpPr>
            <a:spLocks noGrp="1"/>
          </p:cNvSpPr>
          <p:nvPr>
            <p:ph type="title"/>
          </p:nvPr>
        </p:nvSpPr>
        <p:spPr>
          <a:xfrm>
            <a:off x="720000" y="619200"/>
            <a:ext cx="4991961" cy="1477328"/>
          </a:xfrm>
        </p:spPr>
        <p:txBody>
          <a:bodyPr wrap="square" anchor="ctr">
            <a:normAutofit/>
          </a:bodyPr>
          <a:lstStyle/>
          <a:p>
            <a:r>
              <a:rPr lang="en-GB" dirty="0"/>
              <a:t>Pandemic, Nature and Finding ourselves...</a:t>
            </a:r>
          </a:p>
        </p:txBody>
      </p:sp>
      <p:sp>
        <p:nvSpPr>
          <p:cNvPr id="3" name="Content Placeholder 2">
            <a:extLst>
              <a:ext uri="{FF2B5EF4-FFF2-40B4-BE49-F238E27FC236}">
                <a16:creationId xmlns:a16="http://schemas.microsoft.com/office/drawing/2014/main" id="{679C820D-4773-4521-B6A7-CA7659727F8C}"/>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a:t>During the Pandemic many people have found that being 'in nature' or outside has allowed them the time to find peace, to be at rest and to get away from the stresses and the news of the Pandemic. </a:t>
            </a:r>
          </a:p>
          <a:p>
            <a:pPr>
              <a:lnSpc>
                <a:spcPct val="110000"/>
              </a:lnSpc>
            </a:pPr>
            <a:r>
              <a:rPr lang="en-GB"/>
              <a:t>Do you think we can actually 'find ourselves' in a more pastoral, rural setting, away from urban life?</a:t>
            </a:r>
          </a:p>
        </p:txBody>
      </p:sp>
      <p:pic>
        <p:nvPicPr>
          <p:cNvPr id="15" name="Picture 15" descr="A person in a wooded area&#10;&#10;Description automatically generated">
            <a:extLst>
              <a:ext uri="{FF2B5EF4-FFF2-40B4-BE49-F238E27FC236}">
                <a16:creationId xmlns:a16="http://schemas.microsoft.com/office/drawing/2014/main" id="{C3F0F099-616F-42BA-80EF-DE6E4B6750D3}"/>
              </a:ext>
            </a:extLst>
          </p:cNvPr>
          <p:cNvPicPr>
            <a:picLocks noChangeAspect="1"/>
          </p:cNvPicPr>
          <p:nvPr/>
        </p:nvPicPr>
        <p:blipFill rotWithShape="1">
          <a:blip r:embed="rId2"/>
          <a:srcRect l="25084" r="8692"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42523891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FC2F3-ECCA-4323-A46B-8A4CB6F5815F}"/>
              </a:ext>
            </a:extLst>
          </p:cNvPr>
          <p:cNvSpPr>
            <a:spLocks noGrp="1"/>
          </p:cNvSpPr>
          <p:nvPr>
            <p:ph type="title"/>
          </p:nvPr>
        </p:nvSpPr>
        <p:spPr>
          <a:xfrm>
            <a:off x="720000" y="619200"/>
            <a:ext cx="4991961" cy="1477328"/>
          </a:xfrm>
        </p:spPr>
        <p:txBody>
          <a:bodyPr wrap="square" anchor="ctr">
            <a:normAutofit/>
          </a:bodyPr>
          <a:lstStyle/>
          <a:p>
            <a:r>
              <a:rPr lang="en-GB" dirty="0"/>
              <a:t>Soren Kierkegaard (1813-1855)</a:t>
            </a:r>
          </a:p>
        </p:txBody>
      </p:sp>
      <p:sp>
        <p:nvSpPr>
          <p:cNvPr id="3" name="Content Placeholder 2">
            <a:extLst>
              <a:ext uri="{FF2B5EF4-FFF2-40B4-BE49-F238E27FC236}">
                <a16:creationId xmlns:a16="http://schemas.microsoft.com/office/drawing/2014/main" id="{1D12FDFB-6FBD-46EC-B8A1-05A37FDD551F}"/>
              </a:ext>
            </a:extLst>
          </p:cNvPr>
          <p:cNvSpPr>
            <a:spLocks noGrp="1"/>
          </p:cNvSpPr>
          <p:nvPr>
            <p:ph idx="1"/>
          </p:nvPr>
        </p:nvSpPr>
        <p:spPr>
          <a:xfrm>
            <a:off x="720000" y="2541600"/>
            <a:ext cx="4991962" cy="3216273"/>
          </a:xfrm>
        </p:spPr>
        <p:txBody>
          <a:bodyPr vert="horz" lIns="0" tIns="0" rIns="0" bIns="0" rtlCol="0">
            <a:normAutofit/>
          </a:bodyPr>
          <a:lstStyle/>
          <a:p>
            <a:r>
              <a:rPr lang="en-GB"/>
              <a:t>Homework!</a:t>
            </a:r>
          </a:p>
          <a:p>
            <a:r>
              <a:rPr lang="en-GB"/>
              <a:t>Explore the ideas of Soren Kierkegaard. Look at his ideas of 'self'.</a:t>
            </a:r>
          </a:p>
          <a:p>
            <a:r>
              <a:rPr lang="en-GB"/>
              <a:t>Consider how far existential perspectives inform your own work and thoughts.</a:t>
            </a:r>
          </a:p>
          <a:p>
            <a:r>
              <a:rPr lang="en-GB"/>
              <a:t>What are the consequences of this?</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n old photo of a person&#10;&#10;Description automatically generated">
            <a:extLst>
              <a:ext uri="{FF2B5EF4-FFF2-40B4-BE49-F238E27FC236}">
                <a16:creationId xmlns:a16="http://schemas.microsoft.com/office/drawing/2014/main" id="{13F07BE5-72D1-4C4F-92D3-B2C3C14D9415}"/>
              </a:ext>
            </a:extLst>
          </p:cNvPr>
          <p:cNvPicPr>
            <a:picLocks noChangeAspect="1"/>
          </p:cNvPicPr>
          <p:nvPr/>
        </p:nvPicPr>
        <p:blipFill>
          <a:blip r:embed="rId2"/>
          <a:stretch>
            <a:fillRect/>
          </a:stretch>
        </p:blipFill>
        <p:spPr>
          <a:xfrm>
            <a:off x="7181473" y="720000"/>
            <a:ext cx="4273377" cy="5409338"/>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22067636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D7974B-A01F-4DC0-B769-8C6BE37FC403}"/>
              </a:ext>
            </a:extLst>
          </p:cNvPr>
          <p:cNvSpPr>
            <a:spLocks noGrp="1"/>
          </p:cNvSpPr>
          <p:nvPr>
            <p:ph type="title"/>
          </p:nvPr>
        </p:nvSpPr>
        <p:spPr>
          <a:xfrm>
            <a:off x="720000" y="619200"/>
            <a:ext cx="10728322" cy="681586"/>
          </a:xfrm>
        </p:spPr>
        <p:txBody>
          <a:bodyPr wrap="square">
            <a:normAutofit/>
          </a:bodyPr>
          <a:lstStyle/>
          <a:p>
            <a:r>
              <a:rPr lang="en-GB" dirty="0"/>
              <a:t>Thoughts?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4B8EFB45-AD82-4A31-ACE8-051C8EE659D0}"/>
              </a:ext>
            </a:extLst>
          </p:cNvPr>
          <p:cNvGraphicFramePr>
            <a:graphicFrameLocks noGrp="1"/>
          </p:cNvGraphicFramePr>
          <p:nvPr>
            <p:ph idx="1"/>
            <p:extLst>
              <p:ext uri="{D42A27DB-BD31-4B8C-83A1-F6EECF244321}">
                <p14:modId xmlns:p14="http://schemas.microsoft.com/office/powerpoint/2010/main" val="2530380365"/>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1167911"/>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412E24"/>
      </a:dk2>
      <a:lt2>
        <a:srgbClr val="E8E2E3"/>
      </a:lt2>
      <a:accent1>
        <a:srgbClr val="45B19A"/>
      </a:accent1>
      <a:accent2>
        <a:srgbClr val="3BB167"/>
      </a:accent2>
      <a:accent3>
        <a:srgbClr val="4DB748"/>
      </a:accent3>
      <a:accent4>
        <a:srgbClr val="72B13B"/>
      </a:accent4>
      <a:accent5>
        <a:srgbClr val="9BA842"/>
      </a:accent5>
      <a:accent6>
        <a:srgbClr val="B18E3B"/>
      </a:accent6>
      <a:hlink>
        <a:srgbClr val="718B2E"/>
      </a:hlink>
      <a:folHlink>
        <a:srgbClr val="7F7F7F"/>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TotalTime>
  <Words>2213</Words>
  <Application>Microsoft Office PowerPoint</Application>
  <PresentationFormat>Widescreen</PresentationFormat>
  <Paragraphs>139</Paragraphs>
  <Slides>22</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Avenir Next LT Pro</vt:lpstr>
      <vt:lpstr>Calibri</vt:lpstr>
      <vt:lpstr>Calibri Light</vt:lpstr>
      <vt:lpstr>Sagona Book</vt:lpstr>
      <vt:lpstr>The Hand Extrablack</vt:lpstr>
      <vt:lpstr>BlobVTI</vt:lpstr>
      <vt:lpstr>Philosophical Roots of Humanistic Counselling</vt:lpstr>
      <vt:lpstr>When did the story of Counselling begin?</vt:lpstr>
      <vt:lpstr>Roots of Counselling</vt:lpstr>
      <vt:lpstr>Why study the philosophy of Humanistic Counselling?</vt:lpstr>
      <vt:lpstr>Finding a Humanistic Identity</vt:lpstr>
      <vt:lpstr>Socrates (470-399 BCE) </vt:lpstr>
      <vt:lpstr>Plato (428-348 BCE)</vt:lpstr>
      <vt:lpstr>Are these three concepts still useful?</vt:lpstr>
      <vt:lpstr>Martin Luther (1483-1546)</vt:lpstr>
      <vt:lpstr>Luther Continued..</vt:lpstr>
      <vt:lpstr>Pause and Thoughts So far?</vt:lpstr>
      <vt:lpstr>Rene Descartes (1596-1650)</vt:lpstr>
      <vt:lpstr>PowerPoint Presentation</vt:lpstr>
      <vt:lpstr>Descartes continued..</vt:lpstr>
      <vt:lpstr>Descartes</vt:lpstr>
      <vt:lpstr>Therapeutic Aspects of Self</vt:lpstr>
      <vt:lpstr>Jean Jacques Rousseau</vt:lpstr>
      <vt:lpstr>Rousseau cont..</vt:lpstr>
      <vt:lpstr>Rousseau cont..</vt:lpstr>
      <vt:lpstr>Pandemic, Nature and Finding ourselves...</vt:lpstr>
      <vt:lpstr>Soren Kierkegaard (1813-1855)</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831</cp:revision>
  <dcterms:created xsi:type="dcterms:W3CDTF">2020-09-28T10:12:37Z</dcterms:created>
  <dcterms:modified xsi:type="dcterms:W3CDTF">2020-09-28T15:40:42Z</dcterms:modified>
</cp:coreProperties>
</file>