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59" r:id="rId8"/>
    <p:sldId id="263" r:id="rId9"/>
    <p:sldId id="264" r:id="rId10"/>
    <p:sldId id="266" r:id="rId11"/>
    <p:sldId id="265"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59" d="100"/>
          <a:sy n="59" d="100"/>
        </p:scale>
        <p:origin x="84" y="1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7AE94C-97F6-47D5-8F20-D79A666B1D07}"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11F19-506B-446F-B55A-1032BD51B2CA}" type="slidenum">
              <a:rPr lang="en-GB" smtClean="0"/>
              <a:t>‹#›</a:t>
            </a:fld>
            <a:endParaRPr lang="en-GB"/>
          </a:p>
        </p:txBody>
      </p:sp>
    </p:spTree>
    <p:extLst>
      <p:ext uri="{BB962C8B-B14F-4D97-AF65-F5344CB8AC3E}">
        <p14:creationId xmlns:p14="http://schemas.microsoft.com/office/powerpoint/2010/main" val="257378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7AE94C-97F6-47D5-8F20-D79A666B1D07}"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11F19-506B-446F-B55A-1032BD51B2CA}" type="slidenum">
              <a:rPr lang="en-GB" smtClean="0"/>
              <a:t>‹#›</a:t>
            </a:fld>
            <a:endParaRPr lang="en-GB"/>
          </a:p>
        </p:txBody>
      </p:sp>
    </p:spTree>
    <p:extLst>
      <p:ext uri="{BB962C8B-B14F-4D97-AF65-F5344CB8AC3E}">
        <p14:creationId xmlns:p14="http://schemas.microsoft.com/office/powerpoint/2010/main" val="160979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7AE94C-97F6-47D5-8F20-D79A666B1D07}"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11F19-506B-446F-B55A-1032BD51B2CA}" type="slidenum">
              <a:rPr lang="en-GB" smtClean="0"/>
              <a:t>‹#›</a:t>
            </a:fld>
            <a:endParaRPr lang="en-GB"/>
          </a:p>
        </p:txBody>
      </p:sp>
    </p:spTree>
    <p:extLst>
      <p:ext uri="{BB962C8B-B14F-4D97-AF65-F5344CB8AC3E}">
        <p14:creationId xmlns:p14="http://schemas.microsoft.com/office/powerpoint/2010/main" val="2750533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B7AE94C-97F6-47D5-8F20-D79A666B1D07}"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711F19-506B-446F-B55A-1032BD51B2CA}" type="slidenum">
              <a:rPr lang="en-GB" smtClean="0"/>
              <a:t>‹#›</a:t>
            </a:fld>
            <a:endParaRPr lang="en-GB"/>
          </a:p>
        </p:txBody>
      </p:sp>
    </p:spTree>
    <p:extLst>
      <p:ext uri="{BB962C8B-B14F-4D97-AF65-F5344CB8AC3E}">
        <p14:creationId xmlns:p14="http://schemas.microsoft.com/office/powerpoint/2010/main" val="443234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B7AE94C-97F6-47D5-8F20-D79A666B1D07}" type="datetimeFigureOut">
              <a:rPr lang="en-GB" smtClean="0"/>
              <a:t>03/12/2018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711F19-506B-446F-B55A-1032BD51B2CA}" type="slidenum">
              <a:rPr lang="en-GB" smtClean="0"/>
              <a:t>‹#›</a:t>
            </a:fld>
            <a:endParaRPr lang="en-GB"/>
          </a:p>
        </p:txBody>
      </p:sp>
    </p:spTree>
    <p:extLst>
      <p:ext uri="{BB962C8B-B14F-4D97-AF65-F5344CB8AC3E}">
        <p14:creationId xmlns:p14="http://schemas.microsoft.com/office/powerpoint/2010/main" val="1540820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B7AE94C-97F6-47D5-8F20-D79A666B1D07}" type="datetimeFigureOut">
              <a:rPr lang="en-GB" smtClean="0"/>
              <a:t>03/12/2018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711F19-506B-446F-B55A-1032BD51B2CA}" type="slidenum">
              <a:rPr lang="en-GB" smtClean="0"/>
              <a:t>‹#›</a:t>
            </a:fld>
            <a:endParaRPr lang="en-GB"/>
          </a:p>
        </p:txBody>
      </p:sp>
    </p:spTree>
    <p:extLst>
      <p:ext uri="{BB962C8B-B14F-4D97-AF65-F5344CB8AC3E}">
        <p14:creationId xmlns:p14="http://schemas.microsoft.com/office/powerpoint/2010/main" val="2669442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7AE94C-97F6-47D5-8F20-D79A666B1D07}" type="datetimeFigureOut">
              <a:rPr lang="en-GB" smtClean="0"/>
              <a:t>03/12/2018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711F19-506B-446F-B55A-1032BD51B2CA}" type="slidenum">
              <a:rPr lang="en-GB" smtClean="0"/>
              <a:t>‹#›</a:t>
            </a:fld>
            <a:endParaRPr lang="en-GB"/>
          </a:p>
        </p:txBody>
      </p:sp>
    </p:spTree>
    <p:extLst>
      <p:ext uri="{BB962C8B-B14F-4D97-AF65-F5344CB8AC3E}">
        <p14:creationId xmlns:p14="http://schemas.microsoft.com/office/powerpoint/2010/main" val="2130364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7AE94C-97F6-47D5-8F20-D79A666B1D07}"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711F19-506B-446F-B55A-1032BD51B2CA}" type="slidenum">
              <a:rPr lang="en-GB" smtClean="0"/>
              <a:t>‹#›</a:t>
            </a:fld>
            <a:endParaRPr lang="en-GB"/>
          </a:p>
        </p:txBody>
      </p:sp>
    </p:spTree>
    <p:extLst>
      <p:ext uri="{BB962C8B-B14F-4D97-AF65-F5344CB8AC3E}">
        <p14:creationId xmlns:p14="http://schemas.microsoft.com/office/powerpoint/2010/main" val="1759843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7AE94C-97F6-47D5-8F20-D79A666B1D07}"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711F19-506B-446F-B55A-1032BD51B2CA}" type="slidenum">
              <a:rPr lang="en-GB" smtClean="0"/>
              <a:t>‹#›</a:t>
            </a:fld>
            <a:endParaRPr lang="en-GB"/>
          </a:p>
        </p:txBody>
      </p:sp>
    </p:spTree>
    <p:extLst>
      <p:ext uri="{BB962C8B-B14F-4D97-AF65-F5344CB8AC3E}">
        <p14:creationId xmlns:p14="http://schemas.microsoft.com/office/powerpoint/2010/main" val="178206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7AE94C-97F6-47D5-8F20-D79A666B1D07}"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11F19-506B-446F-B55A-1032BD51B2CA}" type="slidenum">
              <a:rPr lang="en-GB" smtClean="0"/>
              <a:t>‹#›</a:t>
            </a:fld>
            <a:endParaRPr lang="en-GB"/>
          </a:p>
        </p:txBody>
      </p:sp>
    </p:spTree>
    <p:extLst>
      <p:ext uri="{BB962C8B-B14F-4D97-AF65-F5344CB8AC3E}">
        <p14:creationId xmlns:p14="http://schemas.microsoft.com/office/powerpoint/2010/main" val="1277469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7AE94C-97F6-47D5-8F20-D79A666B1D07}"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711F19-506B-446F-B55A-1032BD51B2CA}" type="slidenum">
              <a:rPr lang="en-GB" smtClean="0"/>
              <a:t>‹#›</a:t>
            </a:fld>
            <a:endParaRPr lang="en-GB"/>
          </a:p>
        </p:txBody>
      </p:sp>
    </p:spTree>
    <p:extLst>
      <p:ext uri="{BB962C8B-B14F-4D97-AF65-F5344CB8AC3E}">
        <p14:creationId xmlns:p14="http://schemas.microsoft.com/office/powerpoint/2010/main" val="663946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7AE94C-97F6-47D5-8F20-D79A666B1D07}" type="datetimeFigureOut">
              <a:rPr lang="en-GB" smtClean="0"/>
              <a:t>03/12/2018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711F19-506B-446F-B55A-1032BD51B2CA}" type="slidenum">
              <a:rPr lang="en-GB" smtClean="0"/>
              <a:t>‹#›</a:t>
            </a:fld>
            <a:endParaRPr lang="en-GB"/>
          </a:p>
        </p:txBody>
      </p:sp>
    </p:spTree>
    <p:extLst>
      <p:ext uri="{BB962C8B-B14F-4D97-AF65-F5344CB8AC3E}">
        <p14:creationId xmlns:p14="http://schemas.microsoft.com/office/powerpoint/2010/main" val="11705843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NnPm-otbt04"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ztJF0DVLkS8"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918708"/>
          </a:xfrm>
        </p:spPr>
        <p:txBody>
          <a:bodyPr/>
          <a:lstStyle/>
          <a:p>
            <a:r>
              <a:rPr lang="en-GB" dirty="0" smtClean="0"/>
              <a:t>Social Business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91443" y="2481943"/>
            <a:ext cx="7609114" cy="3804557"/>
          </a:xfrm>
          <a:prstGeom prst="rect">
            <a:avLst/>
          </a:prstGeom>
        </p:spPr>
      </p:pic>
    </p:spTree>
    <p:extLst>
      <p:ext uri="{BB962C8B-B14F-4D97-AF65-F5344CB8AC3E}">
        <p14:creationId xmlns:p14="http://schemas.microsoft.com/office/powerpoint/2010/main" val="1246191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Pre-lecture Work</a:t>
            </a:r>
            <a:endParaRPr lang="en-GB" dirty="0"/>
          </a:p>
        </p:txBody>
      </p:sp>
      <p:sp>
        <p:nvSpPr>
          <p:cNvPr id="3" name="Content Placeholder 2"/>
          <p:cNvSpPr>
            <a:spLocks noGrp="1"/>
          </p:cNvSpPr>
          <p:nvPr>
            <p:ph idx="1"/>
          </p:nvPr>
        </p:nvSpPr>
        <p:spPr/>
        <p:txBody>
          <a:bodyPr/>
          <a:lstStyle/>
          <a:p>
            <a:pPr marL="0" indent="0">
              <a:buNone/>
            </a:pPr>
            <a:r>
              <a:rPr lang="en-GB" dirty="0" smtClean="0"/>
              <a:t>Lets discuss the examples you have brought to class.</a:t>
            </a:r>
          </a:p>
          <a:p>
            <a:pPr marL="0" indent="0">
              <a:buNone/>
            </a:pPr>
            <a:endParaRPr lang="en-GB" dirty="0"/>
          </a:p>
          <a:p>
            <a:pPr marL="0" indent="0">
              <a:buNone/>
            </a:pPr>
            <a:r>
              <a:rPr lang="en-GB" dirty="0" smtClean="0"/>
              <a:t>Consider:</a:t>
            </a:r>
          </a:p>
          <a:p>
            <a:r>
              <a:rPr lang="en-GB" dirty="0" smtClean="0"/>
              <a:t>What makes them different from other organisations?</a:t>
            </a:r>
          </a:p>
          <a:p>
            <a:r>
              <a:rPr lang="en-GB" dirty="0" smtClean="0"/>
              <a:t>How well do they achieve that goal?</a:t>
            </a:r>
          </a:p>
        </p:txBody>
      </p:sp>
    </p:spTree>
    <p:extLst>
      <p:ext uri="{BB962C8B-B14F-4D97-AF65-F5344CB8AC3E}">
        <p14:creationId xmlns:p14="http://schemas.microsoft.com/office/powerpoint/2010/main" val="2325870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social business?</a:t>
            </a:r>
            <a:endParaRPr lang="en-GB" dirty="0"/>
          </a:p>
        </p:txBody>
      </p:sp>
      <p:sp>
        <p:nvSpPr>
          <p:cNvPr id="3" name="Content Placeholder 2"/>
          <p:cNvSpPr>
            <a:spLocks noGrp="1"/>
          </p:cNvSpPr>
          <p:nvPr>
            <p:ph idx="1"/>
          </p:nvPr>
        </p:nvSpPr>
        <p:spPr/>
        <p:txBody>
          <a:bodyPr>
            <a:normAutofit/>
          </a:bodyPr>
          <a:lstStyle/>
          <a:p>
            <a:pPr marL="0" indent="0" algn="ctr">
              <a:buNone/>
            </a:pPr>
            <a:r>
              <a:rPr lang="en-GB" sz="8000" dirty="0" smtClean="0"/>
              <a:t>“</a:t>
            </a:r>
            <a:r>
              <a:rPr lang="en-GB" sz="4000" dirty="0" smtClean="0"/>
              <a:t>A social business is defined as a business whose purpose is to solve social problems in a financially sustainable way</a:t>
            </a:r>
            <a:r>
              <a:rPr lang="en-GB" sz="8000" dirty="0" smtClean="0"/>
              <a:t>”</a:t>
            </a:r>
            <a:r>
              <a:rPr lang="en-GB" dirty="0" smtClean="0"/>
              <a:t>.</a:t>
            </a:r>
          </a:p>
          <a:p>
            <a:pPr marL="0" indent="0" algn="ctr">
              <a:buNone/>
            </a:pPr>
            <a:endParaRPr lang="en-GB" dirty="0"/>
          </a:p>
          <a:p>
            <a:pPr marL="0" indent="0" algn="ctr">
              <a:buNone/>
            </a:pPr>
            <a:endParaRPr lang="en-GB" dirty="0" smtClean="0"/>
          </a:p>
          <a:p>
            <a:pPr marL="0" indent="0">
              <a:buNone/>
            </a:pPr>
            <a:r>
              <a:rPr lang="en-GB" sz="900" dirty="0" smtClean="0"/>
              <a:t>https://www.tbd.community/en/t/social-business</a:t>
            </a:r>
            <a:endParaRPr lang="en-GB" sz="900" dirty="0"/>
          </a:p>
        </p:txBody>
      </p:sp>
    </p:spTree>
    <p:extLst>
      <p:ext uri="{BB962C8B-B14F-4D97-AF65-F5344CB8AC3E}">
        <p14:creationId xmlns:p14="http://schemas.microsoft.com/office/powerpoint/2010/main" val="529079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Mohammad </a:t>
            </a:r>
            <a:r>
              <a:rPr lang="en-GB" dirty="0" err="1" smtClean="0"/>
              <a:t>Yunus</a:t>
            </a:r>
            <a:r>
              <a:rPr lang="en-GB" dirty="0" smtClean="0"/>
              <a:t> – Social Business</a:t>
            </a:r>
            <a:endParaRPr lang="en-GB" dirty="0"/>
          </a:p>
        </p:txBody>
      </p:sp>
      <p:sp>
        <p:nvSpPr>
          <p:cNvPr id="3" name="Content Placeholder 2"/>
          <p:cNvSpPr>
            <a:spLocks noGrp="1"/>
          </p:cNvSpPr>
          <p:nvPr>
            <p:ph idx="1"/>
          </p:nvPr>
        </p:nvSpPr>
        <p:spPr/>
        <p:txBody>
          <a:bodyPr/>
          <a:lstStyle/>
          <a:p>
            <a:pPr marL="0" indent="0">
              <a:buNone/>
            </a:pPr>
            <a:r>
              <a:rPr lang="en-GB" dirty="0" smtClean="0">
                <a:hlinkClick r:id="rId2"/>
              </a:rPr>
              <a:t>https://www.youtube.com/watch?v=NnPm-otbt04</a:t>
            </a:r>
            <a:endParaRPr lang="en-GB" dirty="0" smtClean="0"/>
          </a:p>
          <a:p>
            <a:pPr marL="0" indent="0">
              <a:buNone/>
            </a:pPr>
            <a:endParaRPr lang="en-GB" dirty="0"/>
          </a:p>
          <a:p>
            <a:pPr marL="0" indent="0">
              <a:buNone/>
            </a:pPr>
            <a:endParaRPr lang="en-GB" dirty="0" smtClean="0"/>
          </a:p>
          <a:p>
            <a:pPr marL="0" indent="0">
              <a:buNone/>
            </a:pPr>
            <a:r>
              <a:rPr lang="en-GB" dirty="0" smtClean="0"/>
              <a:t>What do you think? </a:t>
            </a:r>
          </a:p>
          <a:p>
            <a:pPr marL="0" indent="0">
              <a:buNone/>
            </a:pPr>
            <a:endParaRPr lang="en-GB" dirty="0"/>
          </a:p>
          <a:p>
            <a:pPr marL="0" indent="0">
              <a:buNone/>
            </a:pPr>
            <a:r>
              <a:rPr lang="en-GB" dirty="0" smtClean="0"/>
              <a:t>Is it possible for all Businesses to be Social Businesses??</a:t>
            </a:r>
            <a:endParaRPr lang="en-GB" dirty="0"/>
          </a:p>
        </p:txBody>
      </p:sp>
    </p:spTree>
    <p:extLst>
      <p:ext uri="{BB962C8B-B14F-4D97-AF65-F5344CB8AC3E}">
        <p14:creationId xmlns:p14="http://schemas.microsoft.com/office/powerpoint/2010/main" val="1313428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Mohammad </a:t>
            </a:r>
            <a:r>
              <a:rPr lang="en-GB" dirty="0" err="1" smtClean="0"/>
              <a:t>Yunus</a:t>
            </a:r>
            <a:endParaRPr lang="en-GB" dirty="0"/>
          </a:p>
        </p:txBody>
      </p:sp>
      <p:sp>
        <p:nvSpPr>
          <p:cNvPr id="3" name="Content Placeholder 2"/>
          <p:cNvSpPr>
            <a:spLocks noGrp="1"/>
          </p:cNvSpPr>
          <p:nvPr>
            <p:ph idx="1"/>
          </p:nvPr>
        </p:nvSpPr>
        <p:spPr/>
        <p:txBody>
          <a:bodyPr/>
          <a:lstStyle/>
          <a:p>
            <a:pPr marL="0" indent="0">
              <a:buNone/>
            </a:pPr>
            <a:r>
              <a:rPr lang="en-GB" dirty="0" smtClean="0"/>
              <a:t>Social business is a cause-driven business. In a social business, the investors/owners can gradually recoup the money invested, but cannot take any dividend beyond that point. Purpose of the investment is purely to achieve one or more social objectives through the operation of the company, no personal gain is desired by the investors. The company must cover all costs and make profit, at the same time achieve the social objective, such as, healthcare for the poor, housing for the poor, financial services for the poor, nutrition for malnourished children, providing safe drinking water, introducing renewable energy, etc. in a business way.</a:t>
            </a:r>
            <a:endParaRPr lang="en-GB" dirty="0"/>
          </a:p>
        </p:txBody>
      </p:sp>
    </p:spTree>
    <p:extLst>
      <p:ext uri="{BB962C8B-B14F-4D97-AF65-F5344CB8AC3E}">
        <p14:creationId xmlns:p14="http://schemas.microsoft.com/office/powerpoint/2010/main" val="4149844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groups, consider if it is possible for all Businesses to be Social Businesses?</a:t>
            </a:r>
          </a:p>
          <a:p>
            <a:pPr marL="0" indent="0">
              <a:buNone/>
            </a:pPr>
            <a:endParaRPr lang="en-GB" dirty="0"/>
          </a:p>
          <a:p>
            <a:pPr marL="0" indent="0">
              <a:buNone/>
            </a:pPr>
            <a:r>
              <a:rPr lang="en-GB" dirty="0" smtClean="0"/>
              <a:t>What are the barriers to making this happen?</a:t>
            </a:r>
          </a:p>
          <a:p>
            <a:pPr marL="0" indent="0">
              <a:buNone/>
            </a:pPr>
            <a:endParaRPr lang="en-GB" dirty="0"/>
          </a:p>
          <a:p>
            <a:pPr marL="0" indent="0">
              <a:buNone/>
            </a:pPr>
            <a:r>
              <a:rPr lang="en-GB" dirty="0" smtClean="0"/>
              <a:t>What is the relationship between Businesses CSR Policies and Social Businesses?</a:t>
            </a:r>
            <a:endParaRPr lang="en-GB" dirty="0"/>
          </a:p>
        </p:txBody>
      </p:sp>
    </p:spTree>
    <p:extLst>
      <p:ext uri="{BB962C8B-B14F-4D97-AF65-F5344CB8AC3E}">
        <p14:creationId xmlns:p14="http://schemas.microsoft.com/office/powerpoint/2010/main" val="3307239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Social Business…</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q"/>
            </a:pPr>
            <a:r>
              <a:rPr lang="en-GB" dirty="0" smtClean="0"/>
              <a:t>Social Enterprise</a:t>
            </a:r>
          </a:p>
          <a:p>
            <a:pPr>
              <a:buFont typeface="Wingdings" panose="05000000000000000000" pitchFamily="2" charset="2"/>
              <a:buChar char="q"/>
            </a:pPr>
            <a:r>
              <a:rPr lang="en-GB" dirty="0" smtClean="0"/>
              <a:t>Community Enterprise</a:t>
            </a:r>
          </a:p>
          <a:p>
            <a:pPr>
              <a:buFont typeface="Wingdings" panose="05000000000000000000" pitchFamily="2" charset="2"/>
              <a:buChar char="q"/>
            </a:pPr>
            <a:r>
              <a:rPr lang="en-GB" dirty="0" smtClean="0"/>
              <a:t>Co-operative</a:t>
            </a:r>
          </a:p>
          <a:p>
            <a:pPr>
              <a:buFont typeface="Wingdings" panose="05000000000000000000" pitchFamily="2" charset="2"/>
              <a:buChar char="q"/>
            </a:pPr>
            <a:r>
              <a:rPr lang="en-GB" dirty="0" smtClean="0"/>
              <a:t>Credit Union</a:t>
            </a:r>
          </a:p>
          <a:p>
            <a:pPr marL="0" indent="0">
              <a:buNone/>
            </a:pPr>
            <a:endParaRPr lang="en-GB" dirty="0"/>
          </a:p>
          <a:p>
            <a:pPr marL="0" indent="0">
              <a:buNone/>
            </a:pPr>
            <a:r>
              <a:rPr lang="en-GB" dirty="0" smtClean="0"/>
              <a:t>Also: Community Land Trust, Development Trust, Social Firm.</a:t>
            </a:r>
            <a:endParaRPr lang="en-GB" dirty="0"/>
          </a:p>
        </p:txBody>
      </p:sp>
    </p:spTree>
    <p:extLst>
      <p:ext uri="{BB962C8B-B14F-4D97-AF65-F5344CB8AC3E}">
        <p14:creationId xmlns:p14="http://schemas.microsoft.com/office/powerpoint/2010/main" val="1186655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Enterprise</a:t>
            </a:r>
            <a:endParaRPr lang="en-GB" dirty="0"/>
          </a:p>
        </p:txBody>
      </p:sp>
      <p:sp>
        <p:nvSpPr>
          <p:cNvPr id="3" name="Content Placeholder 2"/>
          <p:cNvSpPr>
            <a:spLocks noGrp="1"/>
          </p:cNvSpPr>
          <p:nvPr>
            <p:ph idx="1"/>
          </p:nvPr>
        </p:nvSpPr>
        <p:spPr/>
        <p:txBody>
          <a:bodyPr/>
          <a:lstStyle/>
          <a:p>
            <a:pPr marL="0" indent="0">
              <a:buNone/>
            </a:pPr>
            <a:r>
              <a:rPr lang="en-GB" dirty="0" smtClean="0"/>
              <a:t>“Social enterprises are businesses that are changing the world for the better. Like traditional businesses they aim to make a profit but it’s what they do with their profits that sets them apart – reinvesting or donating them to create positive social change.  Social enterprises are in our communities and on our high streets – from coffee shops and cinemas, to pubs and leisure centres, banks and bus companies”.</a:t>
            </a:r>
          </a:p>
          <a:p>
            <a:pPr marL="0" indent="0">
              <a:buNone/>
            </a:pPr>
            <a:endParaRPr lang="en-GB" dirty="0"/>
          </a:p>
          <a:p>
            <a:pPr marL="0" indent="0">
              <a:buNone/>
            </a:pPr>
            <a:r>
              <a:rPr lang="en-GB" dirty="0" smtClean="0"/>
              <a:t>https://www.youtube.com/watch?v=kBhwDjoWEcg</a:t>
            </a:r>
            <a:endParaRPr lang="en-GB" dirty="0"/>
          </a:p>
        </p:txBody>
      </p:sp>
    </p:spTree>
    <p:extLst>
      <p:ext uri="{BB962C8B-B14F-4D97-AF65-F5344CB8AC3E}">
        <p14:creationId xmlns:p14="http://schemas.microsoft.com/office/powerpoint/2010/main" val="391044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Enterprise</a:t>
            </a:r>
            <a:endParaRPr lang="en-GB" dirty="0"/>
          </a:p>
        </p:txBody>
      </p:sp>
      <p:sp>
        <p:nvSpPr>
          <p:cNvPr id="3" name="Content Placeholder 2"/>
          <p:cNvSpPr>
            <a:spLocks noGrp="1"/>
          </p:cNvSpPr>
          <p:nvPr>
            <p:ph idx="1"/>
          </p:nvPr>
        </p:nvSpPr>
        <p:spPr/>
        <p:txBody>
          <a:bodyPr/>
          <a:lstStyle/>
          <a:p>
            <a:pPr marL="0" indent="0">
              <a:buNone/>
            </a:pPr>
            <a:r>
              <a:rPr lang="en-GB" dirty="0" smtClean="0"/>
              <a:t>Social enterprise is an organisational type which might use a company, society, community interest company or partnership as its legal form.</a:t>
            </a:r>
          </a:p>
          <a:p>
            <a:pPr marL="0" indent="0">
              <a:buNone/>
            </a:pPr>
            <a:endParaRPr lang="en-GB" dirty="0"/>
          </a:p>
          <a:p>
            <a:pPr marL="0" indent="0">
              <a:buNone/>
            </a:pPr>
            <a:r>
              <a:rPr lang="en-GB" dirty="0" smtClean="0"/>
              <a:t>It could be governed by one or more people, or may have a committee defining its goals.</a:t>
            </a:r>
            <a:endParaRPr lang="en-GB" dirty="0"/>
          </a:p>
        </p:txBody>
      </p:sp>
    </p:spTree>
    <p:extLst>
      <p:ext uri="{BB962C8B-B14F-4D97-AF65-F5344CB8AC3E}">
        <p14:creationId xmlns:p14="http://schemas.microsoft.com/office/powerpoint/2010/main" val="3683626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the UK Social Enterprises</a:t>
            </a:r>
            <a:endParaRPr lang="en-GB" dirty="0"/>
          </a:p>
        </p:txBody>
      </p:sp>
      <p:sp>
        <p:nvSpPr>
          <p:cNvPr id="3" name="Content Placeholder 2"/>
          <p:cNvSpPr>
            <a:spLocks noGrp="1"/>
          </p:cNvSpPr>
          <p:nvPr>
            <p:ph idx="1"/>
          </p:nvPr>
        </p:nvSpPr>
        <p:spPr/>
        <p:txBody>
          <a:bodyPr/>
          <a:lstStyle/>
          <a:p>
            <a:pPr marL="0" indent="0">
              <a:buNone/>
            </a:pPr>
            <a:r>
              <a:rPr lang="en-GB" dirty="0" smtClean="0"/>
              <a:t>https://www.socialenterprisemark.org.uk/directory-certified-social-enterprises/</a:t>
            </a:r>
            <a:endParaRPr lang="en-GB" dirty="0"/>
          </a:p>
        </p:txBody>
      </p:sp>
    </p:spTree>
    <p:extLst>
      <p:ext uri="{BB962C8B-B14F-4D97-AF65-F5344CB8AC3E}">
        <p14:creationId xmlns:p14="http://schemas.microsoft.com/office/powerpoint/2010/main" val="2238033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Enterprise</a:t>
            </a:r>
            <a:endParaRPr lang="en-GB" dirty="0"/>
          </a:p>
        </p:txBody>
      </p:sp>
      <p:sp>
        <p:nvSpPr>
          <p:cNvPr id="3" name="Content Placeholder 2"/>
          <p:cNvSpPr>
            <a:spLocks noGrp="1"/>
          </p:cNvSpPr>
          <p:nvPr>
            <p:ph idx="1"/>
          </p:nvPr>
        </p:nvSpPr>
        <p:spPr/>
        <p:txBody>
          <a:bodyPr/>
          <a:lstStyle/>
          <a:p>
            <a:pPr marL="0" indent="0">
              <a:buNone/>
            </a:pPr>
            <a:r>
              <a:rPr lang="en-GB" dirty="0" smtClean="0"/>
              <a:t>An extension of Social Enterprise, owned or run by a geographic community or a community of interest.</a:t>
            </a:r>
          </a:p>
          <a:p>
            <a:pPr marL="0" indent="0">
              <a:buNone/>
            </a:pPr>
            <a:endParaRPr lang="en-GB" dirty="0"/>
          </a:p>
          <a:p>
            <a:pPr marL="0" indent="0">
              <a:buNone/>
            </a:pPr>
            <a:r>
              <a:rPr lang="en-GB" dirty="0" smtClean="0"/>
              <a:t>An example of this is where the Local Authorities are asset transferring community facilities into the ownership of the community.</a:t>
            </a:r>
          </a:p>
          <a:p>
            <a:pPr marL="0" indent="0">
              <a:buNone/>
            </a:pPr>
            <a:endParaRPr lang="en-GB" dirty="0"/>
          </a:p>
          <a:p>
            <a:pPr marL="0" indent="0">
              <a:buNone/>
            </a:pPr>
            <a:r>
              <a:rPr lang="en-GB" dirty="0" smtClean="0"/>
              <a:t>https://www.youtube.com/watch?v=j_pf9IZLnKk</a:t>
            </a:r>
            <a:endParaRPr lang="en-GB" dirty="0"/>
          </a:p>
        </p:txBody>
      </p:sp>
    </p:spTree>
    <p:extLst>
      <p:ext uri="{BB962C8B-B14F-4D97-AF65-F5344CB8AC3E}">
        <p14:creationId xmlns:p14="http://schemas.microsoft.com/office/powerpoint/2010/main" val="1566701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Co-operative</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A</a:t>
            </a:r>
            <a:r>
              <a:rPr lang="en-GB" dirty="0" smtClean="0"/>
              <a:t>n autonomous association of persons united voluntarily to meet their common economic, social and cultural needs and aspirations through a jointly-owned and democratically controlled enterprise (International Co-operative Alliance definition). There are many types of co-operative:</a:t>
            </a:r>
          </a:p>
          <a:p>
            <a:pPr marL="0" indent="0">
              <a:buNone/>
            </a:pPr>
            <a:endParaRPr lang="en-GB" dirty="0" smtClean="0"/>
          </a:p>
          <a:p>
            <a:r>
              <a:rPr lang="en-GB" dirty="0" smtClean="0"/>
              <a:t>Worker co-operative – co-operative owned and run by its workers</a:t>
            </a:r>
          </a:p>
          <a:p>
            <a:r>
              <a:rPr lang="en-GB" dirty="0"/>
              <a:t>H</a:t>
            </a:r>
            <a:r>
              <a:rPr lang="en-GB" dirty="0" smtClean="0"/>
              <a:t>ousing co-operative – co-operative owned and run by its tenants</a:t>
            </a:r>
          </a:p>
          <a:p>
            <a:r>
              <a:rPr lang="en-GB" dirty="0"/>
              <a:t>C</a:t>
            </a:r>
            <a:r>
              <a:rPr lang="en-GB" dirty="0" smtClean="0"/>
              <a:t>onsumer co-operative – co-operative owned and run by its customers</a:t>
            </a:r>
          </a:p>
          <a:p>
            <a:r>
              <a:rPr lang="en-GB" dirty="0"/>
              <a:t>C</a:t>
            </a:r>
            <a:r>
              <a:rPr lang="en-GB" dirty="0" smtClean="0"/>
              <a:t>o-operative consortium – co-operative owned and run by other businesses which use the services of the co-operative</a:t>
            </a:r>
          </a:p>
          <a:p>
            <a:r>
              <a:rPr lang="en-GB" dirty="0"/>
              <a:t>M</a:t>
            </a:r>
            <a:r>
              <a:rPr lang="en-GB" dirty="0" smtClean="0"/>
              <a:t>ulti-stakeholder co-operative – a mixture of any or all of the above</a:t>
            </a:r>
            <a:endParaRPr lang="en-GB" dirty="0"/>
          </a:p>
        </p:txBody>
      </p:sp>
    </p:spTree>
    <p:extLst>
      <p:ext uri="{BB962C8B-B14F-4D97-AF65-F5344CB8AC3E}">
        <p14:creationId xmlns:p14="http://schemas.microsoft.com/office/powerpoint/2010/main" val="1811568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Worker Co-operative</a:t>
            </a:r>
            <a:endParaRPr lang="en-GB" dirty="0"/>
          </a:p>
        </p:txBody>
      </p:sp>
      <p:sp>
        <p:nvSpPr>
          <p:cNvPr id="3" name="Content Placeholder 2"/>
          <p:cNvSpPr>
            <a:spLocks noGrp="1"/>
          </p:cNvSpPr>
          <p:nvPr>
            <p:ph idx="1"/>
          </p:nvPr>
        </p:nvSpPr>
        <p:spPr/>
        <p:txBody>
          <a:bodyPr/>
          <a:lstStyle/>
          <a:p>
            <a:pPr marL="0" indent="0">
              <a:buNone/>
            </a:pPr>
            <a:r>
              <a:rPr lang="en-GB" dirty="0" smtClean="0"/>
              <a:t>https://www.youtube.com/watch?v=j1BpyV1anTE</a:t>
            </a:r>
            <a:endParaRPr lang="en-GB" dirty="0"/>
          </a:p>
        </p:txBody>
      </p:sp>
    </p:spTree>
    <p:extLst>
      <p:ext uri="{BB962C8B-B14F-4D97-AF65-F5344CB8AC3E}">
        <p14:creationId xmlns:p14="http://schemas.microsoft.com/office/powerpoint/2010/main" val="3165575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 Union</a:t>
            </a:r>
            <a:endParaRPr lang="en-GB" dirty="0"/>
          </a:p>
        </p:txBody>
      </p:sp>
      <p:sp>
        <p:nvSpPr>
          <p:cNvPr id="3" name="Content Placeholder 2"/>
          <p:cNvSpPr>
            <a:spLocks noGrp="1"/>
          </p:cNvSpPr>
          <p:nvPr>
            <p:ph idx="1"/>
          </p:nvPr>
        </p:nvSpPr>
        <p:spPr/>
        <p:txBody>
          <a:bodyPr/>
          <a:lstStyle/>
          <a:p>
            <a:pPr marL="0" indent="0">
              <a:buNone/>
            </a:pPr>
            <a:r>
              <a:rPr lang="en-GB" dirty="0" smtClean="0"/>
              <a:t>“A non-profit financial institution that is owned and operated entirely by its members”.</a:t>
            </a:r>
          </a:p>
          <a:p>
            <a:pPr marL="0" indent="0">
              <a:buNone/>
            </a:pPr>
            <a:endParaRPr lang="en-GB" dirty="0"/>
          </a:p>
          <a:p>
            <a:pPr marL="0" indent="0">
              <a:buNone/>
            </a:pPr>
            <a:r>
              <a:rPr lang="en-GB" dirty="0" smtClean="0">
                <a:hlinkClick r:id="rId2"/>
              </a:rPr>
              <a:t>https://www.youtube.com/watch?v=ztJF0DVLkS8</a:t>
            </a: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93539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The challenge of Social Business……</a:t>
            </a:r>
          </a:p>
          <a:p>
            <a:pPr marL="0" indent="0">
              <a:buNone/>
            </a:pPr>
            <a:endParaRPr lang="en-GB" dirty="0"/>
          </a:p>
          <a:p>
            <a:pPr marL="0" indent="0">
              <a:buNone/>
            </a:pPr>
            <a:r>
              <a:rPr lang="en-GB" dirty="0" smtClean="0"/>
              <a:t>We have established what makes a Social Business different from a non-social business.  What are the barriers to Social Businesses becoming bigger National organisations?  How are these overcome if at all.</a:t>
            </a:r>
            <a:endParaRPr lang="en-GB" dirty="0"/>
          </a:p>
        </p:txBody>
      </p:sp>
    </p:spTree>
    <p:extLst>
      <p:ext uri="{BB962C8B-B14F-4D97-AF65-F5344CB8AC3E}">
        <p14:creationId xmlns:p14="http://schemas.microsoft.com/office/powerpoint/2010/main" val="24702405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614</Words>
  <Application>Microsoft Office PowerPoint</Application>
  <PresentationFormat>Widescreen</PresentationFormat>
  <Paragraphs>68</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Wingdings</vt:lpstr>
      <vt:lpstr>Office Theme</vt:lpstr>
      <vt:lpstr>Social Business</vt:lpstr>
      <vt:lpstr>Pre-lecture Work</vt:lpstr>
      <vt:lpstr>What is a social business?</vt:lpstr>
      <vt:lpstr>Mohammad Yunus – Social Business</vt:lpstr>
      <vt:lpstr>Mohammad Yunus</vt:lpstr>
      <vt:lpstr>Activity</vt:lpstr>
      <vt:lpstr>Types of Social Business…</vt:lpstr>
      <vt:lpstr>Social Enterprise</vt:lpstr>
      <vt:lpstr>Social Enterprise</vt:lpstr>
      <vt:lpstr>Examples of the UK Social Enterprises</vt:lpstr>
      <vt:lpstr>Community Enterprise</vt:lpstr>
      <vt:lpstr>Co-operative</vt:lpstr>
      <vt:lpstr>Worker Co-operative</vt:lpstr>
      <vt:lpstr>Credit Union</vt:lpstr>
      <vt:lpstr>Activity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Business</dc:title>
  <dc:creator>Jessica Shore</dc:creator>
  <cp:lastModifiedBy>Jessica Shore</cp:lastModifiedBy>
  <cp:revision>2</cp:revision>
  <dcterms:created xsi:type="dcterms:W3CDTF">2018-12-03T13:41:55Z</dcterms:created>
  <dcterms:modified xsi:type="dcterms:W3CDTF">2018-12-03T13:42:30Z</dcterms:modified>
</cp:coreProperties>
</file>