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82" r:id="rId4"/>
    <p:sldId id="259" r:id="rId5"/>
    <p:sldId id="278" r:id="rId6"/>
    <p:sldId id="283" r:id="rId7"/>
    <p:sldId id="280" r:id="rId8"/>
    <p:sldId id="279" r:id="rId9"/>
    <p:sldId id="260" r:id="rId10"/>
    <p:sldId id="267" r:id="rId11"/>
    <p:sldId id="271" r:id="rId12"/>
    <p:sldId id="272" r:id="rId13"/>
    <p:sldId id="258" r:id="rId14"/>
    <p:sldId id="261" r:id="rId15"/>
    <p:sldId id="263" r:id="rId16"/>
    <p:sldId id="264" r:id="rId17"/>
    <p:sldId id="265" r:id="rId18"/>
    <p:sldId id="270" r:id="rId19"/>
    <p:sldId id="269" r:id="rId20"/>
    <p:sldId id="295" r:id="rId21"/>
    <p:sldId id="297" r:id="rId22"/>
    <p:sldId id="296" r:id="rId23"/>
    <p:sldId id="273" r:id="rId24"/>
    <p:sldId id="274" r:id="rId25"/>
    <p:sldId id="275" r:id="rId26"/>
    <p:sldId id="281" r:id="rId27"/>
    <p:sldId id="291" r:id="rId28"/>
    <p:sldId id="284" r:id="rId29"/>
    <p:sldId id="277" r:id="rId3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p:cViewPr varScale="1">
        <p:scale>
          <a:sx n="93" d="100"/>
          <a:sy n="93" d="100"/>
        </p:scale>
        <p:origin x="762" y="57"/>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F17C9695-E723-49D7-911A-4F2196A63C92}" type="datetimeFigureOut">
              <a:rPr lang="en-GB" smtClean="0"/>
              <a:t>25/01/2024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A80C762-40F0-4269-98F1-8C95BA0FB951}" type="slidenum">
              <a:rPr lang="en-GB" smtClean="0"/>
              <a:t>‹#›</a:t>
            </a:fld>
            <a:endParaRPr lang="en-GB"/>
          </a:p>
        </p:txBody>
      </p:sp>
    </p:spTree>
    <p:extLst>
      <p:ext uri="{BB962C8B-B14F-4D97-AF65-F5344CB8AC3E}">
        <p14:creationId xmlns:p14="http://schemas.microsoft.com/office/powerpoint/2010/main" val="16221954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17C9695-E723-49D7-911A-4F2196A63C92}" type="datetimeFigureOut">
              <a:rPr lang="en-GB" smtClean="0"/>
              <a:t>25/01/2024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A80C762-40F0-4269-98F1-8C95BA0FB951}" type="slidenum">
              <a:rPr lang="en-GB" smtClean="0"/>
              <a:t>‹#›</a:t>
            </a:fld>
            <a:endParaRPr lang="en-GB"/>
          </a:p>
        </p:txBody>
      </p:sp>
    </p:spTree>
    <p:extLst>
      <p:ext uri="{BB962C8B-B14F-4D97-AF65-F5344CB8AC3E}">
        <p14:creationId xmlns:p14="http://schemas.microsoft.com/office/powerpoint/2010/main" val="36118408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17C9695-E723-49D7-911A-4F2196A63C92}" type="datetimeFigureOut">
              <a:rPr lang="en-GB" smtClean="0"/>
              <a:t>25/01/2024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A80C762-40F0-4269-98F1-8C95BA0FB951}" type="slidenum">
              <a:rPr lang="en-GB" smtClean="0"/>
              <a:t>‹#›</a:t>
            </a:fld>
            <a:endParaRPr lang="en-GB"/>
          </a:p>
        </p:txBody>
      </p:sp>
    </p:spTree>
    <p:extLst>
      <p:ext uri="{BB962C8B-B14F-4D97-AF65-F5344CB8AC3E}">
        <p14:creationId xmlns:p14="http://schemas.microsoft.com/office/powerpoint/2010/main" val="2853783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F17C9695-E723-49D7-911A-4F2196A63C92}" type="datetimeFigureOut">
              <a:rPr lang="en-GB" smtClean="0"/>
              <a:t>25/01/2024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A80C762-40F0-4269-98F1-8C95BA0FB951}" type="slidenum">
              <a:rPr lang="en-GB" smtClean="0"/>
              <a:t>‹#›</a:t>
            </a:fld>
            <a:endParaRPr lang="en-GB"/>
          </a:p>
        </p:txBody>
      </p:sp>
    </p:spTree>
    <p:extLst>
      <p:ext uri="{BB962C8B-B14F-4D97-AF65-F5344CB8AC3E}">
        <p14:creationId xmlns:p14="http://schemas.microsoft.com/office/powerpoint/2010/main" val="29192606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F17C9695-E723-49D7-911A-4F2196A63C92}" type="datetimeFigureOut">
              <a:rPr lang="en-GB" smtClean="0"/>
              <a:t>25/01/2024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A80C762-40F0-4269-98F1-8C95BA0FB951}" type="slidenum">
              <a:rPr lang="en-GB" smtClean="0"/>
              <a:t>‹#›</a:t>
            </a:fld>
            <a:endParaRPr lang="en-GB"/>
          </a:p>
        </p:txBody>
      </p:sp>
    </p:spTree>
    <p:extLst>
      <p:ext uri="{BB962C8B-B14F-4D97-AF65-F5344CB8AC3E}">
        <p14:creationId xmlns:p14="http://schemas.microsoft.com/office/powerpoint/2010/main" val="15156793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F17C9695-E723-49D7-911A-4F2196A63C92}" type="datetimeFigureOut">
              <a:rPr lang="en-GB" smtClean="0"/>
              <a:t>25/01/2024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A80C762-40F0-4269-98F1-8C95BA0FB951}" type="slidenum">
              <a:rPr lang="en-GB" smtClean="0"/>
              <a:t>‹#›</a:t>
            </a:fld>
            <a:endParaRPr lang="en-GB"/>
          </a:p>
        </p:txBody>
      </p:sp>
    </p:spTree>
    <p:extLst>
      <p:ext uri="{BB962C8B-B14F-4D97-AF65-F5344CB8AC3E}">
        <p14:creationId xmlns:p14="http://schemas.microsoft.com/office/powerpoint/2010/main" val="12732708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17C9695-E723-49D7-911A-4F2196A63C92}" type="datetimeFigureOut">
              <a:rPr lang="en-GB" smtClean="0"/>
              <a:t>25/01/2024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A80C762-40F0-4269-98F1-8C95BA0FB951}" type="slidenum">
              <a:rPr lang="en-GB" smtClean="0"/>
              <a:t>‹#›</a:t>
            </a:fld>
            <a:endParaRPr lang="en-GB"/>
          </a:p>
        </p:txBody>
      </p:sp>
    </p:spTree>
    <p:extLst>
      <p:ext uri="{BB962C8B-B14F-4D97-AF65-F5344CB8AC3E}">
        <p14:creationId xmlns:p14="http://schemas.microsoft.com/office/powerpoint/2010/main" val="7278799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17C9695-E723-49D7-911A-4F2196A63C92}" type="datetimeFigureOut">
              <a:rPr lang="en-GB" smtClean="0"/>
              <a:t>25/01/2024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A80C762-40F0-4269-98F1-8C95BA0FB951}" type="slidenum">
              <a:rPr lang="en-GB" smtClean="0"/>
              <a:t>‹#›</a:t>
            </a:fld>
            <a:endParaRPr lang="en-GB"/>
          </a:p>
        </p:txBody>
      </p:sp>
    </p:spTree>
    <p:extLst>
      <p:ext uri="{BB962C8B-B14F-4D97-AF65-F5344CB8AC3E}">
        <p14:creationId xmlns:p14="http://schemas.microsoft.com/office/powerpoint/2010/main" val="34518707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17C9695-E723-49D7-911A-4F2196A63C92}" type="datetimeFigureOut">
              <a:rPr lang="en-GB" smtClean="0"/>
              <a:t>25/01/2024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A80C762-40F0-4269-98F1-8C95BA0FB951}" type="slidenum">
              <a:rPr lang="en-GB" smtClean="0"/>
              <a:t>‹#›</a:t>
            </a:fld>
            <a:endParaRPr lang="en-GB"/>
          </a:p>
        </p:txBody>
      </p:sp>
    </p:spTree>
    <p:extLst>
      <p:ext uri="{BB962C8B-B14F-4D97-AF65-F5344CB8AC3E}">
        <p14:creationId xmlns:p14="http://schemas.microsoft.com/office/powerpoint/2010/main" val="36959980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17C9695-E723-49D7-911A-4F2196A63C92}" type="datetimeFigureOut">
              <a:rPr lang="en-GB" smtClean="0"/>
              <a:t>25/01/2024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A80C762-40F0-4269-98F1-8C95BA0FB951}" type="slidenum">
              <a:rPr lang="en-GB" smtClean="0"/>
              <a:t>‹#›</a:t>
            </a:fld>
            <a:endParaRPr lang="en-GB"/>
          </a:p>
        </p:txBody>
      </p:sp>
    </p:spTree>
    <p:extLst>
      <p:ext uri="{BB962C8B-B14F-4D97-AF65-F5344CB8AC3E}">
        <p14:creationId xmlns:p14="http://schemas.microsoft.com/office/powerpoint/2010/main" val="637208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17C9695-E723-49D7-911A-4F2196A63C92}" type="datetimeFigureOut">
              <a:rPr lang="en-GB" smtClean="0"/>
              <a:t>25/01/2024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A80C762-40F0-4269-98F1-8C95BA0FB951}" type="slidenum">
              <a:rPr lang="en-GB" smtClean="0"/>
              <a:t>‹#›</a:t>
            </a:fld>
            <a:endParaRPr lang="en-GB"/>
          </a:p>
        </p:txBody>
      </p:sp>
    </p:spTree>
    <p:extLst>
      <p:ext uri="{BB962C8B-B14F-4D97-AF65-F5344CB8AC3E}">
        <p14:creationId xmlns:p14="http://schemas.microsoft.com/office/powerpoint/2010/main" val="23464734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17C9695-E723-49D7-911A-4F2196A63C92}" type="datetimeFigureOut">
              <a:rPr lang="en-GB" smtClean="0"/>
              <a:t>25/01/2024</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A80C762-40F0-4269-98F1-8C95BA0FB951}" type="slidenum">
              <a:rPr lang="en-GB" smtClean="0"/>
              <a:t>‹#›</a:t>
            </a:fld>
            <a:endParaRPr lang="en-GB"/>
          </a:p>
        </p:txBody>
      </p:sp>
    </p:spTree>
    <p:extLst>
      <p:ext uri="{BB962C8B-B14F-4D97-AF65-F5344CB8AC3E}">
        <p14:creationId xmlns:p14="http://schemas.microsoft.com/office/powerpoint/2010/main" val="1997295440"/>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0.png"/><Relationship Id="rId1" Type="http://schemas.openxmlformats.org/officeDocument/2006/relationships/slideLayout" Target="../slideLayouts/slideLayout7.xml"/><Relationship Id="rId4" Type="http://schemas.openxmlformats.org/officeDocument/2006/relationships/hyperlink" Target="http://www.medievalswansea.ac.uk/"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hyperlink" Target="http://www.medievalswansea.ac.uk/en/mapping/" TargetMode="External"/><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18.png"/><Relationship Id="rId4" Type="http://schemas.openxmlformats.org/officeDocument/2006/relationships/image" Target="../media/image17.png"/></Relationships>
</file>

<file path=ppt/slides/_rels/slide13.xml.rels><?xml version="1.0" encoding="UTF-8" standalone="yes"?>
<Relationships xmlns="http://schemas.openxmlformats.org/package/2006/relationships"><Relationship Id="rId3" Type="http://schemas.openxmlformats.org/officeDocument/2006/relationships/hyperlink" Target="http://www.medievalswansea.ac.uk/cy/mapping/animations/" TargetMode="External"/><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image" Target="../media/image19.png"/></Relationships>
</file>

<file path=ppt/slides/_rels/slide14.xml.rels><?xml version="1.0" encoding="UTF-8" standalone="yes"?>
<Relationships xmlns="http://schemas.openxmlformats.org/package/2006/relationships"><Relationship Id="rId3" Type="http://schemas.openxmlformats.org/officeDocument/2006/relationships/hyperlink" Target="http://www.medievalswansea.ac.uk/en/statement/2#reading_view" TargetMode="Externa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hyperlink" Target="http://www.medievalswansea.ac.uk/en/statement/2" TargetMode="External"/></Relationships>
</file>

<file path=ppt/slides/_rels/slide15.xml.rels><?xml version="1.0" encoding="UTF-8" standalone="yes"?>
<Relationships xmlns="http://schemas.openxmlformats.org/package/2006/relationships"><Relationship Id="rId3" Type="http://schemas.openxmlformats.org/officeDocument/2006/relationships/hyperlink" Target="http://www.medievalswansea.ac.uk/en/statement/2" TargetMode="External"/><Relationship Id="rId2" Type="http://schemas.openxmlformats.org/officeDocument/2006/relationships/image" Target="../media/image13.png"/><Relationship Id="rId1" Type="http://schemas.openxmlformats.org/officeDocument/2006/relationships/slideLayout" Target="../slideLayouts/slideLayout2.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16.xml.rels><?xml version="1.0" encoding="UTF-8" standalone="yes"?>
<Relationships xmlns="http://schemas.openxmlformats.org/package/2006/relationships"><Relationship Id="rId3" Type="http://schemas.openxmlformats.org/officeDocument/2006/relationships/hyperlink" Target="http://www.medievalswansea.ac.uk/en/statement/2" TargetMode="External"/><Relationship Id="rId2" Type="http://schemas.openxmlformats.org/officeDocument/2006/relationships/image" Target="../media/image13.png"/><Relationship Id="rId1" Type="http://schemas.openxmlformats.org/officeDocument/2006/relationships/slideLayout" Target="../slideLayouts/slideLayout2.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s/_rels/slide1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13.png"/><Relationship Id="rId1" Type="http://schemas.openxmlformats.org/officeDocument/2006/relationships/slideLayout" Target="../slideLayouts/slideLayout2.xml"/><Relationship Id="rId4" Type="http://schemas.openxmlformats.org/officeDocument/2006/relationships/hyperlink" Target="http://www.medievalswansea.ac.uk/en/statement/2" TargetMode="External"/></Relationships>
</file>

<file path=ppt/slides/_rels/slide1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35.png"/><Relationship Id="rId4" Type="http://schemas.openxmlformats.org/officeDocument/2006/relationships/image" Target="../media/image34.png"/></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6.png"/><Relationship Id="rId1" Type="http://schemas.openxmlformats.org/officeDocument/2006/relationships/slideLayout" Target="../slideLayouts/slideLayout4.xml"/><Relationship Id="rId4" Type="http://schemas.openxmlformats.org/officeDocument/2006/relationships/image" Target="../media/image37.png"/></Relationships>
</file>

<file path=ppt/slides/_rels/slide23.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13.png"/><Relationship Id="rId1" Type="http://schemas.openxmlformats.org/officeDocument/2006/relationships/slideLayout" Target="../slideLayouts/slideLayout7.xml"/><Relationship Id="rId4" Type="http://schemas.openxmlformats.org/officeDocument/2006/relationships/image" Target="../media/image39.png"/></Relationships>
</file>

<file path=ppt/slides/_rels/slide24.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tiff"/><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43.png"/><Relationship Id="rId4" Type="http://schemas.openxmlformats.org/officeDocument/2006/relationships/image" Target="../media/image42.png"/></Relationships>
</file>

<file path=ppt/slides/_rels/slide25.xml.rels><?xml version="1.0" encoding="UTF-8" standalone="yes"?>
<Relationships xmlns="http://schemas.openxmlformats.org/package/2006/relationships"><Relationship Id="rId3" Type="http://schemas.openxmlformats.org/officeDocument/2006/relationships/image" Target="../media/image44.tiff"/><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image" Target="../media/image47.png"/><Relationship Id="rId5" Type="http://schemas.openxmlformats.org/officeDocument/2006/relationships/image" Target="../media/image46.png"/><Relationship Id="rId4" Type="http://schemas.openxmlformats.org/officeDocument/2006/relationships/image" Target="../media/image45.png"/></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87624" y="2305409"/>
            <a:ext cx="6624736" cy="22921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9328983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1340768"/>
            <a:ext cx="8229600" cy="4525963"/>
          </a:xfrm>
        </p:spPr>
        <p:txBody>
          <a:bodyPr>
            <a:normAutofit/>
          </a:bodyPr>
          <a:lstStyle/>
          <a:p>
            <a:pPr marL="0" indent="0" algn="ctr">
              <a:buNone/>
            </a:pPr>
            <a:endParaRPr lang="en-GB" sz="4400" dirty="0"/>
          </a:p>
          <a:p>
            <a:pPr marL="0" indent="0" algn="ctr">
              <a:buNone/>
            </a:pPr>
            <a:r>
              <a:rPr lang="en-GB" sz="4400" dirty="0"/>
              <a:t>City Witness: Place and Perspective in Medieval Swansea</a:t>
            </a:r>
          </a:p>
          <a:p>
            <a:pPr marL="0" indent="0" algn="ctr">
              <a:buNone/>
            </a:pPr>
            <a:endParaRPr lang="en-GB" sz="4400" dirty="0"/>
          </a:p>
          <a:p>
            <a:pPr marL="0" indent="0" algn="ctr">
              <a:buNone/>
            </a:pPr>
            <a:r>
              <a:rPr lang="en-GB" sz="4400" dirty="0"/>
              <a:t>Dr Harriett Webster</a:t>
            </a:r>
          </a:p>
        </p:txBody>
      </p:sp>
      <p:pic>
        <p:nvPicPr>
          <p:cNvPr id="2051"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837" y="11088"/>
            <a:ext cx="2736304" cy="9466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6" name="Picture 2" descr="Image result for uwtsd transparent logo">
            <a:extLst>
              <a:ext uri="{FF2B5EF4-FFF2-40B4-BE49-F238E27FC236}">
                <a16:creationId xmlns:a16="http://schemas.microsoft.com/office/drawing/2014/main" id="{B9DACC93-8CCD-4DB1-97A6-C4D1C5CC794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33706" y="-9329"/>
            <a:ext cx="2763437" cy="12780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205611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837" y="11088"/>
            <a:ext cx="2736304" cy="9466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a:extLst>
              <a:ext uri="{FF2B5EF4-FFF2-40B4-BE49-F238E27FC236}">
                <a16:creationId xmlns:a16="http://schemas.microsoft.com/office/drawing/2014/main" id="{B4FE8B04-1C4B-41F4-8AD0-8ADD4A0B905C}"/>
              </a:ext>
            </a:extLst>
          </p:cNvPr>
          <p:cNvSpPr txBox="1"/>
          <p:nvPr/>
        </p:nvSpPr>
        <p:spPr>
          <a:xfrm>
            <a:off x="395536" y="1484784"/>
            <a:ext cx="7992888" cy="3046988"/>
          </a:xfrm>
          <a:prstGeom prst="rect">
            <a:avLst/>
          </a:prstGeom>
          <a:noFill/>
        </p:spPr>
        <p:txBody>
          <a:bodyPr wrap="square" rtlCol="0">
            <a:spAutoFit/>
          </a:bodyPr>
          <a:lstStyle/>
          <a:p>
            <a:r>
              <a:rPr lang="en-GB" sz="2400" dirty="0"/>
              <a:t>Three case studies:</a:t>
            </a:r>
          </a:p>
          <a:p>
            <a:endParaRPr lang="en-GB" sz="2400" dirty="0"/>
          </a:p>
          <a:p>
            <a:pPr marL="285750" indent="-285750">
              <a:buFont typeface="Arial" panose="020B0604020202020204" pitchFamily="34" charset="0"/>
              <a:buChar char="•"/>
            </a:pPr>
            <a:r>
              <a:rPr lang="en-GB" sz="2400" dirty="0"/>
              <a:t>City Witness: Place and Perspective in Medieval Swansea </a:t>
            </a:r>
          </a:p>
          <a:p>
            <a:r>
              <a:rPr lang="en-GB" sz="2400" dirty="0"/>
              <a:t>	(University of Southampton)</a:t>
            </a:r>
          </a:p>
          <a:p>
            <a:endParaRPr lang="en-GB" sz="2400" dirty="0"/>
          </a:p>
          <a:p>
            <a:pPr marL="285750" indent="-285750">
              <a:buFont typeface="Arial" panose="020B0604020202020204" pitchFamily="34" charset="0"/>
              <a:buChar char="•"/>
            </a:pPr>
            <a:r>
              <a:rPr lang="en-GB" sz="2400" dirty="0"/>
              <a:t>Monastic Wales (UWTSD)</a:t>
            </a:r>
          </a:p>
          <a:p>
            <a:endParaRPr lang="en-GB" sz="2400" dirty="0"/>
          </a:p>
          <a:p>
            <a:pPr marL="285750" indent="-285750">
              <a:buFont typeface="Arial" panose="020B0604020202020204" pitchFamily="34" charset="0"/>
              <a:buChar char="•"/>
            </a:pPr>
            <a:r>
              <a:rPr lang="en-GB" sz="2400" dirty="0" err="1"/>
              <a:t>MonkNet</a:t>
            </a:r>
            <a:r>
              <a:rPr lang="en-GB" sz="2400" dirty="0"/>
              <a:t> (UWTSD)</a:t>
            </a:r>
          </a:p>
        </p:txBody>
      </p:sp>
    </p:spTree>
    <p:extLst>
      <p:ext uri="{BB962C8B-B14F-4D97-AF65-F5344CB8AC3E}">
        <p14:creationId xmlns:p14="http://schemas.microsoft.com/office/powerpoint/2010/main" val="25676923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4943"/>
            <a:ext cx="2736850" cy="944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1"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06552" y="260648"/>
            <a:ext cx="4492689" cy="6408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p:cNvSpPr txBox="1"/>
          <p:nvPr/>
        </p:nvSpPr>
        <p:spPr>
          <a:xfrm>
            <a:off x="1763688" y="5949280"/>
            <a:ext cx="2448272" cy="646331"/>
          </a:xfrm>
          <a:prstGeom prst="rect">
            <a:avLst/>
          </a:prstGeom>
          <a:noFill/>
        </p:spPr>
        <p:txBody>
          <a:bodyPr wrap="square" rtlCol="0">
            <a:spAutoFit/>
          </a:bodyPr>
          <a:lstStyle/>
          <a:p>
            <a:pPr algn="ctr"/>
            <a:r>
              <a:rPr lang="en-GB" dirty="0"/>
              <a:t>Thomas </a:t>
            </a:r>
            <a:r>
              <a:rPr lang="en-GB" dirty="0" err="1"/>
              <a:t>Cantilupe</a:t>
            </a:r>
            <a:endParaRPr lang="en-GB" dirty="0"/>
          </a:p>
          <a:p>
            <a:pPr algn="ctr"/>
            <a:r>
              <a:rPr lang="en-GB" dirty="0"/>
              <a:t>St Mary’s, </a:t>
            </a:r>
            <a:r>
              <a:rPr lang="en-GB" dirty="0" err="1"/>
              <a:t>Credenhill</a:t>
            </a:r>
            <a:endParaRPr lang="en-GB" dirty="0"/>
          </a:p>
        </p:txBody>
      </p:sp>
      <p:pic>
        <p:nvPicPr>
          <p:cNvPr id="6" name="Picture 2">
            <a:extLst>
              <a:ext uri="{FF2B5EF4-FFF2-40B4-BE49-F238E27FC236}">
                <a16:creationId xmlns:a16="http://schemas.microsoft.com/office/drawing/2014/main" id="{11130E18-7624-485C-B6AA-CACEE729AEEB}"/>
              </a:ext>
            </a:extLst>
          </p:cNvPr>
          <p:cNvPicPr>
            <a:picLocks noGrp="1" noChangeAspect="1" noChangeArrowheads="1"/>
          </p:cNvPicPr>
          <p:nvPr>
            <p:ph idx="1"/>
          </p:nvPr>
        </p:nvPicPr>
        <p:blipFill>
          <a:blip r:embed="rId4" cstate="print">
            <a:extLst>
              <a:ext uri="{28A0092B-C50C-407E-A947-70E740481C1C}">
                <a14:useLocalDpi xmlns:a14="http://schemas.microsoft.com/office/drawing/2010/main" val="0"/>
              </a:ext>
            </a:extLst>
          </a:blip>
          <a:srcRect/>
          <a:stretch>
            <a:fillRect/>
          </a:stretch>
        </p:blipFill>
        <p:spPr bwMode="auto">
          <a:xfrm>
            <a:off x="179512" y="2420888"/>
            <a:ext cx="3924436" cy="2650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TextBox 6">
            <a:extLst>
              <a:ext uri="{FF2B5EF4-FFF2-40B4-BE49-F238E27FC236}">
                <a16:creationId xmlns:a16="http://schemas.microsoft.com/office/drawing/2014/main" id="{4644EBD9-C0F6-4535-BDB3-B90AB73FEBF9}"/>
              </a:ext>
            </a:extLst>
          </p:cNvPr>
          <p:cNvSpPr txBox="1"/>
          <p:nvPr/>
        </p:nvSpPr>
        <p:spPr>
          <a:xfrm>
            <a:off x="377534" y="1847598"/>
            <a:ext cx="3528392" cy="369332"/>
          </a:xfrm>
          <a:prstGeom prst="rect">
            <a:avLst/>
          </a:prstGeom>
          <a:noFill/>
        </p:spPr>
        <p:txBody>
          <a:bodyPr wrap="square" rtlCol="0">
            <a:spAutoFit/>
          </a:bodyPr>
          <a:lstStyle/>
          <a:p>
            <a:pPr algn="ctr"/>
            <a:r>
              <a:rPr lang="en-GB" dirty="0"/>
              <a:t>British Library MS Royal 6 E VI f. 444</a:t>
            </a:r>
          </a:p>
        </p:txBody>
      </p:sp>
    </p:spTree>
    <p:extLst>
      <p:ext uri="{BB962C8B-B14F-4D97-AF65-F5344CB8AC3E}">
        <p14:creationId xmlns:p14="http://schemas.microsoft.com/office/powerpoint/2010/main" val="16969690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39952" y="116632"/>
            <a:ext cx="4723128" cy="65973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p:cNvSpPr txBox="1"/>
          <p:nvPr/>
        </p:nvSpPr>
        <p:spPr>
          <a:xfrm>
            <a:off x="35186" y="2242610"/>
            <a:ext cx="3763255" cy="646331"/>
          </a:xfrm>
          <a:prstGeom prst="rect">
            <a:avLst/>
          </a:prstGeom>
          <a:noFill/>
        </p:spPr>
        <p:txBody>
          <a:bodyPr wrap="square" rtlCol="0">
            <a:spAutoFit/>
          </a:bodyPr>
          <a:lstStyle/>
          <a:p>
            <a:pPr algn="ctr"/>
            <a:r>
              <a:rPr lang="en-GB" dirty="0"/>
              <a:t>Bibliotheca </a:t>
            </a:r>
            <a:r>
              <a:rPr lang="en-GB" dirty="0" err="1"/>
              <a:t>Apostolica</a:t>
            </a:r>
            <a:r>
              <a:rPr lang="en-GB" dirty="0"/>
              <a:t> </a:t>
            </a:r>
            <a:r>
              <a:rPr lang="en-GB" dirty="0" err="1"/>
              <a:t>Vaticana</a:t>
            </a:r>
            <a:r>
              <a:rPr lang="en-GB" dirty="0"/>
              <a:t> MS. Latin 4015 </a:t>
            </a:r>
          </a:p>
        </p:txBody>
      </p:sp>
      <p:pic>
        <p:nvPicPr>
          <p:cNvPr id="6"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24943"/>
            <a:ext cx="2736850" cy="944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439990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837" y="957715"/>
            <a:ext cx="4425214" cy="5900285"/>
          </a:xfrm>
          <a:prstGeom prst="rect">
            <a:avLst/>
          </a:prstGeom>
        </p:spPr>
      </p:pic>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08907" y="957715"/>
            <a:ext cx="4425214" cy="5900285"/>
          </a:xfrm>
          <a:prstGeom prst="rect">
            <a:avLst/>
          </a:prstGeom>
        </p:spPr>
      </p:pic>
      <p:pic>
        <p:nvPicPr>
          <p:cNvPr id="4"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7837" y="11088"/>
            <a:ext cx="2736304" cy="9466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p:cNvSpPr txBox="1"/>
          <p:nvPr/>
        </p:nvSpPr>
        <p:spPr>
          <a:xfrm>
            <a:off x="4708907" y="260648"/>
            <a:ext cx="4039557" cy="369332"/>
          </a:xfrm>
          <a:prstGeom prst="rect">
            <a:avLst/>
          </a:prstGeom>
          <a:noFill/>
        </p:spPr>
        <p:txBody>
          <a:bodyPr wrap="square" rtlCol="0">
            <a:spAutoFit/>
          </a:bodyPr>
          <a:lstStyle/>
          <a:p>
            <a:pPr algn="ctr"/>
            <a:r>
              <a:rPr lang="en-GB" dirty="0"/>
              <a:t>Oxford, Exeter College MS. 158</a:t>
            </a:r>
          </a:p>
        </p:txBody>
      </p:sp>
    </p:spTree>
    <p:extLst>
      <p:ext uri="{BB962C8B-B14F-4D97-AF65-F5344CB8AC3E}">
        <p14:creationId xmlns:p14="http://schemas.microsoft.com/office/powerpoint/2010/main" val="18382008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30005" t="15479" r="31165" b="20540"/>
          <a:stretch/>
        </p:blipFill>
        <p:spPr>
          <a:xfrm>
            <a:off x="4740845" y="332656"/>
            <a:ext cx="4151635" cy="5472609"/>
          </a:xfrm>
          <a:prstGeom prst="rect">
            <a:avLst/>
          </a:prstGeom>
        </p:spPr>
      </p:pic>
      <p:pic>
        <p:nvPicPr>
          <p:cNvPr id="3"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837" y="11088"/>
            <a:ext cx="2736304" cy="9466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4211856" y="6463868"/>
            <a:ext cx="5040560" cy="369332"/>
          </a:xfrm>
          <a:prstGeom prst="rect">
            <a:avLst/>
          </a:prstGeom>
          <a:noFill/>
        </p:spPr>
        <p:txBody>
          <a:bodyPr wrap="square" rtlCol="0">
            <a:spAutoFit/>
          </a:bodyPr>
          <a:lstStyle/>
          <a:p>
            <a:r>
              <a:rPr lang="en-GB" dirty="0"/>
              <a:t>Tomb of St Thomas </a:t>
            </a:r>
            <a:r>
              <a:rPr lang="en-GB" dirty="0" err="1"/>
              <a:t>Cantilupe</a:t>
            </a:r>
            <a:r>
              <a:rPr lang="en-GB" dirty="0"/>
              <a:t> in Hereford Cathedral</a:t>
            </a:r>
          </a:p>
        </p:txBody>
      </p:sp>
      <p:sp>
        <p:nvSpPr>
          <p:cNvPr id="5" name="TextBox 4">
            <a:extLst>
              <a:ext uri="{FF2B5EF4-FFF2-40B4-BE49-F238E27FC236}">
                <a16:creationId xmlns:a16="http://schemas.microsoft.com/office/drawing/2014/main" id="{2B9B4ED5-21D5-4E89-90CB-E3C5A7EE5AC6}"/>
              </a:ext>
            </a:extLst>
          </p:cNvPr>
          <p:cNvSpPr txBox="1"/>
          <p:nvPr/>
        </p:nvSpPr>
        <p:spPr>
          <a:xfrm>
            <a:off x="251520" y="1052736"/>
            <a:ext cx="4320480" cy="5632311"/>
          </a:xfrm>
          <a:prstGeom prst="rect">
            <a:avLst/>
          </a:prstGeom>
          <a:noFill/>
        </p:spPr>
        <p:txBody>
          <a:bodyPr wrap="square" rtlCol="0">
            <a:spAutoFit/>
          </a:bodyPr>
          <a:lstStyle/>
          <a:p>
            <a:pPr marL="285750" indent="-285750">
              <a:buFont typeface="Arial" panose="020B0604020202020204" pitchFamily="34" charset="0"/>
              <a:buChar char="•"/>
            </a:pPr>
            <a:r>
              <a:rPr lang="en-GB" dirty="0"/>
              <a:t>Hybrid digital resource – </a:t>
            </a:r>
            <a:r>
              <a:rPr lang="en-GB" dirty="0">
                <a:hlinkClick r:id="rId4"/>
              </a:rPr>
              <a:t>www.medievalswansea.ac.uk</a:t>
            </a:r>
            <a:endParaRPr lang="en-GB" dirty="0"/>
          </a:p>
          <a:p>
            <a:endParaRPr lang="en-GB" dirty="0"/>
          </a:p>
          <a:p>
            <a:pPr marL="285750" indent="-285750">
              <a:buFont typeface="Arial" panose="020B0604020202020204" pitchFamily="34" charset="0"/>
              <a:buChar char="•"/>
            </a:pPr>
            <a:r>
              <a:rPr lang="en-GB" dirty="0"/>
              <a:t>Interactive map of Swansea c.1300</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Digital edition and translation of witness testimonies</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Pavement markers and tours (app and paper versions)</a:t>
            </a:r>
          </a:p>
          <a:p>
            <a:pPr marL="285750" indent="-285750">
              <a:buFont typeface="Arial" panose="020B0604020202020204" pitchFamily="34" charset="0"/>
              <a:buChar char="•"/>
            </a:pPr>
            <a:r>
              <a:rPr lang="en-GB" dirty="0"/>
              <a:t>Game</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Museum exhibition</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Public workshops on mapping and medieval manuscripts</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Guided walking tours of the city</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Public lectures</a:t>
            </a:r>
          </a:p>
        </p:txBody>
      </p:sp>
    </p:spTree>
    <p:extLst>
      <p:ext uri="{BB962C8B-B14F-4D97-AF65-F5344CB8AC3E}">
        <p14:creationId xmlns:p14="http://schemas.microsoft.com/office/powerpoint/2010/main" val="17931948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4943"/>
            <a:ext cx="2736850" cy="944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4"/>
          <p:cNvPicPr>
            <a:picLocks noChangeAspect="1"/>
          </p:cNvPicPr>
          <p:nvPr/>
        </p:nvPicPr>
        <p:blipFill rotWithShape="1">
          <a:blip r:embed="rId3"/>
          <a:srcRect t="8631" r="1612" b="14774"/>
          <a:stretch/>
        </p:blipFill>
        <p:spPr>
          <a:xfrm>
            <a:off x="467544" y="1196752"/>
            <a:ext cx="8208912" cy="5112568"/>
          </a:xfrm>
          <a:prstGeom prst="rect">
            <a:avLst/>
          </a:prstGeom>
        </p:spPr>
      </p:pic>
    </p:spTree>
    <p:extLst>
      <p:ext uri="{BB962C8B-B14F-4D97-AF65-F5344CB8AC3E}">
        <p14:creationId xmlns:p14="http://schemas.microsoft.com/office/powerpoint/2010/main" val="25067155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5439"/>
            <a:ext cx="2736850" cy="944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3"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25880" t="15873" r="43331" b="9127"/>
          <a:stretch/>
        </p:blipFill>
        <p:spPr bwMode="auto">
          <a:xfrm>
            <a:off x="4147738" y="332656"/>
            <a:ext cx="4574222" cy="626469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TextBox 5"/>
          <p:cNvSpPr txBox="1"/>
          <p:nvPr/>
        </p:nvSpPr>
        <p:spPr>
          <a:xfrm>
            <a:off x="467544" y="5229200"/>
            <a:ext cx="3096344" cy="954107"/>
          </a:xfrm>
          <a:prstGeom prst="rect">
            <a:avLst/>
          </a:prstGeom>
          <a:noFill/>
        </p:spPr>
        <p:txBody>
          <a:bodyPr wrap="square" rtlCol="0">
            <a:spAutoFit/>
          </a:bodyPr>
          <a:lstStyle/>
          <a:p>
            <a:pPr algn="ctr"/>
            <a:r>
              <a:rPr lang="en-GB" sz="2800" dirty="0"/>
              <a:t>Map of Swansea in 1300</a:t>
            </a:r>
          </a:p>
        </p:txBody>
      </p:sp>
    </p:spTree>
    <p:extLst>
      <p:ext uri="{BB962C8B-B14F-4D97-AF65-F5344CB8AC3E}">
        <p14:creationId xmlns:p14="http://schemas.microsoft.com/office/powerpoint/2010/main" val="27895573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2736850" cy="944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4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3568" y="973515"/>
            <a:ext cx="7970554" cy="55641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149532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2736850" cy="944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25657" t="14881" r="25595" b="15080"/>
          <a:stretch/>
        </p:blipFill>
        <p:spPr bwMode="auto">
          <a:xfrm>
            <a:off x="1907704" y="1036093"/>
            <a:ext cx="6630775" cy="535621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218894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107" y="-1"/>
            <a:ext cx="2736850" cy="944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251520" y="6021288"/>
            <a:ext cx="3614516" cy="646331"/>
          </a:xfrm>
          <a:prstGeom prst="rect">
            <a:avLst/>
          </a:prstGeom>
          <a:noFill/>
        </p:spPr>
        <p:txBody>
          <a:bodyPr wrap="square" rtlCol="0">
            <a:spAutoFit/>
          </a:bodyPr>
          <a:lstStyle/>
          <a:p>
            <a:r>
              <a:rPr lang="en-GB" dirty="0">
                <a:hlinkClick r:id="rId3"/>
              </a:rPr>
              <a:t>http://www.medievalswansea.ac.uk/en/mapping/</a:t>
            </a:r>
            <a:endParaRPr lang="en-GB" dirty="0"/>
          </a:p>
        </p:txBody>
      </p:sp>
      <p:pic>
        <p:nvPicPr>
          <p:cNvPr id="9" name="Picture 8"/>
          <p:cNvPicPr>
            <a:picLocks noChangeAspect="1"/>
          </p:cNvPicPr>
          <p:nvPr/>
        </p:nvPicPr>
        <p:blipFill rotWithShape="1">
          <a:blip r:embed="rId4"/>
          <a:srcRect l="58014" t="14948" r="9626" b="4332"/>
          <a:stretch/>
        </p:blipFill>
        <p:spPr>
          <a:xfrm>
            <a:off x="3059832" y="1106661"/>
            <a:ext cx="5940039" cy="4752528"/>
          </a:xfrm>
          <a:prstGeom prst="rect">
            <a:avLst/>
          </a:prstGeom>
        </p:spPr>
      </p:pic>
      <p:pic>
        <p:nvPicPr>
          <p:cNvPr id="10" name="Picture 9"/>
          <p:cNvPicPr>
            <a:picLocks noChangeAspect="1"/>
          </p:cNvPicPr>
          <p:nvPr/>
        </p:nvPicPr>
        <p:blipFill rotWithShape="1">
          <a:blip r:embed="rId5"/>
          <a:srcRect l="57909" t="14908" r="9684" b="5585"/>
          <a:stretch/>
        </p:blipFill>
        <p:spPr>
          <a:xfrm>
            <a:off x="561712" y="1279115"/>
            <a:ext cx="6026511" cy="4742173"/>
          </a:xfrm>
          <a:prstGeom prst="rect">
            <a:avLst/>
          </a:prstGeom>
        </p:spPr>
      </p:pic>
    </p:spTree>
    <p:extLst>
      <p:ext uri="{BB962C8B-B14F-4D97-AF65-F5344CB8AC3E}">
        <p14:creationId xmlns:p14="http://schemas.microsoft.com/office/powerpoint/2010/main" val="18458301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837" y="11088"/>
            <a:ext cx="2736304" cy="9466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Content Placeholder 2">
            <a:extLst>
              <a:ext uri="{FF2B5EF4-FFF2-40B4-BE49-F238E27FC236}">
                <a16:creationId xmlns:a16="http://schemas.microsoft.com/office/drawing/2014/main" id="{505E365E-6D0C-470A-AC09-1A654A531204}"/>
              </a:ext>
            </a:extLst>
          </p:cNvPr>
          <p:cNvSpPr>
            <a:spLocks noGrp="1"/>
          </p:cNvSpPr>
          <p:nvPr>
            <p:ph idx="1"/>
          </p:nvPr>
        </p:nvSpPr>
        <p:spPr>
          <a:xfrm>
            <a:off x="5436096" y="548680"/>
            <a:ext cx="2952328" cy="2315032"/>
          </a:xfrm>
        </p:spPr>
        <p:txBody>
          <a:bodyPr/>
          <a:lstStyle/>
          <a:p>
            <a:pPr marL="0" indent="0">
              <a:buNone/>
            </a:pPr>
            <a:r>
              <a:rPr lang="en-GB" dirty="0">
                <a:hlinkClick r:id="rId3"/>
              </a:rPr>
              <a:t>http://www.medievalswansea.ac.uk/cy/mapping/animations/</a:t>
            </a:r>
            <a:endParaRPr lang="en-GB" dirty="0"/>
          </a:p>
        </p:txBody>
      </p:sp>
      <p:pic>
        <p:nvPicPr>
          <p:cNvPr id="6" name="Picture 5">
            <a:extLst>
              <a:ext uri="{FF2B5EF4-FFF2-40B4-BE49-F238E27FC236}">
                <a16:creationId xmlns:a16="http://schemas.microsoft.com/office/drawing/2014/main" id="{96FC23FE-0249-4EEC-BA85-D7F9C98DFA46}"/>
              </a:ext>
            </a:extLst>
          </p:cNvPr>
          <p:cNvPicPr>
            <a:picLocks noChangeAspect="1"/>
          </p:cNvPicPr>
          <p:nvPr/>
        </p:nvPicPr>
        <p:blipFill>
          <a:blip r:embed="rId4"/>
          <a:stretch>
            <a:fillRect/>
          </a:stretch>
        </p:blipFill>
        <p:spPr>
          <a:xfrm>
            <a:off x="17837" y="1340768"/>
            <a:ext cx="4644008" cy="3446424"/>
          </a:xfrm>
          <a:prstGeom prst="rect">
            <a:avLst/>
          </a:prstGeom>
        </p:spPr>
      </p:pic>
      <p:pic>
        <p:nvPicPr>
          <p:cNvPr id="7" name="Picture 6">
            <a:extLst>
              <a:ext uri="{FF2B5EF4-FFF2-40B4-BE49-F238E27FC236}">
                <a16:creationId xmlns:a16="http://schemas.microsoft.com/office/drawing/2014/main" id="{A7B6D3DE-F0B2-4140-A9CC-B9A5BFBD5E3B}"/>
              </a:ext>
            </a:extLst>
          </p:cNvPr>
          <p:cNvPicPr>
            <a:picLocks noChangeAspect="1"/>
          </p:cNvPicPr>
          <p:nvPr/>
        </p:nvPicPr>
        <p:blipFill>
          <a:blip r:embed="rId5"/>
          <a:stretch>
            <a:fillRect/>
          </a:stretch>
        </p:blipFill>
        <p:spPr>
          <a:xfrm>
            <a:off x="3707904" y="3452877"/>
            <a:ext cx="4911968" cy="3405123"/>
          </a:xfrm>
          <a:prstGeom prst="rect">
            <a:avLst/>
          </a:prstGeom>
        </p:spPr>
      </p:pic>
    </p:spTree>
    <p:extLst>
      <p:ext uri="{BB962C8B-B14F-4D97-AF65-F5344CB8AC3E}">
        <p14:creationId xmlns:p14="http://schemas.microsoft.com/office/powerpoint/2010/main" val="127145963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5439"/>
            <a:ext cx="2736850" cy="944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4">
            <a:hlinkClick r:id="rId3"/>
          </p:cNvPr>
          <p:cNvSpPr/>
          <p:nvPr/>
        </p:nvSpPr>
        <p:spPr>
          <a:xfrm>
            <a:off x="288578" y="5949280"/>
            <a:ext cx="4572000" cy="646331"/>
          </a:xfrm>
          <a:prstGeom prst="rect">
            <a:avLst/>
          </a:prstGeom>
        </p:spPr>
        <p:txBody>
          <a:bodyPr>
            <a:spAutoFit/>
          </a:bodyPr>
          <a:lstStyle/>
          <a:p>
            <a:r>
              <a:rPr lang="en-GB" dirty="0">
                <a:hlinkClick r:id="rId4"/>
              </a:rPr>
              <a:t>http://www.medievalswansea.ac.uk/en/statement/2</a:t>
            </a:r>
            <a:endParaRPr lang="en-GB" dirty="0"/>
          </a:p>
        </p:txBody>
      </p:sp>
      <p:sp>
        <p:nvSpPr>
          <p:cNvPr id="6" name="TextBox 5"/>
          <p:cNvSpPr txBox="1"/>
          <p:nvPr/>
        </p:nvSpPr>
        <p:spPr>
          <a:xfrm>
            <a:off x="288578" y="1266418"/>
            <a:ext cx="4896544" cy="646331"/>
          </a:xfrm>
          <a:prstGeom prst="rect">
            <a:avLst/>
          </a:prstGeom>
          <a:noFill/>
        </p:spPr>
        <p:txBody>
          <a:bodyPr wrap="square" rtlCol="0">
            <a:spAutoFit/>
          </a:bodyPr>
          <a:lstStyle/>
          <a:p>
            <a:r>
              <a:rPr lang="en-GB" sz="3600" dirty="0"/>
              <a:t>Different reading views:</a:t>
            </a:r>
          </a:p>
        </p:txBody>
      </p:sp>
      <p:pic>
        <p:nvPicPr>
          <p:cNvPr id="17410" name="Picture 2"/>
          <p:cNvPicPr>
            <a:picLocks noChangeAspect="1" noChangeArrowheads="1"/>
          </p:cNvPicPr>
          <p:nvPr/>
        </p:nvPicPr>
        <p:blipFill rotWithShape="1">
          <a:blip r:embed="rId5">
            <a:extLst>
              <a:ext uri="{28A0092B-C50C-407E-A947-70E740481C1C}">
                <a14:useLocalDpi xmlns:a14="http://schemas.microsoft.com/office/drawing/2010/main" val="0"/>
              </a:ext>
            </a:extLst>
          </a:blip>
          <a:srcRect t="7722" r="17897" b="5544"/>
          <a:stretch/>
        </p:blipFill>
        <p:spPr bwMode="auto">
          <a:xfrm>
            <a:off x="288577" y="950002"/>
            <a:ext cx="7674613" cy="456723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7411" name="Picture 3"/>
          <p:cNvPicPr>
            <a:picLocks noChangeAspect="1" noChangeArrowheads="1"/>
          </p:cNvPicPr>
          <p:nvPr/>
        </p:nvPicPr>
        <p:blipFill rotWithShape="1">
          <a:blip r:embed="rId6">
            <a:extLst>
              <a:ext uri="{28A0092B-C50C-407E-A947-70E740481C1C}">
                <a14:useLocalDpi xmlns:a14="http://schemas.microsoft.com/office/drawing/2010/main" val="0"/>
              </a:ext>
            </a:extLst>
          </a:blip>
          <a:srcRect t="8238" r="17523" b="6712"/>
          <a:stretch/>
        </p:blipFill>
        <p:spPr bwMode="auto">
          <a:xfrm>
            <a:off x="1211746" y="1412776"/>
            <a:ext cx="7576376" cy="43924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102417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74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961" y="0"/>
            <a:ext cx="2736850" cy="944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4355976" y="5949280"/>
            <a:ext cx="4572000" cy="646331"/>
          </a:xfrm>
          <a:prstGeom prst="rect">
            <a:avLst/>
          </a:prstGeom>
        </p:spPr>
        <p:txBody>
          <a:bodyPr>
            <a:spAutoFit/>
          </a:bodyPr>
          <a:lstStyle/>
          <a:p>
            <a:r>
              <a:rPr lang="en-GB" dirty="0">
                <a:hlinkClick r:id="rId3"/>
              </a:rPr>
              <a:t>http://www.medievalswansea.ac.uk/en/statement/2</a:t>
            </a:r>
            <a:endParaRPr lang="en-GB" dirty="0"/>
          </a:p>
        </p:txBody>
      </p:sp>
      <p:pic>
        <p:nvPicPr>
          <p:cNvPr id="7172" name="Picture 4"/>
          <p:cNvPicPr>
            <a:picLocks noChangeAspect="1" noChangeArrowheads="1"/>
          </p:cNvPicPr>
          <p:nvPr/>
        </p:nvPicPr>
        <p:blipFill rotWithShape="1">
          <a:blip r:embed="rId4">
            <a:extLst>
              <a:ext uri="{28A0092B-C50C-407E-A947-70E740481C1C}">
                <a14:useLocalDpi xmlns:a14="http://schemas.microsoft.com/office/drawing/2010/main" val="0"/>
              </a:ext>
            </a:extLst>
          </a:blip>
          <a:srcRect l="16844" t="17279" r="17786" b="6250"/>
          <a:stretch/>
        </p:blipFill>
        <p:spPr bwMode="auto">
          <a:xfrm>
            <a:off x="2340367" y="944563"/>
            <a:ext cx="6556808" cy="431245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73" name="Picture 5"/>
          <p:cNvPicPr>
            <a:picLocks noChangeAspect="1" noChangeArrowheads="1"/>
          </p:cNvPicPr>
          <p:nvPr/>
        </p:nvPicPr>
        <p:blipFill rotWithShape="1">
          <a:blip r:embed="rId5">
            <a:extLst>
              <a:ext uri="{28A0092B-C50C-407E-A947-70E740481C1C}">
                <a14:useLocalDpi xmlns:a14="http://schemas.microsoft.com/office/drawing/2010/main" val="0"/>
              </a:ext>
            </a:extLst>
          </a:blip>
          <a:srcRect t="7859" r="27106" b="5019"/>
          <a:stretch/>
        </p:blipFill>
        <p:spPr bwMode="auto">
          <a:xfrm>
            <a:off x="1078760" y="1412776"/>
            <a:ext cx="6554429" cy="430481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74" name="Picture 6"/>
          <p:cNvPicPr>
            <a:picLocks noChangeAspect="1" noChangeArrowheads="1"/>
          </p:cNvPicPr>
          <p:nvPr/>
        </p:nvPicPr>
        <p:blipFill rotWithShape="1">
          <a:blip r:embed="rId6">
            <a:extLst>
              <a:ext uri="{28A0092B-C50C-407E-A947-70E740481C1C}">
                <a14:useLocalDpi xmlns:a14="http://schemas.microsoft.com/office/drawing/2010/main" val="0"/>
              </a:ext>
            </a:extLst>
          </a:blip>
          <a:srcRect l="31259" t="12784" r="32434" b="5208"/>
          <a:stretch/>
        </p:blipFill>
        <p:spPr bwMode="auto">
          <a:xfrm>
            <a:off x="300692" y="2086491"/>
            <a:ext cx="3550687" cy="45091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7408955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17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17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2736850" cy="944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4"/>
          <p:cNvSpPr/>
          <p:nvPr/>
        </p:nvSpPr>
        <p:spPr>
          <a:xfrm>
            <a:off x="3677436" y="6310437"/>
            <a:ext cx="5229433" cy="369332"/>
          </a:xfrm>
          <a:prstGeom prst="rect">
            <a:avLst/>
          </a:prstGeom>
        </p:spPr>
        <p:txBody>
          <a:bodyPr wrap="square">
            <a:spAutoFit/>
          </a:bodyPr>
          <a:lstStyle/>
          <a:p>
            <a:r>
              <a:rPr lang="en-GB" dirty="0">
                <a:hlinkClick r:id="rId3"/>
              </a:rPr>
              <a:t>http://www.medievalswansea.ac.uk/en/statement/2</a:t>
            </a:r>
            <a:endParaRPr lang="en-GB" dirty="0"/>
          </a:p>
        </p:txBody>
      </p:sp>
      <p:pic>
        <p:nvPicPr>
          <p:cNvPr id="8195" name="Picture 3"/>
          <p:cNvPicPr>
            <a:picLocks noChangeAspect="1" noChangeArrowheads="1"/>
          </p:cNvPicPr>
          <p:nvPr/>
        </p:nvPicPr>
        <p:blipFill rotWithShape="1">
          <a:blip r:embed="rId4">
            <a:extLst>
              <a:ext uri="{28A0092B-C50C-407E-A947-70E740481C1C}">
                <a14:useLocalDpi xmlns:a14="http://schemas.microsoft.com/office/drawing/2010/main" val="0"/>
              </a:ext>
            </a:extLst>
          </a:blip>
          <a:srcRect l="22087" t="6456" r="27096" b="8135"/>
          <a:stretch/>
        </p:blipFill>
        <p:spPr bwMode="auto">
          <a:xfrm>
            <a:off x="3131840" y="332656"/>
            <a:ext cx="5796136" cy="54769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196" name="Picture 4"/>
          <p:cNvPicPr>
            <a:picLocks noChangeAspect="1" noChangeArrowheads="1"/>
          </p:cNvPicPr>
          <p:nvPr/>
        </p:nvPicPr>
        <p:blipFill rotWithShape="1">
          <a:blip r:embed="rId5">
            <a:extLst>
              <a:ext uri="{28A0092B-C50C-407E-A947-70E740481C1C}">
                <a14:useLocalDpi xmlns:a14="http://schemas.microsoft.com/office/drawing/2010/main" val="0"/>
              </a:ext>
            </a:extLst>
          </a:blip>
          <a:srcRect l="21888" t="16037" r="41375" b="4830"/>
          <a:stretch/>
        </p:blipFill>
        <p:spPr bwMode="auto">
          <a:xfrm>
            <a:off x="1689968" y="1196752"/>
            <a:ext cx="4017150" cy="486509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197" name="Picture 5"/>
          <p:cNvPicPr>
            <a:picLocks noChangeAspect="1" noChangeArrowheads="1"/>
          </p:cNvPicPr>
          <p:nvPr/>
        </p:nvPicPr>
        <p:blipFill rotWithShape="1">
          <a:blip r:embed="rId6">
            <a:extLst>
              <a:ext uri="{28A0092B-C50C-407E-A947-70E740481C1C}">
                <a14:useLocalDpi xmlns:a14="http://schemas.microsoft.com/office/drawing/2010/main" val="0"/>
              </a:ext>
            </a:extLst>
          </a:blip>
          <a:srcRect l="21669" t="14789" r="29225" b="14789"/>
          <a:stretch/>
        </p:blipFill>
        <p:spPr bwMode="auto">
          <a:xfrm>
            <a:off x="199986" y="2611179"/>
            <a:ext cx="4588038" cy="369925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375265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19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19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2736850" cy="944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8434"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22088" t="15080" r="25746" b="6250"/>
          <a:stretch/>
        </p:blipFill>
        <p:spPr bwMode="auto">
          <a:xfrm>
            <a:off x="2123728" y="944563"/>
            <a:ext cx="6787302" cy="575491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179512" y="3140968"/>
            <a:ext cx="1728192" cy="1477328"/>
          </a:xfrm>
          <a:prstGeom prst="rect">
            <a:avLst/>
          </a:prstGeom>
          <a:noFill/>
        </p:spPr>
        <p:txBody>
          <a:bodyPr wrap="square" rtlCol="0">
            <a:spAutoFit/>
          </a:bodyPr>
          <a:lstStyle/>
          <a:p>
            <a:r>
              <a:rPr lang="en-GB" dirty="0">
                <a:hlinkClick r:id="rId4"/>
              </a:rPr>
              <a:t>http://www.medievalswansea.ac.uk/en/statement/2</a:t>
            </a:r>
            <a:endParaRPr lang="en-GB" dirty="0"/>
          </a:p>
          <a:p>
            <a:endParaRPr lang="en-GB" dirty="0"/>
          </a:p>
        </p:txBody>
      </p:sp>
    </p:spTree>
    <p:extLst>
      <p:ext uri="{BB962C8B-B14F-4D97-AF65-F5344CB8AC3E}">
        <p14:creationId xmlns:p14="http://schemas.microsoft.com/office/powerpoint/2010/main" val="373082404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43608" y="1196752"/>
            <a:ext cx="7272808" cy="4401205"/>
          </a:xfrm>
          <a:prstGeom prst="rect">
            <a:avLst/>
          </a:prstGeom>
        </p:spPr>
        <p:txBody>
          <a:bodyPr wrap="square">
            <a:spAutoFit/>
          </a:bodyPr>
          <a:lstStyle/>
          <a:p>
            <a:r>
              <a:rPr lang="en-GB" sz="2800" dirty="0"/>
              <a:t>¶ Thirdly </a:t>
            </a:r>
            <a:r>
              <a:rPr lang="en-GB" sz="2800" u="sng" dirty="0"/>
              <a:t>she said</a:t>
            </a:r>
            <a:r>
              <a:rPr lang="en-GB" sz="2800" dirty="0"/>
              <a:t> on account of the reason why </a:t>
            </a:r>
            <a:r>
              <a:rPr lang="en-GB" sz="2800" u="sng" dirty="0"/>
              <a:t>the said William</a:t>
            </a:r>
            <a:r>
              <a:rPr lang="en-GB" sz="2800" dirty="0"/>
              <a:t> who was hanged was carried to </a:t>
            </a:r>
            <a:r>
              <a:rPr lang="en-GB" sz="2800" u="sng" dirty="0"/>
              <a:t>the aforesaid chapel</a:t>
            </a:r>
            <a:r>
              <a:rPr lang="en-GB" sz="2800" dirty="0"/>
              <a:t>, (the other hanged man remaining near the gallows, and being buried there and then,)  was that before </a:t>
            </a:r>
            <a:r>
              <a:rPr lang="en-GB" sz="2800" u="sng" dirty="0"/>
              <a:t>the said William</a:t>
            </a:r>
            <a:r>
              <a:rPr lang="en-GB" sz="2800" dirty="0"/>
              <a:t> and the other man were hanged, </a:t>
            </a:r>
            <a:r>
              <a:rPr lang="en-GB" sz="2800" u="sng" dirty="0"/>
              <a:t>the aforesaid</a:t>
            </a:r>
            <a:r>
              <a:rPr lang="en-GB" sz="2800" dirty="0"/>
              <a:t> lady was asking her aforesaid husband to spare </a:t>
            </a:r>
            <a:r>
              <a:rPr lang="en-GB" sz="2800" u="sng" dirty="0"/>
              <a:t>the aforesaid two brigands</a:t>
            </a:r>
            <a:r>
              <a:rPr lang="en-GB" sz="2800" dirty="0"/>
              <a:t>, and [asking] that </a:t>
            </a:r>
            <a:r>
              <a:rPr lang="en-GB" sz="2800" u="sng" dirty="0"/>
              <a:t>the above-said lord </a:t>
            </a:r>
            <a:r>
              <a:rPr lang="en-GB" sz="2800" dirty="0"/>
              <a:t>give them to her, and </a:t>
            </a:r>
            <a:r>
              <a:rPr lang="en-GB" sz="2800" u="sng" dirty="0"/>
              <a:t>her said husband </a:t>
            </a:r>
            <a:r>
              <a:rPr lang="en-GB" sz="2800" dirty="0"/>
              <a:t>denied her this. </a:t>
            </a:r>
          </a:p>
        </p:txBody>
      </p:sp>
      <p:pic>
        <p:nvPicPr>
          <p:cNvPr id="3"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2736850" cy="944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8360032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107" y="-1"/>
            <a:ext cx="2736850" cy="944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4"/>
          <p:cNvSpPr/>
          <p:nvPr/>
        </p:nvSpPr>
        <p:spPr>
          <a:xfrm>
            <a:off x="395536" y="2636912"/>
            <a:ext cx="8208912" cy="3416320"/>
          </a:xfrm>
          <a:prstGeom prst="rect">
            <a:avLst/>
          </a:prstGeom>
        </p:spPr>
        <p:txBody>
          <a:bodyPr wrap="square">
            <a:spAutoFit/>
          </a:bodyPr>
          <a:lstStyle/>
          <a:p>
            <a:r>
              <a:rPr lang="en-GB" sz="2400" dirty="0"/>
              <a:t>‘ . . .on the Monday immediately after the feast of St Martin  sixteen years ago at around midday, the witness himself, being on the wall of the town of Swansea, saw the said William being led by lord William de </a:t>
            </a:r>
            <a:r>
              <a:rPr lang="en-GB" sz="2400" dirty="0" err="1"/>
              <a:t>Briouze’s</a:t>
            </a:r>
            <a:r>
              <a:rPr lang="en-GB" sz="2400" dirty="0"/>
              <a:t> men to a certain gibbet of his, in his estimate about two crossbow shots from the place where the witness himself was standing on the wall,  and he saw him hanged, he knew not by whom, and he saw him hanging on the gibbet for such a long time that the witness himself would have been able to walk (in his estimate) for one mile on a flat road. ‘</a:t>
            </a:r>
          </a:p>
        </p:txBody>
      </p:sp>
      <p:sp>
        <p:nvSpPr>
          <p:cNvPr id="6" name="TextBox 5"/>
          <p:cNvSpPr txBox="1"/>
          <p:nvPr/>
        </p:nvSpPr>
        <p:spPr>
          <a:xfrm>
            <a:off x="827584" y="1365353"/>
            <a:ext cx="3456384" cy="584775"/>
          </a:xfrm>
          <a:prstGeom prst="rect">
            <a:avLst/>
          </a:prstGeom>
          <a:noFill/>
        </p:spPr>
        <p:txBody>
          <a:bodyPr wrap="square" rtlCol="0">
            <a:spAutoFit/>
          </a:bodyPr>
          <a:lstStyle/>
          <a:p>
            <a:pPr algn="ctr"/>
            <a:r>
              <a:rPr lang="en-GB" sz="3200" dirty="0"/>
              <a:t>Adam of </a:t>
            </a:r>
            <a:r>
              <a:rPr lang="en-GB" sz="3200" dirty="0" err="1"/>
              <a:t>Loughor</a:t>
            </a:r>
            <a:r>
              <a:rPr lang="en-GB" sz="3200" dirty="0"/>
              <a:t>:</a:t>
            </a:r>
          </a:p>
        </p:txBody>
      </p:sp>
      <p:pic>
        <p:nvPicPr>
          <p:cNvPr id="1126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372200" y="472281"/>
            <a:ext cx="1374969" cy="19163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6533037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EB021CEC-51D5-4198-A998-568C3EA169F9}"/>
              </a:ext>
            </a:extLst>
          </p:cNvPr>
          <p:cNvPicPr>
            <a:picLocks noGrp="1" noChangeAspect="1"/>
          </p:cNvPicPr>
          <p:nvPr>
            <p:ph idx="1"/>
          </p:nvPr>
        </p:nvPicPr>
        <p:blipFill rotWithShape="1">
          <a:blip r:embed="rId2"/>
          <a:srcRect l="1" t="10179" r="778" b="5499"/>
          <a:stretch/>
        </p:blipFill>
        <p:spPr>
          <a:xfrm>
            <a:off x="457200" y="1439451"/>
            <a:ext cx="7983518" cy="3816424"/>
          </a:xfrm>
          <a:prstGeom prst="rect">
            <a:avLst/>
          </a:prstGeom>
        </p:spPr>
      </p:pic>
      <p:pic>
        <p:nvPicPr>
          <p:cNvPr id="5" name="Picture 4">
            <a:extLst>
              <a:ext uri="{FF2B5EF4-FFF2-40B4-BE49-F238E27FC236}">
                <a16:creationId xmlns:a16="http://schemas.microsoft.com/office/drawing/2014/main" id="{B3646DEA-B945-4EB8-AB9C-D16444BAC41B}"/>
              </a:ext>
            </a:extLst>
          </p:cNvPr>
          <p:cNvPicPr>
            <a:picLocks noChangeAspect="1"/>
          </p:cNvPicPr>
          <p:nvPr/>
        </p:nvPicPr>
        <p:blipFill rotWithShape="1">
          <a:blip r:embed="rId3"/>
          <a:srcRect l="11413" t="10895" r="13775" b="16400"/>
          <a:stretch/>
        </p:blipFill>
        <p:spPr>
          <a:xfrm>
            <a:off x="1846040" y="2708920"/>
            <a:ext cx="6840760" cy="3739554"/>
          </a:xfrm>
          <a:prstGeom prst="rect">
            <a:avLst/>
          </a:prstGeom>
        </p:spPr>
      </p:pic>
      <p:pic>
        <p:nvPicPr>
          <p:cNvPr id="6" name="Picture 2">
            <a:extLst>
              <a:ext uri="{FF2B5EF4-FFF2-40B4-BE49-F238E27FC236}">
                <a16:creationId xmlns:a16="http://schemas.microsoft.com/office/drawing/2014/main" id="{F1D0FD7D-D94C-4FE1-9996-2DA4CA6B403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5439"/>
            <a:ext cx="2736850" cy="944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413803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107" y="-1"/>
            <a:ext cx="2736850" cy="944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2">
            <a:extLst>
              <a:ext uri="{FF2B5EF4-FFF2-40B4-BE49-F238E27FC236}">
                <a16:creationId xmlns:a16="http://schemas.microsoft.com/office/drawing/2014/main" id="{78019211-E3A7-4B0B-98D4-DBFED6BF7260}"/>
              </a:ext>
            </a:extLst>
          </p:cNvPr>
          <p:cNvPicPr>
            <a:picLocks noChangeAspect="1"/>
          </p:cNvPicPr>
          <p:nvPr/>
        </p:nvPicPr>
        <p:blipFill rotWithShape="1">
          <a:blip r:embed="rId3"/>
          <a:srcRect t="10800" r="15350" b="5201"/>
          <a:stretch/>
        </p:blipFill>
        <p:spPr>
          <a:xfrm>
            <a:off x="0" y="997316"/>
            <a:ext cx="7740352" cy="4320480"/>
          </a:xfrm>
          <a:prstGeom prst="rect">
            <a:avLst/>
          </a:prstGeom>
        </p:spPr>
      </p:pic>
      <p:pic>
        <p:nvPicPr>
          <p:cNvPr id="4" name="Picture 3">
            <a:extLst>
              <a:ext uri="{FF2B5EF4-FFF2-40B4-BE49-F238E27FC236}">
                <a16:creationId xmlns:a16="http://schemas.microsoft.com/office/drawing/2014/main" id="{C4875C72-61E0-4797-B361-385A5ADB4C17}"/>
              </a:ext>
            </a:extLst>
          </p:cNvPr>
          <p:cNvPicPr>
            <a:picLocks noChangeAspect="1"/>
          </p:cNvPicPr>
          <p:nvPr/>
        </p:nvPicPr>
        <p:blipFill rotWithShape="1">
          <a:blip r:embed="rId4"/>
          <a:srcRect t="10800" r="16926" b="5201"/>
          <a:stretch/>
        </p:blipFill>
        <p:spPr>
          <a:xfrm>
            <a:off x="467544" y="1700808"/>
            <a:ext cx="7596336" cy="4320480"/>
          </a:xfrm>
          <a:prstGeom prst="rect">
            <a:avLst/>
          </a:prstGeom>
        </p:spPr>
      </p:pic>
      <p:pic>
        <p:nvPicPr>
          <p:cNvPr id="5" name="Picture 4">
            <a:extLst>
              <a:ext uri="{FF2B5EF4-FFF2-40B4-BE49-F238E27FC236}">
                <a16:creationId xmlns:a16="http://schemas.microsoft.com/office/drawing/2014/main" id="{E2FEFE97-2062-4F1D-936E-9950EA3AD224}"/>
              </a:ext>
            </a:extLst>
          </p:cNvPr>
          <p:cNvPicPr>
            <a:picLocks noChangeAspect="1"/>
          </p:cNvPicPr>
          <p:nvPr/>
        </p:nvPicPr>
        <p:blipFill rotWithShape="1">
          <a:blip r:embed="rId5"/>
          <a:srcRect t="10800" r="7476" b="5201"/>
          <a:stretch/>
        </p:blipFill>
        <p:spPr>
          <a:xfrm>
            <a:off x="1403648" y="2547430"/>
            <a:ext cx="8460432" cy="4320480"/>
          </a:xfrm>
          <a:prstGeom prst="rect">
            <a:avLst/>
          </a:prstGeom>
        </p:spPr>
      </p:pic>
    </p:spTree>
    <p:extLst>
      <p:ext uri="{BB962C8B-B14F-4D97-AF65-F5344CB8AC3E}">
        <p14:creationId xmlns:p14="http://schemas.microsoft.com/office/powerpoint/2010/main" val="24436193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D3FDD24-9208-4C8C-883F-E358566064A4}"/>
              </a:ext>
            </a:extLst>
          </p:cNvPr>
          <p:cNvSpPr>
            <a:spLocks noGrp="1"/>
          </p:cNvSpPr>
          <p:nvPr>
            <p:ph sz="half" idx="1"/>
          </p:nvPr>
        </p:nvSpPr>
        <p:spPr>
          <a:xfrm>
            <a:off x="4730452" y="950002"/>
            <a:ext cx="4038600" cy="1468760"/>
          </a:xfrm>
        </p:spPr>
        <p:txBody>
          <a:bodyPr/>
          <a:lstStyle/>
          <a:p>
            <a:pPr marL="0" indent="0">
              <a:buNone/>
            </a:pPr>
            <a:r>
              <a:rPr lang="en-GB" dirty="0"/>
              <a:t>Exhibition in </a:t>
            </a:r>
          </a:p>
          <a:p>
            <a:pPr marL="0" indent="0">
              <a:buNone/>
            </a:pPr>
            <a:r>
              <a:rPr lang="en-GB" dirty="0"/>
              <a:t>Swansea City Museum</a:t>
            </a:r>
          </a:p>
        </p:txBody>
      </p:sp>
      <p:pic>
        <p:nvPicPr>
          <p:cNvPr id="5" name="Content Placeholder 4">
            <a:extLst>
              <a:ext uri="{FF2B5EF4-FFF2-40B4-BE49-F238E27FC236}">
                <a16:creationId xmlns:a16="http://schemas.microsoft.com/office/drawing/2014/main" id="{A03FF484-3589-46C2-BF8C-C19D96129BB4}"/>
              </a:ext>
            </a:extLst>
          </p:cNvPr>
          <p:cNvPicPr>
            <a:picLocks noGrp="1" noChangeAspect="1"/>
          </p:cNvPicPr>
          <p:nvPr>
            <p:ph sz="half" idx="2"/>
          </p:nvPr>
        </p:nvPicPr>
        <p:blipFill>
          <a:blip r:embed="rId2"/>
          <a:stretch>
            <a:fillRect/>
          </a:stretch>
        </p:blipFill>
        <p:spPr>
          <a:xfrm>
            <a:off x="683568" y="1195107"/>
            <a:ext cx="3467844" cy="4623791"/>
          </a:xfrm>
          <a:prstGeom prst="rect">
            <a:avLst/>
          </a:prstGeom>
        </p:spPr>
      </p:pic>
      <p:pic>
        <p:nvPicPr>
          <p:cNvPr id="6" name="Picture 2">
            <a:extLst>
              <a:ext uri="{FF2B5EF4-FFF2-40B4-BE49-F238E27FC236}">
                <a16:creationId xmlns:a16="http://schemas.microsoft.com/office/drawing/2014/main" id="{FBBB7710-0172-4153-9BD6-9AAA5C0FCBC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5439"/>
            <a:ext cx="2736850" cy="944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6">
            <a:extLst>
              <a:ext uri="{FF2B5EF4-FFF2-40B4-BE49-F238E27FC236}">
                <a16:creationId xmlns:a16="http://schemas.microsoft.com/office/drawing/2014/main" id="{A15941C7-A371-4C9E-B924-1D4710395E67}"/>
              </a:ext>
            </a:extLst>
          </p:cNvPr>
          <p:cNvPicPr>
            <a:picLocks noChangeAspect="1"/>
          </p:cNvPicPr>
          <p:nvPr/>
        </p:nvPicPr>
        <p:blipFill>
          <a:blip r:embed="rId4"/>
          <a:stretch>
            <a:fillRect/>
          </a:stretch>
        </p:blipFill>
        <p:spPr>
          <a:xfrm>
            <a:off x="4860032" y="2401849"/>
            <a:ext cx="3200400" cy="4267200"/>
          </a:xfrm>
          <a:prstGeom prst="rect">
            <a:avLst/>
          </a:prstGeom>
        </p:spPr>
      </p:pic>
    </p:spTree>
    <p:extLst>
      <p:ext uri="{BB962C8B-B14F-4D97-AF65-F5344CB8AC3E}">
        <p14:creationId xmlns:p14="http://schemas.microsoft.com/office/powerpoint/2010/main" val="330530828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107" y="-1"/>
            <a:ext cx="2736850" cy="944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6387"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t="7727" r="1714" b="11273"/>
          <a:stretch/>
        </p:blipFill>
        <p:spPr bwMode="auto">
          <a:xfrm>
            <a:off x="21107" y="1196752"/>
            <a:ext cx="8970493" cy="41563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386"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l="19410" t="23413" r="20463" b="20834"/>
          <a:stretch/>
        </p:blipFill>
        <p:spPr bwMode="auto">
          <a:xfrm>
            <a:off x="1303334" y="2772229"/>
            <a:ext cx="7823200" cy="407851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238530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38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C:\Users\Harriett\AppData\Local\Microsoft\Windows\Temporary Internet Files\Content.Word\Vat.lat.4015_fa_0244v.tif"/>
          <p:cNvPicPr/>
          <p:nvPr/>
        </p:nvPicPr>
        <p:blipFill>
          <a:blip r:embed="rId2">
            <a:extLst>
              <a:ext uri="{28A0092B-C50C-407E-A947-70E740481C1C}">
                <a14:useLocalDpi xmlns:a14="http://schemas.microsoft.com/office/drawing/2010/main" val="0"/>
              </a:ext>
            </a:extLst>
          </a:blip>
          <a:srcRect/>
          <a:stretch>
            <a:fillRect/>
          </a:stretch>
        </p:blipFill>
        <p:spPr bwMode="auto">
          <a:xfrm>
            <a:off x="5148064" y="3778935"/>
            <a:ext cx="1838325" cy="2771775"/>
          </a:xfrm>
          <a:prstGeom prst="rect">
            <a:avLst/>
          </a:prstGeom>
          <a:noFill/>
          <a:ln>
            <a:noFill/>
          </a:ln>
        </p:spPr>
      </p:pic>
      <p:pic>
        <p:nvPicPr>
          <p:cNvPr id="1331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996" y="3706136"/>
            <a:ext cx="3133725" cy="28463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315"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339752" y="1457430"/>
            <a:ext cx="2495550" cy="3478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316" name="Picture 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228184" y="620688"/>
            <a:ext cx="2495550" cy="3478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317"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2367" y="0"/>
            <a:ext cx="2736850" cy="944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733946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107" y="-1"/>
            <a:ext cx="2736850" cy="944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2" descr="C:\Users\Harriett\AppData\Local\Microsoft\Windows\Temporary Internet Files\Content.Word\Vat.lat.4015_fa_0046v.tif"/>
          <p:cNvPicPr/>
          <p:nvPr/>
        </p:nvPicPr>
        <p:blipFill>
          <a:blip r:embed="rId3">
            <a:extLst>
              <a:ext uri="{28A0092B-C50C-407E-A947-70E740481C1C}">
                <a14:useLocalDpi xmlns:a14="http://schemas.microsoft.com/office/drawing/2010/main" val="0"/>
              </a:ext>
            </a:extLst>
          </a:blip>
          <a:srcRect/>
          <a:stretch>
            <a:fillRect/>
          </a:stretch>
        </p:blipFill>
        <p:spPr bwMode="auto">
          <a:xfrm>
            <a:off x="5796136" y="240664"/>
            <a:ext cx="2705100" cy="3238500"/>
          </a:xfrm>
          <a:prstGeom prst="rect">
            <a:avLst/>
          </a:prstGeom>
          <a:noFill/>
          <a:ln>
            <a:noFill/>
          </a:ln>
        </p:spPr>
      </p:pic>
      <p:pic>
        <p:nvPicPr>
          <p:cNvPr id="1433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09727" y="3221360"/>
            <a:ext cx="3236913" cy="3455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339"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5536" y="3221360"/>
            <a:ext cx="2541587" cy="33035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340"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555776" y="1144339"/>
            <a:ext cx="2389187" cy="2335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8596050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vidimus.org/wp-content/uploads/2012/03/issue_58_2012_feature14-e1331070522703.jpg"/>
          <p:cNvPicPr>
            <a:picLocks noChangeAspect="1" noChangeArrowheads="1"/>
          </p:cNvPicPr>
          <p:nvPr/>
        </p:nvPicPr>
        <p:blipFill rotWithShape="1">
          <a:blip r:embed="rId2">
            <a:extLst>
              <a:ext uri="{28A0092B-C50C-407E-A947-70E740481C1C}">
                <a14:useLocalDpi xmlns:a14="http://schemas.microsoft.com/office/drawing/2010/main" val="0"/>
              </a:ext>
            </a:extLst>
          </a:blip>
          <a:srcRect l="10706" t="5287" r="12359" b="5367"/>
          <a:stretch/>
        </p:blipFill>
        <p:spPr bwMode="auto">
          <a:xfrm>
            <a:off x="5076056" y="3308405"/>
            <a:ext cx="3945698" cy="342900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837" y="11088"/>
            <a:ext cx="2736304" cy="9466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827584" y="6368073"/>
            <a:ext cx="4815021" cy="369332"/>
          </a:xfrm>
          <a:prstGeom prst="rect">
            <a:avLst/>
          </a:prstGeom>
          <a:noFill/>
        </p:spPr>
        <p:txBody>
          <a:bodyPr wrap="square" rtlCol="0">
            <a:spAutoFit/>
          </a:bodyPr>
          <a:lstStyle/>
          <a:p>
            <a:pPr algn="ctr"/>
            <a:r>
              <a:rPr lang="en-GB" dirty="0"/>
              <a:t>Detail from window in York Minster</a:t>
            </a:r>
          </a:p>
        </p:txBody>
      </p:sp>
      <p:sp>
        <p:nvSpPr>
          <p:cNvPr id="5" name="Rectangle 4">
            <a:extLst>
              <a:ext uri="{FF2B5EF4-FFF2-40B4-BE49-F238E27FC236}">
                <a16:creationId xmlns:a16="http://schemas.microsoft.com/office/drawing/2014/main" id="{1B7E90F6-4B94-4ABD-9D91-EC7FE793CCA7}"/>
              </a:ext>
            </a:extLst>
          </p:cNvPr>
          <p:cNvSpPr/>
          <p:nvPr/>
        </p:nvSpPr>
        <p:spPr>
          <a:xfrm>
            <a:off x="395536" y="1052736"/>
            <a:ext cx="8424936" cy="3108543"/>
          </a:xfrm>
          <a:prstGeom prst="rect">
            <a:avLst/>
          </a:prstGeom>
        </p:spPr>
        <p:txBody>
          <a:bodyPr wrap="square">
            <a:spAutoFit/>
          </a:bodyPr>
          <a:lstStyle/>
          <a:p>
            <a:r>
              <a:rPr lang="en-GB" sz="3200" dirty="0"/>
              <a:t>William offered in the same place a wax gallows with the likeness of a wax man hanging on the very same gallows, which the husband of the aforesaid lady had had made in Hereford.</a:t>
            </a:r>
          </a:p>
          <a:p>
            <a:endParaRPr lang="en-GB" sz="3200" dirty="0"/>
          </a:p>
          <a:p>
            <a:endParaRPr lang="en-GB" dirty="0"/>
          </a:p>
          <a:p>
            <a:endParaRPr lang="en-GB" dirty="0"/>
          </a:p>
        </p:txBody>
      </p:sp>
      <p:sp>
        <p:nvSpPr>
          <p:cNvPr id="2" name="Rectangle 1">
            <a:extLst>
              <a:ext uri="{FF2B5EF4-FFF2-40B4-BE49-F238E27FC236}">
                <a16:creationId xmlns:a16="http://schemas.microsoft.com/office/drawing/2014/main" id="{C3B20D09-5660-4C22-9562-D46F5206DE51}"/>
              </a:ext>
            </a:extLst>
          </p:cNvPr>
          <p:cNvSpPr/>
          <p:nvPr/>
        </p:nvSpPr>
        <p:spPr>
          <a:xfrm>
            <a:off x="395536" y="3343469"/>
            <a:ext cx="4572000" cy="646331"/>
          </a:xfrm>
          <a:prstGeom prst="rect">
            <a:avLst/>
          </a:prstGeom>
        </p:spPr>
        <p:txBody>
          <a:bodyPr>
            <a:spAutoFit/>
          </a:bodyPr>
          <a:lstStyle/>
          <a:p>
            <a:pPr lvl="0"/>
            <a:r>
              <a:rPr lang="en-GB" dirty="0">
                <a:solidFill>
                  <a:prstClr val="white"/>
                </a:solidFill>
              </a:rPr>
              <a:t>Mary de </a:t>
            </a:r>
            <a:r>
              <a:rPr lang="en-GB" dirty="0" err="1">
                <a:solidFill>
                  <a:prstClr val="white"/>
                </a:solidFill>
              </a:rPr>
              <a:t>Briouze</a:t>
            </a:r>
            <a:r>
              <a:rPr lang="en-GB" dirty="0">
                <a:solidFill>
                  <a:prstClr val="white"/>
                </a:solidFill>
              </a:rPr>
              <a:t>, Bibliotheca </a:t>
            </a:r>
            <a:r>
              <a:rPr lang="en-GB" dirty="0" err="1">
                <a:solidFill>
                  <a:prstClr val="white"/>
                </a:solidFill>
              </a:rPr>
              <a:t>Apostolica</a:t>
            </a:r>
            <a:r>
              <a:rPr lang="en-GB" dirty="0">
                <a:solidFill>
                  <a:prstClr val="white"/>
                </a:solidFill>
              </a:rPr>
              <a:t> </a:t>
            </a:r>
            <a:r>
              <a:rPr lang="en-GB" dirty="0" err="1">
                <a:solidFill>
                  <a:prstClr val="white"/>
                </a:solidFill>
              </a:rPr>
              <a:t>Vaticana</a:t>
            </a:r>
            <a:r>
              <a:rPr lang="en-GB" dirty="0">
                <a:solidFill>
                  <a:prstClr val="white"/>
                </a:solidFill>
              </a:rPr>
              <a:t> MS. Latin 4015, fol. 9v </a:t>
            </a:r>
          </a:p>
        </p:txBody>
      </p:sp>
    </p:spTree>
    <p:extLst>
      <p:ext uri="{BB962C8B-B14F-4D97-AF65-F5344CB8AC3E}">
        <p14:creationId xmlns:p14="http://schemas.microsoft.com/office/powerpoint/2010/main" val="87658437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4943"/>
            <a:ext cx="2736850" cy="944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 name="Picture 1">
            <a:extLst>
              <a:ext uri="{FF2B5EF4-FFF2-40B4-BE49-F238E27FC236}">
                <a16:creationId xmlns:a16="http://schemas.microsoft.com/office/drawing/2014/main" id="{ED69E6A0-FFDC-4E3E-82A6-B6748C179D9B}"/>
              </a:ext>
            </a:extLst>
          </p:cNvPr>
          <p:cNvPicPr>
            <a:picLocks noChangeAspect="1"/>
          </p:cNvPicPr>
          <p:nvPr/>
        </p:nvPicPr>
        <p:blipFill rotWithShape="1">
          <a:blip r:embed="rId3"/>
          <a:srcRect l="17713" t="12200" r="18500" b="10801"/>
          <a:stretch/>
        </p:blipFill>
        <p:spPr>
          <a:xfrm>
            <a:off x="899592" y="1196751"/>
            <a:ext cx="7056784" cy="4791643"/>
          </a:xfrm>
          <a:prstGeom prst="rect">
            <a:avLst/>
          </a:prstGeom>
        </p:spPr>
      </p:pic>
      <p:sp>
        <p:nvSpPr>
          <p:cNvPr id="3" name="TextBox 2">
            <a:extLst>
              <a:ext uri="{FF2B5EF4-FFF2-40B4-BE49-F238E27FC236}">
                <a16:creationId xmlns:a16="http://schemas.microsoft.com/office/drawing/2014/main" id="{1A851F9B-29FA-430D-9BD2-C8880E2311AC}"/>
              </a:ext>
            </a:extLst>
          </p:cNvPr>
          <p:cNvSpPr txBox="1"/>
          <p:nvPr/>
        </p:nvSpPr>
        <p:spPr>
          <a:xfrm>
            <a:off x="6228184" y="6215639"/>
            <a:ext cx="2664296" cy="369332"/>
          </a:xfrm>
          <a:prstGeom prst="rect">
            <a:avLst/>
          </a:prstGeom>
          <a:noFill/>
        </p:spPr>
        <p:txBody>
          <a:bodyPr wrap="square" rtlCol="0">
            <a:spAutoFit/>
          </a:bodyPr>
          <a:lstStyle/>
          <a:p>
            <a:pPr algn="ctr"/>
            <a:r>
              <a:rPr lang="en-GB" dirty="0"/>
              <a:t>www.monasticwales.org</a:t>
            </a:r>
          </a:p>
        </p:txBody>
      </p:sp>
    </p:spTree>
    <p:extLst>
      <p:ext uri="{BB962C8B-B14F-4D97-AF65-F5344CB8AC3E}">
        <p14:creationId xmlns:p14="http://schemas.microsoft.com/office/powerpoint/2010/main" val="201808329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2"/>
          <a:srcRect t="5718" b="13094"/>
          <a:stretch/>
        </p:blipFill>
        <p:spPr>
          <a:xfrm>
            <a:off x="1043608" y="978026"/>
            <a:ext cx="7871520" cy="5112568"/>
          </a:xfrm>
          <a:prstGeom prst="rect">
            <a:avLst/>
          </a:prstGeom>
        </p:spPr>
      </p:pic>
      <p:pic>
        <p:nvPicPr>
          <p:cNvPr id="6" name="Picture 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837" y="11088"/>
            <a:ext cx="2736304" cy="9466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89800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0972"/>
            <a:ext cx="2736850" cy="944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Content Placeholder 2"/>
          <p:cNvSpPr>
            <a:spLocks noGrp="1"/>
          </p:cNvSpPr>
          <p:nvPr>
            <p:ph idx="1"/>
          </p:nvPr>
        </p:nvSpPr>
        <p:spPr>
          <a:xfrm>
            <a:off x="457200" y="1600200"/>
            <a:ext cx="8229600" cy="4525963"/>
          </a:xfrm>
        </p:spPr>
        <p:txBody>
          <a:bodyPr>
            <a:normAutofit/>
          </a:bodyPr>
          <a:lstStyle/>
          <a:p>
            <a:pPr marL="0" indent="0" algn="ctr">
              <a:buNone/>
            </a:pPr>
            <a:endParaRPr lang="en-GB" sz="4400" dirty="0"/>
          </a:p>
          <a:p>
            <a:pPr marL="0" indent="0" algn="ctr">
              <a:buNone/>
            </a:pPr>
            <a:r>
              <a:rPr lang="en-GB" sz="4400" dirty="0"/>
              <a:t>Questions:</a:t>
            </a:r>
          </a:p>
          <a:p>
            <a:r>
              <a:rPr lang="en-GB" sz="2800" dirty="0"/>
              <a:t>What did your witness see of the miracle?</a:t>
            </a:r>
          </a:p>
          <a:p>
            <a:r>
              <a:rPr lang="en-GB" sz="2800" dirty="0"/>
              <a:t>What religious practices do they describe surrounding St Thomas’ cult?</a:t>
            </a:r>
          </a:p>
          <a:p>
            <a:r>
              <a:rPr lang="en-GB" sz="2800" dirty="0"/>
              <a:t>Where do they go to perform these rituals?</a:t>
            </a:r>
          </a:p>
          <a:p>
            <a:r>
              <a:rPr lang="en-GB" sz="2800" dirty="0"/>
              <a:t>Do you think it was a miracle?</a:t>
            </a:r>
          </a:p>
          <a:p>
            <a:pPr marL="0" indent="0" algn="ctr">
              <a:buNone/>
            </a:pPr>
            <a:endParaRPr lang="en-GB" sz="4400" dirty="0"/>
          </a:p>
        </p:txBody>
      </p:sp>
    </p:spTree>
    <p:extLst>
      <p:ext uri="{BB962C8B-B14F-4D97-AF65-F5344CB8AC3E}">
        <p14:creationId xmlns:p14="http://schemas.microsoft.com/office/powerpoint/2010/main" val="363999650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0</TotalTime>
  <Words>553</Words>
  <Application>Microsoft Office PowerPoint</Application>
  <PresentationFormat>On-screen Show (4:3)</PresentationFormat>
  <Paragraphs>58</Paragraphs>
  <Slides>29</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29</vt:i4>
      </vt:variant>
    </vt:vector>
  </HeadingPairs>
  <TitlesOfParts>
    <vt:vector size="32" baseType="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Harriett</dc:creator>
  <cp:lastModifiedBy>Harriett Webster</cp:lastModifiedBy>
  <cp:revision>55</cp:revision>
  <dcterms:created xsi:type="dcterms:W3CDTF">2014-07-08T08:58:51Z</dcterms:created>
  <dcterms:modified xsi:type="dcterms:W3CDTF">2024-01-25T09:33:03Z</dcterms:modified>
</cp:coreProperties>
</file>