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77267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215844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730336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27F7C5-B931-4144-98F8-5B81EEF52C3F}"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85418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27F7C5-B931-4144-98F8-5B81EEF52C3F}"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220867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27F7C5-B931-4144-98F8-5B81EEF52C3F}"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914974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27F7C5-B931-4144-98F8-5B81EEF52C3F}"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066692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27F7C5-B931-4144-98F8-5B81EEF52C3F}"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1563933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27F7C5-B931-4144-98F8-5B81EEF52C3F}"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34070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27F7C5-B931-4144-98F8-5B81EEF52C3F}"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88911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4287135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1589994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19630887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C27F7C5-B931-4144-98F8-5B81EEF52C3F}"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391816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C27F7C5-B931-4144-98F8-5B81EEF52C3F}" type="datetimeFigureOut">
              <a:rPr lang="en-GB" smtClean="0"/>
              <a:t>19/10/2025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3175203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2238277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C27F7C5-B931-4144-98F8-5B81EEF52C3F}"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7FFFF6-4969-476D-A61B-2481135C77F4}" type="slidenum">
              <a:rPr lang="en-GB" smtClean="0"/>
              <a:t>‹#›</a:t>
            </a:fld>
            <a:endParaRPr lang="en-GB"/>
          </a:p>
        </p:txBody>
      </p:sp>
    </p:spTree>
    <p:extLst>
      <p:ext uri="{BB962C8B-B14F-4D97-AF65-F5344CB8AC3E}">
        <p14:creationId xmlns:p14="http://schemas.microsoft.com/office/powerpoint/2010/main" val="24175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C27F7C5-B931-4144-98F8-5B81EEF52C3F}" type="datetimeFigureOut">
              <a:rPr lang="en-GB" smtClean="0"/>
              <a:t>19/10/2025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E7FFFF6-4969-476D-A61B-2481135C77F4}" type="slidenum">
              <a:rPr lang="en-GB" smtClean="0"/>
              <a:t>‹#›</a:t>
            </a:fld>
            <a:endParaRPr lang="en-GB"/>
          </a:p>
        </p:txBody>
      </p:sp>
    </p:spTree>
    <p:extLst>
      <p:ext uri="{BB962C8B-B14F-4D97-AF65-F5344CB8AC3E}">
        <p14:creationId xmlns:p14="http://schemas.microsoft.com/office/powerpoint/2010/main" val="8661617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medium.com/@DigitalVinay/product-concept-in-marketing-management-6de42d991b6e" TargetMode="External"/><Relationship Id="rId2" Type="http://schemas.openxmlformats.org/officeDocument/2006/relationships/hyperlink" Target="https://plutuseducation.com/blog/what-is-production-concept-in-marketing/" TargetMode="External"/><Relationship Id="rId1" Type="http://schemas.openxmlformats.org/officeDocument/2006/relationships/slideLayout" Target="../slideLayouts/slideLayout2.xml"/><Relationship Id="rId4" Type="http://schemas.openxmlformats.org/officeDocument/2006/relationships/hyperlink" Target="https://www.studocu.vn/vn/document/truong-dai-hoc-kinh-te-dai-hoc-da-nang/quan-tri-marketing/production-concept/552594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4" name="Rectangle 13">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C3FF24-7509-B9C8-DDE9-433DB367CE2F}"/>
              </a:ext>
            </a:extLst>
          </p:cNvPr>
          <p:cNvSpPr>
            <a:spLocks noGrp="1"/>
          </p:cNvSpPr>
          <p:nvPr>
            <p:ph type="ctrTitle"/>
          </p:nvPr>
        </p:nvSpPr>
        <p:spPr>
          <a:xfrm>
            <a:off x="5274825" y="1143000"/>
            <a:ext cx="6268246" cy="3134032"/>
          </a:xfrm>
        </p:spPr>
        <p:txBody>
          <a:bodyPr>
            <a:normAutofit/>
          </a:bodyPr>
          <a:lstStyle/>
          <a:p>
            <a:pPr>
              <a:lnSpc>
                <a:spcPct val="90000"/>
              </a:lnSpc>
            </a:pPr>
            <a:r>
              <a:rPr lang="en-GB" sz="4000" b="1" dirty="0">
                <a:ln w="22225">
                  <a:solidFill>
                    <a:schemeClr val="accent2"/>
                  </a:solidFill>
                  <a:prstDash val="solid"/>
                </a:ln>
                <a:solidFill>
                  <a:schemeClr val="accent2">
                    <a:lumMod val="40000"/>
                    <a:lumOff val="60000"/>
                  </a:schemeClr>
                </a:solidFill>
                <a:latin typeface="Arial Black" panose="020B0A04020102020204" pitchFamily="34" charset="0"/>
              </a:rPr>
              <a:t>Production Concept. One of the most effective concept for business in 2025</a:t>
            </a:r>
          </a:p>
        </p:txBody>
      </p:sp>
      <p:sp>
        <p:nvSpPr>
          <p:cNvPr id="3" name="Subtitle 2">
            <a:extLst>
              <a:ext uri="{FF2B5EF4-FFF2-40B4-BE49-F238E27FC236}">
                <a16:creationId xmlns:a16="http://schemas.microsoft.com/office/drawing/2014/main" id="{40D0C7DE-E9A3-9211-4224-196EE65223BE}"/>
              </a:ext>
            </a:extLst>
          </p:cNvPr>
          <p:cNvSpPr>
            <a:spLocks noGrp="1"/>
          </p:cNvSpPr>
          <p:nvPr>
            <p:ph type="subTitle" idx="1"/>
          </p:nvPr>
        </p:nvSpPr>
        <p:spPr>
          <a:xfrm>
            <a:off x="8087394" y="5715000"/>
            <a:ext cx="3531062" cy="495614"/>
          </a:xfrm>
        </p:spPr>
        <p:txBody>
          <a:bodyPr>
            <a:normAutofit/>
          </a:bodyPr>
          <a:lstStyle/>
          <a:p>
            <a:r>
              <a:rPr lang="en-GB" sz="2000" b="1" cap="none" dirty="0">
                <a:ln w="22225">
                  <a:solidFill>
                    <a:schemeClr val="accent2"/>
                  </a:solidFill>
                  <a:prstDash val="solid"/>
                </a:ln>
                <a:solidFill>
                  <a:schemeClr val="accent2">
                    <a:lumMod val="40000"/>
                    <a:lumOff val="60000"/>
                  </a:schemeClr>
                </a:solidFill>
                <a:latin typeface="Arial Black" panose="020B0A04020102020204" pitchFamily="34" charset="0"/>
              </a:rPr>
              <a:t>Madalina Apetroaie </a:t>
            </a:r>
          </a:p>
        </p:txBody>
      </p:sp>
      <p:pic>
        <p:nvPicPr>
          <p:cNvPr id="7" name="Graphic 6" descr="Factory">
            <a:extLst>
              <a:ext uri="{FF2B5EF4-FFF2-40B4-BE49-F238E27FC236}">
                <a16:creationId xmlns:a16="http://schemas.microsoft.com/office/drawing/2014/main" id="{63992B5B-F50C-0E24-8C11-214FCE7EEF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8559" y="189281"/>
            <a:ext cx="5269189" cy="4688476"/>
          </a:xfrm>
          <a:prstGeom prst="roundRect">
            <a:avLst>
              <a:gd name="adj" fmla="val 1858"/>
            </a:avLst>
          </a:prstGeom>
          <a:effectLst>
            <a:glow rad="228600">
              <a:schemeClr val="accent2">
                <a:satMod val="175000"/>
                <a:alpha val="40000"/>
              </a:schemeClr>
            </a:glow>
            <a:outerShdw blurRad="50800" dist="50800" dir="5400000" algn="tl" rotWithShape="0">
              <a:srgbClr val="000000">
                <a:alpha val="43000"/>
              </a:srgbClr>
            </a:outerShdw>
          </a:effectLst>
        </p:spPr>
      </p:pic>
    </p:spTree>
    <p:extLst>
      <p:ext uri="{BB962C8B-B14F-4D97-AF65-F5344CB8AC3E}">
        <p14:creationId xmlns:p14="http://schemas.microsoft.com/office/powerpoint/2010/main" val="1303138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9" name="Freeform: Shape 38">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40"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ED5AAC62-8DC1-CC9C-9590-1789456EA89D}"/>
              </a:ext>
            </a:extLst>
          </p:cNvPr>
          <p:cNvSpPr>
            <a:spLocks noGrp="1"/>
          </p:cNvSpPr>
          <p:nvPr>
            <p:ph type="title"/>
          </p:nvPr>
        </p:nvSpPr>
        <p:spPr>
          <a:xfrm>
            <a:off x="718908" y="973667"/>
            <a:ext cx="4193627" cy="1050625"/>
          </a:xfrm>
        </p:spPr>
        <p:txBody>
          <a:bodyPr>
            <a:noAutofit/>
          </a:bodyPr>
          <a:lstStyle/>
          <a:p>
            <a:pPr>
              <a:lnSpc>
                <a:spcPct val="90000"/>
              </a:lnSpc>
            </a:pPr>
            <a:r>
              <a:rPr lang="en-US" sz="2800" b="1" dirty="0">
                <a:ln w="22225">
                  <a:solidFill>
                    <a:schemeClr val="accent2"/>
                  </a:solidFill>
                  <a:prstDash val="solid"/>
                </a:ln>
                <a:solidFill>
                  <a:schemeClr val="accent2">
                    <a:lumMod val="40000"/>
                    <a:lumOff val="60000"/>
                  </a:schemeClr>
                </a:solidFill>
                <a:latin typeface="Arial Black" panose="020B0A04020102020204" pitchFamily="34" charset="0"/>
              </a:rPr>
              <a:t>Introduction: Understanding the Production Concept</a:t>
            </a:r>
            <a:endParaRPr lang="en-GB" sz="2800" b="1" dirty="0">
              <a:ln w="22225">
                <a:solidFill>
                  <a:schemeClr val="accent2"/>
                </a:solidFill>
                <a:prstDash val="solid"/>
              </a:ln>
              <a:solidFill>
                <a:schemeClr val="accent2">
                  <a:lumMod val="40000"/>
                  <a:lumOff val="60000"/>
                </a:schemeClr>
              </a:solidFill>
              <a:latin typeface="Arial Black" panose="020B0A04020102020204" pitchFamily="34" charset="0"/>
            </a:endParaRPr>
          </a:p>
        </p:txBody>
      </p:sp>
      <p:pic>
        <p:nvPicPr>
          <p:cNvPr id="4" name="Picture 3" descr="A factory with cars in it&#10;&#10;AI-generated content may be incorrect.">
            <a:extLst>
              <a:ext uri="{FF2B5EF4-FFF2-40B4-BE49-F238E27FC236}">
                <a16:creationId xmlns:a16="http://schemas.microsoft.com/office/drawing/2014/main" id="{3CD0F384-9237-CD53-C641-AAA156D12830}"/>
              </a:ext>
            </a:extLst>
          </p:cNvPr>
          <p:cNvPicPr>
            <a:picLocks noChangeAspect="1"/>
          </p:cNvPicPr>
          <p:nvPr/>
        </p:nvPicPr>
        <p:blipFill>
          <a:blip r:embed="rId2"/>
          <a:srcRect l="6855" r="11583" b="-2"/>
          <a:stretch>
            <a:fillRect/>
          </a:stretch>
        </p:blipFill>
        <p:spPr>
          <a:xfrm>
            <a:off x="5194607" y="803751"/>
            <a:ext cx="6391533" cy="5250498"/>
          </a:xfrm>
          <a:prstGeom prst="rect">
            <a:avLst/>
          </a:prstGeom>
          <a:ln>
            <a:solidFill>
              <a:schemeClr val="accent1">
                <a:lumMod val="60000"/>
                <a:lumOff val="40000"/>
              </a:schemeClr>
            </a:solidFill>
          </a:ln>
          <a:effectLst>
            <a:softEdge rad="127000"/>
          </a:effectLst>
        </p:spPr>
      </p:pic>
      <p:sp>
        <p:nvSpPr>
          <p:cNvPr id="41" name="Rectangle 4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Oval 41">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Oval 4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7D3488B-2480-B945-CA7B-4F9AEF60EFFD}"/>
              </a:ext>
            </a:extLst>
          </p:cNvPr>
          <p:cNvSpPr>
            <a:spLocks noGrp="1"/>
          </p:cNvSpPr>
          <p:nvPr>
            <p:ph idx="1"/>
          </p:nvPr>
        </p:nvSpPr>
        <p:spPr>
          <a:xfrm>
            <a:off x="523303" y="2322699"/>
            <a:ext cx="3758960" cy="3898900"/>
          </a:xfrm>
        </p:spPr>
        <p:txBody>
          <a:bodyPr>
            <a:noAutofit/>
          </a:bodyPr>
          <a:lstStyle/>
          <a:p>
            <a:r>
              <a:rPr lang="en-US" sz="1200" dirty="0">
                <a:solidFill>
                  <a:schemeClr val="tx1"/>
                </a:solidFill>
                <a:latin typeface="Arial" panose="020B0604020202020204" pitchFamily="34" charset="0"/>
                <a:cs typeface="Arial" panose="020B0604020202020204" pitchFamily="34" charset="0"/>
              </a:rPr>
              <a:t>The production concept is one of the oldest philosophies in marketing that started with the assumption that consumers favor products that are accessible and inexpensive. This concept emphasises efficiency of operations, economies of scale, and cost reduction as the primary means of making money. So, in the industrial age, the production concept led to the mass production and standardisation of goods, as exhibited in the early 1900s by Ford. Today, amidst world-wide competition, economic uncertainty, and the pressure for sustainability, the production concept is coming back in vogue. The use of technology, automation, and artificial intelligence have made it possible to provide a very high quality of goods, fast, and customers require increasing amounts of reliability, affordability, and environmentalism-all tenants of a modified view of production concept (Kotler &amp; Amstrong, 2015).</a:t>
            </a:r>
            <a:endParaRPr lang="en-GB" sz="1200" dirty="0">
              <a:solidFill>
                <a:schemeClr val="tx1"/>
              </a:solidFill>
              <a:latin typeface="Arial" panose="020B0604020202020204" pitchFamily="34" charset="0"/>
              <a:cs typeface="Arial" panose="020B0604020202020204" pitchFamily="34" charset="0"/>
            </a:endParaRPr>
          </a:p>
        </p:txBody>
      </p:sp>
      <p:sp>
        <p:nvSpPr>
          <p:cNvPr id="44"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28553265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8"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0"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FA44D7-3DBC-B715-5735-EA77AA64B62F}"/>
              </a:ext>
            </a:extLst>
          </p:cNvPr>
          <p:cNvSpPr>
            <a:spLocks noGrp="1"/>
          </p:cNvSpPr>
          <p:nvPr>
            <p:ph type="title"/>
          </p:nvPr>
        </p:nvSpPr>
        <p:spPr>
          <a:xfrm>
            <a:off x="1251981" y="1111764"/>
            <a:ext cx="4631710" cy="1622322"/>
          </a:xfrm>
        </p:spPr>
        <p:txBody>
          <a:bodyPr>
            <a:normAutofit/>
          </a:bodyPr>
          <a:lstStyle/>
          <a:p>
            <a:r>
              <a:rPr lang="en-US" sz="2800" b="1" dirty="0">
                <a:ln w="22225">
                  <a:solidFill>
                    <a:schemeClr val="accent2"/>
                  </a:solidFill>
                  <a:prstDash val="solid"/>
                </a:ln>
                <a:solidFill>
                  <a:schemeClr val="accent2">
                    <a:lumMod val="40000"/>
                    <a:lumOff val="60000"/>
                  </a:schemeClr>
                </a:solidFill>
                <a:latin typeface="Arial Black" panose="020B0A04020102020204" pitchFamily="34" charset="0"/>
              </a:rPr>
              <a:t>Key Features of the Production Concept</a:t>
            </a:r>
            <a:endParaRPr lang="en-GB" sz="2800" b="1" dirty="0">
              <a:ln w="22225">
                <a:solidFill>
                  <a:schemeClr val="accent2"/>
                </a:solidFill>
                <a:prstDash val="solid"/>
              </a:ln>
              <a:solidFill>
                <a:schemeClr val="accent2">
                  <a:lumMod val="40000"/>
                  <a:lumOff val="60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BCFF6DF7-E575-B77C-2C4A-C586575EC486}"/>
              </a:ext>
            </a:extLst>
          </p:cNvPr>
          <p:cNvPicPr>
            <a:picLocks noChangeAspect="1"/>
          </p:cNvPicPr>
          <p:nvPr/>
        </p:nvPicPr>
        <p:blipFill>
          <a:blip r:embed="rId3"/>
          <a:srcRect l="18102" r="40353" b="1"/>
          <a:stretch>
            <a:fillRect/>
          </a:stretch>
        </p:blipFill>
        <p:spPr>
          <a:xfrm>
            <a:off x="7418226" y="645106"/>
            <a:ext cx="4125317" cy="5585369"/>
          </a:xfrm>
          <a:prstGeom prst="rect">
            <a:avLst/>
          </a:prstGeom>
          <a:effectLst>
            <a:softEdge rad="127000"/>
          </a:effectLst>
        </p:spPr>
      </p:pic>
      <p:sp>
        <p:nvSpPr>
          <p:cNvPr id="32" name="Rectangle 31">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Oval 33">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Oval 35">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0BFA846-95B1-AB8E-9469-FC5808C71C2F}"/>
              </a:ext>
            </a:extLst>
          </p:cNvPr>
          <p:cNvSpPr>
            <a:spLocks noGrp="1"/>
          </p:cNvSpPr>
          <p:nvPr>
            <p:ph idx="1"/>
          </p:nvPr>
        </p:nvSpPr>
        <p:spPr>
          <a:xfrm>
            <a:off x="639098" y="2418735"/>
            <a:ext cx="6072776" cy="3811740"/>
          </a:xfrm>
        </p:spPr>
        <p:txBody>
          <a:bodyPr anchor="ctr">
            <a:normAutofit/>
          </a:bodyPr>
          <a:lstStyle/>
          <a:p>
            <a:r>
              <a:rPr lang="en-US" sz="1200" dirty="0">
                <a:solidFill>
                  <a:schemeClr val="tx1"/>
                </a:solidFill>
                <a:latin typeface="Arial" panose="020B0604020202020204" pitchFamily="34" charset="0"/>
                <a:cs typeface="Arial" panose="020B0604020202020204" pitchFamily="34" charset="0"/>
              </a:rPr>
              <a:t>The production model is focused on achieving operational excellence, and on optimising production and distribution. This model includes core characteristics associated with mass production, innovations in productive processes, cost leadership, and appropriate scale. The business goal of utilising the production model is to reduce unit costs through improvements in productivity, new manufacturing processes, and process improvements that minimise waste. In 2025, the characteristics of the production model may be aligned with the emergence of smart factories, the Internet of Things (IoT), and predictive analytics as the features described allow firms to maintain low-cost operations while ensuring consistent product quality. The characteristics of the production model also support sustainability to the extent that they reduce energy use and waste, for example, which is important in the current consumer landscape, both because of economics and environmental impact (Firat, 2022).</a:t>
            </a: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3653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AC139C78-9667-2DB0-D5EC-7D6A09954853}"/>
              </a:ext>
            </a:extLst>
          </p:cNvPr>
          <p:cNvSpPr>
            <a:spLocks noGrp="1"/>
          </p:cNvSpPr>
          <p:nvPr>
            <p:ph type="title"/>
          </p:nvPr>
        </p:nvSpPr>
        <p:spPr>
          <a:xfrm>
            <a:off x="611705" y="1209957"/>
            <a:ext cx="3676508" cy="4438087"/>
          </a:xfrm>
        </p:spPr>
        <p:txBody>
          <a:bodyPr anchor="ctr">
            <a:normAutofit/>
          </a:bodyPr>
          <a:lstStyle/>
          <a:p>
            <a:pPr algn="r"/>
            <a:r>
              <a:rPr lang="en-US" sz="2800" b="1" dirty="0">
                <a:ln w="22225">
                  <a:solidFill>
                    <a:schemeClr val="accent2"/>
                  </a:solidFill>
                  <a:prstDash val="solid"/>
                </a:ln>
                <a:solidFill>
                  <a:schemeClr val="accent2">
                    <a:lumMod val="40000"/>
                    <a:lumOff val="60000"/>
                  </a:schemeClr>
                </a:solidFill>
                <a:latin typeface="Arial Black" panose="020B0A04020102020204" pitchFamily="34" charset="0"/>
              </a:rPr>
              <a:t>Why the Production Concept Works for Contemporary Business</a:t>
            </a:r>
            <a:endParaRPr lang="en-GB" sz="2800" b="1" dirty="0">
              <a:ln w="22225">
                <a:solidFill>
                  <a:schemeClr val="accent2"/>
                </a:solidFill>
                <a:prstDash val="solid"/>
              </a:ln>
              <a:solidFill>
                <a:schemeClr val="accent2">
                  <a:lumMod val="40000"/>
                  <a:lumOff val="60000"/>
                </a:schemeClr>
              </a:solidFill>
              <a:latin typeface="Arial Black" panose="020B0A04020102020204" pitchFamily="34" charset="0"/>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9CE16C-BDE6-96CC-D4EC-BBA841ABC34B}"/>
              </a:ext>
            </a:extLst>
          </p:cNvPr>
          <p:cNvSpPr>
            <a:spLocks noGrp="1"/>
          </p:cNvSpPr>
          <p:nvPr>
            <p:ph idx="1"/>
          </p:nvPr>
        </p:nvSpPr>
        <p:spPr>
          <a:xfrm>
            <a:off x="4678424" y="1059025"/>
            <a:ext cx="5302189" cy="4739950"/>
          </a:xfrm>
        </p:spPr>
        <p:txBody>
          <a:bodyPr anchor="ctr">
            <a:normAutofit/>
          </a:bodyPr>
          <a:lstStyle/>
          <a:p>
            <a:r>
              <a:rPr lang="en-US" sz="1200" dirty="0">
                <a:solidFill>
                  <a:schemeClr val="tx1"/>
                </a:solidFill>
                <a:latin typeface="Arial" panose="020B0604020202020204" pitchFamily="34" charset="0"/>
                <a:cs typeface="Arial" panose="020B0604020202020204" pitchFamily="34" charset="0"/>
              </a:rPr>
              <a:t>In the landscape of 2025, we see the production concept acting as a very effective antidote to increasing inflation, limited resources, and changing consumer wants and needs. Consumers are calling for goods that are both inexpensive and durable, therefore, being efficient within production is the next real competitive advantage. The production concept allows the business to produce efficiently as a means of relatively lowering costs, which allows prices to stay low and products to still have quality. To add, automation, supply chain integration, and sustainable innovations continues to dominate markets around the world in widespread adoption. Focusing on efficiency through the production concept positively impacts business resiliency. Merging principles of efficiency with modern approaches, such as robotics and AI, businesses stay profitable, adaptable and mindful of consumers and the environment overall (Basha, 2023).</a:t>
            </a: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3619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Shape 1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96BA00A-9AF7-71BD-8FDC-E6DB7DF2B6F1}"/>
              </a:ext>
            </a:extLst>
          </p:cNvPr>
          <p:cNvSpPr>
            <a:spLocks noGrp="1"/>
          </p:cNvSpPr>
          <p:nvPr>
            <p:ph type="title"/>
          </p:nvPr>
        </p:nvSpPr>
        <p:spPr>
          <a:xfrm>
            <a:off x="639098" y="629265"/>
            <a:ext cx="6072776" cy="1622322"/>
          </a:xfrm>
        </p:spPr>
        <p:txBody>
          <a:bodyPr>
            <a:normAutofit/>
          </a:bodyPr>
          <a:lstStyle/>
          <a:p>
            <a:r>
              <a:rPr lang="en-US" sz="2800" b="1" dirty="0">
                <a:ln w="22225">
                  <a:solidFill>
                    <a:schemeClr val="accent2"/>
                  </a:solidFill>
                  <a:prstDash val="solid"/>
                </a:ln>
                <a:solidFill>
                  <a:schemeClr val="accent2">
                    <a:lumMod val="40000"/>
                    <a:lumOff val="60000"/>
                  </a:schemeClr>
                </a:solidFill>
                <a:latin typeface="Arial Black" panose="020B0A04020102020204" pitchFamily="34" charset="0"/>
              </a:rPr>
              <a:t>Conclusion: The Future of the Production Concept</a:t>
            </a:r>
            <a:endParaRPr lang="en-GB" sz="2800" b="1" dirty="0">
              <a:ln w="22225">
                <a:solidFill>
                  <a:schemeClr val="accent2"/>
                </a:solidFill>
                <a:prstDash val="solid"/>
              </a:ln>
              <a:solidFill>
                <a:schemeClr val="accent2">
                  <a:lumMod val="40000"/>
                  <a:lumOff val="60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CE694C01-E2DE-5AB5-B832-E7C47A6CCAC3}"/>
              </a:ext>
            </a:extLst>
          </p:cNvPr>
          <p:cNvPicPr>
            <a:picLocks noChangeAspect="1"/>
          </p:cNvPicPr>
          <p:nvPr/>
        </p:nvPicPr>
        <p:blipFill>
          <a:blip r:embed="rId3"/>
          <a:srcRect l="21612" r="33149" b="-2"/>
          <a:stretch>
            <a:fillRect/>
          </a:stretch>
        </p:blipFill>
        <p:spPr>
          <a:xfrm>
            <a:off x="7418226" y="645106"/>
            <a:ext cx="4125317" cy="5585369"/>
          </a:xfrm>
          <a:prstGeom prst="rect">
            <a:avLst/>
          </a:prstGeom>
          <a:effectLst>
            <a:softEdge rad="127000"/>
          </a:effectLst>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90E09EB-3B7F-02BF-727A-A792016368BB}"/>
              </a:ext>
            </a:extLst>
          </p:cNvPr>
          <p:cNvSpPr>
            <a:spLocks noGrp="1"/>
          </p:cNvSpPr>
          <p:nvPr>
            <p:ph idx="1"/>
          </p:nvPr>
        </p:nvSpPr>
        <p:spPr>
          <a:xfrm>
            <a:off x="639098" y="2418735"/>
            <a:ext cx="6072776" cy="3811740"/>
          </a:xfrm>
        </p:spPr>
        <p:txBody>
          <a:bodyPr anchor="ctr">
            <a:normAutofit/>
          </a:bodyPr>
          <a:lstStyle/>
          <a:p>
            <a:r>
              <a:rPr lang="en-US" sz="1200" dirty="0">
                <a:solidFill>
                  <a:schemeClr val="tx1"/>
                </a:solidFill>
                <a:latin typeface="Arial" panose="020B0604020202020204" pitchFamily="34" charset="0"/>
                <a:cs typeface="Arial" panose="020B0604020202020204" pitchFamily="34" charset="0"/>
              </a:rPr>
              <a:t>The production concept, once viewed as an old-fashioned way of thinking, is now seen as a progressive business strategy for 2025. As industries adapt to digital transformation and the focus on being responsible with the environment, ensuring production efficiency will be key to ongoing competitiveness. Today's version of the production concept addresses more than simply producing as much product as possible; today, it is about smart production. Smart production shifts largely toward data, automation, and circular economy principles, all of which help organisations operate more efficiently, produce more with less, and eliminate waste. Those organisations with the ability to execute the smart production model find they can achieve affordability, sustainability, and reliability; three pillars which we know are important values for the emerging global consumer. Therefore, in the current climate of cost urgency and environmental concern, the production concept is arguably the most relevant and effective marketing philosophy for businesses today (Firat, 2022).</a:t>
            </a: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8633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68BF-AA5A-A879-9026-8BA16144E35E}"/>
              </a:ext>
            </a:extLst>
          </p:cNvPr>
          <p:cNvSpPr>
            <a:spLocks noGrp="1"/>
          </p:cNvSpPr>
          <p:nvPr>
            <p:ph type="title"/>
          </p:nvPr>
        </p:nvSpPr>
        <p:spPr>
          <a:xfrm>
            <a:off x="883787" y="1074567"/>
            <a:ext cx="8761413" cy="706964"/>
          </a:xfrm>
        </p:spPr>
        <p:txBody>
          <a:bodyPr/>
          <a:lstStyle/>
          <a:p>
            <a:r>
              <a:rPr lang="en-GB" sz="2800" b="1" dirty="0">
                <a:ln w="22225">
                  <a:solidFill>
                    <a:schemeClr val="accent2"/>
                  </a:solidFill>
                  <a:prstDash val="solid"/>
                </a:ln>
                <a:solidFill>
                  <a:schemeClr val="accent2">
                    <a:lumMod val="40000"/>
                    <a:lumOff val="60000"/>
                  </a:schemeClr>
                </a:solidFill>
                <a:latin typeface="Arial Black" panose="020B0A04020102020204" pitchFamily="34" charset="0"/>
              </a:rPr>
              <a:t>References</a:t>
            </a:r>
            <a:r>
              <a:rPr lang="en-GB" dirty="0">
                <a:latin typeface="Arial Black" panose="020B0A04020102020204" pitchFamily="34" charset="0"/>
              </a:rPr>
              <a:t> </a:t>
            </a:r>
            <a:br>
              <a:rPr lang="en-GB" dirty="0">
                <a:latin typeface="Arial Black" panose="020B0A04020102020204" pitchFamily="34" charset="0"/>
              </a:rPr>
            </a:b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B45730CB-8199-EB48-51E7-9D3FC8FEC0E2}"/>
              </a:ext>
            </a:extLst>
          </p:cNvPr>
          <p:cNvSpPr>
            <a:spLocks noGrp="1"/>
          </p:cNvSpPr>
          <p:nvPr>
            <p:ph idx="1"/>
          </p:nvPr>
        </p:nvSpPr>
        <p:spPr>
          <a:xfrm>
            <a:off x="567559" y="2276541"/>
            <a:ext cx="11149373" cy="4515244"/>
          </a:xfrm>
        </p:spPr>
        <p:txBody>
          <a:bodyPr>
            <a:normAutofit fontScale="32500" lnSpcReduction="20000"/>
          </a:bodyPr>
          <a:lstStyle/>
          <a:p>
            <a:endParaRPr lang="en-GB" dirty="0"/>
          </a:p>
          <a:p>
            <a:r>
              <a:rPr lang="en-US" sz="4300" dirty="0">
                <a:latin typeface="Arial" panose="020B0604020202020204" pitchFamily="34" charset="0"/>
                <a:cs typeface="Arial" panose="020B0604020202020204" pitchFamily="34" charset="0"/>
              </a:rPr>
              <a:t>Basha, M. (2023). Impact of artificial intelligence on marketing. </a:t>
            </a:r>
            <a:r>
              <a:rPr lang="en-US" sz="4300" i="1" dirty="0">
                <a:latin typeface="Arial" panose="020B0604020202020204" pitchFamily="34" charset="0"/>
                <a:cs typeface="Arial" panose="020B0604020202020204" pitchFamily="34" charset="0"/>
              </a:rPr>
              <a:t>East Asian Journal of Multidisciplinary Research, 2</a:t>
            </a:r>
            <a:r>
              <a:rPr lang="en-US" sz="4300" dirty="0">
                <a:latin typeface="Arial" panose="020B0604020202020204" pitchFamily="34" charset="0"/>
                <a:cs typeface="Arial" panose="020B0604020202020204" pitchFamily="34" charset="0"/>
              </a:rPr>
              <a:t>(3), 993-1004.</a:t>
            </a:r>
            <a:endParaRPr lang="en-GB" sz="4300" dirty="0">
              <a:latin typeface="Arial" panose="020B0604020202020204" pitchFamily="34" charset="0"/>
              <a:cs typeface="Arial" panose="020B0604020202020204" pitchFamily="34" charset="0"/>
            </a:endParaRPr>
          </a:p>
          <a:p>
            <a:r>
              <a:rPr lang="en-US" sz="4300" dirty="0" err="1">
                <a:latin typeface="Arial" panose="020B0604020202020204" pitchFamily="34" charset="0"/>
                <a:cs typeface="Arial" panose="020B0604020202020204" pitchFamily="34" charset="0"/>
              </a:rPr>
              <a:t>Dasic</a:t>
            </a:r>
            <a:r>
              <a:rPr lang="en-US" sz="4300" dirty="0">
                <a:latin typeface="Arial" panose="020B0604020202020204" pitchFamily="34" charset="0"/>
                <a:cs typeface="Arial" panose="020B0604020202020204" pitchFamily="34" charset="0"/>
              </a:rPr>
              <a:t>, T., </a:t>
            </a:r>
            <a:r>
              <a:rPr lang="en-US" sz="4300" dirty="0" err="1">
                <a:latin typeface="Arial" panose="020B0604020202020204" pitchFamily="34" charset="0"/>
                <a:cs typeface="Arial" panose="020B0604020202020204" pitchFamily="34" charset="0"/>
              </a:rPr>
              <a:t>Mihic</a:t>
            </a:r>
            <a:r>
              <a:rPr lang="en-US" sz="4300" dirty="0">
                <a:latin typeface="Arial" panose="020B0604020202020204" pitchFamily="34" charset="0"/>
                <a:cs typeface="Arial" panose="020B0604020202020204" pitchFamily="34" charset="0"/>
              </a:rPr>
              <a:t>, S., &amp; </a:t>
            </a:r>
            <a:r>
              <a:rPr lang="en-US" sz="4300" dirty="0" err="1">
                <a:latin typeface="Arial" panose="020B0604020202020204" pitchFamily="34" charset="0"/>
                <a:cs typeface="Arial" panose="020B0604020202020204" pitchFamily="34" charset="0"/>
              </a:rPr>
              <a:t>Smelcerovic</a:t>
            </a:r>
            <a:r>
              <a:rPr lang="en-US" sz="4300" dirty="0">
                <a:latin typeface="Arial" panose="020B0604020202020204" pitchFamily="34" charset="0"/>
                <a:cs typeface="Arial" panose="020B0604020202020204" pitchFamily="34" charset="0"/>
              </a:rPr>
              <a:t>, M. (2022). Application of holistic marketing in the formulation of a business concept of agricultural producers from south </a:t>
            </a:r>
            <a:r>
              <a:rPr lang="en-US" sz="4300" dirty="0" err="1">
                <a:latin typeface="Arial" panose="020B0604020202020204" pitchFamily="34" charset="0"/>
                <a:cs typeface="Arial" panose="020B0604020202020204" pitchFamily="34" charset="0"/>
              </a:rPr>
              <a:t>serbia</a:t>
            </a:r>
            <a:r>
              <a:rPr lang="en-US" sz="4300" dirty="0">
                <a:latin typeface="Arial" panose="020B0604020202020204" pitchFamily="34" charset="0"/>
                <a:cs typeface="Arial" panose="020B0604020202020204" pitchFamily="34" charset="0"/>
              </a:rPr>
              <a:t>. </a:t>
            </a:r>
            <a:r>
              <a:rPr lang="en-US" sz="4300" i="1" dirty="0" err="1">
                <a:latin typeface="Arial" panose="020B0604020202020204" pitchFamily="34" charset="0"/>
                <a:cs typeface="Arial" panose="020B0604020202020204" pitchFamily="34" charset="0"/>
              </a:rPr>
              <a:t>Ekonomika</a:t>
            </a:r>
            <a:r>
              <a:rPr lang="en-US" sz="4300" i="1" dirty="0">
                <a:latin typeface="Arial" panose="020B0604020202020204" pitchFamily="34" charset="0"/>
                <a:cs typeface="Arial" panose="020B0604020202020204" pitchFamily="34" charset="0"/>
              </a:rPr>
              <a:t> </a:t>
            </a:r>
            <a:r>
              <a:rPr lang="en-US" sz="4300" i="1" dirty="0" err="1">
                <a:latin typeface="Arial" panose="020B0604020202020204" pitchFamily="34" charset="0"/>
                <a:cs typeface="Arial" panose="020B0604020202020204" pitchFamily="34" charset="0"/>
              </a:rPr>
              <a:t>poljoprivrede</a:t>
            </a:r>
            <a:r>
              <a:rPr lang="en-US" sz="4300" i="1" dirty="0">
                <a:latin typeface="Arial" panose="020B0604020202020204" pitchFamily="34" charset="0"/>
                <a:cs typeface="Arial" panose="020B0604020202020204" pitchFamily="34" charset="0"/>
              </a:rPr>
              <a:t>, 69</a:t>
            </a:r>
            <a:r>
              <a:rPr lang="en-US" sz="4300" dirty="0">
                <a:latin typeface="Arial" panose="020B0604020202020204" pitchFamily="34" charset="0"/>
                <a:cs typeface="Arial" panose="020B0604020202020204" pitchFamily="34" charset="0"/>
              </a:rPr>
              <a:t>(4), 1109-1124.</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Firat, A. F. (2022). Marketing and market. </a:t>
            </a:r>
            <a:r>
              <a:rPr lang="en-US" sz="4300" i="1" dirty="0">
                <a:latin typeface="Arial" panose="020B0604020202020204" pitchFamily="34" charset="0"/>
                <a:cs typeface="Arial" panose="020B0604020202020204" pitchFamily="34" charset="0"/>
              </a:rPr>
              <a:t>Japan Marketing History Review, 1</a:t>
            </a:r>
            <a:r>
              <a:rPr lang="en-US" sz="4300" dirty="0">
                <a:latin typeface="Arial" panose="020B0604020202020204" pitchFamily="34" charset="0"/>
                <a:cs typeface="Arial" panose="020B0604020202020204" pitchFamily="34" charset="0"/>
              </a:rPr>
              <a:t>(1), 48-53.</a:t>
            </a:r>
          </a:p>
          <a:p>
            <a:r>
              <a:rPr lang="en-US" sz="4300" dirty="0" err="1">
                <a:latin typeface="Arial" panose="020B0604020202020204" pitchFamily="34" charset="0"/>
                <a:cs typeface="Arial" panose="020B0604020202020204" pitchFamily="34" charset="0"/>
              </a:rPr>
              <a:t>Kuys</a:t>
            </a:r>
            <a:r>
              <a:rPr lang="en-US" sz="4300" dirty="0">
                <a:latin typeface="Arial" panose="020B0604020202020204" pitchFamily="34" charset="0"/>
                <a:cs typeface="Arial" panose="020B0604020202020204" pitchFamily="34" charset="0"/>
              </a:rPr>
              <a:t>, B., </a:t>
            </a:r>
            <a:r>
              <a:rPr lang="en-US" sz="4300" dirty="0" err="1">
                <a:latin typeface="Arial" panose="020B0604020202020204" pitchFamily="34" charset="0"/>
                <a:cs typeface="Arial" panose="020B0604020202020204" pitchFamily="34" charset="0"/>
              </a:rPr>
              <a:t>Ranscombe</a:t>
            </a:r>
            <a:r>
              <a:rPr lang="en-US" sz="4300" dirty="0">
                <a:latin typeface="Arial" panose="020B0604020202020204" pitchFamily="34" charset="0"/>
                <a:cs typeface="Arial" panose="020B0604020202020204" pitchFamily="34" charset="0"/>
              </a:rPr>
              <a:t>, C., &amp; Zhang, W. (2023). </a:t>
            </a:r>
            <a:r>
              <a:rPr lang="en-US" sz="4300" dirty="0" err="1">
                <a:latin typeface="Arial" panose="020B0604020202020204" pitchFamily="34" charset="0"/>
                <a:cs typeface="Arial" panose="020B0604020202020204" pitchFamily="34" charset="0"/>
              </a:rPr>
              <a:t>Visualising</a:t>
            </a:r>
            <a:r>
              <a:rPr lang="en-US" sz="4300" dirty="0">
                <a:latin typeface="Arial" panose="020B0604020202020204" pitchFamily="34" charset="0"/>
                <a:cs typeface="Arial" panose="020B0604020202020204" pitchFamily="34" charset="0"/>
              </a:rPr>
              <a:t> product concepts to engage manufacturers with little or no industrial design capability. </a:t>
            </a:r>
            <a:r>
              <a:rPr lang="en-US" sz="4300" i="1" dirty="0">
                <a:latin typeface="Arial" panose="020B0604020202020204" pitchFamily="34" charset="0"/>
                <a:cs typeface="Arial" panose="020B0604020202020204" pitchFamily="34" charset="0"/>
              </a:rPr>
              <a:t>Design Studies, 87</a:t>
            </a:r>
            <a:r>
              <a:rPr lang="en-US" sz="4300" dirty="0">
                <a:latin typeface="Arial" panose="020B0604020202020204" pitchFamily="34" charset="0"/>
                <a:cs typeface="Arial" panose="020B0604020202020204" pitchFamily="34" charset="0"/>
              </a:rPr>
              <a:t>, 101188.</a:t>
            </a:r>
          </a:p>
          <a:p>
            <a:r>
              <a:rPr lang="en-US" sz="4300" dirty="0">
                <a:latin typeface="Arial" panose="020B0604020202020204" pitchFamily="34" charset="0"/>
                <a:cs typeface="Arial" panose="020B0604020202020204" pitchFamily="34" charset="0"/>
              </a:rPr>
              <a:t>Kotler, P., Burton, S., Deans, K., Brown, L., &amp; Armstrong, G. (2015). </a:t>
            </a:r>
            <a:r>
              <a:rPr lang="en-US" sz="4300" i="1" dirty="0">
                <a:latin typeface="Arial" panose="020B0604020202020204" pitchFamily="34" charset="0"/>
                <a:cs typeface="Arial" panose="020B0604020202020204" pitchFamily="34" charset="0"/>
              </a:rPr>
              <a:t>Marketing.</a:t>
            </a:r>
            <a:r>
              <a:rPr lang="en-US" sz="4300" dirty="0">
                <a:latin typeface="Arial" panose="020B0604020202020204" pitchFamily="34" charset="0"/>
                <a:cs typeface="Arial" panose="020B0604020202020204" pitchFamily="34" charset="0"/>
              </a:rPr>
              <a:t> Pearson Higher Education AU.</a:t>
            </a:r>
          </a:p>
          <a:p>
            <a:r>
              <a:rPr lang="en-US" sz="4300" dirty="0">
                <a:latin typeface="Arial" panose="020B0604020202020204" pitchFamily="34" charset="0"/>
                <a:cs typeface="Arial" panose="020B0604020202020204" pitchFamily="34" charset="0"/>
              </a:rPr>
              <a:t>Lee, N. R., &amp; Kotler, P. (2022). Success in social marketing: 100 case studies from around the Globe. Routledge.</a:t>
            </a:r>
          </a:p>
          <a:p>
            <a:r>
              <a:rPr lang="en-US" sz="4300" dirty="0">
                <a:latin typeface="Arial" panose="020B0604020202020204" pitchFamily="34" charset="0"/>
                <a:cs typeface="Arial" panose="020B0604020202020204" pitchFamily="34" charset="0"/>
              </a:rPr>
              <a:t>Tan, T. M., &amp; Salo, J. (2023). Ethical marketing in the blockchain-based sharing economy: Theoretical integration and guiding insights. </a:t>
            </a:r>
            <a:r>
              <a:rPr lang="en-US" sz="4300" i="1" dirty="0">
                <a:latin typeface="Arial" panose="020B0604020202020204" pitchFamily="34" charset="0"/>
                <a:cs typeface="Arial" panose="020B0604020202020204" pitchFamily="34" charset="0"/>
              </a:rPr>
              <a:t>Journal of Business Ethics, 183</a:t>
            </a:r>
            <a:r>
              <a:rPr lang="en-US" sz="4300" dirty="0">
                <a:latin typeface="Arial" panose="020B0604020202020204" pitchFamily="34" charset="0"/>
                <a:cs typeface="Arial" panose="020B0604020202020204" pitchFamily="34" charset="0"/>
              </a:rPr>
              <a:t>(4), 1113-1140.</a:t>
            </a:r>
            <a:endParaRPr lang="en-GB" sz="4300" dirty="0">
              <a:latin typeface="Arial" panose="020B0604020202020204" pitchFamily="34" charset="0"/>
              <a:cs typeface="Arial" panose="020B0604020202020204" pitchFamily="34" charset="0"/>
            </a:endParaRPr>
          </a:p>
          <a:p>
            <a:r>
              <a:rPr lang="en-US" sz="4300" dirty="0" err="1">
                <a:latin typeface="Arial" panose="020B0604020202020204" pitchFamily="34" charset="0"/>
                <a:cs typeface="Arial" panose="020B0604020202020204" pitchFamily="34" charset="0"/>
              </a:rPr>
              <a:t>Vahoniya</a:t>
            </a:r>
            <a:r>
              <a:rPr lang="en-US" sz="4300" dirty="0">
                <a:latin typeface="Arial" panose="020B0604020202020204" pitchFamily="34" charset="0"/>
                <a:cs typeface="Arial" panose="020B0604020202020204" pitchFamily="34" charset="0"/>
              </a:rPr>
              <a:t>, D. R., &amp; </a:t>
            </a:r>
            <a:r>
              <a:rPr lang="en-US" sz="4300" dirty="0" err="1">
                <a:latin typeface="Arial" panose="020B0604020202020204" pitchFamily="34" charset="0"/>
                <a:cs typeface="Arial" panose="020B0604020202020204" pitchFamily="34" charset="0"/>
              </a:rPr>
              <a:t>Rajwadi</a:t>
            </a:r>
            <a:r>
              <a:rPr lang="en-US" sz="4300" dirty="0">
                <a:latin typeface="Arial" panose="020B0604020202020204" pitchFamily="34" charset="0"/>
                <a:cs typeface="Arial" panose="020B0604020202020204" pitchFamily="34" charset="0"/>
              </a:rPr>
              <a:t>, A. (2023). </a:t>
            </a:r>
            <a:r>
              <a:rPr lang="en-US" sz="4300" i="1" dirty="0">
                <a:latin typeface="Arial" panose="020B0604020202020204" pitchFamily="34" charset="0"/>
                <a:cs typeface="Arial" panose="020B0604020202020204" pitchFamily="34" charset="0"/>
              </a:rPr>
              <a:t>Market and market potential: A conceptual paper.</a:t>
            </a:r>
          </a:p>
          <a:p>
            <a:r>
              <a:rPr lang="en-GB" sz="4300" dirty="0">
                <a:latin typeface="Arial" panose="020B0604020202020204" pitchFamily="34" charset="0"/>
                <a:cs typeface="Arial" panose="020B0604020202020204" pitchFamily="34" charset="0"/>
                <a:hlinkClick r:id="rId2"/>
              </a:rPr>
              <a:t>https://plutuseducation.com/blog/what-is-production-concept-in-marketing/</a:t>
            </a:r>
            <a:r>
              <a:rPr lang="en-GB" sz="4300" dirty="0">
                <a:latin typeface="Arial" panose="020B0604020202020204" pitchFamily="34" charset="0"/>
                <a:cs typeface="Arial" panose="020B0604020202020204" pitchFamily="34" charset="0"/>
              </a:rPr>
              <a:t>  </a:t>
            </a:r>
          </a:p>
          <a:p>
            <a:r>
              <a:rPr lang="en-GB" sz="4300" dirty="0">
                <a:latin typeface="Arial" panose="020B0604020202020204" pitchFamily="34" charset="0"/>
                <a:cs typeface="Arial" panose="020B0604020202020204" pitchFamily="34" charset="0"/>
                <a:hlinkClick r:id="rId3"/>
              </a:rPr>
              <a:t>https://medium.com/@DigitalVinay/product-concept-in-marketing-management-6de42d991b6e</a:t>
            </a:r>
            <a:r>
              <a:rPr lang="en-GB" sz="4300" dirty="0">
                <a:latin typeface="Arial" panose="020B0604020202020204" pitchFamily="34" charset="0"/>
                <a:cs typeface="Arial" panose="020B0604020202020204" pitchFamily="34" charset="0"/>
              </a:rPr>
              <a:t> </a:t>
            </a:r>
          </a:p>
          <a:p>
            <a:r>
              <a:rPr lang="en-GB" sz="4300" dirty="0">
                <a:latin typeface="Arial" panose="020B0604020202020204" pitchFamily="34" charset="0"/>
                <a:cs typeface="Arial" panose="020B0604020202020204" pitchFamily="34" charset="0"/>
                <a:hlinkClick r:id="rId4"/>
              </a:rPr>
              <a:t>https://www.studocu.vn/vn/document/truong-dai-hoc-kinh-te-dai-hoc-da-nang/quan-tri-marketing/production-concept/55259456</a:t>
            </a:r>
            <a:r>
              <a:rPr lang="en-GB" sz="4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390606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390</TotalTime>
  <Words>967</Words>
  <Application>Microsoft Office PowerPoint</Application>
  <PresentationFormat>Widescreen</PresentationFormat>
  <Paragraphs>23</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Black</vt:lpstr>
      <vt:lpstr>Century Gothic</vt:lpstr>
      <vt:lpstr>Wingdings 3</vt:lpstr>
      <vt:lpstr>Ion Boardroom</vt:lpstr>
      <vt:lpstr>Production Concept. One of the most effective concept for business in 2025</vt:lpstr>
      <vt:lpstr>Introduction: Understanding the Production Concept</vt:lpstr>
      <vt:lpstr>Key Features of the Production Concept</vt:lpstr>
      <vt:lpstr>Why the Production Concept Works for Contemporary Business</vt:lpstr>
      <vt:lpstr>Conclusion: The Future of the Production Concept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2025-10-19T16:15:23Z</dcterms:created>
  <dcterms:modified xsi:type="dcterms:W3CDTF">2025-10-19T22:45:57Z</dcterms:modified>
</cp:coreProperties>
</file>