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723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E712D-9642-4C1B-9899-E0E4FD65BA76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7B363-C438-4C15-AF14-2C91F31E8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087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87B363-C438-4C15-AF14-2C91F31E8B8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73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68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2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73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32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3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6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48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48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18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3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B5A37-3A61-4538-837D-EB300A7797B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5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3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Can perform both classification and regression tasks.</a:t>
            </a:r>
          </a:p>
          <a:p>
            <a:r>
              <a:rPr lang="en-GB" dirty="0"/>
              <a:t>Can fit complex datasets (be careful about overfitting!)</a:t>
            </a:r>
          </a:p>
          <a:p>
            <a:r>
              <a:rPr lang="en-GB" dirty="0"/>
              <a:t>A decision tree classifier will look at a training set and then build a classifier to predict a new response to previously unknown data.</a:t>
            </a:r>
          </a:p>
          <a:p>
            <a:r>
              <a:rPr lang="en-GB" dirty="0"/>
              <a:t>A decision tree looks at each attribute and splits the training data into subsets recursively to produce a decision tree. </a:t>
            </a:r>
          </a:p>
        </p:txBody>
      </p:sp>
    </p:spTree>
    <p:extLst>
      <p:ext uri="{BB962C8B-B14F-4D97-AF65-F5344CB8AC3E}">
        <p14:creationId xmlns:p14="http://schemas.microsoft.com/office/powerpoint/2010/main" val="1736347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Example</a:t>
            </a:r>
            <a:br>
              <a:rPr lang="en-GB" dirty="0"/>
            </a:br>
            <a:r>
              <a:rPr lang="en-GB" b="1" dirty="0"/>
              <a:t>Predict if Lara wins or loses (again)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used Naïve Bayes in previous lectures to help decide whether or not she will beat an opponent in a fight.  Now we will use a </a:t>
            </a:r>
            <a:r>
              <a:rPr lang="en-GB" b="1" i="1" dirty="0"/>
              <a:t>decision tree </a:t>
            </a:r>
            <a:r>
              <a:rPr lang="en-GB" dirty="0"/>
              <a:t>to answer the same question.</a:t>
            </a:r>
          </a:p>
          <a:p>
            <a:pPr marL="0" indent="0">
              <a:buNone/>
            </a:pPr>
            <a:r>
              <a:rPr lang="en-GB" dirty="0"/>
              <a:t>Recall the probability tables we produced last time* gave us an estimate of the probability of winning or losing.  We’ll start with that table and illustrate how a decision tree works.</a:t>
            </a:r>
          </a:p>
        </p:txBody>
      </p:sp>
    </p:spTree>
    <p:extLst>
      <p:ext uri="{BB962C8B-B14F-4D97-AF65-F5344CB8AC3E}">
        <p14:creationId xmlns:p14="http://schemas.microsoft.com/office/powerpoint/2010/main" val="1428199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Lara’s previous results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3220990"/>
              </p:ext>
            </p:extLst>
          </p:nvPr>
        </p:nvGraphicFramePr>
        <p:xfrm>
          <a:off x="827584" y="908720"/>
          <a:ext cx="7488833" cy="55273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9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86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94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8313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772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Fight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Character Type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Fitness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Skill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Strength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Win?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normal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ogre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550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Flowchart: Alternate Process 84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86" name="Flowchart: Alternate Process 85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87" name="Flowchart: Alternate Process 86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88" name="Flowchart: Alternate Process 87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89" name="Straight Arrow Connector 88"/>
          <p:cNvCxnSpPr>
            <a:stCxn id="85" idx="2"/>
            <a:endCxn id="88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85" idx="2"/>
            <a:endCxn id="87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85" idx="2"/>
            <a:endCxn id="86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" name="Table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021274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3" name="TextBox 92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94" name="Table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393848"/>
              </p:ext>
            </p:extLst>
          </p:nvPr>
        </p:nvGraphicFramePr>
        <p:xfrm>
          <a:off x="5508104" y="3772258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01" name="Table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309926"/>
              </p:ext>
            </p:extLst>
          </p:nvPr>
        </p:nvGraphicFramePr>
        <p:xfrm>
          <a:off x="362630" y="3745364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ogre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3117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3" name="Flowchart: Alternate Process 2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5" name="Flowchart: Alternate Process 4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" name="Straight Arrow Connector 5"/>
          <p:cNvCxnSpPr>
            <a:stCxn id="2" idx="2"/>
            <a:endCxn id="5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stCxn id="2" idx="2"/>
            <a:endCxn id="4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2" idx="2"/>
            <a:endCxn id="3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4476373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50060"/>
              </p:ext>
            </p:extLst>
          </p:nvPr>
        </p:nvGraphicFramePr>
        <p:xfrm>
          <a:off x="5508104" y="3771804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4" name="Rounded Rectangle 13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16" name="Straight Arrow Connector 15"/>
          <p:cNvCxnSpPr>
            <a:stCxn id="14" idx="2"/>
            <a:endCxn id="15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5" idx="2"/>
            <a:endCxn id="14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4" idx="2"/>
            <a:endCxn id="23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991127"/>
              </p:ext>
            </p:extLst>
          </p:nvPr>
        </p:nvGraphicFramePr>
        <p:xfrm>
          <a:off x="-11777" y="5548884"/>
          <a:ext cx="2234080" cy="12523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3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363859"/>
              </p:ext>
            </p:extLst>
          </p:nvPr>
        </p:nvGraphicFramePr>
        <p:xfrm>
          <a:off x="2220062" y="5517232"/>
          <a:ext cx="2295240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036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Flowchart: Alternate Process 58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60" name="Flowchart: Alternate Process 59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61" name="Flowchart: Alternate Process 60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62" name="Flowchart: Alternate Process 61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3" name="Straight Arrow Connector 62"/>
          <p:cNvCxnSpPr>
            <a:stCxn id="59" idx="2"/>
            <a:endCxn id="62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59" idx="2"/>
            <a:endCxn id="61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59" idx="2"/>
            <a:endCxn id="60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6" name="Table 6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526370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7" name="TextBox 66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69" name="Table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991024"/>
              </p:ext>
            </p:extLst>
          </p:nvPr>
        </p:nvGraphicFramePr>
        <p:xfrm>
          <a:off x="-36512" y="5548884"/>
          <a:ext cx="2256577" cy="12523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6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0" name="Rounded Rectangle 69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71" name="Rounded Rectangle 70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72" name="Straight Arrow Connector 71"/>
          <p:cNvCxnSpPr>
            <a:stCxn id="70" idx="2"/>
            <a:endCxn id="71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2" idx="2"/>
            <a:endCxn id="70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4" name="Table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974894"/>
              </p:ext>
            </p:extLst>
          </p:nvPr>
        </p:nvGraphicFramePr>
        <p:xfrm>
          <a:off x="2220062" y="5517232"/>
          <a:ext cx="2295240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75" name="Straight Arrow Connector 74"/>
          <p:cNvCxnSpPr>
            <a:stCxn id="70" idx="2"/>
            <a:endCxn id="76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ounded Rectangle 75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77" name="Table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241180"/>
              </p:ext>
            </p:extLst>
          </p:nvPr>
        </p:nvGraphicFramePr>
        <p:xfrm>
          <a:off x="4566762" y="5548884"/>
          <a:ext cx="2201691" cy="11534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1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5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8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97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8" name="Rounded Rectangle 77"/>
          <p:cNvSpPr/>
          <p:nvPr/>
        </p:nvSpPr>
        <p:spPr>
          <a:xfrm>
            <a:off x="6272014" y="3232794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</a:t>
            </a:r>
          </a:p>
          <a:p>
            <a:pPr algn="ctr"/>
            <a:r>
              <a:rPr lang="en-GB" sz="1400" dirty="0"/>
              <a:t>3 Yes/ 2 No</a:t>
            </a:r>
          </a:p>
        </p:txBody>
      </p:sp>
      <p:sp>
        <p:nvSpPr>
          <p:cNvPr id="79" name="Rounded Rectangle 78"/>
          <p:cNvSpPr/>
          <p:nvPr/>
        </p:nvSpPr>
        <p:spPr>
          <a:xfrm>
            <a:off x="5300511" y="4557429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Weak</a:t>
            </a:r>
          </a:p>
          <a:p>
            <a:pPr algn="ctr"/>
            <a:r>
              <a:rPr lang="en-GB" sz="1400" dirty="0"/>
              <a:t>3 Yes/ 0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0" name="Straight Arrow Connector 79"/>
          <p:cNvCxnSpPr>
            <a:stCxn id="78" idx="2"/>
            <a:endCxn id="79" idx="0"/>
          </p:cNvCxnSpPr>
          <p:nvPr/>
        </p:nvCxnSpPr>
        <p:spPr>
          <a:xfrm flipH="1">
            <a:off x="5956509" y="4042558"/>
            <a:ext cx="971503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>
            <a:stCxn id="60" idx="2"/>
            <a:endCxn id="78" idx="0"/>
          </p:cNvCxnSpPr>
          <p:nvPr/>
        </p:nvCxnSpPr>
        <p:spPr>
          <a:xfrm>
            <a:off x="6928012" y="2874625"/>
            <a:ext cx="0" cy="3581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2" name="Table 8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194177"/>
              </p:ext>
            </p:extLst>
          </p:nvPr>
        </p:nvGraphicFramePr>
        <p:xfrm>
          <a:off x="6804248" y="5517232"/>
          <a:ext cx="2222503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78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3" name="Rounded Rectangle 82"/>
          <p:cNvSpPr/>
          <p:nvPr/>
        </p:nvSpPr>
        <p:spPr>
          <a:xfrm>
            <a:off x="7112043" y="4566810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Strong</a:t>
            </a:r>
          </a:p>
          <a:p>
            <a:pPr algn="ctr"/>
            <a:r>
              <a:rPr lang="en-GB" sz="1400" dirty="0"/>
              <a:t>0 Yes/ 2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7" name="Straight Arrow Connector 86"/>
          <p:cNvCxnSpPr>
            <a:stCxn id="78" idx="2"/>
            <a:endCxn id="83" idx="0"/>
          </p:cNvCxnSpPr>
          <p:nvPr/>
        </p:nvCxnSpPr>
        <p:spPr>
          <a:xfrm>
            <a:off x="6928012" y="4042558"/>
            <a:ext cx="840029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4044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1B86-7469-4942-86FD-147A5D78E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Using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70E5F-16A2-4FF7-AE50-00B9002F1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dirty="0">
                <a:cs typeface="Calibri"/>
              </a:rPr>
              <a:t>Lara is fighting an Orc of low fitness, high strength and high skill.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Starting at the top of the tree, take the low fitness branch, then the high strength branch.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We are at a terminal node so we predict a LOSE.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Notice that some attributes are irrelevant – we don't care about them.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If we obtained more fight data then perhaps things might change. We'd have to re-train the decision tree.  Which begs the question, how do we train a decision tree in the first place?</a:t>
            </a:r>
          </a:p>
        </p:txBody>
      </p:sp>
    </p:spTree>
    <p:extLst>
      <p:ext uri="{BB962C8B-B14F-4D97-AF65-F5344CB8AC3E}">
        <p14:creationId xmlns:p14="http://schemas.microsoft.com/office/powerpoint/2010/main" val="892575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4866-0D94-4613-855F-692214EAF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Creating a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E9506-B042-4E54-AD3D-D7509F187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Several algorithms exist.  A common algorithm is called CART (Classification And Regression Tree).  It is a greedy algorithm that splits the training set into two subsets using a single feature, k and a threshold value kt.  It searches for the pair (</a:t>
            </a:r>
            <a:r>
              <a:rPr lang="en-US" dirty="0" err="1">
                <a:cs typeface="Calibri"/>
              </a:rPr>
              <a:t>k,kt</a:t>
            </a:r>
            <a:r>
              <a:rPr lang="en-US" dirty="0">
                <a:cs typeface="Calibri"/>
              </a:rPr>
              <a:t>) that produces the purest subset and repeats this recursively for each subtree.</a:t>
            </a:r>
          </a:p>
          <a:p>
            <a:r>
              <a:rPr lang="en-US" dirty="0">
                <a:cs typeface="Calibri"/>
              </a:rPr>
              <a:t>What is meant by "purest" here.</a:t>
            </a:r>
          </a:p>
        </p:txBody>
      </p:sp>
    </p:spTree>
    <p:extLst>
      <p:ext uri="{BB962C8B-B14F-4D97-AF65-F5344CB8AC3E}">
        <p14:creationId xmlns:p14="http://schemas.microsoft.com/office/powerpoint/2010/main" val="3022751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BBBE-F9B1-4762-9463-76DF4B8C2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Purity and the Gini score.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 vert="horz" lIns="91440" tIns="45720" rIns="91440" bIns="45720" rtlCol="0" anchor="t">
                <a:normAutofit fontScale="77500" lnSpcReduction="20000"/>
              </a:bodyPr>
              <a:lstStyle/>
              <a:p>
                <a:r>
                  <a:rPr lang="en-US" dirty="0">
                    <a:cs typeface="Calibri"/>
                  </a:rPr>
                  <a:t>Purity refers to a node in the tree.  A node is pure if all training instances it applies to belong to the same class.</a:t>
                </a:r>
              </a:p>
              <a:p>
                <a:r>
                  <a:rPr lang="en-US" dirty="0">
                    <a:cs typeface="Calibri"/>
                  </a:rPr>
                  <a:t>A Gini purity score of 0.0 implies the node is pure.  It is calculated as follows:-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br>
                  <a:rPr lang="en-US" dirty="0"/>
                </a:br>
                <a:br>
                  <a:rPr lang="en-US" dirty="0"/>
                </a:br>
                <a:r>
                  <a:rPr lang="en-GB" dirty="0"/>
                  <a:t>The k is an iterator for the summation operator – iterating through each class, n is the number of classes and </a:t>
                </a:r>
                <a:r>
                  <a:rPr lang="en-GB" dirty="0" err="1"/>
                  <a:t>p</a:t>
                </a:r>
                <a:r>
                  <a:rPr lang="en-GB" baseline="-25000" dirty="0" err="1"/>
                  <a:t>i.k</a:t>
                </a:r>
                <a:r>
                  <a:rPr lang="en-GB" baseline="-25000" dirty="0"/>
                  <a:t> </a:t>
                </a:r>
                <a:r>
                  <a:rPr lang="en-GB" dirty="0"/>
                  <a:t>is the ratio of class k instances to the number of samples for the given node, </a:t>
                </a:r>
                <a:r>
                  <a:rPr lang="en-GB" dirty="0" err="1"/>
                  <a:t>i</a:t>
                </a:r>
                <a:r>
                  <a:rPr lang="en-GB" dirty="0"/>
                  <a:t>.</a:t>
                </a:r>
                <a:br>
                  <a:rPr lang="en-US" dirty="0"/>
                </a:br>
                <a:br>
                  <a:rPr lang="en-US" dirty="0"/>
                </a:b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85" t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0177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872" y="208617"/>
            <a:ext cx="8229600" cy="1143000"/>
          </a:xfrm>
        </p:spPr>
        <p:txBody>
          <a:bodyPr/>
          <a:lstStyle/>
          <a:p>
            <a:r>
              <a:rPr lang="en-GB" dirty="0"/>
              <a:t>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br>
                  <a:rPr lang="en-US" dirty="0"/>
                </a:br>
                <a:r>
                  <a:rPr lang="en-US" dirty="0"/>
                  <a:t>If the number of samples is 5 and there are two classes, win and lose of which there are 3 lose instances and 2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(2/5)</a:t>
                </a:r>
                <a:r>
                  <a:rPr lang="en-US" baseline="30000" dirty="0"/>
                  <a:t>2 </a:t>
                </a:r>
                <a:r>
                  <a:rPr lang="en-US" dirty="0"/>
                  <a:t>- (3/5)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1- 4/25- 9/25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1- 13/25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12/25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0.48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933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br>
                  <a:rPr lang="en-US" dirty="0"/>
                </a:br>
                <a:r>
                  <a:rPr lang="en-US" dirty="0"/>
                  <a:t>If the number of samples is 14 and there are two classes, win and lose of which there are 5 lose instances and 9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(5/14)</a:t>
                </a:r>
                <a:r>
                  <a:rPr lang="en-US" baseline="30000" dirty="0"/>
                  <a:t>2 </a:t>
                </a:r>
                <a:r>
                  <a:rPr lang="en-US" dirty="0"/>
                  <a:t>- (9/14)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1- 25/196- 81/196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1- 106/196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90/196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0.459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6802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93A4A-977C-4B49-9BE3-E83A69CFF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CART algorithm Decision Tree generated by Sci-Kit Learn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CA2961-E76A-4CD5-B9D5-2A2A2D5E76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044" y="1600200"/>
            <a:ext cx="816191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98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7298B-7FB4-44CD-B242-BBE29F38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the CART algorithm determine the pair (</a:t>
            </a:r>
            <a:r>
              <a:rPr lang="en-GB" dirty="0" err="1"/>
              <a:t>k,kt</a:t>
            </a:r>
            <a:r>
              <a:rPr lang="en-GB" dirty="0"/>
              <a:t>)?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It tries to minimise the cost function,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𝐽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𝑘𝑡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𝑙𝑒𝑓𝑡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𝑟𝑖𝑔h𝑡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measures the impurity of the left/right subset,</a:t>
                </a:r>
              </a:p>
              <a:p>
                <a:pPr marL="0" indent="0">
                  <a:buNone/>
                </a:pPr>
                <a:r>
                  <a:rPr lang="en-GB" dirty="0"/>
                  <a:t>m is the number of instances in the left and right sub nodes and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 is the number of instances in the left/right subset.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2834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1245</Words>
  <Application>Microsoft Office PowerPoint</Application>
  <PresentationFormat>On-screen Show (4:3)</PresentationFormat>
  <Paragraphs>507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 Math</vt:lpstr>
      <vt:lpstr>Office Theme</vt:lpstr>
      <vt:lpstr>Decision Trees</vt:lpstr>
      <vt:lpstr>Decision Trees</vt:lpstr>
      <vt:lpstr>By Example Predict if Lara wins or loses (again)</vt:lpstr>
      <vt:lpstr>Lara’s previous results</vt:lpstr>
      <vt:lpstr>PowerPoint Presentation</vt:lpstr>
      <vt:lpstr>PowerPoint Presentation</vt:lpstr>
      <vt:lpstr>PowerPoint Presentation</vt:lpstr>
      <vt:lpstr>Using Decision Tree</vt:lpstr>
      <vt:lpstr>Creating a Decision Tree</vt:lpstr>
      <vt:lpstr>Purity and the Gini score.</vt:lpstr>
      <vt:lpstr>Gini Example Calculation</vt:lpstr>
      <vt:lpstr>Another Gini Example Calculation</vt:lpstr>
      <vt:lpstr>Example CART algorithm Decision Tree generated by Sci-Kit Learn</vt:lpstr>
      <vt:lpstr>How does the CART algorithm determine the pair (k,kt)?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2019-03-14T13:28:56Z</dcterms:created>
  <dcterms:modified xsi:type="dcterms:W3CDTF">2023-11-21T11:08:18Z</dcterms:modified>
</cp:coreProperties>
</file>