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0" r:id="rId6"/>
    <p:sldId id="265" r:id="rId7"/>
    <p:sldId id="264" r:id="rId8"/>
    <p:sldId id="261" r:id="rId9"/>
    <p:sldId id="268" r:id="rId10"/>
    <p:sldId id="266" r:id="rId11"/>
    <p:sldId id="262" r:id="rId12"/>
    <p:sldId id="263"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224" autoAdjust="0"/>
  </p:normalViewPr>
  <p:slideViewPr>
    <p:cSldViewPr>
      <p:cViewPr>
        <p:scale>
          <a:sx n="57" d="100"/>
          <a:sy n="57" d="100"/>
        </p:scale>
        <p:origin x="-1734" y="-5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CBC2197-3BEB-47D5-8F78-979FFF8E0793}" type="datetimeFigureOut">
              <a:rPr lang="en-GB" smtClean="0"/>
              <a:t>08/10/2025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20D50DC-C45E-470C-822E-333B0DB7469A}" type="slidenum">
              <a:rPr lang="en-GB" smtClean="0"/>
              <a:t>‹#›</a:t>
            </a:fld>
            <a:endParaRPr lang="en-GB"/>
          </a:p>
        </p:txBody>
      </p:sp>
    </p:spTree>
    <p:extLst>
      <p:ext uri="{BB962C8B-B14F-4D97-AF65-F5344CB8AC3E}">
        <p14:creationId xmlns:p14="http://schemas.microsoft.com/office/powerpoint/2010/main" val="394924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0D50DC-C45E-470C-822E-333B0DB7469A}" type="slidenum">
              <a:rPr lang="en-GB" smtClean="0"/>
              <a:t>1</a:t>
            </a:fld>
            <a:endParaRPr lang="en-GB"/>
          </a:p>
        </p:txBody>
      </p:sp>
    </p:spTree>
    <p:extLst>
      <p:ext uri="{BB962C8B-B14F-4D97-AF65-F5344CB8AC3E}">
        <p14:creationId xmlns:p14="http://schemas.microsoft.com/office/powerpoint/2010/main" val="33301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Childhood development is the term used to describe the changes that occur in children as they grow older. Among other things, they could undergo changes in their voice, movement, social relations, and ideas. As children get older, parents or other caretakers can support their healthy development. Early childhood, which lasts until age eight, is crucial for the development of the brain, social skills, emotional stability, and physical attributes. Future learning, health, and </a:t>
            </a:r>
            <a:r>
              <a:rPr lang="en-US" dirty="0" err="1" smtClean="0"/>
              <a:t>behaviour</a:t>
            </a:r>
            <a:r>
              <a:rPr lang="en-US" dirty="0" smtClean="0"/>
              <a:t> are shaped during this crucial time for brain development (UNICEF Regional Office for the Middle East and North Africa et al., 2023). A society's social and cultural views, values, and customs have a big impact on how children are raised, taught, and assisted throughout their early years. These aspects cover a wide range of topics, such as gender roles, family dynamics and roles, and societal and cultural norms and customs. Both nature—biological elements including heredity and brain development—and nurture—the home environment, cultural influences, and early experiences—have an impact on these processes. We must use a psychological framework in order to completely comprehend actions like </a:t>
            </a:r>
            <a:r>
              <a:rPr lang="en-US" dirty="0" err="1" smtClean="0"/>
              <a:t>Amira's</a:t>
            </a:r>
            <a:r>
              <a:rPr lang="en-US" dirty="0" smtClean="0"/>
              <a:t> nervousness and restricted communication. This aids in our comprehension of her growth and the formulation of plans that promote her welfare.</a:t>
            </a:r>
            <a:endParaRPr lang="en-GB" dirty="0"/>
          </a:p>
        </p:txBody>
      </p:sp>
      <p:sp>
        <p:nvSpPr>
          <p:cNvPr id="4" name="Slide Number Placeholder 3"/>
          <p:cNvSpPr>
            <a:spLocks noGrp="1"/>
          </p:cNvSpPr>
          <p:nvPr>
            <p:ph type="sldNum" sz="quarter" idx="10"/>
          </p:nvPr>
        </p:nvSpPr>
        <p:spPr/>
        <p:txBody>
          <a:bodyPr/>
          <a:lstStyle/>
          <a:p>
            <a:fld id="{720D50DC-C45E-470C-822E-333B0DB7469A}" type="slidenum">
              <a:rPr lang="en-GB" smtClean="0"/>
              <a:t>2</a:t>
            </a:fld>
            <a:endParaRPr lang="en-GB"/>
          </a:p>
        </p:txBody>
      </p:sp>
    </p:spTree>
    <p:extLst>
      <p:ext uri="{BB962C8B-B14F-4D97-AF65-F5344CB8AC3E}">
        <p14:creationId xmlns:p14="http://schemas.microsoft.com/office/powerpoint/2010/main" val="3152722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According to John </a:t>
            </a:r>
            <a:r>
              <a:rPr lang="en-US" dirty="0" err="1" smtClean="0"/>
              <a:t>Bowlby's</a:t>
            </a:r>
            <a:r>
              <a:rPr lang="en-US" dirty="0" smtClean="0"/>
              <a:t> attachment theory, a child's early emotional bonds with its provider are very important.   </a:t>
            </a:r>
            <a:r>
              <a:rPr lang="en-US" dirty="0" err="1" smtClean="0"/>
              <a:t>Bowlby</a:t>
            </a:r>
            <a:r>
              <a:rPr lang="en-US" dirty="0" smtClean="0"/>
              <a:t> thinks that the period of 2.5 years is critical for attachment formation. A secure and stable link with the primary caretaker is crucial, according to </a:t>
            </a:r>
            <a:r>
              <a:rPr lang="en-US" dirty="0" err="1" smtClean="0"/>
              <a:t>Bowlby's</a:t>
            </a:r>
            <a:r>
              <a:rPr lang="en-US" dirty="0" smtClean="0"/>
              <a:t> attachment theory. </a:t>
            </a:r>
            <a:r>
              <a:rPr lang="en-US" dirty="0" err="1" smtClean="0"/>
              <a:t>Bowlby</a:t>
            </a:r>
            <a:r>
              <a:rPr lang="en-US" dirty="0" smtClean="0"/>
              <a:t> suggested that disruptions or anomalies in these early interactions might lead to a range of </a:t>
            </a:r>
            <a:r>
              <a:rPr lang="en-US" dirty="0" err="1" smtClean="0"/>
              <a:t>behavioural</a:t>
            </a:r>
            <a:r>
              <a:rPr lang="en-US" dirty="0" smtClean="0"/>
              <a:t> and mental health problems in later life. It may not happen at all if no attachment has developed throughout this period.   </a:t>
            </a:r>
            <a:r>
              <a:rPr lang="en-US" dirty="0" err="1" smtClean="0"/>
              <a:t>Bowlby</a:t>
            </a:r>
            <a:r>
              <a:rPr lang="en-US" dirty="0" smtClean="0"/>
              <a:t> later proposed that the sensitive period may be as long as five years </a:t>
            </a:r>
            <a:r>
              <a:rPr lang="en-GB" dirty="0" smtClean="0"/>
              <a:t>(Main, 2023)</a:t>
            </a:r>
            <a:r>
              <a:rPr lang="en-US" dirty="0" smtClean="0"/>
              <a:t>.   Newborns rely on their caretakers for security, comfort, and a secure base from which to explore the world, while parents—especially mothers—feel obligated to closely monitor their infants' signs.  This two-way bonding process not only satisfies the child's needs but also keeps the caretaker vigilant and aware of potential risks </a:t>
            </a:r>
            <a:r>
              <a:rPr lang="en-GB" dirty="0" smtClean="0"/>
              <a:t>(Simply Psychology, 2025)</a:t>
            </a:r>
            <a:r>
              <a:rPr lang="en-US" dirty="0" smtClean="0"/>
              <a:t>.</a:t>
            </a:r>
          </a:p>
          <a:p>
            <a:endParaRPr lang="en-US" dirty="0" smtClean="0"/>
          </a:p>
          <a:p>
            <a:r>
              <a:rPr lang="en-US" dirty="0" smtClean="0"/>
              <a:t>This theory explains why kids like </a:t>
            </a:r>
            <a:r>
              <a:rPr lang="en-US" dirty="0" err="1" smtClean="0"/>
              <a:t>Amira</a:t>
            </a:r>
            <a:r>
              <a:rPr lang="en-US" dirty="0" smtClean="0"/>
              <a:t>, who has trouble joining in group play and difficulties when removed from her caretakers, would require extra emotional support, making it extremely applicable in nursery settings.</a:t>
            </a:r>
          </a:p>
        </p:txBody>
      </p:sp>
      <p:sp>
        <p:nvSpPr>
          <p:cNvPr id="4" name="Slide Number Placeholder 3"/>
          <p:cNvSpPr>
            <a:spLocks noGrp="1"/>
          </p:cNvSpPr>
          <p:nvPr>
            <p:ph type="sldNum" sz="quarter" idx="10"/>
          </p:nvPr>
        </p:nvSpPr>
        <p:spPr/>
        <p:txBody>
          <a:bodyPr/>
          <a:lstStyle/>
          <a:p>
            <a:fld id="{720D50DC-C45E-470C-822E-333B0DB7469A}" type="slidenum">
              <a:rPr lang="en-GB" smtClean="0"/>
              <a:t>3</a:t>
            </a:fld>
            <a:endParaRPr lang="en-GB"/>
          </a:p>
        </p:txBody>
      </p:sp>
    </p:spTree>
    <p:extLst>
      <p:ext uri="{BB962C8B-B14F-4D97-AF65-F5344CB8AC3E}">
        <p14:creationId xmlns:p14="http://schemas.microsoft.com/office/powerpoint/2010/main" val="3232172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Attachment theory explains how emotional bonds are formed between individuals, especially between a child and its primary caretaker. According to him, secure attachment occurs when caretakers are trustworthy, open, and emotionally present. This provides children with a "secure base" to explore, learn, and develop confidence. It has been shown that self-regulation abilities impact language development and vice versa, making language and self-regulation essential executive control tools.</a:t>
            </a:r>
            <a:br>
              <a:rPr lang="en-US" dirty="0" smtClean="0"/>
            </a:br>
            <a:r>
              <a:rPr lang="en-US" dirty="0" smtClean="0"/>
              <a:t>The ability of parents and other </a:t>
            </a:r>
            <a:r>
              <a:rPr lang="en-US" dirty="0" err="1" smtClean="0"/>
              <a:t>carers</a:t>
            </a:r>
            <a:r>
              <a:rPr lang="en-US" dirty="0" smtClean="0"/>
              <a:t> to give their newborn the proper care and sensitivity to their needs are crucial. This entails figuring out whether their baby is hungry, sick, or in new condition (Cassidy, Jones and Shaver, 2013).</a:t>
            </a:r>
          </a:p>
          <a:p>
            <a:r>
              <a:rPr lang="en-US" dirty="0" smtClean="0"/>
              <a:t>Children with insecure attachment styles—whether avoidant, resistive, or disorganized—may experience increased anxiety, less social engagement, and a delayed development of communication skills. Additionally, </a:t>
            </a:r>
            <a:r>
              <a:rPr lang="en-US" dirty="0" err="1" smtClean="0"/>
              <a:t>Bowlby</a:t>
            </a:r>
            <a:r>
              <a:rPr lang="en-US" dirty="0" smtClean="0"/>
              <a:t> identified a crucial time during the first five years of life when connection had the most </a:t>
            </a:r>
            <a:r>
              <a:rPr lang="en-US" dirty="0" err="1" smtClean="0"/>
              <a:t>impact.ed</a:t>
            </a:r>
            <a:r>
              <a:rPr lang="en-US" dirty="0" smtClean="0"/>
              <a:t> of attention and closeness (</a:t>
            </a:r>
            <a:r>
              <a:rPr lang="en-US" i="1" dirty="0" smtClean="0"/>
              <a:t>Attachment and child development | NSPCC Learning</a:t>
            </a:r>
            <a:r>
              <a:rPr lang="en-US" dirty="0" smtClean="0"/>
              <a:t>, no date).</a:t>
            </a:r>
          </a:p>
          <a:p>
            <a:r>
              <a:rPr lang="en-US" dirty="0" smtClean="0"/>
              <a:t>According to </a:t>
            </a:r>
            <a:r>
              <a:rPr lang="en-US" dirty="0" err="1" smtClean="0"/>
              <a:t>Bowlby</a:t>
            </a:r>
            <a:r>
              <a:rPr lang="en-US" dirty="0" smtClean="0"/>
              <a:t>, these attachment </a:t>
            </a:r>
            <a:r>
              <a:rPr lang="en-US" dirty="0" err="1" smtClean="0"/>
              <a:t>behaviours</a:t>
            </a:r>
            <a:r>
              <a:rPr lang="en-US" dirty="0" smtClean="0"/>
              <a:t>, like as crying and seeking someone, are adaptive responses to being separated from a primary attachment figure who provides protection, care, and support. Like other mammalian neonates, human newborns are dependent on the protection and care of "older and wiser" adults since they are unable to eat or defend themselves. </a:t>
            </a:r>
            <a:endParaRPr lang="en-GB" dirty="0"/>
          </a:p>
        </p:txBody>
      </p:sp>
      <p:sp>
        <p:nvSpPr>
          <p:cNvPr id="4" name="Slide Number Placeholder 3"/>
          <p:cNvSpPr>
            <a:spLocks noGrp="1"/>
          </p:cNvSpPr>
          <p:nvPr>
            <p:ph type="sldNum" sz="quarter" idx="10"/>
          </p:nvPr>
        </p:nvSpPr>
        <p:spPr/>
        <p:txBody>
          <a:bodyPr/>
          <a:lstStyle/>
          <a:p>
            <a:fld id="{720D50DC-C45E-470C-822E-333B0DB7469A}" type="slidenum">
              <a:rPr lang="en-GB" smtClean="0"/>
              <a:t>4</a:t>
            </a:fld>
            <a:endParaRPr lang="en-GB"/>
          </a:p>
        </p:txBody>
      </p:sp>
    </p:spTree>
    <p:extLst>
      <p:ext uri="{BB962C8B-B14F-4D97-AF65-F5344CB8AC3E}">
        <p14:creationId xmlns:p14="http://schemas.microsoft.com/office/powerpoint/2010/main" val="3294850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Bowlby's</a:t>
            </a:r>
            <a:r>
              <a:rPr lang="en-US" dirty="0" smtClean="0"/>
              <a:t> theory aids in our comprehension of </a:t>
            </a:r>
            <a:r>
              <a:rPr lang="en-US" dirty="0" err="1" smtClean="0"/>
              <a:t>Amira's</a:t>
            </a:r>
            <a:r>
              <a:rPr lang="en-US" dirty="0" smtClean="0"/>
              <a:t> actions.  She might not have formed a stable bond in the nursery environment yet, based on her separation anxiety.  Because of this, she may cling to people and experience discomfort when separated from her primary </a:t>
            </a:r>
            <a:r>
              <a:rPr lang="en-US" dirty="0" err="1" smtClean="0"/>
              <a:t>carer</a:t>
            </a:r>
            <a:r>
              <a:rPr lang="en-US" dirty="0" smtClean="0"/>
              <a:t>. Attachment issues and difficulties are more common in  children and teens who are in foster care, in foster care, or in danger of entering foster </a:t>
            </a:r>
            <a:r>
              <a:rPr lang="en-US" dirty="0" err="1" smtClean="0"/>
              <a:t>care.Since</a:t>
            </a:r>
            <a:r>
              <a:rPr lang="en-US" dirty="0" smtClean="0"/>
              <a:t> children who don't feel emotionally secure frequently find it difficult to explore, speak, or </a:t>
            </a:r>
            <a:r>
              <a:rPr lang="en-US" dirty="0" err="1" smtClean="0"/>
              <a:t>socialise</a:t>
            </a:r>
            <a:r>
              <a:rPr lang="en-US" dirty="0" smtClean="0"/>
              <a:t> with confidence, her limited speech and difficulty joining group play may also be a reflection of the effects of insecure attachment. We can observe that </a:t>
            </a:r>
            <a:r>
              <a:rPr lang="en-US" dirty="0" err="1" smtClean="0"/>
              <a:t>Amira's</a:t>
            </a:r>
            <a:r>
              <a:rPr lang="en-US" dirty="0" smtClean="0"/>
              <a:t> demands extend beyond educational activities by using </a:t>
            </a:r>
            <a:r>
              <a:rPr lang="en-US" dirty="0" err="1" smtClean="0"/>
              <a:t>Bowlby's</a:t>
            </a:r>
            <a:r>
              <a:rPr lang="en-US" dirty="0" smtClean="0"/>
              <a:t> theory.  In order for her to progressively gain trust, learn to communicate, and feel secure enough to participate in group play, she actually requires constant, kind, and attentive care in the nursery.</a:t>
            </a:r>
            <a:endParaRPr lang="en-GB" dirty="0"/>
          </a:p>
        </p:txBody>
      </p:sp>
      <p:sp>
        <p:nvSpPr>
          <p:cNvPr id="4" name="Slide Number Placeholder 3"/>
          <p:cNvSpPr>
            <a:spLocks noGrp="1"/>
          </p:cNvSpPr>
          <p:nvPr>
            <p:ph type="sldNum" sz="quarter" idx="10"/>
          </p:nvPr>
        </p:nvSpPr>
        <p:spPr/>
        <p:txBody>
          <a:bodyPr/>
          <a:lstStyle/>
          <a:p>
            <a:fld id="{720D50DC-C45E-470C-822E-333B0DB7469A}" type="slidenum">
              <a:rPr lang="en-GB" smtClean="0"/>
              <a:t>5</a:t>
            </a:fld>
            <a:endParaRPr lang="en-GB"/>
          </a:p>
        </p:txBody>
      </p:sp>
    </p:spTree>
    <p:extLst>
      <p:ext uri="{BB962C8B-B14F-4D97-AF65-F5344CB8AC3E}">
        <p14:creationId xmlns:p14="http://schemas.microsoft.com/office/powerpoint/2010/main" val="2705655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Despite its enormous influence, </a:t>
            </a:r>
            <a:r>
              <a:rPr lang="en-US" dirty="0" err="1" smtClean="0"/>
              <a:t>Bowlby's</a:t>
            </a:r>
            <a:r>
              <a:rPr lang="en-US" dirty="0" smtClean="0"/>
              <a:t> hypothesis has drawbacks. It was attacked for placing too much emphasis on the mother-child bond while ignoring the contributions of dads, other family members, and nursery workers. Additionally, it undervalues kids' capacity for numerous attachments and change adaptation. The cultural bias of </a:t>
            </a:r>
            <a:r>
              <a:rPr lang="en-US" dirty="0" err="1" smtClean="0"/>
              <a:t>Bowlby's</a:t>
            </a:r>
            <a:r>
              <a:rPr lang="en-US" dirty="0" smtClean="0"/>
              <a:t> theory is another point of criticism. His idea could not be generally applicable in other cultures because it is based on Western standards and values. </a:t>
            </a:r>
            <a:r>
              <a:rPr lang="en-US" dirty="0" err="1" smtClean="0"/>
              <a:t>Bowlby's</a:t>
            </a:r>
            <a:r>
              <a:rPr lang="en-US" dirty="0" smtClean="0"/>
              <a:t> theory is </a:t>
            </a:r>
            <a:r>
              <a:rPr lang="en-US" dirty="0" err="1" smtClean="0"/>
              <a:t>criticised</a:t>
            </a:r>
            <a:r>
              <a:rPr lang="en-US" dirty="0" smtClean="0"/>
              <a:t> for failing to take into account how genetic variables influence attachment types.</a:t>
            </a:r>
          </a:p>
          <a:p>
            <a:r>
              <a:rPr lang="en-US" dirty="0" smtClean="0"/>
              <a:t>Too much emphasis on mother–child bond (ignores wider </a:t>
            </a:r>
            <a:r>
              <a:rPr lang="en-US" dirty="0" err="1" smtClean="0"/>
              <a:t>carers</a:t>
            </a:r>
            <a:r>
              <a:rPr lang="en-US" dirty="0" smtClean="0"/>
              <a:t>) </a:t>
            </a:r>
            <a:r>
              <a:rPr lang="en-GB" dirty="0" smtClean="0"/>
              <a:t>(Study Mind, 2024)</a:t>
            </a:r>
            <a:r>
              <a:rPr lang="en-US" dirty="0" smtClean="0"/>
              <a:t>.</a:t>
            </a:r>
            <a:br>
              <a:rPr lang="en-US" dirty="0" smtClean="0"/>
            </a:br>
            <a:r>
              <a:rPr lang="en-US" dirty="0" smtClean="0"/>
              <a:t>Due to cultural differences in childcare and family systems, attachment theory could not be completely applicable in every country. Children may flourish even in complicated or disturbed situations, according to later studies by Ainsworth and </a:t>
            </a:r>
            <a:r>
              <a:rPr lang="en-US" dirty="0" err="1" smtClean="0"/>
              <a:t>Rutter</a:t>
            </a:r>
            <a:r>
              <a:rPr lang="en-US" dirty="0" smtClean="0"/>
              <a:t>. We may avoid applying the theory too strictly in reality by being aware of these limits.</a:t>
            </a:r>
            <a:endParaRPr lang="en-GB" dirty="0"/>
          </a:p>
        </p:txBody>
      </p:sp>
      <p:sp>
        <p:nvSpPr>
          <p:cNvPr id="4" name="Slide Number Placeholder 3"/>
          <p:cNvSpPr>
            <a:spLocks noGrp="1"/>
          </p:cNvSpPr>
          <p:nvPr>
            <p:ph type="sldNum" sz="quarter" idx="10"/>
          </p:nvPr>
        </p:nvSpPr>
        <p:spPr/>
        <p:txBody>
          <a:bodyPr/>
          <a:lstStyle/>
          <a:p>
            <a:fld id="{720D50DC-C45E-470C-822E-333B0DB7469A}" type="slidenum">
              <a:rPr lang="en-GB" smtClean="0"/>
              <a:t>6</a:t>
            </a:fld>
            <a:endParaRPr lang="en-GB"/>
          </a:p>
        </p:txBody>
      </p:sp>
    </p:spTree>
    <p:extLst>
      <p:ext uri="{BB962C8B-B14F-4D97-AF65-F5344CB8AC3E}">
        <p14:creationId xmlns:p14="http://schemas.microsoft.com/office/powerpoint/2010/main" val="2051479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From a biological perspective, child development is examined through the lenses of genetics, neurology, and physiological changes.   This approach notes that a significant amount of human development follows a predetermined genetic blueprint, while also acknowledging the significant impact of the environment on the manifestation of these genetic tendencies.   This perspective essentially examines the ways in which biological processes influence a person's physical, mental, and emotional development from infancy through adolescence (Kumar, 2025b).</a:t>
            </a:r>
          </a:p>
          <a:p>
            <a:r>
              <a:rPr lang="en-US" dirty="0" smtClean="0"/>
              <a:t>Even if human and environmental factors are intertwined and cannot be fully separated, certain components can be isolated. For example, gene heredity has a major impact on a child's development. However, it is not as applicable to the child in question as it is to the child's ancestors. Family structure has a big influence on children's psyche. In particular, there have been some detrimental effects linked to having only one parent </a:t>
            </a:r>
            <a:r>
              <a:rPr lang="en-GB" dirty="0" smtClean="0"/>
              <a:t>(Academy, 2025)</a:t>
            </a:r>
            <a:r>
              <a:rPr lang="en-US" dirty="0" smtClean="0"/>
              <a:t>. Together, these biological and environmental factors shape </a:t>
            </a:r>
            <a:r>
              <a:rPr lang="en-US" dirty="0" err="1" smtClean="0"/>
              <a:t>Amira's</a:t>
            </a:r>
            <a:r>
              <a:rPr lang="en-US" dirty="0" smtClean="0"/>
              <a:t> </a:t>
            </a:r>
            <a:r>
              <a:rPr lang="en-US" dirty="0" err="1" smtClean="0"/>
              <a:t>behaviour</a:t>
            </a:r>
            <a:r>
              <a:rPr lang="en-US" dirty="0" smtClean="0"/>
              <a:t>, highlighting the necessity of considering both nature and nurture in early childhood education.</a:t>
            </a:r>
            <a:endParaRPr lang="en-GB" dirty="0"/>
          </a:p>
        </p:txBody>
      </p:sp>
      <p:sp>
        <p:nvSpPr>
          <p:cNvPr id="4" name="Slide Number Placeholder 3"/>
          <p:cNvSpPr>
            <a:spLocks noGrp="1"/>
          </p:cNvSpPr>
          <p:nvPr>
            <p:ph type="sldNum" sz="quarter" idx="10"/>
          </p:nvPr>
        </p:nvSpPr>
        <p:spPr/>
        <p:txBody>
          <a:bodyPr/>
          <a:lstStyle/>
          <a:p>
            <a:fld id="{720D50DC-C45E-470C-822E-333B0DB7469A}" type="slidenum">
              <a:rPr lang="en-GB" smtClean="0"/>
              <a:t>7</a:t>
            </a:fld>
            <a:endParaRPr lang="en-GB"/>
          </a:p>
        </p:txBody>
      </p:sp>
    </p:spTree>
    <p:extLst>
      <p:ext uri="{BB962C8B-B14F-4D97-AF65-F5344CB8AC3E}">
        <p14:creationId xmlns:p14="http://schemas.microsoft.com/office/powerpoint/2010/main" val="4254736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nursery may assist </a:t>
            </a:r>
            <a:r>
              <a:rPr lang="en-US" dirty="0" err="1" smtClean="0"/>
              <a:t>Amira</a:t>
            </a:r>
            <a:r>
              <a:rPr lang="en-US" dirty="0" smtClean="0"/>
              <a:t> by using strategies based on attachment theory. The key person technique </a:t>
            </a:r>
            <a:r>
              <a:rPr lang="en-US" dirty="0" err="1" smtClean="0"/>
              <a:t>focusses</a:t>
            </a:r>
            <a:r>
              <a:rPr lang="en-US" dirty="0" smtClean="0"/>
              <a:t> on the relationships and interactions between teachers, parents, and kids. Having a solid relationship with one person in shared care helps children feel more at ease and used to their surroundings, which in turn supports their mental health (</a:t>
            </a:r>
            <a:r>
              <a:rPr lang="en-US" dirty="0" err="1" smtClean="0"/>
              <a:t>Goldschmied</a:t>
            </a:r>
            <a:r>
              <a:rPr lang="en-US" dirty="0" smtClean="0"/>
              <a:t> et al., 2016). She can become less nervous and more at ease over time by using progressive separation techniques with her parents. Regular emotional support, such as listening, comforting, and acknowledging her feelings, will reassure her. A teacher's ability to communicate effectively is crucial for classroom management, education transmission, and student involvement. Lastly, she can learn social skills without feeling overstimulated if she is gradually introduced to small group activities </a:t>
            </a:r>
            <a:r>
              <a:rPr lang="en-GB" dirty="0" smtClean="0"/>
              <a:t>(Khan </a:t>
            </a:r>
            <a:r>
              <a:rPr lang="en-GB" i="1" dirty="0" smtClean="0"/>
              <a:t>et al.</a:t>
            </a:r>
            <a:r>
              <a:rPr lang="en-GB" dirty="0" smtClean="0"/>
              <a:t>, 2017)</a:t>
            </a:r>
            <a:r>
              <a:rPr lang="en-US" dirty="0" smtClean="0"/>
              <a:t>. A framework for skill development and certification processes is another recommendation made by the Regional Agenda for professionals and childcare workers. The framework should be included in early professional and continuing training programs. It should also be used as a starting point for establishing certification processes, profiles, and skill standards </a:t>
            </a:r>
            <a:r>
              <a:rPr lang="en-GB" dirty="0" smtClean="0"/>
              <a:t>(Diaz, 2024)</a:t>
            </a:r>
            <a:r>
              <a:rPr lang="en-US" dirty="0" smtClean="0"/>
              <a:t>. </a:t>
            </a:r>
            <a:r>
              <a:rPr lang="en-US" dirty="0" smtClean="0">
                <a:solidFill>
                  <a:schemeClr val="tx1"/>
                </a:solidFill>
                <a:latin typeface="Cambria" pitchFamily="18" charset="0"/>
              </a:rPr>
              <a:t>Allowing </a:t>
            </a:r>
            <a:r>
              <a:rPr lang="en-US" dirty="0" err="1" smtClean="0">
                <a:solidFill>
                  <a:schemeClr val="tx1"/>
                </a:solidFill>
                <a:latin typeface="Cambria" pitchFamily="18" charset="0"/>
              </a:rPr>
              <a:t>Amira</a:t>
            </a:r>
            <a:r>
              <a:rPr lang="en-US" dirty="0" smtClean="0">
                <a:solidFill>
                  <a:schemeClr val="tx1"/>
                </a:solidFill>
                <a:latin typeface="Cambria" pitchFamily="18" charset="0"/>
              </a:rPr>
              <a:t> to explore via play and use her senses will enhance their ability to process and assimilate sensory information, which will support the development of her social and emotional abilities.</a:t>
            </a:r>
          </a:p>
          <a:p>
            <a:endParaRPr lang="en-GB" dirty="0"/>
          </a:p>
        </p:txBody>
      </p:sp>
      <p:sp>
        <p:nvSpPr>
          <p:cNvPr id="4" name="Slide Number Placeholder 3"/>
          <p:cNvSpPr>
            <a:spLocks noGrp="1"/>
          </p:cNvSpPr>
          <p:nvPr>
            <p:ph type="sldNum" sz="quarter" idx="10"/>
          </p:nvPr>
        </p:nvSpPr>
        <p:spPr/>
        <p:txBody>
          <a:bodyPr/>
          <a:lstStyle/>
          <a:p>
            <a:fld id="{720D50DC-C45E-470C-822E-333B0DB7469A}" type="slidenum">
              <a:rPr lang="en-GB" smtClean="0"/>
              <a:t>8</a:t>
            </a:fld>
            <a:endParaRPr lang="en-GB"/>
          </a:p>
        </p:txBody>
      </p:sp>
    </p:spTree>
    <p:extLst>
      <p:ext uri="{BB962C8B-B14F-4D97-AF65-F5344CB8AC3E}">
        <p14:creationId xmlns:p14="http://schemas.microsoft.com/office/powerpoint/2010/main" val="3167335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Bowlby’s</a:t>
            </a:r>
            <a:r>
              <a:rPr lang="en-US" dirty="0" smtClean="0"/>
              <a:t> Attachment Theory has clear strengths in explaining </a:t>
            </a:r>
            <a:r>
              <a:rPr lang="en-US" dirty="0" err="1" smtClean="0"/>
              <a:t>Amira’s</a:t>
            </a:r>
            <a:r>
              <a:rPr lang="en-US" dirty="0" smtClean="0"/>
              <a:t> case. It helps us understand her separation anxiety, her reliance on adults, and her difficulty joining group play. It also underpins modern nursery practice, such as the key person approach.</a:t>
            </a:r>
          </a:p>
          <a:p>
            <a:r>
              <a:rPr lang="en-US" dirty="0" smtClean="0"/>
              <a:t>However, there are important limitations. </a:t>
            </a:r>
            <a:r>
              <a:rPr lang="en-US" dirty="0" err="1" smtClean="0"/>
              <a:t>Bowlby’s</a:t>
            </a:r>
            <a:r>
              <a:rPr lang="en-US" dirty="0" smtClean="0"/>
              <a:t> theory does not fully explain her </a:t>
            </a:r>
            <a:r>
              <a:rPr lang="en-US" b="1" dirty="0" smtClean="0"/>
              <a:t>limited speech</a:t>
            </a:r>
            <a:r>
              <a:rPr lang="en-US" dirty="0" smtClean="0"/>
              <a:t>, which may be better understood through language development theories such as </a:t>
            </a:r>
            <a:r>
              <a:rPr lang="en-US" dirty="0" err="1" smtClean="0"/>
              <a:t>Vygotsky’s</a:t>
            </a:r>
            <a:r>
              <a:rPr lang="en-US" dirty="0" smtClean="0"/>
              <a:t> Zone of Proximal Development, where adult scaffolding supports communication. It also places too much emphasis on the mother–child bond, whereas children like </a:t>
            </a:r>
            <a:r>
              <a:rPr lang="en-US" dirty="0" err="1" smtClean="0"/>
              <a:t>Amira</a:t>
            </a:r>
            <a:r>
              <a:rPr lang="en-US" dirty="0" smtClean="0"/>
              <a:t> can form secure attachments with multiple adults, including nursery staff.</a:t>
            </a:r>
          </a:p>
          <a:p>
            <a:r>
              <a:rPr lang="en-US" dirty="0" smtClean="0"/>
              <a:t>Therefore, while </a:t>
            </a:r>
            <a:r>
              <a:rPr lang="en-US" dirty="0" err="1" smtClean="0"/>
              <a:t>Bowlby’s</a:t>
            </a:r>
            <a:r>
              <a:rPr lang="en-US" dirty="0" smtClean="0"/>
              <a:t> theory is very useful for understanding </a:t>
            </a:r>
            <a:r>
              <a:rPr lang="en-US" dirty="0" err="1" smtClean="0"/>
              <a:t>Amira’s</a:t>
            </a:r>
            <a:r>
              <a:rPr lang="en-US" dirty="0" smtClean="0"/>
              <a:t> emotional needs, it should be used alongside other perspectives to give a more complete picture of her overall development.”</a:t>
            </a:r>
          </a:p>
          <a:p>
            <a:endParaRPr lang="en-GB" dirty="0"/>
          </a:p>
        </p:txBody>
      </p:sp>
      <p:sp>
        <p:nvSpPr>
          <p:cNvPr id="4" name="Slide Number Placeholder 3"/>
          <p:cNvSpPr>
            <a:spLocks noGrp="1"/>
          </p:cNvSpPr>
          <p:nvPr>
            <p:ph type="sldNum" sz="quarter" idx="10"/>
          </p:nvPr>
        </p:nvSpPr>
        <p:spPr/>
        <p:txBody>
          <a:bodyPr/>
          <a:lstStyle/>
          <a:p>
            <a:fld id="{720D50DC-C45E-470C-822E-333B0DB7469A}" type="slidenum">
              <a:rPr lang="en-GB" smtClean="0"/>
              <a:t>9</a:t>
            </a:fld>
            <a:endParaRPr lang="en-GB"/>
          </a:p>
        </p:txBody>
      </p:sp>
    </p:spTree>
    <p:extLst>
      <p:ext uri="{BB962C8B-B14F-4D97-AF65-F5344CB8AC3E}">
        <p14:creationId xmlns:p14="http://schemas.microsoft.com/office/powerpoint/2010/main" val="4232086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consequences of attachment theory for child development extend beyond </a:t>
            </a:r>
            <a:r>
              <a:rPr lang="en-US" dirty="0" err="1" smtClean="0"/>
              <a:t>Amira's</a:t>
            </a:r>
            <a:r>
              <a:rPr lang="en-US" dirty="0" smtClean="0"/>
              <a:t> situation. Early on, a stable connection prepares kids for subsequent academic achievement, resiliency in the face of adversity, and improved interpersonal interactions. </a:t>
            </a:r>
            <a:r>
              <a:rPr lang="en-US" dirty="0" smtClean="0">
                <a:solidFill>
                  <a:schemeClr val="tx1"/>
                </a:solidFill>
                <a:latin typeface="Cambria" pitchFamily="18" charset="0"/>
              </a:rPr>
              <a:t>Development and learning are dynamic processes that reflect the complex interplay between a child's biological characteristics and the environment.</a:t>
            </a:r>
            <a:r>
              <a:rPr lang="en-US" baseline="0" dirty="0" smtClean="0">
                <a:solidFill>
                  <a:schemeClr val="tx1"/>
                </a:solidFill>
                <a:latin typeface="Cambria" pitchFamily="18" charset="0"/>
              </a:rPr>
              <a:t> </a:t>
            </a:r>
            <a:r>
              <a:rPr lang="en-US" dirty="0" smtClean="0"/>
              <a:t>Insecure attachment, on the other hand, might expose kids to issues like anxiety, poor self-esteem, or </a:t>
            </a:r>
            <a:r>
              <a:rPr lang="en-US" dirty="0" err="1" smtClean="0"/>
              <a:t>behavioural</a:t>
            </a:r>
            <a:r>
              <a:rPr lang="en-US" dirty="0" smtClean="0"/>
              <a:t> and learning issues. Early intervention in nursery or childcare settings is crucial for this reason.</a:t>
            </a:r>
            <a:br>
              <a:rPr lang="en-US" dirty="0" smtClean="0"/>
            </a:br>
            <a:r>
              <a:rPr lang="en-US" dirty="0" smtClean="0"/>
              <a:t/>
            </a:r>
            <a:br>
              <a:rPr lang="en-US" dirty="0" smtClean="0"/>
            </a:br>
            <a:r>
              <a:rPr lang="en-US" dirty="0" smtClean="0"/>
              <a:t>In addition to explaining conduct, attachment theory influences early childhood education and educational programs by serving as a reminder that emotional stability is equally as crucial as intellectual knowledge.</a:t>
            </a:r>
            <a:endParaRPr lang="en-GB" dirty="0"/>
          </a:p>
        </p:txBody>
      </p:sp>
      <p:sp>
        <p:nvSpPr>
          <p:cNvPr id="4" name="Slide Number Placeholder 3"/>
          <p:cNvSpPr>
            <a:spLocks noGrp="1"/>
          </p:cNvSpPr>
          <p:nvPr>
            <p:ph type="sldNum" sz="quarter" idx="10"/>
          </p:nvPr>
        </p:nvSpPr>
        <p:spPr/>
        <p:txBody>
          <a:bodyPr/>
          <a:lstStyle/>
          <a:p>
            <a:fld id="{720D50DC-C45E-470C-822E-333B0DB7469A}" type="slidenum">
              <a:rPr lang="en-GB" smtClean="0"/>
              <a:t>10</a:t>
            </a:fld>
            <a:endParaRPr lang="en-GB"/>
          </a:p>
        </p:txBody>
      </p:sp>
    </p:spTree>
    <p:extLst>
      <p:ext uri="{BB962C8B-B14F-4D97-AF65-F5344CB8AC3E}">
        <p14:creationId xmlns:p14="http://schemas.microsoft.com/office/powerpoint/2010/main" val="30050947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sum up, the formative years are a critical time for social and emotional growth. </a:t>
            </a:r>
            <a:r>
              <a:rPr lang="en-US" dirty="0" err="1" smtClean="0"/>
              <a:t>Bowlby's</a:t>
            </a:r>
            <a:r>
              <a:rPr lang="en-US" dirty="0" smtClean="0"/>
              <a:t> Attachment Theory offers a compelling explanation for </a:t>
            </a:r>
            <a:r>
              <a:rPr lang="en-US" dirty="0" err="1" smtClean="0"/>
              <a:t>Amira's</a:t>
            </a:r>
            <a:r>
              <a:rPr lang="en-US" dirty="0" smtClean="0"/>
              <a:t> speech limitations, separation anxiety, and group play challenges. But there are drawbacks to the hypothesis as well. Her speech delay and the variety of contextual factors, such peer relationships and household routines, are not adequately taken into consideration.</a:t>
            </a:r>
            <a:br>
              <a:rPr lang="en-US" dirty="0" smtClean="0"/>
            </a:br>
            <a:r>
              <a:rPr lang="en-US" dirty="0" smtClean="0"/>
              <a:t/>
            </a:r>
            <a:br>
              <a:rPr lang="en-US" dirty="0" smtClean="0"/>
            </a:br>
            <a:r>
              <a:rPr lang="en-US" dirty="0" smtClean="0"/>
              <a:t>In my opinion, </a:t>
            </a:r>
            <a:r>
              <a:rPr lang="en-US" dirty="0" err="1" smtClean="0"/>
              <a:t>Amira's</a:t>
            </a:r>
            <a:r>
              <a:rPr lang="en-US" dirty="0" smtClean="0"/>
              <a:t> growth is more influenced by nurture than by nature overall. Her environment's constancy in relationships, care quality, and emotional support will have the greatest impact on her success, even if biological aspects like temperament and brain development are also significant.</a:t>
            </a:r>
            <a:br>
              <a:rPr lang="en-US" dirty="0" smtClean="0"/>
            </a:br>
            <a:r>
              <a:rPr lang="en-US" dirty="0" smtClean="0"/>
              <a:t/>
            </a:r>
            <a:br>
              <a:rPr lang="en-US" dirty="0" smtClean="0"/>
            </a:br>
            <a:r>
              <a:rPr lang="en-US" dirty="0" smtClean="0"/>
              <a:t>According to the notion, healthy relationships, communication, and confidence are all based on stable attachments. The nursery can help </a:t>
            </a:r>
            <a:r>
              <a:rPr lang="en-US" dirty="0" err="1" smtClean="0"/>
              <a:t>Amira</a:t>
            </a:r>
            <a:r>
              <a:rPr lang="en-US" dirty="0" smtClean="0"/>
              <a:t> feel comfortable, less anxious, and more confident by putting this knowledge into practice through techniques including the key person method, progressive separation, and encouraging group play.</a:t>
            </a:r>
            <a:br>
              <a:rPr lang="en-US" dirty="0" smtClean="0"/>
            </a:br>
            <a:r>
              <a:rPr lang="en-US" dirty="0" smtClean="0"/>
              <a:t/>
            </a:r>
            <a:br>
              <a:rPr lang="en-US" dirty="0" smtClean="0"/>
            </a:br>
            <a:r>
              <a:rPr lang="en-US" dirty="0" smtClean="0"/>
              <a:t>This demonstrates the importance of tying theory to practice: by using developmental theories to understand children's conduct, we can create supportive plans that will enable them to flourish.</a:t>
            </a:r>
            <a:endParaRPr lang="en-GB" dirty="0"/>
          </a:p>
        </p:txBody>
      </p:sp>
      <p:sp>
        <p:nvSpPr>
          <p:cNvPr id="4" name="Slide Number Placeholder 3"/>
          <p:cNvSpPr>
            <a:spLocks noGrp="1"/>
          </p:cNvSpPr>
          <p:nvPr>
            <p:ph type="sldNum" sz="quarter" idx="10"/>
          </p:nvPr>
        </p:nvSpPr>
        <p:spPr/>
        <p:txBody>
          <a:bodyPr/>
          <a:lstStyle/>
          <a:p>
            <a:fld id="{720D50DC-C45E-470C-822E-333B0DB7469A}" type="slidenum">
              <a:rPr lang="en-GB" smtClean="0"/>
              <a:t>11</a:t>
            </a:fld>
            <a:endParaRPr lang="en-GB"/>
          </a:p>
        </p:txBody>
      </p:sp>
    </p:spTree>
    <p:extLst>
      <p:ext uri="{BB962C8B-B14F-4D97-AF65-F5344CB8AC3E}">
        <p14:creationId xmlns:p14="http://schemas.microsoft.com/office/powerpoint/2010/main" val="9630427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0D50DC-C45E-470C-822E-333B0DB7469A}" type="slidenum">
              <a:rPr lang="en-GB" smtClean="0"/>
              <a:t>12</a:t>
            </a:fld>
            <a:endParaRPr lang="en-GB"/>
          </a:p>
        </p:txBody>
      </p:sp>
    </p:spTree>
    <p:extLst>
      <p:ext uri="{BB962C8B-B14F-4D97-AF65-F5344CB8AC3E}">
        <p14:creationId xmlns:p14="http://schemas.microsoft.com/office/powerpoint/2010/main" val="3776977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B92E594-F15A-4AB6-A2B9-1989BC27E75F}" type="datetimeFigureOut">
              <a:rPr lang="en-GB" smtClean="0"/>
              <a:t>08/10/2025</a:t>
            </a:fld>
            <a:endParaRPr lang="en-GB"/>
          </a:p>
        </p:txBody>
      </p:sp>
      <p:sp>
        <p:nvSpPr>
          <p:cNvPr id="8" name="Slide Number Placeholder 7"/>
          <p:cNvSpPr>
            <a:spLocks noGrp="1"/>
          </p:cNvSpPr>
          <p:nvPr>
            <p:ph type="sldNum" sz="quarter" idx="11"/>
          </p:nvPr>
        </p:nvSpPr>
        <p:spPr/>
        <p:txBody>
          <a:bodyPr/>
          <a:lstStyle/>
          <a:p>
            <a:fld id="{1A63E742-B4E2-4348-84D4-18173D335AE5}"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0B92E594-F15A-4AB6-A2B9-1989BC27E75F}"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63E742-B4E2-4348-84D4-18173D335AE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92E594-F15A-4AB6-A2B9-1989BC27E75F}"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63E742-B4E2-4348-84D4-18173D335AE5}"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0B92E594-F15A-4AB6-A2B9-1989BC27E75F}"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63E742-B4E2-4348-84D4-18173D335AE5}"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0B92E594-F15A-4AB6-A2B9-1989BC27E75F}" type="datetimeFigureOut">
              <a:rPr lang="en-GB" smtClean="0"/>
              <a:t>08/10/2025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63E742-B4E2-4348-84D4-18173D335AE5}"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B92E594-F15A-4AB6-A2B9-1989BC27E75F}" type="datetimeFigureOut">
              <a:rPr lang="en-GB" smtClean="0"/>
              <a:t>08/10/2025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63E742-B4E2-4348-84D4-18173D335AE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92E594-F15A-4AB6-A2B9-1989BC27E75F}" type="datetimeFigureOut">
              <a:rPr lang="en-GB" smtClean="0"/>
              <a:t>08/10/2025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63E742-B4E2-4348-84D4-18173D335AE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92E594-F15A-4AB6-A2B9-1989BC27E75F}"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63E742-B4E2-4348-84D4-18173D335AE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92E594-F15A-4AB6-A2B9-1989BC27E75F}"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63E742-B4E2-4348-84D4-18173D335AE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B92E594-F15A-4AB6-A2B9-1989BC27E75F}"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63E742-B4E2-4348-84D4-18173D335AE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B92E594-F15A-4AB6-A2B9-1989BC27E75F}"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63E742-B4E2-4348-84D4-18173D335AE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0B92E594-F15A-4AB6-A2B9-1989BC27E75F}" type="datetimeFigureOut">
              <a:rPr lang="en-GB" smtClean="0"/>
              <a:t>08/10/2025</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1A63E742-B4E2-4348-84D4-18173D335AE5}"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caf.com/en/blog/eight-recommendations-to-improve-early-childhood-education/" TargetMode="External"/><Relationship Id="rId4" Type="http://schemas.openxmlformats.org/officeDocument/2006/relationships/hyperlink" Target="https://doi.org/10.1017/s0954579413000692"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77/1755738018823817" TargetMode="External"/><Relationship Id="rId2" Type="http://schemas.openxmlformats.org/officeDocument/2006/relationships/hyperlink" Target="https://www.betterhelp.com/advice/childhood/an-overview-of-childhood-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400" b="1" dirty="0">
                <a:effectLst/>
                <a:latin typeface="Cambria" pitchFamily="18" charset="0"/>
              </a:rPr>
              <a:t>“Supporting Early Childhood Development: A Case Study of </a:t>
            </a:r>
            <a:r>
              <a:rPr lang="en-US" sz="4400" b="1" dirty="0" err="1">
                <a:effectLst/>
                <a:latin typeface="Cambria" pitchFamily="18" charset="0"/>
              </a:rPr>
              <a:t>Amira</a:t>
            </a:r>
            <a:r>
              <a:rPr lang="en-US" sz="4400" b="1" dirty="0">
                <a:effectLst/>
                <a:latin typeface="Cambria" pitchFamily="18" charset="0"/>
              </a:rPr>
              <a:t>”</a:t>
            </a:r>
            <a:endParaRPr lang="en-GB" sz="4400" b="1" dirty="0">
              <a:effectLst/>
              <a:latin typeface="Cambria" pitchFamily="18" charset="0"/>
            </a:endParaRPr>
          </a:p>
        </p:txBody>
      </p:sp>
      <p:sp>
        <p:nvSpPr>
          <p:cNvPr id="3" name="Subtitle 2"/>
          <p:cNvSpPr>
            <a:spLocks noGrp="1"/>
          </p:cNvSpPr>
          <p:nvPr>
            <p:ph type="subTitle" idx="1"/>
          </p:nvPr>
        </p:nvSpPr>
        <p:spPr/>
        <p:txBody>
          <a:bodyPr>
            <a:normAutofit fontScale="92500" lnSpcReduction="10000"/>
          </a:bodyPr>
          <a:lstStyle/>
          <a:p>
            <a:r>
              <a:rPr lang="en-US" b="1" dirty="0" smtClean="0">
                <a:solidFill>
                  <a:schemeClr val="tx1"/>
                </a:solidFill>
                <a:latin typeface="Cambria" pitchFamily="18" charset="0"/>
              </a:rPr>
              <a:t>Name</a:t>
            </a:r>
            <a:r>
              <a:rPr lang="en-US" b="1" dirty="0" smtClean="0">
                <a:solidFill>
                  <a:schemeClr val="tx1"/>
                </a:solidFill>
                <a:latin typeface="Cambria" pitchFamily="18" charset="0"/>
              </a:rPr>
              <a:t>: </a:t>
            </a:r>
            <a:r>
              <a:rPr lang="en-US" b="1" dirty="0" err="1" smtClean="0">
                <a:solidFill>
                  <a:schemeClr val="tx1"/>
                </a:solidFill>
                <a:latin typeface="Cambria" pitchFamily="18" charset="0"/>
              </a:rPr>
              <a:t>Anisa</a:t>
            </a:r>
            <a:r>
              <a:rPr lang="en-US" b="1" dirty="0" smtClean="0">
                <a:solidFill>
                  <a:schemeClr val="tx1"/>
                </a:solidFill>
                <a:latin typeface="Cambria" pitchFamily="18" charset="0"/>
              </a:rPr>
              <a:t> Ali</a:t>
            </a:r>
            <a:endParaRPr lang="en-US" b="1" dirty="0" smtClean="0">
              <a:solidFill>
                <a:schemeClr val="tx1"/>
              </a:solidFill>
              <a:latin typeface="Cambria" pitchFamily="18" charset="0"/>
            </a:endParaRPr>
          </a:p>
          <a:p>
            <a:r>
              <a:rPr lang="en-US" b="1" dirty="0" smtClean="0">
                <a:solidFill>
                  <a:schemeClr val="tx1"/>
                </a:solidFill>
                <a:latin typeface="Cambria" pitchFamily="18" charset="0"/>
              </a:rPr>
              <a:t>Student ID</a:t>
            </a:r>
            <a:r>
              <a:rPr lang="en-US" b="1" dirty="0" smtClean="0">
                <a:solidFill>
                  <a:schemeClr val="tx1"/>
                </a:solidFill>
                <a:latin typeface="Cambria" pitchFamily="18" charset="0"/>
              </a:rPr>
              <a:t>: 2427959</a:t>
            </a:r>
            <a:endParaRPr lang="en-US" b="1" dirty="0" smtClean="0">
              <a:solidFill>
                <a:schemeClr val="tx1"/>
              </a:solidFill>
              <a:latin typeface="Cambria" pitchFamily="18" charset="0"/>
            </a:endParaRPr>
          </a:p>
          <a:p>
            <a:r>
              <a:rPr lang="en-US" b="1" dirty="0" smtClean="0">
                <a:solidFill>
                  <a:schemeClr val="tx1"/>
                </a:solidFill>
                <a:latin typeface="Cambria" pitchFamily="18" charset="0"/>
              </a:rPr>
              <a:t>Theory Used</a:t>
            </a:r>
            <a:r>
              <a:rPr lang="en-US" b="1" dirty="0" smtClean="0">
                <a:solidFill>
                  <a:schemeClr val="tx1"/>
                </a:solidFill>
                <a:latin typeface="Cambria" pitchFamily="18" charset="0"/>
              </a:rPr>
              <a:t>: </a:t>
            </a:r>
            <a:r>
              <a:rPr lang="en-US" b="1" dirty="0" err="1" smtClean="0">
                <a:solidFill>
                  <a:schemeClr val="tx1"/>
                </a:solidFill>
                <a:latin typeface="Cambria" pitchFamily="18" charset="0"/>
              </a:rPr>
              <a:t>Bowlby’s</a:t>
            </a:r>
            <a:r>
              <a:rPr lang="en-US" b="1" dirty="0" smtClean="0">
                <a:solidFill>
                  <a:schemeClr val="tx1"/>
                </a:solidFill>
                <a:latin typeface="Cambria" pitchFamily="18" charset="0"/>
              </a:rPr>
              <a:t> Attachment Theory</a:t>
            </a:r>
            <a:endParaRPr lang="en-GB" b="1" dirty="0">
              <a:solidFill>
                <a:schemeClr val="tx1"/>
              </a:solidFill>
              <a:latin typeface="Cambria" pitchFamily="18" charset="0"/>
            </a:endParaRPr>
          </a:p>
        </p:txBody>
      </p:sp>
      <p:pic>
        <p:nvPicPr>
          <p:cNvPr id="1026" name="Picture 2" descr="Must Haves in The 7 Areas of Early Childhood Develop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533400"/>
            <a:ext cx="314960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8577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b="1" dirty="0">
                <a:solidFill>
                  <a:schemeClr val="tx1"/>
                </a:solidFill>
                <a:effectLst/>
                <a:latin typeface="Cambria" pitchFamily="18" charset="0"/>
              </a:rPr>
              <a:t>Overview of Early Childhood Development</a:t>
            </a:r>
            <a:endParaRPr lang="en-GB" sz="4400" b="1" dirty="0">
              <a:solidFill>
                <a:schemeClr val="tx1"/>
              </a:solidFill>
              <a:effectLst/>
              <a:latin typeface="Cambria" pitchFamily="18" charset="0"/>
            </a:endParaRPr>
          </a:p>
        </p:txBody>
      </p:sp>
      <p:sp>
        <p:nvSpPr>
          <p:cNvPr id="3" name="Content Placeholder 2"/>
          <p:cNvSpPr>
            <a:spLocks noGrp="1"/>
          </p:cNvSpPr>
          <p:nvPr>
            <p:ph idx="1"/>
          </p:nvPr>
        </p:nvSpPr>
        <p:spPr>
          <a:xfrm>
            <a:off x="2819400" y="1524000"/>
            <a:ext cx="6172200" cy="5181600"/>
          </a:xfrm>
        </p:spPr>
        <p:txBody>
          <a:bodyPr>
            <a:normAutofit fontScale="92500" lnSpcReduction="20000"/>
          </a:bodyPr>
          <a:lstStyle/>
          <a:p>
            <a:r>
              <a:rPr lang="en-US" sz="2200" dirty="0">
                <a:solidFill>
                  <a:schemeClr val="tx1"/>
                </a:solidFill>
                <a:latin typeface="Cambria" pitchFamily="18" charset="0"/>
              </a:rPr>
              <a:t>Early childhood, which lasts until age eight, is crucial for the development of the brain, social skills, emotional stability, and physical attributes</a:t>
            </a:r>
            <a:r>
              <a:rPr lang="en-US" sz="2200" dirty="0" smtClean="0">
                <a:solidFill>
                  <a:schemeClr val="tx1"/>
                </a:solidFill>
                <a:latin typeface="Cambria" pitchFamily="18" charset="0"/>
              </a:rPr>
              <a:t>.</a:t>
            </a:r>
          </a:p>
          <a:p>
            <a:r>
              <a:rPr lang="en-US" sz="2200" dirty="0">
                <a:solidFill>
                  <a:schemeClr val="tx1"/>
                </a:solidFill>
                <a:latin typeface="Cambria" pitchFamily="18" charset="0"/>
              </a:rPr>
              <a:t>Childhood development is the term used to describe the changes that occur in children as they grow older. Among other things, they could undergo changes in their voice, movement, social relations, and </a:t>
            </a:r>
            <a:r>
              <a:rPr lang="en-US" sz="2200" dirty="0" smtClean="0">
                <a:solidFill>
                  <a:schemeClr val="tx1"/>
                </a:solidFill>
                <a:latin typeface="Cambria" pitchFamily="18" charset="0"/>
              </a:rPr>
              <a:t>ideas </a:t>
            </a:r>
            <a:r>
              <a:rPr lang="en-GB" sz="2200" dirty="0">
                <a:solidFill>
                  <a:schemeClr val="tx1"/>
                </a:solidFill>
                <a:latin typeface="Cambria" pitchFamily="18" charset="0"/>
              </a:rPr>
              <a:t>(</a:t>
            </a:r>
            <a:r>
              <a:rPr lang="en-GB" sz="2200" dirty="0" err="1">
                <a:solidFill>
                  <a:schemeClr val="tx1"/>
                </a:solidFill>
                <a:latin typeface="Cambria" pitchFamily="18" charset="0"/>
              </a:rPr>
              <a:t>BetterHelp</a:t>
            </a:r>
            <a:r>
              <a:rPr lang="en-GB" sz="2200" dirty="0">
                <a:solidFill>
                  <a:schemeClr val="tx1"/>
                </a:solidFill>
                <a:latin typeface="Cambria" pitchFamily="18" charset="0"/>
              </a:rPr>
              <a:t> Editorial Team, 2025)</a:t>
            </a:r>
            <a:r>
              <a:rPr lang="en-US" sz="2200" dirty="0" smtClean="0">
                <a:solidFill>
                  <a:schemeClr val="tx1"/>
                </a:solidFill>
                <a:latin typeface="Cambria" pitchFamily="18" charset="0"/>
              </a:rPr>
              <a:t>. </a:t>
            </a:r>
            <a:endParaRPr lang="en-US" sz="2200" dirty="0">
              <a:solidFill>
                <a:schemeClr val="tx1"/>
              </a:solidFill>
              <a:latin typeface="Cambria" pitchFamily="18" charset="0"/>
            </a:endParaRPr>
          </a:p>
          <a:p>
            <a:r>
              <a:rPr lang="en-US" sz="2200" dirty="0" smtClean="0">
                <a:solidFill>
                  <a:schemeClr val="tx1"/>
                </a:solidFill>
                <a:latin typeface="Cambria" pitchFamily="18" charset="0"/>
              </a:rPr>
              <a:t>Early </a:t>
            </a:r>
            <a:r>
              <a:rPr lang="en-US" sz="2200" dirty="0">
                <a:solidFill>
                  <a:schemeClr val="tx1"/>
                </a:solidFill>
                <a:latin typeface="Cambria" pitchFamily="18" charset="0"/>
              </a:rPr>
              <a:t>childhood is a critical stage for growth and learning.</a:t>
            </a:r>
          </a:p>
          <a:p>
            <a:r>
              <a:rPr lang="en-US" sz="2200" dirty="0">
                <a:solidFill>
                  <a:schemeClr val="tx1"/>
                </a:solidFill>
                <a:latin typeface="Cambria" pitchFamily="18" charset="0"/>
              </a:rPr>
              <a:t>Development occurs across four key areas: emotional, social, cognitive, and </a:t>
            </a:r>
            <a:r>
              <a:rPr lang="en-US" sz="2200" dirty="0" smtClean="0">
                <a:solidFill>
                  <a:schemeClr val="tx1"/>
                </a:solidFill>
                <a:latin typeface="Cambria" pitchFamily="18" charset="0"/>
              </a:rPr>
              <a:t>physical </a:t>
            </a:r>
            <a:r>
              <a:rPr lang="en-US" sz="2200" dirty="0">
                <a:solidFill>
                  <a:schemeClr val="tx1"/>
                </a:solidFill>
                <a:latin typeface="Cambria" pitchFamily="18" charset="0"/>
              </a:rPr>
              <a:t>(UNICEF Regional Office for the Middle East and North Africa et al., 2023). </a:t>
            </a:r>
            <a:r>
              <a:rPr lang="en-US" sz="2200" dirty="0" smtClean="0">
                <a:solidFill>
                  <a:schemeClr val="tx1"/>
                </a:solidFill>
                <a:latin typeface="Cambria" pitchFamily="18" charset="0"/>
              </a:rPr>
              <a:t>.</a:t>
            </a:r>
            <a:endParaRPr lang="en-US" sz="2200" dirty="0">
              <a:solidFill>
                <a:schemeClr val="tx1"/>
              </a:solidFill>
              <a:latin typeface="Cambria" pitchFamily="18" charset="0"/>
            </a:endParaRPr>
          </a:p>
          <a:p>
            <a:r>
              <a:rPr lang="en-US" sz="2200" dirty="0">
                <a:solidFill>
                  <a:schemeClr val="tx1"/>
                </a:solidFill>
                <a:latin typeface="Cambria" pitchFamily="18" charset="0"/>
              </a:rPr>
              <a:t>Influenced by both nature (biological factors) and nurture (environmental experiences).</a:t>
            </a:r>
          </a:p>
          <a:p>
            <a:r>
              <a:rPr lang="en-US" sz="2200" dirty="0">
                <a:solidFill>
                  <a:schemeClr val="tx1"/>
                </a:solidFill>
                <a:latin typeface="Cambria" pitchFamily="18" charset="0"/>
              </a:rPr>
              <a:t>Theories of development help explain </a:t>
            </a:r>
            <a:r>
              <a:rPr lang="en-US" sz="2200" dirty="0" err="1">
                <a:solidFill>
                  <a:schemeClr val="tx1"/>
                </a:solidFill>
                <a:latin typeface="Cambria" pitchFamily="18" charset="0"/>
              </a:rPr>
              <a:t>behaviours</a:t>
            </a:r>
            <a:r>
              <a:rPr lang="en-US" sz="2200" dirty="0">
                <a:solidFill>
                  <a:schemeClr val="tx1"/>
                </a:solidFill>
                <a:latin typeface="Cambria" pitchFamily="18" charset="0"/>
              </a:rPr>
              <a:t> and guide effective </a:t>
            </a:r>
            <a:r>
              <a:rPr lang="en-US" sz="2200" dirty="0" smtClean="0">
                <a:solidFill>
                  <a:schemeClr val="tx1"/>
                </a:solidFill>
                <a:latin typeface="Cambria" pitchFamily="18" charset="0"/>
              </a:rPr>
              <a:t>support.</a:t>
            </a:r>
            <a:endParaRPr lang="en-US" sz="2200" dirty="0">
              <a:solidFill>
                <a:schemeClr val="tx1"/>
              </a:solidFill>
              <a:latin typeface="Cambria" pitchFamily="18" charset="0"/>
            </a:endParaRPr>
          </a:p>
          <a:p>
            <a:pPr marL="0" indent="0">
              <a:buNone/>
            </a:pPr>
            <a:endParaRPr lang="en-GB" dirty="0">
              <a:solidFill>
                <a:schemeClr val="tx1"/>
              </a:solidFill>
              <a:latin typeface="Cambria" pitchFamily="18" charset="0"/>
            </a:endParaRPr>
          </a:p>
        </p:txBody>
      </p:sp>
      <p:pic>
        <p:nvPicPr>
          <p:cNvPr id="1026" name="Picture 2" descr="What are the Stages of Child Development? - Kokotre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564" y="1921625"/>
            <a:ext cx="2667000" cy="2667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4450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81000"/>
            <a:ext cx="8229600" cy="1600200"/>
          </a:xfrm>
        </p:spPr>
        <p:txBody>
          <a:bodyPr/>
          <a:lstStyle/>
          <a:p>
            <a:r>
              <a:rPr lang="en-GB" sz="4400" b="1" dirty="0" err="1">
                <a:solidFill>
                  <a:schemeClr val="tx1"/>
                </a:solidFill>
                <a:effectLst/>
                <a:latin typeface="Cambria" pitchFamily="18" charset="0"/>
              </a:rPr>
              <a:t>Bowlby’s</a:t>
            </a:r>
            <a:r>
              <a:rPr lang="en-GB" sz="4400" b="1" dirty="0">
                <a:solidFill>
                  <a:schemeClr val="tx1"/>
                </a:solidFill>
                <a:effectLst/>
                <a:latin typeface="Cambria" pitchFamily="18" charset="0"/>
              </a:rPr>
              <a:t> Attachment Theory</a:t>
            </a:r>
          </a:p>
        </p:txBody>
      </p:sp>
      <p:sp>
        <p:nvSpPr>
          <p:cNvPr id="3" name="Content Placeholder 2"/>
          <p:cNvSpPr>
            <a:spLocks noGrp="1"/>
          </p:cNvSpPr>
          <p:nvPr>
            <p:ph idx="1"/>
          </p:nvPr>
        </p:nvSpPr>
        <p:spPr>
          <a:xfrm>
            <a:off x="3352800" y="1600200"/>
            <a:ext cx="5334000" cy="4525963"/>
          </a:xfrm>
        </p:spPr>
        <p:txBody>
          <a:bodyPr>
            <a:normAutofit fontScale="70000" lnSpcReduction="20000"/>
          </a:bodyPr>
          <a:lstStyle/>
          <a:p>
            <a:r>
              <a:rPr lang="en-US" dirty="0" err="1">
                <a:solidFill>
                  <a:schemeClr val="tx1"/>
                </a:solidFill>
                <a:latin typeface="Cambria" pitchFamily="18" charset="0"/>
              </a:rPr>
              <a:t>Bowlby's</a:t>
            </a:r>
            <a:r>
              <a:rPr lang="en-US" dirty="0">
                <a:solidFill>
                  <a:schemeClr val="tx1"/>
                </a:solidFill>
                <a:latin typeface="Cambria" pitchFamily="18" charset="0"/>
              </a:rPr>
              <a:t> theory is based on the idea that attachments are a survival strategy that is physiologically programmed into newborns.</a:t>
            </a:r>
          </a:p>
          <a:p>
            <a:r>
              <a:rPr lang="en-US" dirty="0" smtClean="0">
                <a:solidFill>
                  <a:schemeClr val="tx1"/>
                </a:solidFill>
                <a:latin typeface="Cambria" pitchFamily="18" charset="0"/>
              </a:rPr>
              <a:t>According </a:t>
            </a:r>
            <a:r>
              <a:rPr lang="en-US" dirty="0">
                <a:solidFill>
                  <a:schemeClr val="tx1"/>
                </a:solidFill>
                <a:latin typeface="Cambria" pitchFamily="18" charset="0"/>
              </a:rPr>
              <a:t>to </a:t>
            </a:r>
            <a:r>
              <a:rPr lang="en-US" dirty="0" err="1">
                <a:solidFill>
                  <a:schemeClr val="tx1"/>
                </a:solidFill>
                <a:latin typeface="Cambria" pitchFamily="18" charset="0"/>
              </a:rPr>
              <a:t>Bowlby</a:t>
            </a:r>
            <a:r>
              <a:rPr lang="en-US" dirty="0">
                <a:solidFill>
                  <a:schemeClr val="tx1"/>
                </a:solidFill>
                <a:latin typeface="Cambria" pitchFamily="18" charset="0"/>
              </a:rPr>
              <a:t> (1969), attachment is a deep emotional tie between a kid and their </a:t>
            </a:r>
            <a:r>
              <a:rPr lang="en-US" dirty="0" err="1" smtClean="0">
                <a:solidFill>
                  <a:schemeClr val="tx1"/>
                </a:solidFill>
                <a:latin typeface="Cambria" pitchFamily="18" charset="0"/>
              </a:rPr>
              <a:t>carer</a:t>
            </a:r>
            <a:r>
              <a:rPr lang="en-US" dirty="0" smtClean="0">
                <a:solidFill>
                  <a:schemeClr val="tx1"/>
                </a:solidFill>
                <a:latin typeface="Cambria" pitchFamily="18" charset="0"/>
              </a:rPr>
              <a:t> (Main, 2023). </a:t>
            </a:r>
          </a:p>
          <a:p>
            <a:r>
              <a:rPr lang="en-US" dirty="0" smtClean="0">
                <a:solidFill>
                  <a:schemeClr val="tx1"/>
                </a:solidFill>
                <a:latin typeface="Cambria" pitchFamily="18" charset="0"/>
              </a:rPr>
              <a:t>Types </a:t>
            </a:r>
            <a:r>
              <a:rPr lang="en-US" dirty="0">
                <a:solidFill>
                  <a:schemeClr val="tx1"/>
                </a:solidFill>
                <a:latin typeface="Cambria" pitchFamily="18" charset="0"/>
              </a:rPr>
              <a:t>include unsecure (avoidant, resistive, or </a:t>
            </a:r>
            <a:r>
              <a:rPr lang="en-US" dirty="0" err="1">
                <a:solidFill>
                  <a:schemeClr val="tx1"/>
                </a:solidFill>
                <a:latin typeface="Cambria" pitchFamily="18" charset="0"/>
              </a:rPr>
              <a:t>disorganised</a:t>
            </a:r>
            <a:r>
              <a:rPr lang="en-US" dirty="0">
                <a:solidFill>
                  <a:schemeClr val="tx1"/>
                </a:solidFill>
                <a:latin typeface="Cambria" pitchFamily="18" charset="0"/>
              </a:rPr>
              <a:t>) and secure. </a:t>
            </a:r>
            <a:endParaRPr lang="en-US" dirty="0" smtClean="0">
              <a:solidFill>
                <a:schemeClr val="tx1"/>
              </a:solidFill>
              <a:latin typeface="Cambria" pitchFamily="18" charset="0"/>
            </a:endParaRPr>
          </a:p>
          <a:p>
            <a:r>
              <a:rPr lang="en-US" dirty="0" smtClean="0">
                <a:solidFill>
                  <a:schemeClr val="tx1"/>
                </a:solidFill>
                <a:latin typeface="Cambria" pitchFamily="18" charset="0"/>
              </a:rPr>
              <a:t>Secure </a:t>
            </a:r>
            <a:r>
              <a:rPr lang="en-US" dirty="0">
                <a:solidFill>
                  <a:schemeClr val="tx1"/>
                </a:solidFill>
                <a:latin typeface="Cambria" pitchFamily="18" charset="0"/>
              </a:rPr>
              <a:t>connection → self-assurance, emotional control, and social interaction. </a:t>
            </a:r>
            <a:endParaRPr lang="en-US" dirty="0" smtClean="0">
              <a:solidFill>
                <a:schemeClr val="tx1"/>
              </a:solidFill>
              <a:latin typeface="Cambria" pitchFamily="18" charset="0"/>
            </a:endParaRPr>
          </a:p>
          <a:p>
            <a:r>
              <a:rPr lang="en-US" dirty="0" err="1">
                <a:solidFill>
                  <a:schemeClr val="tx1"/>
                </a:solidFill>
                <a:latin typeface="Cambria" pitchFamily="18" charset="0"/>
              </a:rPr>
              <a:t>Bowlby</a:t>
            </a:r>
            <a:r>
              <a:rPr lang="en-US" dirty="0">
                <a:solidFill>
                  <a:schemeClr val="tx1"/>
                </a:solidFill>
                <a:latin typeface="Cambria" pitchFamily="18" charset="0"/>
              </a:rPr>
              <a:t> suggested that disruptions or anomalies in these early interactions might lead to a range of </a:t>
            </a:r>
            <a:r>
              <a:rPr lang="en-US" dirty="0" err="1">
                <a:solidFill>
                  <a:schemeClr val="tx1"/>
                </a:solidFill>
                <a:latin typeface="Cambria" pitchFamily="18" charset="0"/>
              </a:rPr>
              <a:t>behavioural</a:t>
            </a:r>
            <a:r>
              <a:rPr lang="en-US" dirty="0">
                <a:solidFill>
                  <a:schemeClr val="tx1"/>
                </a:solidFill>
                <a:latin typeface="Cambria" pitchFamily="18" charset="0"/>
              </a:rPr>
              <a:t> and mental health problems in later </a:t>
            </a:r>
            <a:r>
              <a:rPr lang="en-US" dirty="0" smtClean="0">
                <a:solidFill>
                  <a:schemeClr val="tx1"/>
                </a:solidFill>
                <a:latin typeface="Cambria" pitchFamily="18" charset="0"/>
              </a:rPr>
              <a:t>life </a:t>
            </a:r>
            <a:r>
              <a:rPr lang="en-GB" dirty="0">
                <a:solidFill>
                  <a:schemeClr val="tx1"/>
                </a:solidFill>
                <a:latin typeface="Cambria" pitchFamily="18" charset="0"/>
              </a:rPr>
              <a:t>(Simply Psychology, </a:t>
            </a:r>
            <a:r>
              <a:rPr lang="en-GB" dirty="0" smtClean="0">
                <a:solidFill>
                  <a:schemeClr val="tx1"/>
                </a:solidFill>
                <a:latin typeface="Cambria" pitchFamily="18" charset="0"/>
              </a:rPr>
              <a:t>2025)</a:t>
            </a:r>
            <a:r>
              <a:rPr lang="en-US" dirty="0" smtClean="0">
                <a:solidFill>
                  <a:schemeClr val="tx1"/>
                </a:solidFill>
                <a:latin typeface="Cambria" pitchFamily="18" charset="0"/>
              </a:rPr>
              <a:t>. </a:t>
            </a:r>
          </a:p>
          <a:p>
            <a:r>
              <a:rPr lang="en-US" dirty="0" smtClean="0">
                <a:solidFill>
                  <a:schemeClr val="tx1"/>
                </a:solidFill>
                <a:latin typeface="Cambria" pitchFamily="18" charset="0"/>
              </a:rPr>
              <a:t>The </a:t>
            </a:r>
            <a:r>
              <a:rPr lang="en-US" dirty="0">
                <a:solidFill>
                  <a:schemeClr val="tx1"/>
                </a:solidFill>
                <a:latin typeface="Cambria" pitchFamily="18" charset="0"/>
              </a:rPr>
              <a:t>first five years are the "critical period" for attachment. </a:t>
            </a:r>
            <a:endParaRPr lang="en-US" dirty="0" smtClean="0">
              <a:solidFill>
                <a:schemeClr val="tx1"/>
              </a:solidFill>
              <a:latin typeface="Cambria" pitchFamily="18" charset="0"/>
            </a:endParaRPr>
          </a:p>
          <a:p>
            <a:r>
              <a:rPr lang="en-US" dirty="0" smtClean="0">
                <a:solidFill>
                  <a:schemeClr val="tx1"/>
                </a:solidFill>
                <a:latin typeface="Cambria" pitchFamily="18" charset="0"/>
              </a:rPr>
              <a:t>Anxiety</a:t>
            </a:r>
            <a:r>
              <a:rPr lang="en-US" dirty="0">
                <a:solidFill>
                  <a:schemeClr val="tx1"/>
                </a:solidFill>
                <a:latin typeface="Cambria" pitchFamily="18" charset="0"/>
              </a:rPr>
              <a:t>, disengagement, or a delay in social and communication skills might result from disruption.</a:t>
            </a:r>
            <a:endParaRPr lang="en-GB" dirty="0">
              <a:solidFill>
                <a:schemeClr val="tx1"/>
              </a:solidFill>
              <a:latin typeface="Cambria" pitchFamily="18" charset="0"/>
            </a:endParaRPr>
          </a:p>
        </p:txBody>
      </p:sp>
      <p:pic>
        <p:nvPicPr>
          <p:cNvPr id="2052" name="Picture 4" descr="Attachment Theory in Early Years Psycholog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3840" y="1905000"/>
            <a:ext cx="2743200" cy="2743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2464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b="1" dirty="0" smtClean="0">
                <a:solidFill>
                  <a:schemeClr val="tx1"/>
                </a:solidFill>
                <a:effectLst/>
                <a:latin typeface="Cambria" pitchFamily="18" charset="0"/>
              </a:rPr>
              <a:t>Explanation of Chosen Theory</a:t>
            </a:r>
            <a:endParaRPr lang="en-GB" sz="4800" b="1" dirty="0">
              <a:solidFill>
                <a:schemeClr val="tx1"/>
              </a:solidFill>
              <a:effectLst/>
              <a:latin typeface="Cambria" pitchFamily="18" charset="0"/>
            </a:endParaRPr>
          </a:p>
        </p:txBody>
      </p:sp>
      <p:sp>
        <p:nvSpPr>
          <p:cNvPr id="3" name="Content Placeholder 2"/>
          <p:cNvSpPr>
            <a:spLocks noGrp="1"/>
          </p:cNvSpPr>
          <p:nvPr>
            <p:ph idx="1"/>
          </p:nvPr>
        </p:nvSpPr>
        <p:spPr>
          <a:xfrm>
            <a:off x="3429000" y="1600200"/>
            <a:ext cx="5257800" cy="4525963"/>
          </a:xfrm>
        </p:spPr>
        <p:txBody>
          <a:bodyPr>
            <a:normAutofit fontScale="77500" lnSpcReduction="20000"/>
          </a:bodyPr>
          <a:lstStyle/>
          <a:p>
            <a:r>
              <a:rPr lang="en-GB" dirty="0" smtClean="0">
                <a:solidFill>
                  <a:schemeClr val="tx1"/>
                </a:solidFill>
                <a:latin typeface="Cambria" pitchFamily="18" charset="0"/>
              </a:rPr>
              <a:t>Attachment </a:t>
            </a:r>
            <a:r>
              <a:rPr lang="en-GB" dirty="0">
                <a:solidFill>
                  <a:schemeClr val="tx1"/>
                </a:solidFill>
                <a:latin typeface="Cambria" pitchFamily="18" charset="0"/>
              </a:rPr>
              <a:t>= emotional bond between child &amp; caregiver (</a:t>
            </a:r>
            <a:r>
              <a:rPr lang="en-GB" dirty="0" err="1">
                <a:solidFill>
                  <a:schemeClr val="tx1"/>
                </a:solidFill>
                <a:latin typeface="Cambria" pitchFamily="18" charset="0"/>
              </a:rPr>
              <a:t>Bowlby</a:t>
            </a:r>
            <a:r>
              <a:rPr lang="en-GB" dirty="0">
                <a:solidFill>
                  <a:schemeClr val="tx1"/>
                </a:solidFill>
                <a:latin typeface="Cambria" pitchFamily="18" charset="0"/>
              </a:rPr>
              <a:t>, 1969</a:t>
            </a:r>
            <a:r>
              <a:rPr lang="en-GB" dirty="0" smtClean="0">
                <a:solidFill>
                  <a:schemeClr val="tx1"/>
                </a:solidFill>
                <a:latin typeface="Cambria" pitchFamily="18" charset="0"/>
              </a:rPr>
              <a:t>).</a:t>
            </a:r>
            <a:endParaRPr lang="en-GB" dirty="0">
              <a:solidFill>
                <a:schemeClr val="tx1"/>
              </a:solidFill>
              <a:latin typeface="Cambria" pitchFamily="18" charset="0"/>
            </a:endParaRPr>
          </a:p>
          <a:p>
            <a:r>
              <a:rPr lang="en-GB" dirty="0">
                <a:solidFill>
                  <a:schemeClr val="tx1"/>
                </a:solidFill>
                <a:latin typeface="Cambria" pitchFamily="18" charset="0"/>
              </a:rPr>
              <a:t>Types: </a:t>
            </a:r>
            <a:r>
              <a:rPr lang="en-GB" b="1" dirty="0">
                <a:solidFill>
                  <a:schemeClr val="tx1"/>
                </a:solidFill>
                <a:latin typeface="Cambria" pitchFamily="18" charset="0"/>
              </a:rPr>
              <a:t>secure</a:t>
            </a:r>
            <a:r>
              <a:rPr lang="en-GB" dirty="0">
                <a:solidFill>
                  <a:schemeClr val="tx1"/>
                </a:solidFill>
                <a:latin typeface="Cambria" pitchFamily="18" charset="0"/>
              </a:rPr>
              <a:t> vs. </a:t>
            </a:r>
            <a:r>
              <a:rPr lang="en-GB" b="1" dirty="0">
                <a:solidFill>
                  <a:schemeClr val="tx1"/>
                </a:solidFill>
                <a:latin typeface="Cambria" pitchFamily="18" charset="0"/>
              </a:rPr>
              <a:t>insecure</a:t>
            </a:r>
            <a:r>
              <a:rPr lang="en-GB" dirty="0">
                <a:solidFill>
                  <a:schemeClr val="tx1"/>
                </a:solidFill>
                <a:latin typeface="Cambria" pitchFamily="18" charset="0"/>
              </a:rPr>
              <a:t> (avoidant, resistant, disorganised).</a:t>
            </a:r>
          </a:p>
          <a:p>
            <a:r>
              <a:rPr lang="en-GB" dirty="0">
                <a:solidFill>
                  <a:schemeClr val="tx1"/>
                </a:solidFill>
                <a:latin typeface="Cambria" pitchFamily="18" charset="0"/>
              </a:rPr>
              <a:t>Secure attachment → confidence, trust, better social skills.</a:t>
            </a:r>
          </a:p>
          <a:p>
            <a:r>
              <a:rPr lang="en-GB" dirty="0">
                <a:solidFill>
                  <a:schemeClr val="tx1"/>
                </a:solidFill>
                <a:latin typeface="Cambria" pitchFamily="18" charset="0"/>
              </a:rPr>
              <a:t>Early years = critical period for attachment (birth–5 years).</a:t>
            </a:r>
          </a:p>
          <a:p>
            <a:r>
              <a:rPr lang="en-GB" dirty="0">
                <a:solidFill>
                  <a:schemeClr val="tx1"/>
                </a:solidFill>
                <a:latin typeface="Cambria" pitchFamily="18" charset="0"/>
              </a:rPr>
              <a:t>Disrupted attachment may cause anxiety, withdrawal, or delayed </a:t>
            </a:r>
            <a:r>
              <a:rPr lang="en-GB" dirty="0" smtClean="0">
                <a:solidFill>
                  <a:schemeClr val="tx1"/>
                </a:solidFill>
                <a:latin typeface="Cambria" pitchFamily="18" charset="0"/>
              </a:rPr>
              <a:t>language </a:t>
            </a:r>
            <a:r>
              <a:rPr lang="en-US" dirty="0">
                <a:solidFill>
                  <a:schemeClr val="tx1"/>
                </a:solidFill>
                <a:latin typeface="Cambria" pitchFamily="18" charset="0"/>
              </a:rPr>
              <a:t>(Cassidy, Jones and Shaver, 2013</a:t>
            </a:r>
            <a:r>
              <a:rPr lang="en-US" dirty="0" smtClean="0">
                <a:solidFill>
                  <a:schemeClr val="tx1"/>
                </a:solidFill>
                <a:latin typeface="Cambria" pitchFamily="18" charset="0"/>
              </a:rPr>
              <a:t>)</a:t>
            </a:r>
            <a:r>
              <a:rPr lang="en-GB" dirty="0" smtClean="0">
                <a:solidFill>
                  <a:schemeClr val="tx1"/>
                </a:solidFill>
                <a:latin typeface="Cambria" pitchFamily="18" charset="0"/>
              </a:rPr>
              <a:t>.</a:t>
            </a:r>
          </a:p>
          <a:p>
            <a:r>
              <a:rPr lang="en-US" dirty="0">
                <a:solidFill>
                  <a:schemeClr val="tx1"/>
                </a:solidFill>
                <a:latin typeface="Cambria" pitchFamily="18" charset="0"/>
              </a:rPr>
              <a:t>According to </a:t>
            </a:r>
            <a:r>
              <a:rPr lang="en-US" dirty="0" err="1">
                <a:solidFill>
                  <a:schemeClr val="tx1"/>
                </a:solidFill>
                <a:latin typeface="Cambria" pitchFamily="18" charset="0"/>
              </a:rPr>
              <a:t>Bowlby</a:t>
            </a:r>
            <a:r>
              <a:rPr lang="en-US" dirty="0">
                <a:solidFill>
                  <a:schemeClr val="tx1"/>
                </a:solidFill>
                <a:latin typeface="Cambria" pitchFamily="18" charset="0"/>
              </a:rPr>
              <a:t>, these attachment </a:t>
            </a:r>
            <a:r>
              <a:rPr lang="en-US" dirty="0" err="1">
                <a:solidFill>
                  <a:schemeClr val="tx1"/>
                </a:solidFill>
                <a:latin typeface="Cambria" pitchFamily="18" charset="0"/>
              </a:rPr>
              <a:t>behaviours</a:t>
            </a:r>
            <a:r>
              <a:rPr lang="en-US" dirty="0">
                <a:solidFill>
                  <a:schemeClr val="tx1"/>
                </a:solidFill>
                <a:latin typeface="Cambria" pitchFamily="18" charset="0"/>
              </a:rPr>
              <a:t>, like as crying and seeking someone, are adaptive responses to being separated from a primary attachment figure who provides protection, care, and support. </a:t>
            </a:r>
            <a:endParaRPr lang="en-GB" dirty="0">
              <a:solidFill>
                <a:schemeClr val="tx1"/>
              </a:solidFill>
              <a:latin typeface="Cambria" pitchFamily="18" charset="0"/>
            </a:endParaRPr>
          </a:p>
        </p:txBody>
      </p:sp>
      <p:pic>
        <p:nvPicPr>
          <p:cNvPr id="3074" name="Picture 2" descr="John Bowlby's Attachment Theory and Developmental Phas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4800" y="1600200"/>
            <a:ext cx="3115733" cy="2514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2524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1"/>
                </a:solidFill>
                <a:effectLst/>
              </a:rPr>
              <a:t>Applying </a:t>
            </a:r>
            <a:r>
              <a:rPr lang="en-US" b="1" dirty="0" err="1">
                <a:solidFill>
                  <a:schemeClr val="tx1"/>
                </a:solidFill>
                <a:effectLst/>
              </a:rPr>
              <a:t>Bowlby</a:t>
            </a:r>
            <a:r>
              <a:rPr lang="en-US" b="1" dirty="0">
                <a:solidFill>
                  <a:schemeClr val="tx1"/>
                </a:solidFill>
                <a:effectLst/>
              </a:rPr>
              <a:t> to </a:t>
            </a:r>
            <a:r>
              <a:rPr lang="en-US" b="1" dirty="0" err="1">
                <a:solidFill>
                  <a:schemeClr val="tx1"/>
                </a:solidFill>
                <a:effectLst/>
              </a:rPr>
              <a:t>Amira’s</a:t>
            </a:r>
            <a:r>
              <a:rPr lang="en-US" b="1" dirty="0">
                <a:solidFill>
                  <a:schemeClr val="tx1"/>
                </a:solidFill>
                <a:effectLst/>
              </a:rPr>
              <a:t> </a:t>
            </a:r>
            <a:r>
              <a:rPr lang="en-US" b="1" dirty="0" smtClean="0">
                <a:solidFill>
                  <a:schemeClr val="tx1"/>
                </a:solidFill>
                <a:effectLst/>
              </a:rPr>
              <a:t>Case</a:t>
            </a:r>
            <a:endParaRPr lang="en-GB" b="1" dirty="0">
              <a:solidFill>
                <a:schemeClr val="tx1"/>
              </a:solidFill>
              <a:effectLst/>
            </a:endParaRPr>
          </a:p>
        </p:txBody>
      </p:sp>
      <p:sp>
        <p:nvSpPr>
          <p:cNvPr id="3" name="Content Placeholder 2"/>
          <p:cNvSpPr>
            <a:spLocks noGrp="1"/>
          </p:cNvSpPr>
          <p:nvPr>
            <p:ph idx="1"/>
          </p:nvPr>
        </p:nvSpPr>
        <p:spPr>
          <a:xfrm>
            <a:off x="3200400" y="1600200"/>
            <a:ext cx="5486400" cy="4525963"/>
          </a:xfrm>
        </p:spPr>
        <p:txBody>
          <a:bodyPr>
            <a:normAutofit fontScale="92500" lnSpcReduction="20000"/>
          </a:bodyPr>
          <a:lstStyle/>
          <a:p>
            <a:r>
              <a:rPr lang="en-US" dirty="0" smtClean="0">
                <a:solidFill>
                  <a:schemeClr val="tx1"/>
                </a:solidFill>
                <a:latin typeface="Cambria" pitchFamily="18" charset="0"/>
              </a:rPr>
              <a:t>Insecure </a:t>
            </a:r>
            <a:r>
              <a:rPr lang="en-US" dirty="0">
                <a:solidFill>
                  <a:schemeClr val="tx1"/>
                </a:solidFill>
                <a:latin typeface="Cambria" pitchFamily="18" charset="0"/>
              </a:rPr>
              <a:t>attachment is connected to </a:t>
            </a:r>
            <a:r>
              <a:rPr lang="en-US" dirty="0" err="1">
                <a:solidFill>
                  <a:schemeClr val="tx1"/>
                </a:solidFill>
                <a:latin typeface="Cambria" pitchFamily="18" charset="0"/>
              </a:rPr>
              <a:t>Amira's</a:t>
            </a:r>
            <a:r>
              <a:rPr lang="en-US" dirty="0">
                <a:solidFill>
                  <a:schemeClr val="tx1"/>
                </a:solidFill>
                <a:latin typeface="Cambria" pitchFamily="18" charset="0"/>
              </a:rPr>
              <a:t> separation </a:t>
            </a:r>
            <a:r>
              <a:rPr lang="en-US" dirty="0" smtClean="0">
                <a:solidFill>
                  <a:schemeClr val="tx1"/>
                </a:solidFill>
                <a:latin typeface="Cambria" pitchFamily="18" charset="0"/>
              </a:rPr>
              <a:t>anxiety.</a:t>
            </a:r>
          </a:p>
          <a:p>
            <a:r>
              <a:rPr lang="en-US" dirty="0" smtClean="0">
                <a:solidFill>
                  <a:schemeClr val="tx1"/>
                </a:solidFill>
                <a:latin typeface="Cambria" pitchFamily="18" charset="0"/>
              </a:rPr>
              <a:t>Speech </a:t>
            </a:r>
            <a:r>
              <a:rPr lang="en-US" dirty="0">
                <a:solidFill>
                  <a:schemeClr val="tx1"/>
                </a:solidFill>
                <a:latin typeface="Cambria" pitchFamily="18" charset="0"/>
              </a:rPr>
              <a:t>and confidence issues resulting from attachment disturbances might hinder social and communicative </a:t>
            </a:r>
            <a:r>
              <a:rPr lang="en-US" dirty="0" smtClean="0">
                <a:solidFill>
                  <a:schemeClr val="tx1"/>
                </a:solidFill>
                <a:latin typeface="Cambria" pitchFamily="18" charset="0"/>
              </a:rPr>
              <a:t>abilities.</a:t>
            </a:r>
          </a:p>
          <a:p>
            <a:r>
              <a:rPr lang="en-US" dirty="0">
                <a:solidFill>
                  <a:schemeClr val="tx1"/>
                </a:solidFill>
                <a:latin typeface="Cambria" pitchFamily="18" charset="0"/>
              </a:rPr>
              <a:t>Attachment issues and difficulties are more common in  children and teens who are in foster care, in foster care, or in danger of entering foster </a:t>
            </a:r>
            <a:r>
              <a:rPr lang="en-US" dirty="0" smtClean="0">
                <a:solidFill>
                  <a:schemeClr val="tx1"/>
                </a:solidFill>
                <a:latin typeface="Cambria" pitchFamily="18" charset="0"/>
              </a:rPr>
              <a:t>care </a:t>
            </a:r>
            <a:r>
              <a:rPr lang="en-GB" dirty="0">
                <a:solidFill>
                  <a:schemeClr val="tx1"/>
                </a:solidFill>
                <a:latin typeface="Cambria" pitchFamily="18" charset="0"/>
              </a:rPr>
              <a:t>(Turner </a:t>
            </a:r>
            <a:r>
              <a:rPr lang="en-GB" i="1" dirty="0">
                <a:solidFill>
                  <a:schemeClr val="tx1"/>
                </a:solidFill>
                <a:latin typeface="Cambria" pitchFamily="18" charset="0"/>
              </a:rPr>
              <a:t>et al.</a:t>
            </a:r>
            <a:r>
              <a:rPr lang="en-GB" dirty="0">
                <a:solidFill>
                  <a:schemeClr val="tx1"/>
                </a:solidFill>
                <a:latin typeface="Cambria" pitchFamily="18" charset="0"/>
              </a:rPr>
              <a:t>, 2019)</a:t>
            </a:r>
            <a:r>
              <a:rPr lang="en-US" dirty="0" smtClean="0">
                <a:solidFill>
                  <a:schemeClr val="tx1"/>
                </a:solidFill>
                <a:latin typeface="Cambria" pitchFamily="18" charset="0"/>
              </a:rPr>
              <a:t>.</a:t>
            </a:r>
          </a:p>
          <a:p>
            <a:r>
              <a:rPr lang="en-US" dirty="0" smtClean="0">
                <a:solidFill>
                  <a:schemeClr val="tx1"/>
                </a:solidFill>
                <a:latin typeface="Cambria" pitchFamily="18" charset="0"/>
              </a:rPr>
              <a:t>Group </a:t>
            </a:r>
            <a:r>
              <a:rPr lang="en-US" dirty="0">
                <a:solidFill>
                  <a:schemeClr val="tx1"/>
                </a:solidFill>
                <a:latin typeface="Cambria" pitchFamily="18" charset="0"/>
              </a:rPr>
              <a:t>play struggles might result in a lack of a safe basis for </a:t>
            </a:r>
            <a:r>
              <a:rPr lang="en-US" dirty="0" smtClean="0">
                <a:solidFill>
                  <a:schemeClr val="tx1"/>
                </a:solidFill>
                <a:latin typeface="Cambria" pitchFamily="18" charset="0"/>
              </a:rPr>
              <a:t>exploration.</a:t>
            </a:r>
          </a:p>
          <a:p>
            <a:r>
              <a:rPr lang="en-US" dirty="0">
                <a:solidFill>
                  <a:schemeClr val="tx1"/>
                </a:solidFill>
                <a:latin typeface="Cambria" pitchFamily="18" charset="0"/>
              </a:rPr>
              <a:t>N</a:t>
            </a:r>
            <a:r>
              <a:rPr lang="en-US" dirty="0" smtClean="0">
                <a:solidFill>
                  <a:schemeClr val="tx1"/>
                </a:solidFill>
                <a:latin typeface="Cambria" pitchFamily="18" charset="0"/>
              </a:rPr>
              <a:t>eed </a:t>
            </a:r>
            <a:r>
              <a:rPr lang="en-US" dirty="0">
                <a:solidFill>
                  <a:schemeClr val="tx1"/>
                </a:solidFill>
                <a:latin typeface="Cambria" pitchFamily="18" charset="0"/>
              </a:rPr>
              <a:t>constant, attentive assistance from the nursery personnel.</a:t>
            </a:r>
            <a:endParaRPr lang="en-GB" dirty="0">
              <a:solidFill>
                <a:schemeClr val="tx1"/>
              </a:solidFill>
              <a:latin typeface="Cambria" pitchFamily="18" charset="0"/>
            </a:endParaRPr>
          </a:p>
        </p:txBody>
      </p:sp>
      <p:pic>
        <p:nvPicPr>
          <p:cNvPr id="4098" name="Picture 2" descr="Bowlby's Attachment Theory | We'll Send It Over Now. Structural Lear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905000"/>
            <a:ext cx="2819400" cy="28194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842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b="1" dirty="0" smtClean="0">
                <a:effectLst/>
              </a:rPr>
              <a:t>Critical Analysis of </a:t>
            </a:r>
            <a:r>
              <a:rPr lang="en-US" sz="4800" b="1" dirty="0" err="1" smtClean="0">
                <a:effectLst/>
              </a:rPr>
              <a:t>Bowlby’s</a:t>
            </a:r>
            <a:r>
              <a:rPr lang="en-US" sz="4800" b="1" dirty="0" smtClean="0">
                <a:effectLst/>
              </a:rPr>
              <a:t> Theory</a:t>
            </a:r>
            <a:endParaRPr lang="en-GB" sz="4800" b="1" dirty="0">
              <a:effectLst/>
            </a:endParaRPr>
          </a:p>
        </p:txBody>
      </p:sp>
      <p:sp>
        <p:nvSpPr>
          <p:cNvPr id="3" name="Content Placeholder 2"/>
          <p:cNvSpPr>
            <a:spLocks noGrp="1"/>
          </p:cNvSpPr>
          <p:nvPr>
            <p:ph idx="1"/>
          </p:nvPr>
        </p:nvSpPr>
        <p:spPr>
          <a:xfrm>
            <a:off x="3886200" y="1600200"/>
            <a:ext cx="4800600" cy="4525963"/>
          </a:xfrm>
        </p:spPr>
        <p:txBody>
          <a:bodyPr>
            <a:normAutofit fontScale="85000" lnSpcReduction="10000"/>
          </a:bodyPr>
          <a:lstStyle/>
          <a:p>
            <a:r>
              <a:rPr lang="en-US" dirty="0">
                <a:solidFill>
                  <a:schemeClr val="tx1"/>
                </a:solidFill>
                <a:latin typeface="Cambria" pitchFamily="18" charset="0"/>
              </a:rPr>
              <a:t>The cultural bias of </a:t>
            </a:r>
            <a:r>
              <a:rPr lang="en-US" dirty="0" err="1">
                <a:solidFill>
                  <a:schemeClr val="tx1"/>
                </a:solidFill>
                <a:latin typeface="Cambria" pitchFamily="18" charset="0"/>
              </a:rPr>
              <a:t>Bowlby's</a:t>
            </a:r>
            <a:r>
              <a:rPr lang="en-US" dirty="0">
                <a:solidFill>
                  <a:schemeClr val="tx1"/>
                </a:solidFill>
                <a:latin typeface="Cambria" pitchFamily="18" charset="0"/>
              </a:rPr>
              <a:t> theory is another point of criticism. His idea could not be generally applicable in other cultures because it is based on Western standards and values. </a:t>
            </a:r>
            <a:endParaRPr lang="en-US" dirty="0" smtClean="0">
              <a:solidFill>
                <a:schemeClr val="tx1"/>
              </a:solidFill>
              <a:latin typeface="Cambria" pitchFamily="18" charset="0"/>
            </a:endParaRPr>
          </a:p>
          <a:p>
            <a:r>
              <a:rPr lang="en-US" dirty="0" smtClean="0">
                <a:solidFill>
                  <a:schemeClr val="tx1"/>
                </a:solidFill>
                <a:latin typeface="Cambria" pitchFamily="18" charset="0"/>
              </a:rPr>
              <a:t>Neglect </a:t>
            </a:r>
            <a:r>
              <a:rPr lang="en-US" dirty="0">
                <a:solidFill>
                  <a:schemeClr val="tx1"/>
                </a:solidFill>
                <a:latin typeface="Cambria" pitchFamily="18" charset="0"/>
              </a:rPr>
              <a:t>of Genetic variables: </a:t>
            </a:r>
            <a:r>
              <a:rPr lang="en-US" dirty="0" err="1">
                <a:solidFill>
                  <a:schemeClr val="tx1"/>
                </a:solidFill>
                <a:latin typeface="Cambria" pitchFamily="18" charset="0"/>
              </a:rPr>
              <a:t>Bowlby's</a:t>
            </a:r>
            <a:r>
              <a:rPr lang="en-US" dirty="0">
                <a:solidFill>
                  <a:schemeClr val="tx1"/>
                </a:solidFill>
                <a:latin typeface="Cambria" pitchFamily="18" charset="0"/>
              </a:rPr>
              <a:t> theory is </a:t>
            </a:r>
            <a:r>
              <a:rPr lang="en-US" dirty="0" err="1">
                <a:solidFill>
                  <a:schemeClr val="tx1"/>
                </a:solidFill>
                <a:latin typeface="Cambria" pitchFamily="18" charset="0"/>
              </a:rPr>
              <a:t>criticised</a:t>
            </a:r>
            <a:r>
              <a:rPr lang="en-US" dirty="0">
                <a:solidFill>
                  <a:schemeClr val="tx1"/>
                </a:solidFill>
                <a:latin typeface="Cambria" pitchFamily="18" charset="0"/>
              </a:rPr>
              <a:t> for failing to take into account how genetic variables influence attachment </a:t>
            </a:r>
            <a:r>
              <a:rPr lang="en-US" dirty="0" smtClean="0">
                <a:solidFill>
                  <a:schemeClr val="tx1"/>
                </a:solidFill>
                <a:latin typeface="Cambria" pitchFamily="18" charset="0"/>
              </a:rPr>
              <a:t>types </a:t>
            </a:r>
            <a:r>
              <a:rPr lang="en-GB" dirty="0">
                <a:solidFill>
                  <a:schemeClr val="tx1"/>
                </a:solidFill>
                <a:latin typeface="Cambria" pitchFamily="18" charset="0"/>
              </a:rPr>
              <a:t>(Study Mind, 2024</a:t>
            </a:r>
            <a:r>
              <a:rPr lang="en-GB" dirty="0" smtClean="0">
                <a:solidFill>
                  <a:schemeClr val="tx1"/>
                </a:solidFill>
                <a:latin typeface="Cambria" pitchFamily="18" charset="0"/>
              </a:rPr>
              <a:t>)</a:t>
            </a:r>
            <a:r>
              <a:rPr lang="en-US" dirty="0" smtClean="0">
                <a:solidFill>
                  <a:schemeClr val="tx1"/>
                </a:solidFill>
                <a:latin typeface="Cambria" pitchFamily="18" charset="0"/>
              </a:rPr>
              <a:t>.</a:t>
            </a:r>
          </a:p>
          <a:p>
            <a:r>
              <a:rPr lang="en-US" dirty="0">
                <a:solidFill>
                  <a:schemeClr val="tx1"/>
                </a:solidFill>
                <a:latin typeface="Cambria" pitchFamily="18" charset="0"/>
              </a:rPr>
              <a:t>Too much emphasis on mother–child bond (ignores wider </a:t>
            </a:r>
            <a:r>
              <a:rPr lang="en-US" dirty="0" err="1">
                <a:solidFill>
                  <a:schemeClr val="tx1"/>
                </a:solidFill>
                <a:latin typeface="Cambria" pitchFamily="18" charset="0"/>
              </a:rPr>
              <a:t>carers</a:t>
            </a:r>
            <a:r>
              <a:rPr lang="en-US" dirty="0">
                <a:solidFill>
                  <a:schemeClr val="tx1"/>
                </a:solidFill>
                <a:latin typeface="Cambria" pitchFamily="18" charset="0"/>
              </a:rPr>
              <a:t>).</a:t>
            </a:r>
          </a:p>
          <a:p>
            <a:r>
              <a:rPr lang="en-US" dirty="0">
                <a:solidFill>
                  <a:schemeClr val="tx1"/>
                </a:solidFill>
                <a:latin typeface="Cambria" pitchFamily="18" charset="0"/>
              </a:rPr>
              <a:t>Underestimates children’s resilience &amp; adaptability.</a:t>
            </a:r>
          </a:p>
          <a:p>
            <a:endParaRPr lang="en-GB" dirty="0">
              <a:solidFill>
                <a:schemeClr val="tx1"/>
              </a:solidFill>
              <a:latin typeface="Cambria" pitchFamily="18" charset="0"/>
            </a:endParaRPr>
          </a:p>
        </p:txBody>
      </p:sp>
      <p:pic>
        <p:nvPicPr>
          <p:cNvPr id="5122" name="Picture 2" descr="Bowlby's Theory - Attachment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65" y="2514600"/>
            <a:ext cx="3791837" cy="2133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4329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a:solidFill>
                  <a:schemeClr val="tx1"/>
                </a:solidFill>
                <a:effectLst/>
                <a:latin typeface="Cambria" pitchFamily="18" charset="0"/>
              </a:rPr>
              <a:t>Biological &amp; Environmental Influences</a:t>
            </a:r>
          </a:p>
        </p:txBody>
      </p:sp>
      <p:sp>
        <p:nvSpPr>
          <p:cNvPr id="3" name="Content Placeholder 2"/>
          <p:cNvSpPr>
            <a:spLocks noGrp="1"/>
          </p:cNvSpPr>
          <p:nvPr>
            <p:ph idx="1"/>
          </p:nvPr>
        </p:nvSpPr>
        <p:spPr>
          <a:xfrm>
            <a:off x="4114800" y="1600200"/>
            <a:ext cx="4572000" cy="4525963"/>
          </a:xfrm>
        </p:spPr>
        <p:txBody>
          <a:bodyPr>
            <a:normAutofit fontScale="62500" lnSpcReduction="20000"/>
          </a:bodyPr>
          <a:lstStyle/>
          <a:p>
            <a:r>
              <a:rPr lang="en-GB" b="1" dirty="0" smtClean="0">
                <a:solidFill>
                  <a:schemeClr val="tx1"/>
                </a:solidFill>
                <a:latin typeface="Cambria" pitchFamily="18" charset="0"/>
              </a:rPr>
              <a:t>Biological</a:t>
            </a:r>
            <a:r>
              <a:rPr lang="en-GB" b="1" dirty="0">
                <a:solidFill>
                  <a:schemeClr val="tx1"/>
                </a:solidFill>
                <a:latin typeface="Cambria" pitchFamily="18" charset="0"/>
              </a:rPr>
              <a:t>:</a:t>
            </a:r>
          </a:p>
          <a:p>
            <a:r>
              <a:rPr lang="en-GB" dirty="0">
                <a:solidFill>
                  <a:schemeClr val="tx1"/>
                </a:solidFill>
                <a:latin typeface="Cambria" pitchFamily="18" charset="0"/>
              </a:rPr>
              <a:t>Genetics &amp; temperament → </a:t>
            </a:r>
            <a:r>
              <a:rPr lang="en-US" dirty="0">
                <a:solidFill>
                  <a:schemeClr val="tx1"/>
                </a:solidFill>
                <a:latin typeface="Cambria" pitchFamily="18" charset="0"/>
              </a:rPr>
              <a:t>strongly influences many aspects of the physical appearances of children (e.g., height, weight, body structure, eye color, hair texture, etc.) and can determine other features such as innate intelligence and aptitude </a:t>
            </a:r>
            <a:r>
              <a:rPr lang="en-US" dirty="0" smtClean="0">
                <a:solidFill>
                  <a:schemeClr val="tx1"/>
                </a:solidFill>
                <a:latin typeface="Cambria" pitchFamily="18" charset="0"/>
              </a:rPr>
              <a:t>skills </a:t>
            </a:r>
            <a:r>
              <a:rPr lang="en-GB" dirty="0">
                <a:solidFill>
                  <a:schemeClr val="tx1"/>
                </a:solidFill>
                <a:latin typeface="Cambria" pitchFamily="18" charset="0"/>
              </a:rPr>
              <a:t>(Norman, 2025)</a:t>
            </a:r>
            <a:r>
              <a:rPr lang="en-US" dirty="0" smtClean="0">
                <a:solidFill>
                  <a:schemeClr val="tx1"/>
                </a:solidFill>
                <a:latin typeface="Cambria" pitchFamily="18" charset="0"/>
              </a:rPr>
              <a:t>.</a:t>
            </a:r>
          </a:p>
          <a:p>
            <a:pPr fontAlgn="base"/>
            <a:r>
              <a:rPr lang="en-US" dirty="0">
                <a:solidFill>
                  <a:schemeClr val="tx1"/>
                </a:solidFill>
                <a:latin typeface="Cambria" pitchFamily="18" charset="0"/>
              </a:rPr>
              <a:t>Prenatal </a:t>
            </a:r>
            <a:r>
              <a:rPr lang="en-US" dirty="0" smtClean="0">
                <a:solidFill>
                  <a:schemeClr val="tx1"/>
                </a:solidFill>
                <a:latin typeface="Cambria" pitchFamily="18" charset="0"/>
              </a:rPr>
              <a:t>factors: Illness</a:t>
            </a:r>
            <a:r>
              <a:rPr lang="en-US" dirty="0">
                <a:solidFill>
                  <a:schemeClr val="tx1"/>
                </a:solidFill>
                <a:latin typeface="Cambria" pitchFamily="18" charset="0"/>
              </a:rPr>
              <a:t>, injury, or harmful events during the prenatal or the perinatal stage can affect linguistic </a:t>
            </a:r>
            <a:r>
              <a:rPr lang="en-US" dirty="0" smtClean="0">
                <a:solidFill>
                  <a:schemeClr val="tx1"/>
                </a:solidFill>
                <a:latin typeface="Cambria" pitchFamily="18" charset="0"/>
              </a:rPr>
              <a:t>development </a:t>
            </a:r>
            <a:r>
              <a:rPr lang="en-US" dirty="0">
                <a:solidFill>
                  <a:schemeClr val="tx1"/>
                </a:solidFill>
                <a:latin typeface="Cambria" pitchFamily="18" charset="0"/>
              </a:rPr>
              <a:t>(Kumar, 2025b</a:t>
            </a:r>
            <a:r>
              <a:rPr lang="en-US" dirty="0" smtClean="0">
                <a:solidFill>
                  <a:schemeClr val="tx1"/>
                </a:solidFill>
                <a:latin typeface="Cambria" pitchFamily="18" charset="0"/>
              </a:rPr>
              <a:t>).</a:t>
            </a:r>
            <a:endParaRPr lang="en-US" dirty="0">
              <a:solidFill>
                <a:schemeClr val="tx1"/>
              </a:solidFill>
              <a:latin typeface="Cambria" pitchFamily="18" charset="0"/>
            </a:endParaRPr>
          </a:p>
          <a:p>
            <a:r>
              <a:rPr lang="en-GB" b="1" dirty="0" smtClean="0">
                <a:solidFill>
                  <a:schemeClr val="tx1"/>
                </a:solidFill>
                <a:latin typeface="Cambria" pitchFamily="18" charset="0"/>
              </a:rPr>
              <a:t>Environmental</a:t>
            </a:r>
            <a:r>
              <a:rPr lang="en-GB" b="1" dirty="0">
                <a:solidFill>
                  <a:schemeClr val="tx1"/>
                </a:solidFill>
                <a:latin typeface="Cambria" pitchFamily="18" charset="0"/>
              </a:rPr>
              <a:t>:</a:t>
            </a:r>
          </a:p>
          <a:p>
            <a:r>
              <a:rPr lang="en-US" dirty="0">
                <a:solidFill>
                  <a:schemeClr val="tx1"/>
                </a:solidFill>
                <a:latin typeface="Cambria" pitchFamily="18" charset="0"/>
              </a:rPr>
              <a:t>The family, school, and general environment all have an impact on a child's development. During the early formative years, children learn how to handle problems, establish routines and habits, communicate with others, and function in </a:t>
            </a:r>
            <a:r>
              <a:rPr lang="en-US" dirty="0" smtClean="0">
                <a:solidFill>
                  <a:schemeClr val="tx1"/>
                </a:solidFill>
                <a:latin typeface="Cambria" pitchFamily="18" charset="0"/>
              </a:rPr>
              <a:t>general</a:t>
            </a:r>
            <a:r>
              <a:rPr lang="en-GB" dirty="0" smtClean="0">
                <a:solidFill>
                  <a:schemeClr val="tx1"/>
                </a:solidFill>
                <a:latin typeface="Cambria" pitchFamily="18" charset="0"/>
              </a:rPr>
              <a:t>.</a:t>
            </a:r>
            <a:endParaRPr lang="en-GB" dirty="0">
              <a:solidFill>
                <a:schemeClr val="tx1"/>
              </a:solidFill>
              <a:latin typeface="Cambria" pitchFamily="18" charset="0"/>
            </a:endParaRPr>
          </a:p>
          <a:p>
            <a:r>
              <a:rPr lang="en-GB" dirty="0">
                <a:solidFill>
                  <a:schemeClr val="tx1"/>
                </a:solidFill>
                <a:latin typeface="Cambria" pitchFamily="18" charset="0"/>
              </a:rPr>
              <a:t>Nursery environment &amp; quality of care.</a:t>
            </a:r>
          </a:p>
          <a:p>
            <a:r>
              <a:rPr lang="en-GB" dirty="0">
                <a:solidFill>
                  <a:schemeClr val="tx1"/>
                </a:solidFill>
                <a:latin typeface="Cambria" pitchFamily="18" charset="0"/>
              </a:rPr>
              <a:t>Peer interactions &amp; group play.</a:t>
            </a:r>
          </a:p>
          <a:p>
            <a:r>
              <a:rPr lang="en-GB" dirty="0">
                <a:solidFill>
                  <a:schemeClr val="tx1"/>
                </a:solidFill>
                <a:latin typeface="Cambria" pitchFamily="18" charset="0"/>
              </a:rPr>
              <a:t>Interaction → shapes </a:t>
            </a:r>
            <a:r>
              <a:rPr lang="en-GB" dirty="0" err="1">
                <a:solidFill>
                  <a:schemeClr val="tx1"/>
                </a:solidFill>
                <a:latin typeface="Cambria" pitchFamily="18" charset="0"/>
              </a:rPr>
              <a:t>Amira’s</a:t>
            </a:r>
            <a:r>
              <a:rPr lang="en-GB" dirty="0">
                <a:solidFill>
                  <a:schemeClr val="tx1"/>
                </a:solidFill>
                <a:latin typeface="Cambria" pitchFamily="18" charset="0"/>
              </a:rPr>
              <a:t> anxiety, speech, and play behaviour.</a:t>
            </a:r>
          </a:p>
          <a:p>
            <a:endParaRPr lang="en-GB" dirty="0">
              <a:solidFill>
                <a:schemeClr val="tx1"/>
              </a:solidFill>
              <a:latin typeface="Cambria" pitchFamily="18" charset="0"/>
            </a:endParaRPr>
          </a:p>
        </p:txBody>
      </p:sp>
      <p:pic>
        <p:nvPicPr>
          <p:cNvPr id="6148" name="Picture 4" descr="Genetic Variability in Child Growth Among South American Populations: A  Perspective Integrating Population Genetics, Growth Standards, and  Precision Growth Medic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676400"/>
            <a:ext cx="2876550" cy="27824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1888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b="1" dirty="0" smtClean="0">
                <a:solidFill>
                  <a:schemeClr val="tx1"/>
                </a:solidFill>
                <a:effectLst/>
                <a:latin typeface="Cambria" pitchFamily="18" charset="0"/>
              </a:rPr>
              <a:t>Strategies to Support </a:t>
            </a:r>
            <a:r>
              <a:rPr lang="en-US" sz="4800" b="1" dirty="0" err="1" smtClean="0">
                <a:solidFill>
                  <a:schemeClr val="tx1"/>
                </a:solidFill>
                <a:effectLst/>
                <a:latin typeface="Cambria" pitchFamily="18" charset="0"/>
              </a:rPr>
              <a:t>Amira</a:t>
            </a:r>
            <a:endParaRPr lang="en-GB" sz="4800" b="1" dirty="0">
              <a:solidFill>
                <a:schemeClr val="tx1"/>
              </a:solidFill>
              <a:effectLst/>
              <a:latin typeface="Cambria" pitchFamily="18" charset="0"/>
            </a:endParaRPr>
          </a:p>
        </p:txBody>
      </p:sp>
      <p:sp>
        <p:nvSpPr>
          <p:cNvPr id="3" name="Content Placeholder 2"/>
          <p:cNvSpPr>
            <a:spLocks noGrp="1"/>
          </p:cNvSpPr>
          <p:nvPr>
            <p:ph idx="1"/>
          </p:nvPr>
        </p:nvSpPr>
        <p:spPr>
          <a:xfrm>
            <a:off x="457200" y="1905000"/>
            <a:ext cx="8229600" cy="4525963"/>
          </a:xfrm>
        </p:spPr>
        <p:txBody>
          <a:bodyPr>
            <a:normAutofit lnSpcReduction="10000"/>
          </a:bodyPr>
          <a:lstStyle/>
          <a:p>
            <a:r>
              <a:rPr lang="en-US" b="1" dirty="0">
                <a:solidFill>
                  <a:schemeClr val="tx1"/>
                </a:solidFill>
                <a:latin typeface="Cambria" pitchFamily="18" charset="0"/>
              </a:rPr>
              <a:t>Key Person Approach</a:t>
            </a:r>
            <a:r>
              <a:rPr lang="en-US" dirty="0">
                <a:solidFill>
                  <a:schemeClr val="tx1"/>
                </a:solidFill>
                <a:latin typeface="Cambria" pitchFamily="18" charset="0"/>
              </a:rPr>
              <a:t> → build trust, provide secure base.</a:t>
            </a:r>
          </a:p>
          <a:p>
            <a:r>
              <a:rPr lang="en-US" b="1" dirty="0">
                <a:solidFill>
                  <a:schemeClr val="tx1"/>
                </a:solidFill>
                <a:latin typeface="Cambria" pitchFamily="18" charset="0"/>
              </a:rPr>
              <a:t>Gradual separation</a:t>
            </a:r>
            <a:r>
              <a:rPr lang="en-US" dirty="0">
                <a:solidFill>
                  <a:schemeClr val="tx1"/>
                </a:solidFill>
                <a:latin typeface="Cambria" pitchFamily="18" charset="0"/>
              </a:rPr>
              <a:t> routines with parents.</a:t>
            </a:r>
          </a:p>
          <a:p>
            <a:r>
              <a:rPr lang="en-US" b="1" dirty="0">
                <a:solidFill>
                  <a:schemeClr val="tx1"/>
                </a:solidFill>
                <a:latin typeface="Cambria" pitchFamily="18" charset="0"/>
              </a:rPr>
              <a:t>Consistent emotional support</a:t>
            </a:r>
            <a:r>
              <a:rPr lang="en-US" dirty="0">
                <a:solidFill>
                  <a:schemeClr val="tx1"/>
                </a:solidFill>
                <a:latin typeface="Cambria" pitchFamily="18" charset="0"/>
              </a:rPr>
              <a:t> → responsive listening, comfort.</a:t>
            </a:r>
          </a:p>
          <a:p>
            <a:r>
              <a:rPr lang="en-US" b="1" dirty="0">
                <a:solidFill>
                  <a:schemeClr val="tx1"/>
                </a:solidFill>
                <a:latin typeface="Cambria" pitchFamily="18" charset="0"/>
              </a:rPr>
              <a:t>Encourage communication</a:t>
            </a:r>
            <a:r>
              <a:rPr lang="en-US" dirty="0">
                <a:solidFill>
                  <a:schemeClr val="tx1"/>
                </a:solidFill>
                <a:latin typeface="Cambria" pitchFamily="18" charset="0"/>
              </a:rPr>
              <a:t> through play &amp; interaction.</a:t>
            </a:r>
          </a:p>
          <a:p>
            <a:r>
              <a:rPr lang="en-US" b="1" dirty="0">
                <a:solidFill>
                  <a:schemeClr val="tx1"/>
                </a:solidFill>
                <a:latin typeface="Cambria" pitchFamily="18" charset="0"/>
              </a:rPr>
              <a:t>Small group activities</a:t>
            </a:r>
            <a:r>
              <a:rPr lang="en-US" dirty="0">
                <a:solidFill>
                  <a:schemeClr val="tx1"/>
                </a:solidFill>
                <a:latin typeface="Cambria" pitchFamily="18" charset="0"/>
              </a:rPr>
              <a:t> → build confidence in social play</a:t>
            </a:r>
            <a:r>
              <a:rPr lang="en-US" dirty="0" smtClean="0">
                <a:solidFill>
                  <a:schemeClr val="tx1"/>
                </a:solidFill>
                <a:latin typeface="Cambria" pitchFamily="18" charset="0"/>
              </a:rPr>
              <a:t>.</a:t>
            </a:r>
          </a:p>
          <a:p>
            <a:r>
              <a:rPr lang="en-US" dirty="0">
                <a:solidFill>
                  <a:schemeClr val="tx1"/>
                </a:solidFill>
                <a:latin typeface="Cambria" pitchFamily="18" charset="0"/>
              </a:rPr>
              <a:t> </a:t>
            </a:r>
            <a:r>
              <a:rPr lang="en-US" b="1" dirty="0">
                <a:solidFill>
                  <a:schemeClr val="tx1"/>
                </a:solidFill>
                <a:latin typeface="Cambria" pitchFamily="18" charset="0"/>
              </a:rPr>
              <a:t>Role playing is an excellent activity to</a:t>
            </a:r>
            <a:r>
              <a:rPr lang="en-US" dirty="0">
                <a:solidFill>
                  <a:schemeClr val="tx1"/>
                </a:solidFill>
                <a:latin typeface="Cambria" pitchFamily="18" charset="0"/>
              </a:rPr>
              <a:t> play with a child experiencing emotional regulation difficulties. </a:t>
            </a:r>
            <a:endParaRPr lang="en-US" dirty="0" smtClean="0">
              <a:solidFill>
                <a:schemeClr val="tx1"/>
              </a:solidFill>
              <a:latin typeface="Cambria" pitchFamily="18" charset="0"/>
            </a:endParaRPr>
          </a:p>
          <a:p>
            <a:r>
              <a:rPr lang="en-US" dirty="0">
                <a:solidFill>
                  <a:schemeClr val="tx1"/>
                </a:solidFill>
                <a:latin typeface="Cambria" pitchFamily="18" charset="0"/>
              </a:rPr>
              <a:t>Allowing </a:t>
            </a:r>
            <a:r>
              <a:rPr lang="en-US" dirty="0" err="1">
                <a:solidFill>
                  <a:schemeClr val="tx1"/>
                </a:solidFill>
                <a:latin typeface="Cambria" pitchFamily="18" charset="0"/>
              </a:rPr>
              <a:t>Amira</a:t>
            </a:r>
            <a:r>
              <a:rPr lang="en-US" dirty="0">
                <a:solidFill>
                  <a:schemeClr val="tx1"/>
                </a:solidFill>
                <a:latin typeface="Cambria" pitchFamily="18" charset="0"/>
              </a:rPr>
              <a:t> to explore via play and use </a:t>
            </a:r>
            <a:r>
              <a:rPr lang="en-US" dirty="0" smtClean="0">
                <a:solidFill>
                  <a:schemeClr val="tx1"/>
                </a:solidFill>
                <a:latin typeface="Cambria" pitchFamily="18" charset="0"/>
              </a:rPr>
              <a:t>her </a:t>
            </a:r>
            <a:r>
              <a:rPr lang="en-US" dirty="0">
                <a:solidFill>
                  <a:schemeClr val="tx1"/>
                </a:solidFill>
                <a:latin typeface="Cambria" pitchFamily="18" charset="0"/>
              </a:rPr>
              <a:t>senses will enhance their ability to process and assimilate sensory information, which will support the development of </a:t>
            </a:r>
            <a:r>
              <a:rPr lang="en-US" dirty="0" smtClean="0">
                <a:solidFill>
                  <a:schemeClr val="tx1"/>
                </a:solidFill>
                <a:latin typeface="Cambria" pitchFamily="18" charset="0"/>
              </a:rPr>
              <a:t>her </a:t>
            </a:r>
            <a:r>
              <a:rPr lang="en-US" dirty="0">
                <a:solidFill>
                  <a:schemeClr val="tx1"/>
                </a:solidFill>
                <a:latin typeface="Cambria" pitchFamily="18" charset="0"/>
              </a:rPr>
              <a:t>social and emotional abilities.</a:t>
            </a:r>
          </a:p>
          <a:p>
            <a:endParaRPr lang="en-GB" dirty="0">
              <a:solidFill>
                <a:schemeClr val="tx1"/>
              </a:solidFill>
              <a:latin typeface="Cambria" pitchFamily="18" charset="0"/>
            </a:endParaRPr>
          </a:p>
        </p:txBody>
      </p:sp>
    </p:spTree>
    <p:extLst>
      <p:ext uri="{BB962C8B-B14F-4D97-AF65-F5344CB8AC3E}">
        <p14:creationId xmlns:p14="http://schemas.microsoft.com/office/powerpoint/2010/main" val="4036293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tx1">
                    <a:lumMod val="50000"/>
                    <a:lumOff val="50000"/>
                  </a:schemeClr>
                </a:solidFill>
                <a:effectLst/>
                <a:latin typeface="Cambria" pitchFamily="18" charset="0"/>
              </a:rPr>
              <a:t>Evaluation of Chosen Theory</a:t>
            </a:r>
            <a:endParaRPr lang="en-GB" b="1" dirty="0">
              <a:solidFill>
                <a:schemeClr val="tx1">
                  <a:lumMod val="50000"/>
                  <a:lumOff val="50000"/>
                </a:schemeClr>
              </a:solidFill>
              <a:effectLst/>
              <a:latin typeface="Cambria" pitchFamily="18" charset="0"/>
            </a:endParaRPr>
          </a:p>
        </p:txBody>
      </p:sp>
      <p:sp>
        <p:nvSpPr>
          <p:cNvPr id="3" name="Content Placeholder 2"/>
          <p:cNvSpPr>
            <a:spLocks noGrp="1"/>
          </p:cNvSpPr>
          <p:nvPr>
            <p:ph idx="1"/>
          </p:nvPr>
        </p:nvSpPr>
        <p:spPr>
          <a:xfrm>
            <a:off x="2971800" y="1905000"/>
            <a:ext cx="5562600" cy="4525963"/>
          </a:xfrm>
        </p:spPr>
        <p:txBody>
          <a:bodyPr>
            <a:normAutofit fontScale="85000" lnSpcReduction="20000"/>
          </a:bodyPr>
          <a:lstStyle/>
          <a:p>
            <a:r>
              <a:rPr lang="en-US" b="1" dirty="0">
                <a:latin typeface="Cambria" pitchFamily="18" charset="0"/>
              </a:rPr>
              <a:t>Strengths:</a:t>
            </a:r>
            <a:endParaRPr lang="en-US" dirty="0">
              <a:latin typeface="Cambria" pitchFamily="18" charset="0"/>
            </a:endParaRPr>
          </a:p>
          <a:p>
            <a:r>
              <a:rPr lang="en-US" dirty="0">
                <a:latin typeface="Cambria" pitchFamily="18" charset="0"/>
              </a:rPr>
              <a:t>Explains </a:t>
            </a:r>
            <a:r>
              <a:rPr lang="en-US" dirty="0" err="1">
                <a:latin typeface="Cambria" pitchFamily="18" charset="0"/>
              </a:rPr>
              <a:t>Amira’s</a:t>
            </a:r>
            <a:r>
              <a:rPr lang="en-US" dirty="0">
                <a:latin typeface="Cambria" pitchFamily="18" charset="0"/>
              </a:rPr>
              <a:t> separation anxiety &amp; social withdrawal.</a:t>
            </a:r>
          </a:p>
          <a:p>
            <a:r>
              <a:rPr lang="en-US" dirty="0">
                <a:latin typeface="Cambria" pitchFamily="18" charset="0"/>
              </a:rPr>
              <a:t>Highlights importance of secure caregiver–child bond.</a:t>
            </a:r>
          </a:p>
          <a:p>
            <a:r>
              <a:rPr lang="en-US" dirty="0">
                <a:latin typeface="Cambria" pitchFamily="18" charset="0"/>
              </a:rPr>
              <a:t>Influential in shaping early years practice (e.g., Key Person Approach).</a:t>
            </a:r>
          </a:p>
          <a:p>
            <a:r>
              <a:rPr lang="en-US" b="1" dirty="0">
                <a:latin typeface="Cambria" pitchFamily="18" charset="0"/>
              </a:rPr>
              <a:t>Limitations:</a:t>
            </a:r>
            <a:endParaRPr lang="en-US" dirty="0">
              <a:latin typeface="Cambria" pitchFamily="18" charset="0"/>
            </a:endParaRPr>
          </a:p>
          <a:p>
            <a:r>
              <a:rPr lang="en-US" dirty="0">
                <a:latin typeface="Cambria" pitchFamily="18" charset="0"/>
              </a:rPr>
              <a:t>Doesn’t fully explain speech/language delay.</a:t>
            </a:r>
          </a:p>
          <a:p>
            <a:r>
              <a:rPr lang="en-US" dirty="0" err="1">
                <a:latin typeface="Cambria" pitchFamily="18" charset="0"/>
              </a:rPr>
              <a:t>Overemphasises</a:t>
            </a:r>
            <a:r>
              <a:rPr lang="en-US" dirty="0">
                <a:latin typeface="Cambria" pitchFamily="18" charset="0"/>
              </a:rPr>
              <a:t> mother/primary caregiver bond.</a:t>
            </a:r>
          </a:p>
          <a:p>
            <a:r>
              <a:rPr lang="en-US" dirty="0">
                <a:latin typeface="Cambria" pitchFamily="18" charset="0"/>
              </a:rPr>
              <a:t>Children can form </a:t>
            </a:r>
            <a:r>
              <a:rPr lang="en-US" b="1" dirty="0">
                <a:latin typeface="Cambria" pitchFamily="18" charset="0"/>
              </a:rPr>
              <a:t>multiple attachments</a:t>
            </a:r>
            <a:r>
              <a:rPr lang="en-US" dirty="0">
                <a:latin typeface="Cambria" pitchFamily="18" charset="0"/>
              </a:rPr>
              <a:t> (</a:t>
            </a:r>
            <a:r>
              <a:rPr lang="en-US" dirty="0" err="1">
                <a:latin typeface="Cambria" pitchFamily="18" charset="0"/>
              </a:rPr>
              <a:t>Rutter</a:t>
            </a:r>
            <a:r>
              <a:rPr lang="en-US" dirty="0">
                <a:latin typeface="Cambria" pitchFamily="18" charset="0"/>
              </a:rPr>
              <a:t>, 1981).</a:t>
            </a:r>
          </a:p>
          <a:p>
            <a:r>
              <a:rPr lang="en-US" dirty="0">
                <a:latin typeface="Cambria" pitchFamily="18" charset="0"/>
              </a:rPr>
              <a:t>Other theories (e.g., </a:t>
            </a:r>
            <a:r>
              <a:rPr lang="en-US" dirty="0" err="1">
                <a:latin typeface="Cambria" pitchFamily="18" charset="0"/>
              </a:rPr>
              <a:t>Vygotsky’s</a:t>
            </a:r>
            <a:r>
              <a:rPr lang="en-US" dirty="0">
                <a:latin typeface="Cambria" pitchFamily="18" charset="0"/>
              </a:rPr>
              <a:t> ZPD) better explain learning through play &amp; communication.</a:t>
            </a:r>
          </a:p>
          <a:p>
            <a:endParaRPr lang="en-GB" dirty="0">
              <a:latin typeface="Cambria" pitchFamily="18" charset="0"/>
            </a:endParaRPr>
          </a:p>
        </p:txBody>
      </p:sp>
      <p:pic>
        <p:nvPicPr>
          <p:cNvPr id="1032" name="Picture 8" descr="Bowlby's Attachment Theory Explained - YouTub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 y="2286000"/>
            <a:ext cx="2841363" cy="159878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54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b="1" dirty="0">
                <a:solidFill>
                  <a:schemeClr val="tx1"/>
                </a:solidFill>
                <a:effectLst/>
                <a:latin typeface="Cambria" pitchFamily="18" charset="0"/>
              </a:rPr>
              <a:t>Wider Implications for Child Development</a:t>
            </a:r>
            <a:endParaRPr lang="en-GB" sz="4800" b="1" dirty="0">
              <a:solidFill>
                <a:schemeClr val="tx1"/>
              </a:solidFill>
              <a:effectLst/>
              <a:latin typeface="Cambria" pitchFamily="18" charset="0"/>
            </a:endParaRPr>
          </a:p>
        </p:txBody>
      </p:sp>
      <p:sp>
        <p:nvSpPr>
          <p:cNvPr id="3" name="Content Placeholder 2"/>
          <p:cNvSpPr>
            <a:spLocks noGrp="1"/>
          </p:cNvSpPr>
          <p:nvPr>
            <p:ph idx="1"/>
          </p:nvPr>
        </p:nvSpPr>
        <p:spPr>
          <a:xfrm>
            <a:off x="4038600" y="1600200"/>
            <a:ext cx="4648200" cy="4525963"/>
          </a:xfrm>
        </p:spPr>
        <p:txBody>
          <a:bodyPr>
            <a:normAutofit fontScale="85000" lnSpcReduction="20000"/>
          </a:bodyPr>
          <a:lstStyle/>
          <a:p>
            <a:r>
              <a:rPr lang="en-US" dirty="0">
                <a:solidFill>
                  <a:schemeClr val="tx1"/>
                </a:solidFill>
                <a:latin typeface="Cambria" pitchFamily="18" charset="0"/>
              </a:rPr>
              <a:t>Development and learning are dynamic processes that reflect the complex interplay between a child's biological characteristics and the environment.</a:t>
            </a:r>
          </a:p>
          <a:p>
            <a:r>
              <a:rPr lang="en-US" dirty="0">
                <a:solidFill>
                  <a:schemeClr val="tx1"/>
                </a:solidFill>
                <a:latin typeface="Cambria" pitchFamily="18" charset="0"/>
              </a:rPr>
              <a:t>Theory guides policy and practice in nurseries, schools, and social care</a:t>
            </a:r>
            <a:r>
              <a:rPr lang="en-US" dirty="0" smtClean="0">
                <a:solidFill>
                  <a:schemeClr val="tx1"/>
                </a:solidFill>
                <a:latin typeface="Cambria" pitchFamily="18" charset="0"/>
              </a:rPr>
              <a:t>.</a:t>
            </a:r>
          </a:p>
          <a:p>
            <a:r>
              <a:rPr lang="en-US" dirty="0" smtClean="0">
                <a:solidFill>
                  <a:schemeClr val="tx1"/>
                </a:solidFill>
                <a:latin typeface="Cambria" pitchFamily="18" charset="0"/>
              </a:rPr>
              <a:t>Social </a:t>
            </a:r>
            <a:r>
              <a:rPr lang="en-US" dirty="0">
                <a:solidFill>
                  <a:schemeClr val="tx1"/>
                </a:solidFill>
                <a:latin typeface="Cambria" pitchFamily="18" charset="0"/>
              </a:rPr>
              <a:t>development in early childhood is a critical aspect of a child's growth and well-being. It lays the foundation for future success in life</a:t>
            </a:r>
            <a:r>
              <a:rPr lang="en-US" dirty="0" smtClean="0">
                <a:solidFill>
                  <a:schemeClr val="tx1"/>
                </a:solidFill>
                <a:latin typeface="Cambria" pitchFamily="18" charset="0"/>
              </a:rPr>
              <a:t>.</a:t>
            </a:r>
          </a:p>
          <a:p>
            <a:r>
              <a:rPr lang="en-US" dirty="0" smtClean="0">
                <a:solidFill>
                  <a:schemeClr val="tx1"/>
                </a:solidFill>
                <a:latin typeface="Cambria" pitchFamily="18" charset="0"/>
              </a:rPr>
              <a:t>Secure </a:t>
            </a:r>
            <a:r>
              <a:rPr lang="en-US" dirty="0">
                <a:solidFill>
                  <a:schemeClr val="tx1"/>
                </a:solidFill>
                <a:latin typeface="Cambria" pitchFamily="18" charset="0"/>
              </a:rPr>
              <a:t>attachment → long-term benefits (school readiness, resilience, relationships).Insecure attachment → risk of anxiety, low self-esteem, or learning difficulties.</a:t>
            </a:r>
            <a:endParaRPr lang="en-GB" dirty="0">
              <a:solidFill>
                <a:schemeClr val="tx1"/>
              </a:solidFill>
              <a:latin typeface="Cambria" pitchFamily="18" charset="0"/>
            </a:endParaRPr>
          </a:p>
        </p:txBody>
      </p:sp>
      <p:pic>
        <p:nvPicPr>
          <p:cNvPr id="8194" name="Picture 2" descr="Impact and Implementation of an Early Years Fundamental Motor Skills  Intervention for Children 4–5 Year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600" y="2133600"/>
            <a:ext cx="3886200" cy="274754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7512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tx1"/>
                </a:solidFill>
                <a:effectLst/>
                <a:latin typeface="Cambria" pitchFamily="18" charset="0"/>
              </a:rPr>
              <a:t>Conclusion</a:t>
            </a:r>
            <a:endParaRPr lang="en-GB" b="1" dirty="0">
              <a:solidFill>
                <a:schemeClr val="tx1"/>
              </a:solidFill>
              <a:effectLst/>
              <a:latin typeface="Cambria" pitchFamily="18" charset="0"/>
            </a:endParaRPr>
          </a:p>
        </p:txBody>
      </p:sp>
      <p:sp>
        <p:nvSpPr>
          <p:cNvPr id="3" name="Content Placeholder 2"/>
          <p:cNvSpPr>
            <a:spLocks noGrp="1"/>
          </p:cNvSpPr>
          <p:nvPr>
            <p:ph idx="1"/>
          </p:nvPr>
        </p:nvSpPr>
        <p:spPr>
          <a:xfrm>
            <a:off x="457200" y="2337353"/>
            <a:ext cx="8229600" cy="4525963"/>
          </a:xfrm>
        </p:spPr>
        <p:txBody>
          <a:bodyPr/>
          <a:lstStyle/>
          <a:p>
            <a:r>
              <a:rPr lang="en-US" dirty="0" err="1">
                <a:latin typeface="Cambria" pitchFamily="18" charset="0"/>
              </a:rPr>
              <a:t>Bowlby’s</a:t>
            </a:r>
            <a:r>
              <a:rPr lang="en-US" dirty="0">
                <a:latin typeface="Cambria" pitchFamily="18" charset="0"/>
              </a:rPr>
              <a:t> theory = useful for understanding </a:t>
            </a:r>
            <a:r>
              <a:rPr lang="en-US" dirty="0" err="1">
                <a:latin typeface="Cambria" pitchFamily="18" charset="0"/>
              </a:rPr>
              <a:t>Amira’s</a:t>
            </a:r>
            <a:r>
              <a:rPr lang="en-US" dirty="0">
                <a:latin typeface="Cambria" pitchFamily="18" charset="0"/>
              </a:rPr>
              <a:t> anxiety &amp; social needs.</a:t>
            </a:r>
          </a:p>
          <a:p>
            <a:r>
              <a:rPr lang="en-US" dirty="0">
                <a:latin typeface="Cambria" pitchFamily="18" charset="0"/>
              </a:rPr>
              <a:t>Highlights importance of secure attachment in early years.</a:t>
            </a:r>
          </a:p>
          <a:p>
            <a:r>
              <a:rPr lang="en-US" dirty="0">
                <a:latin typeface="Cambria" pitchFamily="18" charset="0"/>
              </a:rPr>
              <a:t>Limitations → doesn’t fully explain language delay or wider influences.</a:t>
            </a:r>
          </a:p>
          <a:p>
            <a:r>
              <a:rPr lang="en-US" dirty="0">
                <a:latin typeface="Cambria" pitchFamily="18" charset="0"/>
              </a:rPr>
              <a:t>In </a:t>
            </a:r>
            <a:r>
              <a:rPr lang="en-US" dirty="0" err="1">
                <a:latin typeface="Cambria" pitchFamily="18" charset="0"/>
              </a:rPr>
              <a:t>Amira’s</a:t>
            </a:r>
            <a:r>
              <a:rPr lang="en-US" dirty="0">
                <a:latin typeface="Cambria" pitchFamily="18" charset="0"/>
              </a:rPr>
              <a:t> case → </a:t>
            </a:r>
            <a:r>
              <a:rPr lang="en-US" b="1" dirty="0">
                <a:latin typeface="Cambria" pitchFamily="18" charset="0"/>
              </a:rPr>
              <a:t>nurture</a:t>
            </a:r>
            <a:r>
              <a:rPr lang="en-US" dirty="0">
                <a:latin typeface="Cambria" pitchFamily="18" charset="0"/>
              </a:rPr>
              <a:t> (relationships, environment) more influential than nature.</a:t>
            </a:r>
          </a:p>
          <a:p>
            <a:r>
              <a:rPr lang="en-US" dirty="0">
                <a:latin typeface="Cambria" pitchFamily="18" charset="0"/>
              </a:rPr>
              <a:t>Theory → valuable guide for practice, but must be used with wider perspectives.</a:t>
            </a:r>
          </a:p>
        </p:txBody>
      </p:sp>
    </p:spTree>
    <p:extLst>
      <p:ext uri="{BB962C8B-B14F-4D97-AF65-F5344CB8AC3E}">
        <p14:creationId xmlns:p14="http://schemas.microsoft.com/office/powerpoint/2010/main" val="883659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tx1"/>
                </a:solidFill>
                <a:effectLst/>
                <a:latin typeface="Cambria" pitchFamily="18" charset="0"/>
              </a:rPr>
              <a:t>References</a:t>
            </a:r>
            <a:endParaRPr lang="en-GB" b="1" dirty="0">
              <a:solidFill>
                <a:schemeClr val="tx1"/>
              </a:solidFill>
              <a:effectLst/>
              <a:latin typeface="Cambria" pitchFamily="18" charset="0"/>
            </a:endParaRPr>
          </a:p>
        </p:txBody>
      </p:sp>
      <p:sp>
        <p:nvSpPr>
          <p:cNvPr id="3" name="Content Placeholder 2"/>
          <p:cNvSpPr>
            <a:spLocks noGrp="1"/>
          </p:cNvSpPr>
          <p:nvPr>
            <p:ph idx="1"/>
          </p:nvPr>
        </p:nvSpPr>
        <p:spPr/>
        <p:txBody>
          <a:bodyPr>
            <a:normAutofit fontScale="55000" lnSpcReduction="20000"/>
          </a:bodyPr>
          <a:lstStyle/>
          <a:p>
            <a:r>
              <a:rPr lang="en-GB" dirty="0">
                <a:solidFill>
                  <a:schemeClr val="tx1"/>
                </a:solidFill>
                <a:latin typeface="Cambria" pitchFamily="18" charset="0"/>
              </a:rPr>
              <a:t>UNICEF Regional Office for the Middle East and North Africa </a:t>
            </a:r>
            <a:r>
              <a:rPr lang="en-GB" i="1" dirty="0">
                <a:solidFill>
                  <a:schemeClr val="tx1"/>
                </a:solidFill>
                <a:latin typeface="Cambria" pitchFamily="18" charset="0"/>
              </a:rPr>
              <a:t>et al.</a:t>
            </a:r>
            <a:r>
              <a:rPr lang="en-GB" dirty="0">
                <a:solidFill>
                  <a:schemeClr val="tx1"/>
                </a:solidFill>
                <a:latin typeface="Cambria" pitchFamily="18" charset="0"/>
              </a:rPr>
              <a:t> (2023) </a:t>
            </a:r>
            <a:r>
              <a:rPr lang="en-GB" i="1" dirty="0">
                <a:solidFill>
                  <a:schemeClr val="tx1"/>
                </a:solidFill>
                <a:latin typeface="Cambria" pitchFamily="18" charset="0"/>
              </a:rPr>
              <a:t>Overview of the situation of early childhood development in the Middle East and North Africa region</a:t>
            </a:r>
            <a:r>
              <a:rPr lang="en-GB" dirty="0">
                <a:solidFill>
                  <a:schemeClr val="tx1"/>
                </a:solidFill>
                <a:latin typeface="Cambria" pitchFamily="18" charset="0"/>
              </a:rPr>
              <a:t>. https://ecdan.org/wp-content/uploads/2024/04/MENA-ECD-Overview-Final-3.pdf.</a:t>
            </a:r>
          </a:p>
          <a:p>
            <a:r>
              <a:rPr lang="en-GB" dirty="0">
                <a:solidFill>
                  <a:schemeClr val="tx1"/>
                </a:solidFill>
                <a:latin typeface="Cambria" pitchFamily="18" charset="0"/>
              </a:rPr>
              <a:t>Simply Psychology (2025) </a:t>
            </a:r>
            <a:r>
              <a:rPr lang="en-GB" i="1" dirty="0">
                <a:solidFill>
                  <a:schemeClr val="tx1"/>
                </a:solidFill>
                <a:latin typeface="Cambria" pitchFamily="18" charset="0"/>
              </a:rPr>
              <a:t>John </a:t>
            </a:r>
            <a:r>
              <a:rPr lang="en-GB" i="1" dirty="0" err="1">
                <a:solidFill>
                  <a:schemeClr val="tx1"/>
                </a:solidFill>
                <a:latin typeface="Cambria" pitchFamily="18" charset="0"/>
              </a:rPr>
              <a:t>Bowlby’s</a:t>
            </a:r>
            <a:r>
              <a:rPr lang="en-GB" i="1" dirty="0">
                <a:solidFill>
                  <a:schemeClr val="tx1"/>
                </a:solidFill>
                <a:latin typeface="Cambria" pitchFamily="18" charset="0"/>
              </a:rPr>
              <a:t> attachment Theory</a:t>
            </a:r>
            <a:r>
              <a:rPr lang="en-GB" dirty="0">
                <a:solidFill>
                  <a:schemeClr val="tx1"/>
                </a:solidFill>
                <a:latin typeface="Cambria" pitchFamily="18" charset="0"/>
              </a:rPr>
              <a:t>. https://www.simplypsychology.org/bowlby.html.</a:t>
            </a:r>
          </a:p>
          <a:p>
            <a:r>
              <a:rPr lang="en-GB" dirty="0">
                <a:solidFill>
                  <a:schemeClr val="tx1"/>
                </a:solidFill>
                <a:latin typeface="Cambria" pitchFamily="18" charset="0"/>
              </a:rPr>
              <a:t>Main, P. (2023) </a:t>
            </a:r>
            <a:r>
              <a:rPr lang="en-GB" i="1" dirty="0" err="1">
                <a:solidFill>
                  <a:schemeClr val="tx1"/>
                </a:solidFill>
                <a:latin typeface="Cambria" pitchFamily="18" charset="0"/>
              </a:rPr>
              <a:t>Bowlby’s</a:t>
            </a:r>
            <a:r>
              <a:rPr lang="en-GB" i="1" dirty="0">
                <a:solidFill>
                  <a:schemeClr val="tx1"/>
                </a:solidFill>
                <a:latin typeface="Cambria" pitchFamily="18" charset="0"/>
              </a:rPr>
              <a:t> attachment Theory</a:t>
            </a:r>
            <a:r>
              <a:rPr lang="en-GB" dirty="0">
                <a:solidFill>
                  <a:schemeClr val="tx1"/>
                </a:solidFill>
                <a:latin typeface="Cambria" pitchFamily="18" charset="0"/>
              </a:rPr>
              <a:t>. https://www.structural-learning.com/post/bowlbys-attachment-theory.</a:t>
            </a:r>
          </a:p>
          <a:p>
            <a:r>
              <a:rPr lang="en-GB" i="1" dirty="0">
                <a:solidFill>
                  <a:schemeClr val="tx1"/>
                </a:solidFill>
                <a:latin typeface="Cambria" pitchFamily="18" charset="0"/>
              </a:rPr>
              <a:t>Attachment and child development | NSPCC Learning</a:t>
            </a:r>
            <a:r>
              <a:rPr lang="en-GB" dirty="0">
                <a:solidFill>
                  <a:schemeClr val="tx1"/>
                </a:solidFill>
                <a:latin typeface="Cambria" pitchFamily="18" charset="0"/>
              </a:rPr>
              <a:t> (no date). </a:t>
            </a:r>
            <a:r>
              <a:rPr lang="en-GB" u="sng" dirty="0">
                <a:solidFill>
                  <a:schemeClr val="tx1"/>
                </a:solidFill>
                <a:latin typeface="Cambria" pitchFamily="18" charset="0"/>
                <a:hlinkClick r:id="rId3"/>
              </a:rPr>
              <a:t>https://learning.nspcc.org.uk/child-health-development/attachment-early-years</a:t>
            </a:r>
            <a:r>
              <a:rPr lang="en-GB" dirty="0">
                <a:solidFill>
                  <a:schemeClr val="tx1"/>
                </a:solidFill>
                <a:latin typeface="Cambria" pitchFamily="18" charset="0"/>
              </a:rPr>
              <a:t>.</a:t>
            </a:r>
          </a:p>
          <a:p>
            <a:r>
              <a:rPr lang="en-GB" dirty="0">
                <a:solidFill>
                  <a:schemeClr val="tx1"/>
                </a:solidFill>
                <a:latin typeface="Cambria" pitchFamily="18" charset="0"/>
              </a:rPr>
              <a:t>Cassidy, J., Jones, J.D. and Shaver, P.R. (2013) 'Contributions of attachment theory and research: A framework for future research, translation, and policy,' </a:t>
            </a:r>
            <a:r>
              <a:rPr lang="en-GB" i="1" dirty="0">
                <a:solidFill>
                  <a:schemeClr val="tx1"/>
                </a:solidFill>
                <a:latin typeface="Cambria" pitchFamily="18" charset="0"/>
              </a:rPr>
              <a:t>Development and Psychopathology</a:t>
            </a:r>
            <a:r>
              <a:rPr lang="en-GB" dirty="0">
                <a:solidFill>
                  <a:schemeClr val="tx1"/>
                </a:solidFill>
                <a:latin typeface="Cambria" pitchFamily="18" charset="0"/>
              </a:rPr>
              <a:t>, 25(4pt2), pp. 1415–1434. </a:t>
            </a:r>
            <a:r>
              <a:rPr lang="en-GB" u="sng" dirty="0">
                <a:solidFill>
                  <a:schemeClr val="tx1"/>
                </a:solidFill>
                <a:latin typeface="Cambria" pitchFamily="18" charset="0"/>
                <a:hlinkClick r:id="rId4"/>
              </a:rPr>
              <a:t>https://doi.org/10.1017/s0954579413000692</a:t>
            </a:r>
            <a:r>
              <a:rPr lang="en-GB" dirty="0">
                <a:solidFill>
                  <a:schemeClr val="tx1"/>
                </a:solidFill>
                <a:latin typeface="Cambria" pitchFamily="18" charset="0"/>
              </a:rPr>
              <a:t>.</a:t>
            </a:r>
          </a:p>
          <a:p>
            <a:r>
              <a:rPr lang="en-GB" dirty="0" err="1">
                <a:solidFill>
                  <a:schemeClr val="tx1"/>
                </a:solidFill>
                <a:latin typeface="Cambria" pitchFamily="18" charset="0"/>
              </a:rPr>
              <a:t>Goldschmied</a:t>
            </a:r>
            <a:r>
              <a:rPr lang="en-GB" dirty="0">
                <a:solidFill>
                  <a:schemeClr val="tx1"/>
                </a:solidFill>
                <a:latin typeface="Cambria" pitchFamily="18" charset="0"/>
              </a:rPr>
              <a:t> </a:t>
            </a:r>
            <a:r>
              <a:rPr lang="en-GB" i="1" dirty="0">
                <a:solidFill>
                  <a:schemeClr val="tx1"/>
                </a:solidFill>
                <a:latin typeface="Cambria" pitchFamily="18" charset="0"/>
              </a:rPr>
              <a:t>et al.</a:t>
            </a:r>
            <a:r>
              <a:rPr lang="en-GB" dirty="0">
                <a:solidFill>
                  <a:schemeClr val="tx1"/>
                </a:solidFill>
                <a:latin typeface="Cambria" pitchFamily="18" charset="0"/>
              </a:rPr>
              <a:t> (2016) </a:t>
            </a:r>
            <a:r>
              <a:rPr lang="en-GB" i="1" dirty="0">
                <a:solidFill>
                  <a:schemeClr val="tx1"/>
                </a:solidFill>
                <a:latin typeface="Cambria" pitchFamily="18" charset="0"/>
              </a:rPr>
              <a:t>Positive Relationships with Children in the Early Years</a:t>
            </a:r>
            <a:r>
              <a:rPr lang="en-GB" dirty="0">
                <a:solidFill>
                  <a:schemeClr val="tx1"/>
                </a:solidFill>
                <a:latin typeface="Cambria" pitchFamily="18" charset="0"/>
              </a:rPr>
              <a:t>. </a:t>
            </a:r>
            <a:r>
              <a:rPr lang="en-GB" dirty="0" err="1">
                <a:solidFill>
                  <a:schemeClr val="tx1"/>
                </a:solidFill>
                <a:latin typeface="Cambria" pitchFamily="18" charset="0"/>
              </a:rPr>
              <a:t>Barnardos</a:t>
            </a:r>
            <a:r>
              <a:rPr lang="en-GB" dirty="0">
                <a:solidFill>
                  <a:schemeClr val="tx1"/>
                </a:solidFill>
                <a:latin typeface="Cambria" pitchFamily="18" charset="0"/>
              </a:rPr>
              <a:t>. https://mosaicearlyed.com/wp-content/uploads/2019/03/Barnardos_KeyPersonBooklet_final-draft.pdf.</a:t>
            </a:r>
          </a:p>
          <a:p>
            <a:r>
              <a:rPr lang="en-GB" dirty="0">
                <a:solidFill>
                  <a:schemeClr val="tx1"/>
                </a:solidFill>
                <a:latin typeface="Cambria" pitchFamily="18" charset="0"/>
              </a:rPr>
              <a:t>Khan, A. </a:t>
            </a:r>
            <a:r>
              <a:rPr lang="en-GB" i="1" dirty="0">
                <a:solidFill>
                  <a:schemeClr val="tx1"/>
                </a:solidFill>
                <a:latin typeface="Cambria" pitchFamily="18" charset="0"/>
              </a:rPr>
              <a:t>et al.</a:t>
            </a:r>
            <a:r>
              <a:rPr lang="en-GB" dirty="0">
                <a:solidFill>
                  <a:schemeClr val="tx1"/>
                </a:solidFill>
                <a:latin typeface="Cambria" pitchFamily="18" charset="0"/>
              </a:rPr>
              <a:t> (2017) 'Communication skills of a teacher and its role in the development of the students’ academic success,' </a:t>
            </a:r>
            <a:r>
              <a:rPr lang="en-GB" i="1" dirty="0">
                <a:solidFill>
                  <a:schemeClr val="tx1"/>
                </a:solidFill>
                <a:latin typeface="Cambria" pitchFamily="18" charset="0"/>
              </a:rPr>
              <a:t>Journal of Education and Practice</a:t>
            </a:r>
            <a:r>
              <a:rPr lang="en-GB" dirty="0">
                <a:solidFill>
                  <a:schemeClr val="tx1"/>
                </a:solidFill>
                <a:latin typeface="Cambria" pitchFamily="18" charset="0"/>
              </a:rPr>
              <a:t>, Vol.8(No.1), pp. 18–19. https://files.eric.ed.gov/fulltext/EJ1131770.pdf.</a:t>
            </a:r>
          </a:p>
          <a:p>
            <a:r>
              <a:rPr lang="en-GB" dirty="0">
                <a:solidFill>
                  <a:schemeClr val="tx1"/>
                </a:solidFill>
                <a:latin typeface="Cambria" pitchFamily="18" charset="0"/>
              </a:rPr>
              <a:t>Diaz, B.A. (2024) </a:t>
            </a:r>
            <a:r>
              <a:rPr lang="en-GB" i="1" dirty="0">
                <a:solidFill>
                  <a:schemeClr val="tx1"/>
                </a:solidFill>
                <a:latin typeface="Cambria" pitchFamily="18" charset="0"/>
              </a:rPr>
              <a:t>Eight recommendations to improve early childhood education</a:t>
            </a:r>
            <a:r>
              <a:rPr lang="en-GB" dirty="0">
                <a:solidFill>
                  <a:schemeClr val="tx1"/>
                </a:solidFill>
                <a:latin typeface="Cambria" pitchFamily="18" charset="0"/>
              </a:rPr>
              <a:t>. </a:t>
            </a:r>
            <a:r>
              <a:rPr lang="en-GB" dirty="0">
                <a:solidFill>
                  <a:schemeClr val="tx1"/>
                </a:solidFill>
                <a:latin typeface="Cambria" pitchFamily="18" charset="0"/>
                <a:hlinkClick r:id="rId5"/>
              </a:rPr>
              <a:t>https://www.caf.com/en/blog/eight-recommendations-to-improve-early-childhood-education</a:t>
            </a:r>
            <a:r>
              <a:rPr lang="en-GB" dirty="0" smtClean="0">
                <a:solidFill>
                  <a:schemeClr val="tx1"/>
                </a:solidFill>
                <a:latin typeface="Cambria" pitchFamily="18" charset="0"/>
                <a:hlinkClick r:id="rId5"/>
              </a:rPr>
              <a:t>/</a:t>
            </a:r>
            <a:r>
              <a:rPr lang="en-GB" dirty="0" smtClean="0">
                <a:solidFill>
                  <a:schemeClr val="tx1"/>
                </a:solidFill>
                <a:latin typeface="Cambria" pitchFamily="18" charset="0"/>
              </a:rPr>
              <a:t>.</a:t>
            </a:r>
          </a:p>
          <a:p>
            <a:r>
              <a:rPr lang="en-GB" dirty="0">
                <a:solidFill>
                  <a:schemeClr val="tx1"/>
                </a:solidFill>
                <a:latin typeface="Cambria" pitchFamily="18" charset="0"/>
              </a:rPr>
              <a:t>Kumar, P. (2025b) 'The Biological Perspective on Child Development: Exploring Genetics and </a:t>
            </a:r>
            <a:r>
              <a:rPr lang="en-GB" dirty="0" err="1">
                <a:solidFill>
                  <a:schemeClr val="tx1"/>
                </a:solidFill>
                <a:latin typeface="Cambria" pitchFamily="18" charset="0"/>
              </a:rPr>
              <a:t>Behavior</a:t>
            </a:r>
            <a:r>
              <a:rPr lang="en-GB" dirty="0">
                <a:solidFill>
                  <a:schemeClr val="tx1"/>
                </a:solidFill>
                <a:latin typeface="Cambria" pitchFamily="18" charset="0"/>
              </a:rPr>
              <a:t> • Teachers Institute,' </a:t>
            </a:r>
            <a:r>
              <a:rPr lang="en-GB" i="1" dirty="0">
                <a:solidFill>
                  <a:schemeClr val="tx1"/>
                </a:solidFill>
                <a:latin typeface="Cambria" pitchFamily="18" charset="0"/>
              </a:rPr>
              <a:t>Teachers Institute</a:t>
            </a:r>
            <a:r>
              <a:rPr lang="en-GB" dirty="0">
                <a:solidFill>
                  <a:schemeClr val="tx1"/>
                </a:solidFill>
                <a:latin typeface="Cambria" pitchFamily="18" charset="0"/>
              </a:rPr>
              <a:t>, 29 May. https://teachers.institute/childhood-growing-up/child-development-genetics-behavior/#google_vignette.</a:t>
            </a:r>
          </a:p>
          <a:p>
            <a:r>
              <a:rPr lang="en-GB" dirty="0">
                <a:solidFill>
                  <a:schemeClr val="tx1"/>
                </a:solidFill>
                <a:latin typeface="Cambria" pitchFamily="18" charset="0"/>
              </a:rPr>
              <a:t>Academy, L. (2025) </a:t>
            </a:r>
            <a:r>
              <a:rPr lang="en-GB" i="1" dirty="0">
                <a:solidFill>
                  <a:schemeClr val="tx1"/>
                </a:solidFill>
                <a:latin typeface="Cambria" pitchFamily="18" charset="0"/>
              </a:rPr>
              <a:t>What are the environmental factors that affect child development?</a:t>
            </a:r>
            <a:r>
              <a:rPr lang="en-GB" dirty="0">
                <a:solidFill>
                  <a:schemeClr val="tx1"/>
                </a:solidFill>
                <a:latin typeface="Cambria" pitchFamily="18" charset="0"/>
              </a:rPr>
              <a:t> https://lead-academy.org/blog/environmental-factors-that-affect-child-development/.</a:t>
            </a:r>
          </a:p>
          <a:p>
            <a:r>
              <a:rPr lang="en-GB" dirty="0"/>
              <a:t> </a:t>
            </a:r>
          </a:p>
          <a:p>
            <a:endParaRPr lang="en-GB" dirty="0">
              <a:solidFill>
                <a:schemeClr val="tx1"/>
              </a:solidFill>
              <a:latin typeface="Cambria" pitchFamily="18" charset="0"/>
            </a:endParaRPr>
          </a:p>
          <a:p>
            <a:endParaRPr lang="en-GB" dirty="0"/>
          </a:p>
        </p:txBody>
      </p:sp>
    </p:spTree>
    <p:extLst>
      <p:ext uri="{BB962C8B-B14F-4D97-AF65-F5344CB8AC3E}">
        <p14:creationId xmlns:p14="http://schemas.microsoft.com/office/powerpoint/2010/main" val="253859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tx1"/>
                </a:solidFill>
                <a:effectLst/>
                <a:latin typeface="Cambria" pitchFamily="18" charset="0"/>
              </a:rPr>
              <a:t>References</a:t>
            </a:r>
            <a:endParaRPr lang="en-GB" b="1" dirty="0">
              <a:solidFill>
                <a:schemeClr val="tx1"/>
              </a:solidFill>
              <a:effectLst/>
              <a:latin typeface="Cambria" pitchFamily="18" charset="0"/>
            </a:endParaRPr>
          </a:p>
        </p:txBody>
      </p:sp>
      <p:sp>
        <p:nvSpPr>
          <p:cNvPr id="3" name="Content Placeholder 2"/>
          <p:cNvSpPr>
            <a:spLocks noGrp="1"/>
          </p:cNvSpPr>
          <p:nvPr>
            <p:ph idx="1"/>
          </p:nvPr>
        </p:nvSpPr>
        <p:spPr/>
        <p:txBody>
          <a:bodyPr>
            <a:normAutofit fontScale="92500" lnSpcReduction="10000"/>
          </a:bodyPr>
          <a:lstStyle/>
          <a:p>
            <a:r>
              <a:rPr lang="en-GB" dirty="0" err="1">
                <a:solidFill>
                  <a:schemeClr val="tx1"/>
                </a:solidFill>
                <a:latin typeface="Cambria" pitchFamily="18" charset="0"/>
              </a:rPr>
              <a:t>BetterHelp</a:t>
            </a:r>
            <a:r>
              <a:rPr lang="en-GB" dirty="0">
                <a:solidFill>
                  <a:schemeClr val="tx1"/>
                </a:solidFill>
                <a:latin typeface="Cambria" pitchFamily="18" charset="0"/>
              </a:rPr>
              <a:t> Editorial Team (2025) </a:t>
            </a:r>
            <a:r>
              <a:rPr lang="en-GB" i="1" dirty="0">
                <a:solidFill>
                  <a:schemeClr val="tx1"/>
                </a:solidFill>
                <a:latin typeface="Cambria" pitchFamily="18" charset="0"/>
              </a:rPr>
              <a:t>An overview of childhood development | </a:t>
            </a:r>
            <a:r>
              <a:rPr lang="en-GB" i="1" dirty="0" err="1">
                <a:solidFill>
                  <a:schemeClr val="tx1"/>
                </a:solidFill>
                <a:latin typeface="Cambria" pitchFamily="18" charset="0"/>
              </a:rPr>
              <a:t>BetterHelp</a:t>
            </a:r>
            <a:r>
              <a:rPr lang="en-GB" dirty="0">
                <a:solidFill>
                  <a:schemeClr val="tx1"/>
                </a:solidFill>
                <a:latin typeface="Cambria" pitchFamily="18" charset="0"/>
              </a:rPr>
              <a:t>. </a:t>
            </a:r>
            <a:r>
              <a:rPr lang="en-GB" u="sng" dirty="0">
                <a:solidFill>
                  <a:schemeClr val="tx1"/>
                </a:solidFill>
                <a:latin typeface="Cambria" pitchFamily="18" charset="0"/>
                <a:hlinkClick r:id="rId2"/>
              </a:rPr>
              <a:t>https://www.betterhelp.com/advice/childhood/an-overview-of-childhood-development/</a:t>
            </a:r>
            <a:r>
              <a:rPr lang="en-GB" dirty="0">
                <a:solidFill>
                  <a:schemeClr val="tx1"/>
                </a:solidFill>
                <a:latin typeface="Cambria" pitchFamily="18" charset="0"/>
              </a:rPr>
              <a:t>.</a:t>
            </a:r>
          </a:p>
          <a:p>
            <a:r>
              <a:rPr lang="en-GB" dirty="0">
                <a:solidFill>
                  <a:schemeClr val="tx1"/>
                </a:solidFill>
                <a:latin typeface="Cambria" pitchFamily="18" charset="0"/>
              </a:rPr>
              <a:t>Norman (2025) </a:t>
            </a:r>
            <a:r>
              <a:rPr lang="en-GB" i="1" dirty="0">
                <a:solidFill>
                  <a:schemeClr val="tx1"/>
                </a:solidFill>
                <a:latin typeface="Cambria" pitchFamily="18" charset="0"/>
              </a:rPr>
              <a:t>What are the 8 biological factors that influence child development?</a:t>
            </a:r>
            <a:r>
              <a:rPr lang="en-GB" dirty="0">
                <a:solidFill>
                  <a:schemeClr val="tx1"/>
                </a:solidFill>
                <a:latin typeface="Cambria" pitchFamily="18" charset="0"/>
              </a:rPr>
              <a:t> https://engagetherapy.com/what-are-the-8-biological-factors-that-influence-child-development/.</a:t>
            </a:r>
          </a:p>
          <a:p>
            <a:r>
              <a:rPr lang="en-GB" dirty="0">
                <a:solidFill>
                  <a:schemeClr val="tx1"/>
                </a:solidFill>
                <a:latin typeface="Cambria" pitchFamily="18" charset="0"/>
              </a:rPr>
              <a:t>Turner, M. </a:t>
            </a:r>
            <a:r>
              <a:rPr lang="en-GB" i="1" dirty="0">
                <a:solidFill>
                  <a:schemeClr val="tx1"/>
                </a:solidFill>
                <a:latin typeface="Cambria" pitchFamily="18" charset="0"/>
              </a:rPr>
              <a:t>et al.</a:t>
            </a:r>
            <a:r>
              <a:rPr lang="en-GB" dirty="0">
                <a:solidFill>
                  <a:schemeClr val="tx1"/>
                </a:solidFill>
                <a:latin typeface="Cambria" pitchFamily="18" charset="0"/>
              </a:rPr>
              <a:t> (2019) 'Attachment difficulties and disorders,' </a:t>
            </a:r>
            <a:r>
              <a:rPr lang="en-GB" i="1" dirty="0" err="1">
                <a:solidFill>
                  <a:schemeClr val="tx1"/>
                </a:solidFill>
                <a:latin typeface="Cambria" pitchFamily="18" charset="0"/>
              </a:rPr>
              <a:t>InnovAiT</a:t>
            </a:r>
            <a:r>
              <a:rPr lang="en-GB" i="1" dirty="0">
                <a:solidFill>
                  <a:schemeClr val="tx1"/>
                </a:solidFill>
                <a:latin typeface="Cambria" pitchFamily="18" charset="0"/>
              </a:rPr>
              <a:t> Education and Inspiration for General Practice</a:t>
            </a:r>
            <a:r>
              <a:rPr lang="en-GB" dirty="0">
                <a:solidFill>
                  <a:schemeClr val="tx1"/>
                </a:solidFill>
                <a:latin typeface="Cambria" pitchFamily="18" charset="0"/>
              </a:rPr>
              <a:t>, 12(4), pp. 173–179. </a:t>
            </a:r>
            <a:r>
              <a:rPr lang="en-GB" u="sng" dirty="0">
                <a:solidFill>
                  <a:schemeClr val="tx1"/>
                </a:solidFill>
                <a:latin typeface="Cambria" pitchFamily="18" charset="0"/>
                <a:hlinkClick r:id="rId3"/>
              </a:rPr>
              <a:t>https://doi.org/10.1177/1755738018823817</a:t>
            </a:r>
            <a:r>
              <a:rPr lang="en-GB" dirty="0">
                <a:solidFill>
                  <a:schemeClr val="tx1"/>
                </a:solidFill>
                <a:latin typeface="Cambria" pitchFamily="18" charset="0"/>
              </a:rPr>
              <a:t>.</a:t>
            </a:r>
          </a:p>
          <a:p>
            <a:r>
              <a:rPr lang="en-GB" dirty="0">
                <a:solidFill>
                  <a:schemeClr val="tx1"/>
                </a:solidFill>
                <a:latin typeface="Cambria" pitchFamily="18" charset="0"/>
              </a:rPr>
              <a:t>Study Mind (2024) </a:t>
            </a:r>
            <a:r>
              <a:rPr lang="en-GB" i="1" dirty="0">
                <a:solidFill>
                  <a:schemeClr val="tx1"/>
                </a:solidFill>
                <a:latin typeface="Cambria" pitchFamily="18" charset="0"/>
              </a:rPr>
              <a:t>Explanations of </a:t>
            </a:r>
            <a:r>
              <a:rPr lang="en-GB" i="1" dirty="0" err="1">
                <a:solidFill>
                  <a:schemeClr val="tx1"/>
                </a:solidFill>
                <a:latin typeface="Cambria" pitchFamily="18" charset="0"/>
              </a:rPr>
              <a:t>attachment:Bowlby’s</a:t>
            </a:r>
            <a:r>
              <a:rPr lang="en-GB" i="1" dirty="0">
                <a:solidFill>
                  <a:schemeClr val="tx1"/>
                </a:solidFill>
                <a:latin typeface="Cambria" pitchFamily="18" charset="0"/>
              </a:rPr>
              <a:t> theory -A-Level Psychology</a:t>
            </a:r>
            <a:r>
              <a:rPr lang="en-GB" dirty="0">
                <a:solidFill>
                  <a:schemeClr val="tx1"/>
                </a:solidFill>
                <a:latin typeface="Cambria" pitchFamily="18" charset="0"/>
              </a:rPr>
              <a:t>. https://studymind.co.uk/notes/explanations-of-attachmentbowlbys-theory/.</a:t>
            </a:r>
          </a:p>
          <a:p>
            <a:endParaRPr lang="en-GB" dirty="0">
              <a:solidFill>
                <a:schemeClr val="tx1"/>
              </a:solidFill>
              <a:latin typeface="Cambria" pitchFamily="18" charset="0"/>
            </a:endParaRPr>
          </a:p>
        </p:txBody>
      </p:sp>
    </p:spTree>
    <p:extLst>
      <p:ext uri="{BB962C8B-B14F-4D97-AF65-F5344CB8AC3E}">
        <p14:creationId xmlns:p14="http://schemas.microsoft.com/office/powerpoint/2010/main" val="794452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407</TotalTime>
  <Words>2612</Words>
  <Application>Microsoft Office PowerPoint</Application>
  <PresentationFormat>On-screen Show (4:3)</PresentationFormat>
  <Paragraphs>122</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Executive</vt:lpstr>
      <vt:lpstr>“Supporting Early Childhood Development: A Case Study of Amira”</vt:lpstr>
      <vt:lpstr>Overview of Early Childhood Development</vt:lpstr>
      <vt:lpstr>Bowlby’s Attachment Theory</vt:lpstr>
      <vt:lpstr>Explanation of Chosen Theory</vt:lpstr>
      <vt:lpstr>Applying Bowlby to Amira’s Case</vt:lpstr>
      <vt:lpstr>Critical Analysis of Bowlby’s Theory</vt:lpstr>
      <vt:lpstr>Biological &amp; Environmental Influences</vt:lpstr>
      <vt:lpstr>Strategies to Support Amira</vt:lpstr>
      <vt:lpstr>Evaluation of Chosen Theory</vt:lpstr>
      <vt:lpstr>Wider Implications for Child Development</vt:lpstr>
      <vt:lpstr>Conclusion</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Early Childhood Development: A Case Study of Amira”</dc:title>
  <dc:creator>Star</dc:creator>
  <cp:lastModifiedBy>Star</cp:lastModifiedBy>
  <cp:revision>18</cp:revision>
  <dcterms:created xsi:type="dcterms:W3CDTF">2025-09-29T09:31:54Z</dcterms:created>
  <dcterms:modified xsi:type="dcterms:W3CDTF">2025-10-08T09:14:44Z</dcterms:modified>
</cp:coreProperties>
</file>