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A6A295-BA95-3DFF-F4A2-17A3BDE9AEED}" v="117" dt="2026-08-12T13:58:02.6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remena Dancheva (2510457)" userId="S::2510457@student.uwtsd.ac.uk::e86a798b-2920-4591-b3bf-db0e2ac5571a" providerId="AD" clId="Web-{BAA6A295-BA95-3DFF-F4A2-17A3BDE9AEED}"/>
    <pc:docChg chg="addSld delSld modSld sldOrd">
      <pc:chgData name="Kremena Dancheva (2510457)" userId="S::2510457@student.uwtsd.ac.uk::e86a798b-2920-4591-b3bf-db0e2ac5571a" providerId="AD" clId="Web-{BAA6A295-BA95-3DFF-F4A2-17A3BDE9AEED}" dt="2026-08-12T13:58:02.693" v="116" actId="20577"/>
      <pc:docMkLst>
        <pc:docMk/>
      </pc:docMkLst>
      <pc:sldChg chg="modSp">
        <pc:chgData name="Kremena Dancheva (2510457)" userId="S::2510457@student.uwtsd.ac.uk::e86a798b-2920-4591-b3bf-db0e2ac5571a" providerId="AD" clId="Web-{BAA6A295-BA95-3DFF-F4A2-17A3BDE9AEED}" dt="2026-08-12T13:58:02.693" v="116" actId="20577"/>
        <pc:sldMkLst>
          <pc:docMk/>
          <pc:sldMk cId="0" sldId="259"/>
        </pc:sldMkLst>
        <pc:spChg chg="mod">
          <ac:chgData name="Kremena Dancheva (2510457)" userId="S::2510457@student.uwtsd.ac.uk::e86a798b-2920-4591-b3bf-db0e2ac5571a" providerId="AD" clId="Web-{BAA6A295-BA95-3DFF-F4A2-17A3BDE9AEED}" dt="2026-08-12T13:58:02.693" v="116" actId="20577"/>
          <ac:spMkLst>
            <pc:docMk/>
            <pc:sldMk cId="0" sldId="259"/>
            <ac:spMk id="3" creationId="{00000000-0000-0000-0000-000000000000}"/>
          </ac:spMkLst>
        </pc:spChg>
      </pc:sldChg>
      <pc:sldChg chg="new del ord">
        <pc:chgData name="Kremena Dancheva (2510457)" userId="S::2510457@student.uwtsd.ac.uk::e86a798b-2920-4591-b3bf-db0e2ac5571a" providerId="AD" clId="Web-{BAA6A295-BA95-3DFF-F4A2-17A3BDE9AEED}" dt="2026-08-12T13:51:56.743" v="3"/>
        <pc:sldMkLst>
          <pc:docMk/>
          <pc:sldMk cId="137698281" sldId="268"/>
        </pc:sldMkLst>
      </pc:sldChg>
      <pc:sldChg chg="modSp new ord">
        <pc:chgData name="Kremena Dancheva (2510457)" userId="S::2510457@student.uwtsd.ac.uk::e86a798b-2920-4591-b3bf-db0e2ac5571a" providerId="AD" clId="Web-{BAA6A295-BA95-3DFF-F4A2-17A3BDE9AEED}" dt="2026-08-12T13:57:36.302" v="111"/>
        <pc:sldMkLst>
          <pc:docMk/>
          <pc:sldMk cId="3331726691" sldId="268"/>
        </pc:sldMkLst>
        <pc:spChg chg="mod">
          <ac:chgData name="Kremena Dancheva (2510457)" userId="S::2510457@student.uwtsd.ac.uk::e86a798b-2920-4591-b3bf-db0e2ac5571a" providerId="AD" clId="Web-{BAA6A295-BA95-3DFF-F4A2-17A3BDE9AEED}" dt="2026-08-12T13:52:58.011" v="38" actId="20577"/>
          <ac:spMkLst>
            <pc:docMk/>
            <pc:sldMk cId="3331726691" sldId="268"/>
            <ac:spMk id="2" creationId="{1A9DEB68-92DD-FEC2-CED6-C0CBF094A577}"/>
          </ac:spMkLst>
        </pc:spChg>
        <pc:spChg chg="mod">
          <ac:chgData name="Kremena Dancheva (2510457)" userId="S::2510457@student.uwtsd.ac.uk::e86a798b-2920-4591-b3bf-db0e2ac5571a" providerId="AD" clId="Web-{BAA6A295-BA95-3DFF-F4A2-17A3BDE9AEED}" dt="2026-08-12T13:55:11.703" v="82" actId="1076"/>
          <ac:spMkLst>
            <pc:docMk/>
            <pc:sldMk cId="3331726691" sldId="268"/>
            <ac:spMk id="3" creationId="{1802429E-8CD2-256A-273F-88842310A1A2}"/>
          </ac:spMkLst>
        </pc:spChg>
      </pc:sldChg>
      <pc:sldChg chg="modSp new ord">
        <pc:chgData name="Kremena Dancheva (2510457)" userId="S::2510457@student.uwtsd.ac.uk::e86a798b-2920-4591-b3bf-db0e2ac5571a" providerId="AD" clId="Web-{BAA6A295-BA95-3DFF-F4A2-17A3BDE9AEED}" dt="2026-08-12T13:57:18.848" v="110" actId="1076"/>
        <pc:sldMkLst>
          <pc:docMk/>
          <pc:sldMk cId="808600642" sldId="269"/>
        </pc:sldMkLst>
        <pc:spChg chg="mod">
          <ac:chgData name="Kremena Dancheva (2510457)" userId="S::2510457@student.uwtsd.ac.uk::e86a798b-2920-4591-b3bf-db0e2ac5571a" providerId="AD" clId="Web-{BAA6A295-BA95-3DFF-F4A2-17A3BDE9AEED}" dt="2026-08-12T13:56:28.002" v="96" actId="1076"/>
          <ac:spMkLst>
            <pc:docMk/>
            <pc:sldMk cId="808600642" sldId="269"/>
            <ac:spMk id="2" creationId="{9C5A2739-3B2D-E169-7D10-9786BA5A6940}"/>
          </ac:spMkLst>
        </pc:spChg>
        <pc:spChg chg="mod">
          <ac:chgData name="Kremena Dancheva (2510457)" userId="S::2510457@student.uwtsd.ac.uk::e86a798b-2920-4591-b3bf-db0e2ac5571a" providerId="AD" clId="Web-{BAA6A295-BA95-3DFF-F4A2-17A3BDE9AEED}" dt="2026-08-12T13:57:18.848" v="110" actId="1076"/>
          <ac:spMkLst>
            <pc:docMk/>
            <pc:sldMk cId="808600642" sldId="269"/>
            <ac:spMk id="3" creationId="{C88DA979-6B1B-C1E6-6A71-D2DCF7F4A7F3}"/>
          </ac:spMkLst>
        </pc:spChg>
      </pc:sldChg>
      <pc:sldChg chg="modSp new del">
        <pc:chgData name="Kremena Dancheva (2510457)" userId="S::2510457@student.uwtsd.ac.uk::e86a798b-2920-4591-b3bf-db0e2ac5571a" providerId="AD" clId="Web-{BAA6A295-BA95-3DFF-F4A2-17A3BDE9AEED}" dt="2026-08-12T13:52:29.197" v="13"/>
        <pc:sldMkLst>
          <pc:docMk/>
          <pc:sldMk cId="1026751209" sldId="269"/>
        </pc:sldMkLst>
        <pc:spChg chg="mod">
          <ac:chgData name="Kremena Dancheva (2510457)" userId="S::2510457@student.uwtsd.ac.uk::e86a798b-2920-4591-b3bf-db0e2ac5571a" providerId="AD" clId="Web-{BAA6A295-BA95-3DFF-F4A2-17A3BDE9AEED}" dt="2026-08-12T13:52:24.853" v="12" actId="20577"/>
          <ac:spMkLst>
            <pc:docMk/>
            <pc:sldMk cId="1026751209" sldId="269"/>
            <ac:spMk id="2" creationId="{AF3732F0-AAFC-8AF1-9C73-2ACDF7EC474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8/12/2026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9DEB68-92DD-FEC2-CED6-C0CBF094A57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1982" y="517360"/>
            <a:ext cx="7772400" cy="1470025"/>
          </a:xfrm>
        </p:spPr>
        <p:txBody>
          <a:bodyPr/>
          <a:lstStyle/>
          <a:p>
            <a:r>
              <a:rPr lang="en-US">
                <a:ea typeface="Calibri"/>
                <a:cs typeface="Calibri"/>
              </a:rPr>
              <a:t>Alexandrina  Bar and Grill 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02429E-8CD2-256A-273F-88842310A1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99756" y="1996044"/>
            <a:ext cx="6400800" cy="1752600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sz="1800">
                <a:solidFill>
                  <a:srgbClr val="000000"/>
                </a:solidFill>
                <a:latin typeface="Aptos"/>
              </a:rPr>
              <a:t>Enterprise and Entrepreneurship – LCLM4006</a:t>
            </a:r>
          </a:p>
          <a:p>
            <a:r>
              <a:rPr lang="en-US">
                <a:ea typeface="Calibri"/>
                <a:cs typeface="Calibri"/>
              </a:rPr>
              <a:t>Student name: Kremena Dancheva </a:t>
            </a:r>
            <a:endParaRPr lang="en-US" dirty="0">
              <a:ea typeface="Calibri"/>
              <a:cs typeface="Calibri"/>
            </a:endParaRPr>
          </a:p>
          <a:p>
            <a:r>
              <a:rPr lang="en-US">
                <a:ea typeface="Calibri"/>
                <a:cs typeface="Calibri"/>
              </a:rPr>
              <a:t>Student ID: 2510457 </a:t>
            </a:r>
          </a:p>
          <a:p>
            <a:r>
              <a:rPr lang="en-US">
                <a:ea typeface="Calibri"/>
                <a:cs typeface="Calibri"/>
              </a:rPr>
              <a:t>Lecturer name: Charles Oham</a:t>
            </a:r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3317266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latin typeface="Aptos Display"/>
              </a:defRPr>
            </a:pPr>
            <a:r>
              <a:t>1. INTRODUCTION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Alexandrina Bar and Grill is a Bulgarian restaurant based in England.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Our aim is to bring authentic Bulgarian food and hospitality to both Bulgarian and local customers.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The restaurant combines traditional recipes with a modern bar and grill atmosphere.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Our vision is to become a welcoming place for food, drinks and social occasions.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2. MARKETING STRATEGIES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Social media – Instagram, Facebook and short videos to show food, offers and the restaurant atmosphere.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Customer reviews – encourage satisfied customers to share their experience online.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Bulgarian community – promote the restaurant through local Bulgarian groups and community events.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Special events – Bulgarian food nights, seasonal offers and loyalty promotions to encourage repeat visits.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3. MANAGEMENT STRUCTURE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Owner / General Manager – business decisions, finance, suppliers and overall performance.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Head Chef – menu planning, food quality, kitchen organisation and hygiene.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Front-of-House Supervisor – customer service, bookings and staff coordination.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Kitchen Team – preparation and cooking of food.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Waiting / Bar Team – serving customers, drinks and maintaining the dining area.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4. EXAMPLE MENU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4678204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STARTERS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rPr dirty="0" err="1"/>
              <a:t>Shopska</a:t>
            </a:r>
            <a:r>
              <a:rPr dirty="0"/>
              <a:t> Salad – £8.50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rPr dirty="0"/>
              <a:t>Bulgarian </a:t>
            </a:r>
            <a:r>
              <a:rPr dirty="0" err="1"/>
              <a:t>Kyufteta</a:t>
            </a:r>
            <a:r>
              <a:rPr dirty="0"/>
              <a:t> – £9.50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endParaRPr lang="en-US" dirty="0"/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MAIN DISHES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Mixed Grill with chips &amp; salad – £18.50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rPr dirty="0"/>
              <a:t>Chicken </a:t>
            </a:r>
            <a:r>
              <a:rPr dirty="0" err="1"/>
              <a:t>Kavarma</a:t>
            </a:r>
            <a:r>
              <a:rPr dirty="0"/>
              <a:t> – £16.50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rPr dirty="0" err="1"/>
              <a:t>Banitsa</a:t>
            </a:r>
            <a:r>
              <a:rPr dirty="0"/>
              <a:t> with yoghurt – £10.50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endParaRPr lang="en-US" dirty="0"/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DESSERTS &amp; DRINKS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rPr dirty="0"/>
              <a:t>Baklava – £6.00 | </a:t>
            </a:r>
            <a:r>
              <a:rPr dirty="0" err="1"/>
              <a:t>Krem</a:t>
            </a:r>
            <a:r>
              <a:rPr dirty="0"/>
              <a:t> Caramel – £6.00 | Wine – £7.00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5. MONTHLY INCOME &amp; EXPENSES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Monthly target income: £83,000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Food &amp; ingredients: £18,000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Staff wages: £20,000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Rent &amp; premises: £8,000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Utilities &amp; energy: £4,000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Marketing: £3,000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Supplies, packaging, insurance and other costs: £8,000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Estimated total expenses: £61,000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Estimated operating surplus: £22,000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6. REVENUE BREAKDOWN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Food sales – dine-in: £52,000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Drinks &amp; bar sales: £15,000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Takeaway / delivery: £8,000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Events &amp; special evenings: £5,000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Other sales: £3,000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TOTAL: £83,000 per month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7. PESTEL – KEY FACTORS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Political / Legal – food registration, food safety, hygiene and allergen requirements.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Economic – wages, rent, energy and ingredient prices can affect profit.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Social – customers are increasingly interested in different international cuisines.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These factors create both opportunities and challenges for the restaurant.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8. FUNDING REQUIREMENTS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Proposed start-up funding: £100,000.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£30,000 – kitchen equipment and fit-out.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£20,000 – rent, deposit and premises costs.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£15,000 – furniture, bar equipment and décor.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£10,000 – opening stock.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£10,000 – marketing and launch.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£15,000 – working-capital reserve.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9. TARGET CUSTOMERS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Bulgarian customers living in England who want traditional food and a taste of home.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Local British customers interested in trying Bulgarian and Eastern European cuisine.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Families and groups looking for a relaxed restaurant.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Customers interested in food events, drinks and social occasions.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10. WHY ALEXANDRINA CAN WORK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Authentic Bulgarian food gives the business a clear point of difference.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The bar and grill concept makes the restaurant suitable for a wider audience.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Social media can introduce Bulgarian dishes to new customers.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Events and loyalty offers can encourage repeat visits.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Good service, food quality and cost control will be important for long-term success.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11. CONCLUSION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Alexandrina Bar and Grill combines Bulgarian tradition with a modern restaurant experience.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The business has clear products, target customers and marketing strategies.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Careful management of costs and consistent customer service are key to success.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The long-term aim is to build a recognisable Bulgarian restaurant brand in England.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94360" y="320040"/>
            <a:ext cx="10972800" cy="6858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800" b="1">
                <a:latin typeface="Aptos Display"/>
              </a:defRPr>
            </a:pPr>
            <a:r>
              <a:t>12. REFERENCES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822960" y="1234440"/>
            <a:ext cx="10607040" cy="5120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Food Standards Agency / GOV.UK – Food business registration and food safety guidance.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GOV.UK – Running a food business and legal responsibilities.</a:t>
            </a:r>
          </a:p>
          <a:p>
            <a:pPr>
              <a:spcAft>
                <a:spcPts val="1200"/>
              </a:spcAft>
              <a:defRPr sz="1800">
                <a:latin typeface="Aptos"/>
              </a:defRPr>
            </a:pPr>
            <a:r>
              <a:t>• LCLM4006 Enterprise and Entrepreneurship – Assignment 2 Assessment Specification.</a:t>
            </a:r>
          </a:p>
          <a:p>
            <a:pPr>
              <a:spcAft>
                <a:spcPts val="1200"/>
              </a:spcAft>
              <a:defRPr sz="1600">
                <a:latin typeface="Aptos"/>
              </a:defRPr>
            </a:pPr>
            <a:r>
              <a:t>• Assessment requirements: business idea, USP, management/legal structure, PESTEL, marketing strategies and funding allocation.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A2739-3B2D-E169-7D10-9786BA5A69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55618" y="1457490"/>
            <a:ext cx="8227620" cy="2162752"/>
          </a:xfrm>
        </p:spPr>
        <p:txBody>
          <a:bodyPr>
            <a:normAutofit/>
          </a:bodyPr>
          <a:lstStyle/>
          <a:p>
            <a:r>
              <a:rPr lang="en-US" sz="4800" b="1" i="1">
                <a:latin typeface="Gabriola"/>
                <a:ea typeface="Calibri"/>
                <a:cs typeface="Calibri"/>
              </a:rPr>
              <a:t>Thank you!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8DA979-6B1B-C1E6-6A71-D2DCF7F4A7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47652" y="3430979"/>
            <a:ext cx="8152410" cy="1752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b="1" i="1">
                <a:ea typeface="Calibri"/>
                <a:cs typeface="Calibri"/>
              </a:rPr>
              <a:t>Any questions ?</a:t>
            </a:r>
          </a:p>
        </p:txBody>
      </p:sp>
    </p:spTree>
    <p:extLst>
      <p:ext uri="{BB962C8B-B14F-4D97-AF65-F5344CB8AC3E}">
        <p14:creationId xmlns:p14="http://schemas.microsoft.com/office/powerpoint/2010/main" val="8086006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Widescreen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Alexandrina  Bar and Grill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you!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44</cp:revision>
  <dcterms:created xsi:type="dcterms:W3CDTF">2013-01-27T09:14:16Z</dcterms:created>
  <dcterms:modified xsi:type="dcterms:W3CDTF">2026-08-12T13:58:03Z</dcterms:modified>
  <cp:category/>
</cp:coreProperties>
</file>