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8" r:id="rId3"/>
    <p:sldId id="259" r:id="rId4"/>
    <p:sldId id="261" r:id="rId5"/>
    <p:sldId id="262" r:id="rId6"/>
    <p:sldId id="264" r:id="rId7"/>
    <p:sldId id="265" r:id="rId8"/>
    <p:sldId id="267" r:id="rId9"/>
    <p:sldId id="266" r:id="rId10"/>
    <p:sldId id="269" r:id="rId11"/>
    <p:sldId id="268" r:id="rId12"/>
    <p:sldId id="270" r:id="rId13"/>
    <p:sldId id="271" r:id="rId14"/>
    <p:sldId id="272" r:id="rId15"/>
    <p:sldId id="274" r:id="rId16"/>
    <p:sldId id="273" r:id="rId17"/>
    <p:sldId id="275" r:id="rId18"/>
    <p:sldId id="276" r:id="rId19"/>
    <p:sldId id="279" r:id="rId20"/>
    <p:sldId id="280" r:id="rId21"/>
    <p:sldId id="281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88"/>
    <p:restoredTop sz="94705"/>
  </p:normalViewPr>
  <p:slideViewPr>
    <p:cSldViewPr snapToGrid="0">
      <p:cViewPr varScale="1">
        <p:scale>
          <a:sx n="96" d="100"/>
          <a:sy n="96" d="100"/>
        </p:scale>
        <p:origin x="200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8588B-2352-96D8-A802-060D9DECE3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889155-F624-06D2-5480-C179DFD2A8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DD781-76A7-DBFB-3F6D-B74F64A5F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CDBFC-4B39-EC30-1D6A-E41992489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FAA6-1149-459E-269D-C3BDCE7F9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4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C5311-B056-8A80-765F-528CE438C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BB438-CBD0-3014-1681-1C59AF535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6ACC5-72D7-000E-67E4-3637417C8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31781E-8657-0ABD-E579-74FC585E6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824D2-D3B4-9F08-9FE1-FAB7AE120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510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826D4-CC1A-7F69-E531-9C7515640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D301F5-D399-6F60-20B5-955EAD089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5B3A0-EA62-04EA-3E5F-6E4433E20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5A4B78-95DF-834F-58DD-919DBCB67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1A2CD-BBB1-292E-CB19-958F72E79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696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96BAB-2C64-C7EF-345B-30D988865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1D937-06B0-1261-EE43-CB50DFD85A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66323-5E1D-F51F-73FA-9A12AD091A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8F82E-B031-BF34-4B32-36C0F2665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E4FCC3-FEA0-1F85-164B-BDAA7EDA3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A3596-9828-C09D-3078-7092C77A7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836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0F349-EF7D-7876-B2CC-F8CA38F8A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4C58F-F31D-BF72-5352-A1ED1D4D04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3550D-03E9-E058-862F-8727C627BD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A6E421-482A-D8A9-08DF-FF4B45D6DD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C1E88B-8716-B37A-2F53-0FB7FD8E88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2EBE36-69E7-6CF0-3C77-C9FBDB6BE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69BD8B-7DDC-7697-13E5-61959E805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5603CE-D72A-885F-2D59-ED7284F5A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669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887BD-5B7D-AE98-03A6-302626FDF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CBB06-BA83-005D-F7A6-1296738B3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F54750-E1E5-8F46-2E04-E8E4858B0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A7B66-BBAC-1FF5-17E5-9DFFC277B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899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3EAE30-7C99-1F6B-54FB-18594BC5F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E40B4A-45A9-31C7-D8E4-7511B77E5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A50F8-0CF4-7B8D-34B5-B52DB33CD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930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22019-C72A-7783-C6B7-07780369B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B5558-12BD-FDCE-A518-09F008213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46B94E-E5E3-C69D-254E-EB648BD58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4A8EF2-876D-7A6B-674F-6221F786F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24D37-3CD3-592A-A53C-5186CF959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458F51-D522-0E33-34BC-F65015600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482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504E2-C27D-3271-A30A-6B34A0EAA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56FF15-EE1C-B78C-2F9C-E312D3CCCD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804C96-41A9-EC25-C346-2972F3FFA7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6114CF-218B-85F1-347E-AEB80661D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C40D94-1B11-7245-6846-D37F11011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B92183-6208-86D8-818E-9C4B3427D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178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48486-89AB-93B9-EEE8-F8CE93B51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70569A-2FF5-3A55-D36F-D0BE061FF8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538FB-56F9-888D-04E4-862544AAD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D119C-0B2F-7998-0D05-F75A1EDEC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B37DC-E241-19EF-A8F1-578CB2BD6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41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3E8E9D-1D9A-8660-1C50-173CB1B9F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BAE42F-FF92-728F-4B93-3BD7441CBC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A33E5-1C02-56D3-3A3E-7BC1FF9B4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B2197-BD78-EEB5-D2B0-0EB003123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6FDA8-4AC6-F702-2BAA-E2E51EAB2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031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089A97-6DAF-BD6E-BA1F-255424A35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9C8EF-7377-8FFF-5F4F-3110A42617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4F129-BE46-D0FD-1E6B-9172B87C8C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3/28/23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57913-BB94-20E6-AB3B-A95C61A17E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1D4B2-4B69-438F-C3F4-2DFE2E2C8C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060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jobs-and-work-experience/job-sectors/business-consulting-and-management/7-skills-for-a-successful-management-career" TargetMode="External"/><Relationship Id="rId3" Type="http://schemas.openxmlformats.org/officeDocument/2006/relationships/hyperlink" Target="https://www.cnbc.com/2021/04/13/jd-sports-acquisition-strategy-pays-off-as-profits-soar.html" TargetMode="External"/><Relationship Id="rId7" Type="http://schemas.openxmlformats.org/officeDocument/2006/relationships/hyperlink" Target="https://www.linkedin.com/in/regis-schultz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uk.linkedin.com/in/mark-foster-800a0ab9" TargetMode="External"/><Relationship Id="rId5" Type="http://schemas.openxmlformats.org/officeDocument/2006/relationships/hyperlink" Target="https://www.jdplc.com/sites/jd-sportsfashion-plc/files/homepage/reports-and-presentation/2022/jd-sports-Hhy22-final-12-10-22.pdf" TargetMode="External"/><Relationship Id="rId10" Type="http://schemas.openxmlformats.org/officeDocument/2006/relationships/hyperlink" Target="https://resources.workable.com/general-manager-job-description" TargetMode="External"/><Relationship Id="rId4" Type="http://schemas.openxmlformats.org/officeDocument/2006/relationships/hyperlink" Target="https://otp.tools.investis.com/clients/uk/jdplc1/rns/regulatory-story.aspx?cid=222&amp;newsid=1665787&amp;culture=en-GB&amp;val=638109501567185424" TargetMode="External"/><Relationship Id="rId9" Type="http://schemas.openxmlformats.org/officeDocument/2006/relationships/hyperlink" Target="https://www.wrike.com/blog/task-management-skills-tip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85" b="18402"/>
          <a:stretch/>
        </p:blipFill>
        <p:spPr>
          <a:xfrm>
            <a:off x="-4" y="10"/>
            <a:ext cx="12192018" cy="6858000"/>
          </a:xfrm>
          <a:prstGeom prst="rect">
            <a:avLst/>
          </a:prstGeom>
          <a:noFill/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570" y="941543"/>
            <a:ext cx="11520858" cy="2007424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/>
              <a:t>INTRODUCING TO MODERN WORKPLACE</a:t>
            </a:r>
            <a:br>
              <a:rPr lang="en-US" b="1" dirty="0"/>
            </a:br>
            <a:r>
              <a:rPr lang="en-US" b="1" dirty="0"/>
              <a:t>		GROUP PRESENTATION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3023536"/>
            <a:ext cx="5448299" cy="2496717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Lecturer: Dr. Hoang Dang Nguyen</a:t>
            </a:r>
          </a:p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Students: </a:t>
            </a:r>
          </a:p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Aleksander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Lolov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(2218455)</a:t>
            </a:r>
          </a:p>
          <a:p>
            <a:pPr algn="l"/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Coriolan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Vasile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Ilovan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(2011017)</a:t>
            </a:r>
          </a:p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Petya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Encheva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Petrova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(2111477)</a:t>
            </a:r>
          </a:p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Luca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Gerardi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(2219573)</a:t>
            </a:r>
          </a:p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Ana-Ilinca Hristodorescu (2026809)</a:t>
            </a:r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736236-9549-A727-B808-663141E49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70" y="5594822"/>
            <a:ext cx="2059406" cy="1139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1630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2236" y="136525"/>
            <a:ext cx="5624118" cy="1082675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dirty="0"/>
              <a:t>INTRODUCTION</a:t>
            </a:r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18D32C3D-8F76-4E99-BE56-0836CC38C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493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70766076-46F5-42D5-A773-2B3BEF2B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557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308" r="-1" b="-1"/>
          <a:stretch/>
        </p:blipFill>
        <p:spPr>
          <a:xfrm>
            <a:off x="-1507" y="10"/>
            <a:ext cx="5205951" cy="6857990"/>
          </a:xfrm>
          <a:custGeom>
            <a:avLst/>
            <a:gdLst/>
            <a:ahLst/>
            <a:cxnLst/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CB7B90D9-1EC2-4A12-B24A-342C1BCA2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9072" y="0"/>
            <a:ext cx="2845372" cy="6858000"/>
          </a:xfrm>
          <a:custGeom>
            <a:avLst/>
            <a:gdLst>
              <a:gd name="connsiteX0" fmla="*/ 939908 w 2845372"/>
              <a:gd name="connsiteY0" fmla="*/ 0 h 6858000"/>
              <a:gd name="connsiteX1" fmla="*/ 1222349 w 2845372"/>
              <a:gd name="connsiteY1" fmla="*/ 0 h 6858000"/>
              <a:gd name="connsiteX2" fmla="*/ 1244473 w 2845372"/>
              <a:gd name="connsiteY2" fmla="*/ 14997 h 6858000"/>
              <a:gd name="connsiteX3" fmla="*/ 2845372 w 2845372"/>
              <a:gd name="connsiteY3" fmla="*/ 3621656 h 6858000"/>
              <a:gd name="connsiteX4" fmla="*/ 971022 w 2845372"/>
              <a:gd name="connsiteY4" fmla="*/ 6374814 h 6858000"/>
              <a:gd name="connsiteX5" fmla="*/ 454374 w 2845372"/>
              <a:gd name="connsiteY5" fmla="*/ 6780599 h 6858000"/>
              <a:gd name="connsiteX6" fmla="*/ 342618 w 2845372"/>
              <a:gd name="connsiteY6" fmla="*/ 6858000 h 6858000"/>
              <a:gd name="connsiteX7" fmla="*/ 129116 w 2845372"/>
              <a:gd name="connsiteY7" fmla="*/ 6858000 h 6858000"/>
              <a:gd name="connsiteX8" fmla="*/ 0 w 2845372"/>
              <a:gd name="connsiteY8" fmla="*/ 6858000 h 6858000"/>
              <a:gd name="connsiteX9" fmla="*/ 119401 w 2845372"/>
              <a:gd name="connsiteY9" fmla="*/ 6780599 h 6858000"/>
              <a:gd name="connsiteX10" fmla="*/ 671389 w 2845372"/>
              <a:gd name="connsiteY10" fmla="*/ 6374814 h 6858000"/>
              <a:gd name="connsiteX11" fmla="*/ 2673952 w 2845372"/>
              <a:gd name="connsiteY11" fmla="*/ 3621656 h 6858000"/>
              <a:gd name="connsiteX12" fmla="*/ 963545 w 2845372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45372" h="6858000">
                <a:moveTo>
                  <a:pt x="939908" y="0"/>
                </a:moveTo>
                <a:lnTo>
                  <a:pt x="1222349" y="0"/>
                </a:lnTo>
                <a:lnTo>
                  <a:pt x="1244473" y="14997"/>
                </a:lnTo>
                <a:cubicBezTo>
                  <a:pt x="2271636" y="754641"/>
                  <a:pt x="2845372" y="2093192"/>
                  <a:pt x="2845372" y="3621656"/>
                </a:cubicBezTo>
                <a:cubicBezTo>
                  <a:pt x="2845372" y="4969131"/>
                  <a:pt x="1916647" y="5602839"/>
                  <a:pt x="971022" y="6374814"/>
                </a:cubicBezTo>
                <a:cubicBezTo>
                  <a:pt x="798819" y="6515397"/>
                  <a:pt x="628192" y="6653108"/>
                  <a:pt x="454374" y="6780599"/>
                </a:cubicBezTo>
                <a:lnTo>
                  <a:pt x="342618" y="6858000"/>
                </a:lnTo>
                <a:lnTo>
                  <a:pt x="129116" y="6858000"/>
                </a:lnTo>
                <a:lnTo>
                  <a:pt x="0" y="6858000"/>
                </a:lnTo>
                <a:lnTo>
                  <a:pt x="119401" y="6780599"/>
                </a:lnTo>
                <a:cubicBezTo>
                  <a:pt x="305108" y="6653108"/>
                  <a:pt x="487407" y="6515397"/>
                  <a:pt x="671389" y="6374814"/>
                </a:cubicBezTo>
                <a:cubicBezTo>
                  <a:pt x="1681699" y="5602839"/>
                  <a:pt x="2673952" y="4969131"/>
                  <a:pt x="2673952" y="3621656"/>
                </a:cubicBezTo>
                <a:cubicBezTo>
                  <a:pt x="2673952" y="2093192"/>
                  <a:pt x="2060970" y="754641"/>
                  <a:pt x="963545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118872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45C5C030-0550-4584-9C82-E35DF7DBC581}" type="slidenum">
              <a:rPr lang="en-US" sz="160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 algn="l">
                <a:spcAft>
                  <a:spcPts val="600"/>
                </a:spcAft>
              </a:pPr>
              <a:t>2</a:t>
            </a:fld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88FCB0-684A-DA9E-4405-D34A4874B8EC}"/>
              </a:ext>
            </a:extLst>
          </p:cNvPr>
          <p:cNvSpPr txBox="1"/>
          <p:nvPr/>
        </p:nvSpPr>
        <p:spPr>
          <a:xfrm>
            <a:off x="5422236" y="1778210"/>
            <a:ext cx="618955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  <a:cs typeface="Arial" panose="020B0604020202020204" pitchFamily="34" charset="0"/>
              </a:rPr>
              <a:t>The purpose of this presentation is to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summarise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the report about JD Sports Fashion Plc and will focus on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analysing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 the key elements from organization’s profile, the relationship between the structure and performance and the skills required from a manager working for JD. Furthermore, will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analyse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the leadership theories, how these can be applied to JD and what factors are influencing the group and team </a:t>
            </a:r>
            <a:r>
              <a:rPr lang="en-US" sz="2400" dirty="0" err="1">
                <a:latin typeface="+mj-lt"/>
                <a:cs typeface="Arial" panose="020B0604020202020204" pitchFamily="34" charset="0"/>
              </a:rPr>
              <a:t>behaviour</a:t>
            </a:r>
            <a:r>
              <a:rPr lang="en-US" sz="2400" dirty="0">
                <a:latin typeface="+mj-lt"/>
                <a:cs typeface="Arial" panose="020B0604020202020204" pitchFamily="34" charset="0"/>
              </a:rPr>
              <a:t> inside this organization.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96793D-6CB6-2B26-A20D-8D6CB7879E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913" y="1219200"/>
            <a:ext cx="5834049" cy="38558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2525AE-252B-26C1-DAD0-1C134CE434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21969">
            <a:off x="394837" y="3778276"/>
            <a:ext cx="3773899" cy="25159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776B9B-1B25-26AF-2085-323D72B5F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800572">
            <a:off x="159718" y="698400"/>
            <a:ext cx="3239431" cy="2159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62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5857345" cy="1056746"/>
          </a:xfrm>
        </p:spPr>
        <p:txBody>
          <a:bodyPr>
            <a:noAutofit/>
          </a:bodyPr>
          <a:lstStyle/>
          <a:p>
            <a:pPr algn="l"/>
            <a:r>
              <a:rPr lang="en-US" sz="4000" b="1" dirty="0"/>
              <a:t>JD SPORT’S BACKGROUND </a:t>
            </a: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10" r="18310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</p:spPr>
      </p:pic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1350973" y="2208684"/>
            <a:ext cx="53752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F10F7B-428C-7C83-BB7C-39518451F631}"/>
              </a:ext>
            </a:extLst>
          </p:cNvPr>
          <p:cNvSpPr txBox="1"/>
          <p:nvPr/>
        </p:nvSpPr>
        <p:spPr>
          <a:xfrm>
            <a:off x="643467" y="1843088"/>
            <a:ext cx="67145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JD sport is a British sportswear and footwear retailer founded in 1891 by John Wardle and David Makin.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The company's headquarters are located in Bury, Greater Manchester,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JD sports is known for its wide range of athletic apparel, footwear and accessories from popular brands.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779DD5-3917-0B31-9FE2-4CAD407CE3CA}"/>
              </a:ext>
            </a:extLst>
          </p:cNvPr>
          <p:cNvSpPr txBox="1"/>
          <p:nvPr/>
        </p:nvSpPr>
        <p:spPr>
          <a:xfrm>
            <a:off x="5283200" y="6231467"/>
            <a:ext cx="1674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Jones, D. (2019)</a:t>
            </a:r>
          </a:p>
        </p:txBody>
      </p:sp>
    </p:spTree>
    <p:extLst>
      <p:ext uri="{BB962C8B-B14F-4D97-AF65-F5344CB8AC3E}">
        <p14:creationId xmlns:p14="http://schemas.microsoft.com/office/powerpoint/2010/main" val="4222212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7733" y="490538"/>
            <a:ext cx="5291663" cy="11271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000" b="1" dirty="0"/>
              <a:t>JD’S PERFORMANCE </a:t>
            </a: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29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</p:spPr>
      </p:pic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013" y="6356350"/>
            <a:ext cx="685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srgbClr val="FFFFFF"/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E82B2D-3ADA-9108-457A-058FBE856503}"/>
              </a:ext>
            </a:extLst>
          </p:cNvPr>
          <p:cNvSpPr txBox="1"/>
          <p:nvPr/>
        </p:nvSpPr>
        <p:spPr>
          <a:xfrm>
            <a:off x="5995460" y="1749425"/>
            <a:ext cx="6196538" cy="39997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JD sports fashion PLC is a leading retailer of sports and fashion brand in the UK, Europe and internationally.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In February 2021,the company reported revenue of 6,17 billion, up 1.5% from the previous year.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The company has a strong online presence, with online sales accounting for 35% of its total sales in February 2021.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JD sports has also expended its international presence, with stores in Europe, Asia-Pacific and the US.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4D9E6A-9F46-2CFB-1B54-9A16D66C3A90}"/>
              </a:ext>
            </a:extLst>
          </p:cNvPr>
          <p:cNvSpPr txBox="1"/>
          <p:nvPr/>
        </p:nvSpPr>
        <p:spPr>
          <a:xfrm>
            <a:off x="9855200" y="6455330"/>
            <a:ext cx="1628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Smith, J. (2022)</a:t>
            </a:r>
          </a:p>
        </p:txBody>
      </p:sp>
    </p:spTree>
    <p:extLst>
      <p:ext uri="{BB962C8B-B14F-4D97-AF65-F5344CB8AC3E}">
        <p14:creationId xmlns:p14="http://schemas.microsoft.com/office/powerpoint/2010/main" val="1805480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1862" y="324406"/>
            <a:ext cx="5999168" cy="813542"/>
          </a:xfrm>
        </p:spPr>
        <p:txBody>
          <a:bodyPr>
            <a:normAutofit/>
          </a:bodyPr>
          <a:lstStyle/>
          <a:p>
            <a:r>
              <a:rPr lang="en-US" sz="4000" b="1" dirty="0"/>
              <a:t>JD’S COMPETITORS </a:t>
            </a:r>
          </a:p>
        </p:txBody>
      </p: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2" name="Freeform: Shape 11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4" name="Freeform: Shape 11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6" name="Freeform: Shape 11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8" name="Freeform: Shape 11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00" r="2" b="2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</p:spPr>
      </p:pic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0529" y="6356350"/>
            <a:ext cx="1054989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45C5C030-0550-4584-9C82-E35DF7DBC581}" type="slidenum"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 algn="l">
                <a:spcAft>
                  <a:spcPts val="600"/>
                </a:spcAft>
              </a:pPr>
              <a:t>5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0" name="Freeform: Shape 11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14345-AC75-B26B-D894-ADDD84237231}"/>
              </a:ext>
            </a:extLst>
          </p:cNvPr>
          <p:cNvSpPr txBox="1"/>
          <p:nvPr/>
        </p:nvSpPr>
        <p:spPr>
          <a:xfrm>
            <a:off x="6370846" y="1252654"/>
            <a:ext cx="545068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Foot Locker: An American sportswear and footwear retailer with over 3,000 stores worldwide.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Decathlon: A French sportswear retailer with over 1,500 stores in 57 countries.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Sports Direct: A British sportswear retailer with over 600 stores across the UK and Europe.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Nike and Adidas: Two of the world's largest sportswear brands that sell directly to consumers through their own stores and websites.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5E208-B9EF-BB93-9B34-6C6891830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46" y="1525751"/>
            <a:ext cx="5062734" cy="33751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0ED6C4-6BE0-0DBB-BC5D-DA98BE2D4A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8658" y="-66438"/>
            <a:ext cx="2192825" cy="13303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BF9919-AD6C-689D-2CCE-89F062FB1D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6215" y="5688567"/>
            <a:ext cx="4299785" cy="11694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D3D520-61A2-C782-7038-345E8FBA1D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364" y="-95680"/>
            <a:ext cx="2639833" cy="14849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D36A75-E63B-7DA6-2BB5-B97FECF7E0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2176886"/>
            <a:ext cx="2465002" cy="13865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818E7F-5D8E-5125-2AB8-08B32AB2D6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9741" y="4273494"/>
            <a:ext cx="1820708" cy="12261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79F4B4-79B5-A65E-00BC-E02A3AD250BA}"/>
              </a:ext>
            </a:extLst>
          </p:cNvPr>
          <p:cNvSpPr txBox="1"/>
          <p:nvPr/>
        </p:nvSpPr>
        <p:spPr>
          <a:xfrm>
            <a:off x="9213438" y="6287953"/>
            <a:ext cx="17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Jones, M. (2022)</a:t>
            </a:r>
          </a:p>
        </p:txBody>
      </p:sp>
    </p:spTree>
    <p:extLst>
      <p:ext uri="{BB962C8B-B14F-4D97-AF65-F5344CB8AC3E}">
        <p14:creationId xmlns:p14="http://schemas.microsoft.com/office/powerpoint/2010/main" val="4071758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69" t="2639" b="645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3085" y="815989"/>
            <a:ext cx="7991167" cy="1170429"/>
          </a:xfrm>
        </p:spPr>
        <p:txBody>
          <a:bodyPr anchor="b">
            <a:noAutofit/>
          </a:bodyPr>
          <a:lstStyle/>
          <a:p>
            <a:pPr algn="l"/>
            <a:r>
              <a:rPr lang="en-US" sz="4000" b="1" dirty="0"/>
              <a:t>RELATIONSHIP BETWEEN STRUCTURE AND PERFORMANCE IN JD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70819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1350973" y="2208684"/>
            <a:ext cx="5375254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DCE6C3-4A8E-667A-E2B3-976A9A777DE3}"/>
              </a:ext>
            </a:extLst>
          </p:cNvPr>
          <p:cNvSpPr txBox="1"/>
          <p:nvPr/>
        </p:nvSpPr>
        <p:spPr>
          <a:xfrm>
            <a:off x="470861" y="2030419"/>
            <a:ext cx="5905784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Integrated retailer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Advantage over 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Executing growth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Experimental retail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Challenges in managing complexity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Big investments in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Overall experience – mutual reinforcement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2CEDB0-C4FD-C5A4-AEEA-41C3F12FC807}"/>
              </a:ext>
            </a:extLst>
          </p:cNvPr>
          <p:cNvSpPr txBox="1"/>
          <p:nvPr/>
        </p:nvSpPr>
        <p:spPr>
          <a:xfrm>
            <a:off x="8262018" y="6352143"/>
            <a:ext cx="1367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CNBC (2022)</a:t>
            </a:r>
          </a:p>
        </p:txBody>
      </p:sp>
    </p:spTree>
    <p:extLst>
      <p:ext uri="{BB962C8B-B14F-4D97-AF65-F5344CB8AC3E}">
        <p14:creationId xmlns:p14="http://schemas.microsoft.com/office/powerpoint/2010/main" val="1750387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1558" y="573189"/>
            <a:ext cx="5998840" cy="1062306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4000" b="1" dirty="0"/>
              <a:t>MANAGER OF JD</a:t>
            </a: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68" r="-1" b="-1"/>
          <a:stretch/>
        </p:blipFill>
        <p:spPr>
          <a:xfrm>
            <a:off x="20" y="10"/>
            <a:ext cx="4992985" cy="6857990"/>
          </a:xfrm>
          <a:prstGeom prst="rect">
            <a:avLst/>
          </a:prstGeom>
          <a:noFill/>
        </p:spPr>
      </p:pic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93124" y="6356350"/>
            <a:ext cx="116067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7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591558" y="2208684"/>
            <a:ext cx="46015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Mark Foster – General Manager of JD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Natural leader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Qualifications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ADD6EF-2243-146A-E563-31347558AEC0}"/>
              </a:ext>
            </a:extLst>
          </p:cNvPr>
          <p:cNvSpPr txBox="1"/>
          <p:nvPr/>
        </p:nvSpPr>
        <p:spPr>
          <a:xfrm>
            <a:off x="9029701" y="6356350"/>
            <a:ext cx="174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LinkedIn (n.d.)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A668E5-D162-0465-5599-E54CB9ED14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03"/>
          <a:stretch/>
        </p:blipFill>
        <p:spPr>
          <a:xfrm>
            <a:off x="714375" y="2592289"/>
            <a:ext cx="4278630" cy="426570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70349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69" t="2639" b="6452"/>
          <a:stretch/>
        </p:blipFill>
        <p:spPr>
          <a:xfrm>
            <a:off x="20" y="10"/>
            <a:ext cx="8668492" cy="6857990"/>
          </a:xfrm>
          <a:prstGeom prst="rect">
            <a:avLst/>
          </a:prstGeom>
          <a:noFill/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0611" y="517873"/>
            <a:ext cx="6274308" cy="1086321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dirty="0"/>
              <a:t>SKILLS OF A MANAGER AT JD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0138" y="6356350"/>
            <a:ext cx="72182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1350973" y="2208684"/>
            <a:ext cx="5375254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0ACD3B-0BE9-AE63-8BEF-772484282A6D}"/>
              </a:ext>
            </a:extLst>
          </p:cNvPr>
          <p:cNvSpPr txBox="1"/>
          <p:nvPr/>
        </p:nvSpPr>
        <p:spPr>
          <a:xfrm>
            <a:off x="6565392" y="2311080"/>
            <a:ext cx="45847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Communication and motivation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Strategic thinking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Mentoring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Strong leadership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Commercial awareness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Strong analytical 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6D018F-52B0-57F9-0954-509D5AEDFEAB}"/>
              </a:ext>
            </a:extLst>
          </p:cNvPr>
          <p:cNvSpPr txBox="1"/>
          <p:nvPr/>
        </p:nvSpPr>
        <p:spPr>
          <a:xfrm>
            <a:off x="8581412" y="6244348"/>
            <a:ext cx="2447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Jemma Smith, (2022)</a:t>
            </a:r>
          </a:p>
        </p:txBody>
      </p:sp>
    </p:spTree>
    <p:extLst>
      <p:ext uri="{BB962C8B-B14F-4D97-AF65-F5344CB8AC3E}">
        <p14:creationId xmlns:p14="http://schemas.microsoft.com/office/powerpoint/2010/main" val="1109107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69" t="2639" b="645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7631303" cy="668413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dirty="0"/>
              <a:t>TASKS OF A JD MANAGER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70819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1350973" y="2208684"/>
            <a:ext cx="5375254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201090-940F-3229-2A28-5E5530C617DB}"/>
              </a:ext>
            </a:extLst>
          </p:cNvPr>
          <p:cNvSpPr txBox="1">
            <a:spLocks/>
          </p:cNvSpPr>
          <p:nvPr/>
        </p:nvSpPr>
        <p:spPr>
          <a:xfrm>
            <a:off x="833073" y="2182629"/>
            <a:ext cx="6814625" cy="34113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Track on day-to-day operations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Follow up high performance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Delivering results with efficient service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Maintain budgets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Marketing strategy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Direct employee assessment process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Keeping records for upper manager.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57D7A3-249D-F8A6-B179-5C217030B137}"/>
              </a:ext>
            </a:extLst>
          </p:cNvPr>
          <p:cNvSpPr txBox="1"/>
          <p:nvPr/>
        </p:nvSpPr>
        <p:spPr>
          <a:xfrm>
            <a:off x="7916427" y="6420406"/>
            <a:ext cx="3502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Workable. (n.d.)</a:t>
            </a:r>
          </a:p>
        </p:txBody>
      </p:sp>
    </p:spTree>
    <p:extLst>
      <p:ext uri="{BB962C8B-B14F-4D97-AF65-F5344CB8AC3E}">
        <p14:creationId xmlns:p14="http://schemas.microsoft.com/office/powerpoint/2010/main" val="3724776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15660" y="136525"/>
            <a:ext cx="6472989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/>
              <a:t>IMPORTANCE OF SKILLS AND TASKS FOR A JD MANAGER</a:t>
            </a: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17" r="-1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514345-AC75-B26B-D894-ADDD84237231}"/>
              </a:ext>
            </a:extLst>
          </p:cNvPr>
          <p:cNvSpPr txBox="1"/>
          <p:nvPr/>
        </p:nvSpPr>
        <p:spPr>
          <a:xfrm>
            <a:off x="6513788" y="2333297"/>
            <a:ext cx="4840010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10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D5B93-331B-6B62-C2B2-DED5433F7D2D}"/>
              </a:ext>
            </a:extLst>
          </p:cNvPr>
          <p:cNvSpPr txBox="1">
            <a:spLocks/>
          </p:cNvSpPr>
          <p:nvPr/>
        </p:nvSpPr>
        <p:spPr>
          <a:xfrm>
            <a:off x="6116569" y="2552655"/>
            <a:ext cx="5669359" cy="2647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Making the plans real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Things go by plan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Getting more knowledge and experience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Achieving desired business objectives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DCA077-AE2F-708D-62F9-FF591F81C6D2}"/>
              </a:ext>
            </a:extLst>
          </p:cNvPr>
          <p:cNvSpPr txBox="1"/>
          <p:nvPr/>
        </p:nvSpPr>
        <p:spPr>
          <a:xfrm>
            <a:off x="7772705" y="6235740"/>
            <a:ext cx="3460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Kelechi </a:t>
            </a:r>
            <a:r>
              <a:rPr lang="en-US" dirty="0" err="1"/>
              <a:t>Udoagwu</a:t>
            </a:r>
            <a:r>
              <a:rPr lang="en-US" dirty="0"/>
              <a:t> (June 9, 2022)</a:t>
            </a:r>
          </a:p>
        </p:txBody>
      </p:sp>
    </p:spTree>
    <p:extLst>
      <p:ext uri="{BB962C8B-B14F-4D97-AF65-F5344CB8AC3E}">
        <p14:creationId xmlns:p14="http://schemas.microsoft.com/office/powerpoint/2010/main" val="2778509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965" y="1004131"/>
            <a:ext cx="3571810" cy="710558"/>
          </a:xfrm>
        </p:spPr>
        <p:txBody>
          <a:bodyPr>
            <a:normAutofit/>
          </a:bodyPr>
          <a:lstStyle/>
          <a:p>
            <a:pPr algn="l"/>
            <a:r>
              <a:rPr lang="en-US" sz="4000" b="1" dirty="0"/>
              <a:t>CEO OF JD</a:t>
            </a:r>
          </a:p>
        </p:txBody>
      </p:sp>
      <p:sp>
        <p:nvSpPr>
          <p:cNvPr id="6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69" t="2639" b="6452"/>
          <a:stretch/>
        </p:blipFill>
        <p:spPr>
          <a:xfrm>
            <a:off x="4753739" y="640080"/>
            <a:ext cx="7015730" cy="5550408"/>
          </a:xfrm>
          <a:prstGeom prst="rect">
            <a:avLst/>
          </a:prstGeom>
          <a:noFill/>
        </p:spPr>
      </p:pic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422531" y="2150235"/>
            <a:ext cx="47709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+mj-lt"/>
              </a:rPr>
              <a:t>Regis </a:t>
            </a:r>
            <a:r>
              <a:rPr lang="en-US" sz="2400" dirty="0" err="1">
                <a:latin typeface="+mj-lt"/>
              </a:rPr>
              <a:t>Schultz,Chief</a:t>
            </a:r>
            <a:r>
              <a:rPr lang="en-US" sz="2400" dirty="0">
                <a:latin typeface="+mj-lt"/>
              </a:rPr>
              <a:t> Executive Officer of JD Group</a:t>
            </a:r>
          </a:p>
          <a:p>
            <a:pPr marL="342900" indent="-342900">
              <a:buChar char="•"/>
            </a:pPr>
            <a:r>
              <a:rPr lang="en-US" sz="2400" dirty="0">
                <a:latin typeface="+mj-lt"/>
                <a:ea typeface="+mn-lt"/>
                <a:cs typeface="+mn-lt"/>
              </a:rPr>
              <a:t>Capital Markets Event - A New Distinct Chapter in the Growth Story of JD</a:t>
            </a:r>
            <a:endParaRPr lang="en-US" sz="24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1905A6-B7A7-9774-95B7-06D8CC3C1558}"/>
              </a:ext>
            </a:extLst>
          </p:cNvPr>
          <p:cNvSpPr txBox="1"/>
          <p:nvPr/>
        </p:nvSpPr>
        <p:spPr>
          <a:xfrm>
            <a:off x="8610600" y="6314353"/>
            <a:ext cx="1576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Linkedln</a:t>
            </a:r>
            <a:r>
              <a:rPr lang="en-US" dirty="0"/>
              <a:t>, (n.d.)</a:t>
            </a:r>
          </a:p>
        </p:txBody>
      </p:sp>
    </p:spTree>
    <p:extLst>
      <p:ext uri="{BB962C8B-B14F-4D97-AF65-F5344CB8AC3E}">
        <p14:creationId xmlns:p14="http://schemas.microsoft.com/office/powerpoint/2010/main" val="3304824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b="1" dirty="0"/>
              <a:t>LEADERSHIP’S FRAGMENTS </a:t>
            </a: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8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6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2978" y="6356350"/>
            <a:ext cx="130082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12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253789" y="2967295"/>
            <a:ext cx="610001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+mj-lt"/>
              </a:rPr>
              <a:t>The Role of leadership in comparison with Managing</a:t>
            </a:r>
          </a:p>
          <a:p>
            <a:pPr marL="342900" indent="-342900">
              <a:buChar char="•"/>
            </a:pPr>
            <a:r>
              <a:rPr lang="en-US" sz="2400" dirty="0">
                <a:latin typeface="+mj-lt"/>
              </a:rPr>
              <a:t>Leaderships Model And Theories 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2400" dirty="0">
                <a:latin typeface="+mj-lt"/>
                <a:ea typeface="+mn-lt"/>
                <a:cs typeface="+mn-lt"/>
              </a:rPr>
              <a:t>Spectrum of leadership </a:t>
            </a:r>
          </a:p>
          <a:p>
            <a:pPr marL="342900" indent="-342900"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457109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05" r="-1" b="-1"/>
          <a:stretch/>
        </p:blipFill>
        <p:spPr>
          <a:xfrm>
            <a:off x="20" y="10"/>
            <a:ext cx="6204384" cy="5114534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  <a:noFill/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14" y="327026"/>
            <a:ext cx="4656220" cy="26114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/>
              <a:t>IMPORTANCE OF LEADERSHIP FOR JD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758699" y="2132838"/>
            <a:ext cx="5329236" cy="4057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66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13</a:t>
            </a:fld>
            <a:endParaRPr lang="en-US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2939C7-92E0-4EF3-5AC2-314E2E79858C}"/>
              </a:ext>
            </a:extLst>
          </p:cNvPr>
          <p:cNvSpPr txBox="1"/>
          <p:nvPr/>
        </p:nvSpPr>
        <p:spPr>
          <a:xfrm>
            <a:off x="5609390" y="2938463"/>
            <a:ext cx="610001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har char="•"/>
            </a:pPr>
            <a:r>
              <a:rPr lang="en-US" sz="2400" dirty="0"/>
              <a:t>Become Versatile</a:t>
            </a:r>
          </a:p>
          <a:p>
            <a:pPr marL="342900" indent="-342900">
              <a:buChar char="•"/>
            </a:pPr>
            <a:r>
              <a:rPr lang="en-US" sz="2400" dirty="0"/>
              <a:t>Command and Control </a:t>
            </a:r>
          </a:p>
          <a:p>
            <a:pPr marL="342900" indent="-342900">
              <a:buChar char="•"/>
            </a:pPr>
            <a:r>
              <a:rPr lang="en-US" sz="2400" dirty="0"/>
              <a:t>Guiding light </a:t>
            </a:r>
          </a:p>
          <a:p>
            <a:pPr marL="342900" indent="-342900">
              <a:buChar char="•"/>
            </a:pPr>
            <a:r>
              <a:rPr lang="en-US" sz="2400" dirty="0"/>
              <a:t>Replenish and be Lenitive in a business point of view for the company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1E8647-C763-66DD-E711-01F3545261A5}"/>
              </a:ext>
            </a:extLst>
          </p:cNvPr>
          <p:cNvSpPr txBox="1"/>
          <p:nvPr/>
        </p:nvSpPr>
        <p:spPr>
          <a:xfrm>
            <a:off x="9816920" y="6293006"/>
            <a:ext cx="1703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JD Group (2023)</a:t>
            </a:r>
          </a:p>
        </p:txBody>
      </p:sp>
    </p:spTree>
    <p:extLst>
      <p:ext uri="{BB962C8B-B14F-4D97-AF65-F5344CB8AC3E}">
        <p14:creationId xmlns:p14="http://schemas.microsoft.com/office/powerpoint/2010/main" val="3912019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1" y="891540"/>
            <a:ext cx="5788150" cy="157830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000" b="1" dirty="0"/>
              <a:t>LEADERSHIP THEORIES APPLICABLE TO JD SPORTS</a:t>
            </a: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81" r="-1" b="-1"/>
          <a:stretch/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14</a:t>
            </a:fld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758699" y="2132838"/>
            <a:ext cx="5329236" cy="4057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FA9EC-612E-46CB-576E-C8519292D2F6}"/>
              </a:ext>
            </a:extLst>
          </p:cNvPr>
          <p:cNvSpPr txBox="1"/>
          <p:nvPr/>
        </p:nvSpPr>
        <p:spPr>
          <a:xfrm>
            <a:off x="6720841" y="2796265"/>
            <a:ext cx="468713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+mj-lt"/>
              </a:rPr>
              <a:t>Transformational Theory: The Market</a:t>
            </a:r>
          </a:p>
          <a:p>
            <a:pPr marL="342900" indent="-342900">
              <a:buChar char="•"/>
            </a:pPr>
            <a:r>
              <a:rPr lang="en-US" sz="2400" dirty="0">
                <a:latin typeface="+mj-lt"/>
                <a:ea typeface="+mn-lt"/>
                <a:cs typeface="+mn-lt"/>
              </a:rPr>
              <a:t>Servant Leadership Theory: The People</a:t>
            </a:r>
            <a:endParaRPr lang="en-US" sz="2400" dirty="0">
              <a:latin typeface="+mj-lt"/>
            </a:endParaRPr>
          </a:p>
          <a:p>
            <a:pPr marL="342900" indent="-342900">
              <a:buChar char="•"/>
            </a:pPr>
            <a:r>
              <a:rPr lang="en-US" sz="2400" dirty="0">
                <a:latin typeface="+mj-lt"/>
                <a:ea typeface="+mn-lt"/>
                <a:cs typeface="+mn-lt"/>
              </a:rPr>
              <a:t>Situational Leadership Theory: The Ideas/Teamwork.</a:t>
            </a:r>
            <a:endParaRPr lang="en-US" sz="2400" dirty="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AA36CF-2505-7A7C-4C99-FCE5F1C20254}"/>
              </a:ext>
            </a:extLst>
          </p:cNvPr>
          <p:cNvSpPr txBox="1"/>
          <p:nvPr/>
        </p:nvSpPr>
        <p:spPr>
          <a:xfrm>
            <a:off x="8658913" y="6488668"/>
            <a:ext cx="1703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JD Group (2023)</a:t>
            </a:r>
          </a:p>
        </p:txBody>
      </p:sp>
    </p:spTree>
    <p:extLst>
      <p:ext uri="{BB962C8B-B14F-4D97-AF65-F5344CB8AC3E}">
        <p14:creationId xmlns:p14="http://schemas.microsoft.com/office/powerpoint/2010/main" val="13507004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8820" r="-1" b="-1"/>
          <a:stretch/>
        </p:blipFill>
        <p:spPr>
          <a:xfrm>
            <a:off x="-305" y="1"/>
            <a:ext cx="6423053" cy="6858000"/>
          </a:xfrm>
          <a:prstGeom prst="rect">
            <a:avLst/>
          </a:prstGeom>
          <a:noFill/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1829" y="464509"/>
            <a:ext cx="5329237" cy="1644592"/>
          </a:xfrm>
        </p:spPr>
        <p:txBody>
          <a:bodyPr vert="horz" wrap="square" lIns="91440" tIns="45720" rIns="91440" bIns="45720" rtlCol="0" anchor="t" anchorCtr="0">
            <a:noAutofit/>
          </a:bodyPr>
          <a:lstStyle/>
          <a:p>
            <a:pPr algn="l"/>
            <a:r>
              <a:rPr lang="en-US" sz="4000" b="1" dirty="0"/>
              <a:t>IMPORTANCE OF UNDERSTANDING TEAM BEHAVIOUR</a:t>
            </a:r>
            <a:endParaRPr lang="en-US" sz="4000" b="1" kern="1200" dirty="0">
              <a:latin typeface="+mj-lt"/>
              <a:ea typeface="+mj-ea"/>
              <a:cs typeface="+mj-cs"/>
            </a:endParaRP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0A10B5A-315F-4751-BA35-34556B5D2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423049" cy="6858001"/>
            <a:chOff x="0" y="0"/>
            <a:chExt cx="6423049" cy="6858001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A5DAC55-04A1-4AB4-A2C6-C859A915C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018714" cy="6858000"/>
            </a:xfrm>
            <a:custGeom>
              <a:avLst/>
              <a:gdLst>
                <a:gd name="connsiteX0" fmla="*/ 0 w 6018714"/>
                <a:gd name="connsiteY0" fmla="*/ 6499477 h 6858000"/>
                <a:gd name="connsiteX1" fmla="*/ 248639 w 6018714"/>
                <a:gd name="connsiteY1" fmla="*/ 6701197 h 6858000"/>
                <a:gd name="connsiteX2" fmla="*/ 392359 w 6018714"/>
                <a:gd name="connsiteY2" fmla="*/ 6814935 h 6858000"/>
                <a:gd name="connsiteX3" fmla="*/ 448656 w 6018714"/>
                <a:gd name="connsiteY3" fmla="*/ 6858000 h 6858000"/>
                <a:gd name="connsiteX4" fmla="*/ 0 w 6018714"/>
                <a:gd name="connsiteY4" fmla="*/ 6858000 h 6858000"/>
                <a:gd name="connsiteX5" fmla="*/ 998246 w 6018714"/>
                <a:gd name="connsiteY5" fmla="*/ 0 h 6858000"/>
                <a:gd name="connsiteX6" fmla="*/ 1984114 w 6018714"/>
                <a:gd name="connsiteY6" fmla="*/ 0 h 6858000"/>
                <a:gd name="connsiteX7" fmla="*/ 2011390 w 6018714"/>
                <a:gd name="connsiteY7" fmla="*/ 2333 h 6858000"/>
                <a:gd name="connsiteX8" fmla="*/ 4182319 w 6018714"/>
                <a:gd name="connsiteY8" fmla="*/ 838030 h 6858000"/>
                <a:gd name="connsiteX9" fmla="*/ 4785565 w 6018714"/>
                <a:gd name="connsiteY9" fmla="*/ 1338564 h 6858000"/>
                <a:gd name="connsiteX10" fmla="*/ 5695308 w 6018714"/>
                <a:gd name="connsiteY10" fmla="*/ 2616232 h 6858000"/>
                <a:gd name="connsiteX11" fmla="*/ 5937944 w 6018714"/>
                <a:gd name="connsiteY11" fmla="*/ 3368583 h 6858000"/>
                <a:gd name="connsiteX12" fmla="*/ 6018677 w 6018714"/>
                <a:gd name="connsiteY12" fmla="*/ 4153681 h 6858000"/>
                <a:gd name="connsiteX13" fmla="*/ 5990165 w 6018714"/>
                <a:gd name="connsiteY13" fmla="*/ 4557147 h 6858000"/>
                <a:gd name="connsiteX14" fmla="*/ 5982312 w 6018714"/>
                <a:gd name="connsiteY14" fmla="*/ 4607451 h 6858000"/>
                <a:gd name="connsiteX15" fmla="*/ 5972856 w 6018714"/>
                <a:gd name="connsiteY15" fmla="*/ 4657609 h 6858000"/>
                <a:gd name="connsiteX16" fmla="*/ 5951328 w 6018714"/>
                <a:gd name="connsiteY16" fmla="*/ 4757628 h 6858000"/>
                <a:gd name="connsiteX17" fmla="*/ 5893141 w 6018714"/>
                <a:gd name="connsiteY17" fmla="*/ 4953827 h 6858000"/>
                <a:gd name="connsiteX18" fmla="*/ 5817644 w 6018714"/>
                <a:gd name="connsiteY18" fmla="*/ 5141915 h 6858000"/>
                <a:gd name="connsiteX19" fmla="*/ 5728909 w 6018714"/>
                <a:gd name="connsiteY19" fmla="*/ 5322626 h 6858000"/>
                <a:gd name="connsiteX20" fmla="*/ 5532095 w 6018714"/>
                <a:gd name="connsiteY20" fmla="*/ 5663839 h 6858000"/>
                <a:gd name="connsiteX21" fmla="*/ 5330043 w 6018714"/>
                <a:gd name="connsiteY21" fmla="*/ 5988236 h 6858000"/>
                <a:gd name="connsiteX22" fmla="*/ 5232580 w 6018714"/>
                <a:gd name="connsiteY22" fmla="*/ 6146081 h 6858000"/>
                <a:gd name="connsiteX23" fmla="*/ 5183269 w 6018714"/>
                <a:gd name="connsiteY23" fmla="*/ 6227660 h 6858000"/>
                <a:gd name="connsiteX24" fmla="*/ 5131628 w 6018714"/>
                <a:gd name="connsiteY24" fmla="*/ 6311451 h 6858000"/>
                <a:gd name="connsiteX25" fmla="*/ 4910811 w 6018714"/>
                <a:gd name="connsiteY25" fmla="*/ 6641009 h 6858000"/>
                <a:gd name="connsiteX26" fmla="*/ 4788885 w 6018714"/>
                <a:gd name="connsiteY26" fmla="*/ 6800448 h 6858000"/>
                <a:gd name="connsiteX27" fmla="*/ 4739213 w 6018714"/>
                <a:gd name="connsiteY27" fmla="*/ 6858000 h 6858000"/>
                <a:gd name="connsiteX28" fmla="*/ 3950454 w 6018714"/>
                <a:gd name="connsiteY28" fmla="*/ 6858000 h 6858000"/>
                <a:gd name="connsiteX29" fmla="*/ 4012997 w 6018714"/>
                <a:gd name="connsiteY29" fmla="*/ 6806378 h 6858000"/>
                <a:gd name="connsiteX30" fmla="*/ 4268871 w 6018714"/>
                <a:gd name="connsiteY30" fmla="*/ 6566512 h 6858000"/>
                <a:gd name="connsiteX31" fmla="*/ 4750072 w 6018714"/>
                <a:gd name="connsiteY31" fmla="*/ 6033375 h 6858000"/>
                <a:gd name="connsiteX32" fmla="*/ 4806075 w 6018714"/>
                <a:gd name="connsiteY32" fmla="*/ 5961092 h 6858000"/>
                <a:gd name="connsiteX33" fmla="*/ 4863244 w 6018714"/>
                <a:gd name="connsiteY33" fmla="*/ 5885856 h 6858000"/>
                <a:gd name="connsiteX34" fmla="*/ 4982235 w 6018714"/>
                <a:gd name="connsiteY34" fmla="*/ 5732288 h 6858000"/>
                <a:gd name="connsiteX35" fmla="*/ 5221526 w 6018714"/>
                <a:gd name="connsiteY35" fmla="*/ 5438135 h 6858000"/>
                <a:gd name="connsiteX36" fmla="*/ 5442633 w 6018714"/>
                <a:gd name="connsiteY36" fmla="*/ 5146193 h 6858000"/>
                <a:gd name="connsiteX37" fmla="*/ 5538350 w 6018714"/>
                <a:gd name="connsiteY37" fmla="*/ 4995133 h 6858000"/>
                <a:gd name="connsiteX38" fmla="*/ 5621702 w 6018714"/>
                <a:gd name="connsiteY38" fmla="*/ 4839205 h 6858000"/>
                <a:gd name="connsiteX39" fmla="*/ 5741275 w 6018714"/>
                <a:gd name="connsiteY39" fmla="*/ 4507728 h 6858000"/>
                <a:gd name="connsiteX40" fmla="*/ 5781714 w 6018714"/>
                <a:gd name="connsiteY40" fmla="*/ 4153681 h 6858000"/>
                <a:gd name="connsiteX41" fmla="*/ 5685706 w 6018714"/>
                <a:gd name="connsiteY41" fmla="*/ 3428918 h 6858000"/>
                <a:gd name="connsiteX42" fmla="*/ 5422122 w 6018714"/>
                <a:gd name="connsiteY42" fmla="*/ 2750328 h 6858000"/>
                <a:gd name="connsiteX43" fmla="*/ 5033730 w 6018714"/>
                <a:gd name="connsiteY43" fmla="*/ 2136204 h 6858000"/>
                <a:gd name="connsiteX44" fmla="*/ 4542784 w 6018714"/>
                <a:gd name="connsiteY44" fmla="*/ 1601886 h 6858000"/>
                <a:gd name="connsiteX45" fmla="*/ 2668605 w 6018714"/>
                <a:gd name="connsiteY45" fmla="*/ 539746 h 6858000"/>
                <a:gd name="connsiteX46" fmla="*/ 1965570 w 6018714"/>
                <a:gd name="connsiteY46" fmla="*/ 389865 h 6858000"/>
                <a:gd name="connsiteX47" fmla="*/ 1249006 w 6018714"/>
                <a:gd name="connsiteY47" fmla="*/ 363461 h 6858000"/>
                <a:gd name="connsiteX48" fmla="*/ 542188 w 6018714"/>
                <a:gd name="connsiteY48" fmla="*/ 465544 h 6858000"/>
                <a:gd name="connsiteX49" fmla="*/ 37349 w 6018714"/>
                <a:gd name="connsiteY49" fmla="*/ 636266 h 6858000"/>
                <a:gd name="connsiteX50" fmla="*/ 0 w 6018714"/>
                <a:gd name="connsiteY50" fmla="*/ 653785 h 6858000"/>
                <a:gd name="connsiteX51" fmla="*/ 0 w 6018714"/>
                <a:gd name="connsiteY51" fmla="*/ 255198 h 6858000"/>
                <a:gd name="connsiteX52" fmla="*/ 167136 w 6018714"/>
                <a:gd name="connsiteY52" fmla="*/ 188295 h 6858000"/>
                <a:gd name="connsiteX53" fmla="*/ 451417 w 6018714"/>
                <a:gd name="connsiteY53" fmla="*/ 101466 h 6858000"/>
                <a:gd name="connsiteX54" fmla="*/ 836914 w 6018714"/>
                <a:gd name="connsiteY54" fmla="*/ 2139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6018714" h="6858000">
                  <a:moveTo>
                    <a:pt x="0" y="6499477"/>
                  </a:moveTo>
                  <a:lnTo>
                    <a:pt x="248639" y="6701197"/>
                  </a:lnTo>
                  <a:cubicBezTo>
                    <a:pt x="296496" y="6739700"/>
                    <a:pt x="344500" y="6777613"/>
                    <a:pt x="392359" y="6814935"/>
                  </a:cubicBezTo>
                  <a:lnTo>
                    <a:pt x="448656" y="6858000"/>
                  </a:lnTo>
                  <a:lnTo>
                    <a:pt x="0" y="6858000"/>
                  </a:lnTo>
                  <a:close/>
                  <a:moveTo>
                    <a:pt x="998246" y="0"/>
                  </a:moveTo>
                  <a:lnTo>
                    <a:pt x="1984114" y="0"/>
                  </a:lnTo>
                  <a:lnTo>
                    <a:pt x="2011390" y="2333"/>
                  </a:lnTo>
                  <a:cubicBezTo>
                    <a:pt x="2791770" y="95667"/>
                    <a:pt x="3537428" y="382707"/>
                    <a:pt x="4182319" y="838030"/>
                  </a:cubicBezTo>
                  <a:cubicBezTo>
                    <a:pt x="4396386" y="988089"/>
                    <a:pt x="4598134" y="1155477"/>
                    <a:pt x="4785565" y="1338564"/>
                  </a:cubicBezTo>
                  <a:cubicBezTo>
                    <a:pt x="5159266" y="1705003"/>
                    <a:pt x="5477110" y="2135318"/>
                    <a:pt x="5695308" y="2616232"/>
                  </a:cubicBezTo>
                  <a:cubicBezTo>
                    <a:pt x="5803975" y="2856910"/>
                    <a:pt x="5885376" y="3109302"/>
                    <a:pt x="5937944" y="3368583"/>
                  </a:cubicBezTo>
                  <a:cubicBezTo>
                    <a:pt x="5990936" y="3626845"/>
                    <a:pt x="6017985" y="3889887"/>
                    <a:pt x="6018677" y="4153681"/>
                  </a:cubicBezTo>
                  <a:cubicBezTo>
                    <a:pt x="6019393" y="4288706"/>
                    <a:pt x="6009862" y="4423598"/>
                    <a:pt x="5990165" y="4557147"/>
                  </a:cubicBezTo>
                  <a:lnTo>
                    <a:pt x="5982312" y="4607451"/>
                  </a:lnTo>
                  <a:lnTo>
                    <a:pt x="5972856" y="4657609"/>
                  </a:lnTo>
                  <a:cubicBezTo>
                    <a:pt x="5966601" y="4691096"/>
                    <a:pt x="5959037" y="4724287"/>
                    <a:pt x="5951328" y="4757628"/>
                  </a:cubicBezTo>
                  <a:cubicBezTo>
                    <a:pt x="5934889" y="4823863"/>
                    <a:pt x="5915834" y="4890100"/>
                    <a:pt x="5893141" y="4953827"/>
                  </a:cubicBezTo>
                  <a:cubicBezTo>
                    <a:pt x="5870448" y="5017556"/>
                    <a:pt x="5845282" y="5080252"/>
                    <a:pt x="5817644" y="5141915"/>
                  </a:cubicBezTo>
                  <a:cubicBezTo>
                    <a:pt x="5790005" y="5203578"/>
                    <a:pt x="5760040" y="5263619"/>
                    <a:pt x="5728909" y="5322626"/>
                  </a:cubicBezTo>
                  <a:cubicBezTo>
                    <a:pt x="5666505" y="5440642"/>
                    <a:pt x="5599591" y="5553937"/>
                    <a:pt x="5532095" y="5663839"/>
                  </a:cubicBezTo>
                  <a:lnTo>
                    <a:pt x="5330043" y="5988236"/>
                  </a:lnTo>
                  <a:cubicBezTo>
                    <a:pt x="5297022" y="6041195"/>
                    <a:pt x="5264148" y="6093565"/>
                    <a:pt x="5232580" y="6146081"/>
                  </a:cubicBezTo>
                  <a:lnTo>
                    <a:pt x="5183269" y="6227660"/>
                  </a:lnTo>
                  <a:cubicBezTo>
                    <a:pt x="5166103" y="6255541"/>
                    <a:pt x="5149375" y="6283717"/>
                    <a:pt x="5131628" y="6311451"/>
                  </a:cubicBezTo>
                  <a:cubicBezTo>
                    <a:pt x="5062676" y="6423417"/>
                    <a:pt x="4988635" y="6533174"/>
                    <a:pt x="4910811" y="6641009"/>
                  </a:cubicBezTo>
                  <a:cubicBezTo>
                    <a:pt x="4871725" y="6695377"/>
                    <a:pt x="4831064" y="6748547"/>
                    <a:pt x="4788885" y="6800448"/>
                  </a:cubicBezTo>
                  <a:lnTo>
                    <a:pt x="4739213" y="6858000"/>
                  </a:lnTo>
                  <a:lnTo>
                    <a:pt x="3950454" y="6858000"/>
                  </a:lnTo>
                  <a:lnTo>
                    <a:pt x="4012997" y="6806378"/>
                  </a:lnTo>
                  <a:cubicBezTo>
                    <a:pt x="4100089" y="6729374"/>
                    <a:pt x="4185375" y="6649419"/>
                    <a:pt x="4268871" y="6566512"/>
                  </a:cubicBezTo>
                  <a:cubicBezTo>
                    <a:pt x="4439315" y="6398398"/>
                    <a:pt x="4599980" y="6220387"/>
                    <a:pt x="4750072" y="6033375"/>
                  </a:cubicBezTo>
                  <a:cubicBezTo>
                    <a:pt x="4769418" y="6009920"/>
                    <a:pt x="4787311" y="5985138"/>
                    <a:pt x="4806075" y="5961092"/>
                  </a:cubicBezTo>
                  <a:lnTo>
                    <a:pt x="4863244" y="5885856"/>
                  </a:lnTo>
                  <a:cubicBezTo>
                    <a:pt x="4902520" y="5833635"/>
                    <a:pt x="4942184" y="5782445"/>
                    <a:pt x="4982235" y="5732288"/>
                  </a:cubicBezTo>
                  <a:cubicBezTo>
                    <a:pt x="5061513" y="5631533"/>
                    <a:pt x="5143556" y="5534760"/>
                    <a:pt x="5221526" y="5438135"/>
                  </a:cubicBezTo>
                  <a:cubicBezTo>
                    <a:pt x="5299495" y="5341509"/>
                    <a:pt x="5374846" y="5245326"/>
                    <a:pt x="5442633" y="5146193"/>
                  </a:cubicBezTo>
                  <a:cubicBezTo>
                    <a:pt x="5476091" y="5096480"/>
                    <a:pt x="5508530" y="5046176"/>
                    <a:pt x="5538350" y="4995133"/>
                  </a:cubicBezTo>
                  <a:cubicBezTo>
                    <a:pt x="5568171" y="4944091"/>
                    <a:pt x="5596245" y="4892164"/>
                    <a:pt x="5621702" y="4839205"/>
                  </a:cubicBezTo>
                  <a:cubicBezTo>
                    <a:pt x="5673203" y="4733405"/>
                    <a:pt x="5713291" y="4622262"/>
                    <a:pt x="5741275" y="4507728"/>
                  </a:cubicBezTo>
                  <a:cubicBezTo>
                    <a:pt x="5767878" y="4391630"/>
                    <a:pt x="5781445" y="4272861"/>
                    <a:pt x="5781714" y="4153681"/>
                  </a:cubicBezTo>
                  <a:cubicBezTo>
                    <a:pt x="5781640" y="3908842"/>
                    <a:pt x="5749352" y="3665096"/>
                    <a:pt x="5685706" y="3428918"/>
                  </a:cubicBezTo>
                  <a:cubicBezTo>
                    <a:pt x="5621295" y="3194067"/>
                    <a:pt x="5532959" y="2966636"/>
                    <a:pt x="5422122" y="2750328"/>
                  </a:cubicBezTo>
                  <a:cubicBezTo>
                    <a:pt x="5312356" y="2533473"/>
                    <a:pt x="5182293" y="2327817"/>
                    <a:pt x="5033730" y="2136204"/>
                  </a:cubicBezTo>
                  <a:cubicBezTo>
                    <a:pt x="4885345" y="1944281"/>
                    <a:pt x="4721094" y="1765530"/>
                    <a:pt x="4542784" y="1601886"/>
                  </a:cubicBezTo>
                  <a:cubicBezTo>
                    <a:pt x="4001273" y="1114380"/>
                    <a:pt x="3361806" y="751985"/>
                    <a:pt x="2668605" y="539746"/>
                  </a:cubicBezTo>
                  <a:cubicBezTo>
                    <a:pt x="2438667" y="470493"/>
                    <a:pt x="2203536" y="420366"/>
                    <a:pt x="1965570" y="389865"/>
                  </a:cubicBezTo>
                  <a:cubicBezTo>
                    <a:pt x="1727936" y="359890"/>
                    <a:pt x="1488166" y="351053"/>
                    <a:pt x="1249006" y="363461"/>
                  </a:cubicBezTo>
                  <a:cubicBezTo>
                    <a:pt x="1010718" y="374400"/>
                    <a:pt x="774017" y="408587"/>
                    <a:pt x="542188" y="465544"/>
                  </a:cubicBezTo>
                  <a:cubicBezTo>
                    <a:pt x="369418" y="508120"/>
                    <a:pt x="200552" y="565242"/>
                    <a:pt x="37349" y="636266"/>
                  </a:cubicBezTo>
                  <a:lnTo>
                    <a:pt x="0" y="653785"/>
                  </a:lnTo>
                  <a:lnTo>
                    <a:pt x="0" y="255198"/>
                  </a:lnTo>
                  <a:lnTo>
                    <a:pt x="167136" y="188295"/>
                  </a:lnTo>
                  <a:cubicBezTo>
                    <a:pt x="260597" y="155379"/>
                    <a:pt x="355437" y="126405"/>
                    <a:pt x="451417" y="101466"/>
                  </a:cubicBezTo>
                  <a:cubicBezTo>
                    <a:pt x="578649" y="68513"/>
                    <a:pt x="707299" y="41799"/>
                    <a:pt x="836914" y="21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7370387-C8AA-4FC4-B636-C83BA7921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8834"/>
              <a:ext cx="6015920" cy="6819166"/>
            </a:xfrm>
            <a:custGeom>
              <a:avLst/>
              <a:gdLst>
                <a:gd name="connsiteX0" fmla="*/ 0 w 6015920"/>
                <a:gd name="connsiteY0" fmla="*/ 6143989 h 6819166"/>
                <a:gd name="connsiteX1" fmla="*/ 134018 w 6015920"/>
                <a:gd name="connsiteY1" fmla="*/ 6248665 h 6819166"/>
                <a:gd name="connsiteX2" fmla="*/ 880799 w 6015920"/>
                <a:gd name="connsiteY2" fmla="*/ 6790482 h 6819166"/>
                <a:gd name="connsiteX3" fmla="*/ 929680 w 6015920"/>
                <a:gd name="connsiteY3" fmla="*/ 6819166 h 6819166"/>
                <a:gd name="connsiteX4" fmla="*/ 0 w 6015920"/>
                <a:gd name="connsiteY4" fmla="*/ 6819166 h 6819166"/>
                <a:gd name="connsiteX5" fmla="*/ 1408589 w 6015920"/>
                <a:gd name="connsiteY5" fmla="*/ 0 h 6819166"/>
                <a:gd name="connsiteX6" fmla="*/ 1409171 w 6015920"/>
                <a:gd name="connsiteY6" fmla="*/ 294 h 6819166"/>
                <a:gd name="connsiteX7" fmla="*/ 6015920 w 6015920"/>
                <a:gd name="connsiteY7" fmla="*/ 4129828 h 6819166"/>
                <a:gd name="connsiteX8" fmla="*/ 5101088 w 6015920"/>
                <a:gd name="connsiteY8" fmla="*/ 6096419 h 6819166"/>
                <a:gd name="connsiteX9" fmla="*/ 4546786 w 6015920"/>
                <a:gd name="connsiteY9" fmla="*/ 6797679 h 6819166"/>
                <a:gd name="connsiteX10" fmla="*/ 4525032 w 6015920"/>
                <a:gd name="connsiteY10" fmla="*/ 6819166 h 6819166"/>
                <a:gd name="connsiteX11" fmla="*/ 3362009 w 6015920"/>
                <a:gd name="connsiteY11" fmla="*/ 6819166 h 6819166"/>
                <a:gd name="connsiteX12" fmla="*/ 3559506 w 6015920"/>
                <a:gd name="connsiteY12" fmla="*/ 6694254 h 6819166"/>
                <a:gd name="connsiteX13" fmla="*/ 4499295 w 6015920"/>
                <a:gd name="connsiteY13" fmla="*/ 5685109 h 6819166"/>
                <a:gd name="connsiteX14" fmla="*/ 4763752 w 6015920"/>
                <a:gd name="connsiteY14" fmla="*/ 5310428 h 6819166"/>
                <a:gd name="connsiteX15" fmla="*/ 5288592 w 6015920"/>
                <a:gd name="connsiteY15" fmla="*/ 4129828 h 6819166"/>
                <a:gd name="connsiteX16" fmla="*/ 4971477 w 6015920"/>
                <a:gd name="connsiteY16" fmla="*/ 2858526 h 6819166"/>
                <a:gd name="connsiteX17" fmla="*/ 4096938 w 6015920"/>
                <a:gd name="connsiteY17" fmla="*/ 1766138 h 6819166"/>
                <a:gd name="connsiteX18" fmla="*/ 2832696 w 6015920"/>
                <a:gd name="connsiteY18" fmla="*/ 1008719 h 6819166"/>
                <a:gd name="connsiteX19" fmla="*/ 1409171 w 6015920"/>
                <a:gd name="connsiteY19" fmla="*/ 732948 h 6819166"/>
                <a:gd name="connsiteX20" fmla="*/ 189877 w 6015920"/>
                <a:gd name="connsiteY20" fmla="*/ 989377 h 6819166"/>
                <a:gd name="connsiteX21" fmla="*/ 0 w 6015920"/>
                <a:gd name="connsiteY21" fmla="*/ 1091881 h 6819166"/>
                <a:gd name="connsiteX22" fmla="*/ 0 w 6015920"/>
                <a:gd name="connsiteY22" fmla="*/ 273645 h 6819166"/>
                <a:gd name="connsiteX23" fmla="*/ 53152 w 6015920"/>
                <a:gd name="connsiteY23" fmla="*/ 250589 h 6819166"/>
                <a:gd name="connsiteX24" fmla="*/ 1408589 w 6015920"/>
                <a:gd name="connsiteY24" fmla="*/ 0 h 6819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015920" h="6819166">
                  <a:moveTo>
                    <a:pt x="0" y="6143989"/>
                  </a:moveTo>
                  <a:lnTo>
                    <a:pt x="134018" y="6248665"/>
                  </a:lnTo>
                  <a:cubicBezTo>
                    <a:pt x="404095" y="6461250"/>
                    <a:pt x="645672" y="6645215"/>
                    <a:pt x="880799" y="6790482"/>
                  </a:cubicBezTo>
                  <a:lnTo>
                    <a:pt x="929680" y="6819166"/>
                  </a:lnTo>
                  <a:lnTo>
                    <a:pt x="0" y="6819166"/>
                  </a:lnTo>
                  <a:close/>
                  <a:moveTo>
                    <a:pt x="1408589" y="0"/>
                  </a:moveTo>
                  <a:lnTo>
                    <a:pt x="1409171" y="294"/>
                  </a:lnTo>
                  <a:cubicBezTo>
                    <a:pt x="3696325" y="294"/>
                    <a:pt x="6015920" y="1849221"/>
                    <a:pt x="6015920" y="4129828"/>
                  </a:cubicBezTo>
                  <a:cubicBezTo>
                    <a:pt x="6015920" y="4985129"/>
                    <a:pt x="5545048" y="5437324"/>
                    <a:pt x="5101088" y="6096419"/>
                  </a:cubicBezTo>
                  <a:cubicBezTo>
                    <a:pt x="4927721" y="6353993"/>
                    <a:pt x="4744312" y="6588925"/>
                    <a:pt x="4546786" y="6797679"/>
                  </a:cubicBezTo>
                  <a:lnTo>
                    <a:pt x="4525032" y="6819166"/>
                  </a:lnTo>
                  <a:lnTo>
                    <a:pt x="3362009" y="6819166"/>
                  </a:lnTo>
                  <a:lnTo>
                    <a:pt x="3559506" y="6694254"/>
                  </a:lnTo>
                  <a:cubicBezTo>
                    <a:pt x="3895644" y="6458563"/>
                    <a:pt x="4202210" y="6126161"/>
                    <a:pt x="4499295" y="5685109"/>
                  </a:cubicBezTo>
                  <a:cubicBezTo>
                    <a:pt x="4589775" y="5550592"/>
                    <a:pt x="4678218" y="5428532"/>
                    <a:pt x="4763752" y="5310428"/>
                  </a:cubicBezTo>
                  <a:cubicBezTo>
                    <a:pt x="5118251" y="4820868"/>
                    <a:pt x="5288592" y="4566198"/>
                    <a:pt x="5288592" y="4129828"/>
                  </a:cubicBezTo>
                  <a:cubicBezTo>
                    <a:pt x="5288592" y="3696828"/>
                    <a:pt x="5181966" y="3269106"/>
                    <a:pt x="4971477" y="2858526"/>
                  </a:cubicBezTo>
                  <a:cubicBezTo>
                    <a:pt x="4765643" y="2456885"/>
                    <a:pt x="4471366" y="2089240"/>
                    <a:pt x="4096938" y="1766138"/>
                  </a:cubicBezTo>
                  <a:cubicBezTo>
                    <a:pt x="3720910" y="1443697"/>
                    <a:pt x="3293474" y="1187604"/>
                    <a:pt x="2832696" y="1008719"/>
                  </a:cubicBezTo>
                  <a:cubicBezTo>
                    <a:pt x="2360806" y="825703"/>
                    <a:pt x="1881933" y="732948"/>
                    <a:pt x="1409171" y="732948"/>
                  </a:cubicBezTo>
                  <a:cubicBezTo>
                    <a:pt x="963609" y="732948"/>
                    <a:pt x="553251" y="819255"/>
                    <a:pt x="189877" y="989377"/>
                  </a:cubicBezTo>
                  <a:lnTo>
                    <a:pt x="0" y="1091881"/>
                  </a:lnTo>
                  <a:lnTo>
                    <a:pt x="0" y="273645"/>
                  </a:lnTo>
                  <a:lnTo>
                    <a:pt x="53152" y="250589"/>
                  </a:lnTo>
                  <a:cubicBezTo>
                    <a:pt x="457881" y="88474"/>
                    <a:pt x="911201" y="0"/>
                    <a:pt x="1408589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E3C2B3B-4414-484B-8914-7CB18736F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9880"/>
              <a:ext cx="5997097" cy="6768121"/>
            </a:xfrm>
            <a:custGeom>
              <a:avLst/>
              <a:gdLst>
                <a:gd name="connsiteX0" fmla="*/ 0 w 5997097"/>
                <a:gd name="connsiteY0" fmla="*/ 5929955 h 6768121"/>
                <a:gd name="connsiteX1" fmla="*/ 204947 w 5997097"/>
                <a:gd name="connsiteY1" fmla="*/ 6088753 h 6768121"/>
                <a:gd name="connsiteX2" fmla="*/ 1135927 w 5997097"/>
                <a:gd name="connsiteY2" fmla="*/ 6730112 h 6768121"/>
                <a:gd name="connsiteX3" fmla="*/ 1219620 w 5997097"/>
                <a:gd name="connsiteY3" fmla="*/ 6768121 h 6768121"/>
                <a:gd name="connsiteX4" fmla="*/ 0 w 5997097"/>
                <a:gd name="connsiteY4" fmla="*/ 6768121 h 6768121"/>
                <a:gd name="connsiteX5" fmla="*/ 1389767 w 5997097"/>
                <a:gd name="connsiteY5" fmla="*/ 0 h 6768121"/>
                <a:gd name="connsiteX6" fmla="*/ 1390348 w 5997097"/>
                <a:gd name="connsiteY6" fmla="*/ 292 h 6768121"/>
                <a:gd name="connsiteX7" fmla="*/ 5997097 w 5997097"/>
                <a:gd name="connsiteY7" fmla="*/ 4099802 h 6768121"/>
                <a:gd name="connsiteX8" fmla="*/ 5082265 w 5997097"/>
                <a:gd name="connsiteY8" fmla="*/ 6052096 h 6768121"/>
                <a:gd name="connsiteX9" fmla="*/ 4527964 w 5997097"/>
                <a:gd name="connsiteY9" fmla="*/ 6748257 h 6768121"/>
                <a:gd name="connsiteX10" fmla="*/ 4507706 w 5997097"/>
                <a:gd name="connsiteY10" fmla="*/ 6768121 h 6768121"/>
                <a:gd name="connsiteX11" fmla="*/ 3011909 w 5997097"/>
                <a:gd name="connsiteY11" fmla="*/ 6768121 h 6768121"/>
                <a:gd name="connsiteX12" fmla="*/ 3041514 w 5997097"/>
                <a:gd name="connsiteY12" fmla="*/ 6756841 h 6768121"/>
                <a:gd name="connsiteX13" fmla="*/ 3339587 w 5997097"/>
                <a:gd name="connsiteY13" fmla="*/ 6603120 h 6768121"/>
                <a:gd name="connsiteX14" fmla="*/ 4359591 w 5997097"/>
                <a:gd name="connsiteY14" fmla="*/ 5561878 h 6768121"/>
                <a:gd name="connsiteX15" fmla="*/ 4626956 w 5997097"/>
                <a:gd name="connsiteY15" fmla="*/ 5185850 h 6768121"/>
                <a:gd name="connsiteX16" fmla="*/ 5124303 w 5997097"/>
                <a:gd name="connsiteY16" fmla="*/ 4099802 h 6768121"/>
                <a:gd name="connsiteX17" fmla="*/ 4823481 w 5997097"/>
                <a:gd name="connsiteY17" fmla="*/ 2904512 h 6768121"/>
                <a:gd name="connsiteX18" fmla="*/ 3983561 w 5997097"/>
                <a:gd name="connsiteY18" fmla="*/ 1863706 h 6768121"/>
                <a:gd name="connsiteX19" fmla="*/ 2761651 w 5997097"/>
                <a:gd name="connsiteY19" fmla="*/ 1136378 h 6768121"/>
                <a:gd name="connsiteX20" fmla="*/ 1390348 w 5997097"/>
                <a:gd name="connsiteY20" fmla="*/ 873085 h 6768121"/>
                <a:gd name="connsiteX21" fmla="*/ 232295 w 5997097"/>
                <a:gd name="connsiteY21" fmla="*/ 1114121 h 6768121"/>
                <a:gd name="connsiteX22" fmla="*/ 0 w 5997097"/>
                <a:gd name="connsiteY22" fmla="*/ 1238681 h 6768121"/>
                <a:gd name="connsiteX23" fmla="*/ 0 w 5997097"/>
                <a:gd name="connsiteY23" fmla="*/ 263550 h 6768121"/>
                <a:gd name="connsiteX24" fmla="*/ 34329 w 5997097"/>
                <a:gd name="connsiteY24" fmla="*/ 248767 h 6768121"/>
                <a:gd name="connsiteX25" fmla="*/ 1389767 w 5997097"/>
                <a:gd name="connsiteY25" fmla="*/ 0 h 676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97097" h="6768121">
                  <a:moveTo>
                    <a:pt x="0" y="5929955"/>
                  </a:moveTo>
                  <a:lnTo>
                    <a:pt x="204947" y="6088753"/>
                  </a:lnTo>
                  <a:cubicBezTo>
                    <a:pt x="536028" y="6347537"/>
                    <a:pt x="834815" y="6574463"/>
                    <a:pt x="1135927" y="6730112"/>
                  </a:cubicBezTo>
                  <a:lnTo>
                    <a:pt x="1219620" y="6768121"/>
                  </a:lnTo>
                  <a:lnTo>
                    <a:pt x="0" y="6768121"/>
                  </a:lnTo>
                  <a:close/>
                  <a:moveTo>
                    <a:pt x="1389767" y="0"/>
                  </a:moveTo>
                  <a:lnTo>
                    <a:pt x="1390348" y="292"/>
                  </a:lnTo>
                  <a:cubicBezTo>
                    <a:pt x="3677502" y="292"/>
                    <a:pt x="5997097" y="1835776"/>
                    <a:pt x="5997097" y="4099802"/>
                  </a:cubicBezTo>
                  <a:cubicBezTo>
                    <a:pt x="5997097" y="4948885"/>
                    <a:pt x="5526225" y="5397792"/>
                    <a:pt x="5082265" y="6052096"/>
                  </a:cubicBezTo>
                  <a:cubicBezTo>
                    <a:pt x="4908898" y="6307797"/>
                    <a:pt x="4725489" y="6541021"/>
                    <a:pt x="4527964" y="6748257"/>
                  </a:cubicBezTo>
                  <a:lnTo>
                    <a:pt x="4507706" y="6768121"/>
                  </a:lnTo>
                  <a:lnTo>
                    <a:pt x="3011909" y="6768121"/>
                  </a:lnTo>
                  <a:lnTo>
                    <a:pt x="3041514" y="6756841"/>
                  </a:lnTo>
                  <a:cubicBezTo>
                    <a:pt x="3144608" y="6713092"/>
                    <a:pt x="3243834" y="6661888"/>
                    <a:pt x="3339587" y="6603120"/>
                  </a:cubicBezTo>
                  <a:cubicBezTo>
                    <a:pt x="3700923" y="6381722"/>
                    <a:pt x="4034475" y="6041040"/>
                    <a:pt x="4359591" y="5561878"/>
                  </a:cubicBezTo>
                  <a:cubicBezTo>
                    <a:pt x="4451526" y="5426449"/>
                    <a:pt x="4540696" y="5304113"/>
                    <a:pt x="4626956" y="5185850"/>
                  </a:cubicBezTo>
                  <a:cubicBezTo>
                    <a:pt x="4972001" y="4713668"/>
                    <a:pt x="5124303" y="4488342"/>
                    <a:pt x="5124303" y="4099802"/>
                  </a:cubicBezTo>
                  <a:cubicBezTo>
                    <a:pt x="5124303" y="3693373"/>
                    <a:pt x="5022478" y="3291306"/>
                    <a:pt x="4823481" y="2904512"/>
                  </a:cubicBezTo>
                  <a:cubicBezTo>
                    <a:pt x="4628994" y="2527756"/>
                    <a:pt x="4338498" y="2167874"/>
                    <a:pt x="3983561" y="1863706"/>
                  </a:cubicBezTo>
                  <a:cubicBezTo>
                    <a:pt x="3620116" y="1554184"/>
                    <a:pt x="3207009" y="1308274"/>
                    <a:pt x="2761651" y="1136378"/>
                  </a:cubicBezTo>
                  <a:cubicBezTo>
                    <a:pt x="2312890" y="964438"/>
                    <a:pt x="1838235" y="873085"/>
                    <a:pt x="1390348" y="873085"/>
                  </a:cubicBezTo>
                  <a:cubicBezTo>
                    <a:pt x="966023" y="873085"/>
                    <a:pt x="576467" y="954255"/>
                    <a:pt x="232295" y="1114121"/>
                  </a:cubicBezTo>
                  <a:lnTo>
                    <a:pt x="0" y="1238681"/>
                  </a:lnTo>
                  <a:lnTo>
                    <a:pt x="0" y="263550"/>
                  </a:lnTo>
                  <a:lnTo>
                    <a:pt x="34329" y="248767"/>
                  </a:lnTo>
                  <a:cubicBezTo>
                    <a:pt x="439058" y="87831"/>
                    <a:pt x="892378" y="0"/>
                    <a:pt x="138976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 useBgFill="1">
          <p:nvSpPr>
            <p:cNvPr id="51" name="Freeform: Shape 50">
              <a:extLst>
                <a:ext uri="{FF2B5EF4-FFF2-40B4-BE49-F238E27FC236}">
                  <a16:creationId xmlns:a16="http://schemas.microsoft.com/office/drawing/2014/main" id="{AFB69BCB-EE83-44E6-8C11-3344C73D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26"/>
              <a:ext cx="6423049" cy="6857275"/>
            </a:xfrm>
            <a:custGeom>
              <a:avLst/>
              <a:gdLst>
                <a:gd name="connsiteX0" fmla="*/ 3207935 w 6423049"/>
                <a:gd name="connsiteY0" fmla="*/ 0 h 6857275"/>
                <a:gd name="connsiteX1" fmla="*/ 6423049 w 6423049"/>
                <a:gd name="connsiteY1" fmla="*/ 0 h 6857275"/>
                <a:gd name="connsiteX2" fmla="*/ 6423049 w 6423049"/>
                <a:gd name="connsiteY2" fmla="*/ 6857275 h 6857275"/>
                <a:gd name="connsiteX3" fmla="*/ 5115455 w 6423049"/>
                <a:gd name="connsiteY3" fmla="*/ 6857275 h 6857275"/>
                <a:gd name="connsiteX4" fmla="*/ 5327016 w 6423049"/>
                <a:gd name="connsiteY4" fmla="*/ 6576778 h 6857275"/>
                <a:gd name="connsiteX5" fmla="*/ 6096492 w 6423049"/>
                <a:gd name="connsiteY5" fmla="*/ 4101445 h 6857275"/>
                <a:gd name="connsiteX6" fmla="*/ 3253269 w 6423049"/>
                <a:gd name="connsiteY6" fmla="*/ 15400 h 6857275"/>
                <a:gd name="connsiteX7" fmla="*/ 0 w 6423049"/>
                <a:gd name="connsiteY7" fmla="*/ 0 h 6857275"/>
                <a:gd name="connsiteX8" fmla="*/ 318887 w 6423049"/>
                <a:gd name="connsiteY8" fmla="*/ 0 h 6857275"/>
                <a:gd name="connsiteX9" fmla="*/ 273553 w 6423049"/>
                <a:gd name="connsiteY9" fmla="*/ 15400 h 6857275"/>
                <a:gd name="connsiteX10" fmla="*/ 76780 w 6423049"/>
                <a:gd name="connsiteY10" fmla="*/ 93287 h 6857275"/>
                <a:gd name="connsiteX11" fmla="*/ 0 w 6423049"/>
                <a:gd name="connsiteY11" fmla="*/ 128134 h 68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49" h="6857275">
                  <a:moveTo>
                    <a:pt x="3207935" y="0"/>
                  </a:moveTo>
                  <a:lnTo>
                    <a:pt x="6423049" y="0"/>
                  </a:lnTo>
                  <a:lnTo>
                    <a:pt x="6423049" y="6857275"/>
                  </a:lnTo>
                  <a:lnTo>
                    <a:pt x="5115455" y="6857275"/>
                  </a:lnTo>
                  <a:lnTo>
                    <a:pt x="5327016" y="6576778"/>
                  </a:lnTo>
                  <a:cubicBezTo>
                    <a:pt x="5812196" y="5874153"/>
                    <a:pt x="6096492" y="5021129"/>
                    <a:pt x="6096492" y="4101445"/>
                  </a:cubicBezTo>
                  <a:cubicBezTo>
                    <a:pt x="6096492" y="2224539"/>
                    <a:pt x="4912418" y="625268"/>
                    <a:pt x="3253269" y="15400"/>
                  </a:cubicBezTo>
                  <a:close/>
                  <a:moveTo>
                    <a:pt x="0" y="0"/>
                  </a:moveTo>
                  <a:lnTo>
                    <a:pt x="318887" y="0"/>
                  </a:lnTo>
                  <a:lnTo>
                    <a:pt x="273553" y="15400"/>
                  </a:lnTo>
                  <a:cubicBezTo>
                    <a:pt x="207186" y="39794"/>
                    <a:pt x="141580" y="65772"/>
                    <a:pt x="76780" y="93287"/>
                  </a:cubicBezTo>
                  <a:lnTo>
                    <a:pt x="0" y="128134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 useBgFill="1">
          <p:nvSpPr>
            <p:cNvPr id="52" name="Freeform: Shape 51">
              <a:extLst>
                <a:ext uri="{FF2B5EF4-FFF2-40B4-BE49-F238E27FC236}">
                  <a16:creationId xmlns:a16="http://schemas.microsoft.com/office/drawing/2014/main" id="{98E9BA58-2C07-4CA1-99C2-7738FBA37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26"/>
              <a:ext cx="6158587" cy="6857275"/>
            </a:xfrm>
            <a:custGeom>
              <a:avLst/>
              <a:gdLst>
                <a:gd name="connsiteX0" fmla="*/ 233278 w 6158587"/>
                <a:gd name="connsiteY0" fmla="*/ 0 h 6857275"/>
                <a:gd name="connsiteX1" fmla="*/ 3441063 w 6158587"/>
                <a:gd name="connsiteY1" fmla="*/ 0 h 6857275"/>
                <a:gd name="connsiteX2" fmla="*/ 3535825 w 6158587"/>
                <a:gd name="connsiteY2" fmla="*/ 38136 h 6857275"/>
                <a:gd name="connsiteX3" fmla="*/ 6158587 w 6158587"/>
                <a:gd name="connsiteY3" fmla="*/ 4076179 h 6857275"/>
                <a:gd name="connsiteX4" fmla="*/ 5573039 w 6158587"/>
                <a:gd name="connsiteY4" fmla="*/ 6283960 h 6857275"/>
                <a:gd name="connsiteX5" fmla="*/ 5222761 w 6158587"/>
                <a:gd name="connsiteY5" fmla="*/ 6804016 h 6857275"/>
                <a:gd name="connsiteX6" fmla="*/ 5179011 w 6158587"/>
                <a:gd name="connsiteY6" fmla="*/ 6857275 h 6857275"/>
                <a:gd name="connsiteX7" fmla="*/ 4477061 w 6158587"/>
                <a:gd name="connsiteY7" fmla="*/ 6857275 h 6857275"/>
                <a:gd name="connsiteX8" fmla="*/ 4532922 w 6158587"/>
                <a:gd name="connsiteY8" fmla="*/ 6798071 h 6857275"/>
                <a:gd name="connsiteX9" fmla="*/ 4660563 w 6158587"/>
                <a:gd name="connsiteY9" fmla="*/ 6651672 h 6857275"/>
                <a:gd name="connsiteX10" fmla="*/ 4772511 w 6158587"/>
                <a:gd name="connsiteY10" fmla="*/ 6513379 h 6857275"/>
                <a:gd name="connsiteX11" fmla="*/ 4781959 w 6158587"/>
                <a:gd name="connsiteY11" fmla="*/ 6501404 h 6857275"/>
                <a:gd name="connsiteX12" fmla="*/ 4800713 w 6158587"/>
                <a:gd name="connsiteY12" fmla="*/ 6476578 h 6857275"/>
                <a:gd name="connsiteX13" fmla="*/ 4897916 w 6158587"/>
                <a:gd name="connsiteY13" fmla="*/ 6345878 h 6857275"/>
                <a:gd name="connsiteX14" fmla="*/ 4953461 w 6158587"/>
                <a:gd name="connsiteY14" fmla="*/ 6268773 h 6857275"/>
                <a:gd name="connsiteX15" fmla="*/ 5015304 w 6158587"/>
                <a:gd name="connsiteY15" fmla="*/ 6182904 h 6857275"/>
                <a:gd name="connsiteX16" fmla="*/ 5136557 w 6158587"/>
                <a:gd name="connsiteY16" fmla="*/ 6021245 h 6857275"/>
                <a:gd name="connsiteX17" fmla="*/ 5232471 w 6158587"/>
                <a:gd name="connsiteY17" fmla="*/ 5895802 h 6857275"/>
                <a:gd name="connsiteX18" fmla="*/ 5377488 w 6158587"/>
                <a:gd name="connsiteY18" fmla="*/ 5704644 h 6857275"/>
                <a:gd name="connsiteX19" fmla="*/ 5492012 w 6158587"/>
                <a:gd name="connsiteY19" fmla="*/ 5545320 h 6857275"/>
                <a:gd name="connsiteX20" fmla="*/ 5598378 w 6158587"/>
                <a:gd name="connsiteY20" fmla="*/ 5383077 h 6857275"/>
                <a:gd name="connsiteX21" fmla="*/ 5694293 w 6158587"/>
                <a:gd name="connsiteY21" fmla="*/ 5215869 h 6857275"/>
                <a:gd name="connsiteX22" fmla="*/ 5726646 w 6158587"/>
                <a:gd name="connsiteY22" fmla="*/ 5151759 h 6857275"/>
                <a:gd name="connsiteX23" fmla="*/ 5736953 w 6158587"/>
                <a:gd name="connsiteY23" fmla="*/ 5130730 h 6857275"/>
                <a:gd name="connsiteX24" fmla="*/ 5748406 w 6158587"/>
                <a:gd name="connsiteY24" fmla="*/ 5105613 h 6857275"/>
                <a:gd name="connsiteX25" fmla="*/ 5775318 w 6158587"/>
                <a:gd name="connsiteY25" fmla="*/ 5043695 h 6857275"/>
                <a:gd name="connsiteX26" fmla="*/ 5887267 w 6158587"/>
                <a:gd name="connsiteY26" fmla="*/ 4677444 h 6857275"/>
                <a:gd name="connsiteX27" fmla="*/ 5925776 w 6158587"/>
                <a:gd name="connsiteY27" fmla="*/ 4291476 h 6857275"/>
                <a:gd name="connsiteX28" fmla="*/ 5837592 w 6158587"/>
                <a:gd name="connsiteY28" fmla="*/ 3514285 h 6857275"/>
                <a:gd name="connsiteX29" fmla="*/ 5728651 w 6158587"/>
                <a:gd name="connsiteY29" fmla="*/ 3139270 h 6857275"/>
                <a:gd name="connsiteX30" fmla="*/ 5728651 w 6158587"/>
                <a:gd name="connsiteY30" fmla="*/ 3138540 h 6857275"/>
                <a:gd name="connsiteX31" fmla="*/ 5707749 w 6158587"/>
                <a:gd name="connsiteY31" fmla="*/ 3080127 h 6857275"/>
                <a:gd name="connsiteX32" fmla="*/ 5695151 w 6158587"/>
                <a:gd name="connsiteY32" fmla="*/ 3046393 h 6857275"/>
                <a:gd name="connsiteX33" fmla="*/ 5662512 w 6158587"/>
                <a:gd name="connsiteY33" fmla="*/ 2963300 h 6857275"/>
                <a:gd name="connsiteX34" fmla="*/ 5659648 w 6158587"/>
                <a:gd name="connsiteY34" fmla="*/ 2956436 h 6857275"/>
                <a:gd name="connsiteX35" fmla="*/ 5641039 w 6158587"/>
                <a:gd name="connsiteY35" fmla="*/ 2911751 h 6857275"/>
                <a:gd name="connsiteX36" fmla="*/ 5621283 w 6158587"/>
                <a:gd name="connsiteY36" fmla="*/ 2867941 h 6857275"/>
                <a:gd name="connsiteX37" fmla="*/ 5581056 w 6158587"/>
                <a:gd name="connsiteY37" fmla="*/ 2780320 h 6857275"/>
                <a:gd name="connsiteX38" fmla="*/ 5397674 w 6158587"/>
                <a:gd name="connsiteY38" fmla="*/ 2438163 h 6857275"/>
                <a:gd name="connsiteX39" fmla="*/ 5182080 w 6158587"/>
                <a:gd name="connsiteY39" fmla="*/ 2116889 h 6857275"/>
                <a:gd name="connsiteX40" fmla="*/ 4676024 w 6158587"/>
                <a:gd name="connsiteY40" fmla="*/ 1540786 h 6857275"/>
                <a:gd name="connsiteX41" fmla="*/ 4391860 w 6158587"/>
                <a:gd name="connsiteY41" fmla="*/ 1286395 h 6857275"/>
                <a:gd name="connsiteX42" fmla="*/ 4318851 w 6158587"/>
                <a:gd name="connsiteY42" fmla="*/ 1226959 h 6857275"/>
                <a:gd name="connsiteX43" fmla="*/ 4306254 w 6158587"/>
                <a:gd name="connsiteY43" fmla="*/ 1216883 h 6857275"/>
                <a:gd name="connsiteX44" fmla="*/ 4244123 w 6158587"/>
                <a:gd name="connsiteY44" fmla="*/ 1168254 h 6857275"/>
                <a:gd name="connsiteX45" fmla="*/ 4092378 w 6158587"/>
                <a:gd name="connsiteY45" fmla="*/ 1055078 h 6857275"/>
                <a:gd name="connsiteX46" fmla="*/ 3449179 w 6158587"/>
                <a:gd name="connsiteY46" fmla="*/ 660348 h 6857275"/>
                <a:gd name="connsiteX47" fmla="*/ 3110758 w 6158587"/>
                <a:gd name="connsiteY47" fmla="*/ 500442 h 6857275"/>
                <a:gd name="connsiteX48" fmla="*/ 2762316 w 6158587"/>
                <a:gd name="connsiteY48" fmla="*/ 368135 h 6857275"/>
                <a:gd name="connsiteX49" fmla="*/ 2404426 w 6158587"/>
                <a:gd name="connsiteY49" fmla="*/ 264452 h 6857275"/>
                <a:gd name="connsiteX50" fmla="*/ 2040668 w 6158587"/>
                <a:gd name="connsiteY50" fmla="*/ 191435 h 6857275"/>
                <a:gd name="connsiteX51" fmla="*/ 1461459 w 6158587"/>
                <a:gd name="connsiteY51" fmla="*/ 147625 h 6857275"/>
                <a:gd name="connsiteX52" fmla="*/ 1300837 w 6158587"/>
                <a:gd name="connsiteY52" fmla="*/ 150983 h 6857275"/>
                <a:gd name="connsiteX53" fmla="*/ 932928 w 6158587"/>
                <a:gd name="connsiteY53" fmla="*/ 183842 h 6857275"/>
                <a:gd name="connsiteX54" fmla="*/ 568022 w 6158587"/>
                <a:gd name="connsiteY54" fmla="*/ 256858 h 6857275"/>
                <a:gd name="connsiteX55" fmla="*/ 39597 w 6158587"/>
                <a:gd name="connsiteY55" fmla="*/ 447169 h 6857275"/>
                <a:gd name="connsiteX56" fmla="*/ 0 w 6158587"/>
                <a:gd name="connsiteY56" fmla="*/ 467328 h 6857275"/>
                <a:gd name="connsiteX57" fmla="*/ 0 w 6158587"/>
                <a:gd name="connsiteY57" fmla="*/ 112255 h 6857275"/>
                <a:gd name="connsiteX58" fmla="*/ 79310 w 6158587"/>
                <a:gd name="connsiteY58" fmla="*/ 70390 h 68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6158587" h="6857275">
                  <a:moveTo>
                    <a:pt x="233278" y="0"/>
                  </a:moveTo>
                  <a:lnTo>
                    <a:pt x="3441063" y="0"/>
                  </a:lnTo>
                  <a:lnTo>
                    <a:pt x="3535825" y="38136"/>
                  </a:lnTo>
                  <a:cubicBezTo>
                    <a:pt x="5077434" y="703644"/>
                    <a:pt x="6158926" y="2261149"/>
                    <a:pt x="6158587" y="4076179"/>
                  </a:cubicBezTo>
                  <a:cubicBezTo>
                    <a:pt x="6158441" y="4852011"/>
                    <a:pt x="5956378" y="5613884"/>
                    <a:pt x="5573039" y="6283960"/>
                  </a:cubicBezTo>
                  <a:cubicBezTo>
                    <a:pt x="5468266" y="6466229"/>
                    <a:pt x="5351134" y="6639962"/>
                    <a:pt x="5222761" y="6804016"/>
                  </a:cubicBezTo>
                  <a:lnTo>
                    <a:pt x="5179011" y="6857275"/>
                  </a:lnTo>
                  <a:lnTo>
                    <a:pt x="4477061" y="6857275"/>
                  </a:lnTo>
                  <a:lnTo>
                    <a:pt x="4532922" y="6798071"/>
                  </a:lnTo>
                  <a:cubicBezTo>
                    <a:pt x="4575851" y="6750793"/>
                    <a:pt x="4618547" y="6701908"/>
                    <a:pt x="4660563" y="6651672"/>
                  </a:cubicBezTo>
                  <a:cubicBezTo>
                    <a:pt x="4698786" y="6606693"/>
                    <a:pt x="4736294" y="6559232"/>
                    <a:pt x="4772511" y="6513379"/>
                  </a:cubicBezTo>
                  <a:lnTo>
                    <a:pt x="4781959" y="6501404"/>
                  </a:lnTo>
                  <a:lnTo>
                    <a:pt x="4800713" y="6476578"/>
                  </a:lnTo>
                  <a:cubicBezTo>
                    <a:pt x="4833067" y="6434082"/>
                    <a:pt x="4866565" y="6389979"/>
                    <a:pt x="4897916" y="6345878"/>
                  </a:cubicBezTo>
                  <a:cubicBezTo>
                    <a:pt x="4916097" y="6321199"/>
                    <a:pt x="4934277" y="6295788"/>
                    <a:pt x="4953461" y="6268773"/>
                  </a:cubicBezTo>
                  <a:cubicBezTo>
                    <a:pt x="4972643" y="6241756"/>
                    <a:pt x="4994547" y="6211234"/>
                    <a:pt x="5015304" y="6182904"/>
                  </a:cubicBezTo>
                  <a:cubicBezTo>
                    <a:pt x="5059253" y="6123177"/>
                    <a:pt x="5103202" y="6065201"/>
                    <a:pt x="5136557" y="6021245"/>
                  </a:cubicBezTo>
                  <a:cubicBezTo>
                    <a:pt x="5169913" y="5977289"/>
                    <a:pt x="5200977" y="5936836"/>
                    <a:pt x="5232471" y="5895802"/>
                  </a:cubicBezTo>
                  <a:cubicBezTo>
                    <a:pt x="5280429" y="5833299"/>
                    <a:pt x="5330104" y="5768607"/>
                    <a:pt x="5377488" y="5704644"/>
                  </a:cubicBezTo>
                  <a:cubicBezTo>
                    <a:pt x="5414708" y="5654117"/>
                    <a:pt x="5454220" y="5600229"/>
                    <a:pt x="5492012" y="5545320"/>
                  </a:cubicBezTo>
                  <a:cubicBezTo>
                    <a:pt x="5532669" y="5485739"/>
                    <a:pt x="5566453" y="5435067"/>
                    <a:pt x="5598378" y="5383077"/>
                  </a:cubicBezTo>
                  <a:cubicBezTo>
                    <a:pt x="5639177" y="5317217"/>
                    <a:pt x="5668668" y="5266250"/>
                    <a:pt x="5694293" y="5215869"/>
                  </a:cubicBezTo>
                  <a:cubicBezTo>
                    <a:pt x="5705458" y="5195133"/>
                    <a:pt x="5715765" y="5174104"/>
                    <a:pt x="5726646" y="5151759"/>
                  </a:cubicBezTo>
                  <a:lnTo>
                    <a:pt x="5736953" y="5130730"/>
                  </a:lnTo>
                  <a:cubicBezTo>
                    <a:pt x="5740675" y="5122261"/>
                    <a:pt x="5744540" y="5113938"/>
                    <a:pt x="5748406" y="5105613"/>
                  </a:cubicBezTo>
                  <a:cubicBezTo>
                    <a:pt x="5757997" y="5084293"/>
                    <a:pt x="5767159" y="5064140"/>
                    <a:pt x="5775318" y="5043695"/>
                  </a:cubicBezTo>
                  <a:cubicBezTo>
                    <a:pt x="5824718" y="4925802"/>
                    <a:pt x="5862228" y="4803091"/>
                    <a:pt x="5887267" y="4677444"/>
                  </a:cubicBezTo>
                  <a:cubicBezTo>
                    <a:pt x="5911983" y="4550307"/>
                    <a:pt x="5924876" y="4421080"/>
                    <a:pt x="5925776" y="4291476"/>
                  </a:cubicBezTo>
                  <a:cubicBezTo>
                    <a:pt x="5925724" y="4029813"/>
                    <a:pt x="5896133" y="3769041"/>
                    <a:pt x="5837592" y="3514285"/>
                  </a:cubicBezTo>
                  <a:cubicBezTo>
                    <a:pt x="5808496" y="3387220"/>
                    <a:pt x="5772120" y="3261997"/>
                    <a:pt x="5728651" y="3139270"/>
                  </a:cubicBezTo>
                  <a:lnTo>
                    <a:pt x="5728651" y="3138540"/>
                  </a:lnTo>
                  <a:cubicBezTo>
                    <a:pt x="5722351" y="3119409"/>
                    <a:pt x="5715193" y="3100717"/>
                    <a:pt x="5707749" y="3080127"/>
                  </a:cubicBezTo>
                  <a:cubicBezTo>
                    <a:pt x="5703455" y="3068883"/>
                    <a:pt x="5699302" y="3057637"/>
                    <a:pt x="5695151" y="3046393"/>
                  </a:cubicBezTo>
                  <a:cubicBezTo>
                    <a:pt x="5685131" y="3018793"/>
                    <a:pt x="5674107" y="2991778"/>
                    <a:pt x="5662512" y="2963300"/>
                  </a:cubicBezTo>
                  <a:lnTo>
                    <a:pt x="5659648" y="2956436"/>
                  </a:lnTo>
                  <a:lnTo>
                    <a:pt x="5641039" y="2911751"/>
                  </a:lnTo>
                  <a:lnTo>
                    <a:pt x="5621283" y="2867941"/>
                  </a:lnTo>
                  <a:cubicBezTo>
                    <a:pt x="5609687" y="2841362"/>
                    <a:pt x="5595944" y="2810548"/>
                    <a:pt x="5581056" y="2780320"/>
                  </a:cubicBezTo>
                  <a:cubicBezTo>
                    <a:pt x="5530665" y="2672839"/>
                    <a:pt x="5470683" y="2561270"/>
                    <a:pt x="5397674" y="2438163"/>
                  </a:cubicBezTo>
                  <a:cubicBezTo>
                    <a:pt x="5332395" y="2330974"/>
                    <a:pt x="5259814" y="2222909"/>
                    <a:pt x="5182080" y="2116889"/>
                  </a:cubicBezTo>
                  <a:cubicBezTo>
                    <a:pt x="5029667" y="1910602"/>
                    <a:pt x="4860375" y="1717880"/>
                    <a:pt x="4676024" y="1540786"/>
                  </a:cubicBezTo>
                  <a:cubicBezTo>
                    <a:pt x="4590130" y="1458131"/>
                    <a:pt x="4497795" y="1374893"/>
                    <a:pt x="4391860" y="1286395"/>
                  </a:cubicBezTo>
                  <a:cubicBezTo>
                    <a:pt x="4370530" y="1268433"/>
                    <a:pt x="4345334" y="1247404"/>
                    <a:pt x="4318851" y="1226959"/>
                  </a:cubicBezTo>
                  <a:lnTo>
                    <a:pt x="4306254" y="1216883"/>
                  </a:lnTo>
                  <a:cubicBezTo>
                    <a:pt x="4285925" y="1200673"/>
                    <a:pt x="4264880" y="1183880"/>
                    <a:pt x="4244123" y="1168254"/>
                  </a:cubicBezTo>
                  <a:cubicBezTo>
                    <a:pt x="4189438" y="1125467"/>
                    <a:pt x="4134322" y="1085307"/>
                    <a:pt x="4092378" y="1055078"/>
                  </a:cubicBezTo>
                  <a:cubicBezTo>
                    <a:pt x="3887264" y="908357"/>
                    <a:pt x="3672344" y="776461"/>
                    <a:pt x="3449179" y="660348"/>
                  </a:cubicBezTo>
                  <a:cubicBezTo>
                    <a:pt x="3338519" y="602958"/>
                    <a:pt x="3224710" y="549071"/>
                    <a:pt x="3110758" y="500442"/>
                  </a:cubicBezTo>
                  <a:cubicBezTo>
                    <a:pt x="2996806" y="451812"/>
                    <a:pt x="2879991" y="407565"/>
                    <a:pt x="2762316" y="368135"/>
                  </a:cubicBezTo>
                  <a:cubicBezTo>
                    <a:pt x="2649508" y="330312"/>
                    <a:pt x="2529403" y="295119"/>
                    <a:pt x="2404426" y="264452"/>
                  </a:cubicBezTo>
                  <a:cubicBezTo>
                    <a:pt x="2288900" y="236121"/>
                    <a:pt x="2166502" y="211733"/>
                    <a:pt x="2040668" y="191435"/>
                  </a:cubicBezTo>
                  <a:cubicBezTo>
                    <a:pt x="1848910" y="162425"/>
                    <a:pt x="1655321" y="147782"/>
                    <a:pt x="1461459" y="147625"/>
                  </a:cubicBezTo>
                  <a:cubicBezTo>
                    <a:pt x="1408061" y="147625"/>
                    <a:pt x="1354092" y="148794"/>
                    <a:pt x="1300837" y="150983"/>
                  </a:cubicBezTo>
                  <a:cubicBezTo>
                    <a:pt x="1177739" y="155618"/>
                    <a:pt x="1054939" y="166584"/>
                    <a:pt x="932928" y="183842"/>
                  </a:cubicBezTo>
                  <a:cubicBezTo>
                    <a:pt x="810083" y="201379"/>
                    <a:pt x="688259" y="225753"/>
                    <a:pt x="568022" y="256858"/>
                  </a:cubicBezTo>
                  <a:cubicBezTo>
                    <a:pt x="386369" y="303536"/>
                    <a:pt x="209474" y="367270"/>
                    <a:pt x="39597" y="447169"/>
                  </a:cubicBezTo>
                  <a:lnTo>
                    <a:pt x="0" y="467328"/>
                  </a:lnTo>
                  <a:lnTo>
                    <a:pt x="0" y="112255"/>
                  </a:lnTo>
                  <a:lnTo>
                    <a:pt x="79310" y="7039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</p:grp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  <a:defRPr/>
              </a:pPr>
              <a:t>15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FA9EC-612E-46CB-576E-C8519292D2F6}"/>
              </a:ext>
            </a:extLst>
          </p:cNvPr>
          <p:cNvSpPr txBox="1"/>
          <p:nvPr/>
        </p:nvSpPr>
        <p:spPr>
          <a:xfrm>
            <a:off x="6248400" y="2497257"/>
            <a:ext cx="5105398" cy="36797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6317173" y="2878130"/>
            <a:ext cx="5329236" cy="27148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Building strong teams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Able to work together effectively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Shared goals</a:t>
            </a: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F47E90-9143-0500-7836-07DFB3690917}"/>
              </a:ext>
            </a:extLst>
          </p:cNvPr>
          <p:cNvSpPr txBox="1"/>
          <p:nvPr/>
        </p:nvSpPr>
        <p:spPr>
          <a:xfrm>
            <a:off x="7894841" y="6005822"/>
            <a:ext cx="242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Robbins S.P. et al (2017)</a:t>
            </a:r>
          </a:p>
        </p:txBody>
      </p:sp>
    </p:spTree>
    <p:extLst>
      <p:ext uri="{BB962C8B-B14F-4D97-AF65-F5344CB8AC3E}">
        <p14:creationId xmlns:p14="http://schemas.microsoft.com/office/powerpoint/2010/main" val="7254476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34" b="524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  <a:noFill/>
        </p:spPr>
      </p:pic>
      <p:sp>
        <p:nvSpPr>
          <p:cNvPr id="72" name="Rectangle 7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5967" y="368427"/>
            <a:ext cx="5875421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4000" b="1" dirty="0"/>
              <a:t>FACTORS INFLUENCING JD TEAM BEHAVIOUR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FA9EC-612E-46CB-576E-C8519292D2F6}"/>
              </a:ext>
            </a:extLst>
          </p:cNvPr>
          <p:cNvSpPr txBox="1"/>
          <p:nvPr/>
        </p:nvSpPr>
        <p:spPr>
          <a:xfrm>
            <a:off x="838200" y="2434201"/>
            <a:ext cx="5257800" cy="27887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16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758699" y="2132838"/>
            <a:ext cx="5329236" cy="4057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4C7BBF-02F7-5B95-5FD6-31780C53B80B}"/>
              </a:ext>
            </a:extLst>
          </p:cNvPr>
          <p:cNvSpPr txBox="1"/>
          <p:nvPr/>
        </p:nvSpPr>
        <p:spPr>
          <a:xfrm>
            <a:off x="656435" y="2268339"/>
            <a:ext cx="4871795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Diversity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Roles and responsibilities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Team dynamics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Rewards and recognition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+mj-lt"/>
              </a:rPr>
              <a:t>Organisational</a:t>
            </a:r>
            <a:r>
              <a:rPr lang="en-US" sz="2400" dirty="0">
                <a:latin typeface="+mj-lt"/>
              </a:rPr>
              <a:t> culture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908433-7728-39B6-CDDF-6F3D1D78B2AD}"/>
              </a:ext>
            </a:extLst>
          </p:cNvPr>
          <p:cNvSpPr txBox="1"/>
          <p:nvPr/>
        </p:nvSpPr>
        <p:spPr>
          <a:xfrm>
            <a:off x="8423317" y="6316752"/>
            <a:ext cx="2086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Hackman J.R. (2012)</a:t>
            </a:r>
          </a:p>
        </p:txBody>
      </p:sp>
    </p:spTree>
    <p:extLst>
      <p:ext uri="{BB962C8B-B14F-4D97-AF65-F5344CB8AC3E}">
        <p14:creationId xmlns:p14="http://schemas.microsoft.com/office/powerpoint/2010/main" val="3878799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34" b="5246"/>
          <a:stretch/>
        </p:blipFill>
        <p:spPr>
          <a:xfrm>
            <a:off x="1" y="10"/>
            <a:ext cx="9669642" cy="6857990"/>
          </a:xfrm>
          <a:prstGeom prst="rect">
            <a:avLst/>
          </a:prstGeom>
          <a:noFill/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8086" y="149995"/>
            <a:ext cx="5329236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/>
              <a:t>BENEFITS OF EFFECTIVE TEAM BEHAVIOUR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4C7BBF-02F7-5B95-5FD6-31780C53B80B}"/>
              </a:ext>
            </a:extLst>
          </p:cNvPr>
          <p:cNvSpPr txBox="1"/>
          <p:nvPr/>
        </p:nvSpPr>
        <p:spPr>
          <a:xfrm>
            <a:off x="7531610" y="2434201"/>
            <a:ext cx="3822189" cy="29675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Increased productivity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Better decision-making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Higher employee morale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Innovation and creativity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j-lt"/>
              </a:rPr>
              <a:t>Improved quality of work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FA9EC-612E-46CB-576E-C8519292D2F6}"/>
              </a:ext>
            </a:extLst>
          </p:cNvPr>
          <p:cNvSpPr txBox="1"/>
          <p:nvPr/>
        </p:nvSpPr>
        <p:spPr>
          <a:xfrm>
            <a:off x="838200" y="2434201"/>
            <a:ext cx="5257800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758699" y="2132838"/>
            <a:ext cx="5329236" cy="4057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863C4-567C-643F-0B6A-8CAC796D46E6}"/>
              </a:ext>
            </a:extLst>
          </p:cNvPr>
          <p:cNvSpPr txBox="1"/>
          <p:nvPr/>
        </p:nvSpPr>
        <p:spPr>
          <a:xfrm>
            <a:off x="7147668" y="6352143"/>
            <a:ext cx="3461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Kozlowski, S.W. &amp; </a:t>
            </a:r>
            <a:r>
              <a:rPr lang="en-US" dirty="0" err="1"/>
              <a:t>Ilgen</a:t>
            </a:r>
            <a:r>
              <a:rPr lang="en-US" dirty="0"/>
              <a:t>, D.R. (2006)</a:t>
            </a:r>
          </a:p>
        </p:txBody>
      </p:sp>
    </p:spTree>
    <p:extLst>
      <p:ext uri="{BB962C8B-B14F-4D97-AF65-F5344CB8AC3E}">
        <p14:creationId xmlns:p14="http://schemas.microsoft.com/office/powerpoint/2010/main" val="17602507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4" r="-1" b="-1"/>
          <a:stretch/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</p:spPr>
      </p:pic>
      <p:sp useBgFill="1">
        <p:nvSpPr>
          <p:cNvPr id="93" name="Freeform: Shape 92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5" name="Freeform: Shape 94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400" b="1"/>
              <a:t>CHALLANGES TO EFFECTIVE TEAM BEHAVIOUR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4C7BBF-02F7-5B95-5FD6-31780C53B80B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Groupthink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Social loafing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Conflict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Lack of accountability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Miscommunication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schemeClr val="bg1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18</a:t>
            </a:fld>
            <a:endParaRPr lang="en-US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FA9EC-612E-46CB-576E-C8519292D2F6}"/>
              </a:ext>
            </a:extLst>
          </p:cNvPr>
          <p:cNvSpPr txBox="1"/>
          <p:nvPr/>
        </p:nvSpPr>
        <p:spPr>
          <a:xfrm>
            <a:off x="838200" y="2434201"/>
            <a:ext cx="5257800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758699" y="2132838"/>
            <a:ext cx="5329236" cy="4057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6C9B48-A21B-3DB8-E748-5F034702690A}"/>
              </a:ext>
            </a:extLst>
          </p:cNvPr>
          <p:cNvSpPr txBox="1"/>
          <p:nvPr/>
        </p:nvSpPr>
        <p:spPr>
          <a:xfrm>
            <a:off x="7979103" y="6427285"/>
            <a:ext cx="219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Tuckman B.W.  (1995)</a:t>
            </a:r>
          </a:p>
        </p:txBody>
      </p:sp>
    </p:spTree>
    <p:extLst>
      <p:ext uri="{BB962C8B-B14F-4D97-AF65-F5344CB8AC3E}">
        <p14:creationId xmlns:p14="http://schemas.microsoft.com/office/powerpoint/2010/main" val="28802507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2236" y="171450"/>
            <a:ext cx="5624118" cy="876300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dirty="0"/>
              <a:t>CONCLUSION</a:t>
            </a:r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18D32C3D-8F76-4E99-BE56-0836CC38C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493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70766076-46F5-42D5-A773-2B3BEF2B8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2557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308" r="-1" b="-1"/>
          <a:stretch/>
        </p:blipFill>
        <p:spPr>
          <a:xfrm>
            <a:off x="-1507" y="10"/>
            <a:ext cx="5205951" cy="6857990"/>
          </a:xfrm>
          <a:custGeom>
            <a:avLst/>
            <a:gdLst/>
            <a:ahLst/>
            <a:cxnLst/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CB7B90D9-1EC2-4A12-B24A-342C1BCA2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9072" y="0"/>
            <a:ext cx="2845372" cy="6858000"/>
          </a:xfrm>
          <a:custGeom>
            <a:avLst/>
            <a:gdLst>
              <a:gd name="connsiteX0" fmla="*/ 939908 w 2845372"/>
              <a:gd name="connsiteY0" fmla="*/ 0 h 6858000"/>
              <a:gd name="connsiteX1" fmla="*/ 1222349 w 2845372"/>
              <a:gd name="connsiteY1" fmla="*/ 0 h 6858000"/>
              <a:gd name="connsiteX2" fmla="*/ 1244473 w 2845372"/>
              <a:gd name="connsiteY2" fmla="*/ 14997 h 6858000"/>
              <a:gd name="connsiteX3" fmla="*/ 2845372 w 2845372"/>
              <a:gd name="connsiteY3" fmla="*/ 3621656 h 6858000"/>
              <a:gd name="connsiteX4" fmla="*/ 971022 w 2845372"/>
              <a:gd name="connsiteY4" fmla="*/ 6374814 h 6858000"/>
              <a:gd name="connsiteX5" fmla="*/ 454374 w 2845372"/>
              <a:gd name="connsiteY5" fmla="*/ 6780599 h 6858000"/>
              <a:gd name="connsiteX6" fmla="*/ 342618 w 2845372"/>
              <a:gd name="connsiteY6" fmla="*/ 6858000 h 6858000"/>
              <a:gd name="connsiteX7" fmla="*/ 129116 w 2845372"/>
              <a:gd name="connsiteY7" fmla="*/ 6858000 h 6858000"/>
              <a:gd name="connsiteX8" fmla="*/ 0 w 2845372"/>
              <a:gd name="connsiteY8" fmla="*/ 6858000 h 6858000"/>
              <a:gd name="connsiteX9" fmla="*/ 119401 w 2845372"/>
              <a:gd name="connsiteY9" fmla="*/ 6780599 h 6858000"/>
              <a:gd name="connsiteX10" fmla="*/ 671389 w 2845372"/>
              <a:gd name="connsiteY10" fmla="*/ 6374814 h 6858000"/>
              <a:gd name="connsiteX11" fmla="*/ 2673952 w 2845372"/>
              <a:gd name="connsiteY11" fmla="*/ 3621656 h 6858000"/>
              <a:gd name="connsiteX12" fmla="*/ 963545 w 2845372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45372" h="6858000">
                <a:moveTo>
                  <a:pt x="939908" y="0"/>
                </a:moveTo>
                <a:lnTo>
                  <a:pt x="1222349" y="0"/>
                </a:lnTo>
                <a:lnTo>
                  <a:pt x="1244473" y="14997"/>
                </a:lnTo>
                <a:cubicBezTo>
                  <a:pt x="2271636" y="754641"/>
                  <a:pt x="2845372" y="2093192"/>
                  <a:pt x="2845372" y="3621656"/>
                </a:cubicBezTo>
                <a:cubicBezTo>
                  <a:pt x="2845372" y="4969131"/>
                  <a:pt x="1916647" y="5602839"/>
                  <a:pt x="971022" y="6374814"/>
                </a:cubicBezTo>
                <a:cubicBezTo>
                  <a:pt x="798819" y="6515397"/>
                  <a:pt x="628192" y="6653108"/>
                  <a:pt x="454374" y="6780599"/>
                </a:cubicBezTo>
                <a:lnTo>
                  <a:pt x="342618" y="6858000"/>
                </a:lnTo>
                <a:lnTo>
                  <a:pt x="129116" y="6858000"/>
                </a:lnTo>
                <a:lnTo>
                  <a:pt x="0" y="6858000"/>
                </a:lnTo>
                <a:lnTo>
                  <a:pt x="119401" y="6780599"/>
                </a:lnTo>
                <a:cubicBezTo>
                  <a:pt x="305108" y="6653108"/>
                  <a:pt x="487407" y="6515397"/>
                  <a:pt x="671389" y="6374814"/>
                </a:cubicBezTo>
                <a:cubicBezTo>
                  <a:pt x="1681699" y="5602839"/>
                  <a:pt x="2673952" y="4969131"/>
                  <a:pt x="2673952" y="3621656"/>
                </a:cubicBezTo>
                <a:cubicBezTo>
                  <a:pt x="2673952" y="2093192"/>
                  <a:pt x="2060970" y="754641"/>
                  <a:pt x="963545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118872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45C5C030-0550-4584-9C82-E35DF7DBC581}" type="slidenum">
              <a:rPr lang="en-US" sz="160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 algn="l">
                <a:spcAft>
                  <a:spcPts val="600"/>
                </a:spcAft>
              </a:pPr>
              <a:t>19</a:t>
            </a:fld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96793D-6CB6-2B26-A20D-8D6CB7879E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913" y="1219200"/>
            <a:ext cx="5834049" cy="38558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2525AE-252B-26C1-DAD0-1C134CE434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21969">
            <a:off x="394837" y="3778276"/>
            <a:ext cx="3773899" cy="25159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776B9B-1B25-26AF-2085-323D72B5F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800572">
            <a:off x="159718" y="698400"/>
            <a:ext cx="3239431" cy="2159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2F8D5A-F581-B4EF-2C0D-F896D7EF4F61}"/>
              </a:ext>
            </a:extLst>
          </p:cNvPr>
          <p:cNvSpPr txBox="1"/>
          <p:nvPr/>
        </p:nvSpPr>
        <p:spPr>
          <a:xfrm>
            <a:off x="5443704" y="992882"/>
            <a:ext cx="616409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In conclusion, understanding leadership team and group behavior is crucial for creating a productive, efficient and positive work environment in JD Sports, as long as  the team behavior is effective, this can increase productivity, better decision-making, good employee morale and stimulate creativity and innovation. However, there might be challenges , but to solve these </a:t>
            </a:r>
            <a:r>
              <a:rPr lang="en-US" sz="2400" dirty="0" err="1"/>
              <a:t>sucessfull</a:t>
            </a:r>
            <a:r>
              <a:rPr lang="en-US" sz="2400" dirty="0"/>
              <a:t> is important to implement effective communication and collaboration within the team.. By promoting effective team and group behavior, JD Sports can create a productive and collaborative work environment  which can bring better outcomes for team and organization.</a:t>
            </a:r>
          </a:p>
        </p:txBody>
      </p:sp>
    </p:spTree>
    <p:extLst>
      <p:ext uri="{BB962C8B-B14F-4D97-AF65-F5344CB8AC3E}">
        <p14:creationId xmlns:p14="http://schemas.microsoft.com/office/powerpoint/2010/main" val="19300624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85" b="18402"/>
          <a:stretch/>
        </p:blipFill>
        <p:spPr>
          <a:xfrm>
            <a:off x="-4" y="10"/>
            <a:ext cx="12192018" cy="6858000"/>
          </a:xfrm>
          <a:prstGeom prst="rect">
            <a:avLst/>
          </a:prstGeom>
          <a:noFill/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1705" y="167044"/>
            <a:ext cx="8386762" cy="2007424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QUESTIONS?</a:t>
            </a:r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92266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585" b="18402"/>
          <a:stretch/>
        </p:blipFill>
        <p:spPr>
          <a:xfrm>
            <a:off x="-4" y="10"/>
            <a:ext cx="12192018" cy="6858000"/>
          </a:xfrm>
          <a:prstGeom prst="rect">
            <a:avLst/>
          </a:prstGeom>
          <a:noFill/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THANK YOU!</a:t>
            </a:r>
            <a:r>
              <a:rPr lang="en-US" b="1" dirty="0">
                <a:solidFill>
                  <a:srgbClr val="FFFFFF"/>
                </a:solidFill>
                <a:sym typeface="Wingdings" pitchFamily="2" charset="2"/>
              </a:rPr>
              <a:t>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7161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White spheres in a blurry effect">
            <a:extLst>
              <a:ext uri="{FF2B5EF4-FFF2-40B4-BE49-F238E27FC236}">
                <a16:creationId xmlns:a16="http://schemas.microsoft.com/office/drawing/2014/main" id="{7DE1096C-6D62-9A0B-F46D-3A673F91F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4" r="-1" b="-1"/>
          <a:stretch/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</p:spPr>
      </p:pic>
      <p:sp useBgFill="1">
        <p:nvSpPr>
          <p:cNvPr id="93" name="Freeform: Shape 92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5" name="Freeform: Shape 94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3" y="302614"/>
            <a:ext cx="3438144" cy="112572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000" b="1" dirty="0"/>
              <a:t>REFERENCES </a:t>
            </a:r>
            <a:br>
              <a:rPr lang="en-US" sz="4000" b="1" dirty="0"/>
            </a:br>
            <a:endParaRPr lang="en-US" sz="4000" b="1" dirty="0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4C7BBF-02F7-5B95-5FD6-31780C53B80B}"/>
              </a:ext>
            </a:extLst>
          </p:cNvPr>
          <p:cNvSpPr txBox="1"/>
          <p:nvPr/>
        </p:nvSpPr>
        <p:spPr>
          <a:xfrm>
            <a:off x="326632" y="916687"/>
            <a:ext cx="10347707" cy="512704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CNBC International. (2021). JD Sports' acquisition strategy is paying off as profits soar. Retrieved from </a:t>
            </a:r>
            <a:r>
              <a:rPr lang="en-GB" sz="1400" b="0" i="0" u="sng" dirty="0">
                <a:effectLst/>
                <a:latin typeface="Söhne"/>
                <a:hlinkClick r:id="rId3"/>
              </a:rPr>
              <a:t>https://www.cnbc.com/2021/04/13/jd-sports-acquisition-strategy-pays-off-as-profits-soar.html</a:t>
            </a:r>
            <a:r>
              <a:rPr lang="en-GB" sz="1400" b="0" i="0" u="sng" dirty="0">
                <a:effectLst/>
                <a:latin typeface="Söhne"/>
              </a:rPr>
              <a:t> (last accessed 27.03.23)</a:t>
            </a: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Hackman, J.R. (2012). From causes to conditions in group research. Journal of Organizational Behavior, 33(3), pp. 428-444.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 Group. (Feb.2023).Capital Markets Event - A New Distinct Chapter in the Growth Story of JD.[ONLINE].Available at:  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https://otp.tools.investis.com/clients/uk/jdplc1/rns/regulatory-story.aspx?cid=222&amp;newsid=1665787&amp;culture=en-GB&amp;val=638109501567185424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[accessed 27/03/2023].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 Sports Fashion Plc.(Sept.2022).Half year report 2022.[ONLINE].Available at: 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https://www.jdplc.com/sites/jd-sportsfashion-plc/files/homepage/reports-and-presentation/2022/jd-sports-Hhy22-final-12-10-22.pdf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[accessed on 28/03/2023].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Jones, D.(2019)The growth of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Sports.In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A.Smith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(ed.),The business of Fashion (pp.123-137).Routledge.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Jones, M. (2022) JD Sports vs. Foot Locker: A Comparative Analysis. [online] Available at: https://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www.sportswearanalysis.com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-sports-vs-foot-locker [Accessed 28 March 2023].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Kozlowski, S. W., &amp; </a:t>
            </a:r>
            <a:r>
              <a:rPr lang="en-GB" sz="1400" dirty="0" err="1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Ilgen</a:t>
            </a: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R. (2006). Enhancing the effectiveness of work groups and teams. Psychological Science in the Public Interest, 7(3), pp. 77-124.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LinkedIn. (n.d.)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 Foster – General Manager at JD Sports Fashion plc. 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https://uk.linkedin.com/in/mark-foster-800a0ab9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24.03.2023].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Linkedln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(n.d.)</a:t>
            </a: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Régis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Schultz-Chief Executive Officer of JD Group.[ONLINE].Available at:  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https://www.linkedin.com/in/regis-schultz/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 [accessed on 28/03/2023].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Robbins, S.P., Judge, T.A., Millett, B., &amp; Boyle, M. (2917). Organizational Behavior (2</a:t>
            </a:r>
            <a:r>
              <a:rPr lang="en-US" sz="14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ed.). Pearson Education Limited.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J. (Nov, 2022).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 skills for a successful management career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Prospects. [online].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https://www.prospects.ac.uk/jobs-and-work-experience/job-sectors/business-consulting-and-management/7-skills-for-a-successful-management-career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24.03.2023].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Smith,J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.(2022), January 15) Performance of JD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Tuckman, B. W. (1965). Developmental sequence in small groups. Psychological Bulletin, 63(6), pp. 384-399.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Udoagwu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(June 9, 2022).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Management Tips. How to improve your task management skills. 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Wrike [online].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https://www.wrike.com/blog/task-management-skills-tips/#What-are-task-management-skills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24.03.2023].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Workable (n.d.) </a:t>
            </a:r>
            <a:r>
              <a:rPr lang="en-US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Manager Job Description.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Resources for Employers. [online].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https://resources.workable.com/general-manager-job-description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24.03.2023].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28" name="Slide Number Placeholder 9">
            <a:extLst>
              <a:ext uri="{FF2B5EF4-FFF2-40B4-BE49-F238E27FC236}">
                <a16:creationId xmlns:a16="http://schemas.microsoft.com/office/drawing/2014/main" id="{1414B732-7187-427B-B84B-E95823CF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5C030-0550-4584-9C82-E35DF7DBC581}" type="slidenum">
              <a:rPr lang="en-US">
                <a:solidFill>
                  <a:schemeClr val="bg1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22</a:t>
            </a:fld>
            <a:endParaRPr lang="en-US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FA9EC-612E-46CB-576E-C8519292D2F6}"/>
              </a:ext>
            </a:extLst>
          </p:cNvPr>
          <p:cNvSpPr txBox="1"/>
          <p:nvPr/>
        </p:nvSpPr>
        <p:spPr>
          <a:xfrm>
            <a:off x="838200" y="2434201"/>
            <a:ext cx="5257800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6604B-3DF9-A500-B982-F1E7EFC18339}"/>
              </a:ext>
            </a:extLst>
          </p:cNvPr>
          <p:cNvSpPr txBox="1"/>
          <p:nvPr/>
        </p:nvSpPr>
        <p:spPr>
          <a:xfrm>
            <a:off x="5758699" y="2132838"/>
            <a:ext cx="5329236" cy="4057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73378D-E9D7-E3AA-380C-538A048BA5AD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DDAA45-956E-2403-694F-83336E67216F}"/>
              </a:ext>
            </a:extLst>
          </p:cNvPr>
          <p:cNvSpPr txBox="1"/>
          <p:nvPr/>
        </p:nvSpPr>
        <p:spPr>
          <a:xfrm>
            <a:off x="2726267" y="2929467"/>
            <a:ext cx="2794000" cy="1791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368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651</TotalTime>
  <Words>1425</Words>
  <Application>Microsoft Macintosh PowerPoint</Application>
  <PresentationFormat>Widescreen</PresentationFormat>
  <Paragraphs>160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Meiryo</vt:lpstr>
      <vt:lpstr>Arial</vt:lpstr>
      <vt:lpstr>Arial,Sans-Serif</vt:lpstr>
      <vt:lpstr>Calibri</vt:lpstr>
      <vt:lpstr>Calibri Light</vt:lpstr>
      <vt:lpstr>Segoe UI</vt:lpstr>
      <vt:lpstr>Söhne</vt:lpstr>
      <vt:lpstr>Office Theme</vt:lpstr>
      <vt:lpstr>INTRODUCING TO MODERN WORKPLACE   GROUP PRESENTATION </vt:lpstr>
      <vt:lpstr>INTRODUCTION</vt:lpstr>
      <vt:lpstr>JD SPORT’S BACKGROUND </vt:lpstr>
      <vt:lpstr>JD’S PERFORMANCE </vt:lpstr>
      <vt:lpstr>JD’S COMPETITORS </vt:lpstr>
      <vt:lpstr>RELATIONSHIP BETWEEN STRUCTURE AND PERFORMANCE IN JD</vt:lpstr>
      <vt:lpstr>MANAGER OF JD</vt:lpstr>
      <vt:lpstr>SKILLS OF A MANAGER AT JD</vt:lpstr>
      <vt:lpstr>TASKS OF A JD MANAGER</vt:lpstr>
      <vt:lpstr>IMPORTANCE OF SKILLS AND TASKS FOR A JD MANAGER</vt:lpstr>
      <vt:lpstr>CEO OF JD</vt:lpstr>
      <vt:lpstr>LEADERSHIP’S FRAGMENTS </vt:lpstr>
      <vt:lpstr>IMPORTANCE OF LEADERSHIP FOR JD</vt:lpstr>
      <vt:lpstr>LEADERSHIP THEORIES APPLICABLE TO JD SPORTS</vt:lpstr>
      <vt:lpstr>IMPORTANCE OF UNDERSTANDING TEAM BEHAVIOUR</vt:lpstr>
      <vt:lpstr>FACTORS INFLUENCING JD TEAM BEHAVIOUR </vt:lpstr>
      <vt:lpstr>BENEFITS OF EFFECTIVE TEAM BEHAVIOUR</vt:lpstr>
      <vt:lpstr>CHALLANGES TO EFFECTIVE TEAM BEHAVIOUR</vt:lpstr>
      <vt:lpstr>CONCLUSION</vt:lpstr>
      <vt:lpstr>QUESTIONS?</vt:lpstr>
      <vt:lpstr>THANK YOU!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Ilinca Hristodorescu (2026809)</dc:creator>
  <cp:lastModifiedBy>Ilinca Hristodorescu (2026809)</cp:lastModifiedBy>
  <cp:revision>7</cp:revision>
  <dcterms:created xsi:type="dcterms:W3CDTF">2023-03-24T14:11:22Z</dcterms:created>
  <dcterms:modified xsi:type="dcterms:W3CDTF">2023-03-28T22:53:03Z</dcterms:modified>
</cp:coreProperties>
</file>