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39"/>
  </p:notesMasterIdLst>
  <p:sldIdLst>
    <p:sldId id="256" r:id="rId2"/>
    <p:sldId id="258" r:id="rId3"/>
    <p:sldId id="259" r:id="rId4"/>
    <p:sldId id="260" r:id="rId5"/>
    <p:sldId id="261" r:id="rId6"/>
    <p:sldId id="262" r:id="rId7"/>
    <p:sldId id="281" r:id="rId8"/>
    <p:sldId id="263" r:id="rId9"/>
    <p:sldId id="264" r:id="rId10"/>
    <p:sldId id="265" r:id="rId11"/>
    <p:sldId id="266" r:id="rId12"/>
    <p:sldId id="268" r:id="rId13"/>
    <p:sldId id="279" r:id="rId14"/>
    <p:sldId id="270" r:id="rId15"/>
    <p:sldId id="271" r:id="rId16"/>
    <p:sldId id="273" r:id="rId17"/>
    <p:sldId id="274" r:id="rId18"/>
    <p:sldId id="280" r:id="rId19"/>
    <p:sldId id="318" r:id="rId20"/>
    <p:sldId id="319" r:id="rId21"/>
    <p:sldId id="320" r:id="rId22"/>
    <p:sldId id="321" r:id="rId23"/>
    <p:sldId id="322" r:id="rId24"/>
    <p:sldId id="323" r:id="rId25"/>
    <p:sldId id="324" r:id="rId26"/>
    <p:sldId id="325" r:id="rId27"/>
    <p:sldId id="332" r:id="rId28"/>
    <p:sldId id="333" r:id="rId29"/>
    <p:sldId id="334" r:id="rId30"/>
    <p:sldId id="326" r:id="rId31"/>
    <p:sldId id="327" r:id="rId32"/>
    <p:sldId id="328" r:id="rId33"/>
    <p:sldId id="329" r:id="rId34"/>
    <p:sldId id="330" r:id="rId35"/>
    <p:sldId id="331" r:id="rId36"/>
    <p:sldId id="317" r:id="rId37"/>
    <p:sldId id="316"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314" y="5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5.emf"/><Relationship Id="rId1" Type="http://schemas.openxmlformats.org/officeDocument/2006/relationships/image" Target="../media/image16.emf"/><Relationship Id="rId6" Type="http://schemas.openxmlformats.org/officeDocument/2006/relationships/image" Target="../media/image20.wmf"/><Relationship Id="rId5" Type="http://schemas.openxmlformats.org/officeDocument/2006/relationships/image" Target="../media/image19.wmf"/><Relationship Id="rId4" Type="http://schemas.openxmlformats.org/officeDocument/2006/relationships/image" Target="../media/image1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472D6-FB44-4B38-9548-B828FE1588F7}" type="datetimeFigureOut">
              <a:rPr lang="en-US" smtClean="0"/>
              <a:pPr/>
              <a:t>1/27/2021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156BB9-C2F0-49B0-8FDE-99BD602D37F8}" type="slidenum">
              <a:rPr lang="en-GB" smtClean="0"/>
              <a:pPr/>
              <a:t>‹#›</a:t>
            </a:fld>
            <a:endParaRPr lang="en-GB"/>
          </a:p>
        </p:txBody>
      </p:sp>
    </p:spTree>
    <p:extLst>
      <p:ext uri="{BB962C8B-B14F-4D97-AF65-F5344CB8AC3E}">
        <p14:creationId xmlns:p14="http://schemas.microsoft.com/office/powerpoint/2010/main" val="989987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27527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2358935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230648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110806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465909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433039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820706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440836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4020736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960736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1368463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724978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779272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2657582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2488305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1911055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2858880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15906575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943699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25595859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638338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15525016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404518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1743699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3184214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8172806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8468886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31051683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27527749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12363453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endParaRPr lang="en-GB" smtClean="0"/>
          </a:p>
        </p:txBody>
      </p:sp>
      <p:sp>
        <p:nvSpPr>
          <p:cNvPr id="53252" name="Slide Number Placeholder 3"/>
          <p:cNvSpPr>
            <a:spLocks noGrp="1"/>
          </p:cNvSpPr>
          <p:nvPr>
            <p:ph type="sldNum" sz="quarter" idx="5"/>
          </p:nvPr>
        </p:nvSpPr>
        <p:spPr>
          <a:noFill/>
        </p:spPr>
        <p:txBody>
          <a:bodyPr/>
          <a:lstStyle/>
          <a:p>
            <a:fld id="{9A384293-92F4-4490-B798-44F597C3930B}" type="slidenum">
              <a:rPr lang="en-GB"/>
              <a:pPr/>
              <a:t>32</a:t>
            </a:fld>
            <a:endParaRPr lang="en-GB"/>
          </a:p>
        </p:txBody>
      </p:sp>
    </p:spTree>
    <p:extLst>
      <p:ext uri="{BB962C8B-B14F-4D97-AF65-F5344CB8AC3E}">
        <p14:creationId xmlns:p14="http://schemas.microsoft.com/office/powerpoint/2010/main" val="8786869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5819127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9655137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38292122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endParaRPr lang="en-GB" smtClean="0">
              <a:latin typeface="Arial" pitchFamily="34" charset="0"/>
            </a:endParaRPr>
          </a:p>
        </p:txBody>
      </p:sp>
    </p:spTree>
    <p:extLst>
      <p:ext uri="{BB962C8B-B14F-4D97-AF65-F5344CB8AC3E}">
        <p14:creationId xmlns:p14="http://schemas.microsoft.com/office/powerpoint/2010/main" val="42594398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endParaRPr lang="en-GB" smtClean="0"/>
          </a:p>
        </p:txBody>
      </p:sp>
    </p:spTree>
    <p:extLst>
      <p:ext uri="{BB962C8B-B14F-4D97-AF65-F5344CB8AC3E}">
        <p14:creationId xmlns:p14="http://schemas.microsoft.com/office/powerpoint/2010/main" val="20846109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2C320F9-5654-4993-99F7-7283C39ED8E2}" type="datetime1">
              <a:rPr lang="en-US" smtClean="0"/>
              <a:pPr/>
              <a:t>1/27/2021</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EC9C40B-2E77-49A9-8F9F-7D0AC3B27260}"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
        <p:nvSpPr>
          <p:cNvPr id="7" name="Title 6"/>
          <p:cNvSpPr>
            <a:spLocks noGrp="1"/>
          </p:cNvSpPr>
          <p:nvPr>
            <p:ph type="title"/>
          </p:nvPr>
        </p:nvSpPr>
        <p:spPr/>
        <p:txBody>
          <a:bodyPr rtlCol="0"/>
          <a:lstStyle/>
          <a:p>
            <a:r>
              <a:rPr kumimoji="0" lang="en-US" dirty="0" smtClean="0"/>
              <a:t>Click to edit Master title style</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3237B7A-F0D8-4574-8424-B9D582A00B48}" type="datetime1">
              <a:rPr lang="en-US" smtClean="0"/>
              <a:pPr/>
              <a:t>1/27/2021</a:t>
            </a:fld>
            <a:endParaRPr lang="en-GB"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solidFill>
                  <a:schemeClr val="bg2"/>
                </a:solidFill>
              </a:defRPr>
            </a:lvl1pPr>
            <a:lvl2pPr>
              <a:defRPr sz="2400">
                <a:solidFill>
                  <a:schemeClr val="bg2"/>
                </a:solidFill>
              </a:defRPr>
            </a:lvl2pPr>
            <a:lvl3pPr>
              <a:defRPr sz="2000">
                <a:solidFill>
                  <a:schemeClr val="bg2"/>
                </a:solidFill>
              </a:defRPr>
            </a:lvl3pPr>
            <a:lvl4pPr>
              <a:defRPr sz="1800">
                <a:solidFill>
                  <a:schemeClr val="bg2"/>
                </a:solidFill>
              </a:defRPr>
            </a:lvl4pPr>
            <a:lvl5pPr>
              <a:defRPr sz="1800">
                <a:solidFill>
                  <a:schemeClr val="bg2"/>
                </a:solidFill>
              </a:defRPr>
            </a:lvl5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Content Placeholder 3"/>
          <p:cNvSpPr>
            <a:spLocks noGrp="1"/>
          </p:cNvSpPr>
          <p:nvPr>
            <p:ph sz="half" idx="2"/>
          </p:nvPr>
        </p:nvSpPr>
        <p:spPr>
          <a:xfrm>
            <a:off x="4648200" y="1481328"/>
            <a:ext cx="4038600" cy="4525963"/>
          </a:xfrm>
        </p:spPr>
        <p:txBody>
          <a:bodyPr/>
          <a:lstStyle>
            <a:lvl1pPr>
              <a:defRPr sz="2800">
                <a:solidFill>
                  <a:schemeClr val="bg2"/>
                </a:solidFill>
              </a:defRPr>
            </a:lvl1pPr>
            <a:lvl2pPr>
              <a:defRPr sz="2400">
                <a:solidFill>
                  <a:schemeClr val="bg2"/>
                </a:solidFill>
              </a:defRPr>
            </a:lvl2pPr>
            <a:lvl3pPr>
              <a:defRPr sz="2000">
                <a:solidFill>
                  <a:schemeClr val="bg2"/>
                </a:solidFill>
              </a:defRPr>
            </a:lvl3pPr>
            <a:lvl4pPr>
              <a:defRPr sz="1800">
                <a:solidFill>
                  <a:schemeClr val="bg2"/>
                </a:solidFill>
              </a:defRPr>
            </a:lvl4pPr>
            <a:lvl5pPr>
              <a:defRPr sz="1800">
                <a:solidFill>
                  <a:schemeClr val="bg2"/>
                </a:solidFill>
              </a:defRPr>
            </a:lvl5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5" name="Date Placeholder 4"/>
          <p:cNvSpPr>
            <a:spLocks noGrp="1"/>
          </p:cNvSpPr>
          <p:nvPr>
            <p:ph type="dt" sz="half" idx="10"/>
          </p:nvPr>
        </p:nvSpPr>
        <p:spPr/>
        <p:txBody>
          <a:bodyPr/>
          <a:lstStyle/>
          <a:p>
            <a:fld id="{5F348D51-6625-4F65-BAD2-F29EEA469577}" type="datetime1">
              <a:rPr lang="en-US" smtClean="0"/>
              <a:pPr/>
              <a:t>1/27/2021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
        <p:nvSpPr>
          <p:cNvPr id="8" name="Title 7"/>
          <p:cNvSpPr>
            <a:spLocks noGrp="1"/>
          </p:cNvSpPr>
          <p:nvPr>
            <p:ph type="title"/>
          </p:nvPr>
        </p:nvSpPr>
        <p:spPr/>
        <p:txBody>
          <a:bodyPr rtlCol="0"/>
          <a:lstStyle>
            <a:lvl1pPr>
              <a:defRPr>
                <a:solidFill>
                  <a:schemeClr val="bg2"/>
                </a:solidFill>
              </a:defRPr>
            </a:lvl1pPr>
            <a:extLst/>
          </a:lstStyle>
          <a:p>
            <a:r>
              <a:rPr kumimoji="0" lang="en-US" dirty="0" smtClean="0"/>
              <a:t>Click to edit Master title style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AFFF3BD-2136-4AFB-AD74-AAC1A893A5E5}" type="datetime1">
              <a:rPr lang="en-US" smtClean="0"/>
              <a:pPr/>
              <a:t>1/27/2021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2D2D4F-B262-4018-8594-6B1FE2F875A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1"/>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3EA239-51F0-44F7-810C-0EDDD1EF8CCF}" type="datetime1">
              <a:rPr lang="en-US" smtClean="0"/>
              <a:pPr/>
              <a:t>1/27/2021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2D2D4F-B262-4018-8594-6B1FE2F875A5}" type="slidenum">
              <a:rPr lang="en-GB" smtClean="0"/>
              <a:pPr/>
              <a:t>‹#›</a:t>
            </a:fld>
            <a:endParaRPr lang="en-GB"/>
          </a:p>
        </p:txBody>
      </p:sp>
      <p:sp>
        <p:nvSpPr>
          <p:cNvPr id="6" name="Title 5"/>
          <p:cNvSpPr>
            <a:spLocks noGrp="1"/>
          </p:cNvSpPr>
          <p:nvPr>
            <p:ph type="title"/>
          </p:nvPr>
        </p:nvSpPr>
        <p:spPr/>
        <p:txBody>
          <a:bodyPr rtlCol="0"/>
          <a:lstStyle>
            <a:lvl1pPr>
              <a:defRPr>
                <a:solidFill>
                  <a:schemeClr val="bg2"/>
                </a:solidFill>
              </a:defRPr>
            </a:lvl1pPr>
            <a:extLst/>
          </a:lstStyle>
          <a:p>
            <a:r>
              <a:rPr kumimoji="0" lang="en-US" dirty="0" smtClean="0"/>
              <a:t>Click to edit Master title style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625D2D-1813-4F18-88BE-DBE4A3849144}" type="datetime1">
              <a:rPr lang="en-US" smtClean="0"/>
              <a:pPr/>
              <a:t>1/27/2021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5D855BDD-08E9-43C2-AD74-86F9D8DB252A}" type="datetime1">
              <a:rPr lang="en-US" smtClean="0"/>
              <a:pPr/>
              <a:t>1/27/2021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76C7059-B313-4AFD-A635-592DBB80BA49}" type="datetime1">
              <a:rPr lang="en-US" smtClean="0"/>
              <a:pPr/>
              <a:t>1/27/2021</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2D2D4F-B262-4018-8594-6B1FE2F875A5}"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C67F22D-9195-4A68-A0BB-0E98452AF363}"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F2739C-1EA1-408B-B658-FF3A76880D9A}" type="datetime1">
              <a:rPr lang="en-US" smtClean="0"/>
              <a:pPr/>
              <a:t>1/27/2021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796908"/>
          </a:xfrm>
          <a:prstGeom prst="rect">
            <a:avLst/>
          </a:prstGeom>
        </p:spPr>
        <p:txBody>
          <a:bodyPr vert="horz" anchor="ctr">
            <a:normAutofit/>
            <a:scene3d>
              <a:camera prst="orthographicFront"/>
              <a:lightRig rig="soft" dir="t"/>
            </a:scene3d>
            <a:sp3d prstMaterial="softEdge">
              <a:bevelT w="25400" h="25400"/>
            </a:sp3d>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142984"/>
            <a:ext cx="8229600" cy="4864307"/>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8697240-6398-4F58-8E06-A1571280E3C4}" type="datetime1">
              <a:rPr lang="en-US" smtClean="0"/>
              <a:pPr/>
              <a:t>1/27/2021</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36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4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0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6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6.png"/><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image" Target="../media/image7.png"/><Relationship Id="rId4" Type="http://schemas.openxmlformats.org/officeDocument/2006/relationships/oleObject" Target="../embeddings/oleObject4.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7.bin"/><Relationship Id="rId5" Type="http://schemas.openxmlformats.org/officeDocument/2006/relationships/image" Target="../media/image8.png"/><Relationship Id="rId4" Type="http://schemas.openxmlformats.org/officeDocument/2006/relationships/oleObject" Target="../embeddings/oleObject6.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9.bin"/><Relationship Id="rId5" Type="http://schemas.openxmlformats.org/officeDocument/2006/relationships/image" Target="../media/image7.png"/><Relationship Id="rId4" Type="http://schemas.openxmlformats.org/officeDocument/2006/relationships/oleObject" Target="../embeddings/oleObject8.bin"/></Relationships>
</file>

<file path=ppt/slides/_rels/slide2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2.bin"/><Relationship Id="rId13" Type="http://schemas.openxmlformats.org/officeDocument/2006/relationships/image" Target="../media/image19.wmf"/><Relationship Id="rId3" Type="http://schemas.openxmlformats.org/officeDocument/2006/relationships/notesSlide" Target="../notesSlides/notesSlide27.xml"/><Relationship Id="rId7" Type="http://schemas.openxmlformats.org/officeDocument/2006/relationships/image" Target="../media/image5.emf"/><Relationship Id="rId12"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1.bin"/><Relationship Id="rId11" Type="http://schemas.openxmlformats.org/officeDocument/2006/relationships/image" Target="../media/image18.wmf"/><Relationship Id="rId5" Type="http://schemas.openxmlformats.org/officeDocument/2006/relationships/image" Target="../media/image16.emf"/><Relationship Id="rId15" Type="http://schemas.openxmlformats.org/officeDocument/2006/relationships/image" Target="../media/image20.wmf"/><Relationship Id="rId10" Type="http://schemas.openxmlformats.org/officeDocument/2006/relationships/oleObject" Target="../embeddings/oleObject13.bin"/><Relationship Id="rId4" Type="http://schemas.openxmlformats.org/officeDocument/2006/relationships/oleObject" Target="../embeddings/oleObject10.bin"/><Relationship Id="rId9" Type="http://schemas.openxmlformats.org/officeDocument/2006/relationships/image" Target="../media/image17.wmf"/><Relationship Id="rId14" Type="http://schemas.openxmlformats.org/officeDocument/2006/relationships/oleObject" Target="../embeddings/oleObject15.bin"/></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Data Mining </a:t>
            </a:r>
            <a:r>
              <a:rPr lang="en-GB" dirty="0"/>
              <a:t>&amp;</a:t>
            </a:r>
            <a:r>
              <a:rPr lang="en-GB" dirty="0" smtClean="0"/>
              <a:t> Visualisation</a:t>
            </a:r>
            <a:endParaRPr lang="en-GB" dirty="0"/>
          </a:p>
        </p:txBody>
      </p:sp>
      <p:sp>
        <p:nvSpPr>
          <p:cNvPr id="3" name="Subtitle 2"/>
          <p:cNvSpPr>
            <a:spLocks noGrp="1"/>
          </p:cNvSpPr>
          <p:nvPr>
            <p:ph type="subTitle" idx="1"/>
          </p:nvPr>
        </p:nvSpPr>
        <p:spPr/>
        <p:txBody>
          <a:bodyPr>
            <a:normAutofit lnSpcReduction="10000"/>
          </a:bodyPr>
          <a:lstStyle/>
          <a:p>
            <a:r>
              <a:rPr lang="en-GB" dirty="0" smtClean="0"/>
              <a:t>Cluster Identification</a:t>
            </a:r>
            <a:endParaRPr lang="en-GB" dirty="0" smtClean="0"/>
          </a:p>
          <a:p>
            <a:endParaRPr lang="en-GB" dirty="0" smtClean="0"/>
          </a:p>
          <a:p>
            <a:r>
              <a:rPr lang="en-GB" dirty="0" smtClean="0"/>
              <a:t>Dr </a:t>
            </a:r>
            <a:r>
              <a:rPr lang="en-GB" dirty="0" err="1" smtClean="0"/>
              <a:t>Nik</a:t>
            </a:r>
            <a:r>
              <a:rPr lang="en-GB" dirty="0" smtClean="0"/>
              <a:t> Whitehead</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Problem of Cluster Detection</a:t>
            </a:r>
          </a:p>
        </p:txBody>
      </p:sp>
      <p:sp>
        <p:nvSpPr>
          <p:cNvPr id="16395" name="Rectangle 3"/>
          <p:cNvSpPr>
            <a:spLocks noGrp="1" noChangeArrowheads="1"/>
          </p:cNvSpPr>
          <p:nvPr>
            <p:ph type="body" idx="4294967295"/>
          </p:nvPr>
        </p:nvSpPr>
        <p:spPr>
          <a:xfrm>
            <a:off x="357158" y="928670"/>
            <a:ext cx="8093075" cy="2819400"/>
          </a:xfrm>
        </p:spPr>
        <p:txBody>
          <a:bodyPr>
            <a:normAutofit lnSpcReduction="10000"/>
          </a:bodyPr>
          <a:lstStyle/>
          <a:p>
            <a:r>
              <a:rPr lang="en-GB" sz="2800" b="1" dirty="0"/>
              <a:t>What is cluster detection?</a:t>
            </a:r>
          </a:p>
          <a:p>
            <a:pPr marL="857250" lvl="1" indent="-319088"/>
            <a:r>
              <a:rPr lang="en-GB" altLang="zh-CN" sz="2400" dirty="0">
                <a:ea typeface="SimSun" pitchFamily="2" charset="-122"/>
              </a:rPr>
              <a:t>Cluster: </a:t>
            </a:r>
            <a:r>
              <a:rPr lang="en-GB" sz="2400" dirty="0"/>
              <a:t>a group of objects known as members</a:t>
            </a:r>
          </a:p>
          <a:p>
            <a:pPr marL="857250" lvl="1" indent="-319088"/>
            <a:r>
              <a:rPr lang="en-GB" sz="2400" dirty="0"/>
              <a:t>The centre of a cluster is known as the </a:t>
            </a:r>
            <a:r>
              <a:rPr lang="en-GB" sz="2400" dirty="0" err="1"/>
              <a:t>c</a:t>
            </a:r>
            <a:r>
              <a:rPr lang="en-GB" sz="2400" i="1" dirty="0" err="1"/>
              <a:t>entroid</a:t>
            </a:r>
            <a:endParaRPr lang="en-GB" sz="2400" dirty="0"/>
          </a:p>
          <a:p>
            <a:pPr marL="857250" lvl="1" indent="-319088"/>
            <a:r>
              <a:rPr lang="en-GB" sz="2400" dirty="0"/>
              <a:t>Members of a cluster are similar to each other </a:t>
            </a:r>
          </a:p>
          <a:p>
            <a:pPr marL="857250" lvl="1" indent="-319088"/>
            <a:r>
              <a:rPr lang="en-GB" sz="2400" dirty="0"/>
              <a:t>Members of different clusters are different</a:t>
            </a:r>
          </a:p>
          <a:p>
            <a:pPr marL="857250" lvl="1" indent="-319088"/>
            <a:r>
              <a:rPr lang="en-GB" sz="2400" dirty="0"/>
              <a:t>Clustering is a process of discovering clusters </a:t>
            </a:r>
          </a:p>
        </p:txBody>
      </p:sp>
      <p:pic>
        <p:nvPicPr>
          <p:cNvPr id="16387" name="Picture 5" descr="Untitled.jpg"/>
          <p:cNvPicPr>
            <a:picLocks noChangeAspect="1"/>
          </p:cNvPicPr>
          <p:nvPr/>
        </p:nvPicPr>
        <p:blipFill>
          <a:blip r:embed="rId3"/>
          <a:srcRect/>
          <a:stretch>
            <a:fillRect/>
          </a:stretch>
        </p:blipFill>
        <p:spPr bwMode="auto">
          <a:xfrm>
            <a:off x="1003300" y="4081463"/>
            <a:ext cx="2076450" cy="1857375"/>
          </a:xfrm>
          <a:prstGeom prst="rect">
            <a:avLst/>
          </a:prstGeom>
          <a:noFill/>
          <a:ln w="9525">
            <a:noFill/>
            <a:miter lim="800000"/>
            <a:headEnd/>
            <a:tailEnd/>
          </a:ln>
        </p:spPr>
      </p:pic>
      <p:sp>
        <p:nvSpPr>
          <p:cNvPr id="16388" name="AutoShape 18"/>
          <p:cNvSpPr>
            <a:spLocks noChangeArrowheads="1"/>
          </p:cNvSpPr>
          <p:nvPr/>
        </p:nvSpPr>
        <p:spPr bwMode="auto">
          <a:xfrm>
            <a:off x="3429000" y="5072063"/>
            <a:ext cx="865188" cy="144462"/>
          </a:xfrm>
          <a:prstGeom prst="rightArrow">
            <a:avLst>
              <a:gd name="adj1" fmla="val 50000"/>
              <a:gd name="adj2" fmla="val 74863"/>
            </a:avLst>
          </a:prstGeom>
          <a:solidFill>
            <a:srgbClr val="0033CC"/>
          </a:solidFill>
          <a:ln w="9525">
            <a:solidFill>
              <a:schemeClr val="tx1"/>
            </a:solidFill>
            <a:miter lim="800000"/>
            <a:headEnd/>
            <a:tailEnd/>
          </a:ln>
        </p:spPr>
        <p:txBody>
          <a:bodyPr wrap="none" anchor="ctr"/>
          <a:lstStyle/>
          <a:p>
            <a:pPr eaLnBrk="0" hangingPunct="0"/>
            <a:endParaRPr lang="en-GB">
              <a:latin typeface="Tahoma" pitchFamily="34" charset="0"/>
            </a:endParaRPr>
          </a:p>
        </p:txBody>
      </p:sp>
      <p:pic>
        <p:nvPicPr>
          <p:cNvPr id="16389" name="Picture 10" descr="D:\untitled5.bmp"/>
          <p:cNvPicPr>
            <a:picLocks noChangeAspect="1" noChangeArrowheads="1"/>
          </p:cNvPicPr>
          <p:nvPr/>
        </p:nvPicPr>
        <p:blipFill>
          <a:blip r:embed="rId4"/>
          <a:srcRect/>
          <a:stretch>
            <a:fillRect/>
          </a:stretch>
        </p:blipFill>
        <p:spPr bwMode="auto">
          <a:xfrm>
            <a:off x="4819650" y="4038600"/>
            <a:ext cx="2057400" cy="1843088"/>
          </a:xfrm>
          <a:prstGeom prst="rect">
            <a:avLst/>
          </a:prstGeom>
          <a:noFill/>
          <a:ln w="9525">
            <a:noFill/>
            <a:miter lim="800000"/>
            <a:headEnd/>
            <a:tailEnd/>
          </a:ln>
        </p:spPr>
      </p:pic>
      <p:sp>
        <p:nvSpPr>
          <p:cNvPr id="11" name="Oval 10"/>
          <p:cNvSpPr/>
          <p:nvPr/>
        </p:nvSpPr>
        <p:spPr>
          <a:xfrm>
            <a:off x="4772025" y="4157663"/>
            <a:ext cx="503238" cy="685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Oval 11"/>
          <p:cNvSpPr/>
          <p:nvPr/>
        </p:nvSpPr>
        <p:spPr>
          <a:xfrm>
            <a:off x="5029200" y="5148263"/>
            <a:ext cx="509588" cy="457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Oval 12"/>
          <p:cNvSpPr/>
          <p:nvPr/>
        </p:nvSpPr>
        <p:spPr>
          <a:xfrm>
            <a:off x="5467350" y="4757738"/>
            <a:ext cx="504825" cy="4318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Oval 13"/>
          <p:cNvSpPr/>
          <p:nvPr/>
        </p:nvSpPr>
        <p:spPr>
          <a:xfrm>
            <a:off x="6019800" y="4397375"/>
            <a:ext cx="457200" cy="15128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4" name="TextBox 14"/>
          <p:cNvSpPr txBox="1">
            <a:spLocks noChangeArrowheads="1"/>
          </p:cNvSpPr>
          <p:nvPr/>
        </p:nvSpPr>
        <p:spPr bwMode="auto">
          <a:xfrm>
            <a:off x="7391400" y="5013325"/>
            <a:ext cx="1238250" cy="366713"/>
          </a:xfrm>
          <a:prstGeom prst="rect">
            <a:avLst/>
          </a:prstGeom>
          <a:noFill/>
          <a:ln w="9525">
            <a:noFill/>
            <a:miter lim="800000"/>
            <a:headEnd/>
            <a:tailEnd/>
          </a:ln>
        </p:spPr>
        <p:txBody>
          <a:bodyPr wrap="none">
            <a:spAutoFit/>
          </a:bodyPr>
          <a:lstStyle/>
          <a:p>
            <a:r>
              <a:rPr lang="en-GB"/>
              <a:t>: centroids</a:t>
            </a:r>
          </a:p>
        </p:txBody>
      </p:sp>
      <p:sp>
        <p:nvSpPr>
          <p:cNvPr id="16396" name="Oval 16"/>
          <p:cNvSpPr>
            <a:spLocks noChangeArrowheads="1"/>
          </p:cNvSpPr>
          <p:nvPr/>
        </p:nvSpPr>
        <p:spPr bwMode="auto">
          <a:xfrm>
            <a:off x="7315200" y="5148263"/>
            <a:ext cx="152400" cy="152400"/>
          </a:xfrm>
          <a:prstGeom prst="ellipse">
            <a:avLst/>
          </a:prstGeom>
          <a:solidFill>
            <a:srgbClr val="99FF33"/>
          </a:solidFill>
          <a:ln w="9525">
            <a:solidFill>
              <a:schemeClr val="tx1"/>
            </a:solidFill>
            <a:round/>
            <a:headEnd/>
            <a:tailEnd/>
          </a:ln>
        </p:spPr>
        <p:txBody>
          <a:bodyPr wrap="none" anchor="ctr"/>
          <a:lstStyle/>
          <a:p>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Problem of Cluster Detection</a:t>
            </a:r>
          </a:p>
        </p:txBody>
      </p:sp>
      <p:sp>
        <p:nvSpPr>
          <p:cNvPr id="1029" name="Rectangle 3"/>
          <p:cNvSpPr>
            <a:spLocks noGrp="1" noChangeArrowheads="1"/>
          </p:cNvSpPr>
          <p:nvPr>
            <p:ph type="body" idx="4294967295"/>
          </p:nvPr>
        </p:nvSpPr>
        <p:spPr>
          <a:xfrm>
            <a:off x="357158" y="1000108"/>
            <a:ext cx="7948612" cy="1447800"/>
          </a:xfrm>
        </p:spPr>
        <p:txBody>
          <a:bodyPr>
            <a:normAutofit fontScale="92500"/>
          </a:bodyPr>
          <a:lstStyle/>
          <a:p>
            <a:r>
              <a:rPr lang="en-GB" sz="2800" b="1" dirty="0"/>
              <a:t>Outputs of cluster detection process</a:t>
            </a:r>
          </a:p>
          <a:p>
            <a:pPr marL="857250" lvl="1" indent="-319088"/>
            <a:r>
              <a:rPr lang="en-GB" altLang="zh-CN" sz="2400" dirty="0">
                <a:ea typeface="SimSun" pitchFamily="2" charset="-122"/>
              </a:rPr>
              <a:t>Assigned cluster tag for members of a cluster</a:t>
            </a:r>
            <a:endParaRPr lang="en-GB" sz="2400" dirty="0"/>
          </a:p>
          <a:p>
            <a:pPr marL="857250" lvl="1" indent="-319088"/>
            <a:r>
              <a:rPr lang="en-GB" altLang="zh-CN" sz="2400" dirty="0">
                <a:ea typeface="SimSun" pitchFamily="2" charset="-122"/>
              </a:rPr>
              <a:t>Cluster summary: size, </a:t>
            </a:r>
            <a:r>
              <a:rPr lang="en-GB" altLang="zh-CN" sz="2400" dirty="0" err="1">
                <a:ea typeface="SimSun" pitchFamily="2" charset="-122"/>
              </a:rPr>
              <a:t>centroid</a:t>
            </a:r>
            <a:r>
              <a:rPr lang="en-GB" altLang="zh-CN" sz="2400" dirty="0">
                <a:ea typeface="SimSun" pitchFamily="2" charset="-122"/>
              </a:rPr>
              <a:t>, variations, etc.</a:t>
            </a:r>
          </a:p>
        </p:txBody>
      </p:sp>
      <p:graphicFrame>
        <p:nvGraphicFramePr>
          <p:cNvPr id="1026" name="Object 13"/>
          <p:cNvGraphicFramePr>
            <a:graphicFrameLocks noChangeAspect="1"/>
          </p:cNvGraphicFramePr>
          <p:nvPr>
            <p:extLst>
              <p:ext uri="{D42A27DB-BD31-4B8C-83A1-F6EECF244321}">
                <p14:modId xmlns:p14="http://schemas.microsoft.com/office/powerpoint/2010/main" val="24576269"/>
              </p:ext>
            </p:extLst>
          </p:nvPr>
        </p:nvGraphicFramePr>
        <p:xfrm>
          <a:off x="662310" y="2971800"/>
          <a:ext cx="3549650" cy="2674938"/>
        </p:xfrm>
        <a:graphic>
          <a:graphicData uri="http://schemas.openxmlformats.org/presentationml/2006/ole">
            <mc:AlternateContent xmlns:mc="http://schemas.openxmlformats.org/markup-compatibility/2006">
              <mc:Choice xmlns:v="urn:schemas-microsoft-com:vml" Requires="v">
                <p:oleObj spid="_x0000_s1052" name="Worksheet" r:id="rId4" imgW="2838557" imgH="2143260" progId="Excel.Sheet.8">
                  <p:embed/>
                </p:oleObj>
              </mc:Choice>
              <mc:Fallback>
                <p:oleObj name="Worksheet" r:id="rId4" imgW="2838557" imgH="2143260" progId="Excel.Sheet.8">
                  <p:embed/>
                  <p:pic>
                    <p:nvPicPr>
                      <p:cNvPr id="0" name="Object 13"/>
                      <p:cNvPicPr>
                        <a:picLocks noChangeAspect="1" noChangeArrowheads="1"/>
                      </p:cNvPicPr>
                      <p:nvPr/>
                    </p:nvPicPr>
                    <p:blipFill>
                      <a:blip r:embed="rId5"/>
                      <a:srcRect/>
                      <a:stretch>
                        <a:fillRect/>
                      </a:stretch>
                    </p:blipFill>
                    <p:spPr bwMode="auto">
                      <a:xfrm>
                        <a:off x="662310" y="2971800"/>
                        <a:ext cx="3549650" cy="2674938"/>
                      </a:xfrm>
                      <a:prstGeom prst="rect">
                        <a:avLst/>
                      </a:prstGeom>
                      <a:solidFill>
                        <a:schemeClr val="tx1"/>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63503" name="Rectangle 15"/>
          <p:cNvSpPr>
            <a:spLocks noChangeArrowheads="1"/>
          </p:cNvSpPr>
          <p:nvPr/>
        </p:nvSpPr>
        <p:spPr bwMode="auto">
          <a:xfrm>
            <a:off x="3449638" y="2922588"/>
            <a:ext cx="762000" cy="2667000"/>
          </a:xfrm>
          <a:prstGeom prst="rect">
            <a:avLst/>
          </a:prstGeom>
          <a:noFill/>
          <a:ln w="28575">
            <a:solidFill>
              <a:srgbClr val="FF6600"/>
            </a:solidFill>
            <a:miter lim="800000"/>
            <a:headEnd/>
            <a:tailEnd/>
          </a:ln>
        </p:spPr>
        <p:txBody>
          <a:bodyPr wrap="none" anchor="ctr"/>
          <a:lstStyle/>
          <a:p>
            <a:endParaRPr lang="en-GB"/>
          </a:p>
        </p:txBody>
      </p:sp>
      <p:graphicFrame>
        <p:nvGraphicFramePr>
          <p:cNvPr id="1027" name="Object 16"/>
          <p:cNvGraphicFramePr>
            <a:graphicFrameLocks noChangeAspect="1"/>
          </p:cNvGraphicFramePr>
          <p:nvPr/>
        </p:nvGraphicFramePr>
        <p:xfrm>
          <a:off x="4183063" y="2994025"/>
          <a:ext cx="4852987" cy="3025775"/>
        </p:xfrm>
        <a:graphic>
          <a:graphicData uri="http://schemas.openxmlformats.org/presentationml/2006/ole">
            <mc:AlternateContent xmlns:mc="http://schemas.openxmlformats.org/markup-compatibility/2006">
              <mc:Choice xmlns:v="urn:schemas-microsoft-com:vml" Requires="v">
                <p:oleObj spid="_x0000_s1053" name="Chart" r:id="rId6" imgW="5571000" imgH="3474000" progId="Excel.Sheet.8">
                  <p:embed/>
                </p:oleObj>
              </mc:Choice>
              <mc:Fallback>
                <p:oleObj name="Chart" r:id="rId6" imgW="5571000" imgH="3474000" progId="Excel.Sheet.8">
                  <p:embed/>
                  <p:pic>
                    <p:nvPicPr>
                      <p:cNvPr id="0" name="Object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83063" y="2994025"/>
                        <a:ext cx="4852987" cy="302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30"/>
          <p:cNvGrpSpPr>
            <a:grpSpLocks/>
          </p:cNvGrpSpPr>
          <p:nvPr/>
        </p:nvGrpSpPr>
        <p:grpSpPr bwMode="auto">
          <a:xfrm>
            <a:off x="5162550" y="3105150"/>
            <a:ext cx="3336925" cy="2200275"/>
            <a:chOff x="3244" y="2028"/>
            <a:chExt cx="2102" cy="1386"/>
          </a:xfrm>
        </p:grpSpPr>
        <p:sp>
          <p:nvSpPr>
            <p:cNvPr id="1048" name="Oval 20"/>
            <p:cNvSpPr>
              <a:spLocks noChangeArrowheads="1"/>
            </p:cNvSpPr>
            <p:nvPr/>
          </p:nvSpPr>
          <p:spPr bwMode="auto">
            <a:xfrm rot="-1893638">
              <a:off x="3244" y="2685"/>
              <a:ext cx="1221" cy="729"/>
            </a:xfrm>
            <a:prstGeom prst="ellipse">
              <a:avLst/>
            </a:prstGeom>
            <a:noFill/>
            <a:ln w="19050">
              <a:solidFill>
                <a:srgbClr val="FF6600"/>
              </a:solidFill>
              <a:round/>
              <a:headEnd/>
              <a:tailEnd/>
            </a:ln>
          </p:spPr>
          <p:txBody>
            <a:bodyPr wrap="none" anchor="ctr"/>
            <a:lstStyle/>
            <a:p>
              <a:endParaRPr lang="en-GB"/>
            </a:p>
          </p:txBody>
        </p:sp>
        <p:sp>
          <p:nvSpPr>
            <p:cNvPr id="1049" name="Oval 21"/>
            <p:cNvSpPr>
              <a:spLocks noChangeArrowheads="1"/>
            </p:cNvSpPr>
            <p:nvPr/>
          </p:nvSpPr>
          <p:spPr bwMode="auto">
            <a:xfrm>
              <a:off x="4770" y="2028"/>
              <a:ext cx="576" cy="576"/>
            </a:xfrm>
            <a:prstGeom prst="ellipse">
              <a:avLst/>
            </a:prstGeom>
            <a:noFill/>
            <a:ln w="19050">
              <a:solidFill>
                <a:srgbClr val="FF6600"/>
              </a:solidFill>
              <a:round/>
              <a:headEnd/>
              <a:tailEnd/>
            </a:ln>
          </p:spPr>
          <p:txBody>
            <a:bodyPr wrap="none" anchor="ctr"/>
            <a:lstStyle/>
            <a:p>
              <a:endParaRPr lang="en-GB"/>
            </a:p>
          </p:txBody>
        </p:sp>
      </p:grpSp>
      <p:grpSp>
        <p:nvGrpSpPr>
          <p:cNvPr id="3" name="Group 45"/>
          <p:cNvGrpSpPr>
            <a:grpSpLocks/>
          </p:cNvGrpSpPr>
          <p:nvPr/>
        </p:nvGrpSpPr>
        <p:grpSpPr bwMode="auto">
          <a:xfrm>
            <a:off x="5562600" y="3276600"/>
            <a:ext cx="2717800" cy="2057400"/>
            <a:chOff x="3504" y="2064"/>
            <a:chExt cx="1712" cy="1296"/>
          </a:xfrm>
        </p:grpSpPr>
        <p:sp>
          <p:nvSpPr>
            <p:cNvPr id="1037" name="Line 32"/>
            <p:cNvSpPr>
              <a:spLocks noChangeShapeType="1"/>
            </p:cNvSpPr>
            <p:nvPr/>
          </p:nvSpPr>
          <p:spPr bwMode="auto">
            <a:xfrm>
              <a:off x="3656" y="2816"/>
              <a:ext cx="144" cy="192"/>
            </a:xfrm>
            <a:prstGeom prst="line">
              <a:avLst/>
            </a:prstGeom>
            <a:noFill/>
            <a:ln w="9525">
              <a:solidFill>
                <a:schemeClr val="tx1"/>
              </a:solidFill>
              <a:round/>
              <a:headEnd/>
              <a:tailEnd type="triangle" w="sm" len="med"/>
            </a:ln>
          </p:spPr>
          <p:txBody>
            <a:bodyPr/>
            <a:lstStyle/>
            <a:p>
              <a:endParaRPr lang="en-GB"/>
            </a:p>
          </p:txBody>
        </p:sp>
        <p:sp>
          <p:nvSpPr>
            <p:cNvPr id="1038" name="Line 33"/>
            <p:cNvSpPr>
              <a:spLocks noChangeShapeType="1"/>
            </p:cNvSpPr>
            <p:nvPr/>
          </p:nvSpPr>
          <p:spPr bwMode="auto">
            <a:xfrm flipV="1">
              <a:off x="3656" y="2996"/>
              <a:ext cx="144" cy="48"/>
            </a:xfrm>
            <a:prstGeom prst="line">
              <a:avLst/>
            </a:prstGeom>
            <a:noFill/>
            <a:ln w="9525">
              <a:solidFill>
                <a:schemeClr val="tx1"/>
              </a:solidFill>
              <a:round/>
              <a:headEnd/>
              <a:tailEnd type="triangle" w="sm" len="med"/>
            </a:ln>
          </p:spPr>
          <p:txBody>
            <a:bodyPr/>
            <a:lstStyle/>
            <a:p>
              <a:endParaRPr lang="en-GB"/>
            </a:p>
          </p:txBody>
        </p:sp>
        <p:sp>
          <p:nvSpPr>
            <p:cNvPr id="1039" name="Line 34"/>
            <p:cNvSpPr>
              <a:spLocks noChangeShapeType="1"/>
            </p:cNvSpPr>
            <p:nvPr/>
          </p:nvSpPr>
          <p:spPr bwMode="auto">
            <a:xfrm flipV="1">
              <a:off x="3504" y="3024"/>
              <a:ext cx="288" cy="336"/>
            </a:xfrm>
            <a:prstGeom prst="line">
              <a:avLst/>
            </a:prstGeom>
            <a:noFill/>
            <a:ln w="9525">
              <a:solidFill>
                <a:schemeClr val="tx1"/>
              </a:solidFill>
              <a:round/>
              <a:headEnd/>
              <a:tailEnd type="triangle" w="sm" len="med"/>
            </a:ln>
          </p:spPr>
          <p:txBody>
            <a:bodyPr/>
            <a:lstStyle/>
            <a:p>
              <a:endParaRPr lang="en-GB"/>
            </a:p>
          </p:txBody>
        </p:sp>
        <p:sp>
          <p:nvSpPr>
            <p:cNvPr id="1040" name="Line 35"/>
            <p:cNvSpPr>
              <a:spLocks noChangeShapeType="1"/>
            </p:cNvSpPr>
            <p:nvPr/>
          </p:nvSpPr>
          <p:spPr bwMode="auto">
            <a:xfrm flipH="1" flipV="1">
              <a:off x="3800" y="3016"/>
              <a:ext cx="144" cy="240"/>
            </a:xfrm>
            <a:prstGeom prst="line">
              <a:avLst/>
            </a:prstGeom>
            <a:noFill/>
            <a:ln w="9525">
              <a:solidFill>
                <a:schemeClr val="tx1"/>
              </a:solidFill>
              <a:round/>
              <a:headEnd/>
              <a:tailEnd type="triangle" w="sm" len="med"/>
            </a:ln>
          </p:spPr>
          <p:txBody>
            <a:bodyPr/>
            <a:lstStyle/>
            <a:p>
              <a:endParaRPr lang="en-GB"/>
            </a:p>
          </p:txBody>
        </p:sp>
        <p:sp>
          <p:nvSpPr>
            <p:cNvPr id="1041" name="Line 36"/>
            <p:cNvSpPr>
              <a:spLocks noChangeShapeType="1"/>
            </p:cNvSpPr>
            <p:nvPr/>
          </p:nvSpPr>
          <p:spPr bwMode="auto">
            <a:xfrm flipH="1">
              <a:off x="3792" y="2640"/>
              <a:ext cx="432" cy="384"/>
            </a:xfrm>
            <a:prstGeom prst="line">
              <a:avLst/>
            </a:prstGeom>
            <a:noFill/>
            <a:ln w="9525">
              <a:solidFill>
                <a:schemeClr val="tx1"/>
              </a:solidFill>
              <a:round/>
              <a:headEnd/>
              <a:tailEnd type="triangle" w="sm" len="med"/>
            </a:ln>
          </p:spPr>
          <p:txBody>
            <a:bodyPr/>
            <a:lstStyle/>
            <a:p>
              <a:endParaRPr lang="en-GB"/>
            </a:p>
          </p:txBody>
        </p:sp>
        <p:sp>
          <p:nvSpPr>
            <p:cNvPr id="1042" name="Line 37"/>
            <p:cNvSpPr>
              <a:spLocks noChangeShapeType="1"/>
            </p:cNvSpPr>
            <p:nvPr/>
          </p:nvSpPr>
          <p:spPr bwMode="auto">
            <a:xfrm flipV="1">
              <a:off x="4944" y="2208"/>
              <a:ext cx="144" cy="36"/>
            </a:xfrm>
            <a:prstGeom prst="line">
              <a:avLst/>
            </a:prstGeom>
            <a:noFill/>
            <a:ln w="9525">
              <a:solidFill>
                <a:schemeClr val="tx1"/>
              </a:solidFill>
              <a:round/>
              <a:headEnd/>
              <a:tailEnd type="triangle" w="sm" len="med"/>
            </a:ln>
          </p:spPr>
          <p:txBody>
            <a:bodyPr/>
            <a:lstStyle/>
            <a:p>
              <a:endParaRPr lang="en-GB"/>
            </a:p>
          </p:txBody>
        </p:sp>
        <p:sp>
          <p:nvSpPr>
            <p:cNvPr id="1043" name="Line 38"/>
            <p:cNvSpPr>
              <a:spLocks noChangeShapeType="1"/>
            </p:cNvSpPr>
            <p:nvPr/>
          </p:nvSpPr>
          <p:spPr bwMode="auto">
            <a:xfrm flipV="1">
              <a:off x="4856" y="2228"/>
              <a:ext cx="192" cy="96"/>
            </a:xfrm>
            <a:prstGeom prst="line">
              <a:avLst/>
            </a:prstGeom>
            <a:noFill/>
            <a:ln w="9525">
              <a:solidFill>
                <a:schemeClr val="tx1"/>
              </a:solidFill>
              <a:round/>
              <a:headEnd/>
              <a:tailEnd type="triangle" w="sm" len="med"/>
            </a:ln>
          </p:spPr>
          <p:txBody>
            <a:bodyPr/>
            <a:lstStyle/>
            <a:p>
              <a:endParaRPr lang="en-GB"/>
            </a:p>
          </p:txBody>
        </p:sp>
        <p:sp>
          <p:nvSpPr>
            <p:cNvPr id="1044" name="Line 39"/>
            <p:cNvSpPr>
              <a:spLocks noChangeShapeType="1"/>
            </p:cNvSpPr>
            <p:nvPr/>
          </p:nvSpPr>
          <p:spPr bwMode="auto">
            <a:xfrm>
              <a:off x="5028" y="2064"/>
              <a:ext cx="48" cy="144"/>
            </a:xfrm>
            <a:prstGeom prst="line">
              <a:avLst/>
            </a:prstGeom>
            <a:noFill/>
            <a:ln w="9525">
              <a:solidFill>
                <a:schemeClr val="tx1"/>
              </a:solidFill>
              <a:round/>
              <a:headEnd/>
              <a:tailEnd type="triangle" w="sm" len="med"/>
            </a:ln>
          </p:spPr>
          <p:txBody>
            <a:bodyPr/>
            <a:lstStyle/>
            <a:p>
              <a:endParaRPr lang="en-GB"/>
            </a:p>
          </p:txBody>
        </p:sp>
        <p:sp>
          <p:nvSpPr>
            <p:cNvPr id="1045" name="Line 40"/>
            <p:cNvSpPr>
              <a:spLocks noChangeShapeType="1"/>
            </p:cNvSpPr>
            <p:nvPr/>
          </p:nvSpPr>
          <p:spPr bwMode="auto">
            <a:xfrm flipH="1">
              <a:off x="5076" y="2176"/>
              <a:ext cx="96" cy="48"/>
            </a:xfrm>
            <a:prstGeom prst="line">
              <a:avLst/>
            </a:prstGeom>
            <a:noFill/>
            <a:ln w="9525">
              <a:solidFill>
                <a:schemeClr val="tx1"/>
              </a:solidFill>
              <a:round/>
              <a:headEnd/>
              <a:tailEnd type="triangle" w="sm" len="med"/>
            </a:ln>
          </p:spPr>
          <p:txBody>
            <a:bodyPr/>
            <a:lstStyle/>
            <a:p>
              <a:endParaRPr lang="en-GB"/>
            </a:p>
          </p:txBody>
        </p:sp>
        <p:sp>
          <p:nvSpPr>
            <p:cNvPr id="1046" name="Line 41"/>
            <p:cNvSpPr>
              <a:spLocks noChangeShapeType="1"/>
            </p:cNvSpPr>
            <p:nvPr/>
          </p:nvSpPr>
          <p:spPr bwMode="auto">
            <a:xfrm flipH="1">
              <a:off x="5080" y="2224"/>
              <a:ext cx="96" cy="0"/>
            </a:xfrm>
            <a:prstGeom prst="line">
              <a:avLst/>
            </a:prstGeom>
            <a:noFill/>
            <a:ln w="9525">
              <a:solidFill>
                <a:schemeClr val="tx1"/>
              </a:solidFill>
              <a:round/>
              <a:headEnd/>
              <a:tailEnd type="triangle" w="sm" len="med"/>
            </a:ln>
          </p:spPr>
          <p:txBody>
            <a:bodyPr/>
            <a:lstStyle/>
            <a:p>
              <a:endParaRPr lang="en-GB"/>
            </a:p>
          </p:txBody>
        </p:sp>
        <p:sp>
          <p:nvSpPr>
            <p:cNvPr id="1047" name="Line 42"/>
            <p:cNvSpPr>
              <a:spLocks noChangeShapeType="1"/>
            </p:cNvSpPr>
            <p:nvPr/>
          </p:nvSpPr>
          <p:spPr bwMode="auto">
            <a:xfrm flipH="1" flipV="1">
              <a:off x="5072" y="2220"/>
              <a:ext cx="144" cy="144"/>
            </a:xfrm>
            <a:prstGeom prst="line">
              <a:avLst/>
            </a:prstGeom>
            <a:noFill/>
            <a:ln w="9525">
              <a:solidFill>
                <a:schemeClr val="tx1"/>
              </a:solidFill>
              <a:round/>
              <a:headEnd/>
              <a:tailEnd type="triangle" w="sm" len="med"/>
            </a:ln>
          </p:spPr>
          <p:txBody>
            <a:bodyPr/>
            <a:lstStyle/>
            <a:p>
              <a:endParaRPr lang="en-GB"/>
            </a:p>
          </p:txBody>
        </p:sp>
      </p:grpSp>
      <p:sp>
        <p:nvSpPr>
          <p:cNvPr id="1033" name="Oval 19"/>
          <p:cNvSpPr>
            <a:spLocks noChangeArrowheads="1"/>
          </p:cNvSpPr>
          <p:nvPr/>
        </p:nvSpPr>
        <p:spPr bwMode="auto">
          <a:xfrm>
            <a:off x="7997825" y="34925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63531" name="AutoShape 43"/>
          <p:cNvSpPr>
            <a:spLocks noChangeArrowheads="1"/>
          </p:cNvSpPr>
          <p:nvPr/>
        </p:nvSpPr>
        <p:spPr bwMode="auto">
          <a:xfrm>
            <a:off x="4903788" y="2743200"/>
            <a:ext cx="1828800" cy="990600"/>
          </a:xfrm>
          <a:prstGeom prst="wedgeRectCallout">
            <a:avLst>
              <a:gd name="adj1" fmla="val 37329"/>
              <a:gd name="adj2" fmla="val 95194"/>
            </a:avLst>
          </a:prstGeom>
          <a:solidFill>
            <a:schemeClr val="accent1"/>
          </a:solidFill>
          <a:ln w="9525">
            <a:solidFill>
              <a:schemeClr val="tx1"/>
            </a:solidFill>
            <a:miter lim="800000"/>
            <a:headEnd/>
            <a:tailEnd/>
          </a:ln>
        </p:spPr>
        <p:txBody>
          <a:bodyPr/>
          <a:lstStyle/>
          <a:p>
            <a:pPr marL="571500" indent="-571500"/>
            <a:r>
              <a:rPr lang="en-GB" sz="1200" b="1" u="sng" dirty="0">
                <a:solidFill>
                  <a:schemeClr val="bg1"/>
                </a:solidFill>
                <a:latin typeface="Arial Narrow" pitchFamily="34" charset="0"/>
              </a:rPr>
              <a:t>Cluster 2:</a:t>
            </a:r>
            <a:r>
              <a:rPr lang="en-GB" sz="1200" b="1" dirty="0">
                <a:solidFill>
                  <a:schemeClr val="bg1"/>
                </a:solidFill>
                <a:latin typeface="Arial Narrow" pitchFamily="34" charset="0"/>
              </a:rPr>
              <a:t> Size: 5</a:t>
            </a:r>
          </a:p>
          <a:p>
            <a:pPr marL="571500" indent="-571500"/>
            <a:r>
              <a:rPr lang="en-GB" sz="1200" b="1" dirty="0" err="1">
                <a:solidFill>
                  <a:schemeClr val="bg1"/>
                </a:solidFill>
                <a:latin typeface="Arial Narrow" pitchFamily="34" charset="0"/>
              </a:rPr>
              <a:t>Centroid</a:t>
            </a:r>
            <a:r>
              <a:rPr lang="en-GB" sz="1200" b="1" dirty="0">
                <a:solidFill>
                  <a:schemeClr val="bg1"/>
                </a:solidFill>
                <a:latin typeface="Arial Narrow" pitchFamily="34" charset="0"/>
              </a:rPr>
              <a:t>:(130, 51) </a:t>
            </a:r>
          </a:p>
          <a:p>
            <a:pPr marL="571500" indent="-571500"/>
            <a:r>
              <a:rPr lang="en-GB" sz="1200" b="1" dirty="0">
                <a:solidFill>
                  <a:schemeClr val="bg1"/>
                </a:solidFill>
                <a:latin typeface="Arial Narrow" pitchFamily="34" charset="0"/>
              </a:rPr>
              <a:t>Variation: </a:t>
            </a:r>
            <a:r>
              <a:rPr lang="en-GB" sz="1200" b="1" dirty="0">
                <a:solidFill>
                  <a:schemeClr val="bg1"/>
                </a:solidFill>
                <a:latin typeface="Arial Narrow" pitchFamily="34" charset="0"/>
                <a:sym typeface="Symbol" pitchFamily="18" charset="2"/>
              </a:rPr>
              <a:t></a:t>
            </a:r>
            <a:r>
              <a:rPr lang="en-GB" sz="1200" b="1" baseline="-25000" dirty="0" err="1">
                <a:solidFill>
                  <a:schemeClr val="bg1"/>
                </a:solidFill>
                <a:latin typeface="Arial Narrow" pitchFamily="34" charset="0"/>
                <a:sym typeface="Symbol" pitchFamily="18" charset="2"/>
              </a:rPr>
              <a:t>bodyHeight</a:t>
            </a:r>
            <a:r>
              <a:rPr lang="en-GB" sz="1200" b="1" dirty="0">
                <a:solidFill>
                  <a:schemeClr val="bg1"/>
                </a:solidFill>
                <a:latin typeface="Arial Narrow" pitchFamily="34" charset="0"/>
                <a:sym typeface="Symbol" pitchFamily="18" charset="2"/>
              </a:rPr>
              <a:t> = 10, </a:t>
            </a:r>
          </a:p>
          <a:p>
            <a:pPr marL="571500" indent="-571500"/>
            <a:r>
              <a:rPr lang="en-GB" sz="1200" b="1" dirty="0">
                <a:solidFill>
                  <a:schemeClr val="bg1"/>
                </a:solidFill>
                <a:latin typeface="Arial Narrow" pitchFamily="34" charset="0"/>
                <a:sym typeface="Symbol" pitchFamily="18" charset="2"/>
              </a:rPr>
              <a:t>	</a:t>
            </a:r>
            <a:r>
              <a:rPr lang="en-GB" sz="1200" b="1" baseline="-25000" dirty="0" err="1">
                <a:solidFill>
                  <a:schemeClr val="bg1"/>
                </a:solidFill>
                <a:latin typeface="Arial Narrow" pitchFamily="34" charset="0"/>
                <a:sym typeface="Symbol" pitchFamily="18" charset="2"/>
              </a:rPr>
              <a:t>bodyWeight</a:t>
            </a:r>
            <a:r>
              <a:rPr lang="en-GB" sz="1200" b="1" dirty="0">
                <a:solidFill>
                  <a:schemeClr val="bg1"/>
                </a:solidFill>
                <a:latin typeface="Arial Narrow" pitchFamily="34" charset="0"/>
                <a:sym typeface="Symbol" pitchFamily="18" charset="2"/>
              </a:rPr>
              <a:t> = 14.48</a:t>
            </a:r>
          </a:p>
        </p:txBody>
      </p:sp>
      <p:sp>
        <p:nvSpPr>
          <p:cNvPr id="63532" name="AutoShape 44"/>
          <p:cNvSpPr>
            <a:spLocks noChangeArrowheads="1"/>
          </p:cNvSpPr>
          <p:nvPr/>
        </p:nvSpPr>
        <p:spPr bwMode="auto">
          <a:xfrm>
            <a:off x="7162800" y="4419600"/>
            <a:ext cx="1752600" cy="990600"/>
          </a:xfrm>
          <a:prstGeom prst="wedgeRectCallout">
            <a:avLst>
              <a:gd name="adj1" fmla="val 1991"/>
              <a:gd name="adj2" fmla="val -114421"/>
            </a:avLst>
          </a:prstGeom>
          <a:solidFill>
            <a:schemeClr val="accent1"/>
          </a:solidFill>
          <a:ln w="9525">
            <a:solidFill>
              <a:schemeClr val="tx1"/>
            </a:solidFill>
            <a:miter lim="800000"/>
            <a:headEnd/>
            <a:tailEnd/>
          </a:ln>
        </p:spPr>
        <p:txBody>
          <a:bodyPr/>
          <a:lstStyle/>
          <a:p>
            <a:pPr marL="571500" indent="-571500"/>
            <a:r>
              <a:rPr lang="en-GB" sz="1200" b="1" u="sng" dirty="0">
                <a:solidFill>
                  <a:schemeClr val="bg1"/>
                </a:solidFill>
                <a:latin typeface="Arial Narrow" pitchFamily="34" charset="0"/>
              </a:rPr>
              <a:t>Cluster 1:</a:t>
            </a:r>
            <a:r>
              <a:rPr lang="en-GB" sz="1200" b="1" dirty="0">
                <a:solidFill>
                  <a:schemeClr val="bg1"/>
                </a:solidFill>
                <a:latin typeface="Arial Narrow" pitchFamily="34" charset="0"/>
              </a:rPr>
              <a:t> Size: 6</a:t>
            </a:r>
          </a:p>
          <a:p>
            <a:pPr marL="571500" indent="-571500"/>
            <a:r>
              <a:rPr lang="en-GB" sz="1200" b="1" dirty="0" err="1">
                <a:solidFill>
                  <a:schemeClr val="bg1"/>
                </a:solidFill>
                <a:latin typeface="Arial Narrow" pitchFamily="34" charset="0"/>
              </a:rPr>
              <a:t>Centroid</a:t>
            </a:r>
            <a:r>
              <a:rPr lang="en-GB" sz="1200" b="1" dirty="0">
                <a:solidFill>
                  <a:schemeClr val="bg1"/>
                </a:solidFill>
                <a:latin typeface="Arial Narrow" pitchFamily="34" charset="0"/>
              </a:rPr>
              <a:t>:(154, 90) </a:t>
            </a:r>
          </a:p>
          <a:p>
            <a:pPr marL="571500" indent="-571500"/>
            <a:r>
              <a:rPr lang="en-GB" sz="1200" b="1" dirty="0">
                <a:solidFill>
                  <a:schemeClr val="bg1"/>
                </a:solidFill>
                <a:latin typeface="Arial Narrow" pitchFamily="34" charset="0"/>
              </a:rPr>
              <a:t>Variation: </a:t>
            </a:r>
            <a:r>
              <a:rPr lang="en-GB" sz="1200" b="1" dirty="0">
                <a:solidFill>
                  <a:schemeClr val="bg1"/>
                </a:solidFill>
                <a:latin typeface="Arial Narrow" pitchFamily="34" charset="0"/>
                <a:sym typeface="Symbol" pitchFamily="18" charset="2"/>
              </a:rPr>
              <a:t></a:t>
            </a:r>
            <a:r>
              <a:rPr lang="en-GB" sz="1200" b="1" baseline="-25000" dirty="0" err="1">
                <a:solidFill>
                  <a:schemeClr val="bg1"/>
                </a:solidFill>
                <a:latin typeface="Arial Narrow" pitchFamily="34" charset="0"/>
                <a:sym typeface="Symbol" pitchFamily="18" charset="2"/>
              </a:rPr>
              <a:t>bodyHeight</a:t>
            </a:r>
            <a:r>
              <a:rPr lang="en-GB" sz="1200" b="1" dirty="0">
                <a:solidFill>
                  <a:schemeClr val="bg1"/>
                </a:solidFill>
                <a:latin typeface="Arial Narrow" pitchFamily="34" charset="0"/>
                <a:sym typeface="Symbol" pitchFamily="18" charset="2"/>
              </a:rPr>
              <a:t> = 5.16</a:t>
            </a:r>
          </a:p>
          <a:p>
            <a:pPr marL="571500" indent="-571500"/>
            <a:r>
              <a:rPr lang="en-GB" sz="1200" b="1" dirty="0">
                <a:solidFill>
                  <a:schemeClr val="bg1"/>
                </a:solidFill>
                <a:latin typeface="Arial Narrow" pitchFamily="34" charset="0"/>
                <a:sym typeface="Symbol" pitchFamily="18" charset="2"/>
              </a:rPr>
              <a:t>	</a:t>
            </a:r>
            <a:r>
              <a:rPr lang="en-GB" sz="1200" b="1" baseline="-25000" dirty="0" err="1">
                <a:solidFill>
                  <a:schemeClr val="bg1"/>
                </a:solidFill>
                <a:latin typeface="Arial Narrow" pitchFamily="34" charset="0"/>
                <a:sym typeface="Symbol" pitchFamily="18" charset="2"/>
              </a:rPr>
              <a:t>bodyWeight</a:t>
            </a:r>
            <a:r>
              <a:rPr lang="en-GB" sz="1200" b="1" dirty="0">
                <a:solidFill>
                  <a:schemeClr val="bg1"/>
                </a:solidFill>
                <a:latin typeface="Arial Narrow" pitchFamily="34" charset="0"/>
                <a:sym typeface="Symbol" pitchFamily="18" charset="2"/>
              </a:rPr>
              <a:t> = 5.32</a:t>
            </a:r>
          </a:p>
        </p:txBody>
      </p:sp>
      <p:sp>
        <p:nvSpPr>
          <p:cNvPr id="1036" name="Oval 18"/>
          <p:cNvSpPr>
            <a:spLocks noChangeArrowheads="1"/>
          </p:cNvSpPr>
          <p:nvPr/>
        </p:nvSpPr>
        <p:spPr bwMode="auto">
          <a:xfrm>
            <a:off x="5991225" y="4733925"/>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5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6353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635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03" grpId="0" animBg="1"/>
      <p:bldP spid="63531" grpId="0" animBg="1" autoUpdateAnimBg="0"/>
      <p:bldP spid="63532"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idx="4294967295"/>
          </p:nvPr>
        </p:nvSpPr>
        <p:spPr>
          <a:xfrm>
            <a:off x="214282" y="214290"/>
            <a:ext cx="7272337" cy="523857"/>
          </a:xfrm>
        </p:spPr>
        <p:txBody>
          <a:bodyPr>
            <a:normAutofit fontScale="90000"/>
          </a:bodyPr>
          <a:lstStyle/>
          <a:p>
            <a:r>
              <a:rPr lang="en-GB" sz="3200" b="1" dirty="0"/>
              <a:t>Problem of Cluster Detection</a:t>
            </a:r>
            <a:endParaRPr lang="en-GB" sz="3200" dirty="0"/>
          </a:p>
        </p:txBody>
      </p:sp>
      <p:sp>
        <p:nvSpPr>
          <p:cNvPr id="17411" name="Content Placeholder 2"/>
          <p:cNvSpPr>
            <a:spLocks noGrp="1"/>
          </p:cNvSpPr>
          <p:nvPr>
            <p:ph idx="4294967295"/>
          </p:nvPr>
        </p:nvSpPr>
        <p:spPr>
          <a:xfrm>
            <a:off x="357158" y="1214422"/>
            <a:ext cx="4419600" cy="4708525"/>
          </a:xfrm>
        </p:spPr>
        <p:txBody>
          <a:bodyPr>
            <a:normAutofit lnSpcReduction="10000"/>
          </a:bodyPr>
          <a:lstStyle/>
          <a:p>
            <a:pPr marL="273050" indent="-273050"/>
            <a:r>
              <a:rPr lang="en-GB" altLang="zh-CN" sz="2800" b="1" dirty="0">
                <a:ea typeface="SimSun" pitchFamily="2" charset="-122"/>
              </a:rPr>
              <a:t>Basic elements of a clustering solution</a:t>
            </a:r>
          </a:p>
          <a:p>
            <a:pPr marL="712788" lvl="1" indent="-357188"/>
            <a:r>
              <a:rPr lang="en-GB" altLang="zh-CN" sz="2400" dirty="0">
                <a:ea typeface="SimSun" pitchFamily="2" charset="-122"/>
              </a:rPr>
              <a:t>A sensible measure for similarity, </a:t>
            </a:r>
            <a:r>
              <a:rPr lang="en-GB" altLang="zh-CN" sz="2400" dirty="0">
                <a:solidFill>
                  <a:srgbClr val="FF0000"/>
                </a:solidFill>
                <a:ea typeface="SimSun" pitchFamily="2" charset="-122"/>
              </a:rPr>
              <a:t>e.g. Euclidean</a:t>
            </a:r>
          </a:p>
          <a:p>
            <a:pPr marL="712788" lvl="1" indent="-357188"/>
            <a:r>
              <a:rPr lang="en-GB" altLang="zh-CN" sz="2400" dirty="0">
                <a:ea typeface="SimSun" pitchFamily="2" charset="-122"/>
              </a:rPr>
              <a:t>An effective and efficient clustering algorithm, </a:t>
            </a:r>
            <a:r>
              <a:rPr lang="en-GB" altLang="zh-CN" sz="2400" dirty="0">
                <a:solidFill>
                  <a:srgbClr val="FF0000"/>
                </a:solidFill>
                <a:ea typeface="SimSun" pitchFamily="2" charset="-122"/>
              </a:rPr>
              <a:t>e.g. K-means</a:t>
            </a:r>
          </a:p>
          <a:p>
            <a:pPr marL="712788" lvl="1" indent="-357188"/>
            <a:r>
              <a:rPr lang="en-GB" altLang="zh-CN" sz="2400" dirty="0">
                <a:ea typeface="SimSun" pitchFamily="2" charset="-122"/>
              </a:rPr>
              <a:t>A goodness-of-fit function for evaluating the quality of resulting clusters, </a:t>
            </a:r>
            <a:r>
              <a:rPr lang="en-GB" altLang="zh-CN" sz="2400" dirty="0">
                <a:solidFill>
                  <a:srgbClr val="FF0000"/>
                </a:solidFill>
                <a:ea typeface="SimSun" pitchFamily="2" charset="-122"/>
              </a:rPr>
              <a:t>e.g. SSE</a:t>
            </a:r>
          </a:p>
        </p:txBody>
      </p:sp>
      <p:grpSp>
        <p:nvGrpSpPr>
          <p:cNvPr id="2" name="Group 19"/>
          <p:cNvGrpSpPr>
            <a:grpSpLocks/>
          </p:cNvGrpSpPr>
          <p:nvPr/>
        </p:nvGrpSpPr>
        <p:grpSpPr bwMode="auto">
          <a:xfrm>
            <a:off x="6248400" y="2038350"/>
            <a:ext cx="1676400" cy="628650"/>
            <a:chOff x="3792" y="1188"/>
            <a:chExt cx="1056" cy="396"/>
          </a:xfrm>
        </p:grpSpPr>
        <p:sp>
          <p:nvSpPr>
            <p:cNvPr id="17467" name="Oval 10"/>
            <p:cNvSpPr>
              <a:spLocks noChangeArrowheads="1"/>
            </p:cNvSpPr>
            <p:nvPr/>
          </p:nvSpPr>
          <p:spPr bwMode="auto">
            <a:xfrm>
              <a:off x="3990" y="133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7468" name="Text Box 13"/>
            <p:cNvSpPr txBox="1">
              <a:spLocks noChangeArrowheads="1"/>
            </p:cNvSpPr>
            <p:nvPr/>
          </p:nvSpPr>
          <p:spPr bwMode="auto">
            <a:xfrm>
              <a:off x="3792" y="1296"/>
              <a:ext cx="204" cy="231"/>
            </a:xfrm>
            <a:prstGeom prst="rect">
              <a:avLst/>
            </a:prstGeom>
            <a:noFill/>
            <a:ln w="9525">
              <a:noFill/>
              <a:miter lim="800000"/>
              <a:headEnd/>
              <a:tailEnd/>
            </a:ln>
          </p:spPr>
          <p:txBody>
            <a:bodyPr wrap="none">
              <a:spAutoFit/>
            </a:bodyPr>
            <a:lstStyle/>
            <a:p>
              <a:r>
                <a:rPr lang="en-GB" b="1"/>
                <a:t>?</a:t>
              </a:r>
            </a:p>
          </p:txBody>
        </p:sp>
        <p:sp>
          <p:nvSpPr>
            <p:cNvPr id="17469" name="Text Box 14"/>
            <p:cNvSpPr txBox="1">
              <a:spLocks noChangeArrowheads="1"/>
            </p:cNvSpPr>
            <p:nvPr/>
          </p:nvSpPr>
          <p:spPr bwMode="auto">
            <a:xfrm>
              <a:off x="4320" y="1188"/>
              <a:ext cx="204" cy="231"/>
            </a:xfrm>
            <a:prstGeom prst="rect">
              <a:avLst/>
            </a:prstGeom>
            <a:noFill/>
            <a:ln w="9525">
              <a:noFill/>
              <a:miter lim="800000"/>
              <a:headEnd/>
              <a:tailEnd/>
            </a:ln>
          </p:spPr>
          <p:txBody>
            <a:bodyPr wrap="none">
              <a:spAutoFit/>
            </a:bodyPr>
            <a:lstStyle/>
            <a:p>
              <a:r>
                <a:rPr lang="en-GB" b="1"/>
                <a:t>?</a:t>
              </a:r>
            </a:p>
          </p:txBody>
        </p:sp>
        <p:sp>
          <p:nvSpPr>
            <p:cNvPr id="17470" name="Oval 15"/>
            <p:cNvSpPr>
              <a:spLocks noChangeArrowheads="1"/>
            </p:cNvSpPr>
            <p:nvPr/>
          </p:nvSpPr>
          <p:spPr bwMode="auto">
            <a:xfrm>
              <a:off x="3840" y="153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7471" name="Oval 16"/>
            <p:cNvSpPr>
              <a:spLocks noChangeArrowheads="1"/>
            </p:cNvSpPr>
            <p:nvPr/>
          </p:nvSpPr>
          <p:spPr bwMode="auto">
            <a:xfrm>
              <a:off x="4800" y="1392"/>
              <a:ext cx="48" cy="48"/>
            </a:xfrm>
            <a:prstGeom prst="ellipse">
              <a:avLst/>
            </a:prstGeom>
            <a:solidFill>
              <a:srgbClr val="0033CC"/>
            </a:solidFill>
            <a:ln w="9525">
              <a:solidFill>
                <a:schemeClr val="tx1"/>
              </a:solidFill>
              <a:round/>
              <a:headEnd/>
              <a:tailEnd/>
            </a:ln>
          </p:spPr>
          <p:txBody>
            <a:bodyPr wrap="none" anchor="ctr"/>
            <a:lstStyle/>
            <a:p>
              <a:endParaRPr lang="en-GB"/>
            </a:p>
          </p:txBody>
        </p:sp>
        <p:cxnSp>
          <p:nvCxnSpPr>
            <p:cNvPr id="17472" name="AutoShape 17"/>
            <p:cNvCxnSpPr>
              <a:cxnSpLocks noChangeShapeType="1"/>
              <a:stCxn id="17467" idx="3"/>
              <a:endCxn id="17470" idx="7"/>
            </p:cNvCxnSpPr>
            <p:nvPr/>
          </p:nvCxnSpPr>
          <p:spPr bwMode="auto">
            <a:xfrm flipH="1">
              <a:off x="3881" y="1373"/>
              <a:ext cx="116" cy="170"/>
            </a:xfrm>
            <a:prstGeom prst="straightConnector1">
              <a:avLst/>
            </a:prstGeom>
            <a:noFill/>
            <a:ln w="9525">
              <a:solidFill>
                <a:schemeClr val="tx1"/>
              </a:solidFill>
              <a:round/>
              <a:headEnd/>
              <a:tailEnd type="triangle" w="med" len="med"/>
            </a:ln>
          </p:spPr>
        </p:cxnSp>
        <p:cxnSp>
          <p:nvCxnSpPr>
            <p:cNvPr id="17473" name="AutoShape 18"/>
            <p:cNvCxnSpPr>
              <a:cxnSpLocks noChangeShapeType="1"/>
              <a:stCxn id="17467" idx="7"/>
              <a:endCxn id="17471" idx="2"/>
            </p:cNvCxnSpPr>
            <p:nvPr/>
          </p:nvCxnSpPr>
          <p:spPr bwMode="auto">
            <a:xfrm>
              <a:off x="4031" y="1339"/>
              <a:ext cx="769" cy="77"/>
            </a:xfrm>
            <a:prstGeom prst="straightConnector1">
              <a:avLst/>
            </a:prstGeom>
            <a:noFill/>
            <a:ln w="9525">
              <a:solidFill>
                <a:schemeClr val="tx1"/>
              </a:solidFill>
              <a:round/>
              <a:headEnd/>
              <a:tailEnd type="triangle" w="med" len="med"/>
            </a:ln>
          </p:spPr>
        </p:cxnSp>
      </p:grpSp>
      <p:sp>
        <p:nvSpPr>
          <p:cNvPr id="17413" name="Oval 20"/>
          <p:cNvSpPr>
            <a:spLocks noChangeArrowheads="1"/>
          </p:cNvSpPr>
          <p:nvPr/>
        </p:nvSpPr>
        <p:spPr bwMode="auto">
          <a:xfrm>
            <a:off x="5715000" y="33528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4" name="Oval 21"/>
          <p:cNvSpPr>
            <a:spLocks noChangeArrowheads="1"/>
          </p:cNvSpPr>
          <p:nvPr/>
        </p:nvSpPr>
        <p:spPr bwMode="auto">
          <a:xfrm>
            <a:off x="5486400" y="32766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5" name="Oval 22"/>
          <p:cNvSpPr>
            <a:spLocks noChangeArrowheads="1"/>
          </p:cNvSpPr>
          <p:nvPr/>
        </p:nvSpPr>
        <p:spPr bwMode="auto">
          <a:xfrm>
            <a:off x="5715000" y="36576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6" name="Oval 23"/>
          <p:cNvSpPr>
            <a:spLocks noChangeArrowheads="1"/>
          </p:cNvSpPr>
          <p:nvPr/>
        </p:nvSpPr>
        <p:spPr bwMode="auto">
          <a:xfrm>
            <a:off x="6172200" y="36576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7" name="Oval 24"/>
          <p:cNvSpPr>
            <a:spLocks noChangeArrowheads="1"/>
          </p:cNvSpPr>
          <p:nvPr/>
        </p:nvSpPr>
        <p:spPr bwMode="auto">
          <a:xfrm>
            <a:off x="6248400" y="37338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8" name="Oval 25"/>
          <p:cNvSpPr>
            <a:spLocks noChangeArrowheads="1"/>
          </p:cNvSpPr>
          <p:nvPr/>
        </p:nvSpPr>
        <p:spPr bwMode="auto">
          <a:xfrm>
            <a:off x="6153150" y="37338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19" name="Oval 26"/>
          <p:cNvSpPr>
            <a:spLocks noChangeArrowheads="1"/>
          </p:cNvSpPr>
          <p:nvPr/>
        </p:nvSpPr>
        <p:spPr bwMode="auto">
          <a:xfrm>
            <a:off x="6096000" y="38100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0" name="Oval 27"/>
          <p:cNvSpPr>
            <a:spLocks noChangeArrowheads="1"/>
          </p:cNvSpPr>
          <p:nvPr/>
        </p:nvSpPr>
        <p:spPr bwMode="auto">
          <a:xfrm>
            <a:off x="6172200" y="38862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1" name="Oval 28"/>
          <p:cNvSpPr>
            <a:spLocks noChangeArrowheads="1"/>
          </p:cNvSpPr>
          <p:nvPr/>
        </p:nvSpPr>
        <p:spPr bwMode="auto">
          <a:xfrm>
            <a:off x="5486400" y="35052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2" name="Oval 29"/>
          <p:cNvSpPr>
            <a:spLocks noChangeArrowheads="1"/>
          </p:cNvSpPr>
          <p:nvPr/>
        </p:nvSpPr>
        <p:spPr bwMode="auto">
          <a:xfrm>
            <a:off x="6324600" y="39624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3" name="Oval 30"/>
          <p:cNvSpPr>
            <a:spLocks noChangeArrowheads="1"/>
          </p:cNvSpPr>
          <p:nvPr/>
        </p:nvSpPr>
        <p:spPr bwMode="auto">
          <a:xfrm>
            <a:off x="5334000" y="35814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4" name="Oval 31"/>
          <p:cNvSpPr>
            <a:spLocks noChangeArrowheads="1"/>
          </p:cNvSpPr>
          <p:nvPr/>
        </p:nvSpPr>
        <p:spPr bwMode="auto">
          <a:xfrm>
            <a:off x="6324600" y="38100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5" name="Oval 32"/>
          <p:cNvSpPr>
            <a:spLocks noChangeArrowheads="1"/>
          </p:cNvSpPr>
          <p:nvPr/>
        </p:nvSpPr>
        <p:spPr bwMode="auto">
          <a:xfrm>
            <a:off x="6172200" y="39624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6" name="Oval 33"/>
          <p:cNvSpPr>
            <a:spLocks noChangeArrowheads="1"/>
          </p:cNvSpPr>
          <p:nvPr/>
        </p:nvSpPr>
        <p:spPr bwMode="auto">
          <a:xfrm>
            <a:off x="6248400" y="38100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7" name="Oval 34"/>
          <p:cNvSpPr>
            <a:spLocks noChangeArrowheads="1"/>
          </p:cNvSpPr>
          <p:nvPr/>
        </p:nvSpPr>
        <p:spPr bwMode="auto">
          <a:xfrm>
            <a:off x="5486400" y="3733800"/>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17428" name="Oval 35"/>
          <p:cNvSpPr>
            <a:spLocks noChangeArrowheads="1"/>
          </p:cNvSpPr>
          <p:nvPr/>
        </p:nvSpPr>
        <p:spPr bwMode="auto">
          <a:xfrm>
            <a:off x="8077200" y="33528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29" name="Oval 36"/>
          <p:cNvSpPr>
            <a:spLocks noChangeArrowheads="1"/>
          </p:cNvSpPr>
          <p:nvPr/>
        </p:nvSpPr>
        <p:spPr bwMode="auto">
          <a:xfrm>
            <a:off x="7848600" y="32766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30" name="Oval 37"/>
          <p:cNvSpPr>
            <a:spLocks noChangeArrowheads="1"/>
          </p:cNvSpPr>
          <p:nvPr/>
        </p:nvSpPr>
        <p:spPr bwMode="auto">
          <a:xfrm>
            <a:off x="8077200" y="36576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31" name="Oval 38"/>
          <p:cNvSpPr>
            <a:spLocks noChangeArrowheads="1"/>
          </p:cNvSpPr>
          <p:nvPr/>
        </p:nvSpPr>
        <p:spPr bwMode="auto">
          <a:xfrm>
            <a:off x="8534400" y="36576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2" name="Oval 39"/>
          <p:cNvSpPr>
            <a:spLocks noChangeArrowheads="1"/>
          </p:cNvSpPr>
          <p:nvPr/>
        </p:nvSpPr>
        <p:spPr bwMode="auto">
          <a:xfrm>
            <a:off x="8610600" y="37338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3" name="Oval 40"/>
          <p:cNvSpPr>
            <a:spLocks noChangeArrowheads="1"/>
          </p:cNvSpPr>
          <p:nvPr/>
        </p:nvSpPr>
        <p:spPr bwMode="auto">
          <a:xfrm>
            <a:off x="8515350" y="37338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4" name="Oval 41"/>
          <p:cNvSpPr>
            <a:spLocks noChangeArrowheads="1"/>
          </p:cNvSpPr>
          <p:nvPr/>
        </p:nvSpPr>
        <p:spPr bwMode="auto">
          <a:xfrm>
            <a:off x="8458200" y="38100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5" name="Oval 42"/>
          <p:cNvSpPr>
            <a:spLocks noChangeArrowheads="1"/>
          </p:cNvSpPr>
          <p:nvPr/>
        </p:nvSpPr>
        <p:spPr bwMode="auto">
          <a:xfrm>
            <a:off x="8534400" y="38862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6" name="Oval 43"/>
          <p:cNvSpPr>
            <a:spLocks noChangeArrowheads="1"/>
          </p:cNvSpPr>
          <p:nvPr/>
        </p:nvSpPr>
        <p:spPr bwMode="auto">
          <a:xfrm>
            <a:off x="7848600" y="35052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37" name="Oval 44"/>
          <p:cNvSpPr>
            <a:spLocks noChangeArrowheads="1"/>
          </p:cNvSpPr>
          <p:nvPr/>
        </p:nvSpPr>
        <p:spPr bwMode="auto">
          <a:xfrm>
            <a:off x="8686800" y="39624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38" name="Oval 45"/>
          <p:cNvSpPr>
            <a:spLocks noChangeArrowheads="1"/>
          </p:cNvSpPr>
          <p:nvPr/>
        </p:nvSpPr>
        <p:spPr bwMode="auto">
          <a:xfrm>
            <a:off x="7696200" y="35814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39" name="Oval 46"/>
          <p:cNvSpPr>
            <a:spLocks noChangeArrowheads="1"/>
          </p:cNvSpPr>
          <p:nvPr/>
        </p:nvSpPr>
        <p:spPr bwMode="auto">
          <a:xfrm>
            <a:off x="8686800" y="38100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40" name="Oval 47"/>
          <p:cNvSpPr>
            <a:spLocks noChangeArrowheads="1"/>
          </p:cNvSpPr>
          <p:nvPr/>
        </p:nvSpPr>
        <p:spPr bwMode="auto">
          <a:xfrm>
            <a:off x="8534400" y="39624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41" name="Oval 48"/>
          <p:cNvSpPr>
            <a:spLocks noChangeArrowheads="1"/>
          </p:cNvSpPr>
          <p:nvPr/>
        </p:nvSpPr>
        <p:spPr bwMode="auto">
          <a:xfrm>
            <a:off x="8610600" y="38100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7442" name="Oval 49"/>
          <p:cNvSpPr>
            <a:spLocks noChangeArrowheads="1"/>
          </p:cNvSpPr>
          <p:nvPr/>
        </p:nvSpPr>
        <p:spPr bwMode="auto">
          <a:xfrm>
            <a:off x="7848600" y="3733800"/>
            <a:ext cx="76200" cy="76200"/>
          </a:xfrm>
          <a:prstGeom prst="ellipse">
            <a:avLst/>
          </a:prstGeom>
          <a:solidFill>
            <a:srgbClr val="FF6600"/>
          </a:solidFill>
          <a:ln w="9525">
            <a:solidFill>
              <a:srgbClr val="FF6600"/>
            </a:solidFill>
            <a:round/>
            <a:headEnd/>
            <a:tailEnd/>
          </a:ln>
        </p:spPr>
        <p:txBody>
          <a:bodyPr wrap="none" anchor="ctr"/>
          <a:lstStyle/>
          <a:p>
            <a:endParaRPr lang="en-GB"/>
          </a:p>
        </p:txBody>
      </p:sp>
      <p:sp>
        <p:nvSpPr>
          <p:cNvPr id="17443" name="AutoShape 50"/>
          <p:cNvSpPr>
            <a:spLocks noChangeArrowheads="1"/>
          </p:cNvSpPr>
          <p:nvPr/>
        </p:nvSpPr>
        <p:spPr bwMode="auto">
          <a:xfrm>
            <a:off x="6629400" y="3581400"/>
            <a:ext cx="762000" cy="152400"/>
          </a:xfrm>
          <a:prstGeom prst="rightArrow">
            <a:avLst>
              <a:gd name="adj1" fmla="val 50000"/>
              <a:gd name="adj2" fmla="val 125000"/>
            </a:avLst>
          </a:prstGeom>
          <a:solidFill>
            <a:srgbClr val="0033CC"/>
          </a:solidFill>
          <a:ln w="9525">
            <a:solidFill>
              <a:schemeClr val="tx1"/>
            </a:solidFill>
            <a:miter lim="800000"/>
            <a:headEnd/>
            <a:tailEnd/>
          </a:ln>
        </p:spPr>
        <p:txBody>
          <a:bodyPr wrap="none" anchor="ctr"/>
          <a:lstStyle/>
          <a:p>
            <a:endParaRPr lang="en-GB"/>
          </a:p>
        </p:txBody>
      </p:sp>
      <p:sp>
        <p:nvSpPr>
          <p:cNvPr id="17444" name="Text Box 51"/>
          <p:cNvSpPr txBox="1">
            <a:spLocks noChangeArrowheads="1"/>
          </p:cNvSpPr>
          <p:nvPr/>
        </p:nvSpPr>
        <p:spPr bwMode="auto">
          <a:xfrm>
            <a:off x="6842125" y="3236913"/>
            <a:ext cx="323850" cy="366712"/>
          </a:xfrm>
          <a:prstGeom prst="rect">
            <a:avLst/>
          </a:prstGeom>
          <a:noFill/>
          <a:ln w="9525">
            <a:noFill/>
            <a:miter lim="800000"/>
            <a:headEnd/>
            <a:tailEnd/>
          </a:ln>
        </p:spPr>
        <p:txBody>
          <a:bodyPr wrap="none">
            <a:spAutoFit/>
          </a:bodyPr>
          <a:lstStyle/>
          <a:p>
            <a:r>
              <a:rPr lang="en-GB" b="1"/>
              <a:t>?</a:t>
            </a:r>
          </a:p>
        </p:txBody>
      </p:sp>
      <p:sp>
        <p:nvSpPr>
          <p:cNvPr id="17445" name="Oval 52"/>
          <p:cNvSpPr>
            <a:spLocks noChangeArrowheads="1"/>
          </p:cNvSpPr>
          <p:nvPr/>
        </p:nvSpPr>
        <p:spPr bwMode="auto">
          <a:xfrm>
            <a:off x="7010400" y="48768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46" name="Oval 53"/>
          <p:cNvSpPr>
            <a:spLocks noChangeArrowheads="1"/>
          </p:cNvSpPr>
          <p:nvPr/>
        </p:nvSpPr>
        <p:spPr bwMode="auto">
          <a:xfrm>
            <a:off x="6781800" y="48006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47" name="Oval 54"/>
          <p:cNvSpPr>
            <a:spLocks noChangeArrowheads="1"/>
          </p:cNvSpPr>
          <p:nvPr/>
        </p:nvSpPr>
        <p:spPr bwMode="auto">
          <a:xfrm>
            <a:off x="7010400" y="51816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48" name="Oval 55"/>
          <p:cNvSpPr>
            <a:spLocks noChangeArrowheads="1"/>
          </p:cNvSpPr>
          <p:nvPr/>
        </p:nvSpPr>
        <p:spPr bwMode="auto">
          <a:xfrm>
            <a:off x="7467600" y="51816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49" name="Oval 56"/>
          <p:cNvSpPr>
            <a:spLocks noChangeArrowheads="1"/>
          </p:cNvSpPr>
          <p:nvPr/>
        </p:nvSpPr>
        <p:spPr bwMode="auto">
          <a:xfrm>
            <a:off x="7543800" y="52578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0" name="Oval 57"/>
          <p:cNvSpPr>
            <a:spLocks noChangeArrowheads="1"/>
          </p:cNvSpPr>
          <p:nvPr/>
        </p:nvSpPr>
        <p:spPr bwMode="auto">
          <a:xfrm>
            <a:off x="7448550" y="52578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1" name="Oval 58"/>
          <p:cNvSpPr>
            <a:spLocks noChangeArrowheads="1"/>
          </p:cNvSpPr>
          <p:nvPr/>
        </p:nvSpPr>
        <p:spPr bwMode="auto">
          <a:xfrm>
            <a:off x="7391400" y="53340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2" name="Oval 59"/>
          <p:cNvSpPr>
            <a:spLocks noChangeArrowheads="1"/>
          </p:cNvSpPr>
          <p:nvPr/>
        </p:nvSpPr>
        <p:spPr bwMode="auto">
          <a:xfrm>
            <a:off x="7467600" y="54102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3" name="Oval 60"/>
          <p:cNvSpPr>
            <a:spLocks noChangeArrowheads="1"/>
          </p:cNvSpPr>
          <p:nvPr/>
        </p:nvSpPr>
        <p:spPr bwMode="auto">
          <a:xfrm>
            <a:off x="6781800" y="50292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54" name="Oval 61"/>
          <p:cNvSpPr>
            <a:spLocks noChangeArrowheads="1"/>
          </p:cNvSpPr>
          <p:nvPr/>
        </p:nvSpPr>
        <p:spPr bwMode="auto">
          <a:xfrm>
            <a:off x="7620000" y="54864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5" name="Oval 62"/>
          <p:cNvSpPr>
            <a:spLocks noChangeArrowheads="1"/>
          </p:cNvSpPr>
          <p:nvPr/>
        </p:nvSpPr>
        <p:spPr bwMode="auto">
          <a:xfrm>
            <a:off x="6629400" y="51054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56" name="Oval 63"/>
          <p:cNvSpPr>
            <a:spLocks noChangeArrowheads="1"/>
          </p:cNvSpPr>
          <p:nvPr/>
        </p:nvSpPr>
        <p:spPr bwMode="auto">
          <a:xfrm>
            <a:off x="7620000" y="53340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7" name="Oval 64"/>
          <p:cNvSpPr>
            <a:spLocks noChangeArrowheads="1"/>
          </p:cNvSpPr>
          <p:nvPr/>
        </p:nvSpPr>
        <p:spPr bwMode="auto">
          <a:xfrm>
            <a:off x="7467600" y="54864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8" name="Oval 65"/>
          <p:cNvSpPr>
            <a:spLocks noChangeArrowheads="1"/>
          </p:cNvSpPr>
          <p:nvPr/>
        </p:nvSpPr>
        <p:spPr bwMode="auto">
          <a:xfrm>
            <a:off x="7543800" y="5334000"/>
            <a:ext cx="76200" cy="76200"/>
          </a:xfrm>
          <a:prstGeom prst="ellipse">
            <a:avLst/>
          </a:prstGeom>
          <a:solidFill>
            <a:srgbClr val="008000"/>
          </a:solidFill>
          <a:ln w="9525">
            <a:solidFill>
              <a:schemeClr val="tx1"/>
            </a:solidFill>
            <a:round/>
            <a:headEnd/>
            <a:tailEnd/>
          </a:ln>
        </p:spPr>
        <p:txBody>
          <a:bodyPr wrap="none" anchor="ctr"/>
          <a:lstStyle/>
          <a:p>
            <a:endParaRPr lang="en-GB"/>
          </a:p>
        </p:txBody>
      </p:sp>
      <p:sp>
        <p:nvSpPr>
          <p:cNvPr id="17459" name="Oval 66"/>
          <p:cNvSpPr>
            <a:spLocks noChangeArrowheads="1"/>
          </p:cNvSpPr>
          <p:nvPr/>
        </p:nvSpPr>
        <p:spPr bwMode="auto">
          <a:xfrm>
            <a:off x="6781800" y="5257800"/>
            <a:ext cx="76200" cy="76200"/>
          </a:xfrm>
          <a:prstGeom prst="ellipse">
            <a:avLst/>
          </a:prstGeom>
          <a:solidFill>
            <a:srgbClr val="FF6600"/>
          </a:solidFill>
          <a:ln w="9525">
            <a:solidFill>
              <a:schemeClr val="tx1"/>
            </a:solidFill>
            <a:round/>
            <a:headEnd/>
            <a:tailEnd/>
          </a:ln>
        </p:spPr>
        <p:txBody>
          <a:bodyPr wrap="none" anchor="ctr"/>
          <a:lstStyle/>
          <a:p>
            <a:endParaRPr lang="en-GB"/>
          </a:p>
        </p:txBody>
      </p:sp>
      <p:sp>
        <p:nvSpPr>
          <p:cNvPr id="17460" name="Oval 67"/>
          <p:cNvSpPr>
            <a:spLocks noChangeArrowheads="1"/>
          </p:cNvSpPr>
          <p:nvPr/>
        </p:nvSpPr>
        <p:spPr bwMode="auto">
          <a:xfrm>
            <a:off x="6477000" y="4724400"/>
            <a:ext cx="762000" cy="762000"/>
          </a:xfrm>
          <a:prstGeom prst="ellipse">
            <a:avLst/>
          </a:prstGeom>
          <a:noFill/>
          <a:ln w="19050">
            <a:solidFill>
              <a:srgbClr val="CC3300"/>
            </a:solidFill>
            <a:round/>
            <a:headEnd/>
            <a:tailEnd/>
          </a:ln>
        </p:spPr>
        <p:txBody>
          <a:bodyPr wrap="none" anchor="ctr"/>
          <a:lstStyle/>
          <a:p>
            <a:endParaRPr lang="en-GB"/>
          </a:p>
        </p:txBody>
      </p:sp>
      <p:sp>
        <p:nvSpPr>
          <p:cNvPr id="17461" name="Oval 68"/>
          <p:cNvSpPr>
            <a:spLocks noChangeArrowheads="1"/>
          </p:cNvSpPr>
          <p:nvPr/>
        </p:nvSpPr>
        <p:spPr bwMode="auto">
          <a:xfrm>
            <a:off x="7315200" y="5105400"/>
            <a:ext cx="457200" cy="609600"/>
          </a:xfrm>
          <a:prstGeom prst="ellipse">
            <a:avLst/>
          </a:prstGeom>
          <a:noFill/>
          <a:ln w="19050">
            <a:solidFill>
              <a:srgbClr val="CC3300"/>
            </a:solidFill>
            <a:round/>
            <a:headEnd/>
            <a:tailEnd/>
          </a:ln>
        </p:spPr>
        <p:txBody>
          <a:bodyPr wrap="none" anchor="ctr"/>
          <a:lstStyle/>
          <a:p>
            <a:endParaRPr lang="en-GB"/>
          </a:p>
        </p:txBody>
      </p:sp>
      <p:sp>
        <p:nvSpPr>
          <p:cNvPr id="19527" name="Line 71"/>
          <p:cNvSpPr>
            <a:spLocks noChangeShapeType="1"/>
          </p:cNvSpPr>
          <p:nvPr/>
        </p:nvSpPr>
        <p:spPr bwMode="auto">
          <a:xfrm flipV="1">
            <a:off x="7048500" y="4953000"/>
            <a:ext cx="0" cy="228600"/>
          </a:xfrm>
          <a:prstGeom prst="line">
            <a:avLst/>
          </a:prstGeom>
          <a:noFill/>
          <a:ln w="6350">
            <a:solidFill>
              <a:srgbClr val="0033CC"/>
            </a:solidFill>
            <a:round/>
            <a:headEnd type="stealth" w="med" len="med"/>
            <a:tailEnd type="stealth" w="med" len="med"/>
          </a:ln>
        </p:spPr>
        <p:txBody>
          <a:bodyPr/>
          <a:lstStyle/>
          <a:p>
            <a:endParaRPr lang="en-GB"/>
          </a:p>
        </p:txBody>
      </p:sp>
      <p:sp>
        <p:nvSpPr>
          <p:cNvPr id="19529" name="AutoShape 73"/>
          <p:cNvSpPr>
            <a:spLocks noChangeArrowheads="1"/>
          </p:cNvSpPr>
          <p:nvPr/>
        </p:nvSpPr>
        <p:spPr bwMode="auto">
          <a:xfrm>
            <a:off x="5233958" y="4343400"/>
            <a:ext cx="1090642" cy="533400"/>
          </a:xfrm>
          <a:prstGeom prst="wedgeRectCallout">
            <a:avLst>
              <a:gd name="adj1" fmla="val 119792"/>
              <a:gd name="adj2" fmla="val 84523"/>
            </a:avLst>
          </a:prstGeom>
          <a:solidFill>
            <a:schemeClr val="accent1"/>
          </a:solidFill>
          <a:ln w="9525">
            <a:solidFill>
              <a:schemeClr val="tx1"/>
            </a:solidFill>
            <a:miter lim="800000"/>
            <a:headEnd/>
            <a:tailEnd/>
          </a:ln>
        </p:spPr>
        <p:txBody>
          <a:bodyPr/>
          <a:lstStyle/>
          <a:p>
            <a:pPr algn="ctr"/>
            <a:r>
              <a:rPr lang="en-GB" sz="1400" dirty="0">
                <a:solidFill>
                  <a:schemeClr val="bg1"/>
                </a:solidFill>
              </a:rPr>
              <a:t>Internal variation</a:t>
            </a:r>
          </a:p>
        </p:txBody>
      </p:sp>
      <p:sp>
        <p:nvSpPr>
          <p:cNvPr id="19530" name="AutoShape 74"/>
          <p:cNvSpPr>
            <a:spLocks noChangeArrowheads="1"/>
          </p:cNvSpPr>
          <p:nvPr/>
        </p:nvSpPr>
        <p:spPr bwMode="auto">
          <a:xfrm>
            <a:off x="7696200" y="4167188"/>
            <a:ext cx="1243042" cy="709612"/>
          </a:xfrm>
          <a:prstGeom prst="wedgeRectCallout">
            <a:avLst>
              <a:gd name="adj1" fmla="val -86111"/>
              <a:gd name="adj2" fmla="val 122023"/>
            </a:avLst>
          </a:prstGeom>
          <a:solidFill>
            <a:schemeClr val="accent1"/>
          </a:solidFill>
          <a:ln w="9525">
            <a:solidFill>
              <a:schemeClr val="tx1"/>
            </a:solidFill>
            <a:miter lim="800000"/>
            <a:headEnd/>
            <a:tailEnd/>
          </a:ln>
        </p:spPr>
        <p:txBody>
          <a:bodyPr/>
          <a:lstStyle/>
          <a:p>
            <a:pPr algn="ctr"/>
            <a:r>
              <a:rPr lang="en-GB" sz="1400" dirty="0">
                <a:solidFill>
                  <a:schemeClr val="bg1"/>
                </a:solidFill>
              </a:rPr>
              <a:t>Inter-cluster distance</a:t>
            </a:r>
          </a:p>
        </p:txBody>
      </p:sp>
      <p:sp>
        <p:nvSpPr>
          <p:cNvPr id="17465" name="Line 75"/>
          <p:cNvSpPr>
            <a:spLocks noChangeShapeType="1"/>
          </p:cNvSpPr>
          <p:nvPr/>
        </p:nvSpPr>
        <p:spPr bwMode="auto">
          <a:xfrm>
            <a:off x="7048500" y="5219700"/>
            <a:ext cx="381000" cy="152400"/>
          </a:xfrm>
          <a:prstGeom prst="line">
            <a:avLst/>
          </a:prstGeom>
          <a:noFill/>
          <a:ln w="9525">
            <a:solidFill>
              <a:schemeClr val="tx1"/>
            </a:solidFill>
            <a:round/>
            <a:headEnd type="stealth" w="med" len="lg"/>
            <a:tailEnd type="stealth" w="med" len="lg"/>
          </a:ln>
        </p:spPr>
        <p:txBody>
          <a:bodyPr/>
          <a:lstStyle/>
          <a:p>
            <a:endParaRPr lang="en-GB"/>
          </a:p>
        </p:txBody>
      </p:sp>
      <p:sp>
        <p:nvSpPr>
          <p:cNvPr id="17466" name="Text Box 76"/>
          <p:cNvSpPr txBox="1">
            <a:spLocks noChangeArrowheads="1"/>
          </p:cNvSpPr>
          <p:nvPr/>
        </p:nvSpPr>
        <p:spPr bwMode="auto">
          <a:xfrm>
            <a:off x="6394450" y="5729288"/>
            <a:ext cx="1606550" cy="366712"/>
          </a:xfrm>
          <a:prstGeom prst="rect">
            <a:avLst/>
          </a:prstGeom>
          <a:noFill/>
          <a:ln w="9525">
            <a:noFill/>
            <a:miter lim="800000"/>
            <a:headEnd/>
            <a:tailEnd/>
          </a:ln>
        </p:spPr>
        <p:txBody>
          <a:bodyPr wrap="none">
            <a:spAutoFit/>
          </a:bodyPr>
          <a:lstStyle/>
          <a:p>
            <a:r>
              <a:rPr lang="en-GB"/>
              <a:t>Good or Bad?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19527"/>
                                        </p:tgtEl>
                                        <p:attrNameLst>
                                          <p:attrName>style.visibility</p:attrName>
                                        </p:attrNameLst>
                                      </p:cBhvr>
                                      <p:to>
                                        <p:strVal val="visible"/>
                                      </p:to>
                                    </p:set>
                                    <p:anim calcmode="lin" valueType="num">
                                      <p:cBhvr>
                                        <p:cTn id="7" dur="500" fill="hold"/>
                                        <p:tgtEl>
                                          <p:spTgt spid="19527"/>
                                        </p:tgtEl>
                                        <p:attrNameLst>
                                          <p:attrName>ppt_x</p:attrName>
                                        </p:attrNameLst>
                                      </p:cBhvr>
                                      <p:tavLst>
                                        <p:tav tm="0">
                                          <p:val>
                                            <p:strVal val="#ppt_x"/>
                                          </p:val>
                                        </p:tav>
                                        <p:tav tm="100000">
                                          <p:val>
                                            <p:strVal val="#ppt_x"/>
                                          </p:val>
                                        </p:tav>
                                      </p:tavLst>
                                    </p:anim>
                                    <p:anim calcmode="lin" valueType="num">
                                      <p:cBhvr>
                                        <p:cTn id="8" dur="500" fill="hold"/>
                                        <p:tgtEl>
                                          <p:spTgt spid="19527"/>
                                        </p:tgtEl>
                                        <p:attrNameLst>
                                          <p:attrName>ppt_y</p:attrName>
                                        </p:attrNameLst>
                                      </p:cBhvr>
                                      <p:tavLst>
                                        <p:tav tm="0">
                                          <p:val>
                                            <p:strVal val="#ppt_y-#ppt_h/2"/>
                                          </p:val>
                                        </p:tav>
                                        <p:tav tm="100000">
                                          <p:val>
                                            <p:strVal val="#ppt_y"/>
                                          </p:val>
                                        </p:tav>
                                      </p:tavLst>
                                    </p:anim>
                                    <p:anim calcmode="lin" valueType="num">
                                      <p:cBhvr>
                                        <p:cTn id="9" dur="500" fill="hold"/>
                                        <p:tgtEl>
                                          <p:spTgt spid="19527"/>
                                        </p:tgtEl>
                                        <p:attrNameLst>
                                          <p:attrName>ppt_w</p:attrName>
                                        </p:attrNameLst>
                                      </p:cBhvr>
                                      <p:tavLst>
                                        <p:tav tm="0">
                                          <p:val>
                                            <p:strVal val="#ppt_w"/>
                                          </p:val>
                                        </p:tav>
                                        <p:tav tm="100000">
                                          <p:val>
                                            <p:strVal val="#ppt_w"/>
                                          </p:val>
                                        </p:tav>
                                      </p:tavLst>
                                    </p:anim>
                                    <p:anim calcmode="lin" valueType="num">
                                      <p:cBhvr>
                                        <p:cTn id="10" dur="500" fill="hold"/>
                                        <p:tgtEl>
                                          <p:spTgt spid="19527"/>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5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95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27" grpId="0" animBg="1"/>
      <p:bldP spid="19529" grpId="0" animBg="1" autoUpdateAnimBg="0"/>
      <p:bldP spid="19530"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p:cNvSpPr>
            <a:spLocks noGrp="1" noChangeArrowheads="1"/>
          </p:cNvSpPr>
          <p:nvPr>
            <p:ph type="title" idx="4294967295"/>
          </p:nvPr>
        </p:nvSpPr>
        <p:spPr>
          <a:xfrm>
            <a:off x="214282" y="214290"/>
            <a:ext cx="7272337" cy="523857"/>
          </a:xfrm>
        </p:spPr>
        <p:txBody>
          <a:bodyPr>
            <a:normAutofit fontScale="90000"/>
          </a:bodyPr>
          <a:lstStyle/>
          <a:p>
            <a:r>
              <a:rPr lang="en-GB" sz="3200" b="1" dirty="0"/>
              <a:t>Problem of Cluster Detection</a:t>
            </a:r>
            <a:endParaRPr lang="en-GB" sz="3200" dirty="0"/>
          </a:p>
        </p:txBody>
      </p:sp>
      <p:sp>
        <p:nvSpPr>
          <p:cNvPr id="145411" name="Rectangle 1027"/>
          <p:cNvSpPr>
            <a:spLocks noGrp="1" noChangeArrowheads="1"/>
          </p:cNvSpPr>
          <p:nvPr>
            <p:ph type="body" idx="4294967295"/>
          </p:nvPr>
        </p:nvSpPr>
        <p:spPr>
          <a:xfrm>
            <a:off x="357158" y="1071546"/>
            <a:ext cx="7858125" cy="4873625"/>
          </a:xfrm>
        </p:spPr>
        <p:txBody>
          <a:bodyPr/>
          <a:lstStyle/>
          <a:p>
            <a:pPr marL="273050" indent="-273050"/>
            <a:r>
              <a:rPr lang="en-GB" sz="2800" b="1" dirty="0"/>
              <a:t>Requirements for clustering solutions</a:t>
            </a:r>
          </a:p>
          <a:p>
            <a:pPr marL="628650" lvl="1" indent="-355600"/>
            <a:r>
              <a:rPr lang="en-US" sz="2400" dirty="0"/>
              <a:t>Scalability</a:t>
            </a:r>
          </a:p>
          <a:p>
            <a:pPr marL="628650" lvl="1" indent="-355600"/>
            <a:r>
              <a:rPr lang="en-US" sz="2400" dirty="0"/>
              <a:t>Able to deal with different types of attributes</a:t>
            </a:r>
          </a:p>
          <a:p>
            <a:pPr marL="628650" lvl="1" indent="-355600"/>
            <a:r>
              <a:rPr lang="en-US" sz="2400" dirty="0"/>
              <a:t>Able to discover clusters of arbitrary shapes</a:t>
            </a:r>
          </a:p>
          <a:p>
            <a:pPr marL="628650" lvl="1" indent="-355600"/>
            <a:r>
              <a:rPr lang="en-US" sz="2400" dirty="0"/>
              <a:t>Minimal requirements for domain knowledge to determine input parameters</a:t>
            </a:r>
          </a:p>
          <a:p>
            <a:pPr marL="628650" lvl="1" indent="-355600"/>
            <a:r>
              <a:rPr lang="en-US" sz="2400" dirty="0"/>
              <a:t>Able to deal with noise and outliers</a:t>
            </a:r>
          </a:p>
          <a:p>
            <a:pPr marL="628650" lvl="1" indent="-355600"/>
            <a:r>
              <a:rPr lang="en-US" sz="2400" dirty="0"/>
              <a:t>Insensitive to order of input data records</a:t>
            </a:r>
          </a:p>
          <a:p>
            <a:pPr marL="628650" lvl="1" indent="-355600"/>
            <a:r>
              <a:rPr lang="en-US" sz="2400" dirty="0"/>
              <a:t>Able to deal with high dimensionality</a:t>
            </a:r>
          </a:p>
          <a:p>
            <a:pPr marL="628650" lvl="1" indent="-355600"/>
            <a:r>
              <a:rPr lang="en-US" sz="2400" dirty="0"/>
              <a:t>Incorporation of user-specified constraints</a:t>
            </a:r>
          </a:p>
          <a:p>
            <a:pPr marL="628650" lvl="1" indent="-355600"/>
            <a:r>
              <a:rPr lang="en-US" sz="2400" dirty="0"/>
              <a:t>Interpretability and usability</a:t>
            </a:r>
          </a:p>
          <a:p>
            <a:pPr marL="628650" lvl="1" indent="-355600"/>
            <a:endParaRPr lang="en-GB" altLang="zh-CN" dirty="0">
              <a:ea typeface="SimSun"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Measures of Proximity</a:t>
            </a:r>
          </a:p>
        </p:txBody>
      </p:sp>
      <p:sp>
        <p:nvSpPr>
          <p:cNvPr id="19459" name="Rectangle 3"/>
          <p:cNvSpPr>
            <a:spLocks noGrp="1" noChangeArrowheads="1"/>
          </p:cNvSpPr>
          <p:nvPr>
            <p:ph type="body" idx="4294967295"/>
          </p:nvPr>
        </p:nvSpPr>
        <p:spPr>
          <a:xfrm>
            <a:off x="500034" y="1000108"/>
            <a:ext cx="8148637" cy="4873625"/>
          </a:xfrm>
        </p:spPr>
        <p:txBody>
          <a:bodyPr>
            <a:normAutofit lnSpcReduction="10000"/>
          </a:bodyPr>
          <a:lstStyle/>
          <a:p>
            <a:pPr marL="273050" indent="-273050"/>
            <a:r>
              <a:rPr lang="en-GB" sz="2800" b="1" dirty="0"/>
              <a:t>Basics</a:t>
            </a:r>
          </a:p>
          <a:p>
            <a:pPr lvl="1" indent="-268288"/>
            <a:r>
              <a:rPr lang="en-US" sz="2400" dirty="0"/>
              <a:t>Proximity between two data objects is represented by either similarity or dissimilarity</a:t>
            </a:r>
          </a:p>
          <a:p>
            <a:pPr lvl="1" indent="-268288"/>
            <a:r>
              <a:rPr lang="en-US" sz="2400" dirty="0"/>
              <a:t>Similarity: a numeric measure of the degree of alikeness, dissimilarity: numeric measure of the degree of difference between two objects</a:t>
            </a:r>
          </a:p>
          <a:p>
            <a:pPr lvl="1" indent="-268288"/>
            <a:r>
              <a:rPr lang="en-US" sz="2400" dirty="0"/>
              <a:t>Similarity measure and dissimilarity measure are often convertible; normally dissimilarity is preferred</a:t>
            </a:r>
          </a:p>
          <a:p>
            <a:pPr lvl="1" indent="-268288"/>
            <a:r>
              <a:rPr lang="en-US" sz="2400" dirty="0"/>
              <a:t>Measure of dissimilarity: </a:t>
            </a:r>
          </a:p>
          <a:p>
            <a:pPr lvl="2" indent="-268288"/>
            <a:r>
              <a:rPr lang="en-US" sz="2000" dirty="0"/>
              <a:t>Measuring the difference between values of the corresponding attributes </a:t>
            </a:r>
          </a:p>
          <a:p>
            <a:pPr lvl="2" indent="-268288"/>
            <a:r>
              <a:rPr lang="en-US" sz="2000" b="1" i="1" dirty="0"/>
              <a:t>Combining</a:t>
            </a:r>
            <a:r>
              <a:rPr lang="en-US" sz="2000" b="1" dirty="0">
                <a:solidFill>
                  <a:srgbClr val="0070C0"/>
                </a:solidFill>
              </a:rPr>
              <a:t> </a:t>
            </a:r>
            <a:r>
              <a:rPr lang="en-US" sz="2000" dirty="0"/>
              <a:t>the</a:t>
            </a:r>
            <a:r>
              <a:rPr lang="en-US" sz="2000" dirty="0">
                <a:solidFill>
                  <a:schemeClr val="folHlink"/>
                </a:solidFill>
              </a:rPr>
              <a:t> </a:t>
            </a:r>
            <a:r>
              <a:rPr lang="en-US" sz="2000" dirty="0"/>
              <a:t>measures of the differences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285720" y="214290"/>
            <a:ext cx="8643998" cy="668319"/>
          </a:xfrm>
        </p:spPr>
        <p:txBody>
          <a:bodyPr>
            <a:normAutofit/>
          </a:bodyPr>
          <a:lstStyle/>
          <a:p>
            <a:r>
              <a:rPr lang="en-GB" sz="3600" b="1" dirty="0"/>
              <a:t>Categories of Clustering Solutions</a:t>
            </a:r>
          </a:p>
        </p:txBody>
      </p:sp>
      <p:sp>
        <p:nvSpPr>
          <p:cNvPr id="17411" name="Rectangle 3"/>
          <p:cNvSpPr>
            <a:spLocks noGrp="1" noChangeArrowheads="1"/>
          </p:cNvSpPr>
          <p:nvPr>
            <p:ph type="body" idx="4294967295"/>
          </p:nvPr>
        </p:nvSpPr>
        <p:spPr>
          <a:xfrm>
            <a:off x="500034" y="1071546"/>
            <a:ext cx="8382000" cy="4876800"/>
          </a:xfrm>
        </p:spPr>
        <p:txBody>
          <a:bodyPr/>
          <a:lstStyle/>
          <a:p>
            <a:pPr marL="285750" indent="-285750">
              <a:lnSpc>
                <a:spcPct val="90000"/>
              </a:lnSpc>
            </a:pPr>
            <a:r>
              <a:rPr lang="en-GB" sz="2400" b="1" dirty="0"/>
              <a:t>Prototype-based Clustering</a:t>
            </a:r>
          </a:p>
          <a:p>
            <a:pPr marL="857250" lvl="1" indent="-400050">
              <a:lnSpc>
                <a:spcPct val="90000"/>
              </a:lnSpc>
            </a:pPr>
            <a:r>
              <a:rPr lang="en-GB" altLang="zh-CN" sz="2000" dirty="0">
                <a:ea typeface="SimSun" pitchFamily="2" charset="-122"/>
              </a:rPr>
              <a:t>Partition-based, </a:t>
            </a:r>
            <a:r>
              <a:rPr lang="en-GB" altLang="zh-CN" sz="2000" dirty="0">
                <a:solidFill>
                  <a:srgbClr val="0033CC"/>
                </a:solidFill>
                <a:ea typeface="SimSun" pitchFamily="2" charset="-122"/>
              </a:rPr>
              <a:t>e.g.</a:t>
            </a:r>
            <a:r>
              <a:rPr lang="en-GB" altLang="zh-CN" sz="2000" dirty="0">
                <a:ea typeface="SimSun" pitchFamily="2" charset="-122"/>
              </a:rPr>
              <a:t> </a:t>
            </a:r>
            <a:r>
              <a:rPr lang="en-GB" altLang="zh-CN" sz="2000" dirty="0">
                <a:solidFill>
                  <a:srgbClr val="0033CC"/>
                </a:solidFill>
                <a:ea typeface="SimSun" pitchFamily="2" charset="-122"/>
              </a:rPr>
              <a:t>the K-means</a:t>
            </a:r>
            <a:endParaRPr lang="en-GB" sz="2000" dirty="0">
              <a:solidFill>
                <a:srgbClr val="0033CC"/>
              </a:solidFill>
            </a:endParaRPr>
          </a:p>
          <a:p>
            <a:pPr marL="857250" lvl="1" indent="-400050">
              <a:lnSpc>
                <a:spcPct val="90000"/>
              </a:lnSpc>
            </a:pPr>
            <a:r>
              <a:rPr lang="en-GB" altLang="zh-CN" sz="2000" dirty="0">
                <a:ea typeface="SimSun" pitchFamily="2" charset="-122"/>
              </a:rPr>
              <a:t>Fuzzy clustering, </a:t>
            </a:r>
            <a:r>
              <a:rPr lang="en-GB" altLang="zh-CN" sz="2000" dirty="0">
                <a:solidFill>
                  <a:srgbClr val="0033CC"/>
                </a:solidFill>
                <a:ea typeface="SimSun" pitchFamily="2" charset="-122"/>
              </a:rPr>
              <a:t>e.g. Fuzzy C-means</a:t>
            </a:r>
          </a:p>
          <a:p>
            <a:pPr marL="857250" lvl="1" indent="-400050">
              <a:lnSpc>
                <a:spcPct val="90000"/>
              </a:lnSpc>
            </a:pPr>
            <a:r>
              <a:rPr lang="en-GB" altLang="zh-CN" sz="2000" dirty="0">
                <a:ea typeface="SimSun" pitchFamily="2" charset="-122"/>
              </a:rPr>
              <a:t>Relationship clustering, </a:t>
            </a:r>
            <a:r>
              <a:rPr lang="en-GB" altLang="zh-CN" sz="2000" dirty="0">
                <a:solidFill>
                  <a:srgbClr val="0033CC"/>
                </a:solidFill>
                <a:ea typeface="SimSun" pitchFamily="2" charset="-122"/>
              </a:rPr>
              <a:t>e.g. self-organising map</a:t>
            </a:r>
          </a:p>
          <a:p>
            <a:pPr marL="285750" indent="-285750">
              <a:lnSpc>
                <a:spcPct val="90000"/>
              </a:lnSpc>
            </a:pPr>
            <a:r>
              <a:rPr lang="en-GB" altLang="zh-CN" sz="2400" b="1" dirty="0">
                <a:ea typeface="SimSun" pitchFamily="2" charset="-122"/>
              </a:rPr>
              <a:t>Density-based Clustering</a:t>
            </a:r>
          </a:p>
          <a:p>
            <a:pPr marL="857250" lvl="1" indent="-400050">
              <a:lnSpc>
                <a:spcPct val="90000"/>
              </a:lnSpc>
            </a:pPr>
            <a:r>
              <a:rPr lang="en-GB" altLang="zh-CN" sz="2000" dirty="0">
                <a:ea typeface="SimSun" pitchFamily="2" charset="-122"/>
              </a:rPr>
              <a:t>Centre-based density, </a:t>
            </a:r>
            <a:r>
              <a:rPr lang="en-GB" altLang="zh-CN" sz="2000" dirty="0">
                <a:solidFill>
                  <a:srgbClr val="0033CC"/>
                </a:solidFill>
                <a:ea typeface="SimSun" pitchFamily="2" charset="-122"/>
              </a:rPr>
              <a:t>e.g. DBSCAN</a:t>
            </a:r>
          </a:p>
          <a:p>
            <a:pPr marL="857250" lvl="1" indent="-400050">
              <a:lnSpc>
                <a:spcPct val="90000"/>
              </a:lnSpc>
            </a:pPr>
            <a:r>
              <a:rPr lang="en-GB" altLang="zh-CN" sz="2000" dirty="0">
                <a:ea typeface="SimSun" pitchFamily="2" charset="-122"/>
              </a:rPr>
              <a:t>Region-based density, </a:t>
            </a:r>
            <a:r>
              <a:rPr lang="en-GB" altLang="zh-CN" sz="2000" dirty="0">
                <a:solidFill>
                  <a:srgbClr val="0033CC"/>
                </a:solidFill>
                <a:ea typeface="SimSun" pitchFamily="2" charset="-122"/>
              </a:rPr>
              <a:t>e.g. Clique</a:t>
            </a:r>
          </a:p>
          <a:p>
            <a:pPr marL="857250" lvl="1" indent="-400050">
              <a:lnSpc>
                <a:spcPct val="90000"/>
              </a:lnSpc>
            </a:pPr>
            <a:r>
              <a:rPr lang="en-GB" altLang="zh-CN" sz="2000" dirty="0">
                <a:ea typeface="SimSun" pitchFamily="2" charset="-122"/>
              </a:rPr>
              <a:t>Transformation-based, </a:t>
            </a:r>
            <a:r>
              <a:rPr lang="en-GB" altLang="zh-CN" sz="2000" dirty="0">
                <a:solidFill>
                  <a:srgbClr val="0033CC"/>
                </a:solidFill>
                <a:ea typeface="SimSun" pitchFamily="2" charset="-122"/>
              </a:rPr>
              <a:t>e.g. </a:t>
            </a:r>
            <a:r>
              <a:rPr lang="en-GB" altLang="zh-CN" sz="2000" dirty="0" err="1">
                <a:solidFill>
                  <a:srgbClr val="0033CC"/>
                </a:solidFill>
                <a:ea typeface="SimSun" pitchFamily="2" charset="-122"/>
              </a:rPr>
              <a:t>WaveCluster</a:t>
            </a:r>
            <a:endParaRPr lang="en-GB" altLang="zh-CN" sz="2000" dirty="0">
              <a:solidFill>
                <a:srgbClr val="0033CC"/>
              </a:solidFill>
              <a:ea typeface="SimSun" pitchFamily="2" charset="-122"/>
            </a:endParaRPr>
          </a:p>
          <a:p>
            <a:pPr marL="285750" indent="-285750">
              <a:lnSpc>
                <a:spcPct val="90000"/>
              </a:lnSpc>
            </a:pPr>
            <a:r>
              <a:rPr lang="en-GB" altLang="zh-CN" b="1" dirty="0" smtClean="0">
                <a:ea typeface="SimSun" pitchFamily="2" charset="-122"/>
              </a:rPr>
              <a:t>Model-based </a:t>
            </a:r>
            <a:r>
              <a:rPr lang="en-GB" altLang="zh-CN" b="1" dirty="0">
                <a:ea typeface="SimSun" pitchFamily="2" charset="-122"/>
              </a:rPr>
              <a:t>Clustering</a:t>
            </a:r>
          </a:p>
          <a:p>
            <a:pPr marL="857250" lvl="1" indent="-400050">
              <a:lnSpc>
                <a:spcPct val="90000"/>
              </a:lnSpc>
            </a:pPr>
            <a:r>
              <a:rPr lang="en-GB" altLang="zh-CN" dirty="0">
                <a:ea typeface="SimSun" pitchFamily="2" charset="-122"/>
              </a:rPr>
              <a:t>Expectation-maximisation, </a:t>
            </a:r>
            <a:r>
              <a:rPr lang="en-GB" altLang="zh-CN" dirty="0">
                <a:solidFill>
                  <a:srgbClr val="0033CC"/>
                </a:solidFill>
                <a:ea typeface="SimSun" pitchFamily="2" charset="-122"/>
              </a:rPr>
              <a:t>e.g. GMM</a:t>
            </a:r>
          </a:p>
          <a:p>
            <a:pPr marL="285750" indent="-285750">
              <a:lnSpc>
                <a:spcPct val="90000"/>
              </a:lnSpc>
            </a:pPr>
            <a:r>
              <a:rPr lang="en-GB" altLang="zh-CN" sz="2400" b="1" dirty="0" smtClean="0">
                <a:ea typeface="SimSun" pitchFamily="2" charset="-122"/>
              </a:rPr>
              <a:t>Graph-based </a:t>
            </a:r>
            <a:r>
              <a:rPr lang="en-GB" altLang="zh-CN" sz="2400" b="1" dirty="0">
                <a:ea typeface="SimSun" pitchFamily="2" charset="-122"/>
              </a:rPr>
              <a:t>Clustering</a:t>
            </a:r>
          </a:p>
          <a:p>
            <a:pPr marL="857250" lvl="1" indent="-400050">
              <a:lnSpc>
                <a:spcPct val="90000"/>
              </a:lnSpc>
            </a:pPr>
            <a:r>
              <a:rPr lang="en-GB" altLang="zh-CN" sz="2000" dirty="0">
                <a:ea typeface="SimSun" pitchFamily="2" charset="-122"/>
              </a:rPr>
              <a:t>Spanning tree, </a:t>
            </a:r>
            <a:r>
              <a:rPr lang="en-GB" altLang="zh-CN" sz="2000" dirty="0">
                <a:solidFill>
                  <a:srgbClr val="0033CC"/>
                </a:solidFill>
                <a:ea typeface="SimSun" pitchFamily="2" charset="-122"/>
              </a:rPr>
              <a:t>e.g. MST</a:t>
            </a:r>
          </a:p>
          <a:p>
            <a:pPr marL="857250" lvl="1" indent="-400050">
              <a:lnSpc>
                <a:spcPct val="90000"/>
              </a:lnSpc>
            </a:pPr>
            <a:r>
              <a:rPr lang="en-GB" altLang="zh-CN" sz="2000" dirty="0">
                <a:ea typeface="SimSun" pitchFamily="2" charset="-122"/>
              </a:rPr>
              <a:t>Dynamic modelling, </a:t>
            </a:r>
            <a:r>
              <a:rPr lang="en-GB" altLang="zh-CN" sz="2000" dirty="0">
                <a:solidFill>
                  <a:srgbClr val="0033CC"/>
                </a:solidFill>
                <a:ea typeface="SimSun" pitchFamily="2" charset="-122"/>
              </a:rPr>
              <a:t>e.g. </a:t>
            </a:r>
            <a:r>
              <a:rPr lang="en-GB" altLang="zh-CN" sz="2000" dirty="0" smtClean="0">
                <a:solidFill>
                  <a:srgbClr val="0033CC"/>
                </a:solidFill>
                <a:ea typeface="SimSun" pitchFamily="2" charset="-122"/>
              </a:rPr>
              <a:t>Chameleon</a:t>
            </a:r>
            <a:endParaRPr lang="en-GB" altLang="zh-CN" sz="2000" dirty="0">
              <a:solidFill>
                <a:srgbClr val="0033CC"/>
              </a:solidFill>
              <a:ea typeface="SimSun"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K-means, a Basic Clustering Method</a:t>
            </a:r>
          </a:p>
        </p:txBody>
      </p:sp>
      <p:sp>
        <p:nvSpPr>
          <p:cNvPr id="23555" name="Rectangle 3"/>
          <p:cNvSpPr>
            <a:spLocks noGrp="1" noChangeArrowheads="1"/>
          </p:cNvSpPr>
          <p:nvPr>
            <p:ph type="body" idx="4294967295"/>
          </p:nvPr>
        </p:nvSpPr>
        <p:spPr>
          <a:xfrm>
            <a:off x="428596" y="1000108"/>
            <a:ext cx="8305800" cy="5105400"/>
          </a:xfrm>
        </p:spPr>
        <p:txBody>
          <a:bodyPr/>
          <a:lstStyle/>
          <a:p>
            <a:pPr marL="285750" indent="-285750"/>
            <a:r>
              <a:rPr lang="en-GB" sz="2800" b="1" dirty="0"/>
              <a:t>Outline of main steps</a:t>
            </a:r>
          </a:p>
          <a:p>
            <a:pPr marL="819150" lvl="1" indent="-342900">
              <a:buFont typeface="Wingdings" pitchFamily="2" charset="2"/>
              <a:buAutoNum type="arabicPeriod"/>
            </a:pPr>
            <a:r>
              <a:rPr lang="en-GB" sz="2400" dirty="0"/>
              <a:t>Define the number of clusters (</a:t>
            </a:r>
            <a:r>
              <a:rPr lang="en-GB" sz="2400" i="1" dirty="0"/>
              <a:t>k</a:t>
            </a:r>
            <a:r>
              <a:rPr lang="en-GB" sz="2400" dirty="0"/>
              <a:t>)</a:t>
            </a:r>
          </a:p>
          <a:p>
            <a:pPr marL="819150" lvl="1" indent="-342900">
              <a:buFont typeface="Wingdings" pitchFamily="2" charset="2"/>
              <a:buAutoNum type="arabicPeriod"/>
            </a:pPr>
            <a:r>
              <a:rPr lang="en-GB" sz="2400" dirty="0"/>
              <a:t>Choose k data objects randomly to serve as the initial </a:t>
            </a:r>
            <a:r>
              <a:rPr lang="en-GB" sz="2400" dirty="0" err="1"/>
              <a:t>centroids</a:t>
            </a:r>
            <a:r>
              <a:rPr lang="en-GB" sz="2400" dirty="0"/>
              <a:t> for the </a:t>
            </a:r>
            <a:r>
              <a:rPr lang="en-GB" sz="2400" i="1" dirty="0"/>
              <a:t>k</a:t>
            </a:r>
            <a:r>
              <a:rPr lang="en-GB" sz="2400" dirty="0"/>
              <a:t> clusters</a:t>
            </a:r>
          </a:p>
          <a:p>
            <a:pPr marL="819150" lvl="1" indent="-342900">
              <a:buFont typeface="Wingdings" pitchFamily="2" charset="2"/>
              <a:buAutoNum type="arabicPeriod"/>
            </a:pPr>
            <a:r>
              <a:rPr lang="en-GB" sz="2400" dirty="0"/>
              <a:t>Assign each data object to the cluster represented by its nearest </a:t>
            </a:r>
            <a:r>
              <a:rPr lang="en-GB" sz="2400" dirty="0" err="1"/>
              <a:t>centroid</a:t>
            </a:r>
            <a:endParaRPr lang="en-GB" sz="2400" dirty="0"/>
          </a:p>
          <a:p>
            <a:pPr marL="819150" lvl="1" indent="-342900">
              <a:buFont typeface="Wingdings" pitchFamily="2" charset="2"/>
              <a:buAutoNum type="arabicPeriod"/>
            </a:pPr>
            <a:r>
              <a:rPr lang="en-GB" sz="2400" dirty="0"/>
              <a:t>Find a new </a:t>
            </a:r>
            <a:r>
              <a:rPr lang="en-GB" sz="2400" dirty="0" err="1"/>
              <a:t>centroid</a:t>
            </a:r>
            <a:r>
              <a:rPr lang="en-GB" sz="2400" dirty="0"/>
              <a:t> for each cluster by calculating the mean vector of its members</a:t>
            </a:r>
          </a:p>
          <a:p>
            <a:pPr marL="819150" lvl="1" indent="-342900">
              <a:buFont typeface="Wingdings" pitchFamily="2" charset="2"/>
              <a:buAutoNum type="arabicPeriod"/>
            </a:pPr>
            <a:r>
              <a:rPr lang="en-GB" sz="2400" dirty="0"/>
              <a:t>Undo the memberships of all data objects. Go back to Step 3 and repeat the process until cluster membership no longer changes or a maximum number of iterations is reached.</a:t>
            </a: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K-means, a Basic Clustering Method</a:t>
            </a:r>
          </a:p>
        </p:txBody>
      </p:sp>
      <p:sp>
        <p:nvSpPr>
          <p:cNvPr id="24582" name="Rectangle 3"/>
          <p:cNvSpPr>
            <a:spLocks noGrp="1" noChangeArrowheads="1"/>
          </p:cNvSpPr>
          <p:nvPr>
            <p:ph type="body" idx="4294967295"/>
          </p:nvPr>
        </p:nvSpPr>
        <p:spPr>
          <a:xfrm>
            <a:off x="285720" y="857232"/>
            <a:ext cx="8305800" cy="457200"/>
          </a:xfrm>
        </p:spPr>
        <p:txBody>
          <a:bodyPr>
            <a:normAutofit lnSpcReduction="10000"/>
          </a:bodyPr>
          <a:lstStyle/>
          <a:p>
            <a:pPr marL="190500" indent="-190500">
              <a:lnSpc>
                <a:spcPct val="90000"/>
              </a:lnSpc>
            </a:pPr>
            <a:r>
              <a:rPr lang="en-GB" sz="2800" b="1" dirty="0"/>
              <a:t>Illustration of the method:</a:t>
            </a:r>
          </a:p>
        </p:txBody>
      </p:sp>
      <p:grpSp>
        <p:nvGrpSpPr>
          <p:cNvPr id="6" name="Group 1216"/>
          <p:cNvGrpSpPr>
            <a:grpSpLocks/>
          </p:cNvGrpSpPr>
          <p:nvPr/>
        </p:nvGrpSpPr>
        <p:grpSpPr bwMode="auto">
          <a:xfrm>
            <a:off x="357158" y="3962400"/>
            <a:ext cx="2286000" cy="1981200"/>
            <a:chOff x="240" y="2496"/>
            <a:chExt cx="1440" cy="1248"/>
          </a:xfrm>
        </p:grpSpPr>
        <p:sp>
          <p:nvSpPr>
            <p:cNvPr id="24578" name="Line 214"/>
            <p:cNvSpPr>
              <a:spLocks noChangeShapeType="1"/>
            </p:cNvSpPr>
            <p:nvPr/>
          </p:nvSpPr>
          <p:spPr bwMode="auto">
            <a:xfrm flipV="1">
              <a:off x="1263" y="3201"/>
              <a:ext cx="48" cy="96"/>
            </a:xfrm>
            <a:prstGeom prst="line">
              <a:avLst/>
            </a:prstGeom>
            <a:noFill/>
            <a:ln w="9525">
              <a:solidFill>
                <a:schemeClr val="tx1"/>
              </a:solidFill>
              <a:round/>
              <a:headEnd/>
              <a:tailEnd type="stealth" w="sm" len="med"/>
            </a:ln>
          </p:spPr>
          <p:txBody>
            <a:bodyPr/>
            <a:lstStyle/>
            <a:p>
              <a:endParaRPr lang="en-GB"/>
            </a:p>
          </p:txBody>
        </p:sp>
        <p:sp>
          <p:nvSpPr>
            <p:cNvPr id="24579" name="Line 213"/>
            <p:cNvSpPr>
              <a:spLocks noChangeShapeType="1"/>
            </p:cNvSpPr>
            <p:nvPr/>
          </p:nvSpPr>
          <p:spPr bwMode="auto">
            <a:xfrm flipH="1">
              <a:off x="990" y="2645"/>
              <a:ext cx="141" cy="86"/>
            </a:xfrm>
            <a:prstGeom prst="line">
              <a:avLst/>
            </a:prstGeom>
            <a:noFill/>
            <a:ln w="9525">
              <a:solidFill>
                <a:schemeClr val="tx1"/>
              </a:solidFill>
              <a:round/>
              <a:headEnd/>
              <a:tailEnd type="stealth" w="sm" len="med"/>
            </a:ln>
          </p:spPr>
          <p:txBody>
            <a:bodyPr/>
            <a:lstStyle/>
            <a:p>
              <a:endParaRPr lang="en-GB"/>
            </a:p>
          </p:txBody>
        </p:sp>
        <p:sp>
          <p:nvSpPr>
            <p:cNvPr id="24661" name="Oval 12"/>
            <p:cNvSpPr>
              <a:spLocks noChangeArrowheads="1"/>
            </p:cNvSpPr>
            <p:nvPr/>
          </p:nvSpPr>
          <p:spPr bwMode="auto">
            <a:xfrm>
              <a:off x="1246"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62" name="Oval 13"/>
            <p:cNvSpPr>
              <a:spLocks noChangeArrowheads="1"/>
            </p:cNvSpPr>
            <p:nvPr/>
          </p:nvSpPr>
          <p:spPr bwMode="auto">
            <a:xfrm>
              <a:off x="384"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63" name="Oval 14"/>
            <p:cNvSpPr>
              <a:spLocks noChangeArrowheads="1"/>
            </p:cNvSpPr>
            <p:nvPr/>
          </p:nvSpPr>
          <p:spPr bwMode="auto">
            <a:xfrm>
              <a:off x="704"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4" name="Oval 15"/>
            <p:cNvSpPr>
              <a:spLocks noChangeArrowheads="1"/>
            </p:cNvSpPr>
            <p:nvPr/>
          </p:nvSpPr>
          <p:spPr bwMode="auto">
            <a:xfrm>
              <a:off x="992" y="301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65" name="Oval 16"/>
            <p:cNvSpPr>
              <a:spLocks noChangeArrowheads="1"/>
            </p:cNvSpPr>
            <p:nvPr/>
          </p:nvSpPr>
          <p:spPr bwMode="auto">
            <a:xfrm>
              <a:off x="1097"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6" name="Oval 17"/>
            <p:cNvSpPr>
              <a:spLocks noChangeArrowheads="1"/>
            </p:cNvSpPr>
            <p:nvPr/>
          </p:nvSpPr>
          <p:spPr bwMode="auto">
            <a:xfrm>
              <a:off x="928"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7" name="Oval 18"/>
            <p:cNvSpPr>
              <a:spLocks noChangeArrowheads="1"/>
            </p:cNvSpPr>
            <p:nvPr/>
          </p:nvSpPr>
          <p:spPr bwMode="auto">
            <a:xfrm>
              <a:off x="526"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68" name="Oval 19"/>
            <p:cNvSpPr>
              <a:spLocks noChangeArrowheads="1"/>
            </p:cNvSpPr>
            <p:nvPr/>
          </p:nvSpPr>
          <p:spPr bwMode="auto">
            <a:xfrm>
              <a:off x="1330"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9" name="Oval 20"/>
            <p:cNvSpPr>
              <a:spLocks noChangeArrowheads="1"/>
            </p:cNvSpPr>
            <p:nvPr/>
          </p:nvSpPr>
          <p:spPr bwMode="auto">
            <a:xfrm>
              <a:off x="526"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0" name="Oval 21"/>
            <p:cNvSpPr>
              <a:spLocks noChangeArrowheads="1"/>
            </p:cNvSpPr>
            <p:nvPr/>
          </p:nvSpPr>
          <p:spPr bwMode="auto">
            <a:xfrm>
              <a:off x="1436"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1" name="Oval 22"/>
            <p:cNvSpPr>
              <a:spLocks noChangeArrowheads="1"/>
            </p:cNvSpPr>
            <p:nvPr/>
          </p:nvSpPr>
          <p:spPr bwMode="auto">
            <a:xfrm>
              <a:off x="1330"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2" name="Oval 23"/>
            <p:cNvSpPr>
              <a:spLocks noChangeArrowheads="1"/>
            </p:cNvSpPr>
            <p:nvPr/>
          </p:nvSpPr>
          <p:spPr bwMode="auto">
            <a:xfrm>
              <a:off x="463"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3" name="Oval 24"/>
            <p:cNvSpPr>
              <a:spLocks noChangeArrowheads="1"/>
            </p:cNvSpPr>
            <p:nvPr/>
          </p:nvSpPr>
          <p:spPr bwMode="auto">
            <a:xfrm>
              <a:off x="672" y="291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4" name="Oval 25"/>
            <p:cNvSpPr>
              <a:spLocks noChangeArrowheads="1"/>
            </p:cNvSpPr>
            <p:nvPr/>
          </p:nvSpPr>
          <p:spPr bwMode="auto">
            <a:xfrm>
              <a:off x="849" y="291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5" name="Oval 26"/>
            <p:cNvSpPr>
              <a:spLocks noChangeArrowheads="1"/>
            </p:cNvSpPr>
            <p:nvPr/>
          </p:nvSpPr>
          <p:spPr bwMode="auto">
            <a:xfrm>
              <a:off x="1224"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6" name="Oval 27"/>
            <p:cNvSpPr>
              <a:spLocks noChangeArrowheads="1"/>
            </p:cNvSpPr>
            <p:nvPr/>
          </p:nvSpPr>
          <p:spPr bwMode="auto">
            <a:xfrm>
              <a:off x="1013"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77" name="Oval 28"/>
            <p:cNvSpPr>
              <a:spLocks noChangeArrowheads="1"/>
            </p:cNvSpPr>
            <p:nvPr/>
          </p:nvSpPr>
          <p:spPr bwMode="auto">
            <a:xfrm>
              <a:off x="611"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8" name="Oval 29"/>
            <p:cNvSpPr>
              <a:spLocks noChangeArrowheads="1"/>
            </p:cNvSpPr>
            <p:nvPr/>
          </p:nvSpPr>
          <p:spPr bwMode="auto">
            <a:xfrm>
              <a:off x="1415"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9" name="Oval 30"/>
            <p:cNvSpPr>
              <a:spLocks noChangeArrowheads="1"/>
            </p:cNvSpPr>
            <p:nvPr/>
          </p:nvSpPr>
          <p:spPr bwMode="auto">
            <a:xfrm>
              <a:off x="336"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80" name="Oval 31"/>
            <p:cNvSpPr>
              <a:spLocks noChangeArrowheads="1"/>
            </p:cNvSpPr>
            <p:nvPr/>
          </p:nvSpPr>
          <p:spPr bwMode="auto">
            <a:xfrm>
              <a:off x="1521"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801" name="AutoShape 33"/>
            <p:cNvSpPr>
              <a:spLocks noChangeArrowheads="1"/>
            </p:cNvSpPr>
            <p:nvPr/>
          </p:nvSpPr>
          <p:spPr bwMode="auto">
            <a:xfrm>
              <a:off x="886"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82" name="Oval 30"/>
            <p:cNvSpPr>
              <a:spLocks noChangeArrowheads="1"/>
            </p:cNvSpPr>
            <p:nvPr/>
          </p:nvSpPr>
          <p:spPr bwMode="auto">
            <a:xfrm>
              <a:off x="513"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83" name="Oval 30"/>
            <p:cNvSpPr>
              <a:spLocks noChangeArrowheads="1"/>
            </p:cNvSpPr>
            <p:nvPr/>
          </p:nvSpPr>
          <p:spPr bwMode="auto">
            <a:xfrm>
              <a:off x="882"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84" name="Oval 30"/>
            <p:cNvSpPr>
              <a:spLocks noChangeArrowheads="1"/>
            </p:cNvSpPr>
            <p:nvPr/>
          </p:nvSpPr>
          <p:spPr bwMode="auto">
            <a:xfrm>
              <a:off x="1179"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85" name="Rectangle 205"/>
            <p:cNvSpPr>
              <a:spLocks noChangeArrowheads="1"/>
            </p:cNvSpPr>
            <p:nvPr/>
          </p:nvSpPr>
          <p:spPr bwMode="auto">
            <a:xfrm>
              <a:off x="240" y="2496"/>
              <a:ext cx="1440" cy="1248"/>
            </a:xfrm>
            <a:prstGeom prst="rect">
              <a:avLst/>
            </a:prstGeom>
            <a:noFill/>
            <a:ln w="9525">
              <a:solidFill>
                <a:schemeClr val="tx1"/>
              </a:solidFill>
              <a:miter lim="800000"/>
              <a:headEnd/>
              <a:tailEnd/>
            </a:ln>
          </p:spPr>
          <p:txBody>
            <a:bodyPr wrap="none" anchor="ctr"/>
            <a:lstStyle/>
            <a:p>
              <a:endParaRPr lang="en-GB"/>
            </a:p>
          </p:txBody>
        </p:sp>
        <p:sp>
          <p:nvSpPr>
            <p:cNvPr id="24686" name="Line 206"/>
            <p:cNvSpPr>
              <a:spLocks noChangeShapeType="1"/>
            </p:cNvSpPr>
            <p:nvPr/>
          </p:nvSpPr>
          <p:spPr bwMode="auto">
            <a:xfrm>
              <a:off x="384" y="2496"/>
              <a:ext cx="624" cy="432"/>
            </a:xfrm>
            <a:prstGeom prst="line">
              <a:avLst/>
            </a:prstGeom>
            <a:noFill/>
            <a:ln w="9525">
              <a:solidFill>
                <a:schemeClr val="tx1"/>
              </a:solidFill>
              <a:prstDash val="lgDash"/>
              <a:round/>
              <a:headEnd/>
              <a:tailEnd/>
            </a:ln>
          </p:spPr>
          <p:txBody>
            <a:bodyPr/>
            <a:lstStyle/>
            <a:p>
              <a:endParaRPr lang="en-GB"/>
            </a:p>
          </p:txBody>
        </p:sp>
        <p:sp>
          <p:nvSpPr>
            <p:cNvPr id="24687" name="Line 207"/>
            <p:cNvSpPr>
              <a:spLocks noChangeShapeType="1"/>
            </p:cNvSpPr>
            <p:nvPr/>
          </p:nvSpPr>
          <p:spPr bwMode="auto">
            <a:xfrm flipH="1">
              <a:off x="672" y="2928"/>
              <a:ext cx="336" cy="816"/>
            </a:xfrm>
            <a:prstGeom prst="line">
              <a:avLst/>
            </a:prstGeom>
            <a:noFill/>
            <a:ln w="9525">
              <a:solidFill>
                <a:schemeClr val="tx1"/>
              </a:solidFill>
              <a:prstDash val="lgDash"/>
              <a:round/>
              <a:headEnd/>
              <a:tailEnd/>
            </a:ln>
          </p:spPr>
          <p:txBody>
            <a:bodyPr/>
            <a:lstStyle/>
            <a:p>
              <a:endParaRPr lang="en-GB"/>
            </a:p>
          </p:txBody>
        </p:sp>
        <p:sp>
          <p:nvSpPr>
            <p:cNvPr id="24688" name="Line 208"/>
            <p:cNvSpPr>
              <a:spLocks noChangeShapeType="1"/>
            </p:cNvSpPr>
            <p:nvPr/>
          </p:nvSpPr>
          <p:spPr bwMode="auto">
            <a:xfrm flipV="1">
              <a:off x="1008" y="2784"/>
              <a:ext cx="672" cy="144"/>
            </a:xfrm>
            <a:prstGeom prst="line">
              <a:avLst/>
            </a:prstGeom>
            <a:noFill/>
            <a:ln w="9525">
              <a:solidFill>
                <a:schemeClr val="tx1"/>
              </a:solidFill>
              <a:prstDash val="lgDash"/>
              <a:round/>
              <a:headEnd/>
              <a:tailEnd/>
            </a:ln>
          </p:spPr>
          <p:txBody>
            <a:bodyPr/>
            <a:lstStyle/>
            <a:p>
              <a:endParaRPr lang="en-GB"/>
            </a:p>
          </p:txBody>
        </p:sp>
        <p:sp>
          <p:nvSpPr>
            <p:cNvPr id="24689" name="AutoShape 209"/>
            <p:cNvSpPr>
              <a:spLocks noChangeArrowheads="1"/>
            </p:cNvSpPr>
            <p:nvPr/>
          </p:nvSpPr>
          <p:spPr bwMode="auto">
            <a:xfrm>
              <a:off x="960" y="2708"/>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4690" name="AutoShape 210"/>
            <p:cNvSpPr>
              <a:spLocks noChangeArrowheads="1"/>
            </p:cNvSpPr>
            <p:nvPr/>
          </p:nvSpPr>
          <p:spPr bwMode="auto">
            <a:xfrm>
              <a:off x="576" y="3264"/>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4691" name="AutoShape 211"/>
            <p:cNvSpPr>
              <a:spLocks noChangeArrowheads="1"/>
            </p:cNvSpPr>
            <p:nvPr/>
          </p:nvSpPr>
          <p:spPr bwMode="auto">
            <a:xfrm>
              <a:off x="1296" y="3168"/>
              <a:ext cx="48" cy="48"/>
            </a:xfrm>
            <a:prstGeom prst="triangle">
              <a:avLst>
                <a:gd name="adj" fmla="val 50000"/>
              </a:avLst>
            </a:prstGeom>
            <a:solidFill>
              <a:schemeClr val="hlink"/>
            </a:solidFill>
            <a:ln w="9525">
              <a:solidFill>
                <a:schemeClr val="tx1"/>
              </a:solidFill>
              <a:miter lim="800000"/>
              <a:headEnd/>
              <a:tailEnd/>
            </a:ln>
          </p:spPr>
          <p:txBody>
            <a:bodyPr wrap="none" anchor="ctr"/>
            <a:lstStyle/>
            <a:p>
              <a:endParaRPr lang="en-GB"/>
            </a:p>
          </p:txBody>
        </p:sp>
        <p:sp>
          <p:nvSpPr>
            <p:cNvPr id="24692" name="Line 212"/>
            <p:cNvSpPr>
              <a:spLocks noChangeShapeType="1"/>
            </p:cNvSpPr>
            <p:nvPr/>
          </p:nvSpPr>
          <p:spPr bwMode="auto">
            <a:xfrm>
              <a:off x="556" y="3067"/>
              <a:ext cx="48" cy="192"/>
            </a:xfrm>
            <a:prstGeom prst="line">
              <a:avLst/>
            </a:prstGeom>
            <a:noFill/>
            <a:ln w="9525">
              <a:solidFill>
                <a:schemeClr val="tx1"/>
              </a:solidFill>
              <a:round/>
              <a:headEnd/>
              <a:tailEnd type="stealth" w="sm" len="med"/>
            </a:ln>
          </p:spPr>
          <p:txBody>
            <a:bodyPr/>
            <a:lstStyle/>
            <a:p>
              <a:endParaRPr lang="en-GB"/>
            </a:p>
          </p:txBody>
        </p:sp>
      </p:grpSp>
      <p:grpSp>
        <p:nvGrpSpPr>
          <p:cNvPr id="7" name="Group 1215"/>
          <p:cNvGrpSpPr>
            <a:grpSpLocks/>
          </p:cNvGrpSpPr>
          <p:nvPr/>
        </p:nvGrpSpPr>
        <p:grpSpPr bwMode="auto">
          <a:xfrm>
            <a:off x="3219421" y="3962400"/>
            <a:ext cx="2286000" cy="1981200"/>
            <a:chOff x="2016" y="2496"/>
            <a:chExt cx="1440" cy="1248"/>
          </a:xfrm>
        </p:grpSpPr>
        <p:sp>
          <p:nvSpPr>
            <p:cNvPr id="24693" name="Oval 12"/>
            <p:cNvSpPr>
              <a:spLocks noChangeArrowheads="1"/>
            </p:cNvSpPr>
            <p:nvPr/>
          </p:nvSpPr>
          <p:spPr bwMode="auto">
            <a:xfrm>
              <a:off x="3022"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94" name="Oval 13"/>
            <p:cNvSpPr>
              <a:spLocks noChangeArrowheads="1"/>
            </p:cNvSpPr>
            <p:nvPr/>
          </p:nvSpPr>
          <p:spPr bwMode="auto">
            <a:xfrm>
              <a:off x="2160"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95" name="Oval 14"/>
            <p:cNvSpPr>
              <a:spLocks noChangeArrowheads="1"/>
            </p:cNvSpPr>
            <p:nvPr/>
          </p:nvSpPr>
          <p:spPr bwMode="auto">
            <a:xfrm>
              <a:off x="2480"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6" name="Oval 15"/>
            <p:cNvSpPr>
              <a:spLocks noChangeArrowheads="1"/>
            </p:cNvSpPr>
            <p:nvPr/>
          </p:nvSpPr>
          <p:spPr bwMode="auto">
            <a:xfrm>
              <a:off x="2768" y="301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97" name="Oval 16"/>
            <p:cNvSpPr>
              <a:spLocks noChangeArrowheads="1"/>
            </p:cNvSpPr>
            <p:nvPr/>
          </p:nvSpPr>
          <p:spPr bwMode="auto">
            <a:xfrm>
              <a:off x="2873"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8" name="Oval 17"/>
            <p:cNvSpPr>
              <a:spLocks noChangeArrowheads="1"/>
            </p:cNvSpPr>
            <p:nvPr/>
          </p:nvSpPr>
          <p:spPr bwMode="auto">
            <a:xfrm>
              <a:off x="2704"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9" name="Oval 18"/>
            <p:cNvSpPr>
              <a:spLocks noChangeArrowheads="1"/>
            </p:cNvSpPr>
            <p:nvPr/>
          </p:nvSpPr>
          <p:spPr bwMode="auto">
            <a:xfrm>
              <a:off x="2302"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0" name="Oval 19"/>
            <p:cNvSpPr>
              <a:spLocks noChangeArrowheads="1"/>
            </p:cNvSpPr>
            <p:nvPr/>
          </p:nvSpPr>
          <p:spPr bwMode="auto">
            <a:xfrm>
              <a:off x="3106"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1" name="Oval 20"/>
            <p:cNvSpPr>
              <a:spLocks noChangeArrowheads="1"/>
            </p:cNvSpPr>
            <p:nvPr/>
          </p:nvSpPr>
          <p:spPr bwMode="auto">
            <a:xfrm>
              <a:off x="2302"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2" name="Oval 21"/>
            <p:cNvSpPr>
              <a:spLocks noChangeArrowheads="1"/>
            </p:cNvSpPr>
            <p:nvPr/>
          </p:nvSpPr>
          <p:spPr bwMode="auto">
            <a:xfrm>
              <a:off x="3212"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3" name="Oval 22"/>
            <p:cNvSpPr>
              <a:spLocks noChangeArrowheads="1"/>
            </p:cNvSpPr>
            <p:nvPr/>
          </p:nvSpPr>
          <p:spPr bwMode="auto">
            <a:xfrm>
              <a:off x="3106"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4" name="Oval 23"/>
            <p:cNvSpPr>
              <a:spLocks noChangeArrowheads="1"/>
            </p:cNvSpPr>
            <p:nvPr/>
          </p:nvSpPr>
          <p:spPr bwMode="auto">
            <a:xfrm>
              <a:off x="2239"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5" name="Oval 24"/>
            <p:cNvSpPr>
              <a:spLocks noChangeArrowheads="1"/>
            </p:cNvSpPr>
            <p:nvPr/>
          </p:nvSpPr>
          <p:spPr bwMode="auto">
            <a:xfrm>
              <a:off x="2448"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6" name="Oval 25"/>
            <p:cNvSpPr>
              <a:spLocks noChangeArrowheads="1"/>
            </p:cNvSpPr>
            <p:nvPr/>
          </p:nvSpPr>
          <p:spPr bwMode="auto">
            <a:xfrm>
              <a:off x="2625"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7" name="Oval 26"/>
            <p:cNvSpPr>
              <a:spLocks noChangeArrowheads="1"/>
            </p:cNvSpPr>
            <p:nvPr/>
          </p:nvSpPr>
          <p:spPr bwMode="auto">
            <a:xfrm>
              <a:off x="3000"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8" name="Oval 27"/>
            <p:cNvSpPr>
              <a:spLocks noChangeArrowheads="1"/>
            </p:cNvSpPr>
            <p:nvPr/>
          </p:nvSpPr>
          <p:spPr bwMode="auto">
            <a:xfrm>
              <a:off x="2789"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9" name="Oval 28"/>
            <p:cNvSpPr>
              <a:spLocks noChangeArrowheads="1"/>
            </p:cNvSpPr>
            <p:nvPr/>
          </p:nvSpPr>
          <p:spPr bwMode="auto">
            <a:xfrm>
              <a:off x="2387"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0" name="Oval 29"/>
            <p:cNvSpPr>
              <a:spLocks noChangeArrowheads="1"/>
            </p:cNvSpPr>
            <p:nvPr/>
          </p:nvSpPr>
          <p:spPr bwMode="auto">
            <a:xfrm>
              <a:off x="3191"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11" name="Oval 30"/>
            <p:cNvSpPr>
              <a:spLocks noChangeArrowheads="1"/>
            </p:cNvSpPr>
            <p:nvPr/>
          </p:nvSpPr>
          <p:spPr bwMode="auto">
            <a:xfrm>
              <a:off x="2112"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2" name="Oval 31"/>
            <p:cNvSpPr>
              <a:spLocks noChangeArrowheads="1"/>
            </p:cNvSpPr>
            <p:nvPr/>
          </p:nvSpPr>
          <p:spPr bwMode="auto">
            <a:xfrm>
              <a:off x="3297"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872" name="AutoShape 33"/>
            <p:cNvSpPr>
              <a:spLocks noChangeArrowheads="1"/>
            </p:cNvSpPr>
            <p:nvPr/>
          </p:nvSpPr>
          <p:spPr bwMode="auto">
            <a:xfrm>
              <a:off x="2662"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714" name="Oval 30"/>
            <p:cNvSpPr>
              <a:spLocks noChangeArrowheads="1"/>
            </p:cNvSpPr>
            <p:nvPr/>
          </p:nvSpPr>
          <p:spPr bwMode="auto">
            <a:xfrm>
              <a:off x="2289"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5" name="Oval 30"/>
            <p:cNvSpPr>
              <a:spLocks noChangeArrowheads="1"/>
            </p:cNvSpPr>
            <p:nvPr/>
          </p:nvSpPr>
          <p:spPr bwMode="auto">
            <a:xfrm>
              <a:off x="2658"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16" name="Oval 30"/>
            <p:cNvSpPr>
              <a:spLocks noChangeArrowheads="1"/>
            </p:cNvSpPr>
            <p:nvPr/>
          </p:nvSpPr>
          <p:spPr bwMode="auto">
            <a:xfrm>
              <a:off x="2955"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17" name="Rectangle 276"/>
            <p:cNvSpPr>
              <a:spLocks noChangeArrowheads="1"/>
            </p:cNvSpPr>
            <p:nvPr/>
          </p:nvSpPr>
          <p:spPr bwMode="auto">
            <a:xfrm>
              <a:off x="2016" y="2496"/>
              <a:ext cx="1440" cy="1248"/>
            </a:xfrm>
            <a:prstGeom prst="rect">
              <a:avLst/>
            </a:prstGeom>
            <a:noFill/>
            <a:ln w="9525">
              <a:solidFill>
                <a:schemeClr val="tx1"/>
              </a:solidFill>
              <a:miter lim="800000"/>
              <a:headEnd/>
              <a:tailEnd/>
            </a:ln>
          </p:spPr>
          <p:txBody>
            <a:bodyPr wrap="none" anchor="ctr"/>
            <a:lstStyle/>
            <a:p>
              <a:endParaRPr lang="en-GB"/>
            </a:p>
          </p:txBody>
        </p:sp>
        <p:sp>
          <p:nvSpPr>
            <p:cNvPr id="24718" name="Line 277"/>
            <p:cNvSpPr>
              <a:spLocks noChangeShapeType="1"/>
            </p:cNvSpPr>
            <p:nvPr/>
          </p:nvSpPr>
          <p:spPr bwMode="auto">
            <a:xfrm>
              <a:off x="2016" y="2688"/>
              <a:ext cx="624" cy="432"/>
            </a:xfrm>
            <a:prstGeom prst="line">
              <a:avLst/>
            </a:prstGeom>
            <a:noFill/>
            <a:ln w="9525">
              <a:solidFill>
                <a:schemeClr val="tx1"/>
              </a:solidFill>
              <a:prstDash val="lgDash"/>
              <a:round/>
              <a:headEnd/>
              <a:tailEnd/>
            </a:ln>
          </p:spPr>
          <p:txBody>
            <a:bodyPr/>
            <a:lstStyle/>
            <a:p>
              <a:endParaRPr lang="en-GB"/>
            </a:p>
          </p:txBody>
        </p:sp>
        <p:sp>
          <p:nvSpPr>
            <p:cNvPr id="24719" name="Line 278"/>
            <p:cNvSpPr>
              <a:spLocks noChangeShapeType="1"/>
            </p:cNvSpPr>
            <p:nvPr/>
          </p:nvSpPr>
          <p:spPr bwMode="auto">
            <a:xfrm>
              <a:off x="2640" y="3120"/>
              <a:ext cx="144" cy="624"/>
            </a:xfrm>
            <a:prstGeom prst="line">
              <a:avLst/>
            </a:prstGeom>
            <a:noFill/>
            <a:ln w="9525">
              <a:solidFill>
                <a:schemeClr val="tx1"/>
              </a:solidFill>
              <a:prstDash val="lgDash"/>
              <a:round/>
              <a:headEnd/>
              <a:tailEnd/>
            </a:ln>
          </p:spPr>
          <p:txBody>
            <a:bodyPr/>
            <a:lstStyle/>
            <a:p>
              <a:endParaRPr lang="en-GB"/>
            </a:p>
          </p:txBody>
        </p:sp>
        <p:sp>
          <p:nvSpPr>
            <p:cNvPr id="24720" name="Line 279"/>
            <p:cNvSpPr>
              <a:spLocks noChangeShapeType="1"/>
            </p:cNvSpPr>
            <p:nvPr/>
          </p:nvSpPr>
          <p:spPr bwMode="auto">
            <a:xfrm flipV="1">
              <a:off x="2640" y="2592"/>
              <a:ext cx="816" cy="528"/>
            </a:xfrm>
            <a:prstGeom prst="line">
              <a:avLst/>
            </a:prstGeom>
            <a:noFill/>
            <a:ln w="9525">
              <a:solidFill>
                <a:schemeClr val="tx1"/>
              </a:solidFill>
              <a:prstDash val="lgDash"/>
              <a:round/>
              <a:headEnd/>
              <a:tailEnd/>
            </a:ln>
          </p:spPr>
          <p:txBody>
            <a:bodyPr/>
            <a:lstStyle/>
            <a:p>
              <a:endParaRPr lang="en-GB"/>
            </a:p>
          </p:txBody>
        </p:sp>
        <p:sp>
          <p:nvSpPr>
            <p:cNvPr id="24721" name="AutoShape 280"/>
            <p:cNvSpPr>
              <a:spLocks noChangeArrowheads="1"/>
            </p:cNvSpPr>
            <p:nvPr/>
          </p:nvSpPr>
          <p:spPr bwMode="auto">
            <a:xfrm>
              <a:off x="2736" y="2708"/>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4722" name="AutoShape 281"/>
            <p:cNvSpPr>
              <a:spLocks noChangeArrowheads="1"/>
            </p:cNvSpPr>
            <p:nvPr/>
          </p:nvSpPr>
          <p:spPr bwMode="auto">
            <a:xfrm>
              <a:off x="2352" y="3264"/>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4723" name="AutoShape 282"/>
            <p:cNvSpPr>
              <a:spLocks noChangeArrowheads="1"/>
            </p:cNvSpPr>
            <p:nvPr/>
          </p:nvSpPr>
          <p:spPr bwMode="auto">
            <a:xfrm>
              <a:off x="3072" y="3168"/>
              <a:ext cx="48" cy="48"/>
            </a:xfrm>
            <a:prstGeom prst="triangle">
              <a:avLst>
                <a:gd name="adj" fmla="val 50000"/>
              </a:avLst>
            </a:prstGeom>
            <a:solidFill>
              <a:schemeClr val="hlink"/>
            </a:solidFill>
            <a:ln w="9525">
              <a:solidFill>
                <a:schemeClr val="tx1"/>
              </a:solidFill>
              <a:miter lim="800000"/>
              <a:headEnd/>
              <a:tailEnd/>
            </a:ln>
          </p:spPr>
          <p:txBody>
            <a:bodyPr wrap="none" anchor="ctr"/>
            <a:lstStyle/>
            <a:p>
              <a:endParaRPr lang="en-GB"/>
            </a:p>
          </p:txBody>
        </p:sp>
      </p:grpSp>
      <p:grpSp>
        <p:nvGrpSpPr>
          <p:cNvPr id="8" name="Group 1213"/>
          <p:cNvGrpSpPr>
            <a:grpSpLocks/>
          </p:cNvGrpSpPr>
          <p:nvPr/>
        </p:nvGrpSpPr>
        <p:grpSpPr bwMode="auto">
          <a:xfrm>
            <a:off x="6478558" y="3962400"/>
            <a:ext cx="2286000" cy="1981200"/>
            <a:chOff x="4224" y="2496"/>
            <a:chExt cx="1440" cy="1248"/>
          </a:xfrm>
        </p:grpSpPr>
        <p:sp>
          <p:nvSpPr>
            <p:cNvPr id="24724" name="Oval 12"/>
            <p:cNvSpPr>
              <a:spLocks noChangeArrowheads="1"/>
            </p:cNvSpPr>
            <p:nvPr/>
          </p:nvSpPr>
          <p:spPr bwMode="auto">
            <a:xfrm>
              <a:off x="5230"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25" name="Oval 13"/>
            <p:cNvSpPr>
              <a:spLocks noChangeArrowheads="1"/>
            </p:cNvSpPr>
            <p:nvPr/>
          </p:nvSpPr>
          <p:spPr bwMode="auto">
            <a:xfrm>
              <a:off x="4368"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26" name="Oval 14"/>
            <p:cNvSpPr>
              <a:spLocks noChangeArrowheads="1"/>
            </p:cNvSpPr>
            <p:nvPr/>
          </p:nvSpPr>
          <p:spPr bwMode="auto">
            <a:xfrm>
              <a:off x="4688"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7" name="Oval 15"/>
            <p:cNvSpPr>
              <a:spLocks noChangeArrowheads="1"/>
            </p:cNvSpPr>
            <p:nvPr/>
          </p:nvSpPr>
          <p:spPr bwMode="auto">
            <a:xfrm>
              <a:off x="4976" y="301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8" name="Oval 16"/>
            <p:cNvSpPr>
              <a:spLocks noChangeArrowheads="1"/>
            </p:cNvSpPr>
            <p:nvPr/>
          </p:nvSpPr>
          <p:spPr bwMode="auto">
            <a:xfrm>
              <a:off x="5081"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9" name="Oval 17"/>
            <p:cNvSpPr>
              <a:spLocks noChangeArrowheads="1"/>
            </p:cNvSpPr>
            <p:nvPr/>
          </p:nvSpPr>
          <p:spPr bwMode="auto">
            <a:xfrm>
              <a:off x="4912"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0" name="Oval 18"/>
            <p:cNvSpPr>
              <a:spLocks noChangeArrowheads="1"/>
            </p:cNvSpPr>
            <p:nvPr/>
          </p:nvSpPr>
          <p:spPr bwMode="auto">
            <a:xfrm>
              <a:off x="4510"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1" name="Oval 19"/>
            <p:cNvSpPr>
              <a:spLocks noChangeArrowheads="1"/>
            </p:cNvSpPr>
            <p:nvPr/>
          </p:nvSpPr>
          <p:spPr bwMode="auto">
            <a:xfrm>
              <a:off x="5314"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2" name="Oval 20"/>
            <p:cNvSpPr>
              <a:spLocks noChangeArrowheads="1"/>
            </p:cNvSpPr>
            <p:nvPr/>
          </p:nvSpPr>
          <p:spPr bwMode="auto">
            <a:xfrm>
              <a:off x="4510"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3" name="Oval 21"/>
            <p:cNvSpPr>
              <a:spLocks noChangeArrowheads="1"/>
            </p:cNvSpPr>
            <p:nvPr/>
          </p:nvSpPr>
          <p:spPr bwMode="auto">
            <a:xfrm>
              <a:off x="5420"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4" name="Oval 22"/>
            <p:cNvSpPr>
              <a:spLocks noChangeArrowheads="1"/>
            </p:cNvSpPr>
            <p:nvPr/>
          </p:nvSpPr>
          <p:spPr bwMode="auto">
            <a:xfrm>
              <a:off x="5314"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5" name="Oval 23"/>
            <p:cNvSpPr>
              <a:spLocks noChangeArrowheads="1"/>
            </p:cNvSpPr>
            <p:nvPr/>
          </p:nvSpPr>
          <p:spPr bwMode="auto">
            <a:xfrm>
              <a:off x="4447"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6" name="Oval 24"/>
            <p:cNvSpPr>
              <a:spLocks noChangeArrowheads="1"/>
            </p:cNvSpPr>
            <p:nvPr/>
          </p:nvSpPr>
          <p:spPr bwMode="auto">
            <a:xfrm>
              <a:off x="4656"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7" name="Oval 25"/>
            <p:cNvSpPr>
              <a:spLocks noChangeArrowheads="1"/>
            </p:cNvSpPr>
            <p:nvPr/>
          </p:nvSpPr>
          <p:spPr bwMode="auto">
            <a:xfrm>
              <a:off x="4833"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8" name="Oval 26"/>
            <p:cNvSpPr>
              <a:spLocks noChangeArrowheads="1"/>
            </p:cNvSpPr>
            <p:nvPr/>
          </p:nvSpPr>
          <p:spPr bwMode="auto">
            <a:xfrm>
              <a:off x="5208"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9" name="Oval 27"/>
            <p:cNvSpPr>
              <a:spLocks noChangeArrowheads="1"/>
            </p:cNvSpPr>
            <p:nvPr/>
          </p:nvSpPr>
          <p:spPr bwMode="auto">
            <a:xfrm>
              <a:off x="4997"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40" name="Oval 28"/>
            <p:cNvSpPr>
              <a:spLocks noChangeArrowheads="1"/>
            </p:cNvSpPr>
            <p:nvPr/>
          </p:nvSpPr>
          <p:spPr bwMode="auto">
            <a:xfrm>
              <a:off x="4595"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1" name="Oval 29"/>
            <p:cNvSpPr>
              <a:spLocks noChangeArrowheads="1"/>
            </p:cNvSpPr>
            <p:nvPr/>
          </p:nvSpPr>
          <p:spPr bwMode="auto">
            <a:xfrm>
              <a:off x="5399"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42" name="Oval 30"/>
            <p:cNvSpPr>
              <a:spLocks noChangeArrowheads="1"/>
            </p:cNvSpPr>
            <p:nvPr/>
          </p:nvSpPr>
          <p:spPr bwMode="auto">
            <a:xfrm>
              <a:off x="4320"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3" name="Oval 31"/>
            <p:cNvSpPr>
              <a:spLocks noChangeArrowheads="1"/>
            </p:cNvSpPr>
            <p:nvPr/>
          </p:nvSpPr>
          <p:spPr bwMode="auto">
            <a:xfrm>
              <a:off x="5505"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906" name="AutoShape 33"/>
            <p:cNvSpPr>
              <a:spLocks noChangeArrowheads="1"/>
            </p:cNvSpPr>
            <p:nvPr/>
          </p:nvSpPr>
          <p:spPr bwMode="auto">
            <a:xfrm>
              <a:off x="4870"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745" name="Oval 30"/>
            <p:cNvSpPr>
              <a:spLocks noChangeArrowheads="1"/>
            </p:cNvSpPr>
            <p:nvPr/>
          </p:nvSpPr>
          <p:spPr bwMode="auto">
            <a:xfrm>
              <a:off x="4497"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6" name="Oval 30"/>
            <p:cNvSpPr>
              <a:spLocks noChangeArrowheads="1"/>
            </p:cNvSpPr>
            <p:nvPr/>
          </p:nvSpPr>
          <p:spPr bwMode="auto">
            <a:xfrm>
              <a:off x="4866"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47" name="Oval 30"/>
            <p:cNvSpPr>
              <a:spLocks noChangeArrowheads="1"/>
            </p:cNvSpPr>
            <p:nvPr/>
          </p:nvSpPr>
          <p:spPr bwMode="auto">
            <a:xfrm>
              <a:off x="5163"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48" name="Rectangle 310"/>
            <p:cNvSpPr>
              <a:spLocks noChangeArrowheads="1"/>
            </p:cNvSpPr>
            <p:nvPr/>
          </p:nvSpPr>
          <p:spPr bwMode="auto">
            <a:xfrm>
              <a:off x="4224" y="2496"/>
              <a:ext cx="1440" cy="1248"/>
            </a:xfrm>
            <a:prstGeom prst="rect">
              <a:avLst/>
            </a:prstGeom>
            <a:noFill/>
            <a:ln w="9525">
              <a:solidFill>
                <a:schemeClr val="tx1"/>
              </a:solidFill>
              <a:miter lim="800000"/>
              <a:headEnd/>
              <a:tailEnd/>
            </a:ln>
          </p:spPr>
          <p:txBody>
            <a:bodyPr wrap="none" anchor="ctr"/>
            <a:lstStyle/>
            <a:p>
              <a:endParaRPr lang="en-GB"/>
            </a:p>
          </p:txBody>
        </p:sp>
        <p:sp>
          <p:nvSpPr>
            <p:cNvPr id="24749" name="Line 311"/>
            <p:cNvSpPr>
              <a:spLocks noChangeShapeType="1"/>
            </p:cNvSpPr>
            <p:nvPr/>
          </p:nvSpPr>
          <p:spPr bwMode="auto">
            <a:xfrm>
              <a:off x="4224" y="2688"/>
              <a:ext cx="720" cy="480"/>
            </a:xfrm>
            <a:prstGeom prst="line">
              <a:avLst/>
            </a:prstGeom>
            <a:noFill/>
            <a:ln w="9525">
              <a:solidFill>
                <a:schemeClr val="tx1"/>
              </a:solidFill>
              <a:prstDash val="lgDash"/>
              <a:round/>
              <a:headEnd/>
              <a:tailEnd/>
            </a:ln>
          </p:spPr>
          <p:txBody>
            <a:bodyPr/>
            <a:lstStyle/>
            <a:p>
              <a:endParaRPr lang="en-GB"/>
            </a:p>
          </p:txBody>
        </p:sp>
        <p:sp>
          <p:nvSpPr>
            <p:cNvPr id="24750" name="Line 312"/>
            <p:cNvSpPr>
              <a:spLocks noChangeShapeType="1"/>
            </p:cNvSpPr>
            <p:nvPr/>
          </p:nvSpPr>
          <p:spPr bwMode="auto">
            <a:xfrm>
              <a:off x="4944" y="3168"/>
              <a:ext cx="48" cy="576"/>
            </a:xfrm>
            <a:prstGeom prst="line">
              <a:avLst/>
            </a:prstGeom>
            <a:noFill/>
            <a:ln w="9525">
              <a:solidFill>
                <a:schemeClr val="tx1"/>
              </a:solidFill>
              <a:prstDash val="lgDash"/>
              <a:round/>
              <a:headEnd/>
              <a:tailEnd/>
            </a:ln>
          </p:spPr>
          <p:txBody>
            <a:bodyPr/>
            <a:lstStyle/>
            <a:p>
              <a:endParaRPr lang="en-GB"/>
            </a:p>
          </p:txBody>
        </p:sp>
        <p:sp>
          <p:nvSpPr>
            <p:cNvPr id="24751" name="Line 313"/>
            <p:cNvSpPr>
              <a:spLocks noChangeShapeType="1"/>
            </p:cNvSpPr>
            <p:nvPr/>
          </p:nvSpPr>
          <p:spPr bwMode="auto">
            <a:xfrm flipV="1">
              <a:off x="4944" y="2592"/>
              <a:ext cx="720" cy="576"/>
            </a:xfrm>
            <a:prstGeom prst="line">
              <a:avLst/>
            </a:prstGeom>
            <a:noFill/>
            <a:ln w="9525">
              <a:solidFill>
                <a:schemeClr val="tx1"/>
              </a:solidFill>
              <a:prstDash val="lgDash"/>
              <a:round/>
              <a:headEnd/>
              <a:tailEnd/>
            </a:ln>
          </p:spPr>
          <p:txBody>
            <a:bodyPr/>
            <a:lstStyle/>
            <a:p>
              <a:endParaRPr lang="en-GB"/>
            </a:p>
          </p:txBody>
        </p:sp>
        <p:sp>
          <p:nvSpPr>
            <p:cNvPr id="24752" name="AutoShape 314"/>
            <p:cNvSpPr>
              <a:spLocks noChangeArrowheads="1"/>
            </p:cNvSpPr>
            <p:nvPr/>
          </p:nvSpPr>
          <p:spPr bwMode="auto">
            <a:xfrm>
              <a:off x="4949" y="2802"/>
              <a:ext cx="48" cy="48"/>
            </a:xfrm>
            <a:prstGeom prst="triangle">
              <a:avLst>
                <a:gd name="adj" fmla="val 50000"/>
              </a:avLst>
            </a:prstGeom>
            <a:solidFill>
              <a:srgbClr val="008000"/>
            </a:solidFill>
            <a:ln w="9525">
              <a:solidFill>
                <a:schemeClr val="tx1"/>
              </a:solidFill>
              <a:miter lim="800000"/>
              <a:headEnd/>
              <a:tailEnd/>
            </a:ln>
          </p:spPr>
          <p:txBody>
            <a:bodyPr wrap="none" anchor="ctr"/>
            <a:lstStyle/>
            <a:p>
              <a:endParaRPr lang="en-GB"/>
            </a:p>
          </p:txBody>
        </p:sp>
        <p:sp>
          <p:nvSpPr>
            <p:cNvPr id="24753" name="AutoShape 315"/>
            <p:cNvSpPr>
              <a:spLocks noChangeArrowheads="1"/>
            </p:cNvSpPr>
            <p:nvPr/>
          </p:nvSpPr>
          <p:spPr bwMode="auto">
            <a:xfrm>
              <a:off x="4460" y="3274"/>
              <a:ext cx="48" cy="48"/>
            </a:xfrm>
            <a:prstGeom prst="triangle">
              <a:avLst>
                <a:gd name="adj" fmla="val 50000"/>
              </a:avLst>
            </a:prstGeom>
            <a:solidFill>
              <a:srgbClr val="CC3300"/>
            </a:solidFill>
            <a:ln w="9525">
              <a:solidFill>
                <a:schemeClr val="tx1"/>
              </a:solidFill>
              <a:miter lim="800000"/>
              <a:headEnd/>
              <a:tailEnd/>
            </a:ln>
          </p:spPr>
          <p:txBody>
            <a:bodyPr wrap="none" anchor="ctr"/>
            <a:lstStyle/>
            <a:p>
              <a:endParaRPr lang="en-GB"/>
            </a:p>
          </p:txBody>
        </p:sp>
        <p:sp>
          <p:nvSpPr>
            <p:cNvPr id="24754" name="AutoShape 316"/>
            <p:cNvSpPr>
              <a:spLocks noChangeArrowheads="1"/>
            </p:cNvSpPr>
            <p:nvPr/>
          </p:nvSpPr>
          <p:spPr bwMode="auto">
            <a:xfrm>
              <a:off x="5310" y="3173"/>
              <a:ext cx="48" cy="48"/>
            </a:xfrm>
            <a:prstGeom prst="triangle">
              <a:avLst>
                <a:gd name="adj" fmla="val 50000"/>
              </a:avLst>
            </a:prstGeom>
            <a:solidFill>
              <a:srgbClr val="0033CC"/>
            </a:solidFill>
            <a:ln w="9525">
              <a:solidFill>
                <a:schemeClr val="tx1"/>
              </a:solidFill>
              <a:miter lim="800000"/>
              <a:headEnd/>
              <a:tailEnd/>
            </a:ln>
          </p:spPr>
          <p:txBody>
            <a:bodyPr wrap="none" anchor="ctr"/>
            <a:lstStyle/>
            <a:p>
              <a:endParaRPr lang="en-GB"/>
            </a:p>
          </p:txBody>
        </p:sp>
      </p:grpSp>
      <p:grpSp>
        <p:nvGrpSpPr>
          <p:cNvPr id="9" name="Group 1212"/>
          <p:cNvGrpSpPr>
            <a:grpSpLocks/>
          </p:cNvGrpSpPr>
          <p:nvPr/>
        </p:nvGrpSpPr>
        <p:grpSpPr bwMode="auto">
          <a:xfrm>
            <a:off x="357158" y="1500174"/>
            <a:ext cx="8382000" cy="1981200"/>
            <a:chOff x="240" y="1152"/>
            <a:chExt cx="5280" cy="1248"/>
          </a:xfrm>
        </p:grpSpPr>
        <p:sp>
          <p:nvSpPr>
            <p:cNvPr id="24580" name="Rectangle 174"/>
            <p:cNvSpPr>
              <a:spLocks noChangeArrowheads="1"/>
            </p:cNvSpPr>
            <p:nvPr/>
          </p:nvSpPr>
          <p:spPr bwMode="auto">
            <a:xfrm>
              <a:off x="240" y="1152"/>
              <a:ext cx="1440" cy="1248"/>
            </a:xfrm>
            <a:prstGeom prst="rect">
              <a:avLst/>
            </a:prstGeom>
            <a:noFill/>
            <a:ln w="9525">
              <a:solidFill>
                <a:schemeClr val="tx1"/>
              </a:solidFill>
              <a:miter lim="800000"/>
              <a:headEnd/>
              <a:tailEnd/>
            </a:ln>
          </p:spPr>
          <p:txBody>
            <a:bodyPr wrap="none" anchor="ctr"/>
            <a:lstStyle/>
            <a:p>
              <a:endParaRPr lang="en-GB"/>
            </a:p>
          </p:txBody>
        </p:sp>
        <p:sp>
          <p:nvSpPr>
            <p:cNvPr id="24583" name="Oval 12"/>
            <p:cNvSpPr>
              <a:spLocks noChangeArrowheads="1"/>
            </p:cNvSpPr>
            <p:nvPr/>
          </p:nvSpPr>
          <p:spPr bwMode="auto">
            <a:xfrm>
              <a:off x="1246" y="190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4" name="Oval 13"/>
            <p:cNvSpPr>
              <a:spLocks noChangeArrowheads="1"/>
            </p:cNvSpPr>
            <p:nvPr/>
          </p:nvSpPr>
          <p:spPr bwMode="auto">
            <a:xfrm>
              <a:off x="378" y="16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5" name="Oval 14"/>
            <p:cNvSpPr>
              <a:spLocks noChangeArrowheads="1"/>
            </p:cNvSpPr>
            <p:nvPr/>
          </p:nvSpPr>
          <p:spPr bwMode="auto">
            <a:xfrm>
              <a:off x="704"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6" name="Oval 15"/>
            <p:cNvSpPr>
              <a:spLocks noChangeArrowheads="1"/>
            </p:cNvSpPr>
            <p:nvPr/>
          </p:nvSpPr>
          <p:spPr bwMode="auto">
            <a:xfrm>
              <a:off x="992"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7" name="Oval 16"/>
            <p:cNvSpPr>
              <a:spLocks noChangeArrowheads="1"/>
            </p:cNvSpPr>
            <p:nvPr/>
          </p:nvSpPr>
          <p:spPr bwMode="auto">
            <a:xfrm>
              <a:off x="1097"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8" name="Oval 17"/>
            <p:cNvSpPr>
              <a:spLocks noChangeArrowheads="1"/>
            </p:cNvSpPr>
            <p:nvPr/>
          </p:nvSpPr>
          <p:spPr bwMode="auto">
            <a:xfrm>
              <a:off x="928" y="1248"/>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9" name="Oval 18"/>
            <p:cNvSpPr>
              <a:spLocks noChangeArrowheads="1"/>
            </p:cNvSpPr>
            <p:nvPr/>
          </p:nvSpPr>
          <p:spPr bwMode="auto">
            <a:xfrm>
              <a:off x="526"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0" name="Oval 19"/>
            <p:cNvSpPr>
              <a:spLocks noChangeArrowheads="1"/>
            </p:cNvSpPr>
            <p:nvPr/>
          </p:nvSpPr>
          <p:spPr bwMode="auto">
            <a:xfrm>
              <a:off x="1330" y="13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1" name="Oval 20"/>
            <p:cNvSpPr>
              <a:spLocks noChangeArrowheads="1"/>
            </p:cNvSpPr>
            <p:nvPr/>
          </p:nvSpPr>
          <p:spPr bwMode="auto">
            <a:xfrm>
              <a:off x="526" y="19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2" name="Oval 21"/>
            <p:cNvSpPr>
              <a:spLocks noChangeArrowheads="1"/>
            </p:cNvSpPr>
            <p:nvPr/>
          </p:nvSpPr>
          <p:spPr bwMode="auto">
            <a:xfrm>
              <a:off x="1436" y="16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3" name="Oval 22"/>
            <p:cNvSpPr>
              <a:spLocks noChangeArrowheads="1"/>
            </p:cNvSpPr>
            <p:nvPr/>
          </p:nvSpPr>
          <p:spPr bwMode="auto">
            <a:xfrm>
              <a:off x="1330" y="208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4" name="Oval 23"/>
            <p:cNvSpPr>
              <a:spLocks noChangeArrowheads="1"/>
            </p:cNvSpPr>
            <p:nvPr/>
          </p:nvSpPr>
          <p:spPr bwMode="auto">
            <a:xfrm>
              <a:off x="463" y="18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5" name="Oval 24"/>
            <p:cNvSpPr>
              <a:spLocks noChangeArrowheads="1"/>
            </p:cNvSpPr>
            <p:nvPr/>
          </p:nvSpPr>
          <p:spPr bwMode="auto">
            <a:xfrm>
              <a:off x="672"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6" name="Oval 25"/>
            <p:cNvSpPr>
              <a:spLocks noChangeArrowheads="1"/>
            </p:cNvSpPr>
            <p:nvPr/>
          </p:nvSpPr>
          <p:spPr bwMode="auto">
            <a:xfrm>
              <a:off x="849"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7" name="Oval 26"/>
            <p:cNvSpPr>
              <a:spLocks noChangeArrowheads="1"/>
            </p:cNvSpPr>
            <p:nvPr/>
          </p:nvSpPr>
          <p:spPr bwMode="auto">
            <a:xfrm>
              <a:off x="1224" y="17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8" name="Oval 27"/>
            <p:cNvSpPr>
              <a:spLocks noChangeArrowheads="1"/>
            </p:cNvSpPr>
            <p:nvPr/>
          </p:nvSpPr>
          <p:spPr bwMode="auto">
            <a:xfrm>
              <a:off x="1013" y="14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9" name="Oval 28"/>
            <p:cNvSpPr>
              <a:spLocks noChangeArrowheads="1"/>
            </p:cNvSpPr>
            <p:nvPr/>
          </p:nvSpPr>
          <p:spPr bwMode="auto">
            <a:xfrm>
              <a:off x="611" y="20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0" name="Oval 29"/>
            <p:cNvSpPr>
              <a:spLocks noChangeArrowheads="1"/>
            </p:cNvSpPr>
            <p:nvPr/>
          </p:nvSpPr>
          <p:spPr bwMode="auto">
            <a:xfrm>
              <a:off x="1415" y="15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1" name="Oval 30"/>
            <p:cNvSpPr>
              <a:spLocks noChangeArrowheads="1"/>
            </p:cNvSpPr>
            <p:nvPr/>
          </p:nvSpPr>
          <p:spPr bwMode="auto">
            <a:xfrm>
              <a:off x="336" y="223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2" name="Oval 31"/>
            <p:cNvSpPr>
              <a:spLocks noChangeArrowheads="1"/>
            </p:cNvSpPr>
            <p:nvPr/>
          </p:nvSpPr>
          <p:spPr bwMode="auto">
            <a:xfrm>
              <a:off x="1521" y="18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5700" name="AutoShape 33"/>
            <p:cNvSpPr>
              <a:spLocks noChangeArrowheads="1"/>
            </p:cNvSpPr>
            <p:nvPr/>
          </p:nvSpPr>
          <p:spPr bwMode="auto">
            <a:xfrm>
              <a:off x="886"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174142" name="AutoShape 62"/>
            <p:cNvSpPr>
              <a:spLocks noChangeArrowheads="1"/>
            </p:cNvSpPr>
            <p:nvPr/>
          </p:nvSpPr>
          <p:spPr bwMode="auto">
            <a:xfrm>
              <a:off x="1728"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4605" name="Oval 30"/>
            <p:cNvSpPr>
              <a:spLocks noChangeArrowheads="1"/>
            </p:cNvSpPr>
            <p:nvPr/>
          </p:nvSpPr>
          <p:spPr bwMode="auto">
            <a:xfrm>
              <a:off x="513" y="21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6" name="Oval 30"/>
            <p:cNvSpPr>
              <a:spLocks noChangeArrowheads="1"/>
            </p:cNvSpPr>
            <p:nvPr/>
          </p:nvSpPr>
          <p:spPr bwMode="auto">
            <a:xfrm>
              <a:off x="882" y="13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7" name="Oval 30"/>
            <p:cNvSpPr>
              <a:spLocks noChangeArrowheads="1"/>
            </p:cNvSpPr>
            <p:nvPr/>
          </p:nvSpPr>
          <p:spPr bwMode="auto">
            <a:xfrm>
              <a:off x="1179" y="16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8" name="Oval 12"/>
            <p:cNvSpPr>
              <a:spLocks noChangeArrowheads="1"/>
            </p:cNvSpPr>
            <p:nvPr/>
          </p:nvSpPr>
          <p:spPr bwMode="auto">
            <a:xfrm>
              <a:off x="3022" y="1908"/>
              <a:ext cx="63"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4609" name="Oval 13"/>
            <p:cNvSpPr>
              <a:spLocks noChangeArrowheads="1"/>
            </p:cNvSpPr>
            <p:nvPr/>
          </p:nvSpPr>
          <p:spPr bwMode="auto">
            <a:xfrm>
              <a:off x="2154" y="16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0" name="Oval 14"/>
            <p:cNvSpPr>
              <a:spLocks noChangeArrowheads="1"/>
            </p:cNvSpPr>
            <p:nvPr/>
          </p:nvSpPr>
          <p:spPr bwMode="auto">
            <a:xfrm>
              <a:off x="2480"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1" name="Oval 15"/>
            <p:cNvSpPr>
              <a:spLocks noChangeArrowheads="1"/>
            </p:cNvSpPr>
            <p:nvPr/>
          </p:nvSpPr>
          <p:spPr bwMode="auto">
            <a:xfrm>
              <a:off x="2768"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2" name="Oval 16"/>
            <p:cNvSpPr>
              <a:spLocks noChangeArrowheads="1"/>
            </p:cNvSpPr>
            <p:nvPr/>
          </p:nvSpPr>
          <p:spPr bwMode="auto">
            <a:xfrm>
              <a:off x="2873" y="1270"/>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4613" name="Oval 17"/>
            <p:cNvSpPr>
              <a:spLocks noChangeArrowheads="1"/>
            </p:cNvSpPr>
            <p:nvPr/>
          </p:nvSpPr>
          <p:spPr bwMode="auto">
            <a:xfrm>
              <a:off x="2704" y="1248"/>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4" name="Oval 18"/>
            <p:cNvSpPr>
              <a:spLocks noChangeArrowheads="1"/>
            </p:cNvSpPr>
            <p:nvPr/>
          </p:nvSpPr>
          <p:spPr bwMode="auto">
            <a:xfrm>
              <a:off x="2302" y="1666"/>
              <a:ext cx="64"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4615" name="Oval 19"/>
            <p:cNvSpPr>
              <a:spLocks noChangeArrowheads="1"/>
            </p:cNvSpPr>
            <p:nvPr/>
          </p:nvSpPr>
          <p:spPr bwMode="auto">
            <a:xfrm>
              <a:off x="3106" y="13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6" name="Oval 20"/>
            <p:cNvSpPr>
              <a:spLocks noChangeArrowheads="1"/>
            </p:cNvSpPr>
            <p:nvPr/>
          </p:nvSpPr>
          <p:spPr bwMode="auto">
            <a:xfrm>
              <a:off x="2302" y="19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7" name="Oval 21"/>
            <p:cNvSpPr>
              <a:spLocks noChangeArrowheads="1"/>
            </p:cNvSpPr>
            <p:nvPr/>
          </p:nvSpPr>
          <p:spPr bwMode="auto">
            <a:xfrm>
              <a:off x="3212" y="16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8" name="Oval 22"/>
            <p:cNvSpPr>
              <a:spLocks noChangeArrowheads="1"/>
            </p:cNvSpPr>
            <p:nvPr/>
          </p:nvSpPr>
          <p:spPr bwMode="auto">
            <a:xfrm>
              <a:off x="3106" y="208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9" name="Oval 23"/>
            <p:cNvSpPr>
              <a:spLocks noChangeArrowheads="1"/>
            </p:cNvSpPr>
            <p:nvPr/>
          </p:nvSpPr>
          <p:spPr bwMode="auto">
            <a:xfrm>
              <a:off x="2239" y="18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0" name="Oval 24"/>
            <p:cNvSpPr>
              <a:spLocks noChangeArrowheads="1"/>
            </p:cNvSpPr>
            <p:nvPr/>
          </p:nvSpPr>
          <p:spPr bwMode="auto">
            <a:xfrm>
              <a:off x="2448"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1" name="Oval 25"/>
            <p:cNvSpPr>
              <a:spLocks noChangeArrowheads="1"/>
            </p:cNvSpPr>
            <p:nvPr/>
          </p:nvSpPr>
          <p:spPr bwMode="auto">
            <a:xfrm>
              <a:off x="2625"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2" name="Oval 26"/>
            <p:cNvSpPr>
              <a:spLocks noChangeArrowheads="1"/>
            </p:cNvSpPr>
            <p:nvPr/>
          </p:nvSpPr>
          <p:spPr bwMode="auto">
            <a:xfrm>
              <a:off x="3000" y="17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3" name="Oval 27"/>
            <p:cNvSpPr>
              <a:spLocks noChangeArrowheads="1"/>
            </p:cNvSpPr>
            <p:nvPr/>
          </p:nvSpPr>
          <p:spPr bwMode="auto">
            <a:xfrm>
              <a:off x="2789" y="14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4" name="Oval 28"/>
            <p:cNvSpPr>
              <a:spLocks noChangeArrowheads="1"/>
            </p:cNvSpPr>
            <p:nvPr/>
          </p:nvSpPr>
          <p:spPr bwMode="auto">
            <a:xfrm>
              <a:off x="2387" y="20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5" name="Oval 29"/>
            <p:cNvSpPr>
              <a:spLocks noChangeArrowheads="1"/>
            </p:cNvSpPr>
            <p:nvPr/>
          </p:nvSpPr>
          <p:spPr bwMode="auto">
            <a:xfrm>
              <a:off x="3191" y="15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6" name="Oval 30"/>
            <p:cNvSpPr>
              <a:spLocks noChangeArrowheads="1"/>
            </p:cNvSpPr>
            <p:nvPr/>
          </p:nvSpPr>
          <p:spPr bwMode="auto">
            <a:xfrm>
              <a:off x="2112" y="223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7" name="Oval 31"/>
            <p:cNvSpPr>
              <a:spLocks noChangeArrowheads="1"/>
            </p:cNvSpPr>
            <p:nvPr/>
          </p:nvSpPr>
          <p:spPr bwMode="auto">
            <a:xfrm>
              <a:off x="3297" y="18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5746" name="AutoShape 33"/>
            <p:cNvSpPr>
              <a:spLocks noChangeArrowheads="1"/>
            </p:cNvSpPr>
            <p:nvPr/>
          </p:nvSpPr>
          <p:spPr bwMode="auto">
            <a:xfrm>
              <a:off x="2662"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29" name="Oval 30"/>
            <p:cNvSpPr>
              <a:spLocks noChangeArrowheads="1"/>
            </p:cNvSpPr>
            <p:nvPr/>
          </p:nvSpPr>
          <p:spPr bwMode="auto">
            <a:xfrm>
              <a:off x="2289" y="21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30" name="Oval 30"/>
            <p:cNvSpPr>
              <a:spLocks noChangeArrowheads="1"/>
            </p:cNvSpPr>
            <p:nvPr/>
          </p:nvSpPr>
          <p:spPr bwMode="auto">
            <a:xfrm>
              <a:off x="2658" y="13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31" name="Oval 30"/>
            <p:cNvSpPr>
              <a:spLocks noChangeArrowheads="1"/>
            </p:cNvSpPr>
            <p:nvPr/>
          </p:nvSpPr>
          <p:spPr bwMode="auto">
            <a:xfrm>
              <a:off x="2955" y="16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56" name="Rectangle 175"/>
            <p:cNvSpPr>
              <a:spLocks noChangeArrowheads="1"/>
            </p:cNvSpPr>
            <p:nvPr/>
          </p:nvSpPr>
          <p:spPr bwMode="auto">
            <a:xfrm>
              <a:off x="2016" y="1152"/>
              <a:ext cx="1440" cy="1248"/>
            </a:xfrm>
            <a:prstGeom prst="rect">
              <a:avLst/>
            </a:prstGeom>
            <a:noFill/>
            <a:ln w="9525">
              <a:solidFill>
                <a:schemeClr val="tx1"/>
              </a:solidFill>
              <a:miter lim="800000"/>
              <a:headEnd/>
              <a:tailEnd/>
            </a:ln>
          </p:spPr>
          <p:txBody>
            <a:bodyPr wrap="none" anchor="ctr"/>
            <a:lstStyle/>
            <a:p>
              <a:endParaRPr lang="en-GB"/>
            </a:p>
          </p:txBody>
        </p:sp>
        <p:grpSp>
          <p:nvGrpSpPr>
            <p:cNvPr id="10" name="Group 1211"/>
            <p:cNvGrpSpPr>
              <a:grpSpLocks/>
            </p:cNvGrpSpPr>
            <p:nvPr/>
          </p:nvGrpSpPr>
          <p:grpSpPr bwMode="auto">
            <a:xfrm>
              <a:off x="3792" y="1152"/>
              <a:ext cx="1440" cy="1248"/>
              <a:chOff x="3792" y="1152"/>
              <a:chExt cx="1440" cy="1248"/>
            </a:xfrm>
          </p:grpSpPr>
          <p:sp>
            <p:nvSpPr>
              <p:cNvPr id="24632" name="Oval 12"/>
              <p:cNvSpPr>
                <a:spLocks noChangeArrowheads="1"/>
              </p:cNvSpPr>
              <p:nvPr/>
            </p:nvSpPr>
            <p:spPr bwMode="auto">
              <a:xfrm>
                <a:off x="4798" y="1908"/>
                <a:ext cx="63"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4633" name="Oval 13"/>
              <p:cNvSpPr>
                <a:spLocks noChangeArrowheads="1"/>
              </p:cNvSpPr>
              <p:nvPr/>
            </p:nvSpPr>
            <p:spPr bwMode="auto">
              <a:xfrm>
                <a:off x="3936" y="1632"/>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34" name="Oval 14"/>
              <p:cNvSpPr>
                <a:spLocks noChangeArrowheads="1"/>
              </p:cNvSpPr>
              <p:nvPr/>
            </p:nvSpPr>
            <p:spPr bwMode="auto">
              <a:xfrm>
                <a:off x="4256" y="12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35" name="Oval 15"/>
              <p:cNvSpPr>
                <a:spLocks noChangeArrowheads="1"/>
              </p:cNvSpPr>
              <p:nvPr/>
            </p:nvSpPr>
            <p:spPr bwMode="auto">
              <a:xfrm>
                <a:off x="4544" y="166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36" name="Oval 16"/>
              <p:cNvSpPr>
                <a:spLocks noChangeArrowheads="1"/>
              </p:cNvSpPr>
              <p:nvPr/>
            </p:nvSpPr>
            <p:spPr bwMode="auto">
              <a:xfrm>
                <a:off x="4649" y="1270"/>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4637" name="Oval 17"/>
              <p:cNvSpPr>
                <a:spLocks noChangeArrowheads="1"/>
              </p:cNvSpPr>
              <p:nvPr/>
            </p:nvSpPr>
            <p:spPr bwMode="auto">
              <a:xfrm>
                <a:off x="4480" y="1248"/>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38" name="Oval 18"/>
              <p:cNvSpPr>
                <a:spLocks noChangeArrowheads="1"/>
              </p:cNvSpPr>
              <p:nvPr/>
            </p:nvSpPr>
            <p:spPr bwMode="auto">
              <a:xfrm>
                <a:off x="4078" y="1666"/>
                <a:ext cx="64"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4639" name="Oval 19"/>
              <p:cNvSpPr>
                <a:spLocks noChangeArrowheads="1"/>
              </p:cNvSpPr>
              <p:nvPr/>
            </p:nvSpPr>
            <p:spPr bwMode="auto">
              <a:xfrm>
                <a:off x="4882" y="13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40" name="Oval 20"/>
              <p:cNvSpPr>
                <a:spLocks noChangeArrowheads="1"/>
              </p:cNvSpPr>
              <p:nvPr/>
            </p:nvSpPr>
            <p:spPr bwMode="auto">
              <a:xfrm>
                <a:off x="4078" y="19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1" name="Oval 21"/>
              <p:cNvSpPr>
                <a:spLocks noChangeArrowheads="1"/>
              </p:cNvSpPr>
              <p:nvPr/>
            </p:nvSpPr>
            <p:spPr bwMode="auto">
              <a:xfrm>
                <a:off x="4988" y="166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2" name="Oval 22"/>
              <p:cNvSpPr>
                <a:spLocks noChangeArrowheads="1"/>
              </p:cNvSpPr>
              <p:nvPr/>
            </p:nvSpPr>
            <p:spPr bwMode="auto">
              <a:xfrm>
                <a:off x="4882" y="2084"/>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3" name="Oval 23"/>
              <p:cNvSpPr>
                <a:spLocks noChangeArrowheads="1"/>
              </p:cNvSpPr>
              <p:nvPr/>
            </p:nvSpPr>
            <p:spPr bwMode="auto">
              <a:xfrm>
                <a:off x="4015" y="18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4" name="Oval 24"/>
              <p:cNvSpPr>
                <a:spLocks noChangeArrowheads="1"/>
              </p:cNvSpPr>
              <p:nvPr/>
            </p:nvSpPr>
            <p:spPr bwMode="auto">
              <a:xfrm>
                <a:off x="4224" y="156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5" name="Oval 25"/>
              <p:cNvSpPr>
                <a:spLocks noChangeArrowheads="1"/>
              </p:cNvSpPr>
              <p:nvPr/>
            </p:nvSpPr>
            <p:spPr bwMode="auto">
              <a:xfrm>
                <a:off x="4401" y="156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6" name="Oval 26"/>
              <p:cNvSpPr>
                <a:spLocks noChangeArrowheads="1"/>
              </p:cNvSpPr>
              <p:nvPr/>
            </p:nvSpPr>
            <p:spPr bwMode="auto">
              <a:xfrm>
                <a:off x="4776" y="177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7" name="Oval 27"/>
              <p:cNvSpPr>
                <a:spLocks noChangeArrowheads="1"/>
              </p:cNvSpPr>
              <p:nvPr/>
            </p:nvSpPr>
            <p:spPr bwMode="auto">
              <a:xfrm>
                <a:off x="4565" y="14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48" name="Oval 28"/>
              <p:cNvSpPr>
                <a:spLocks noChangeArrowheads="1"/>
              </p:cNvSpPr>
              <p:nvPr/>
            </p:nvSpPr>
            <p:spPr bwMode="auto">
              <a:xfrm>
                <a:off x="4163" y="20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9" name="Oval 29"/>
              <p:cNvSpPr>
                <a:spLocks noChangeArrowheads="1"/>
              </p:cNvSpPr>
              <p:nvPr/>
            </p:nvSpPr>
            <p:spPr bwMode="auto">
              <a:xfrm>
                <a:off x="4967" y="155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50" name="Oval 30"/>
              <p:cNvSpPr>
                <a:spLocks noChangeArrowheads="1"/>
              </p:cNvSpPr>
              <p:nvPr/>
            </p:nvSpPr>
            <p:spPr bwMode="auto">
              <a:xfrm>
                <a:off x="3888" y="223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51" name="Oval 31"/>
              <p:cNvSpPr>
                <a:spLocks noChangeArrowheads="1"/>
              </p:cNvSpPr>
              <p:nvPr/>
            </p:nvSpPr>
            <p:spPr bwMode="auto">
              <a:xfrm>
                <a:off x="5073" y="18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770" name="AutoShape 33"/>
              <p:cNvSpPr>
                <a:spLocks noChangeArrowheads="1"/>
              </p:cNvSpPr>
              <p:nvPr/>
            </p:nvSpPr>
            <p:spPr bwMode="auto">
              <a:xfrm>
                <a:off x="4438"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53" name="Oval 30"/>
              <p:cNvSpPr>
                <a:spLocks noChangeArrowheads="1"/>
              </p:cNvSpPr>
              <p:nvPr/>
            </p:nvSpPr>
            <p:spPr bwMode="auto">
              <a:xfrm>
                <a:off x="4065" y="21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54" name="Oval 30"/>
              <p:cNvSpPr>
                <a:spLocks noChangeArrowheads="1"/>
              </p:cNvSpPr>
              <p:nvPr/>
            </p:nvSpPr>
            <p:spPr bwMode="auto">
              <a:xfrm>
                <a:off x="4434" y="13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55" name="Oval 30"/>
              <p:cNvSpPr>
                <a:spLocks noChangeArrowheads="1"/>
              </p:cNvSpPr>
              <p:nvPr/>
            </p:nvSpPr>
            <p:spPr bwMode="auto">
              <a:xfrm>
                <a:off x="4731" y="16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57" name="Rectangle 176"/>
              <p:cNvSpPr>
                <a:spLocks noChangeArrowheads="1"/>
              </p:cNvSpPr>
              <p:nvPr/>
            </p:nvSpPr>
            <p:spPr bwMode="auto">
              <a:xfrm>
                <a:off x="3792" y="1152"/>
                <a:ext cx="1440" cy="1248"/>
              </a:xfrm>
              <a:prstGeom prst="rect">
                <a:avLst/>
              </a:prstGeom>
              <a:noFill/>
              <a:ln w="9525">
                <a:solidFill>
                  <a:schemeClr val="tx1"/>
                </a:solidFill>
                <a:miter lim="800000"/>
                <a:headEnd/>
                <a:tailEnd/>
              </a:ln>
            </p:spPr>
            <p:txBody>
              <a:bodyPr wrap="none" anchor="ctr"/>
              <a:lstStyle/>
              <a:p>
                <a:endParaRPr lang="en-GB"/>
              </a:p>
            </p:txBody>
          </p:sp>
          <p:sp>
            <p:nvSpPr>
              <p:cNvPr id="24658" name="Line 177"/>
              <p:cNvSpPr>
                <a:spLocks noChangeShapeType="1"/>
              </p:cNvSpPr>
              <p:nvPr/>
            </p:nvSpPr>
            <p:spPr bwMode="auto">
              <a:xfrm>
                <a:off x="3936" y="1152"/>
                <a:ext cx="624" cy="432"/>
              </a:xfrm>
              <a:prstGeom prst="line">
                <a:avLst/>
              </a:prstGeom>
              <a:noFill/>
              <a:ln w="9525">
                <a:solidFill>
                  <a:schemeClr val="tx1"/>
                </a:solidFill>
                <a:prstDash val="lgDash"/>
                <a:round/>
                <a:headEnd/>
                <a:tailEnd/>
              </a:ln>
            </p:spPr>
            <p:txBody>
              <a:bodyPr/>
              <a:lstStyle/>
              <a:p>
                <a:endParaRPr lang="en-GB"/>
              </a:p>
            </p:txBody>
          </p:sp>
          <p:sp>
            <p:nvSpPr>
              <p:cNvPr id="24659" name="Line 178"/>
              <p:cNvSpPr>
                <a:spLocks noChangeShapeType="1"/>
              </p:cNvSpPr>
              <p:nvPr/>
            </p:nvSpPr>
            <p:spPr bwMode="auto">
              <a:xfrm flipH="1">
                <a:off x="4224" y="1584"/>
                <a:ext cx="336" cy="816"/>
              </a:xfrm>
              <a:prstGeom prst="line">
                <a:avLst/>
              </a:prstGeom>
              <a:noFill/>
              <a:ln w="9525">
                <a:solidFill>
                  <a:schemeClr val="tx1"/>
                </a:solidFill>
                <a:prstDash val="lgDash"/>
                <a:round/>
                <a:headEnd/>
                <a:tailEnd/>
              </a:ln>
            </p:spPr>
            <p:txBody>
              <a:bodyPr/>
              <a:lstStyle/>
              <a:p>
                <a:endParaRPr lang="en-GB"/>
              </a:p>
            </p:txBody>
          </p:sp>
          <p:sp>
            <p:nvSpPr>
              <p:cNvPr id="24660" name="Line 179"/>
              <p:cNvSpPr>
                <a:spLocks noChangeShapeType="1"/>
              </p:cNvSpPr>
              <p:nvPr/>
            </p:nvSpPr>
            <p:spPr bwMode="auto">
              <a:xfrm flipV="1">
                <a:off x="4560" y="1440"/>
                <a:ext cx="672" cy="144"/>
              </a:xfrm>
              <a:prstGeom prst="line">
                <a:avLst/>
              </a:prstGeom>
              <a:noFill/>
              <a:ln w="9525">
                <a:solidFill>
                  <a:schemeClr val="tx1"/>
                </a:solidFill>
                <a:prstDash val="lgDash"/>
                <a:round/>
                <a:headEnd/>
                <a:tailEnd/>
              </a:ln>
            </p:spPr>
            <p:txBody>
              <a:bodyPr/>
              <a:lstStyle/>
              <a:p>
                <a:endParaRPr lang="en-GB"/>
              </a:p>
            </p:txBody>
          </p:sp>
        </p:grpSp>
        <p:sp>
          <p:nvSpPr>
            <p:cNvPr id="2" name="AutoShape 62"/>
            <p:cNvSpPr>
              <a:spLocks noChangeArrowheads="1"/>
            </p:cNvSpPr>
            <p:nvPr/>
          </p:nvSpPr>
          <p:spPr bwMode="auto">
            <a:xfrm>
              <a:off x="3504"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3" name="AutoShape 62"/>
            <p:cNvSpPr>
              <a:spLocks noChangeArrowheads="1"/>
            </p:cNvSpPr>
            <p:nvPr/>
          </p:nvSpPr>
          <p:spPr bwMode="auto">
            <a:xfrm>
              <a:off x="5280"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grpSp>
      <p:sp>
        <p:nvSpPr>
          <p:cNvPr id="4" name="AutoShape 62"/>
          <p:cNvSpPr>
            <a:spLocks noChangeArrowheads="1"/>
          </p:cNvSpPr>
          <p:nvPr/>
        </p:nvSpPr>
        <p:spPr bwMode="auto">
          <a:xfrm>
            <a:off x="2766983" y="4953000"/>
            <a:ext cx="381000" cy="152400"/>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grpSp>
        <p:nvGrpSpPr>
          <p:cNvPr id="11" name="Group 1214"/>
          <p:cNvGrpSpPr>
            <a:grpSpLocks/>
          </p:cNvGrpSpPr>
          <p:nvPr/>
        </p:nvGrpSpPr>
        <p:grpSpPr bwMode="auto">
          <a:xfrm>
            <a:off x="5548283" y="4508500"/>
            <a:ext cx="911225" cy="1009650"/>
            <a:chOff x="3547" y="2840"/>
            <a:chExt cx="574" cy="636"/>
          </a:xfrm>
        </p:grpSpPr>
        <p:sp>
          <p:nvSpPr>
            <p:cNvPr id="5" name="AutoShape 62"/>
            <p:cNvSpPr>
              <a:spLocks noChangeArrowheads="1"/>
            </p:cNvSpPr>
            <p:nvPr/>
          </p:nvSpPr>
          <p:spPr bwMode="auto">
            <a:xfrm>
              <a:off x="3547" y="3120"/>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4759" name="AutoShape 322"/>
            <p:cNvSpPr>
              <a:spLocks noChangeArrowheads="1"/>
            </p:cNvSpPr>
            <p:nvPr/>
          </p:nvSpPr>
          <p:spPr bwMode="auto">
            <a:xfrm>
              <a:off x="3833" y="3113"/>
              <a:ext cx="288" cy="96"/>
            </a:xfrm>
            <a:custGeom>
              <a:avLst/>
              <a:gdLst>
                <a:gd name="T0" fmla="*/ 153628669 w 21600"/>
                <a:gd name="T1" fmla="*/ 0 h 21600"/>
                <a:gd name="T2" fmla="*/ 0 w 21600"/>
                <a:gd name="T3" fmla="*/ 3793300 h 21600"/>
                <a:gd name="T4" fmla="*/ 153628669 w 21600"/>
                <a:gd name="T5" fmla="*/ 7586607 h 21600"/>
                <a:gd name="T6" fmla="*/ 204838141 w 21600"/>
                <a:gd name="T7" fmla="*/ 37933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9525">
              <a:solidFill>
                <a:schemeClr val="tx1"/>
              </a:solidFill>
              <a:miter lim="800000"/>
              <a:headEnd/>
              <a:tailEnd/>
            </a:ln>
          </p:spPr>
          <p:txBody>
            <a:bodyPr wrap="none" anchor="ctr"/>
            <a:lstStyle/>
            <a:p>
              <a:endParaRPr lang="en-GB"/>
            </a:p>
          </p:txBody>
        </p:sp>
        <p:sp>
          <p:nvSpPr>
            <p:cNvPr id="24761" name="AutoShape 1209"/>
            <p:cNvSpPr>
              <a:spLocks noChangeArrowheads="1"/>
            </p:cNvSpPr>
            <p:nvPr/>
          </p:nvSpPr>
          <p:spPr bwMode="auto">
            <a:xfrm>
              <a:off x="3696" y="2840"/>
              <a:ext cx="227" cy="22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33CC"/>
            </a:solidFill>
            <a:ln w="9525">
              <a:solidFill>
                <a:schemeClr val="tx1"/>
              </a:solidFill>
              <a:miter lim="800000"/>
              <a:headEnd/>
              <a:tailEnd/>
            </a:ln>
            <a:effectLst/>
          </p:spPr>
          <p:txBody>
            <a:bodyPr wrap="none" anchor="ctr"/>
            <a:lstStyle/>
            <a:p>
              <a:endParaRPr lang="en-GB"/>
            </a:p>
          </p:txBody>
        </p:sp>
        <p:sp>
          <p:nvSpPr>
            <p:cNvPr id="24762" name="AutoShape 1210"/>
            <p:cNvSpPr>
              <a:spLocks noChangeArrowheads="1"/>
            </p:cNvSpPr>
            <p:nvPr/>
          </p:nvSpPr>
          <p:spPr bwMode="auto">
            <a:xfrm rot="10800000">
              <a:off x="3696" y="3249"/>
              <a:ext cx="227" cy="22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33CC"/>
            </a:solidFill>
            <a:ln w="9525">
              <a:solidFill>
                <a:schemeClr val="tx1"/>
              </a:solidFill>
              <a:miter lim="800000"/>
              <a:headEnd/>
              <a:tailEnd/>
            </a:ln>
            <a:effectLst/>
          </p:spPr>
          <p:txBody>
            <a:bodyPr wrap="none" anchor="ctr"/>
            <a:lstStyle/>
            <a:p>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K-means, a Basic Clustering Method</a:t>
            </a:r>
          </a:p>
        </p:txBody>
      </p:sp>
      <p:sp>
        <p:nvSpPr>
          <p:cNvPr id="25603" name="Rectangle 3"/>
          <p:cNvSpPr>
            <a:spLocks noGrp="1" noChangeArrowheads="1"/>
          </p:cNvSpPr>
          <p:nvPr>
            <p:ph type="body" idx="4294967295"/>
          </p:nvPr>
        </p:nvSpPr>
        <p:spPr>
          <a:xfrm>
            <a:off x="428596" y="1000108"/>
            <a:ext cx="7874000" cy="4873625"/>
          </a:xfrm>
        </p:spPr>
        <p:txBody>
          <a:bodyPr/>
          <a:lstStyle/>
          <a:p>
            <a:pPr marL="285750" indent="-285750">
              <a:lnSpc>
                <a:spcPct val="90000"/>
              </a:lnSpc>
            </a:pPr>
            <a:r>
              <a:rPr lang="en-GB" b="1" dirty="0"/>
              <a:t>Strengths &amp; weaknesses</a:t>
            </a:r>
          </a:p>
          <a:p>
            <a:pPr marL="819150" lvl="1" indent="-342900">
              <a:lnSpc>
                <a:spcPct val="90000"/>
              </a:lnSpc>
            </a:pPr>
            <a:r>
              <a:rPr lang="en-US" dirty="0"/>
              <a:t>Strengths</a:t>
            </a:r>
          </a:p>
          <a:p>
            <a:pPr marL="1314450" lvl="2" indent="-304800">
              <a:lnSpc>
                <a:spcPct val="90000"/>
              </a:lnSpc>
            </a:pPr>
            <a:r>
              <a:rPr lang="en-US" dirty="0"/>
              <a:t>Simple and easy to implement</a:t>
            </a:r>
          </a:p>
          <a:p>
            <a:pPr marL="1314450" lvl="2" indent="-304800">
              <a:lnSpc>
                <a:spcPct val="90000"/>
              </a:lnSpc>
            </a:pPr>
            <a:r>
              <a:rPr lang="en-US" dirty="0"/>
              <a:t>Quite efficient</a:t>
            </a:r>
          </a:p>
          <a:p>
            <a:pPr marL="819150" lvl="1" indent="-342900">
              <a:lnSpc>
                <a:spcPct val="90000"/>
              </a:lnSpc>
            </a:pPr>
            <a:r>
              <a:rPr lang="en-US" dirty="0"/>
              <a:t>Weaknesses</a:t>
            </a:r>
          </a:p>
          <a:p>
            <a:pPr marL="1314450" lvl="2" indent="-304800">
              <a:lnSpc>
                <a:spcPct val="90000"/>
              </a:lnSpc>
            </a:pPr>
            <a:r>
              <a:rPr lang="en-US" dirty="0"/>
              <a:t>Need to specify the value of k, but we may not know what the value should be beforehand</a:t>
            </a:r>
          </a:p>
          <a:p>
            <a:pPr marL="1314450" lvl="2" indent="-304800">
              <a:lnSpc>
                <a:spcPct val="90000"/>
              </a:lnSpc>
            </a:pPr>
            <a:r>
              <a:rPr lang="en-US" dirty="0"/>
              <a:t>Sensitive to the choice of initial k </a:t>
            </a:r>
            <a:r>
              <a:rPr lang="en-US" dirty="0" err="1"/>
              <a:t>centroids</a:t>
            </a:r>
            <a:r>
              <a:rPr lang="en-US" dirty="0"/>
              <a:t>: the result can be non-deterministic</a:t>
            </a:r>
          </a:p>
          <a:p>
            <a:pPr marL="1314450" lvl="2" indent="-304800">
              <a:lnSpc>
                <a:spcPct val="90000"/>
              </a:lnSpc>
            </a:pPr>
            <a:r>
              <a:rPr lang="en-US" dirty="0"/>
              <a:t>Sensitive to noise</a:t>
            </a:r>
          </a:p>
          <a:p>
            <a:pPr marL="1314450" lvl="2" indent="-304800">
              <a:lnSpc>
                <a:spcPct val="90000"/>
              </a:lnSpc>
            </a:pPr>
            <a:r>
              <a:rPr lang="en-US" dirty="0"/>
              <a:t>Applicable only when </a:t>
            </a:r>
            <a:r>
              <a:rPr lang="en-US" i="1" dirty="0"/>
              <a:t>mean</a:t>
            </a:r>
            <a:r>
              <a:rPr lang="en-US" dirty="0"/>
              <a:t> is meaningful to the given data set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K-means, a Basic Clustering Method</a:t>
            </a:r>
          </a:p>
        </p:txBody>
      </p:sp>
      <p:sp>
        <p:nvSpPr>
          <p:cNvPr id="26627" name="Rectangle 3"/>
          <p:cNvSpPr>
            <a:spLocks noGrp="1" noChangeArrowheads="1"/>
          </p:cNvSpPr>
          <p:nvPr>
            <p:ph type="body" idx="4294967295"/>
          </p:nvPr>
        </p:nvSpPr>
        <p:spPr>
          <a:xfrm>
            <a:off x="428596" y="1000108"/>
            <a:ext cx="8001000" cy="4953000"/>
          </a:xfrm>
        </p:spPr>
        <p:txBody>
          <a:bodyPr>
            <a:normAutofit lnSpcReduction="10000"/>
          </a:bodyPr>
          <a:lstStyle/>
          <a:p>
            <a:pPr marL="285750" indent="-285750">
              <a:lnSpc>
                <a:spcPct val="90000"/>
              </a:lnSpc>
            </a:pPr>
            <a:r>
              <a:rPr lang="en-GB" sz="2800" b="1" dirty="0"/>
              <a:t>Overcoming the weaknesses: </a:t>
            </a:r>
          </a:p>
          <a:p>
            <a:pPr marL="819150" lvl="1" indent="-342900">
              <a:lnSpc>
                <a:spcPct val="90000"/>
              </a:lnSpc>
            </a:pPr>
            <a:r>
              <a:rPr lang="en-US" sz="2400" dirty="0"/>
              <a:t>Using cluster quality to determine the value of k</a:t>
            </a:r>
          </a:p>
          <a:p>
            <a:pPr marL="819150" lvl="1" indent="-342900">
              <a:lnSpc>
                <a:spcPct val="90000"/>
              </a:lnSpc>
            </a:pPr>
            <a:r>
              <a:rPr lang="en-US" sz="2400" dirty="0"/>
              <a:t>Improving how the initial k </a:t>
            </a:r>
            <a:r>
              <a:rPr lang="en-US" sz="2400" dirty="0" err="1"/>
              <a:t>centroids</a:t>
            </a:r>
            <a:r>
              <a:rPr lang="en-US" sz="2400" dirty="0"/>
              <a:t> are chosen</a:t>
            </a:r>
          </a:p>
          <a:p>
            <a:pPr marL="1314450" lvl="2" indent="-304800">
              <a:lnSpc>
                <a:spcPct val="90000"/>
              </a:lnSpc>
            </a:pPr>
            <a:r>
              <a:rPr lang="en-US" sz="2000" dirty="0"/>
              <a:t>Running the clustering a number of times and select the result with highest quality</a:t>
            </a:r>
          </a:p>
          <a:p>
            <a:pPr marL="1314450" lvl="2" indent="-304800">
              <a:lnSpc>
                <a:spcPct val="90000"/>
              </a:lnSpc>
            </a:pPr>
            <a:r>
              <a:rPr lang="en-US" sz="2000" dirty="0"/>
              <a:t>Using hierarchical clustering to locate the </a:t>
            </a:r>
            <a:r>
              <a:rPr lang="en-US" sz="2000" dirty="0" err="1"/>
              <a:t>centres</a:t>
            </a:r>
            <a:endParaRPr lang="en-US" sz="2000" dirty="0"/>
          </a:p>
          <a:p>
            <a:pPr marL="1314450" lvl="2" indent="-304800">
              <a:lnSpc>
                <a:spcPct val="90000"/>
              </a:lnSpc>
            </a:pPr>
            <a:r>
              <a:rPr lang="en-US" sz="2000" dirty="0"/>
              <a:t>Finding </a:t>
            </a:r>
            <a:r>
              <a:rPr lang="en-US" sz="2000" dirty="0" err="1"/>
              <a:t>centres</a:t>
            </a:r>
            <a:r>
              <a:rPr lang="en-US" sz="2000" dirty="0"/>
              <a:t> that are farther apart</a:t>
            </a:r>
          </a:p>
          <a:p>
            <a:pPr marL="819150" lvl="1" indent="-342900">
              <a:lnSpc>
                <a:spcPct val="90000"/>
              </a:lnSpc>
            </a:pPr>
            <a:r>
              <a:rPr lang="en-US" sz="2400" dirty="0"/>
              <a:t>Dealing with noise</a:t>
            </a:r>
          </a:p>
          <a:p>
            <a:pPr marL="1314450" lvl="2" indent="-304800">
              <a:lnSpc>
                <a:spcPct val="90000"/>
              </a:lnSpc>
            </a:pPr>
            <a:r>
              <a:rPr lang="en-US" sz="2000" dirty="0"/>
              <a:t>Removing outliers before clustering?</a:t>
            </a:r>
          </a:p>
          <a:p>
            <a:pPr marL="1314450" lvl="2" indent="-304800">
              <a:lnSpc>
                <a:spcPct val="90000"/>
              </a:lnSpc>
            </a:pPr>
            <a:r>
              <a:rPr lang="en-US" sz="2000" dirty="0"/>
              <a:t>K-</a:t>
            </a:r>
            <a:r>
              <a:rPr lang="en-US" sz="2000" dirty="0" err="1"/>
              <a:t>medoid</a:t>
            </a:r>
            <a:r>
              <a:rPr lang="en-US" sz="2000" dirty="0"/>
              <a:t> method, using the nearest data object to the virtual centre as the </a:t>
            </a:r>
            <a:r>
              <a:rPr lang="en-US" sz="2000" dirty="0" err="1"/>
              <a:t>centroid</a:t>
            </a:r>
            <a:r>
              <a:rPr lang="en-US" sz="2000" dirty="0"/>
              <a:t>.</a:t>
            </a:r>
          </a:p>
          <a:p>
            <a:pPr marL="819150" lvl="1" indent="-342900">
              <a:lnSpc>
                <a:spcPct val="90000"/>
              </a:lnSpc>
            </a:pPr>
            <a:r>
              <a:rPr lang="en-US" sz="2400" dirty="0"/>
              <a:t>When mean cannot be defined, </a:t>
            </a:r>
          </a:p>
          <a:p>
            <a:pPr marL="1314450" lvl="2" indent="-304800">
              <a:lnSpc>
                <a:spcPct val="90000"/>
              </a:lnSpc>
            </a:pPr>
            <a:r>
              <a:rPr lang="en-US" sz="2000" dirty="0"/>
              <a:t>K-mode method, calculating mode instead of mean for the centre of the cluster.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214282" y="214290"/>
            <a:ext cx="7272337" cy="523857"/>
          </a:xfrm>
        </p:spPr>
        <p:txBody>
          <a:bodyPr>
            <a:normAutofit fontScale="90000"/>
          </a:bodyPr>
          <a:lstStyle/>
          <a:p>
            <a:r>
              <a:rPr lang="en-GB" sz="3200" b="1" dirty="0"/>
              <a:t>K-means, a Basic Clustering Method</a:t>
            </a:r>
          </a:p>
        </p:txBody>
      </p:sp>
      <p:sp>
        <p:nvSpPr>
          <p:cNvPr id="28675" name="Rectangle 3"/>
          <p:cNvSpPr>
            <a:spLocks noGrp="1" noChangeArrowheads="1"/>
          </p:cNvSpPr>
          <p:nvPr>
            <p:ph type="body" idx="4294967295"/>
          </p:nvPr>
        </p:nvSpPr>
        <p:spPr>
          <a:xfrm>
            <a:off x="428596" y="1000108"/>
            <a:ext cx="8242300" cy="2354263"/>
          </a:xfrm>
        </p:spPr>
        <p:txBody>
          <a:bodyPr/>
          <a:lstStyle/>
          <a:p>
            <a:pPr marL="285750" indent="-285750">
              <a:lnSpc>
                <a:spcPct val="90000"/>
              </a:lnSpc>
            </a:pPr>
            <a:r>
              <a:rPr lang="en-US" sz="2800" b="1" dirty="0"/>
              <a:t>Choosing initial k </a:t>
            </a:r>
            <a:r>
              <a:rPr lang="en-US" sz="2800" b="1" dirty="0" err="1"/>
              <a:t>centroids</a:t>
            </a:r>
            <a:endParaRPr lang="en-US" sz="2800" b="1" dirty="0"/>
          </a:p>
          <a:p>
            <a:pPr marL="819150" lvl="1" indent="-342900">
              <a:lnSpc>
                <a:spcPct val="90000"/>
              </a:lnSpc>
            </a:pPr>
            <a:r>
              <a:rPr lang="en-US" sz="2400" dirty="0"/>
              <a:t>Running the clustering many times (only trial and error)</a:t>
            </a:r>
          </a:p>
          <a:p>
            <a:pPr marL="819150" lvl="1" indent="-342900">
              <a:lnSpc>
                <a:spcPct val="90000"/>
              </a:lnSpc>
            </a:pPr>
            <a:r>
              <a:rPr lang="en-US" sz="2400" dirty="0"/>
              <a:t>Using hierarchical clustering to locate the </a:t>
            </a:r>
            <a:r>
              <a:rPr lang="en-US" sz="2400" dirty="0" err="1"/>
              <a:t>centres</a:t>
            </a:r>
            <a:r>
              <a:rPr lang="en-US" sz="2400" dirty="0"/>
              <a:t> (why partition based?)</a:t>
            </a:r>
          </a:p>
          <a:p>
            <a:pPr marL="819150" lvl="1" indent="-342900">
              <a:lnSpc>
                <a:spcPct val="90000"/>
              </a:lnSpc>
            </a:pPr>
            <a:r>
              <a:rPr lang="en-US" sz="2400" dirty="0"/>
              <a:t>Finding </a:t>
            </a:r>
            <a:r>
              <a:rPr lang="en-US" sz="2400" dirty="0" err="1"/>
              <a:t>centres</a:t>
            </a:r>
            <a:r>
              <a:rPr lang="en-US" sz="2400" dirty="0"/>
              <a:t> that are farther apart</a:t>
            </a:r>
          </a:p>
        </p:txBody>
      </p:sp>
      <p:grpSp>
        <p:nvGrpSpPr>
          <p:cNvPr id="2" name="Group 91"/>
          <p:cNvGrpSpPr>
            <a:grpSpLocks/>
          </p:cNvGrpSpPr>
          <p:nvPr/>
        </p:nvGrpSpPr>
        <p:grpSpPr bwMode="auto">
          <a:xfrm>
            <a:off x="285720" y="3571876"/>
            <a:ext cx="8610600" cy="2438400"/>
            <a:chOff x="144" y="2160"/>
            <a:chExt cx="5424" cy="1536"/>
          </a:xfrm>
        </p:grpSpPr>
        <p:sp>
          <p:nvSpPr>
            <p:cNvPr id="28676" name="Oval 12"/>
            <p:cNvSpPr>
              <a:spLocks noChangeArrowheads="1"/>
            </p:cNvSpPr>
            <p:nvPr/>
          </p:nvSpPr>
          <p:spPr bwMode="auto">
            <a:xfrm>
              <a:off x="1246" y="3108"/>
              <a:ext cx="63" cy="66"/>
            </a:xfrm>
            <a:prstGeom prst="ellipse">
              <a:avLst/>
            </a:prstGeom>
            <a:solidFill>
              <a:srgbClr val="4D4D4D"/>
            </a:solidFill>
            <a:ln w="12700">
              <a:solidFill>
                <a:srgbClr val="4D4D4D"/>
              </a:solidFill>
              <a:round/>
              <a:headEnd/>
              <a:tailEnd/>
            </a:ln>
          </p:spPr>
          <p:txBody>
            <a:bodyPr wrap="none" anchor="ctr"/>
            <a:lstStyle/>
            <a:p>
              <a:endParaRPr lang="en-GB"/>
            </a:p>
          </p:txBody>
        </p:sp>
        <p:sp>
          <p:nvSpPr>
            <p:cNvPr id="28677" name="Oval 13"/>
            <p:cNvSpPr>
              <a:spLocks noChangeArrowheads="1"/>
            </p:cNvSpPr>
            <p:nvPr/>
          </p:nvSpPr>
          <p:spPr bwMode="auto">
            <a:xfrm>
              <a:off x="378" y="28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78" name="Oval 14"/>
            <p:cNvSpPr>
              <a:spLocks noChangeArrowheads="1"/>
            </p:cNvSpPr>
            <p:nvPr/>
          </p:nvSpPr>
          <p:spPr bwMode="auto">
            <a:xfrm>
              <a:off x="704" y="24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79" name="Oval 15"/>
            <p:cNvSpPr>
              <a:spLocks noChangeArrowheads="1"/>
            </p:cNvSpPr>
            <p:nvPr/>
          </p:nvSpPr>
          <p:spPr bwMode="auto">
            <a:xfrm>
              <a:off x="992" y="28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0" name="Oval 16"/>
            <p:cNvSpPr>
              <a:spLocks noChangeArrowheads="1"/>
            </p:cNvSpPr>
            <p:nvPr/>
          </p:nvSpPr>
          <p:spPr bwMode="auto">
            <a:xfrm>
              <a:off x="1097" y="2470"/>
              <a:ext cx="64" cy="66"/>
            </a:xfrm>
            <a:prstGeom prst="ellipse">
              <a:avLst/>
            </a:prstGeom>
            <a:solidFill>
              <a:srgbClr val="4D4D4D"/>
            </a:solidFill>
            <a:ln w="12700">
              <a:solidFill>
                <a:schemeClr val="bg2"/>
              </a:solidFill>
              <a:round/>
              <a:headEnd/>
              <a:tailEnd/>
            </a:ln>
          </p:spPr>
          <p:txBody>
            <a:bodyPr wrap="none" anchor="ctr"/>
            <a:lstStyle/>
            <a:p>
              <a:endParaRPr lang="en-GB"/>
            </a:p>
          </p:txBody>
        </p:sp>
        <p:sp>
          <p:nvSpPr>
            <p:cNvPr id="28681" name="Oval 17"/>
            <p:cNvSpPr>
              <a:spLocks noChangeArrowheads="1"/>
            </p:cNvSpPr>
            <p:nvPr/>
          </p:nvSpPr>
          <p:spPr bwMode="auto">
            <a:xfrm>
              <a:off x="928" y="2448"/>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8682" name="Oval 18"/>
            <p:cNvSpPr>
              <a:spLocks noChangeArrowheads="1"/>
            </p:cNvSpPr>
            <p:nvPr/>
          </p:nvSpPr>
          <p:spPr bwMode="auto">
            <a:xfrm>
              <a:off x="526" y="2866"/>
              <a:ext cx="64" cy="66"/>
            </a:xfrm>
            <a:prstGeom prst="ellipse">
              <a:avLst/>
            </a:prstGeom>
            <a:solidFill>
              <a:srgbClr val="4D4D4D"/>
            </a:solidFill>
            <a:ln w="12700">
              <a:solidFill>
                <a:schemeClr val="bg2"/>
              </a:solidFill>
              <a:round/>
              <a:headEnd/>
              <a:tailEnd/>
            </a:ln>
          </p:spPr>
          <p:txBody>
            <a:bodyPr wrap="none" anchor="ctr"/>
            <a:lstStyle/>
            <a:p>
              <a:endParaRPr lang="en-GB"/>
            </a:p>
          </p:txBody>
        </p:sp>
        <p:sp>
          <p:nvSpPr>
            <p:cNvPr id="28683" name="Oval 19"/>
            <p:cNvSpPr>
              <a:spLocks noChangeArrowheads="1"/>
            </p:cNvSpPr>
            <p:nvPr/>
          </p:nvSpPr>
          <p:spPr bwMode="auto">
            <a:xfrm>
              <a:off x="1330" y="25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4" name="Oval 20"/>
            <p:cNvSpPr>
              <a:spLocks noChangeArrowheads="1"/>
            </p:cNvSpPr>
            <p:nvPr/>
          </p:nvSpPr>
          <p:spPr bwMode="auto">
            <a:xfrm>
              <a:off x="526" y="31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5" name="Oval 21"/>
            <p:cNvSpPr>
              <a:spLocks noChangeArrowheads="1"/>
            </p:cNvSpPr>
            <p:nvPr/>
          </p:nvSpPr>
          <p:spPr bwMode="auto">
            <a:xfrm>
              <a:off x="1436" y="28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6" name="Oval 22"/>
            <p:cNvSpPr>
              <a:spLocks noChangeArrowheads="1"/>
            </p:cNvSpPr>
            <p:nvPr/>
          </p:nvSpPr>
          <p:spPr bwMode="auto">
            <a:xfrm>
              <a:off x="1330" y="3284"/>
              <a:ext cx="64"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8687" name="Oval 23"/>
            <p:cNvSpPr>
              <a:spLocks noChangeArrowheads="1"/>
            </p:cNvSpPr>
            <p:nvPr/>
          </p:nvSpPr>
          <p:spPr bwMode="auto">
            <a:xfrm>
              <a:off x="463" y="30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8" name="Oval 24"/>
            <p:cNvSpPr>
              <a:spLocks noChangeArrowheads="1"/>
            </p:cNvSpPr>
            <p:nvPr/>
          </p:nvSpPr>
          <p:spPr bwMode="auto">
            <a:xfrm>
              <a:off x="672" y="27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9" name="Oval 25"/>
            <p:cNvSpPr>
              <a:spLocks noChangeArrowheads="1"/>
            </p:cNvSpPr>
            <p:nvPr/>
          </p:nvSpPr>
          <p:spPr bwMode="auto">
            <a:xfrm>
              <a:off x="849" y="27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0" name="Oval 26"/>
            <p:cNvSpPr>
              <a:spLocks noChangeArrowheads="1"/>
            </p:cNvSpPr>
            <p:nvPr/>
          </p:nvSpPr>
          <p:spPr bwMode="auto">
            <a:xfrm>
              <a:off x="1224" y="29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1" name="Oval 27"/>
            <p:cNvSpPr>
              <a:spLocks noChangeArrowheads="1"/>
            </p:cNvSpPr>
            <p:nvPr/>
          </p:nvSpPr>
          <p:spPr bwMode="auto">
            <a:xfrm>
              <a:off x="1013" y="26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2" name="Oval 28"/>
            <p:cNvSpPr>
              <a:spLocks noChangeArrowheads="1"/>
            </p:cNvSpPr>
            <p:nvPr/>
          </p:nvSpPr>
          <p:spPr bwMode="auto">
            <a:xfrm>
              <a:off x="611" y="32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3" name="Oval 29"/>
            <p:cNvSpPr>
              <a:spLocks noChangeArrowheads="1"/>
            </p:cNvSpPr>
            <p:nvPr/>
          </p:nvSpPr>
          <p:spPr bwMode="auto">
            <a:xfrm>
              <a:off x="1415" y="27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4" name="Oval 30"/>
            <p:cNvSpPr>
              <a:spLocks noChangeArrowheads="1"/>
            </p:cNvSpPr>
            <p:nvPr/>
          </p:nvSpPr>
          <p:spPr bwMode="auto">
            <a:xfrm>
              <a:off x="336" y="3438"/>
              <a:ext cx="63"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8695" name="Oval 31"/>
            <p:cNvSpPr>
              <a:spLocks noChangeArrowheads="1"/>
            </p:cNvSpPr>
            <p:nvPr/>
          </p:nvSpPr>
          <p:spPr bwMode="auto">
            <a:xfrm>
              <a:off x="1521" y="30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6" name="Oval 30"/>
            <p:cNvSpPr>
              <a:spLocks noChangeArrowheads="1"/>
            </p:cNvSpPr>
            <p:nvPr/>
          </p:nvSpPr>
          <p:spPr bwMode="auto">
            <a:xfrm>
              <a:off x="513" y="33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7" name="Oval 30"/>
            <p:cNvSpPr>
              <a:spLocks noChangeArrowheads="1"/>
            </p:cNvSpPr>
            <p:nvPr/>
          </p:nvSpPr>
          <p:spPr bwMode="auto">
            <a:xfrm>
              <a:off x="849" y="25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8" name="Oval 30"/>
            <p:cNvSpPr>
              <a:spLocks noChangeArrowheads="1"/>
            </p:cNvSpPr>
            <p:nvPr/>
          </p:nvSpPr>
          <p:spPr bwMode="auto">
            <a:xfrm>
              <a:off x="1179" y="28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9" name="Rectangle 57"/>
            <p:cNvSpPr>
              <a:spLocks noChangeArrowheads="1"/>
            </p:cNvSpPr>
            <p:nvPr/>
          </p:nvSpPr>
          <p:spPr bwMode="auto">
            <a:xfrm>
              <a:off x="240" y="2352"/>
              <a:ext cx="1440" cy="1248"/>
            </a:xfrm>
            <a:prstGeom prst="rect">
              <a:avLst/>
            </a:prstGeom>
            <a:noFill/>
            <a:ln w="9525">
              <a:solidFill>
                <a:schemeClr val="tx1"/>
              </a:solidFill>
              <a:miter lim="800000"/>
              <a:headEnd/>
              <a:tailEnd/>
            </a:ln>
          </p:spPr>
          <p:txBody>
            <a:bodyPr wrap="none" anchor="ctr"/>
            <a:lstStyle/>
            <a:p>
              <a:endParaRPr lang="en-GB"/>
            </a:p>
          </p:txBody>
        </p:sp>
        <p:sp>
          <p:nvSpPr>
            <p:cNvPr id="28700" name="Oval 12"/>
            <p:cNvSpPr>
              <a:spLocks noChangeArrowheads="1"/>
            </p:cNvSpPr>
            <p:nvPr/>
          </p:nvSpPr>
          <p:spPr bwMode="auto">
            <a:xfrm>
              <a:off x="3214" y="3108"/>
              <a:ext cx="63" cy="66"/>
            </a:xfrm>
            <a:prstGeom prst="ellipse">
              <a:avLst/>
            </a:prstGeom>
            <a:solidFill>
              <a:srgbClr val="0033CC"/>
            </a:solidFill>
            <a:ln w="12700">
              <a:solidFill>
                <a:srgbClr val="4D4D4D"/>
              </a:solidFill>
              <a:round/>
              <a:headEnd/>
              <a:tailEnd/>
            </a:ln>
          </p:spPr>
          <p:txBody>
            <a:bodyPr wrap="none" anchor="ctr"/>
            <a:lstStyle/>
            <a:p>
              <a:endParaRPr lang="en-GB"/>
            </a:p>
          </p:txBody>
        </p:sp>
        <p:sp>
          <p:nvSpPr>
            <p:cNvPr id="28701" name="Oval 13"/>
            <p:cNvSpPr>
              <a:spLocks noChangeArrowheads="1"/>
            </p:cNvSpPr>
            <p:nvPr/>
          </p:nvSpPr>
          <p:spPr bwMode="auto">
            <a:xfrm>
              <a:off x="2346" y="2844"/>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02" name="Oval 14"/>
            <p:cNvSpPr>
              <a:spLocks noChangeArrowheads="1"/>
            </p:cNvSpPr>
            <p:nvPr/>
          </p:nvSpPr>
          <p:spPr bwMode="auto">
            <a:xfrm>
              <a:off x="2672"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3" name="Oval 15"/>
            <p:cNvSpPr>
              <a:spLocks noChangeArrowheads="1"/>
            </p:cNvSpPr>
            <p:nvPr/>
          </p:nvSpPr>
          <p:spPr bwMode="auto">
            <a:xfrm>
              <a:off x="2960" y="2866"/>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4" name="Oval 16"/>
            <p:cNvSpPr>
              <a:spLocks noChangeArrowheads="1"/>
            </p:cNvSpPr>
            <p:nvPr/>
          </p:nvSpPr>
          <p:spPr bwMode="auto">
            <a:xfrm>
              <a:off x="3065" y="2470"/>
              <a:ext cx="64" cy="66"/>
            </a:xfrm>
            <a:prstGeom prst="ellipse">
              <a:avLst/>
            </a:prstGeom>
            <a:solidFill>
              <a:srgbClr val="008000"/>
            </a:solidFill>
            <a:ln w="12700">
              <a:solidFill>
                <a:schemeClr val="bg2"/>
              </a:solidFill>
              <a:round/>
              <a:headEnd/>
              <a:tailEnd/>
            </a:ln>
          </p:spPr>
          <p:txBody>
            <a:bodyPr wrap="none" anchor="ctr"/>
            <a:lstStyle/>
            <a:p>
              <a:endParaRPr lang="en-GB"/>
            </a:p>
          </p:txBody>
        </p:sp>
        <p:sp>
          <p:nvSpPr>
            <p:cNvPr id="28705" name="Oval 17"/>
            <p:cNvSpPr>
              <a:spLocks noChangeArrowheads="1"/>
            </p:cNvSpPr>
            <p:nvPr/>
          </p:nvSpPr>
          <p:spPr bwMode="auto">
            <a:xfrm>
              <a:off x="2896" y="2448"/>
              <a:ext cx="64" cy="66"/>
            </a:xfrm>
            <a:prstGeom prst="ellipse">
              <a:avLst/>
            </a:prstGeom>
            <a:solidFill>
              <a:srgbClr val="008000"/>
            </a:solidFill>
            <a:ln w="12700">
              <a:noFill/>
              <a:round/>
              <a:headEnd/>
              <a:tailEnd/>
            </a:ln>
          </p:spPr>
          <p:txBody>
            <a:bodyPr wrap="none" anchor="ctr"/>
            <a:lstStyle/>
            <a:p>
              <a:endParaRPr lang="en-GB"/>
            </a:p>
          </p:txBody>
        </p:sp>
        <p:sp>
          <p:nvSpPr>
            <p:cNvPr id="28706" name="Oval 18"/>
            <p:cNvSpPr>
              <a:spLocks noChangeArrowheads="1"/>
            </p:cNvSpPr>
            <p:nvPr/>
          </p:nvSpPr>
          <p:spPr bwMode="auto">
            <a:xfrm>
              <a:off x="2494" y="2866"/>
              <a:ext cx="64" cy="66"/>
            </a:xfrm>
            <a:prstGeom prst="ellipse">
              <a:avLst/>
            </a:prstGeom>
            <a:solidFill>
              <a:srgbClr val="008000"/>
            </a:solidFill>
            <a:ln w="12700">
              <a:solidFill>
                <a:schemeClr val="bg2"/>
              </a:solidFill>
              <a:round/>
              <a:headEnd/>
              <a:tailEnd/>
            </a:ln>
          </p:spPr>
          <p:txBody>
            <a:bodyPr wrap="none" anchor="ctr"/>
            <a:lstStyle/>
            <a:p>
              <a:endParaRPr lang="en-GB"/>
            </a:p>
          </p:txBody>
        </p:sp>
        <p:sp>
          <p:nvSpPr>
            <p:cNvPr id="28707" name="Oval 19"/>
            <p:cNvSpPr>
              <a:spLocks noChangeArrowheads="1"/>
            </p:cNvSpPr>
            <p:nvPr/>
          </p:nvSpPr>
          <p:spPr bwMode="auto">
            <a:xfrm>
              <a:off x="3298" y="25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8" name="Oval 20"/>
            <p:cNvSpPr>
              <a:spLocks noChangeArrowheads="1"/>
            </p:cNvSpPr>
            <p:nvPr/>
          </p:nvSpPr>
          <p:spPr bwMode="auto">
            <a:xfrm>
              <a:off x="2494" y="31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09" name="Oval 21"/>
            <p:cNvSpPr>
              <a:spLocks noChangeArrowheads="1"/>
            </p:cNvSpPr>
            <p:nvPr/>
          </p:nvSpPr>
          <p:spPr bwMode="auto">
            <a:xfrm>
              <a:off x="3408" y="28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0" name="Oval 22"/>
            <p:cNvSpPr>
              <a:spLocks noChangeArrowheads="1"/>
            </p:cNvSpPr>
            <p:nvPr/>
          </p:nvSpPr>
          <p:spPr bwMode="auto">
            <a:xfrm>
              <a:off x="3298" y="3284"/>
              <a:ext cx="64" cy="66"/>
            </a:xfrm>
            <a:prstGeom prst="ellipse">
              <a:avLst/>
            </a:prstGeom>
            <a:solidFill>
              <a:srgbClr val="0033CC"/>
            </a:solidFill>
            <a:ln w="12700">
              <a:noFill/>
              <a:round/>
              <a:headEnd/>
              <a:tailEnd/>
            </a:ln>
          </p:spPr>
          <p:txBody>
            <a:bodyPr wrap="none" anchor="ctr"/>
            <a:lstStyle/>
            <a:p>
              <a:endParaRPr lang="en-GB"/>
            </a:p>
          </p:txBody>
        </p:sp>
        <p:sp>
          <p:nvSpPr>
            <p:cNvPr id="28711" name="Oval 23"/>
            <p:cNvSpPr>
              <a:spLocks noChangeArrowheads="1"/>
            </p:cNvSpPr>
            <p:nvPr/>
          </p:nvSpPr>
          <p:spPr bwMode="auto">
            <a:xfrm>
              <a:off x="2431" y="30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12" name="Oval 24"/>
            <p:cNvSpPr>
              <a:spLocks noChangeArrowheads="1"/>
            </p:cNvSpPr>
            <p:nvPr/>
          </p:nvSpPr>
          <p:spPr bwMode="auto">
            <a:xfrm>
              <a:off x="2640"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3" name="Oval 25"/>
            <p:cNvSpPr>
              <a:spLocks noChangeArrowheads="1"/>
            </p:cNvSpPr>
            <p:nvPr/>
          </p:nvSpPr>
          <p:spPr bwMode="auto">
            <a:xfrm>
              <a:off x="2817"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4" name="Oval 26"/>
            <p:cNvSpPr>
              <a:spLocks noChangeArrowheads="1"/>
            </p:cNvSpPr>
            <p:nvPr/>
          </p:nvSpPr>
          <p:spPr bwMode="auto">
            <a:xfrm>
              <a:off x="3192" y="299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5" name="Oval 27"/>
            <p:cNvSpPr>
              <a:spLocks noChangeArrowheads="1"/>
            </p:cNvSpPr>
            <p:nvPr/>
          </p:nvSpPr>
          <p:spPr bwMode="auto">
            <a:xfrm>
              <a:off x="2981" y="26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6" name="Oval 28"/>
            <p:cNvSpPr>
              <a:spLocks noChangeArrowheads="1"/>
            </p:cNvSpPr>
            <p:nvPr/>
          </p:nvSpPr>
          <p:spPr bwMode="auto">
            <a:xfrm>
              <a:off x="2579" y="32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17" name="Oval 29"/>
            <p:cNvSpPr>
              <a:spLocks noChangeArrowheads="1"/>
            </p:cNvSpPr>
            <p:nvPr/>
          </p:nvSpPr>
          <p:spPr bwMode="auto">
            <a:xfrm>
              <a:off x="3383" y="277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8" name="Oval 30"/>
            <p:cNvSpPr>
              <a:spLocks noChangeArrowheads="1"/>
            </p:cNvSpPr>
            <p:nvPr/>
          </p:nvSpPr>
          <p:spPr bwMode="auto">
            <a:xfrm>
              <a:off x="2304" y="3438"/>
              <a:ext cx="63" cy="66"/>
            </a:xfrm>
            <a:prstGeom prst="ellipse">
              <a:avLst/>
            </a:prstGeom>
            <a:solidFill>
              <a:srgbClr val="CC3300"/>
            </a:solidFill>
            <a:ln w="12700">
              <a:noFill/>
              <a:round/>
              <a:headEnd/>
              <a:tailEnd/>
            </a:ln>
          </p:spPr>
          <p:txBody>
            <a:bodyPr wrap="none" anchor="ctr"/>
            <a:lstStyle/>
            <a:p>
              <a:endParaRPr lang="en-GB"/>
            </a:p>
          </p:txBody>
        </p:sp>
        <p:sp>
          <p:nvSpPr>
            <p:cNvPr id="28719" name="Oval 31"/>
            <p:cNvSpPr>
              <a:spLocks noChangeArrowheads="1"/>
            </p:cNvSpPr>
            <p:nvPr/>
          </p:nvSpPr>
          <p:spPr bwMode="auto">
            <a:xfrm>
              <a:off x="3489" y="30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20" name="Oval 30"/>
            <p:cNvSpPr>
              <a:spLocks noChangeArrowheads="1"/>
            </p:cNvSpPr>
            <p:nvPr/>
          </p:nvSpPr>
          <p:spPr bwMode="auto">
            <a:xfrm>
              <a:off x="2481" y="33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21" name="Oval 30"/>
            <p:cNvSpPr>
              <a:spLocks noChangeArrowheads="1"/>
            </p:cNvSpPr>
            <p:nvPr/>
          </p:nvSpPr>
          <p:spPr bwMode="auto">
            <a:xfrm>
              <a:off x="2817" y="25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22" name="Oval 30"/>
            <p:cNvSpPr>
              <a:spLocks noChangeArrowheads="1"/>
            </p:cNvSpPr>
            <p:nvPr/>
          </p:nvSpPr>
          <p:spPr bwMode="auto">
            <a:xfrm>
              <a:off x="3147" y="28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23" name="Rectangle 87"/>
            <p:cNvSpPr>
              <a:spLocks noChangeArrowheads="1"/>
            </p:cNvSpPr>
            <p:nvPr/>
          </p:nvSpPr>
          <p:spPr bwMode="auto">
            <a:xfrm>
              <a:off x="2208" y="2352"/>
              <a:ext cx="1440" cy="1248"/>
            </a:xfrm>
            <a:prstGeom prst="rect">
              <a:avLst/>
            </a:prstGeom>
            <a:noFill/>
            <a:ln w="9525">
              <a:solidFill>
                <a:schemeClr val="tx1"/>
              </a:solidFill>
              <a:miter lim="800000"/>
              <a:headEnd/>
              <a:tailEnd/>
            </a:ln>
          </p:spPr>
          <p:txBody>
            <a:bodyPr wrap="none" anchor="ctr"/>
            <a:lstStyle/>
            <a:p>
              <a:endParaRPr lang="en-GB"/>
            </a:p>
          </p:txBody>
        </p:sp>
        <p:sp>
          <p:nvSpPr>
            <p:cNvPr id="28724" name="Line 88"/>
            <p:cNvSpPr>
              <a:spLocks noChangeShapeType="1"/>
            </p:cNvSpPr>
            <p:nvPr/>
          </p:nvSpPr>
          <p:spPr bwMode="auto">
            <a:xfrm flipV="1">
              <a:off x="144" y="3072"/>
              <a:ext cx="480" cy="480"/>
            </a:xfrm>
            <a:prstGeom prst="line">
              <a:avLst/>
            </a:prstGeom>
            <a:noFill/>
            <a:ln w="76200">
              <a:solidFill>
                <a:srgbClr val="0070C0"/>
              </a:solidFill>
              <a:round/>
              <a:headEnd/>
              <a:tailEnd type="triangle" w="med" len="med"/>
            </a:ln>
          </p:spPr>
          <p:txBody>
            <a:bodyPr/>
            <a:lstStyle/>
            <a:p>
              <a:endParaRPr lang="en-GB"/>
            </a:p>
          </p:txBody>
        </p:sp>
        <p:sp>
          <p:nvSpPr>
            <p:cNvPr id="28725" name="Line 89"/>
            <p:cNvSpPr>
              <a:spLocks noChangeShapeType="1"/>
            </p:cNvSpPr>
            <p:nvPr/>
          </p:nvSpPr>
          <p:spPr bwMode="auto">
            <a:xfrm>
              <a:off x="912" y="2160"/>
              <a:ext cx="0" cy="768"/>
            </a:xfrm>
            <a:prstGeom prst="line">
              <a:avLst/>
            </a:prstGeom>
            <a:noFill/>
            <a:ln w="76200">
              <a:solidFill>
                <a:srgbClr val="0070C0"/>
              </a:solidFill>
              <a:round/>
              <a:headEnd/>
              <a:tailEnd type="triangle" w="med" len="med"/>
            </a:ln>
          </p:spPr>
          <p:txBody>
            <a:bodyPr/>
            <a:lstStyle/>
            <a:p>
              <a:endParaRPr lang="en-GB"/>
            </a:p>
          </p:txBody>
        </p:sp>
        <p:sp>
          <p:nvSpPr>
            <p:cNvPr id="28726" name="Line 90"/>
            <p:cNvSpPr>
              <a:spLocks noChangeShapeType="1"/>
            </p:cNvSpPr>
            <p:nvPr/>
          </p:nvSpPr>
          <p:spPr bwMode="auto">
            <a:xfrm flipH="1" flipV="1">
              <a:off x="1152" y="3120"/>
              <a:ext cx="288" cy="576"/>
            </a:xfrm>
            <a:prstGeom prst="line">
              <a:avLst/>
            </a:prstGeom>
            <a:noFill/>
            <a:ln w="76200">
              <a:solidFill>
                <a:srgbClr val="0070C0"/>
              </a:solidFill>
              <a:round/>
              <a:headEnd/>
              <a:tailEnd type="triangle" w="med" len="med"/>
            </a:ln>
          </p:spPr>
          <p:txBody>
            <a:bodyPr/>
            <a:lstStyle/>
            <a:p>
              <a:endParaRPr lang="en-GB"/>
            </a:p>
          </p:txBody>
        </p:sp>
        <p:sp>
          <p:nvSpPr>
            <p:cNvPr id="28727" name="AutoShape 115"/>
            <p:cNvSpPr>
              <a:spLocks noChangeArrowheads="1"/>
            </p:cNvSpPr>
            <p:nvPr/>
          </p:nvSpPr>
          <p:spPr bwMode="auto">
            <a:xfrm>
              <a:off x="2428" y="3206"/>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8728" name="AutoShape 116"/>
            <p:cNvSpPr>
              <a:spLocks noChangeArrowheads="1"/>
            </p:cNvSpPr>
            <p:nvPr/>
          </p:nvSpPr>
          <p:spPr bwMode="auto">
            <a:xfrm>
              <a:off x="3327" y="3052"/>
              <a:ext cx="48" cy="48"/>
            </a:xfrm>
            <a:prstGeom prst="triangle">
              <a:avLst>
                <a:gd name="adj" fmla="val 50000"/>
              </a:avLst>
            </a:prstGeom>
            <a:solidFill>
              <a:srgbClr val="6699FF"/>
            </a:solidFill>
            <a:ln w="9525">
              <a:solidFill>
                <a:schemeClr val="tx1"/>
              </a:solidFill>
              <a:miter lim="800000"/>
              <a:headEnd/>
              <a:tailEnd/>
            </a:ln>
          </p:spPr>
          <p:txBody>
            <a:bodyPr wrap="none" anchor="ctr"/>
            <a:lstStyle/>
            <a:p>
              <a:endParaRPr lang="en-GB"/>
            </a:p>
          </p:txBody>
        </p:sp>
        <p:sp>
          <p:nvSpPr>
            <p:cNvPr id="28729" name="AutoShape 117"/>
            <p:cNvSpPr>
              <a:spLocks noChangeArrowheads="1"/>
            </p:cNvSpPr>
            <p:nvPr/>
          </p:nvSpPr>
          <p:spPr bwMode="auto">
            <a:xfrm>
              <a:off x="2900" y="2701"/>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8730" name="Oval 12"/>
            <p:cNvSpPr>
              <a:spLocks noChangeArrowheads="1"/>
            </p:cNvSpPr>
            <p:nvPr/>
          </p:nvSpPr>
          <p:spPr bwMode="auto">
            <a:xfrm>
              <a:off x="5134" y="3108"/>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31" name="Oval 13"/>
            <p:cNvSpPr>
              <a:spLocks noChangeArrowheads="1"/>
            </p:cNvSpPr>
            <p:nvPr/>
          </p:nvSpPr>
          <p:spPr bwMode="auto">
            <a:xfrm>
              <a:off x="4272" y="2832"/>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2" name="Oval 14"/>
            <p:cNvSpPr>
              <a:spLocks noChangeArrowheads="1"/>
            </p:cNvSpPr>
            <p:nvPr/>
          </p:nvSpPr>
          <p:spPr bwMode="auto">
            <a:xfrm>
              <a:off x="4592"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3" name="Oval 15"/>
            <p:cNvSpPr>
              <a:spLocks noChangeArrowheads="1"/>
            </p:cNvSpPr>
            <p:nvPr/>
          </p:nvSpPr>
          <p:spPr bwMode="auto">
            <a:xfrm>
              <a:off x="4880" y="2866"/>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4" name="Oval 16"/>
            <p:cNvSpPr>
              <a:spLocks noChangeArrowheads="1"/>
            </p:cNvSpPr>
            <p:nvPr/>
          </p:nvSpPr>
          <p:spPr bwMode="auto">
            <a:xfrm>
              <a:off x="4985"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5" name="Oval 17"/>
            <p:cNvSpPr>
              <a:spLocks noChangeArrowheads="1"/>
            </p:cNvSpPr>
            <p:nvPr/>
          </p:nvSpPr>
          <p:spPr bwMode="auto">
            <a:xfrm>
              <a:off x="4816" y="2448"/>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6" name="Oval 18"/>
            <p:cNvSpPr>
              <a:spLocks noChangeArrowheads="1"/>
            </p:cNvSpPr>
            <p:nvPr/>
          </p:nvSpPr>
          <p:spPr bwMode="auto">
            <a:xfrm>
              <a:off x="4414" y="286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7" name="Oval 19"/>
            <p:cNvSpPr>
              <a:spLocks noChangeArrowheads="1"/>
            </p:cNvSpPr>
            <p:nvPr/>
          </p:nvSpPr>
          <p:spPr bwMode="auto">
            <a:xfrm>
              <a:off x="5218" y="25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8" name="Oval 20"/>
            <p:cNvSpPr>
              <a:spLocks noChangeArrowheads="1"/>
            </p:cNvSpPr>
            <p:nvPr/>
          </p:nvSpPr>
          <p:spPr bwMode="auto">
            <a:xfrm>
              <a:off x="4414" y="31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9" name="Oval 21"/>
            <p:cNvSpPr>
              <a:spLocks noChangeArrowheads="1"/>
            </p:cNvSpPr>
            <p:nvPr/>
          </p:nvSpPr>
          <p:spPr bwMode="auto">
            <a:xfrm>
              <a:off x="5324" y="286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0" name="Oval 22"/>
            <p:cNvSpPr>
              <a:spLocks noChangeArrowheads="1"/>
            </p:cNvSpPr>
            <p:nvPr/>
          </p:nvSpPr>
          <p:spPr bwMode="auto">
            <a:xfrm>
              <a:off x="5218" y="3284"/>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1" name="Oval 23"/>
            <p:cNvSpPr>
              <a:spLocks noChangeArrowheads="1"/>
            </p:cNvSpPr>
            <p:nvPr/>
          </p:nvSpPr>
          <p:spPr bwMode="auto">
            <a:xfrm>
              <a:off x="4351" y="30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2" name="Oval 24"/>
            <p:cNvSpPr>
              <a:spLocks noChangeArrowheads="1"/>
            </p:cNvSpPr>
            <p:nvPr/>
          </p:nvSpPr>
          <p:spPr bwMode="auto">
            <a:xfrm>
              <a:off x="4560"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3" name="Oval 25"/>
            <p:cNvSpPr>
              <a:spLocks noChangeArrowheads="1"/>
            </p:cNvSpPr>
            <p:nvPr/>
          </p:nvSpPr>
          <p:spPr bwMode="auto">
            <a:xfrm>
              <a:off x="4737"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4" name="Oval 26"/>
            <p:cNvSpPr>
              <a:spLocks noChangeArrowheads="1"/>
            </p:cNvSpPr>
            <p:nvPr/>
          </p:nvSpPr>
          <p:spPr bwMode="auto">
            <a:xfrm>
              <a:off x="5112" y="297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5" name="Oval 27"/>
            <p:cNvSpPr>
              <a:spLocks noChangeArrowheads="1"/>
            </p:cNvSpPr>
            <p:nvPr/>
          </p:nvSpPr>
          <p:spPr bwMode="auto">
            <a:xfrm>
              <a:off x="4901" y="26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6" name="Oval 28"/>
            <p:cNvSpPr>
              <a:spLocks noChangeArrowheads="1"/>
            </p:cNvSpPr>
            <p:nvPr/>
          </p:nvSpPr>
          <p:spPr bwMode="auto">
            <a:xfrm>
              <a:off x="4499" y="32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7" name="Oval 29"/>
            <p:cNvSpPr>
              <a:spLocks noChangeArrowheads="1"/>
            </p:cNvSpPr>
            <p:nvPr/>
          </p:nvSpPr>
          <p:spPr bwMode="auto">
            <a:xfrm>
              <a:off x="5303" y="275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8" name="Oval 30"/>
            <p:cNvSpPr>
              <a:spLocks noChangeArrowheads="1"/>
            </p:cNvSpPr>
            <p:nvPr/>
          </p:nvSpPr>
          <p:spPr bwMode="auto">
            <a:xfrm>
              <a:off x="4224" y="343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9" name="Oval 31"/>
            <p:cNvSpPr>
              <a:spLocks noChangeArrowheads="1"/>
            </p:cNvSpPr>
            <p:nvPr/>
          </p:nvSpPr>
          <p:spPr bwMode="auto">
            <a:xfrm>
              <a:off x="5409" y="30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50" name="Oval 30"/>
            <p:cNvSpPr>
              <a:spLocks noChangeArrowheads="1"/>
            </p:cNvSpPr>
            <p:nvPr/>
          </p:nvSpPr>
          <p:spPr bwMode="auto">
            <a:xfrm>
              <a:off x="4401" y="33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51" name="Oval 30"/>
            <p:cNvSpPr>
              <a:spLocks noChangeArrowheads="1"/>
            </p:cNvSpPr>
            <p:nvPr/>
          </p:nvSpPr>
          <p:spPr bwMode="auto">
            <a:xfrm>
              <a:off x="4752" y="257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52" name="Oval 30"/>
            <p:cNvSpPr>
              <a:spLocks noChangeArrowheads="1"/>
            </p:cNvSpPr>
            <p:nvPr/>
          </p:nvSpPr>
          <p:spPr bwMode="auto">
            <a:xfrm>
              <a:off x="5067" y="28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53" name="Rectangle 173"/>
            <p:cNvSpPr>
              <a:spLocks noChangeArrowheads="1"/>
            </p:cNvSpPr>
            <p:nvPr/>
          </p:nvSpPr>
          <p:spPr bwMode="auto">
            <a:xfrm>
              <a:off x="4128" y="2352"/>
              <a:ext cx="1440" cy="1248"/>
            </a:xfrm>
            <a:prstGeom prst="rect">
              <a:avLst/>
            </a:prstGeom>
            <a:noFill/>
            <a:ln w="9525">
              <a:solidFill>
                <a:schemeClr val="tx1"/>
              </a:solidFill>
              <a:miter lim="800000"/>
              <a:headEnd/>
              <a:tailEnd/>
            </a:ln>
          </p:spPr>
          <p:txBody>
            <a:bodyPr wrap="none" anchor="ctr"/>
            <a:lstStyle/>
            <a:p>
              <a:endParaRPr lang="en-GB"/>
            </a:p>
          </p:txBody>
        </p:sp>
        <p:sp>
          <p:nvSpPr>
            <p:cNvPr id="28754" name="Line 174"/>
            <p:cNvSpPr>
              <a:spLocks noChangeShapeType="1"/>
            </p:cNvSpPr>
            <p:nvPr/>
          </p:nvSpPr>
          <p:spPr bwMode="auto">
            <a:xfrm>
              <a:off x="4128" y="2544"/>
              <a:ext cx="720" cy="480"/>
            </a:xfrm>
            <a:prstGeom prst="line">
              <a:avLst/>
            </a:prstGeom>
            <a:noFill/>
            <a:ln w="9525">
              <a:solidFill>
                <a:schemeClr val="tx1"/>
              </a:solidFill>
              <a:prstDash val="lgDash"/>
              <a:round/>
              <a:headEnd/>
              <a:tailEnd/>
            </a:ln>
          </p:spPr>
          <p:txBody>
            <a:bodyPr/>
            <a:lstStyle/>
            <a:p>
              <a:endParaRPr lang="en-GB"/>
            </a:p>
          </p:txBody>
        </p:sp>
        <p:sp>
          <p:nvSpPr>
            <p:cNvPr id="28755" name="Line 175"/>
            <p:cNvSpPr>
              <a:spLocks noChangeShapeType="1"/>
            </p:cNvSpPr>
            <p:nvPr/>
          </p:nvSpPr>
          <p:spPr bwMode="auto">
            <a:xfrm>
              <a:off x="4848" y="3024"/>
              <a:ext cx="48" cy="576"/>
            </a:xfrm>
            <a:prstGeom prst="line">
              <a:avLst/>
            </a:prstGeom>
            <a:noFill/>
            <a:ln w="9525">
              <a:solidFill>
                <a:schemeClr val="tx1"/>
              </a:solidFill>
              <a:prstDash val="lgDash"/>
              <a:round/>
              <a:headEnd/>
              <a:tailEnd/>
            </a:ln>
          </p:spPr>
          <p:txBody>
            <a:bodyPr/>
            <a:lstStyle/>
            <a:p>
              <a:endParaRPr lang="en-GB"/>
            </a:p>
          </p:txBody>
        </p:sp>
        <p:sp>
          <p:nvSpPr>
            <p:cNvPr id="28756" name="Line 176"/>
            <p:cNvSpPr>
              <a:spLocks noChangeShapeType="1"/>
            </p:cNvSpPr>
            <p:nvPr/>
          </p:nvSpPr>
          <p:spPr bwMode="auto">
            <a:xfrm flipV="1">
              <a:off x="4848" y="2448"/>
              <a:ext cx="720" cy="576"/>
            </a:xfrm>
            <a:prstGeom prst="line">
              <a:avLst/>
            </a:prstGeom>
            <a:noFill/>
            <a:ln w="9525">
              <a:solidFill>
                <a:schemeClr val="tx1"/>
              </a:solidFill>
              <a:prstDash val="lgDash"/>
              <a:round/>
              <a:headEnd/>
              <a:tailEnd/>
            </a:ln>
          </p:spPr>
          <p:txBody>
            <a:bodyPr/>
            <a:lstStyle/>
            <a:p>
              <a:endParaRPr lang="en-GB"/>
            </a:p>
          </p:txBody>
        </p:sp>
        <p:sp>
          <p:nvSpPr>
            <p:cNvPr id="28757" name="AutoShape 177"/>
            <p:cNvSpPr>
              <a:spLocks noChangeArrowheads="1"/>
            </p:cNvSpPr>
            <p:nvPr/>
          </p:nvSpPr>
          <p:spPr bwMode="auto">
            <a:xfrm>
              <a:off x="4853" y="2658"/>
              <a:ext cx="48" cy="48"/>
            </a:xfrm>
            <a:prstGeom prst="triangle">
              <a:avLst>
                <a:gd name="adj" fmla="val 50000"/>
              </a:avLst>
            </a:prstGeom>
            <a:solidFill>
              <a:srgbClr val="008000"/>
            </a:solidFill>
            <a:ln w="9525">
              <a:solidFill>
                <a:schemeClr val="tx1"/>
              </a:solidFill>
              <a:miter lim="800000"/>
              <a:headEnd/>
              <a:tailEnd/>
            </a:ln>
          </p:spPr>
          <p:txBody>
            <a:bodyPr wrap="none" anchor="ctr"/>
            <a:lstStyle/>
            <a:p>
              <a:endParaRPr lang="en-GB"/>
            </a:p>
          </p:txBody>
        </p:sp>
        <p:sp>
          <p:nvSpPr>
            <p:cNvPr id="28758" name="AutoShape 178"/>
            <p:cNvSpPr>
              <a:spLocks noChangeArrowheads="1"/>
            </p:cNvSpPr>
            <p:nvPr/>
          </p:nvSpPr>
          <p:spPr bwMode="auto">
            <a:xfrm>
              <a:off x="4364" y="3130"/>
              <a:ext cx="48" cy="48"/>
            </a:xfrm>
            <a:prstGeom prst="triangle">
              <a:avLst>
                <a:gd name="adj" fmla="val 50000"/>
              </a:avLst>
            </a:prstGeom>
            <a:solidFill>
              <a:srgbClr val="CC3300"/>
            </a:solidFill>
            <a:ln w="9525">
              <a:solidFill>
                <a:schemeClr val="tx1"/>
              </a:solidFill>
              <a:miter lim="800000"/>
              <a:headEnd/>
              <a:tailEnd/>
            </a:ln>
          </p:spPr>
          <p:txBody>
            <a:bodyPr wrap="none" anchor="ctr"/>
            <a:lstStyle/>
            <a:p>
              <a:endParaRPr lang="en-GB"/>
            </a:p>
          </p:txBody>
        </p:sp>
        <p:sp>
          <p:nvSpPr>
            <p:cNvPr id="28759" name="AutoShape 179"/>
            <p:cNvSpPr>
              <a:spLocks noChangeArrowheads="1"/>
            </p:cNvSpPr>
            <p:nvPr/>
          </p:nvSpPr>
          <p:spPr bwMode="auto">
            <a:xfrm>
              <a:off x="5214" y="3029"/>
              <a:ext cx="48" cy="48"/>
            </a:xfrm>
            <a:prstGeom prst="triangle">
              <a:avLst>
                <a:gd name="adj" fmla="val 50000"/>
              </a:avLst>
            </a:prstGeom>
            <a:solidFill>
              <a:srgbClr val="0033CC"/>
            </a:solidFill>
            <a:ln w="9525">
              <a:solidFill>
                <a:schemeClr val="tx1"/>
              </a:solidFill>
              <a:miter lim="800000"/>
              <a:headEnd/>
              <a:tailEnd/>
            </a:ln>
          </p:spPr>
          <p:txBody>
            <a:bodyPr wrap="none" anchor="ctr"/>
            <a:lstStyle/>
            <a:p>
              <a:endParaRPr lang="en-GB"/>
            </a:p>
          </p:txBody>
        </p:sp>
        <p:sp>
          <p:nvSpPr>
            <p:cNvPr id="28760" name="AutoShape 180"/>
            <p:cNvSpPr>
              <a:spLocks noChangeArrowheads="1"/>
            </p:cNvSpPr>
            <p:nvPr/>
          </p:nvSpPr>
          <p:spPr bwMode="auto">
            <a:xfrm>
              <a:off x="1776" y="2976"/>
              <a:ext cx="336" cy="144"/>
            </a:xfrm>
            <a:prstGeom prst="rightArrow">
              <a:avLst>
                <a:gd name="adj1" fmla="val 50000"/>
                <a:gd name="adj2" fmla="val 58333"/>
              </a:avLst>
            </a:prstGeom>
            <a:solidFill>
              <a:srgbClr val="0033CC"/>
            </a:solidFill>
            <a:ln w="9525">
              <a:solidFill>
                <a:schemeClr val="tx1"/>
              </a:solidFill>
              <a:miter lim="800000"/>
              <a:headEnd/>
              <a:tailEnd/>
            </a:ln>
          </p:spPr>
          <p:txBody>
            <a:bodyPr wrap="none" anchor="ctr"/>
            <a:lstStyle/>
            <a:p>
              <a:endParaRPr lang="en-GB"/>
            </a:p>
          </p:txBody>
        </p:sp>
        <p:sp>
          <p:nvSpPr>
            <p:cNvPr id="28761" name="AutoShape 181"/>
            <p:cNvSpPr>
              <a:spLocks noChangeArrowheads="1"/>
            </p:cNvSpPr>
            <p:nvPr/>
          </p:nvSpPr>
          <p:spPr bwMode="auto">
            <a:xfrm>
              <a:off x="3744" y="2976"/>
              <a:ext cx="336" cy="144"/>
            </a:xfrm>
            <a:prstGeom prst="rightArrow">
              <a:avLst>
                <a:gd name="adj1" fmla="val 50000"/>
                <a:gd name="adj2" fmla="val 58333"/>
              </a:avLst>
            </a:prstGeom>
            <a:solidFill>
              <a:srgbClr val="0033CC"/>
            </a:solidFill>
            <a:ln w="9525">
              <a:solidFill>
                <a:schemeClr val="tx1"/>
              </a:solidFill>
              <a:miter lim="800000"/>
              <a:headEnd/>
              <a:tailEnd/>
            </a:ln>
          </p:spPr>
          <p:txBody>
            <a:bodyPr wrap="none" anchor="ctr"/>
            <a:lstStyle/>
            <a:p>
              <a:endParaRPr lang="en-GB"/>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Line 58"/>
          <p:cNvSpPr>
            <a:spLocks noChangeShapeType="1"/>
          </p:cNvSpPr>
          <p:nvPr/>
        </p:nvSpPr>
        <p:spPr bwMode="auto">
          <a:xfrm flipH="1" flipV="1">
            <a:off x="3810000" y="4038600"/>
            <a:ext cx="533400" cy="304800"/>
          </a:xfrm>
          <a:prstGeom prst="line">
            <a:avLst/>
          </a:prstGeom>
          <a:noFill/>
          <a:ln w="9525">
            <a:solidFill>
              <a:schemeClr val="tx1"/>
            </a:solidFill>
            <a:round/>
            <a:headEnd/>
            <a:tailEnd type="stealth" w="sm" len="med"/>
          </a:ln>
        </p:spPr>
        <p:txBody>
          <a:bodyPr/>
          <a:lstStyle/>
          <a:p>
            <a:endParaRPr lang="en-GB"/>
          </a:p>
        </p:txBody>
      </p:sp>
      <p:sp>
        <p:nvSpPr>
          <p:cNvPr id="1028" name="Oval 56"/>
          <p:cNvSpPr>
            <a:spLocks noChangeArrowheads="1"/>
          </p:cNvSpPr>
          <p:nvPr/>
        </p:nvSpPr>
        <p:spPr bwMode="auto">
          <a:xfrm>
            <a:off x="4667250" y="3895725"/>
            <a:ext cx="381000" cy="381000"/>
          </a:xfrm>
          <a:prstGeom prst="ellipse">
            <a:avLst/>
          </a:prstGeom>
          <a:noFill/>
          <a:ln w="9525">
            <a:solidFill>
              <a:schemeClr val="tx1"/>
            </a:solidFill>
            <a:round/>
            <a:headEnd/>
            <a:tailEnd/>
          </a:ln>
        </p:spPr>
        <p:txBody>
          <a:bodyPr wrap="none" anchor="ctr"/>
          <a:lstStyle/>
          <a:p>
            <a:endParaRPr lang="en-GB"/>
          </a:p>
        </p:txBody>
      </p:sp>
      <p:sp>
        <p:nvSpPr>
          <p:cNvPr id="1029" name="Oval 55"/>
          <p:cNvSpPr>
            <a:spLocks noChangeArrowheads="1"/>
          </p:cNvSpPr>
          <p:nvPr/>
        </p:nvSpPr>
        <p:spPr bwMode="auto">
          <a:xfrm>
            <a:off x="4572000" y="4343400"/>
            <a:ext cx="381000" cy="381000"/>
          </a:xfrm>
          <a:prstGeom prst="ellipse">
            <a:avLst/>
          </a:prstGeom>
          <a:noFill/>
          <a:ln w="9525">
            <a:solidFill>
              <a:schemeClr val="tx1"/>
            </a:solidFill>
            <a:round/>
            <a:headEnd/>
            <a:tailEnd/>
          </a:ln>
        </p:spPr>
        <p:txBody>
          <a:bodyPr wrap="none" anchor="ctr"/>
          <a:lstStyle/>
          <a:p>
            <a:endParaRPr lang="en-GB"/>
          </a:p>
        </p:txBody>
      </p:sp>
      <p:sp>
        <p:nvSpPr>
          <p:cNvPr id="1030" name="Oval 54"/>
          <p:cNvSpPr>
            <a:spLocks noChangeArrowheads="1"/>
          </p:cNvSpPr>
          <p:nvPr/>
        </p:nvSpPr>
        <p:spPr bwMode="auto">
          <a:xfrm>
            <a:off x="3200400" y="3352800"/>
            <a:ext cx="1371600" cy="1295400"/>
          </a:xfrm>
          <a:prstGeom prst="ellipse">
            <a:avLst/>
          </a:prstGeom>
          <a:noFill/>
          <a:ln w="9525">
            <a:solidFill>
              <a:schemeClr val="tx1"/>
            </a:solidFill>
            <a:round/>
            <a:headEnd/>
            <a:tailEnd/>
          </a:ln>
        </p:spPr>
        <p:txBody>
          <a:bodyPr wrap="none" anchor="ctr"/>
          <a:lstStyle/>
          <a:p>
            <a:endParaRPr lang="en-GB"/>
          </a:p>
        </p:txBody>
      </p:sp>
      <p:sp>
        <p:nvSpPr>
          <p:cNvPr id="1031" name="Rectangle 2"/>
          <p:cNvSpPr>
            <a:spLocks noGrp="1" noChangeArrowheads="1"/>
          </p:cNvSpPr>
          <p:nvPr>
            <p:ph type="title" idx="4294967295"/>
          </p:nvPr>
        </p:nvSpPr>
        <p:spPr>
          <a:xfrm>
            <a:off x="214282" y="214290"/>
            <a:ext cx="7272338" cy="523857"/>
          </a:xfrm>
        </p:spPr>
        <p:txBody>
          <a:bodyPr>
            <a:normAutofit fontScale="90000"/>
          </a:bodyPr>
          <a:lstStyle/>
          <a:p>
            <a:r>
              <a:rPr lang="en-GB" sz="3600" b="1" dirty="0"/>
              <a:t>Limitations of Basic Solutions</a:t>
            </a:r>
          </a:p>
        </p:txBody>
      </p:sp>
      <p:sp>
        <p:nvSpPr>
          <p:cNvPr id="1032" name="Rectangle 3"/>
          <p:cNvSpPr>
            <a:spLocks noGrp="1" noChangeArrowheads="1"/>
          </p:cNvSpPr>
          <p:nvPr>
            <p:ph type="body" idx="4294967295"/>
          </p:nvPr>
        </p:nvSpPr>
        <p:spPr>
          <a:xfrm>
            <a:off x="357158" y="928670"/>
            <a:ext cx="8382000" cy="1981200"/>
          </a:xfrm>
        </p:spPr>
        <p:txBody>
          <a:bodyPr/>
          <a:lstStyle/>
          <a:p>
            <a:r>
              <a:rPr lang="en-GB" sz="2800" b="1" dirty="0"/>
              <a:t>Limitations of the K-means Method</a:t>
            </a:r>
          </a:p>
          <a:p>
            <a:pPr marL="857250" lvl="1" indent="-400050"/>
            <a:r>
              <a:rPr lang="en-GB" altLang="zh-CN" sz="2400" dirty="0">
                <a:ea typeface="SimSun" pitchFamily="2" charset="-122"/>
              </a:rPr>
              <a:t>Effects by the outliers</a:t>
            </a:r>
            <a:endParaRPr lang="en-GB" sz="2400" dirty="0"/>
          </a:p>
          <a:p>
            <a:pPr marL="857250" lvl="1" indent="-400050"/>
            <a:r>
              <a:rPr lang="en-GB" sz="2400" dirty="0"/>
              <a:t>Unable to detect clusters of different sizes</a:t>
            </a:r>
          </a:p>
          <a:p>
            <a:pPr marL="857250" lvl="1" indent="-400050"/>
            <a:r>
              <a:rPr lang="en-GB" sz="2400" dirty="0"/>
              <a:t>Unable to detect clusters of arbitrary shapes </a:t>
            </a:r>
          </a:p>
        </p:txBody>
      </p:sp>
      <p:graphicFrame>
        <p:nvGraphicFramePr>
          <p:cNvPr id="1026" name="Object 13"/>
          <p:cNvGraphicFramePr>
            <a:graphicFrameLocks noChangeAspect="1"/>
          </p:cNvGraphicFramePr>
          <p:nvPr/>
        </p:nvGraphicFramePr>
        <p:xfrm>
          <a:off x="381000" y="3581400"/>
          <a:ext cx="2133600" cy="1350963"/>
        </p:xfrm>
        <a:graphic>
          <a:graphicData uri="http://schemas.openxmlformats.org/presentationml/2006/ole">
            <mc:AlternateContent xmlns:mc="http://schemas.openxmlformats.org/markup-compatibility/2006">
              <mc:Choice xmlns:v="urn:schemas-microsoft-com:vml" Requires="v">
                <p:oleObj spid="_x0000_s3087" name="Photo Editor Photo" r:id="rId4" imgW="1819529" imgH="1152381" progId="">
                  <p:embed/>
                </p:oleObj>
              </mc:Choice>
              <mc:Fallback>
                <p:oleObj name="Photo Editor Photo" r:id="rId4" imgW="1819529" imgH="1152381" progId="">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3581400"/>
                        <a:ext cx="2133600" cy="1350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3" name="Oval 15"/>
          <p:cNvSpPr>
            <a:spLocks noChangeArrowheads="1"/>
          </p:cNvSpPr>
          <p:nvPr/>
        </p:nvSpPr>
        <p:spPr bwMode="auto">
          <a:xfrm>
            <a:off x="3702050" y="3462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4" name="Oval 16"/>
          <p:cNvSpPr>
            <a:spLocks noChangeArrowheads="1"/>
          </p:cNvSpPr>
          <p:nvPr/>
        </p:nvSpPr>
        <p:spPr bwMode="auto">
          <a:xfrm>
            <a:off x="3854450" y="3462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5" name="Oval 17"/>
          <p:cNvSpPr>
            <a:spLocks noChangeArrowheads="1"/>
          </p:cNvSpPr>
          <p:nvPr/>
        </p:nvSpPr>
        <p:spPr bwMode="auto">
          <a:xfrm>
            <a:off x="39306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6" name="Oval 18"/>
          <p:cNvSpPr>
            <a:spLocks noChangeArrowheads="1"/>
          </p:cNvSpPr>
          <p:nvPr/>
        </p:nvSpPr>
        <p:spPr bwMode="auto">
          <a:xfrm>
            <a:off x="37020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7" name="Oval 19"/>
          <p:cNvSpPr>
            <a:spLocks noChangeArrowheads="1"/>
          </p:cNvSpPr>
          <p:nvPr/>
        </p:nvSpPr>
        <p:spPr bwMode="auto">
          <a:xfrm>
            <a:off x="3549650" y="3843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8" name="Oval 20"/>
          <p:cNvSpPr>
            <a:spLocks noChangeArrowheads="1"/>
          </p:cNvSpPr>
          <p:nvPr/>
        </p:nvSpPr>
        <p:spPr bwMode="auto">
          <a:xfrm>
            <a:off x="4083050" y="3767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9" name="Oval 21"/>
          <p:cNvSpPr>
            <a:spLocks noChangeArrowheads="1"/>
          </p:cNvSpPr>
          <p:nvPr/>
        </p:nvSpPr>
        <p:spPr bwMode="auto">
          <a:xfrm>
            <a:off x="3962400" y="3886200"/>
            <a:ext cx="74613" cy="74613"/>
          </a:xfrm>
          <a:prstGeom prst="ellipse">
            <a:avLst/>
          </a:prstGeom>
          <a:solidFill>
            <a:schemeClr val="tx1"/>
          </a:solidFill>
          <a:ln w="9525">
            <a:solidFill>
              <a:schemeClr val="tx1"/>
            </a:solidFill>
            <a:round/>
            <a:headEnd/>
            <a:tailEnd/>
          </a:ln>
        </p:spPr>
        <p:txBody>
          <a:bodyPr wrap="none" anchor="ctr"/>
          <a:lstStyle/>
          <a:p>
            <a:endParaRPr lang="en-GB"/>
          </a:p>
        </p:txBody>
      </p:sp>
      <p:sp>
        <p:nvSpPr>
          <p:cNvPr id="1040" name="Oval 22"/>
          <p:cNvSpPr>
            <a:spLocks noChangeArrowheads="1"/>
          </p:cNvSpPr>
          <p:nvPr/>
        </p:nvSpPr>
        <p:spPr bwMode="auto">
          <a:xfrm>
            <a:off x="3473450" y="3614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1" name="Oval 23"/>
          <p:cNvSpPr>
            <a:spLocks noChangeArrowheads="1"/>
          </p:cNvSpPr>
          <p:nvPr/>
        </p:nvSpPr>
        <p:spPr bwMode="auto">
          <a:xfrm>
            <a:off x="3778250" y="3995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2" name="Oval 24"/>
          <p:cNvSpPr>
            <a:spLocks noChangeArrowheads="1"/>
          </p:cNvSpPr>
          <p:nvPr/>
        </p:nvSpPr>
        <p:spPr bwMode="auto">
          <a:xfrm>
            <a:off x="4006850" y="4071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3" name="Oval 25"/>
          <p:cNvSpPr>
            <a:spLocks noChangeArrowheads="1"/>
          </p:cNvSpPr>
          <p:nvPr/>
        </p:nvSpPr>
        <p:spPr bwMode="auto">
          <a:xfrm>
            <a:off x="3506788" y="4040188"/>
            <a:ext cx="74612"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4" name="Oval 26"/>
          <p:cNvSpPr>
            <a:spLocks noChangeArrowheads="1"/>
          </p:cNvSpPr>
          <p:nvPr/>
        </p:nvSpPr>
        <p:spPr bwMode="auto">
          <a:xfrm>
            <a:off x="3549650" y="4300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5" name="Oval 27"/>
          <p:cNvSpPr>
            <a:spLocks noChangeArrowheads="1"/>
          </p:cNvSpPr>
          <p:nvPr/>
        </p:nvSpPr>
        <p:spPr bwMode="auto">
          <a:xfrm>
            <a:off x="4006850" y="4376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6" name="Oval 28"/>
          <p:cNvSpPr>
            <a:spLocks noChangeArrowheads="1"/>
          </p:cNvSpPr>
          <p:nvPr/>
        </p:nvSpPr>
        <p:spPr bwMode="auto">
          <a:xfrm>
            <a:off x="3778250" y="4224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7" name="Oval 29"/>
          <p:cNvSpPr>
            <a:spLocks noChangeArrowheads="1"/>
          </p:cNvSpPr>
          <p:nvPr/>
        </p:nvSpPr>
        <p:spPr bwMode="auto">
          <a:xfrm>
            <a:off x="4235450" y="3919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8" name="Oval 30"/>
          <p:cNvSpPr>
            <a:spLocks noChangeArrowheads="1"/>
          </p:cNvSpPr>
          <p:nvPr/>
        </p:nvSpPr>
        <p:spPr bwMode="auto">
          <a:xfrm>
            <a:off x="4159250" y="4224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9" name="Oval 31"/>
          <p:cNvSpPr>
            <a:spLocks noChangeArrowheads="1"/>
          </p:cNvSpPr>
          <p:nvPr/>
        </p:nvSpPr>
        <p:spPr bwMode="auto">
          <a:xfrm>
            <a:off x="4083050" y="3538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0" name="Oval 32"/>
          <p:cNvSpPr>
            <a:spLocks noChangeArrowheads="1"/>
          </p:cNvSpPr>
          <p:nvPr/>
        </p:nvSpPr>
        <p:spPr bwMode="auto">
          <a:xfrm>
            <a:off x="43116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1" name="Oval 33"/>
          <p:cNvSpPr>
            <a:spLocks noChangeArrowheads="1"/>
          </p:cNvSpPr>
          <p:nvPr/>
        </p:nvSpPr>
        <p:spPr bwMode="auto">
          <a:xfrm>
            <a:off x="4311650" y="4148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2" name="Oval 34"/>
          <p:cNvSpPr>
            <a:spLocks noChangeArrowheads="1"/>
          </p:cNvSpPr>
          <p:nvPr/>
        </p:nvSpPr>
        <p:spPr bwMode="auto">
          <a:xfrm>
            <a:off x="3321050" y="3843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3" name="Oval 35"/>
          <p:cNvSpPr>
            <a:spLocks noChangeArrowheads="1"/>
          </p:cNvSpPr>
          <p:nvPr/>
        </p:nvSpPr>
        <p:spPr bwMode="auto">
          <a:xfrm>
            <a:off x="3397250" y="4148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4" name="Oval 36"/>
          <p:cNvSpPr>
            <a:spLocks noChangeArrowheads="1"/>
          </p:cNvSpPr>
          <p:nvPr/>
        </p:nvSpPr>
        <p:spPr bwMode="auto">
          <a:xfrm>
            <a:off x="3778250" y="4452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5" name="Oval 37"/>
          <p:cNvSpPr>
            <a:spLocks noChangeArrowheads="1"/>
          </p:cNvSpPr>
          <p:nvPr/>
        </p:nvSpPr>
        <p:spPr bwMode="auto">
          <a:xfrm>
            <a:off x="4271963" y="4300538"/>
            <a:ext cx="74612" cy="74612"/>
          </a:xfrm>
          <a:prstGeom prst="ellipse">
            <a:avLst/>
          </a:prstGeom>
          <a:solidFill>
            <a:srgbClr val="CC3300"/>
          </a:solidFill>
          <a:ln w="9525">
            <a:solidFill>
              <a:schemeClr val="tx1"/>
            </a:solidFill>
            <a:round/>
            <a:headEnd/>
            <a:tailEnd/>
          </a:ln>
        </p:spPr>
        <p:txBody>
          <a:bodyPr wrap="none" anchor="ctr"/>
          <a:lstStyle/>
          <a:p>
            <a:endParaRPr lang="en-GB"/>
          </a:p>
        </p:txBody>
      </p:sp>
      <p:sp>
        <p:nvSpPr>
          <p:cNvPr id="1056" name="Oval 38"/>
          <p:cNvSpPr>
            <a:spLocks noChangeArrowheads="1"/>
          </p:cNvSpPr>
          <p:nvPr/>
        </p:nvSpPr>
        <p:spPr bwMode="auto">
          <a:xfrm>
            <a:off x="4159250" y="4376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7" name="Rectangle 39"/>
          <p:cNvSpPr>
            <a:spLocks noChangeArrowheads="1"/>
          </p:cNvSpPr>
          <p:nvPr/>
        </p:nvSpPr>
        <p:spPr bwMode="auto">
          <a:xfrm>
            <a:off x="4760913" y="39989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58" name="Rectangle 40"/>
          <p:cNvSpPr>
            <a:spLocks noChangeArrowheads="1"/>
          </p:cNvSpPr>
          <p:nvPr/>
        </p:nvSpPr>
        <p:spPr bwMode="auto">
          <a:xfrm>
            <a:off x="4799013" y="413226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59" name="Rectangle 41"/>
          <p:cNvSpPr>
            <a:spLocks noChangeArrowheads="1"/>
          </p:cNvSpPr>
          <p:nvPr/>
        </p:nvSpPr>
        <p:spPr bwMode="auto">
          <a:xfrm>
            <a:off x="4837113" y="40751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0" name="Rectangle 42"/>
          <p:cNvSpPr>
            <a:spLocks noChangeArrowheads="1"/>
          </p:cNvSpPr>
          <p:nvPr/>
        </p:nvSpPr>
        <p:spPr bwMode="auto">
          <a:xfrm>
            <a:off x="4856163" y="39989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1" name="Rectangle 43"/>
          <p:cNvSpPr>
            <a:spLocks noChangeArrowheads="1"/>
          </p:cNvSpPr>
          <p:nvPr/>
        </p:nvSpPr>
        <p:spPr bwMode="auto">
          <a:xfrm>
            <a:off x="4760913" y="40751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2" name="Rectangle 44"/>
          <p:cNvSpPr>
            <a:spLocks noChangeArrowheads="1"/>
          </p:cNvSpPr>
          <p:nvPr/>
        </p:nvSpPr>
        <p:spPr bwMode="auto">
          <a:xfrm>
            <a:off x="4903788" y="4065588"/>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3" name="Rectangle 45"/>
          <p:cNvSpPr>
            <a:spLocks noChangeArrowheads="1"/>
          </p:cNvSpPr>
          <p:nvPr/>
        </p:nvSpPr>
        <p:spPr bwMode="auto">
          <a:xfrm>
            <a:off x="4884738" y="4122738"/>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4" name="AutoShape 46"/>
          <p:cNvSpPr>
            <a:spLocks noChangeArrowheads="1"/>
          </p:cNvSpPr>
          <p:nvPr/>
        </p:nvSpPr>
        <p:spPr bwMode="auto">
          <a:xfrm>
            <a:off x="4705350" y="44148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5" name="AutoShape 47"/>
          <p:cNvSpPr>
            <a:spLocks noChangeArrowheads="1"/>
          </p:cNvSpPr>
          <p:nvPr/>
        </p:nvSpPr>
        <p:spPr bwMode="auto">
          <a:xfrm>
            <a:off x="4705350" y="44910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6" name="AutoShape 48"/>
          <p:cNvSpPr>
            <a:spLocks noChangeArrowheads="1"/>
          </p:cNvSpPr>
          <p:nvPr/>
        </p:nvSpPr>
        <p:spPr bwMode="auto">
          <a:xfrm>
            <a:off x="4772025" y="44529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7" name="AutoShape 49"/>
          <p:cNvSpPr>
            <a:spLocks noChangeArrowheads="1"/>
          </p:cNvSpPr>
          <p:nvPr/>
        </p:nvSpPr>
        <p:spPr bwMode="auto">
          <a:xfrm>
            <a:off x="4752975" y="453866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8" name="AutoShape 50"/>
          <p:cNvSpPr>
            <a:spLocks noChangeArrowheads="1"/>
          </p:cNvSpPr>
          <p:nvPr/>
        </p:nvSpPr>
        <p:spPr bwMode="auto">
          <a:xfrm>
            <a:off x="4829175" y="45291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9" name="AutoShape 51"/>
          <p:cNvSpPr>
            <a:spLocks noChangeArrowheads="1"/>
          </p:cNvSpPr>
          <p:nvPr/>
        </p:nvSpPr>
        <p:spPr bwMode="auto">
          <a:xfrm>
            <a:off x="4714875" y="459581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0" name="AutoShape 52"/>
          <p:cNvSpPr>
            <a:spLocks noChangeArrowheads="1"/>
          </p:cNvSpPr>
          <p:nvPr/>
        </p:nvSpPr>
        <p:spPr bwMode="auto">
          <a:xfrm>
            <a:off x="4800600" y="46053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1" name="AutoShape 53"/>
          <p:cNvSpPr>
            <a:spLocks noChangeArrowheads="1"/>
          </p:cNvSpPr>
          <p:nvPr/>
        </p:nvSpPr>
        <p:spPr bwMode="auto">
          <a:xfrm>
            <a:off x="4648200" y="457676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2" name="Line 57"/>
          <p:cNvSpPr>
            <a:spLocks noChangeShapeType="1"/>
          </p:cNvSpPr>
          <p:nvPr/>
        </p:nvSpPr>
        <p:spPr bwMode="auto">
          <a:xfrm>
            <a:off x="4343400" y="4343400"/>
            <a:ext cx="457200" cy="228600"/>
          </a:xfrm>
          <a:prstGeom prst="line">
            <a:avLst/>
          </a:prstGeom>
          <a:noFill/>
          <a:ln w="9525">
            <a:solidFill>
              <a:schemeClr val="tx1"/>
            </a:solidFill>
            <a:round/>
            <a:headEnd/>
            <a:tailEnd type="stealth" w="sm" len="med"/>
          </a:ln>
        </p:spPr>
        <p:txBody>
          <a:bodyPr/>
          <a:lstStyle/>
          <a:p>
            <a:endParaRPr lang="en-GB"/>
          </a:p>
        </p:txBody>
      </p:sp>
      <p:grpSp>
        <p:nvGrpSpPr>
          <p:cNvPr id="2" name="Group 60"/>
          <p:cNvGrpSpPr>
            <a:grpSpLocks/>
          </p:cNvGrpSpPr>
          <p:nvPr/>
        </p:nvGrpSpPr>
        <p:grpSpPr bwMode="auto">
          <a:xfrm>
            <a:off x="5962650" y="3752850"/>
            <a:ext cx="762000" cy="762000"/>
            <a:chOff x="672" y="2694"/>
            <a:chExt cx="480" cy="480"/>
          </a:xfrm>
        </p:grpSpPr>
        <p:sp>
          <p:nvSpPr>
            <p:cNvPr id="1092" name="Rectangle 61"/>
            <p:cNvSpPr>
              <a:spLocks noChangeArrowheads="1"/>
            </p:cNvSpPr>
            <p:nvPr/>
          </p:nvSpPr>
          <p:spPr bwMode="auto">
            <a:xfrm>
              <a:off x="672" y="2694"/>
              <a:ext cx="480" cy="144"/>
            </a:xfrm>
            <a:prstGeom prst="rect">
              <a:avLst/>
            </a:prstGeom>
            <a:solidFill>
              <a:srgbClr val="CC3300"/>
            </a:solidFill>
            <a:ln w="9525">
              <a:noFill/>
              <a:miter lim="800000"/>
              <a:headEnd/>
              <a:tailEnd/>
            </a:ln>
          </p:spPr>
          <p:txBody>
            <a:bodyPr wrap="none" anchor="ctr"/>
            <a:lstStyle/>
            <a:p>
              <a:endParaRPr lang="en-GB"/>
            </a:p>
          </p:txBody>
        </p:sp>
        <p:sp>
          <p:nvSpPr>
            <p:cNvPr id="1093" name="Rectangle 62"/>
            <p:cNvSpPr>
              <a:spLocks noChangeArrowheads="1"/>
            </p:cNvSpPr>
            <p:nvPr/>
          </p:nvSpPr>
          <p:spPr bwMode="auto">
            <a:xfrm>
              <a:off x="672" y="2694"/>
              <a:ext cx="144" cy="336"/>
            </a:xfrm>
            <a:prstGeom prst="rect">
              <a:avLst/>
            </a:prstGeom>
            <a:solidFill>
              <a:srgbClr val="CC3300"/>
            </a:solidFill>
            <a:ln w="9525">
              <a:noFill/>
              <a:miter lim="800000"/>
              <a:headEnd/>
              <a:tailEnd/>
            </a:ln>
          </p:spPr>
          <p:txBody>
            <a:bodyPr wrap="none" anchor="ctr"/>
            <a:lstStyle/>
            <a:p>
              <a:endParaRPr lang="en-GB"/>
            </a:p>
          </p:txBody>
        </p:sp>
        <p:sp>
          <p:nvSpPr>
            <p:cNvPr id="1094" name="Rectangle 63"/>
            <p:cNvSpPr>
              <a:spLocks noChangeArrowheads="1"/>
            </p:cNvSpPr>
            <p:nvPr/>
          </p:nvSpPr>
          <p:spPr bwMode="auto">
            <a:xfrm>
              <a:off x="672" y="3030"/>
              <a:ext cx="480" cy="144"/>
            </a:xfrm>
            <a:prstGeom prst="rect">
              <a:avLst/>
            </a:prstGeom>
            <a:solidFill>
              <a:srgbClr val="CC3300"/>
            </a:solidFill>
            <a:ln w="9525">
              <a:noFill/>
              <a:miter lim="800000"/>
              <a:headEnd/>
              <a:tailEnd/>
            </a:ln>
          </p:spPr>
          <p:txBody>
            <a:bodyPr wrap="none" anchor="ctr"/>
            <a:lstStyle/>
            <a:p>
              <a:endParaRPr lang="en-GB"/>
            </a:p>
          </p:txBody>
        </p:sp>
      </p:grpSp>
      <p:grpSp>
        <p:nvGrpSpPr>
          <p:cNvPr id="3" name="Group 64"/>
          <p:cNvGrpSpPr>
            <a:grpSpLocks/>
          </p:cNvGrpSpPr>
          <p:nvPr/>
        </p:nvGrpSpPr>
        <p:grpSpPr bwMode="auto">
          <a:xfrm>
            <a:off x="6267450" y="4057650"/>
            <a:ext cx="742950" cy="742950"/>
            <a:chOff x="864" y="2862"/>
            <a:chExt cx="468" cy="468"/>
          </a:xfrm>
        </p:grpSpPr>
        <p:sp>
          <p:nvSpPr>
            <p:cNvPr id="1089" name="Rectangle 65"/>
            <p:cNvSpPr>
              <a:spLocks noChangeArrowheads="1"/>
            </p:cNvSpPr>
            <p:nvPr/>
          </p:nvSpPr>
          <p:spPr bwMode="auto">
            <a:xfrm>
              <a:off x="876" y="2862"/>
              <a:ext cx="336" cy="114"/>
            </a:xfrm>
            <a:prstGeom prst="rect">
              <a:avLst/>
            </a:prstGeom>
            <a:solidFill>
              <a:srgbClr val="0033CC"/>
            </a:solidFill>
            <a:ln w="9525">
              <a:noFill/>
              <a:miter lim="800000"/>
              <a:headEnd/>
              <a:tailEnd/>
            </a:ln>
          </p:spPr>
          <p:txBody>
            <a:bodyPr wrap="none" anchor="ctr"/>
            <a:lstStyle/>
            <a:p>
              <a:endParaRPr lang="en-GB"/>
            </a:p>
          </p:txBody>
        </p:sp>
        <p:sp>
          <p:nvSpPr>
            <p:cNvPr id="1090" name="Rectangle 66"/>
            <p:cNvSpPr>
              <a:spLocks noChangeArrowheads="1"/>
            </p:cNvSpPr>
            <p:nvPr/>
          </p:nvSpPr>
          <p:spPr bwMode="auto">
            <a:xfrm>
              <a:off x="1200" y="2862"/>
              <a:ext cx="132" cy="450"/>
            </a:xfrm>
            <a:prstGeom prst="rect">
              <a:avLst/>
            </a:prstGeom>
            <a:solidFill>
              <a:srgbClr val="0033CC"/>
            </a:solidFill>
            <a:ln w="9525">
              <a:noFill/>
              <a:miter lim="800000"/>
              <a:headEnd/>
              <a:tailEnd/>
            </a:ln>
          </p:spPr>
          <p:txBody>
            <a:bodyPr wrap="none" anchor="ctr"/>
            <a:lstStyle/>
            <a:p>
              <a:endParaRPr lang="en-GB"/>
            </a:p>
          </p:txBody>
        </p:sp>
        <p:sp>
          <p:nvSpPr>
            <p:cNvPr id="1091" name="Rectangle 67"/>
            <p:cNvSpPr>
              <a:spLocks noChangeArrowheads="1"/>
            </p:cNvSpPr>
            <p:nvPr/>
          </p:nvSpPr>
          <p:spPr bwMode="auto">
            <a:xfrm>
              <a:off x="864" y="3216"/>
              <a:ext cx="468" cy="114"/>
            </a:xfrm>
            <a:prstGeom prst="rect">
              <a:avLst/>
            </a:prstGeom>
            <a:solidFill>
              <a:srgbClr val="0033CC"/>
            </a:solidFill>
            <a:ln w="9525">
              <a:noFill/>
              <a:miter lim="800000"/>
              <a:headEnd/>
              <a:tailEnd/>
            </a:ln>
          </p:spPr>
          <p:txBody>
            <a:bodyPr wrap="none" anchor="ctr"/>
            <a:lstStyle/>
            <a:p>
              <a:endParaRPr lang="en-GB"/>
            </a:p>
          </p:txBody>
        </p:sp>
      </p:grpSp>
      <p:sp>
        <p:nvSpPr>
          <p:cNvPr id="1075" name="AutoShape 69"/>
          <p:cNvSpPr>
            <a:spLocks/>
          </p:cNvSpPr>
          <p:nvPr/>
        </p:nvSpPr>
        <p:spPr bwMode="auto">
          <a:xfrm>
            <a:off x="419100" y="5248274"/>
            <a:ext cx="1752600" cy="752493"/>
          </a:xfrm>
          <a:prstGeom prst="borderCallout3">
            <a:avLst>
              <a:gd name="adj1" fmla="val 18750"/>
              <a:gd name="adj2" fmla="val 104347"/>
              <a:gd name="adj3" fmla="val 18750"/>
              <a:gd name="adj4" fmla="val 116940"/>
              <a:gd name="adj5" fmla="val -69532"/>
              <a:gd name="adj6" fmla="val 116940"/>
              <a:gd name="adj7" fmla="val -157815"/>
              <a:gd name="adj8" fmla="val 47824"/>
            </a:avLst>
          </a:prstGeom>
          <a:solidFill>
            <a:schemeClr val="accent1"/>
          </a:solidFill>
          <a:ln w="9525">
            <a:solidFill>
              <a:schemeClr val="tx1"/>
            </a:solidFill>
            <a:miter lim="800000"/>
            <a:headEnd/>
            <a:tailEnd type="arrow" w="sm" len="med"/>
          </a:ln>
        </p:spPr>
        <p:txBody>
          <a:bodyPr/>
          <a:lstStyle/>
          <a:p>
            <a:pPr algn="ctr"/>
            <a:r>
              <a:rPr lang="en-GB" sz="1600" dirty="0" err="1">
                <a:solidFill>
                  <a:schemeClr val="bg1"/>
                </a:solidFill>
              </a:rPr>
              <a:t>Centroid</a:t>
            </a:r>
            <a:r>
              <a:rPr lang="en-GB" sz="1600" dirty="0">
                <a:solidFill>
                  <a:schemeClr val="bg1"/>
                </a:solidFill>
              </a:rPr>
              <a:t> affected by outliers</a:t>
            </a:r>
            <a:endParaRPr lang="en-GB" dirty="0">
              <a:solidFill>
                <a:schemeClr val="bg1"/>
              </a:solidFill>
            </a:endParaRPr>
          </a:p>
        </p:txBody>
      </p:sp>
      <p:sp>
        <p:nvSpPr>
          <p:cNvPr id="1076" name="AutoShape 71"/>
          <p:cNvSpPr>
            <a:spLocks/>
          </p:cNvSpPr>
          <p:nvPr/>
        </p:nvSpPr>
        <p:spPr bwMode="auto">
          <a:xfrm>
            <a:off x="2590800" y="5410200"/>
            <a:ext cx="2438400" cy="733444"/>
          </a:xfrm>
          <a:prstGeom prst="borderCallout3">
            <a:avLst>
              <a:gd name="adj1" fmla="val 18750"/>
              <a:gd name="adj2" fmla="val 103125"/>
              <a:gd name="adj3" fmla="val 18750"/>
              <a:gd name="adj4" fmla="val 106903"/>
              <a:gd name="adj5" fmla="val -76301"/>
              <a:gd name="adj6" fmla="val 106903"/>
              <a:gd name="adj7" fmla="val -167190"/>
              <a:gd name="adj8" fmla="val 72264"/>
            </a:avLst>
          </a:prstGeom>
          <a:solidFill>
            <a:schemeClr val="accent1"/>
          </a:solidFill>
          <a:ln w="9525">
            <a:solidFill>
              <a:schemeClr val="tx1"/>
            </a:solidFill>
            <a:miter lim="800000"/>
            <a:headEnd/>
            <a:tailEnd type="arrow" w="sm" len="med"/>
          </a:ln>
        </p:spPr>
        <p:txBody>
          <a:bodyPr/>
          <a:lstStyle/>
          <a:p>
            <a:pPr algn="ctr"/>
            <a:r>
              <a:rPr lang="en-GB" sz="1600" dirty="0">
                <a:solidFill>
                  <a:schemeClr val="bg1"/>
                </a:solidFill>
              </a:rPr>
              <a:t>points are closer to centre of another cluster</a:t>
            </a:r>
            <a:endParaRPr lang="en-GB" dirty="0">
              <a:solidFill>
                <a:schemeClr val="bg1"/>
              </a:solidFill>
            </a:endParaRPr>
          </a:p>
        </p:txBody>
      </p:sp>
      <p:sp>
        <p:nvSpPr>
          <p:cNvPr id="1077" name="AutoShape 90"/>
          <p:cNvSpPr>
            <a:spLocks noChangeArrowheads="1"/>
          </p:cNvSpPr>
          <p:nvPr/>
        </p:nvSpPr>
        <p:spPr bwMode="auto">
          <a:xfrm>
            <a:off x="7239000" y="4267200"/>
            <a:ext cx="457200" cy="152400"/>
          </a:xfrm>
          <a:prstGeom prst="rightArrow">
            <a:avLst>
              <a:gd name="adj1" fmla="val 50000"/>
              <a:gd name="adj2" fmla="val 75000"/>
            </a:avLst>
          </a:prstGeom>
          <a:solidFill>
            <a:srgbClr val="0033CC"/>
          </a:solidFill>
          <a:ln w="9525">
            <a:solidFill>
              <a:srgbClr val="0033CC"/>
            </a:solidFill>
            <a:miter lim="800000"/>
            <a:headEnd/>
            <a:tailEnd/>
          </a:ln>
        </p:spPr>
        <p:txBody>
          <a:bodyPr wrap="none" anchor="ctr"/>
          <a:lstStyle/>
          <a:p>
            <a:endParaRPr lang="en-GB"/>
          </a:p>
        </p:txBody>
      </p:sp>
      <p:sp>
        <p:nvSpPr>
          <p:cNvPr id="1078" name="AutoShape 91"/>
          <p:cNvSpPr>
            <a:spLocks/>
          </p:cNvSpPr>
          <p:nvPr/>
        </p:nvSpPr>
        <p:spPr bwMode="auto">
          <a:xfrm>
            <a:off x="6019800" y="5410200"/>
            <a:ext cx="2438400" cy="733444"/>
          </a:xfrm>
          <a:prstGeom prst="borderCallout3">
            <a:avLst>
              <a:gd name="adj1" fmla="val 18750"/>
              <a:gd name="adj2" fmla="val 103125"/>
              <a:gd name="adj3" fmla="val 18750"/>
              <a:gd name="adj4" fmla="val 106903"/>
              <a:gd name="adj5" fmla="val -65884"/>
              <a:gd name="adj6" fmla="val 106903"/>
              <a:gd name="adj7" fmla="val -146875"/>
              <a:gd name="adj8" fmla="val 66014"/>
            </a:avLst>
          </a:prstGeom>
          <a:solidFill>
            <a:schemeClr val="accent1"/>
          </a:solidFill>
          <a:ln w="9525">
            <a:solidFill>
              <a:schemeClr val="tx1"/>
            </a:solidFill>
            <a:miter lim="800000"/>
            <a:headEnd/>
            <a:tailEnd type="arrow" w="sm" len="med"/>
          </a:ln>
        </p:spPr>
        <p:txBody>
          <a:bodyPr/>
          <a:lstStyle/>
          <a:p>
            <a:pPr algn="ctr"/>
            <a:r>
              <a:rPr lang="en-GB" sz="1600" dirty="0">
                <a:solidFill>
                  <a:schemeClr val="bg1"/>
                </a:solidFill>
              </a:rPr>
              <a:t>Only detecting clusters of convex shapes</a:t>
            </a:r>
            <a:endParaRPr lang="en-GB" dirty="0">
              <a:solidFill>
                <a:schemeClr val="bg1"/>
              </a:solidFill>
            </a:endParaRPr>
          </a:p>
        </p:txBody>
      </p:sp>
      <p:grpSp>
        <p:nvGrpSpPr>
          <p:cNvPr id="4" name="Group 96"/>
          <p:cNvGrpSpPr>
            <a:grpSpLocks/>
          </p:cNvGrpSpPr>
          <p:nvPr/>
        </p:nvGrpSpPr>
        <p:grpSpPr bwMode="auto">
          <a:xfrm>
            <a:off x="7924800" y="3733800"/>
            <a:ext cx="1047750" cy="1047750"/>
            <a:chOff x="4992" y="2352"/>
            <a:chExt cx="660" cy="660"/>
          </a:xfrm>
        </p:grpSpPr>
        <p:sp>
          <p:nvSpPr>
            <p:cNvPr id="1080" name="Rectangle 83"/>
            <p:cNvSpPr>
              <a:spLocks noChangeArrowheads="1"/>
            </p:cNvSpPr>
            <p:nvPr/>
          </p:nvSpPr>
          <p:spPr bwMode="auto">
            <a:xfrm>
              <a:off x="4992" y="2352"/>
              <a:ext cx="480" cy="144"/>
            </a:xfrm>
            <a:prstGeom prst="rect">
              <a:avLst/>
            </a:prstGeom>
            <a:solidFill>
              <a:srgbClr val="CC3300"/>
            </a:solidFill>
            <a:ln w="9525">
              <a:noFill/>
              <a:miter lim="800000"/>
              <a:headEnd/>
              <a:tailEnd/>
            </a:ln>
          </p:spPr>
          <p:txBody>
            <a:bodyPr wrap="none" anchor="ctr"/>
            <a:lstStyle/>
            <a:p>
              <a:endParaRPr lang="en-GB"/>
            </a:p>
          </p:txBody>
        </p:sp>
        <p:sp>
          <p:nvSpPr>
            <p:cNvPr id="1081" name="Rectangle 84"/>
            <p:cNvSpPr>
              <a:spLocks noChangeArrowheads="1"/>
            </p:cNvSpPr>
            <p:nvPr/>
          </p:nvSpPr>
          <p:spPr bwMode="auto">
            <a:xfrm>
              <a:off x="4992" y="2352"/>
              <a:ext cx="144" cy="336"/>
            </a:xfrm>
            <a:prstGeom prst="rect">
              <a:avLst/>
            </a:prstGeom>
            <a:solidFill>
              <a:srgbClr val="CC3300"/>
            </a:solidFill>
            <a:ln w="9525">
              <a:noFill/>
              <a:miter lim="800000"/>
              <a:headEnd/>
              <a:tailEnd/>
            </a:ln>
          </p:spPr>
          <p:txBody>
            <a:bodyPr wrap="none" anchor="ctr"/>
            <a:lstStyle/>
            <a:p>
              <a:endParaRPr lang="en-GB"/>
            </a:p>
          </p:txBody>
        </p:sp>
        <p:sp>
          <p:nvSpPr>
            <p:cNvPr id="1082" name="Rectangle 85"/>
            <p:cNvSpPr>
              <a:spLocks noChangeArrowheads="1"/>
            </p:cNvSpPr>
            <p:nvPr/>
          </p:nvSpPr>
          <p:spPr bwMode="auto">
            <a:xfrm>
              <a:off x="4992" y="2688"/>
              <a:ext cx="480" cy="144"/>
            </a:xfrm>
            <a:prstGeom prst="rect">
              <a:avLst/>
            </a:prstGeom>
            <a:solidFill>
              <a:srgbClr val="0033CC"/>
            </a:solidFill>
            <a:ln w="9525">
              <a:noFill/>
              <a:miter lim="800000"/>
              <a:headEnd/>
              <a:tailEnd/>
            </a:ln>
          </p:spPr>
          <p:txBody>
            <a:bodyPr wrap="none" anchor="ctr"/>
            <a:lstStyle/>
            <a:p>
              <a:endParaRPr lang="en-GB"/>
            </a:p>
          </p:txBody>
        </p:sp>
        <p:sp>
          <p:nvSpPr>
            <p:cNvPr id="1083" name="Rectangle 87"/>
            <p:cNvSpPr>
              <a:spLocks noChangeArrowheads="1"/>
            </p:cNvSpPr>
            <p:nvPr/>
          </p:nvSpPr>
          <p:spPr bwMode="auto">
            <a:xfrm>
              <a:off x="5184" y="2544"/>
              <a:ext cx="336" cy="114"/>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084" name="Rectangle 88"/>
            <p:cNvSpPr>
              <a:spLocks noChangeArrowheads="1"/>
            </p:cNvSpPr>
            <p:nvPr/>
          </p:nvSpPr>
          <p:spPr bwMode="auto">
            <a:xfrm>
              <a:off x="5520" y="2544"/>
              <a:ext cx="132" cy="450"/>
            </a:xfrm>
            <a:prstGeom prst="rect">
              <a:avLst/>
            </a:prstGeom>
            <a:solidFill>
              <a:srgbClr val="0033CC"/>
            </a:solidFill>
            <a:ln w="9525">
              <a:noFill/>
              <a:miter lim="800000"/>
              <a:headEnd/>
              <a:tailEnd/>
            </a:ln>
          </p:spPr>
          <p:txBody>
            <a:bodyPr wrap="none" anchor="ctr"/>
            <a:lstStyle/>
            <a:p>
              <a:endParaRPr lang="en-GB"/>
            </a:p>
          </p:txBody>
        </p:sp>
        <p:sp>
          <p:nvSpPr>
            <p:cNvPr id="1085" name="Rectangle 89"/>
            <p:cNvSpPr>
              <a:spLocks noChangeArrowheads="1"/>
            </p:cNvSpPr>
            <p:nvPr/>
          </p:nvSpPr>
          <p:spPr bwMode="auto">
            <a:xfrm>
              <a:off x="5184" y="2898"/>
              <a:ext cx="468" cy="114"/>
            </a:xfrm>
            <a:prstGeom prst="rect">
              <a:avLst/>
            </a:prstGeom>
            <a:solidFill>
              <a:srgbClr val="0033CC"/>
            </a:solidFill>
            <a:ln w="9525">
              <a:noFill/>
              <a:miter lim="800000"/>
              <a:headEnd/>
              <a:tailEnd/>
            </a:ln>
          </p:spPr>
          <p:txBody>
            <a:bodyPr wrap="none" anchor="ctr"/>
            <a:lstStyle/>
            <a:p>
              <a:endParaRPr lang="en-GB"/>
            </a:p>
          </p:txBody>
        </p:sp>
        <p:sp>
          <p:nvSpPr>
            <p:cNvPr id="1086" name="Rectangle 93"/>
            <p:cNvSpPr>
              <a:spLocks noChangeArrowheads="1"/>
            </p:cNvSpPr>
            <p:nvPr/>
          </p:nvSpPr>
          <p:spPr bwMode="auto">
            <a:xfrm>
              <a:off x="5472" y="2544"/>
              <a:ext cx="96" cy="114"/>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087" name="AutoShape 94"/>
            <p:cNvSpPr>
              <a:spLocks noChangeArrowheads="1"/>
            </p:cNvSpPr>
            <p:nvPr/>
          </p:nvSpPr>
          <p:spPr bwMode="auto">
            <a:xfrm flipH="1">
              <a:off x="5184" y="2540"/>
              <a:ext cx="306" cy="124"/>
            </a:xfrm>
            <a:prstGeom prst="rtTriangle">
              <a:avLst/>
            </a:prstGeom>
            <a:solidFill>
              <a:srgbClr val="0033CC"/>
            </a:solidFill>
            <a:ln w="9525">
              <a:solidFill>
                <a:srgbClr val="0033CC"/>
              </a:solidFill>
              <a:miter lim="800000"/>
              <a:headEnd/>
              <a:tailEnd/>
            </a:ln>
          </p:spPr>
          <p:txBody>
            <a:bodyPr wrap="none" anchor="ctr"/>
            <a:lstStyle/>
            <a:p>
              <a:endParaRPr lang="en-GB"/>
            </a:p>
          </p:txBody>
        </p:sp>
        <p:sp>
          <p:nvSpPr>
            <p:cNvPr id="1088" name="AutoShape 95"/>
            <p:cNvSpPr>
              <a:spLocks noChangeArrowheads="1"/>
            </p:cNvSpPr>
            <p:nvPr/>
          </p:nvSpPr>
          <p:spPr bwMode="auto">
            <a:xfrm flipV="1">
              <a:off x="4992" y="2688"/>
              <a:ext cx="144" cy="48"/>
            </a:xfrm>
            <a:prstGeom prst="rtTriangle">
              <a:avLst/>
            </a:prstGeom>
            <a:solidFill>
              <a:srgbClr val="CC3300"/>
            </a:solidFill>
            <a:ln w="9525">
              <a:solidFill>
                <a:srgbClr val="CC3300"/>
              </a:solidFill>
              <a:miter lim="800000"/>
              <a:headEnd/>
              <a:tailEnd/>
            </a:ln>
          </p:spPr>
          <p:txBody>
            <a:bodyPr wrap="none" anchor="ctr"/>
            <a:lstStyle/>
            <a:p>
              <a:endParaRPr lang="en-GB"/>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214282" y="285728"/>
            <a:ext cx="7772400" cy="523857"/>
          </a:xfrm>
        </p:spPr>
        <p:txBody>
          <a:bodyPr>
            <a:normAutofit fontScale="90000"/>
          </a:bodyPr>
          <a:lstStyle/>
          <a:p>
            <a:r>
              <a:rPr lang="en-GB" sz="3200" b="1" dirty="0"/>
              <a:t>The Agglomeration Method</a:t>
            </a:r>
          </a:p>
        </p:txBody>
      </p:sp>
      <p:sp>
        <p:nvSpPr>
          <p:cNvPr id="30723" name="Rectangle 3"/>
          <p:cNvSpPr>
            <a:spLocks noGrp="1" noChangeArrowheads="1"/>
          </p:cNvSpPr>
          <p:nvPr>
            <p:ph type="body" idx="4294967295"/>
          </p:nvPr>
        </p:nvSpPr>
        <p:spPr>
          <a:xfrm>
            <a:off x="428596" y="928670"/>
            <a:ext cx="8305800" cy="5357850"/>
          </a:xfrm>
        </p:spPr>
        <p:txBody>
          <a:bodyPr>
            <a:normAutofit/>
          </a:bodyPr>
          <a:lstStyle/>
          <a:p>
            <a:pPr marL="285750" indent="-285750">
              <a:lnSpc>
                <a:spcPct val="90000"/>
              </a:lnSpc>
            </a:pPr>
            <a:r>
              <a:rPr lang="en-GB" sz="2800" b="1" dirty="0"/>
              <a:t>Outline of main steps</a:t>
            </a:r>
            <a:endParaRPr lang="en-GB" sz="2800" dirty="0"/>
          </a:p>
          <a:p>
            <a:pPr marL="857250" lvl="1" indent="-381000">
              <a:lnSpc>
                <a:spcPct val="90000"/>
              </a:lnSpc>
              <a:buFont typeface="Wingdings" pitchFamily="2" charset="2"/>
              <a:buAutoNum type="arabicPeriod"/>
            </a:pPr>
            <a:r>
              <a:rPr lang="en-GB" sz="2200" dirty="0"/>
              <a:t>Take all n data objects as individual clusters and build a n x n dissimilarity matrix. The matrix stores the distance between any pair of data objects.</a:t>
            </a:r>
          </a:p>
          <a:p>
            <a:pPr marL="857250" lvl="1" indent="-381000">
              <a:lnSpc>
                <a:spcPct val="90000"/>
              </a:lnSpc>
              <a:buFont typeface="Wingdings" pitchFamily="2" charset="2"/>
              <a:buAutoNum type="arabicPeriod"/>
            </a:pPr>
            <a:r>
              <a:rPr lang="en-GB" sz="2200" dirty="0"/>
              <a:t>While the number of clusters &gt; 1 do:</a:t>
            </a:r>
          </a:p>
          <a:p>
            <a:pPr marL="1333500" lvl="2" indent="-285750">
              <a:lnSpc>
                <a:spcPct val="90000"/>
              </a:lnSpc>
              <a:buFont typeface="Wingdings" pitchFamily="2" charset="2"/>
              <a:buAutoNum type="romanLcPeriod"/>
            </a:pPr>
            <a:r>
              <a:rPr lang="en-GB" sz="2200" dirty="0"/>
              <a:t>Find a pair of data objects/clusters with the minimum distance </a:t>
            </a:r>
          </a:p>
          <a:p>
            <a:pPr marL="1333500" lvl="2" indent="-285750">
              <a:lnSpc>
                <a:spcPct val="90000"/>
              </a:lnSpc>
              <a:buFont typeface="Wingdings" pitchFamily="2" charset="2"/>
              <a:buAutoNum type="romanLcPeriod"/>
            </a:pPr>
            <a:r>
              <a:rPr lang="en-GB" sz="2200" dirty="0"/>
              <a:t>Merge the two data objects/clusters into a bigger cluster</a:t>
            </a:r>
          </a:p>
          <a:p>
            <a:pPr marL="1333500" lvl="2" indent="-285750">
              <a:lnSpc>
                <a:spcPct val="90000"/>
              </a:lnSpc>
              <a:buFont typeface="Wingdings" pitchFamily="2" charset="2"/>
              <a:buAutoNum type="romanLcPeriod"/>
            </a:pPr>
            <a:r>
              <a:rPr lang="en-GB" sz="2200" dirty="0"/>
              <a:t>Replace the entries in the matrix for the original clusters or objects by the cluster tag of the newly formed cluster</a:t>
            </a:r>
          </a:p>
          <a:p>
            <a:pPr marL="1333500" lvl="2" indent="-285750">
              <a:lnSpc>
                <a:spcPct val="90000"/>
              </a:lnSpc>
              <a:buFont typeface="Wingdings" pitchFamily="2" charset="2"/>
              <a:buAutoNum type="romanLcPeriod"/>
            </a:pPr>
            <a:r>
              <a:rPr lang="en-GB" sz="2200" dirty="0"/>
              <a:t>Re-calculate relevant distances and update the matrix</a:t>
            </a:r>
            <a:endParaRPr lang="en-US" sz="2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Oval 596"/>
          <p:cNvSpPr>
            <a:spLocks noChangeArrowheads="1"/>
          </p:cNvSpPr>
          <p:nvPr/>
        </p:nvSpPr>
        <p:spPr bwMode="auto">
          <a:xfrm>
            <a:off x="6477000" y="4038600"/>
            <a:ext cx="2514600" cy="1905000"/>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747" name="Rectangle 574"/>
          <p:cNvSpPr>
            <a:spLocks noChangeArrowheads="1"/>
          </p:cNvSpPr>
          <p:nvPr/>
        </p:nvSpPr>
        <p:spPr bwMode="auto">
          <a:xfrm>
            <a:off x="6629400" y="4114800"/>
            <a:ext cx="2438400" cy="1905000"/>
          </a:xfrm>
          <a:prstGeom prst="rect">
            <a:avLst/>
          </a:prstGeom>
          <a:noFill/>
          <a:ln w="9525">
            <a:solidFill>
              <a:schemeClr val="tx1"/>
            </a:solidFill>
            <a:miter lim="800000"/>
            <a:headEnd/>
            <a:tailEnd/>
          </a:ln>
        </p:spPr>
        <p:txBody>
          <a:bodyPr wrap="none" anchor="ctr"/>
          <a:lstStyle/>
          <a:p>
            <a:endParaRPr lang="en-GB"/>
          </a:p>
        </p:txBody>
      </p:sp>
      <p:sp>
        <p:nvSpPr>
          <p:cNvPr id="31752" name="Slide Number Placeholder 5"/>
          <p:cNvSpPr>
            <a:spLocks noGrp="1"/>
          </p:cNvSpPr>
          <p:nvPr>
            <p:ph type="sldNum" sz="quarter" idx="12"/>
          </p:nvPr>
        </p:nvSpPr>
        <p:spPr>
          <a:xfrm>
            <a:off x="6781800" y="6324600"/>
            <a:ext cx="1905000" cy="457200"/>
          </a:xfrm>
          <a:noFill/>
        </p:spPr>
        <p:txBody>
          <a:bodyPr/>
          <a:lstStyle/>
          <a:p>
            <a:fld id="{77DBC20A-7EEC-4D0E-B05B-0CBAE09FB009}" type="slidenum">
              <a:rPr lang="en-GB"/>
              <a:pPr/>
              <a:t>15</a:t>
            </a:fld>
            <a:endParaRPr lang="en-GB"/>
          </a:p>
        </p:txBody>
      </p:sp>
      <p:sp>
        <p:nvSpPr>
          <p:cNvPr id="31753" name="Rectangle 2"/>
          <p:cNvSpPr>
            <a:spLocks noGrp="1" noChangeArrowheads="1"/>
          </p:cNvSpPr>
          <p:nvPr>
            <p:ph type="title" idx="4294967295"/>
          </p:nvPr>
        </p:nvSpPr>
        <p:spPr>
          <a:xfrm>
            <a:off x="214282" y="285728"/>
            <a:ext cx="7272337" cy="523857"/>
          </a:xfrm>
        </p:spPr>
        <p:txBody>
          <a:bodyPr>
            <a:normAutofit fontScale="90000"/>
          </a:bodyPr>
          <a:lstStyle/>
          <a:p>
            <a:r>
              <a:rPr lang="en-GB" sz="3200" b="1" dirty="0"/>
              <a:t>The Agglomeration Method</a:t>
            </a:r>
          </a:p>
        </p:txBody>
      </p:sp>
      <p:sp>
        <p:nvSpPr>
          <p:cNvPr id="31754" name="Rectangle 3"/>
          <p:cNvSpPr>
            <a:spLocks noGrp="1" noChangeArrowheads="1"/>
          </p:cNvSpPr>
          <p:nvPr>
            <p:ph type="body" idx="4294967295"/>
          </p:nvPr>
        </p:nvSpPr>
        <p:spPr>
          <a:xfrm>
            <a:off x="357158" y="928670"/>
            <a:ext cx="8305800" cy="533400"/>
          </a:xfrm>
        </p:spPr>
        <p:txBody>
          <a:bodyPr/>
          <a:lstStyle/>
          <a:p>
            <a:pPr marL="285750" indent="-285750"/>
            <a:r>
              <a:rPr lang="en-GB" sz="2800" b="1" dirty="0"/>
              <a:t>Illustration of the method</a:t>
            </a:r>
          </a:p>
        </p:txBody>
      </p:sp>
      <p:sp>
        <p:nvSpPr>
          <p:cNvPr id="31756" name="AutoShape 420"/>
          <p:cNvSpPr>
            <a:spLocks noChangeArrowheads="1"/>
          </p:cNvSpPr>
          <p:nvPr/>
        </p:nvSpPr>
        <p:spPr bwMode="auto">
          <a:xfrm>
            <a:off x="6202363" y="2895600"/>
            <a:ext cx="457200" cy="152400"/>
          </a:xfrm>
          <a:prstGeom prst="rightArrow">
            <a:avLst>
              <a:gd name="adj1" fmla="val 50000"/>
              <a:gd name="adj2" fmla="val 75000"/>
            </a:avLst>
          </a:prstGeom>
          <a:solidFill>
            <a:srgbClr val="0033CC"/>
          </a:solidFill>
          <a:ln w="9525">
            <a:solidFill>
              <a:schemeClr val="tx1"/>
            </a:solidFill>
            <a:miter lim="800000"/>
            <a:headEnd/>
            <a:tailEnd/>
          </a:ln>
        </p:spPr>
        <p:txBody>
          <a:bodyPr wrap="none" anchor="ctr"/>
          <a:lstStyle/>
          <a:p>
            <a:endParaRPr lang="en-GB"/>
          </a:p>
        </p:txBody>
      </p:sp>
      <p:sp>
        <p:nvSpPr>
          <p:cNvPr id="31751" name="Rectangle 361"/>
          <p:cNvSpPr>
            <a:spLocks noChangeArrowheads="1"/>
          </p:cNvSpPr>
          <p:nvPr/>
        </p:nvSpPr>
        <p:spPr bwMode="auto">
          <a:xfrm>
            <a:off x="684213" y="1905000"/>
            <a:ext cx="2438400" cy="1905000"/>
          </a:xfrm>
          <a:prstGeom prst="rect">
            <a:avLst/>
          </a:prstGeom>
          <a:noFill/>
          <a:ln w="9525">
            <a:solidFill>
              <a:schemeClr val="tx1"/>
            </a:solidFill>
            <a:miter lim="800000"/>
            <a:headEnd/>
            <a:tailEnd/>
          </a:ln>
        </p:spPr>
        <p:txBody>
          <a:bodyPr wrap="none" anchor="ctr"/>
          <a:lstStyle/>
          <a:p>
            <a:endParaRPr lang="en-GB"/>
          </a:p>
        </p:txBody>
      </p:sp>
      <p:sp>
        <p:nvSpPr>
          <p:cNvPr id="31755" name="AutoShape 418"/>
          <p:cNvSpPr>
            <a:spLocks noChangeArrowheads="1"/>
          </p:cNvSpPr>
          <p:nvPr/>
        </p:nvSpPr>
        <p:spPr bwMode="auto">
          <a:xfrm>
            <a:off x="3203575" y="2895600"/>
            <a:ext cx="457200" cy="152400"/>
          </a:xfrm>
          <a:prstGeom prst="rightArrow">
            <a:avLst>
              <a:gd name="adj1" fmla="val 50000"/>
              <a:gd name="adj2" fmla="val 75000"/>
            </a:avLst>
          </a:prstGeom>
          <a:solidFill>
            <a:srgbClr val="0033CC"/>
          </a:solidFill>
          <a:ln w="9525">
            <a:solidFill>
              <a:schemeClr val="tx1"/>
            </a:solidFill>
            <a:miter lim="800000"/>
            <a:headEnd/>
            <a:tailEnd/>
          </a:ln>
        </p:spPr>
        <p:txBody>
          <a:bodyPr wrap="none" anchor="ctr"/>
          <a:lstStyle/>
          <a:p>
            <a:endParaRPr lang="en-GB"/>
          </a:p>
        </p:txBody>
      </p:sp>
      <p:sp>
        <p:nvSpPr>
          <p:cNvPr id="31757" name="Oval 421"/>
          <p:cNvSpPr>
            <a:spLocks noChangeArrowheads="1"/>
          </p:cNvSpPr>
          <p:nvPr/>
        </p:nvSpPr>
        <p:spPr bwMode="auto">
          <a:xfrm rot="-1724077">
            <a:off x="5024438" y="2898775"/>
            <a:ext cx="457200" cy="228600"/>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758" name="Oval 488"/>
          <p:cNvSpPr>
            <a:spLocks noChangeArrowheads="1"/>
          </p:cNvSpPr>
          <p:nvPr/>
        </p:nvSpPr>
        <p:spPr bwMode="auto">
          <a:xfrm>
            <a:off x="1370013" y="2286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59" name="Oval 489"/>
          <p:cNvSpPr>
            <a:spLocks noChangeArrowheads="1"/>
          </p:cNvSpPr>
          <p:nvPr/>
        </p:nvSpPr>
        <p:spPr bwMode="auto">
          <a:xfrm>
            <a:off x="1065213" y="2057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0" name="Oval 490"/>
          <p:cNvSpPr>
            <a:spLocks noChangeArrowheads="1"/>
          </p:cNvSpPr>
          <p:nvPr/>
        </p:nvSpPr>
        <p:spPr bwMode="auto">
          <a:xfrm>
            <a:off x="912813" y="2362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1" name="Oval 491"/>
          <p:cNvSpPr>
            <a:spLocks noChangeArrowheads="1"/>
          </p:cNvSpPr>
          <p:nvPr/>
        </p:nvSpPr>
        <p:spPr bwMode="auto">
          <a:xfrm>
            <a:off x="1293813" y="2466975"/>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2" name="Oval 492"/>
          <p:cNvSpPr>
            <a:spLocks noChangeArrowheads="1"/>
          </p:cNvSpPr>
          <p:nvPr/>
        </p:nvSpPr>
        <p:spPr bwMode="auto">
          <a:xfrm>
            <a:off x="2208213" y="2667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3" name="Oval 493"/>
          <p:cNvSpPr>
            <a:spLocks noChangeArrowheads="1"/>
          </p:cNvSpPr>
          <p:nvPr/>
        </p:nvSpPr>
        <p:spPr bwMode="auto">
          <a:xfrm>
            <a:off x="2055813" y="2971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4" name="Oval 494"/>
          <p:cNvSpPr>
            <a:spLocks noChangeArrowheads="1"/>
          </p:cNvSpPr>
          <p:nvPr/>
        </p:nvSpPr>
        <p:spPr bwMode="auto">
          <a:xfrm>
            <a:off x="2132013" y="2438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5" name="Oval 495"/>
          <p:cNvSpPr>
            <a:spLocks noChangeArrowheads="1"/>
          </p:cNvSpPr>
          <p:nvPr/>
        </p:nvSpPr>
        <p:spPr bwMode="auto">
          <a:xfrm>
            <a:off x="2589213" y="2514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6" name="Oval 496"/>
          <p:cNvSpPr>
            <a:spLocks noChangeArrowheads="1"/>
          </p:cNvSpPr>
          <p:nvPr/>
        </p:nvSpPr>
        <p:spPr bwMode="auto">
          <a:xfrm>
            <a:off x="1141413" y="2895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7" name="Oval 497"/>
          <p:cNvSpPr>
            <a:spLocks noChangeArrowheads="1"/>
          </p:cNvSpPr>
          <p:nvPr/>
        </p:nvSpPr>
        <p:spPr bwMode="auto">
          <a:xfrm>
            <a:off x="1065213" y="3276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8" name="Oval 498"/>
          <p:cNvSpPr>
            <a:spLocks noChangeArrowheads="1"/>
          </p:cNvSpPr>
          <p:nvPr/>
        </p:nvSpPr>
        <p:spPr bwMode="auto">
          <a:xfrm>
            <a:off x="2208213" y="2895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69" name="Oval 499"/>
          <p:cNvSpPr>
            <a:spLocks noChangeArrowheads="1"/>
          </p:cNvSpPr>
          <p:nvPr/>
        </p:nvSpPr>
        <p:spPr bwMode="auto">
          <a:xfrm>
            <a:off x="2665413" y="2971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0" name="Oval 500"/>
          <p:cNvSpPr>
            <a:spLocks noChangeArrowheads="1"/>
          </p:cNvSpPr>
          <p:nvPr/>
        </p:nvSpPr>
        <p:spPr bwMode="auto">
          <a:xfrm>
            <a:off x="2436813" y="3200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1" name="Oval 501"/>
          <p:cNvSpPr>
            <a:spLocks noChangeArrowheads="1"/>
          </p:cNvSpPr>
          <p:nvPr/>
        </p:nvSpPr>
        <p:spPr bwMode="auto">
          <a:xfrm>
            <a:off x="836613" y="2743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2" name="Rectangle 502"/>
          <p:cNvSpPr>
            <a:spLocks noChangeArrowheads="1"/>
          </p:cNvSpPr>
          <p:nvPr/>
        </p:nvSpPr>
        <p:spPr bwMode="auto">
          <a:xfrm>
            <a:off x="3708400" y="1905000"/>
            <a:ext cx="2438400" cy="1905000"/>
          </a:xfrm>
          <a:prstGeom prst="rect">
            <a:avLst/>
          </a:prstGeom>
          <a:noFill/>
          <a:ln w="9525">
            <a:solidFill>
              <a:schemeClr val="tx1"/>
            </a:solidFill>
            <a:miter lim="800000"/>
            <a:headEnd/>
            <a:tailEnd/>
          </a:ln>
        </p:spPr>
        <p:txBody>
          <a:bodyPr wrap="none" anchor="ctr"/>
          <a:lstStyle/>
          <a:p>
            <a:endParaRPr lang="en-GB"/>
          </a:p>
        </p:txBody>
      </p:sp>
      <p:sp>
        <p:nvSpPr>
          <p:cNvPr id="31773" name="Oval 503"/>
          <p:cNvSpPr>
            <a:spLocks noChangeArrowheads="1"/>
          </p:cNvSpPr>
          <p:nvPr/>
        </p:nvSpPr>
        <p:spPr bwMode="auto">
          <a:xfrm>
            <a:off x="4418013" y="2286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4" name="Oval 504"/>
          <p:cNvSpPr>
            <a:spLocks noChangeArrowheads="1"/>
          </p:cNvSpPr>
          <p:nvPr/>
        </p:nvSpPr>
        <p:spPr bwMode="auto">
          <a:xfrm>
            <a:off x="4113213" y="2057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5" name="Oval 505"/>
          <p:cNvSpPr>
            <a:spLocks noChangeArrowheads="1"/>
          </p:cNvSpPr>
          <p:nvPr/>
        </p:nvSpPr>
        <p:spPr bwMode="auto">
          <a:xfrm>
            <a:off x="3960813" y="2362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6" name="Oval 506"/>
          <p:cNvSpPr>
            <a:spLocks noChangeArrowheads="1"/>
          </p:cNvSpPr>
          <p:nvPr/>
        </p:nvSpPr>
        <p:spPr bwMode="auto">
          <a:xfrm>
            <a:off x="4341813" y="2466975"/>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7" name="Oval 507"/>
          <p:cNvSpPr>
            <a:spLocks noChangeArrowheads="1"/>
          </p:cNvSpPr>
          <p:nvPr/>
        </p:nvSpPr>
        <p:spPr bwMode="auto">
          <a:xfrm>
            <a:off x="5256213" y="2667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8" name="Oval 508"/>
          <p:cNvSpPr>
            <a:spLocks noChangeArrowheads="1"/>
          </p:cNvSpPr>
          <p:nvPr/>
        </p:nvSpPr>
        <p:spPr bwMode="auto">
          <a:xfrm>
            <a:off x="5103813" y="2971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79" name="Oval 509"/>
          <p:cNvSpPr>
            <a:spLocks noChangeArrowheads="1"/>
          </p:cNvSpPr>
          <p:nvPr/>
        </p:nvSpPr>
        <p:spPr bwMode="auto">
          <a:xfrm>
            <a:off x="5180013" y="2438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0" name="Oval 510"/>
          <p:cNvSpPr>
            <a:spLocks noChangeArrowheads="1"/>
          </p:cNvSpPr>
          <p:nvPr/>
        </p:nvSpPr>
        <p:spPr bwMode="auto">
          <a:xfrm>
            <a:off x="5637213" y="2514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1" name="Oval 511"/>
          <p:cNvSpPr>
            <a:spLocks noChangeArrowheads="1"/>
          </p:cNvSpPr>
          <p:nvPr/>
        </p:nvSpPr>
        <p:spPr bwMode="auto">
          <a:xfrm>
            <a:off x="4189413" y="2895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2" name="Oval 512"/>
          <p:cNvSpPr>
            <a:spLocks noChangeArrowheads="1"/>
          </p:cNvSpPr>
          <p:nvPr/>
        </p:nvSpPr>
        <p:spPr bwMode="auto">
          <a:xfrm>
            <a:off x="4113213" y="3276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3" name="Oval 513"/>
          <p:cNvSpPr>
            <a:spLocks noChangeArrowheads="1"/>
          </p:cNvSpPr>
          <p:nvPr/>
        </p:nvSpPr>
        <p:spPr bwMode="auto">
          <a:xfrm>
            <a:off x="5256213" y="2895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4" name="Oval 514"/>
          <p:cNvSpPr>
            <a:spLocks noChangeArrowheads="1"/>
          </p:cNvSpPr>
          <p:nvPr/>
        </p:nvSpPr>
        <p:spPr bwMode="auto">
          <a:xfrm>
            <a:off x="5713413" y="2971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5" name="Oval 515"/>
          <p:cNvSpPr>
            <a:spLocks noChangeArrowheads="1"/>
          </p:cNvSpPr>
          <p:nvPr/>
        </p:nvSpPr>
        <p:spPr bwMode="auto">
          <a:xfrm>
            <a:off x="5484813" y="3200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6" name="Oval 516"/>
          <p:cNvSpPr>
            <a:spLocks noChangeArrowheads="1"/>
          </p:cNvSpPr>
          <p:nvPr/>
        </p:nvSpPr>
        <p:spPr bwMode="auto">
          <a:xfrm>
            <a:off x="3884613" y="2743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grpSp>
        <p:nvGrpSpPr>
          <p:cNvPr id="2" name="Group 118"/>
          <p:cNvGrpSpPr>
            <a:grpSpLocks/>
          </p:cNvGrpSpPr>
          <p:nvPr/>
        </p:nvGrpSpPr>
        <p:grpSpPr bwMode="auto">
          <a:xfrm>
            <a:off x="6670675" y="1905000"/>
            <a:ext cx="2438400" cy="1905000"/>
            <a:chOff x="4032" y="1200"/>
            <a:chExt cx="1536" cy="1200"/>
          </a:xfrm>
        </p:grpSpPr>
        <p:sp>
          <p:nvSpPr>
            <p:cNvPr id="31750" name="Oval 533"/>
            <p:cNvSpPr>
              <a:spLocks noChangeArrowheads="1"/>
            </p:cNvSpPr>
            <p:nvPr/>
          </p:nvSpPr>
          <p:spPr bwMode="auto">
            <a:xfrm rot="-3936271">
              <a:off x="4344" y="1474"/>
              <a:ext cx="288" cy="144"/>
            </a:xfrm>
            <a:prstGeom prst="ellipse">
              <a:avLst/>
            </a:prstGeom>
            <a:solidFill>
              <a:srgbClr val="00CCFF"/>
            </a:solidFill>
            <a:ln w="9525">
              <a:solidFill>
                <a:schemeClr val="tx1"/>
              </a:solidFill>
              <a:round/>
              <a:headEnd/>
              <a:tailEnd/>
            </a:ln>
          </p:spPr>
          <p:txBody>
            <a:bodyPr vert="eaVert" wrap="none" anchor="ctr"/>
            <a:lstStyle/>
            <a:p>
              <a:endParaRPr lang="en-GB"/>
            </a:p>
          </p:txBody>
        </p:sp>
        <p:sp>
          <p:nvSpPr>
            <p:cNvPr id="31787" name="Rectangle 518"/>
            <p:cNvSpPr>
              <a:spLocks noChangeArrowheads="1"/>
            </p:cNvSpPr>
            <p:nvPr/>
          </p:nvSpPr>
          <p:spPr bwMode="auto">
            <a:xfrm>
              <a:off x="4032" y="1200"/>
              <a:ext cx="1536" cy="1200"/>
            </a:xfrm>
            <a:prstGeom prst="rect">
              <a:avLst/>
            </a:prstGeom>
            <a:noFill/>
            <a:ln w="9525">
              <a:solidFill>
                <a:schemeClr val="tx1"/>
              </a:solidFill>
              <a:miter lim="800000"/>
              <a:headEnd/>
              <a:tailEnd/>
            </a:ln>
          </p:spPr>
          <p:txBody>
            <a:bodyPr wrap="none" anchor="ctr"/>
            <a:lstStyle/>
            <a:p>
              <a:endParaRPr lang="en-GB"/>
            </a:p>
          </p:txBody>
        </p:sp>
        <p:sp>
          <p:nvSpPr>
            <p:cNvPr id="31788" name="Oval 519"/>
            <p:cNvSpPr>
              <a:spLocks noChangeArrowheads="1"/>
            </p:cNvSpPr>
            <p:nvPr/>
          </p:nvSpPr>
          <p:spPr bwMode="auto">
            <a:xfrm>
              <a:off x="4464" y="144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89" name="Oval 520"/>
            <p:cNvSpPr>
              <a:spLocks noChangeArrowheads="1"/>
            </p:cNvSpPr>
            <p:nvPr/>
          </p:nvSpPr>
          <p:spPr bwMode="auto">
            <a:xfrm>
              <a:off x="4272" y="129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0" name="Oval 521"/>
            <p:cNvSpPr>
              <a:spLocks noChangeArrowheads="1"/>
            </p:cNvSpPr>
            <p:nvPr/>
          </p:nvSpPr>
          <p:spPr bwMode="auto">
            <a:xfrm>
              <a:off x="4176" y="148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1" name="Oval 522"/>
            <p:cNvSpPr>
              <a:spLocks noChangeArrowheads="1"/>
            </p:cNvSpPr>
            <p:nvPr/>
          </p:nvSpPr>
          <p:spPr bwMode="auto">
            <a:xfrm>
              <a:off x="4416" y="155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2" name="Oval 523"/>
            <p:cNvSpPr>
              <a:spLocks noChangeArrowheads="1"/>
            </p:cNvSpPr>
            <p:nvPr/>
          </p:nvSpPr>
          <p:spPr bwMode="auto">
            <a:xfrm>
              <a:off x="4992" y="168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3" name="Oval 524"/>
            <p:cNvSpPr>
              <a:spLocks noChangeArrowheads="1"/>
            </p:cNvSpPr>
            <p:nvPr/>
          </p:nvSpPr>
          <p:spPr bwMode="auto">
            <a:xfrm>
              <a:off x="4896" y="187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4" name="Oval 525"/>
            <p:cNvSpPr>
              <a:spLocks noChangeArrowheads="1"/>
            </p:cNvSpPr>
            <p:nvPr/>
          </p:nvSpPr>
          <p:spPr bwMode="auto">
            <a:xfrm>
              <a:off x="4944" y="153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5" name="Oval 526"/>
            <p:cNvSpPr>
              <a:spLocks noChangeArrowheads="1"/>
            </p:cNvSpPr>
            <p:nvPr/>
          </p:nvSpPr>
          <p:spPr bwMode="auto">
            <a:xfrm>
              <a:off x="5232" y="158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6" name="Oval 527"/>
            <p:cNvSpPr>
              <a:spLocks noChangeArrowheads="1"/>
            </p:cNvSpPr>
            <p:nvPr/>
          </p:nvSpPr>
          <p:spPr bwMode="auto">
            <a:xfrm>
              <a:off x="4320" y="182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7" name="Oval 528"/>
            <p:cNvSpPr>
              <a:spLocks noChangeArrowheads="1"/>
            </p:cNvSpPr>
            <p:nvPr/>
          </p:nvSpPr>
          <p:spPr bwMode="auto">
            <a:xfrm>
              <a:off x="4272" y="206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8" name="Oval 529"/>
            <p:cNvSpPr>
              <a:spLocks noChangeArrowheads="1"/>
            </p:cNvSpPr>
            <p:nvPr/>
          </p:nvSpPr>
          <p:spPr bwMode="auto">
            <a:xfrm>
              <a:off x="4992" y="182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799" name="Oval 530"/>
            <p:cNvSpPr>
              <a:spLocks noChangeArrowheads="1"/>
            </p:cNvSpPr>
            <p:nvPr/>
          </p:nvSpPr>
          <p:spPr bwMode="auto">
            <a:xfrm>
              <a:off x="5280" y="187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0" name="Oval 531"/>
            <p:cNvSpPr>
              <a:spLocks noChangeArrowheads="1"/>
            </p:cNvSpPr>
            <p:nvPr/>
          </p:nvSpPr>
          <p:spPr bwMode="auto">
            <a:xfrm>
              <a:off x="5136" y="201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1" name="Oval 532"/>
            <p:cNvSpPr>
              <a:spLocks noChangeArrowheads="1"/>
            </p:cNvSpPr>
            <p:nvPr/>
          </p:nvSpPr>
          <p:spPr bwMode="auto">
            <a:xfrm>
              <a:off x="4128" y="172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2" name="Oval 517"/>
            <p:cNvSpPr>
              <a:spLocks noChangeArrowheads="1"/>
            </p:cNvSpPr>
            <p:nvPr/>
          </p:nvSpPr>
          <p:spPr bwMode="auto">
            <a:xfrm rot="-1724077">
              <a:off x="4846" y="1826"/>
              <a:ext cx="288" cy="144"/>
            </a:xfrm>
            <a:prstGeom prst="ellipse">
              <a:avLst/>
            </a:prstGeom>
            <a:solidFill>
              <a:schemeClr val="accent1"/>
            </a:solidFill>
            <a:ln w="9525">
              <a:solidFill>
                <a:schemeClr val="tx1"/>
              </a:solidFill>
              <a:round/>
              <a:headEnd/>
              <a:tailEnd/>
            </a:ln>
          </p:spPr>
          <p:txBody>
            <a:bodyPr wrap="none" anchor="ctr"/>
            <a:lstStyle/>
            <a:p>
              <a:endParaRPr lang="en-GB"/>
            </a:p>
          </p:txBody>
        </p:sp>
      </p:grpSp>
      <p:sp>
        <p:nvSpPr>
          <p:cNvPr id="31819" name="AutoShape 551"/>
          <p:cNvSpPr>
            <a:spLocks noChangeArrowheads="1"/>
          </p:cNvSpPr>
          <p:nvPr/>
        </p:nvSpPr>
        <p:spPr bwMode="auto">
          <a:xfrm>
            <a:off x="76200" y="4941888"/>
            <a:ext cx="457200" cy="239712"/>
          </a:xfrm>
          <a:prstGeom prst="rightArrow">
            <a:avLst>
              <a:gd name="adj1" fmla="val 50000"/>
              <a:gd name="adj2" fmla="val 47682"/>
            </a:avLst>
          </a:prstGeom>
          <a:solidFill>
            <a:schemeClr val="bg1"/>
          </a:solidFill>
          <a:ln w="9525">
            <a:solidFill>
              <a:schemeClr val="tx1"/>
            </a:solidFill>
            <a:miter lim="800000"/>
            <a:headEnd/>
            <a:tailEnd/>
          </a:ln>
        </p:spPr>
        <p:txBody>
          <a:bodyPr wrap="none" anchor="ctr"/>
          <a:lstStyle/>
          <a:p>
            <a:endParaRPr lang="en-GB"/>
          </a:p>
        </p:txBody>
      </p:sp>
      <p:grpSp>
        <p:nvGrpSpPr>
          <p:cNvPr id="3" name="Group 120"/>
          <p:cNvGrpSpPr>
            <a:grpSpLocks/>
          </p:cNvGrpSpPr>
          <p:nvPr/>
        </p:nvGrpSpPr>
        <p:grpSpPr bwMode="auto">
          <a:xfrm>
            <a:off x="684213" y="4114800"/>
            <a:ext cx="2438400" cy="1905000"/>
            <a:chOff x="361" y="2592"/>
            <a:chExt cx="1536" cy="1200"/>
          </a:xfrm>
        </p:grpSpPr>
        <p:sp>
          <p:nvSpPr>
            <p:cNvPr id="31749" name="Oval 552"/>
            <p:cNvSpPr>
              <a:spLocks noChangeArrowheads="1"/>
            </p:cNvSpPr>
            <p:nvPr/>
          </p:nvSpPr>
          <p:spPr bwMode="auto">
            <a:xfrm>
              <a:off x="1139" y="3052"/>
              <a:ext cx="384" cy="384"/>
            </a:xfrm>
            <a:prstGeom prst="ellipse">
              <a:avLst/>
            </a:prstGeom>
            <a:solidFill>
              <a:srgbClr val="0099FF"/>
            </a:solidFill>
            <a:ln w="9525">
              <a:solidFill>
                <a:schemeClr val="tx1"/>
              </a:solidFill>
              <a:round/>
              <a:headEnd/>
              <a:tailEnd/>
            </a:ln>
          </p:spPr>
          <p:txBody>
            <a:bodyPr wrap="none" anchor="ctr"/>
            <a:lstStyle/>
            <a:p>
              <a:endParaRPr lang="en-GB"/>
            </a:p>
          </p:txBody>
        </p:sp>
        <p:sp>
          <p:nvSpPr>
            <p:cNvPr id="31803" name="Rectangle 535"/>
            <p:cNvSpPr>
              <a:spLocks noChangeArrowheads="1"/>
            </p:cNvSpPr>
            <p:nvPr/>
          </p:nvSpPr>
          <p:spPr bwMode="auto">
            <a:xfrm>
              <a:off x="361" y="2592"/>
              <a:ext cx="1536" cy="1200"/>
            </a:xfrm>
            <a:prstGeom prst="rect">
              <a:avLst/>
            </a:prstGeom>
            <a:noFill/>
            <a:ln w="9525">
              <a:solidFill>
                <a:schemeClr val="tx1"/>
              </a:solidFill>
              <a:miter lim="800000"/>
              <a:headEnd/>
              <a:tailEnd/>
            </a:ln>
          </p:spPr>
          <p:txBody>
            <a:bodyPr wrap="none" anchor="ctr"/>
            <a:lstStyle/>
            <a:p>
              <a:endParaRPr lang="en-GB"/>
            </a:p>
          </p:txBody>
        </p:sp>
        <p:sp>
          <p:nvSpPr>
            <p:cNvPr id="31804" name="Oval 536"/>
            <p:cNvSpPr>
              <a:spLocks noChangeArrowheads="1"/>
            </p:cNvSpPr>
            <p:nvPr/>
          </p:nvSpPr>
          <p:spPr bwMode="auto">
            <a:xfrm>
              <a:off x="793" y="283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5" name="Oval 537"/>
            <p:cNvSpPr>
              <a:spLocks noChangeArrowheads="1"/>
            </p:cNvSpPr>
            <p:nvPr/>
          </p:nvSpPr>
          <p:spPr bwMode="auto">
            <a:xfrm>
              <a:off x="601" y="268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6" name="Oval 538"/>
            <p:cNvSpPr>
              <a:spLocks noChangeArrowheads="1"/>
            </p:cNvSpPr>
            <p:nvPr/>
          </p:nvSpPr>
          <p:spPr bwMode="auto">
            <a:xfrm>
              <a:off x="505" y="288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7" name="Oval 539"/>
            <p:cNvSpPr>
              <a:spLocks noChangeArrowheads="1"/>
            </p:cNvSpPr>
            <p:nvPr/>
          </p:nvSpPr>
          <p:spPr bwMode="auto">
            <a:xfrm>
              <a:off x="745" y="294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8" name="Oval 540"/>
            <p:cNvSpPr>
              <a:spLocks noChangeArrowheads="1"/>
            </p:cNvSpPr>
            <p:nvPr/>
          </p:nvSpPr>
          <p:spPr bwMode="auto">
            <a:xfrm>
              <a:off x="1321" y="307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09" name="Oval 541"/>
            <p:cNvSpPr>
              <a:spLocks noChangeArrowheads="1"/>
            </p:cNvSpPr>
            <p:nvPr/>
          </p:nvSpPr>
          <p:spPr bwMode="auto">
            <a:xfrm>
              <a:off x="1225" y="326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0" name="Oval 542"/>
            <p:cNvSpPr>
              <a:spLocks noChangeArrowheads="1"/>
            </p:cNvSpPr>
            <p:nvPr/>
          </p:nvSpPr>
          <p:spPr bwMode="auto">
            <a:xfrm>
              <a:off x="1273" y="292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1" name="Oval 543"/>
            <p:cNvSpPr>
              <a:spLocks noChangeArrowheads="1"/>
            </p:cNvSpPr>
            <p:nvPr/>
          </p:nvSpPr>
          <p:spPr bwMode="auto">
            <a:xfrm>
              <a:off x="1561" y="297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2" name="Oval 544"/>
            <p:cNvSpPr>
              <a:spLocks noChangeArrowheads="1"/>
            </p:cNvSpPr>
            <p:nvPr/>
          </p:nvSpPr>
          <p:spPr bwMode="auto">
            <a:xfrm>
              <a:off x="649" y="321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3" name="Oval 545"/>
            <p:cNvSpPr>
              <a:spLocks noChangeArrowheads="1"/>
            </p:cNvSpPr>
            <p:nvPr/>
          </p:nvSpPr>
          <p:spPr bwMode="auto">
            <a:xfrm>
              <a:off x="601" y="345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4" name="Oval 546"/>
            <p:cNvSpPr>
              <a:spLocks noChangeArrowheads="1"/>
            </p:cNvSpPr>
            <p:nvPr/>
          </p:nvSpPr>
          <p:spPr bwMode="auto">
            <a:xfrm>
              <a:off x="1321" y="321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5" name="Oval 547"/>
            <p:cNvSpPr>
              <a:spLocks noChangeArrowheads="1"/>
            </p:cNvSpPr>
            <p:nvPr/>
          </p:nvSpPr>
          <p:spPr bwMode="auto">
            <a:xfrm>
              <a:off x="1609" y="326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6" name="Oval 548"/>
            <p:cNvSpPr>
              <a:spLocks noChangeArrowheads="1"/>
            </p:cNvSpPr>
            <p:nvPr/>
          </p:nvSpPr>
          <p:spPr bwMode="auto">
            <a:xfrm>
              <a:off x="1465" y="340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7" name="Oval 549"/>
            <p:cNvSpPr>
              <a:spLocks noChangeArrowheads="1"/>
            </p:cNvSpPr>
            <p:nvPr/>
          </p:nvSpPr>
          <p:spPr bwMode="auto">
            <a:xfrm>
              <a:off x="457" y="312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18" name="Oval 550"/>
            <p:cNvSpPr>
              <a:spLocks noChangeArrowheads="1"/>
            </p:cNvSpPr>
            <p:nvPr/>
          </p:nvSpPr>
          <p:spPr bwMode="auto">
            <a:xfrm rot="-1724077">
              <a:off x="1175" y="3218"/>
              <a:ext cx="288" cy="144"/>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820" name="Oval 534"/>
            <p:cNvSpPr>
              <a:spLocks noChangeArrowheads="1"/>
            </p:cNvSpPr>
            <p:nvPr/>
          </p:nvSpPr>
          <p:spPr bwMode="auto">
            <a:xfrm rot="-3936271">
              <a:off x="673" y="2866"/>
              <a:ext cx="288" cy="144"/>
            </a:xfrm>
            <a:prstGeom prst="ellipse">
              <a:avLst/>
            </a:prstGeom>
            <a:solidFill>
              <a:srgbClr val="00CCFF"/>
            </a:solidFill>
            <a:ln w="9525">
              <a:solidFill>
                <a:schemeClr val="tx1"/>
              </a:solidFill>
              <a:round/>
              <a:headEnd/>
              <a:tailEnd/>
            </a:ln>
          </p:spPr>
          <p:txBody>
            <a:bodyPr vert="eaVert" wrap="none" anchor="ctr"/>
            <a:lstStyle/>
            <a:p>
              <a:endParaRPr lang="en-GB"/>
            </a:p>
          </p:txBody>
        </p:sp>
      </p:grpSp>
      <p:sp>
        <p:nvSpPr>
          <p:cNvPr id="31837" name="AutoShape 570"/>
          <p:cNvSpPr>
            <a:spLocks noChangeArrowheads="1"/>
          </p:cNvSpPr>
          <p:nvPr/>
        </p:nvSpPr>
        <p:spPr bwMode="auto">
          <a:xfrm>
            <a:off x="3178175" y="5013325"/>
            <a:ext cx="457200" cy="152400"/>
          </a:xfrm>
          <a:prstGeom prst="rightArrow">
            <a:avLst>
              <a:gd name="adj1" fmla="val 50000"/>
              <a:gd name="adj2" fmla="val 75000"/>
            </a:avLst>
          </a:prstGeom>
          <a:solidFill>
            <a:srgbClr val="0033CC"/>
          </a:solidFill>
          <a:ln w="9525">
            <a:solidFill>
              <a:schemeClr val="tx1"/>
            </a:solidFill>
            <a:miter lim="800000"/>
            <a:headEnd/>
            <a:tailEnd/>
          </a:ln>
        </p:spPr>
        <p:txBody>
          <a:bodyPr wrap="none" anchor="ctr"/>
          <a:lstStyle/>
          <a:p>
            <a:endParaRPr lang="en-GB"/>
          </a:p>
        </p:txBody>
      </p:sp>
      <p:grpSp>
        <p:nvGrpSpPr>
          <p:cNvPr id="4" name="Group 121"/>
          <p:cNvGrpSpPr>
            <a:grpSpLocks/>
          </p:cNvGrpSpPr>
          <p:nvPr/>
        </p:nvGrpSpPr>
        <p:grpSpPr bwMode="auto">
          <a:xfrm>
            <a:off x="3646488" y="4114800"/>
            <a:ext cx="2438400" cy="1905000"/>
            <a:chOff x="2244" y="2592"/>
            <a:chExt cx="1536" cy="1200"/>
          </a:xfrm>
        </p:grpSpPr>
        <p:sp>
          <p:nvSpPr>
            <p:cNvPr id="31748" name="Oval 572"/>
            <p:cNvSpPr>
              <a:spLocks noChangeArrowheads="1"/>
            </p:cNvSpPr>
            <p:nvPr/>
          </p:nvSpPr>
          <p:spPr bwMode="auto">
            <a:xfrm>
              <a:off x="3002" y="2880"/>
              <a:ext cx="432" cy="576"/>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821" name="Rectangle 554"/>
            <p:cNvSpPr>
              <a:spLocks noChangeArrowheads="1"/>
            </p:cNvSpPr>
            <p:nvPr/>
          </p:nvSpPr>
          <p:spPr bwMode="auto">
            <a:xfrm>
              <a:off x="2244" y="2592"/>
              <a:ext cx="1536" cy="1200"/>
            </a:xfrm>
            <a:prstGeom prst="rect">
              <a:avLst/>
            </a:prstGeom>
            <a:noFill/>
            <a:ln w="9525">
              <a:solidFill>
                <a:schemeClr val="tx1"/>
              </a:solidFill>
              <a:miter lim="800000"/>
              <a:headEnd/>
              <a:tailEnd/>
            </a:ln>
          </p:spPr>
          <p:txBody>
            <a:bodyPr wrap="none" anchor="ctr"/>
            <a:lstStyle/>
            <a:p>
              <a:endParaRPr lang="en-GB"/>
            </a:p>
          </p:txBody>
        </p:sp>
        <p:sp>
          <p:nvSpPr>
            <p:cNvPr id="31822" name="Oval 555"/>
            <p:cNvSpPr>
              <a:spLocks noChangeArrowheads="1"/>
            </p:cNvSpPr>
            <p:nvPr/>
          </p:nvSpPr>
          <p:spPr bwMode="auto">
            <a:xfrm>
              <a:off x="2676" y="283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3" name="Oval 556"/>
            <p:cNvSpPr>
              <a:spLocks noChangeArrowheads="1"/>
            </p:cNvSpPr>
            <p:nvPr/>
          </p:nvSpPr>
          <p:spPr bwMode="auto">
            <a:xfrm>
              <a:off x="2484" y="268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4" name="Oval 557"/>
            <p:cNvSpPr>
              <a:spLocks noChangeArrowheads="1"/>
            </p:cNvSpPr>
            <p:nvPr/>
          </p:nvSpPr>
          <p:spPr bwMode="auto">
            <a:xfrm>
              <a:off x="2388" y="288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5" name="Oval 558"/>
            <p:cNvSpPr>
              <a:spLocks noChangeArrowheads="1"/>
            </p:cNvSpPr>
            <p:nvPr/>
          </p:nvSpPr>
          <p:spPr bwMode="auto">
            <a:xfrm>
              <a:off x="2628" y="294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6" name="Oval 559"/>
            <p:cNvSpPr>
              <a:spLocks noChangeArrowheads="1"/>
            </p:cNvSpPr>
            <p:nvPr/>
          </p:nvSpPr>
          <p:spPr bwMode="auto">
            <a:xfrm>
              <a:off x="3204" y="3072"/>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7" name="Oval 560"/>
            <p:cNvSpPr>
              <a:spLocks noChangeArrowheads="1"/>
            </p:cNvSpPr>
            <p:nvPr/>
          </p:nvSpPr>
          <p:spPr bwMode="auto">
            <a:xfrm>
              <a:off x="3108" y="326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8" name="Oval 561"/>
            <p:cNvSpPr>
              <a:spLocks noChangeArrowheads="1"/>
            </p:cNvSpPr>
            <p:nvPr/>
          </p:nvSpPr>
          <p:spPr bwMode="auto">
            <a:xfrm>
              <a:off x="3156" y="292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29" name="Oval 562"/>
            <p:cNvSpPr>
              <a:spLocks noChangeArrowheads="1"/>
            </p:cNvSpPr>
            <p:nvPr/>
          </p:nvSpPr>
          <p:spPr bwMode="auto">
            <a:xfrm>
              <a:off x="3444" y="297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0" name="Oval 563"/>
            <p:cNvSpPr>
              <a:spLocks noChangeArrowheads="1"/>
            </p:cNvSpPr>
            <p:nvPr/>
          </p:nvSpPr>
          <p:spPr bwMode="auto">
            <a:xfrm>
              <a:off x="2532" y="321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1" name="Oval 564"/>
            <p:cNvSpPr>
              <a:spLocks noChangeArrowheads="1"/>
            </p:cNvSpPr>
            <p:nvPr/>
          </p:nvSpPr>
          <p:spPr bwMode="auto">
            <a:xfrm>
              <a:off x="2484" y="345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2" name="Oval 565"/>
            <p:cNvSpPr>
              <a:spLocks noChangeArrowheads="1"/>
            </p:cNvSpPr>
            <p:nvPr/>
          </p:nvSpPr>
          <p:spPr bwMode="auto">
            <a:xfrm>
              <a:off x="3204" y="3216"/>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3" name="Oval 566"/>
            <p:cNvSpPr>
              <a:spLocks noChangeArrowheads="1"/>
            </p:cNvSpPr>
            <p:nvPr/>
          </p:nvSpPr>
          <p:spPr bwMode="auto">
            <a:xfrm>
              <a:off x="3492" y="3264"/>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4" name="Oval 567"/>
            <p:cNvSpPr>
              <a:spLocks noChangeArrowheads="1"/>
            </p:cNvSpPr>
            <p:nvPr/>
          </p:nvSpPr>
          <p:spPr bwMode="auto">
            <a:xfrm>
              <a:off x="3348" y="3408"/>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5" name="Oval 568"/>
            <p:cNvSpPr>
              <a:spLocks noChangeArrowheads="1"/>
            </p:cNvSpPr>
            <p:nvPr/>
          </p:nvSpPr>
          <p:spPr bwMode="auto">
            <a:xfrm>
              <a:off x="2340" y="3120"/>
              <a:ext cx="96" cy="96"/>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36" name="Oval 569"/>
            <p:cNvSpPr>
              <a:spLocks noChangeArrowheads="1"/>
            </p:cNvSpPr>
            <p:nvPr/>
          </p:nvSpPr>
          <p:spPr bwMode="auto">
            <a:xfrm rot="-1724077">
              <a:off x="3058" y="3218"/>
              <a:ext cx="288" cy="144"/>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838" name="Oval 571"/>
            <p:cNvSpPr>
              <a:spLocks noChangeArrowheads="1"/>
            </p:cNvSpPr>
            <p:nvPr/>
          </p:nvSpPr>
          <p:spPr bwMode="auto">
            <a:xfrm rot="-3936271">
              <a:off x="2556" y="2866"/>
              <a:ext cx="288" cy="144"/>
            </a:xfrm>
            <a:prstGeom prst="ellipse">
              <a:avLst/>
            </a:prstGeom>
            <a:solidFill>
              <a:srgbClr val="00CCFF"/>
            </a:solidFill>
            <a:ln w="9525">
              <a:solidFill>
                <a:schemeClr val="tx1"/>
              </a:solidFill>
              <a:round/>
              <a:headEnd/>
              <a:tailEnd/>
            </a:ln>
          </p:spPr>
          <p:txBody>
            <a:bodyPr vert="eaVert" wrap="none" anchor="ctr"/>
            <a:lstStyle/>
            <a:p>
              <a:endParaRPr lang="en-GB"/>
            </a:p>
          </p:txBody>
        </p:sp>
        <p:sp>
          <p:nvSpPr>
            <p:cNvPr id="31839" name="Oval 553"/>
            <p:cNvSpPr>
              <a:spLocks noChangeArrowheads="1"/>
            </p:cNvSpPr>
            <p:nvPr/>
          </p:nvSpPr>
          <p:spPr bwMode="auto">
            <a:xfrm>
              <a:off x="3022" y="3052"/>
              <a:ext cx="384" cy="384"/>
            </a:xfrm>
            <a:prstGeom prst="ellipse">
              <a:avLst/>
            </a:prstGeom>
            <a:solidFill>
              <a:srgbClr val="0099FF"/>
            </a:solidFill>
            <a:ln w="9525">
              <a:solidFill>
                <a:schemeClr val="tx1"/>
              </a:solidFill>
              <a:round/>
              <a:headEnd/>
              <a:tailEnd/>
            </a:ln>
          </p:spPr>
          <p:txBody>
            <a:bodyPr wrap="none" anchor="ctr"/>
            <a:lstStyle/>
            <a:p>
              <a:endParaRPr lang="en-GB"/>
            </a:p>
          </p:txBody>
        </p:sp>
      </p:grpSp>
      <p:sp>
        <p:nvSpPr>
          <p:cNvPr id="31840" name="Oval 573"/>
          <p:cNvSpPr>
            <a:spLocks noChangeArrowheads="1"/>
          </p:cNvSpPr>
          <p:nvPr/>
        </p:nvSpPr>
        <p:spPr bwMode="auto">
          <a:xfrm>
            <a:off x="7832725" y="4572000"/>
            <a:ext cx="685800" cy="914400"/>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841" name="Oval 575"/>
          <p:cNvSpPr>
            <a:spLocks noChangeArrowheads="1"/>
          </p:cNvSpPr>
          <p:nvPr/>
        </p:nvSpPr>
        <p:spPr bwMode="auto">
          <a:xfrm>
            <a:off x="7315200" y="4495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2" name="Oval 576"/>
          <p:cNvSpPr>
            <a:spLocks noChangeArrowheads="1"/>
          </p:cNvSpPr>
          <p:nvPr/>
        </p:nvSpPr>
        <p:spPr bwMode="auto">
          <a:xfrm>
            <a:off x="7010400" y="4267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3" name="Oval 577"/>
          <p:cNvSpPr>
            <a:spLocks noChangeArrowheads="1"/>
          </p:cNvSpPr>
          <p:nvPr/>
        </p:nvSpPr>
        <p:spPr bwMode="auto">
          <a:xfrm>
            <a:off x="6858000" y="4572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4" name="Oval 578"/>
          <p:cNvSpPr>
            <a:spLocks noChangeArrowheads="1"/>
          </p:cNvSpPr>
          <p:nvPr/>
        </p:nvSpPr>
        <p:spPr bwMode="auto">
          <a:xfrm>
            <a:off x="7239000" y="4676775"/>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5" name="Oval 579"/>
          <p:cNvSpPr>
            <a:spLocks noChangeArrowheads="1"/>
          </p:cNvSpPr>
          <p:nvPr/>
        </p:nvSpPr>
        <p:spPr bwMode="auto">
          <a:xfrm>
            <a:off x="8153400" y="48768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6" name="Oval 580"/>
          <p:cNvSpPr>
            <a:spLocks noChangeArrowheads="1"/>
          </p:cNvSpPr>
          <p:nvPr/>
        </p:nvSpPr>
        <p:spPr bwMode="auto">
          <a:xfrm>
            <a:off x="8001000" y="5181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7" name="Oval 581"/>
          <p:cNvSpPr>
            <a:spLocks noChangeArrowheads="1"/>
          </p:cNvSpPr>
          <p:nvPr/>
        </p:nvSpPr>
        <p:spPr bwMode="auto">
          <a:xfrm>
            <a:off x="8077200" y="4648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8" name="Oval 582"/>
          <p:cNvSpPr>
            <a:spLocks noChangeArrowheads="1"/>
          </p:cNvSpPr>
          <p:nvPr/>
        </p:nvSpPr>
        <p:spPr bwMode="auto">
          <a:xfrm>
            <a:off x="8534400" y="4724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49" name="Oval 583"/>
          <p:cNvSpPr>
            <a:spLocks noChangeArrowheads="1"/>
          </p:cNvSpPr>
          <p:nvPr/>
        </p:nvSpPr>
        <p:spPr bwMode="auto">
          <a:xfrm>
            <a:off x="7086600" y="5105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0" name="Oval 584"/>
          <p:cNvSpPr>
            <a:spLocks noChangeArrowheads="1"/>
          </p:cNvSpPr>
          <p:nvPr/>
        </p:nvSpPr>
        <p:spPr bwMode="auto">
          <a:xfrm>
            <a:off x="7010400" y="5486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1" name="Oval 585"/>
          <p:cNvSpPr>
            <a:spLocks noChangeArrowheads="1"/>
          </p:cNvSpPr>
          <p:nvPr/>
        </p:nvSpPr>
        <p:spPr bwMode="auto">
          <a:xfrm>
            <a:off x="8153400" y="51054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2" name="Oval 586"/>
          <p:cNvSpPr>
            <a:spLocks noChangeArrowheads="1"/>
          </p:cNvSpPr>
          <p:nvPr/>
        </p:nvSpPr>
        <p:spPr bwMode="auto">
          <a:xfrm>
            <a:off x="8610600" y="51816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3" name="Oval 587"/>
          <p:cNvSpPr>
            <a:spLocks noChangeArrowheads="1"/>
          </p:cNvSpPr>
          <p:nvPr/>
        </p:nvSpPr>
        <p:spPr bwMode="auto">
          <a:xfrm>
            <a:off x="8382000" y="54102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4" name="Oval 588"/>
          <p:cNvSpPr>
            <a:spLocks noChangeArrowheads="1"/>
          </p:cNvSpPr>
          <p:nvPr/>
        </p:nvSpPr>
        <p:spPr bwMode="auto">
          <a:xfrm>
            <a:off x="6781800" y="4953000"/>
            <a:ext cx="152400" cy="152400"/>
          </a:xfrm>
          <a:prstGeom prst="ellipse">
            <a:avLst/>
          </a:prstGeom>
          <a:solidFill>
            <a:srgbClr val="4D4D4D"/>
          </a:solidFill>
          <a:ln w="9525">
            <a:solidFill>
              <a:srgbClr val="4D4D4D"/>
            </a:solidFill>
            <a:round/>
            <a:headEnd/>
            <a:tailEnd/>
          </a:ln>
        </p:spPr>
        <p:txBody>
          <a:bodyPr wrap="none" anchor="ctr"/>
          <a:lstStyle/>
          <a:p>
            <a:endParaRPr lang="en-GB"/>
          </a:p>
        </p:txBody>
      </p:sp>
      <p:sp>
        <p:nvSpPr>
          <p:cNvPr id="31855" name="Oval 589"/>
          <p:cNvSpPr>
            <a:spLocks noChangeArrowheads="1"/>
          </p:cNvSpPr>
          <p:nvPr/>
        </p:nvSpPr>
        <p:spPr bwMode="auto">
          <a:xfrm rot="-1724077">
            <a:off x="7921625" y="5108575"/>
            <a:ext cx="457200" cy="228600"/>
          </a:xfrm>
          <a:prstGeom prst="ellipse">
            <a:avLst/>
          </a:prstGeom>
          <a:solidFill>
            <a:schemeClr val="accent1"/>
          </a:solidFill>
          <a:ln w="9525">
            <a:solidFill>
              <a:schemeClr val="tx1"/>
            </a:solidFill>
            <a:round/>
            <a:headEnd/>
            <a:tailEnd/>
          </a:ln>
        </p:spPr>
        <p:txBody>
          <a:bodyPr wrap="none" anchor="ctr"/>
          <a:lstStyle/>
          <a:p>
            <a:endParaRPr lang="en-GB"/>
          </a:p>
        </p:txBody>
      </p:sp>
      <p:sp>
        <p:nvSpPr>
          <p:cNvPr id="31856" name="Oval 591"/>
          <p:cNvSpPr>
            <a:spLocks noChangeArrowheads="1"/>
          </p:cNvSpPr>
          <p:nvPr/>
        </p:nvSpPr>
        <p:spPr bwMode="auto">
          <a:xfrm rot="-3936271">
            <a:off x="7124700" y="4549775"/>
            <a:ext cx="457200" cy="228600"/>
          </a:xfrm>
          <a:prstGeom prst="ellipse">
            <a:avLst/>
          </a:prstGeom>
          <a:solidFill>
            <a:srgbClr val="00CCFF"/>
          </a:solidFill>
          <a:ln w="9525">
            <a:solidFill>
              <a:schemeClr val="tx1"/>
            </a:solidFill>
            <a:round/>
            <a:headEnd/>
            <a:tailEnd/>
          </a:ln>
        </p:spPr>
        <p:txBody>
          <a:bodyPr wrap="none" anchor="ctr"/>
          <a:lstStyle/>
          <a:p>
            <a:endParaRPr lang="en-GB"/>
          </a:p>
        </p:txBody>
      </p:sp>
      <p:sp>
        <p:nvSpPr>
          <p:cNvPr id="31857" name="Oval 592"/>
          <p:cNvSpPr>
            <a:spLocks noChangeArrowheads="1"/>
          </p:cNvSpPr>
          <p:nvPr/>
        </p:nvSpPr>
        <p:spPr bwMode="auto">
          <a:xfrm>
            <a:off x="7864475" y="4845050"/>
            <a:ext cx="609600" cy="609600"/>
          </a:xfrm>
          <a:prstGeom prst="ellipse">
            <a:avLst/>
          </a:prstGeom>
          <a:solidFill>
            <a:srgbClr val="0099FF"/>
          </a:solidFill>
          <a:ln w="9525">
            <a:solidFill>
              <a:schemeClr val="tx1"/>
            </a:solidFill>
            <a:round/>
            <a:headEnd/>
            <a:tailEnd/>
          </a:ln>
        </p:spPr>
        <p:txBody>
          <a:bodyPr wrap="none" anchor="ctr"/>
          <a:lstStyle/>
          <a:p>
            <a:endParaRPr lang="en-GB"/>
          </a:p>
        </p:txBody>
      </p:sp>
      <p:sp>
        <p:nvSpPr>
          <p:cNvPr id="31858" name="AutoShape 593"/>
          <p:cNvSpPr>
            <a:spLocks noChangeArrowheads="1"/>
          </p:cNvSpPr>
          <p:nvPr/>
        </p:nvSpPr>
        <p:spPr bwMode="auto">
          <a:xfrm>
            <a:off x="6096000" y="4953000"/>
            <a:ext cx="457200" cy="152400"/>
          </a:xfrm>
          <a:custGeom>
            <a:avLst/>
            <a:gdLst>
              <a:gd name="T0" fmla="*/ 153628669 w 21600"/>
              <a:gd name="T1" fmla="*/ 0 h 21600"/>
              <a:gd name="T2" fmla="*/ 0 w 21600"/>
              <a:gd name="T3" fmla="*/ 3793300 h 21600"/>
              <a:gd name="T4" fmla="*/ 153628669 w 21600"/>
              <a:gd name="T5" fmla="*/ 7586607 h 21600"/>
              <a:gd name="T6" fmla="*/ 204838141 w 21600"/>
              <a:gd name="T7" fmla="*/ 37933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9525">
            <a:solidFill>
              <a:schemeClr val="tx1"/>
            </a:solidFill>
            <a:miter lim="800000"/>
            <a:headEnd/>
            <a:tailEnd/>
          </a:ln>
        </p:spPr>
        <p:txBody>
          <a:bodyPr wrap="none" anchor="ctr"/>
          <a:lstStyle/>
          <a:p>
            <a:endParaRPr lang="en-GB"/>
          </a:p>
        </p:txBody>
      </p:sp>
      <p:sp>
        <p:nvSpPr>
          <p:cNvPr id="31859" name="Oval 594"/>
          <p:cNvSpPr>
            <a:spLocks noChangeArrowheads="1"/>
          </p:cNvSpPr>
          <p:nvPr/>
        </p:nvSpPr>
        <p:spPr bwMode="auto">
          <a:xfrm>
            <a:off x="6705600" y="4191000"/>
            <a:ext cx="914400" cy="1600200"/>
          </a:xfrm>
          <a:prstGeom prst="ellipse">
            <a:avLst/>
          </a:prstGeom>
          <a:solidFill>
            <a:srgbClr val="66FF99"/>
          </a:solidFill>
          <a:ln w="9525">
            <a:solidFill>
              <a:schemeClr val="tx1"/>
            </a:solidFill>
            <a:round/>
            <a:headEnd/>
            <a:tailEnd/>
          </a:ln>
        </p:spPr>
        <p:txBody>
          <a:bodyPr wrap="none" anchor="ctr"/>
          <a:lstStyle/>
          <a:p>
            <a:endParaRPr lang="en-GB"/>
          </a:p>
        </p:txBody>
      </p:sp>
      <p:sp>
        <p:nvSpPr>
          <p:cNvPr id="31860" name="Oval 595"/>
          <p:cNvSpPr>
            <a:spLocks noChangeArrowheads="1"/>
          </p:cNvSpPr>
          <p:nvPr/>
        </p:nvSpPr>
        <p:spPr bwMode="auto">
          <a:xfrm>
            <a:off x="7772400" y="4419600"/>
            <a:ext cx="1066800" cy="1295400"/>
          </a:xfrm>
          <a:prstGeom prst="ellipse">
            <a:avLst/>
          </a:prstGeom>
          <a:solidFill>
            <a:srgbClr val="CCFF66"/>
          </a:solidFill>
          <a:ln w="9525">
            <a:solidFill>
              <a:schemeClr val="tx1"/>
            </a:solidFill>
            <a:round/>
            <a:headEnd/>
            <a:tailEnd/>
          </a:ln>
        </p:spPr>
        <p:txBody>
          <a:bodyPr wrap="none" anchor="ctr"/>
          <a:lstStyle/>
          <a:p>
            <a:endParaRPr lang="en-GB"/>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214282" y="261937"/>
            <a:ext cx="7272337" cy="523857"/>
          </a:xfrm>
        </p:spPr>
        <p:txBody>
          <a:bodyPr>
            <a:normAutofit fontScale="90000"/>
          </a:bodyPr>
          <a:lstStyle/>
          <a:p>
            <a:r>
              <a:rPr lang="en-GB" sz="3200" b="1" dirty="0"/>
              <a:t>The Agglomeration Method</a:t>
            </a:r>
          </a:p>
        </p:txBody>
      </p:sp>
      <p:sp>
        <p:nvSpPr>
          <p:cNvPr id="33795" name="Rectangle 3"/>
          <p:cNvSpPr>
            <a:spLocks noGrp="1" noChangeArrowheads="1"/>
          </p:cNvSpPr>
          <p:nvPr>
            <p:ph type="body" idx="4294967295"/>
          </p:nvPr>
        </p:nvSpPr>
        <p:spPr>
          <a:xfrm>
            <a:off x="357158" y="1142984"/>
            <a:ext cx="5029200" cy="4800600"/>
          </a:xfrm>
        </p:spPr>
        <p:txBody>
          <a:bodyPr/>
          <a:lstStyle/>
          <a:p>
            <a:pPr marL="285750" indent="-285750">
              <a:tabLst>
                <a:tab pos="285750" algn="l"/>
              </a:tabLst>
            </a:pPr>
            <a:r>
              <a:rPr lang="en-GB" sz="2800" b="1" dirty="0"/>
              <a:t>Agglomeration schemes</a:t>
            </a:r>
          </a:p>
          <a:p>
            <a:pPr marL="819150" lvl="1" indent="-342900">
              <a:spcAft>
                <a:spcPct val="35000"/>
              </a:spcAft>
              <a:tabLst>
                <a:tab pos="285750" algn="l"/>
              </a:tabLst>
            </a:pPr>
            <a:r>
              <a:rPr lang="en-GB" sz="2400" dirty="0"/>
              <a:t>Single link: the distance between two closest points</a:t>
            </a:r>
          </a:p>
          <a:p>
            <a:pPr marL="819150" lvl="1" indent="-342900">
              <a:spcAft>
                <a:spcPct val="35000"/>
              </a:spcAft>
              <a:tabLst>
                <a:tab pos="285750" algn="l"/>
              </a:tabLst>
            </a:pPr>
            <a:r>
              <a:rPr lang="en-GB" sz="2400" dirty="0"/>
              <a:t>Complete link: the distance between two farthest points</a:t>
            </a:r>
          </a:p>
          <a:p>
            <a:pPr marL="819150" lvl="1" indent="-342900">
              <a:spcAft>
                <a:spcPct val="35000"/>
              </a:spcAft>
              <a:tabLst>
                <a:tab pos="285750" algn="l"/>
              </a:tabLst>
            </a:pPr>
            <a:r>
              <a:rPr lang="en-GB" sz="2400" dirty="0"/>
              <a:t>Group average: the average of all pair-wise distances</a:t>
            </a:r>
          </a:p>
          <a:p>
            <a:pPr marL="819150" lvl="1" indent="-342900">
              <a:spcAft>
                <a:spcPct val="35000"/>
              </a:spcAft>
              <a:tabLst>
                <a:tab pos="285750" algn="l"/>
              </a:tabLst>
            </a:pPr>
            <a:r>
              <a:rPr lang="en-GB" sz="2400" dirty="0" err="1"/>
              <a:t>Centroids</a:t>
            </a:r>
            <a:r>
              <a:rPr lang="en-GB" sz="2400" dirty="0"/>
              <a:t>: the distance between the </a:t>
            </a:r>
            <a:r>
              <a:rPr lang="en-GB" sz="2400" dirty="0" err="1"/>
              <a:t>centroids</a:t>
            </a:r>
            <a:endParaRPr lang="en-GB" sz="2400" dirty="0"/>
          </a:p>
        </p:txBody>
      </p:sp>
      <p:grpSp>
        <p:nvGrpSpPr>
          <p:cNvPr id="2" name="Group 58"/>
          <p:cNvGrpSpPr>
            <a:grpSpLocks/>
          </p:cNvGrpSpPr>
          <p:nvPr/>
        </p:nvGrpSpPr>
        <p:grpSpPr bwMode="auto">
          <a:xfrm>
            <a:off x="6477000" y="1628775"/>
            <a:ext cx="1905000" cy="3733800"/>
            <a:chOff x="4080" y="1104"/>
            <a:chExt cx="1200" cy="2352"/>
          </a:xfrm>
        </p:grpSpPr>
        <p:grpSp>
          <p:nvGrpSpPr>
            <p:cNvPr id="3" name="Group 76"/>
            <p:cNvGrpSpPr>
              <a:grpSpLocks/>
            </p:cNvGrpSpPr>
            <p:nvPr/>
          </p:nvGrpSpPr>
          <p:grpSpPr bwMode="auto">
            <a:xfrm>
              <a:off x="4080" y="1104"/>
              <a:ext cx="1185" cy="480"/>
              <a:chOff x="4080" y="1104"/>
              <a:chExt cx="1185" cy="480"/>
            </a:xfrm>
          </p:grpSpPr>
          <p:sp>
            <p:nvSpPr>
              <p:cNvPr id="33838" name="Oval 10"/>
              <p:cNvSpPr>
                <a:spLocks noChangeArrowheads="1"/>
              </p:cNvSpPr>
              <p:nvPr/>
            </p:nvSpPr>
            <p:spPr bwMode="auto">
              <a:xfrm>
                <a:off x="4080" y="1152"/>
                <a:ext cx="672" cy="336"/>
              </a:xfrm>
              <a:prstGeom prst="ellipse">
                <a:avLst/>
              </a:prstGeom>
              <a:solidFill>
                <a:srgbClr val="66FF99"/>
              </a:solidFill>
              <a:ln w="9525">
                <a:solidFill>
                  <a:schemeClr val="tx1"/>
                </a:solidFill>
                <a:miter lim="800000"/>
                <a:headEnd/>
                <a:tailEnd/>
              </a:ln>
            </p:spPr>
            <p:txBody>
              <a:bodyPr wrap="none" anchor="ctr"/>
              <a:lstStyle/>
              <a:p>
                <a:endParaRPr lang="en-GB"/>
              </a:p>
            </p:txBody>
          </p:sp>
          <p:sp>
            <p:nvSpPr>
              <p:cNvPr id="33839" name="Oval 11"/>
              <p:cNvSpPr>
                <a:spLocks noChangeArrowheads="1"/>
              </p:cNvSpPr>
              <p:nvPr/>
            </p:nvSpPr>
            <p:spPr bwMode="auto">
              <a:xfrm>
                <a:off x="4176" y="129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0" name="Oval 12"/>
              <p:cNvSpPr>
                <a:spLocks noChangeArrowheads="1"/>
              </p:cNvSpPr>
              <p:nvPr/>
            </p:nvSpPr>
            <p:spPr bwMode="auto">
              <a:xfrm>
                <a:off x="4320" y="120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1" name="Oval 13"/>
              <p:cNvSpPr>
                <a:spLocks noChangeArrowheads="1"/>
              </p:cNvSpPr>
              <p:nvPr/>
            </p:nvSpPr>
            <p:spPr bwMode="auto">
              <a:xfrm>
                <a:off x="4368" y="1344"/>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2" name="Oval 14"/>
              <p:cNvSpPr>
                <a:spLocks noChangeArrowheads="1"/>
              </p:cNvSpPr>
              <p:nvPr/>
            </p:nvSpPr>
            <p:spPr bwMode="auto">
              <a:xfrm>
                <a:off x="4608" y="129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3" name="Oval 15"/>
              <p:cNvSpPr>
                <a:spLocks noChangeArrowheads="1"/>
              </p:cNvSpPr>
              <p:nvPr/>
            </p:nvSpPr>
            <p:spPr bwMode="auto">
              <a:xfrm>
                <a:off x="4881" y="1104"/>
                <a:ext cx="384" cy="480"/>
              </a:xfrm>
              <a:prstGeom prst="ellipse">
                <a:avLst/>
              </a:prstGeom>
              <a:solidFill>
                <a:srgbClr val="FF9900"/>
              </a:solidFill>
              <a:ln w="9525">
                <a:solidFill>
                  <a:schemeClr val="tx1"/>
                </a:solidFill>
                <a:miter lim="800000"/>
                <a:headEnd/>
                <a:tailEnd/>
              </a:ln>
            </p:spPr>
            <p:txBody>
              <a:bodyPr wrap="none" anchor="ctr"/>
              <a:lstStyle/>
              <a:p>
                <a:endParaRPr lang="en-GB"/>
              </a:p>
            </p:txBody>
          </p:sp>
          <p:sp>
            <p:nvSpPr>
              <p:cNvPr id="33844" name="Oval 16"/>
              <p:cNvSpPr>
                <a:spLocks noChangeArrowheads="1"/>
              </p:cNvSpPr>
              <p:nvPr/>
            </p:nvSpPr>
            <p:spPr bwMode="auto">
              <a:xfrm>
                <a:off x="4896" y="1344"/>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5" name="Oval 17"/>
              <p:cNvSpPr>
                <a:spLocks noChangeArrowheads="1"/>
              </p:cNvSpPr>
              <p:nvPr/>
            </p:nvSpPr>
            <p:spPr bwMode="auto">
              <a:xfrm>
                <a:off x="5088" y="1488"/>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6" name="Oval 18"/>
              <p:cNvSpPr>
                <a:spLocks noChangeArrowheads="1"/>
              </p:cNvSpPr>
              <p:nvPr/>
            </p:nvSpPr>
            <p:spPr bwMode="auto">
              <a:xfrm>
                <a:off x="5184" y="129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47" name="Oval 19"/>
              <p:cNvSpPr>
                <a:spLocks noChangeArrowheads="1"/>
              </p:cNvSpPr>
              <p:nvPr/>
            </p:nvSpPr>
            <p:spPr bwMode="auto">
              <a:xfrm>
                <a:off x="4992" y="1152"/>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cxnSp>
            <p:nvCxnSpPr>
              <p:cNvPr id="33848" name="AutoShape 20"/>
              <p:cNvCxnSpPr>
                <a:cxnSpLocks noChangeShapeType="1"/>
                <a:stCxn id="33842" idx="6"/>
                <a:endCxn id="33844" idx="2"/>
              </p:cNvCxnSpPr>
              <p:nvPr/>
            </p:nvCxnSpPr>
            <p:spPr bwMode="auto">
              <a:xfrm>
                <a:off x="4656" y="1320"/>
                <a:ext cx="240" cy="48"/>
              </a:xfrm>
              <a:prstGeom prst="straightConnector1">
                <a:avLst/>
              </a:prstGeom>
              <a:noFill/>
              <a:ln w="19050">
                <a:solidFill>
                  <a:schemeClr val="tx1"/>
                </a:solidFill>
                <a:miter lim="800000"/>
                <a:headEnd type="stealth" w="sm" len="med"/>
                <a:tailEnd type="stealth" w="sm" len="med"/>
              </a:ln>
            </p:spPr>
          </p:cxnSp>
        </p:grpSp>
        <p:grpSp>
          <p:nvGrpSpPr>
            <p:cNvPr id="4" name="Group 78"/>
            <p:cNvGrpSpPr>
              <a:grpSpLocks/>
            </p:cNvGrpSpPr>
            <p:nvPr/>
          </p:nvGrpSpPr>
          <p:grpSpPr bwMode="auto">
            <a:xfrm>
              <a:off x="4080" y="2352"/>
              <a:ext cx="1185" cy="480"/>
              <a:chOff x="4080" y="2352"/>
              <a:chExt cx="1185" cy="480"/>
            </a:xfrm>
          </p:grpSpPr>
          <p:sp>
            <p:nvSpPr>
              <p:cNvPr id="33822" name="Oval 34"/>
              <p:cNvSpPr>
                <a:spLocks noChangeArrowheads="1"/>
              </p:cNvSpPr>
              <p:nvPr/>
            </p:nvSpPr>
            <p:spPr bwMode="auto">
              <a:xfrm>
                <a:off x="4080" y="2400"/>
                <a:ext cx="672" cy="336"/>
              </a:xfrm>
              <a:prstGeom prst="ellipse">
                <a:avLst/>
              </a:prstGeom>
              <a:solidFill>
                <a:srgbClr val="66FF99"/>
              </a:solidFill>
              <a:ln w="9525">
                <a:solidFill>
                  <a:schemeClr val="tx1"/>
                </a:solidFill>
                <a:miter lim="800000"/>
                <a:headEnd/>
                <a:tailEnd/>
              </a:ln>
            </p:spPr>
            <p:txBody>
              <a:bodyPr wrap="none" anchor="ctr"/>
              <a:lstStyle/>
              <a:p>
                <a:endParaRPr lang="en-GB"/>
              </a:p>
            </p:txBody>
          </p:sp>
          <p:sp>
            <p:nvSpPr>
              <p:cNvPr id="33823" name="Oval 36"/>
              <p:cNvSpPr>
                <a:spLocks noChangeArrowheads="1"/>
              </p:cNvSpPr>
              <p:nvPr/>
            </p:nvSpPr>
            <p:spPr bwMode="auto">
              <a:xfrm>
                <a:off x="4320" y="2448"/>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24" name="Oval 38"/>
              <p:cNvSpPr>
                <a:spLocks noChangeArrowheads="1"/>
              </p:cNvSpPr>
              <p:nvPr/>
            </p:nvSpPr>
            <p:spPr bwMode="auto">
              <a:xfrm>
                <a:off x="4512" y="2592"/>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25" name="Oval 39"/>
              <p:cNvSpPr>
                <a:spLocks noChangeArrowheads="1"/>
              </p:cNvSpPr>
              <p:nvPr/>
            </p:nvSpPr>
            <p:spPr bwMode="auto">
              <a:xfrm>
                <a:off x="4881" y="2352"/>
                <a:ext cx="384" cy="480"/>
              </a:xfrm>
              <a:prstGeom prst="ellipse">
                <a:avLst/>
              </a:prstGeom>
              <a:solidFill>
                <a:srgbClr val="FF9900"/>
              </a:solidFill>
              <a:ln w="9525">
                <a:solidFill>
                  <a:schemeClr val="tx1"/>
                </a:solidFill>
                <a:miter lim="800000"/>
                <a:headEnd/>
                <a:tailEnd/>
              </a:ln>
            </p:spPr>
            <p:txBody>
              <a:bodyPr wrap="none" anchor="ctr"/>
              <a:lstStyle/>
              <a:p>
                <a:endParaRPr lang="en-GB"/>
              </a:p>
            </p:txBody>
          </p:sp>
          <p:sp>
            <p:nvSpPr>
              <p:cNvPr id="33826" name="Oval 40"/>
              <p:cNvSpPr>
                <a:spLocks noChangeArrowheads="1"/>
              </p:cNvSpPr>
              <p:nvPr/>
            </p:nvSpPr>
            <p:spPr bwMode="auto">
              <a:xfrm>
                <a:off x="4896" y="2592"/>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27" name="Oval 41"/>
              <p:cNvSpPr>
                <a:spLocks noChangeArrowheads="1"/>
              </p:cNvSpPr>
              <p:nvPr/>
            </p:nvSpPr>
            <p:spPr bwMode="auto">
              <a:xfrm>
                <a:off x="5088" y="273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28" name="Oval 42"/>
              <p:cNvSpPr>
                <a:spLocks noChangeArrowheads="1"/>
              </p:cNvSpPr>
              <p:nvPr/>
            </p:nvSpPr>
            <p:spPr bwMode="auto">
              <a:xfrm>
                <a:off x="5184" y="2544"/>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29" name="Oval 43"/>
              <p:cNvSpPr>
                <a:spLocks noChangeArrowheads="1"/>
              </p:cNvSpPr>
              <p:nvPr/>
            </p:nvSpPr>
            <p:spPr bwMode="auto">
              <a:xfrm>
                <a:off x="4992" y="240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cxnSp>
            <p:nvCxnSpPr>
              <p:cNvPr id="33830" name="AutoShape 47"/>
              <p:cNvCxnSpPr>
                <a:cxnSpLocks noChangeShapeType="1"/>
                <a:stCxn id="33823" idx="6"/>
                <a:endCxn id="33829" idx="7"/>
              </p:cNvCxnSpPr>
              <p:nvPr/>
            </p:nvCxnSpPr>
            <p:spPr bwMode="auto">
              <a:xfrm flipV="1">
                <a:off x="4368" y="2407"/>
                <a:ext cx="665" cy="65"/>
              </a:xfrm>
              <a:prstGeom prst="straightConnector1">
                <a:avLst/>
              </a:prstGeom>
              <a:noFill/>
              <a:ln w="9525">
                <a:solidFill>
                  <a:schemeClr val="tx1"/>
                </a:solidFill>
                <a:miter lim="800000"/>
                <a:headEnd/>
                <a:tailEnd/>
              </a:ln>
            </p:spPr>
          </p:cxnSp>
          <p:cxnSp>
            <p:nvCxnSpPr>
              <p:cNvPr id="33831" name="AutoShape 48"/>
              <p:cNvCxnSpPr>
                <a:cxnSpLocks noChangeShapeType="1"/>
                <a:stCxn id="33823" idx="5"/>
                <a:endCxn id="33828" idx="2"/>
              </p:cNvCxnSpPr>
              <p:nvPr/>
            </p:nvCxnSpPr>
            <p:spPr bwMode="auto">
              <a:xfrm>
                <a:off x="4361" y="2489"/>
                <a:ext cx="823" cy="79"/>
              </a:xfrm>
              <a:prstGeom prst="straightConnector1">
                <a:avLst/>
              </a:prstGeom>
              <a:noFill/>
              <a:ln w="9525">
                <a:solidFill>
                  <a:schemeClr val="tx1"/>
                </a:solidFill>
                <a:miter lim="800000"/>
                <a:headEnd/>
                <a:tailEnd/>
              </a:ln>
            </p:spPr>
          </p:cxnSp>
          <p:cxnSp>
            <p:nvCxnSpPr>
              <p:cNvPr id="33832" name="AutoShape 49"/>
              <p:cNvCxnSpPr>
                <a:cxnSpLocks noChangeShapeType="1"/>
              </p:cNvCxnSpPr>
              <p:nvPr/>
            </p:nvCxnSpPr>
            <p:spPr bwMode="auto">
              <a:xfrm>
                <a:off x="4368" y="2496"/>
                <a:ext cx="734" cy="254"/>
              </a:xfrm>
              <a:prstGeom prst="straightConnector1">
                <a:avLst/>
              </a:prstGeom>
              <a:noFill/>
              <a:ln w="9525">
                <a:solidFill>
                  <a:schemeClr val="tx1"/>
                </a:solidFill>
                <a:miter lim="800000"/>
                <a:headEnd/>
                <a:tailEnd/>
              </a:ln>
            </p:spPr>
          </p:cxnSp>
          <p:cxnSp>
            <p:nvCxnSpPr>
              <p:cNvPr id="33833" name="AutoShape 50"/>
              <p:cNvCxnSpPr>
                <a:cxnSpLocks noChangeShapeType="1"/>
                <a:stCxn id="33823" idx="6"/>
                <a:endCxn id="33826" idx="2"/>
              </p:cNvCxnSpPr>
              <p:nvPr/>
            </p:nvCxnSpPr>
            <p:spPr bwMode="auto">
              <a:xfrm>
                <a:off x="4368" y="2472"/>
                <a:ext cx="528" cy="144"/>
              </a:xfrm>
              <a:prstGeom prst="straightConnector1">
                <a:avLst/>
              </a:prstGeom>
              <a:noFill/>
              <a:ln w="9525">
                <a:solidFill>
                  <a:schemeClr val="tx1"/>
                </a:solidFill>
                <a:miter lim="800000"/>
                <a:headEnd/>
                <a:tailEnd/>
              </a:ln>
            </p:spPr>
          </p:cxnSp>
          <p:cxnSp>
            <p:nvCxnSpPr>
              <p:cNvPr id="33834" name="AutoShape 51"/>
              <p:cNvCxnSpPr>
                <a:cxnSpLocks noChangeShapeType="1"/>
                <a:stCxn id="33824" idx="6"/>
                <a:endCxn id="33829" idx="2"/>
              </p:cNvCxnSpPr>
              <p:nvPr/>
            </p:nvCxnSpPr>
            <p:spPr bwMode="auto">
              <a:xfrm flipV="1">
                <a:off x="4560" y="2424"/>
                <a:ext cx="432" cy="192"/>
              </a:xfrm>
              <a:prstGeom prst="straightConnector1">
                <a:avLst/>
              </a:prstGeom>
              <a:noFill/>
              <a:ln w="9525">
                <a:solidFill>
                  <a:schemeClr val="tx1"/>
                </a:solidFill>
                <a:miter lim="800000"/>
                <a:headEnd/>
                <a:tailEnd/>
              </a:ln>
            </p:spPr>
          </p:cxnSp>
          <p:cxnSp>
            <p:nvCxnSpPr>
              <p:cNvPr id="33835" name="AutoShape 52"/>
              <p:cNvCxnSpPr>
                <a:cxnSpLocks noChangeShapeType="1"/>
                <a:stCxn id="33824" idx="4"/>
                <a:endCxn id="33828" idx="3"/>
              </p:cNvCxnSpPr>
              <p:nvPr/>
            </p:nvCxnSpPr>
            <p:spPr bwMode="auto">
              <a:xfrm flipV="1">
                <a:off x="4536" y="2585"/>
                <a:ext cx="655" cy="55"/>
              </a:xfrm>
              <a:prstGeom prst="straightConnector1">
                <a:avLst/>
              </a:prstGeom>
              <a:noFill/>
              <a:ln w="9525">
                <a:solidFill>
                  <a:schemeClr val="tx1"/>
                </a:solidFill>
                <a:miter lim="800000"/>
                <a:headEnd/>
                <a:tailEnd/>
              </a:ln>
            </p:spPr>
          </p:cxnSp>
          <p:cxnSp>
            <p:nvCxnSpPr>
              <p:cNvPr id="33836" name="AutoShape 53"/>
              <p:cNvCxnSpPr>
                <a:cxnSpLocks noChangeShapeType="1"/>
                <a:stCxn id="33824" idx="6"/>
                <a:endCxn id="33826" idx="2"/>
              </p:cNvCxnSpPr>
              <p:nvPr/>
            </p:nvCxnSpPr>
            <p:spPr bwMode="auto">
              <a:xfrm>
                <a:off x="4560" y="2616"/>
                <a:ext cx="336" cy="0"/>
              </a:xfrm>
              <a:prstGeom prst="straightConnector1">
                <a:avLst/>
              </a:prstGeom>
              <a:noFill/>
              <a:ln w="9525">
                <a:solidFill>
                  <a:schemeClr val="tx1"/>
                </a:solidFill>
                <a:miter lim="800000"/>
                <a:headEnd/>
                <a:tailEnd/>
              </a:ln>
            </p:spPr>
          </p:cxnSp>
          <p:cxnSp>
            <p:nvCxnSpPr>
              <p:cNvPr id="33837" name="AutoShape 54"/>
              <p:cNvCxnSpPr>
                <a:cxnSpLocks noChangeShapeType="1"/>
                <a:stCxn id="33824" idx="6"/>
                <a:endCxn id="33827" idx="1"/>
              </p:cNvCxnSpPr>
              <p:nvPr/>
            </p:nvCxnSpPr>
            <p:spPr bwMode="auto">
              <a:xfrm>
                <a:off x="4560" y="2616"/>
                <a:ext cx="535" cy="127"/>
              </a:xfrm>
              <a:prstGeom prst="straightConnector1">
                <a:avLst/>
              </a:prstGeom>
              <a:noFill/>
              <a:ln w="9525">
                <a:solidFill>
                  <a:schemeClr val="tx1"/>
                </a:solidFill>
                <a:miter lim="800000"/>
                <a:headEnd/>
                <a:tailEnd/>
              </a:ln>
            </p:spPr>
          </p:cxnSp>
        </p:grpSp>
        <p:grpSp>
          <p:nvGrpSpPr>
            <p:cNvPr id="5" name="Group 80"/>
            <p:cNvGrpSpPr>
              <a:grpSpLocks/>
            </p:cNvGrpSpPr>
            <p:nvPr/>
          </p:nvGrpSpPr>
          <p:grpSpPr bwMode="auto">
            <a:xfrm>
              <a:off x="4080" y="2976"/>
              <a:ext cx="1185" cy="480"/>
              <a:chOff x="4080" y="2976"/>
              <a:chExt cx="1185" cy="480"/>
            </a:xfrm>
          </p:grpSpPr>
          <p:sp>
            <p:nvSpPr>
              <p:cNvPr id="33811" name="Oval 57"/>
              <p:cNvSpPr>
                <a:spLocks noChangeArrowheads="1"/>
              </p:cNvSpPr>
              <p:nvPr/>
            </p:nvSpPr>
            <p:spPr bwMode="auto">
              <a:xfrm>
                <a:off x="4080" y="3024"/>
                <a:ext cx="672" cy="336"/>
              </a:xfrm>
              <a:prstGeom prst="ellipse">
                <a:avLst/>
              </a:prstGeom>
              <a:solidFill>
                <a:srgbClr val="66FF99"/>
              </a:solidFill>
              <a:ln w="9525">
                <a:solidFill>
                  <a:schemeClr val="tx1"/>
                </a:solidFill>
                <a:miter lim="800000"/>
                <a:headEnd/>
                <a:tailEnd/>
              </a:ln>
            </p:spPr>
            <p:txBody>
              <a:bodyPr wrap="none" anchor="ctr"/>
              <a:lstStyle/>
              <a:p>
                <a:endParaRPr lang="en-GB"/>
              </a:p>
            </p:txBody>
          </p:sp>
          <p:sp>
            <p:nvSpPr>
              <p:cNvPr id="33812" name="Oval 58"/>
              <p:cNvSpPr>
                <a:spLocks noChangeArrowheads="1"/>
              </p:cNvSpPr>
              <p:nvPr/>
            </p:nvSpPr>
            <p:spPr bwMode="auto">
              <a:xfrm>
                <a:off x="4320" y="3072"/>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3" name="Oval 59"/>
              <p:cNvSpPr>
                <a:spLocks noChangeArrowheads="1"/>
              </p:cNvSpPr>
              <p:nvPr/>
            </p:nvSpPr>
            <p:spPr bwMode="auto">
              <a:xfrm>
                <a:off x="4512" y="321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4" name="Oval 60"/>
              <p:cNvSpPr>
                <a:spLocks noChangeArrowheads="1"/>
              </p:cNvSpPr>
              <p:nvPr/>
            </p:nvSpPr>
            <p:spPr bwMode="auto">
              <a:xfrm>
                <a:off x="4881" y="2976"/>
                <a:ext cx="384" cy="480"/>
              </a:xfrm>
              <a:prstGeom prst="ellipse">
                <a:avLst/>
              </a:prstGeom>
              <a:solidFill>
                <a:srgbClr val="FF9900"/>
              </a:solidFill>
              <a:ln w="9525">
                <a:solidFill>
                  <a:schemeClr val="tx1"/>
                </a:solidFill>
                <a:miter lim="800000"/>
                <a:headEnd/>
                <a:tailEnd/>
              </a:ln>
            </p:spPr>
            <p:txBody>
              <a:bodyPr wrap="none" anchor="ctr"/>
              <a:lstStyle/>
              <a:p>
                <a:endParaRPr lang="en-GB"/>
              </a:p>
            </p:txBody>
          </p:sp>
          <p:sp>
            <p:nvSpPr>
              <p:cNvPr id="33815" name="Oval 61"/>
              <p:cNvSpPr>
                <a:spLocks noChangeArrowheads="1"/>
              </p:cNvSpPr>
              <p:nvPr/>
            </p:nvSpPr>
            <p:spPr bwMode="auto">
              <a:xfrm>
                <a:off x="4896" y="321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6" name="Oval 62"/>
              <p:cNvSpPr>
                <a:spLocks noChangeArrowheads="1"/>
              </p:cNvSpPr>
              <p:nvPr/>
            </p:nvSpPr>
            <p:spPr bwMode="auto">
              <a:xfrm>
                <a:off x="5088" y="336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7" name="Oval 63"/>
              <p:cNvSpPr>
                <a:spLocks noChangeArrowheads="1"/>
              </p:cNvSpPr>
              <p:nvPr/>
            </p:nvSpPr>
            <p:spPr bwMode="auto">
              <a:xfrm>
                <a:off x="5184" y="3168"/>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8" name="Oval 64"/>
              <p:cNvSpPr>
                <a:spLocks noChangeArrowheads="1"/>
              </p:cNvSpPr>
              <p:nvPr/>
            </p:nvSpPr>
            <p:spPr bwMode="auto">
              <a:xfrm>
                <a:off x="4992" y="3024"/>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19" name="AutoShape 73"/>
              <p:cNvSpPr>
                <a:spLocks noChangeArrowheads="1"/>
              </p:cNvSpPr>
              <p:nvPr/>
            </p:nvSpPr>
            <p:spPr bwMode="auto">
              <a:xfrm>
                <a:off x="4374" y="3132"/>
                <a:ext cx="96" cy="96"/>
              </a:xfrm>
              <a:prstGeom prst="plus">
                <a:avLst>
                  <a:gd name="adj" fmla="val 37500"/>
                </a:avLst>
              </a:prstGeom>
              <a:solidFill>
                <a:schemeClr val="accent1"/>
              </a:solidFill>
              <a:ln w="9525">
                <a:solidFill>
                  <a:schemeClr val="tx1"/>
                </a:solidFill>
                <a:miter lim="800000"/>
                <a:headEnd/>
                <a:tailEnd/>
              </a:ln>
            </p:spPr>
            <p:txBody>
              <a:bodyPr wrap="none" anchor="ctr"/>
              <a:lstStyle/>
              <a:p>
                <a:endParaRPr lang="en-GB"/>
              </a:p>
            </p:txBody>
          </p:sp>
          <p:sp>
            <p:nvSpPr>
              <p:cNvPr id="33820" name="AutoShape 74"/>
              <p:cNvSpPr>
                <a:spLocks noChangeArrowheads="1"/>
              </p:cNvSpPr>
              <p:nvPr/>
            </p:nvSpPr>
            <p:spPr bwMode="auto">
              <a:xfrm>
                <a:off x="5028" y="3174"/>
                <a:ext cx="96" cy="96"/>
              </a:xfrm>
              <a:prstGeom prst="plus">
                <a:avLst>
                  <a:gd name="adj" fmla="val 37500"/>
                </a:avLst>
              </a:prstGeom>
              <a:solidFill>
                <a:schemeClr val="accent1"/>
              </a:solidFill>
              <a:ln w="9525">
                <a:solidFill>
                  <a:schemeClr val="tx1"/>
                </a:solidFill>
                <a:miter lim="800000"/>
                <a:headEnd/>
                <a:tailEnd/>
              </a:ln>
            </p:spPr>
            <p:txBody>
              <a:bodyPr wrap="none" anchor="ctr"/>
              <a:lstStyle/>
              <a:p>
                <a:endParaRPr lang="en-GB"/>
              </a:p>
            </p:txBody>
          </p:sp>
          <p:cxnSp>
            <p:nvCxnSpPr>
              <p:cNvPr id="33821" name="AutoShape 75"/>
              <p:cNvCxnSpPr>
                <a:cxnSpLocks noChangeShapeType="1"/>
                <a:stCxn id="33819" idx="3"/>
                <a:endCxn id="33820" idx="1"/>
              </p:cNvCxnSpPr>
              <p:nvPr/>
            </p:nvCxnSpPr>
            <p:spPr bwMode="auto">
              <a:xfrm>
                <a:off x="4470" y="3180"/>
                <a:ext cx="558" cy="42"/>
              </a:xfrm>
              <a:prstGeom prst="straightConnector1">
                <a:avLst/>
              </a:prstGeom>
              <a:noFill/>
              <a:ln w="19050">
                <a:solidFill>
                  <a:schemeClr val="tx1"/>
                </a:solidFill>
                <a:miter lim="800000"/>
                <a:headEnd/>
                <a:tailEnd/>
              </a:ln>
            </p:spPr>
          </p:cxnSp>
        </p:grpSp>
        <p:grpSp>
          <p:nvGrpSpPr>
            <p:cNvPr id="6" name="Group 77"/>
            <p:cNvGrpSpPr>
              <a:grpSpLocks/>
            </p:cNvGrpSpPr>
            <p:nvPr/>
          </p:nvGrpSpPr>
          <p:grpSpPr bwMode="auto">
            <a:xfrm>
              <a:off x="4100" y="1728"/>
              <a:ext cx="1180" cy="480"/>
              <a:chOff x="4100" y="1728"/>
              <a:chExt cx="1180" cy="480"/>
            </a:xfrm>
          </p:grpSpPr>
          <p:sp>
            <p:nvSpPr>
              <p:cNvPr id="33800" name="Oval 10"/>
              <p:cNvSpPr>
                <a:spLocks noChangeArrowheads="1"/>
              </p:cNvSpPr>
              <p:nvPr/>
            </p:nvSpPr>
            <p:spPr bwMode="auto">
              <a:xfrm>
                <a:off x="4100" y="1776"/>
                <a:ext cx="672" cy="336"/>
              </a:xfrm>
              <a:prstGeom prst="ellipse">
                <a:avLst/>
              </a:prstGeom>
              <a:solidFill>
                <a:srgbClr val="66FF99"/>
              </a:solidFill>
              <a:ln w="9525">
                <a:solidFill>
                  <a:schemeClr val="tx1"/>
                </a:solidFill>
                <a:miter lim="800000"/>
                <a:headEnd/>
                <a:tailEnd/>
              </a:ln>
            </p:spPr>
            <p:txBody>
              <a:bodyPr wrap="none" anchor="ctr"/>
              <a:lstStyle/>
              <a:p>
                <a:endParaRPr lang="en-GB"/>
              </a:p>
            </p:txBody>
          </p:sp>
          <p:sp>
            <p:nvSpPr>
              <p:cNvPr id="33801" name="Oval 11"/>
              <p:cNvSpPr>
                <a:spLocks noChangeArrowheads="1"/>
              </p:cNvSpPr>
              <p:nvPr/>
            </p:nvSpPr>
            <p:spPr bwMode="auto">
              <a:xfrm>
                <a:off x="4196" y="192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2" name="Oval 12"/>
              <p:cNvSpPr>
                <a:spLocks noChangeArrowheads="1"/>
              </p:cNvSpPr>
              <p:nvPr/>
            </p:nvSpPr>
            <p:spPr bwMode="auto">
              <a:xfrm>
                <a:off x="4340" y="1824"/>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3" name="Oval 13"/>
              <p:cNvSpPr>
                <a:spLocks noChangeArrowheads="1"/>
              </p:cNvSpPr>
              <p:nvPr/>
            </p:nvSpPr>
            <p:spPr bwMode="auto">
              <a:xfrm>
                <a:off x="4388" y="1968"/>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4" name="Oval 14"/>
              <p:cNvSpPr>
                <a:spLocks noChangeArrowheads="1"/>
              </p:cNvSpPr>
              <p:nvPr/>
            </p:nvSpPr>
            <p:spPr bwMode="auto">
              <a:xfrm>
                <a:off x="4628" y="192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5" name="Oval 15"/>
              <p:cNvSpPr>
                <a:spLocks noChangeArrowheads="1"/>
              </p:cNvSpPr>
              <p:nvPr/>
            </p:nvSpPr>
            <p:spPr bwMode="auto">
              <a:xfrm>
                <a:off x="4896" y="1728"/>
                <a:ext cx="384" cy="480"/>
              </a:xfrm>
              <a:prstGeom prst="ellipse">
                <a:avLst/>
              </a:prstGeom>
              <a:solidFill>
                <a:srgbClr val="FF9900"/>
              </a:solidFill>
              <a:ln w="9525">
                <a:solidFill>
                  <a:schemeClr val="tx1"/>
                </a:solidFill>
                <a:miter lim="800000"/>
                <a:headEnd/>
                <a:tailEnd/>
              </a:ln>
            </p:spPr>
            <p:txBody>
              <a:bodyPr wrap="none" anchor="ctr"/>
              <a:lstStyle/>
              <a:p>
                <a:endParaRPr lang="en-GB"/>
              </a:p>
            </p:txBody>
          </p:sp>
          <p:sp>
            <p:nvSpPr>
              <p:cNvPr id="33806" name="Oval 16"/>
              <p:cNvSpPr>
                <a:spLocks noChangeArrowheads="1"/>
              </p:cNvSpPr>
              <p:nvPr/>
            </p:nvSpPr>
            <p:spPr bwMode="auto">
              <a:xfrm>
                <a:off x="4916" y="1968"/>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7" name="Oval 17"/>
              <p:cNvSpPr>
                <a:spLocks noChangeArrowheads="1"/>
              </p:cNvSpPr>
              <p:nvPr/>
            </p:nvSpPr>
            <p:spPr bwMode="auto">
              <a:xfrm>
                <a:off x="5108" y="2112"/>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8" name="Oval 18"/>
              <p:cNvSpPr>
                <a:spLocks noChangeArrowheads="1"/>
              </p:cNvSpPr>
              <p:nvPr/>
            </p:nvSpPr>
            <p:spPr bwMode="auto">
              <a:xfrm>
                <a:off x="5204" y="1920"/>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sp>
            <p:nvSpPr>
              <p:cNvPr id="33809" name="Oval 19"/>
              <p:cNvSpPr>
                <a:spLocks noChangeArrowheads="1"/>
              </p:cNvSpPr>
              <p:nvPr/>
            </p:nvSpPr>
            <p:spPr bwMode="auto">
              <a:xfrm>
                <a:off x="5012" y="1776"/>
                <a:ext cx="48" cy="48"/>
              </a:xfrm>
              <a:prstGeom prst="ellipse">
                <a:avLst/>
              </a:prstGeom>
              <a:solidFill>
                <a:schemeClr val="accent1"/>
              </a:solidFill>
              <a:ln w="9525">
                <a:solidFill>
                  <a:schemeClr val="tx1"/>
                </a:solidFill>
                <a:miter lim="800000"/>
                <a:headEnd/>
                <a:tailEnd/>
              </a:ln>
            </p:spPr>
            <p:txBody>
              <a:bodyPr wrap="none" anchor="ctr"/>
              <a:lstStyle/>
              <a:p>
                <a:endParaRPr lang="en-GB"/>
              </a:p>
            </p:txBody>
          </p:sp>
          <p:cxnSp>
            <p:nvCxnSpPr>
              <p:cNvPr id="33810" name="AutoShape 20"/>
              <p:cNvCxnSpPr>
                <a:cxnSpLocks noChangeShapeType="1"/>
                <a:stCxn id="33801" idx="6"/>
                <a:endCxn id="33808" idx="2"/>
              </p:cNvCxnSpPr>
              <p:nvPr/>
            </p:nvCxnSpPr>
            <p:spPr bwMode="auto">
              <a:xfrm>
                <a:off x="4244" y="1944"/>
                <a:ext cx="960" cy="0"/>
              </a:xfrm>
              <a:prstGeom prst="straightConnector1">
                <a:avLst/>
              </a:prstGeom>
              <a:noFill/>
              <a:ln w="19050">
                <a:solidFill>
                  <a:schemeClr val="tx1"/>
                </a:solidFill>
                <a:miter lim="800000"/>
                <a:headEnd type="stealth" w="sm" len="med"/>
                <a:tailEnd type="stealth" w="sm" len="med"/>
              </a:ln>
            </p:spPr>
          </p:cxnSp>
        </p:gr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14282" y="261937"/>
            <a:ext cx="7272337" cy="523857"/>
          </a:xfrm>
        </p:spPr>
        <p:txBody>
          <a:bodyPr>
            <a:normAutofit fontScale="90000"/>
          </a:bodyPr>
          <a:lstStyle/>
          <a:p>
            <a:r>
              <a:rPr lang="en-GB" sz="3200" b="1" dirty="0"/>
              <a:t>The Agglomeration Method</a:t>
            </a:r>
          </a:p>
        </p:txBody>
      </p:sp>
      <p:sp>
        <p:nvSpPr>
          <p:cNvPr id="34819" name="Rectangle 3"/>
          <p:cNvSpPr>
            <a:spLocks noGrp="1" noChangeArrowheads="1"/>
          </p:cNvSpPr>
          <p:nvPr>
            <p:ph type="body" idx="4294967295"/>
          </p:nvPr>
        </p:nvSpPr>
        <p:spPr>
          <a:xfrm>
            <a:off x="428596" y="1000108"/>
            <a:ext cx="7696200" cy="4800600"/>
          </a:xfrm>
        </p:spPr>
        <p:txBody>
          <a:bodyPr/>
          <a:lstStyle/>
          <a:p>
            <a:pPr marL="285750" indent="-285750">
              <a:tabLst>
                <a:tab pos="285750" algn="l"/>
              </a:tabLst>
            </a:pPr>
            <a:r>
              <a:rPr lang="en-GB" sz="2800" b="1" dirty="0"/>
              <a:t>Strengths and weaknesses</a:t>
            </a:r>
          </a:p>
          <a:p>
            <a:pPr marL="762000" lvl="1" indent="-285750">
              <a:tabLst>
                <a:tab pos="285750" algn="l"/>
              </a:tabLst>
            </a:pPr>
            <a:r>
              <a:rPr lang="en-GB" sz="2400" dirty="0"/>
              <a:t>Strengths</a:t>
            </a:r>
          </a:p>
          <a:p>
            <a:pPr marL="1143000" lvl="2" indent="-190500">
              <a:tabLst>
                <a:tab pos="285750" algn="l"/>
              </a:tabLst>
            </a:pPr>
            <a:r>
              <a:rPr lang="en-GB" sz="2000" dirty="0"/>
              <a:t>Deterministic results</a:t>
            </a:r>
          </a:p>
          <a:p>
            <a:pPr marL="1143000" lvl="2" indent="-190500">
              <a:tabLst>
                <a:tab pos="285750" algn="l"/>
              </a:tabLst>
            </a:pPr>
            <a:r>
              <a:rPr lang="en-GB" sz="2000" dirty="0"/>
              <a:t>Multiple possible versions of clustering</a:t>
            </a:r>
          </a:p>
          <a:p>
            <a:pPr marL="1143000" lvl="2" indent="-190500">
              <a:tabLst>
                <a:tab pos="285750" algn="l"/>
              </a:tabLst>
            </a:pPr>
            <a:r>
              <a:rPr lang="en-GB" sz="2000" dirty="0"/>
              <a:t>No need to specify the value of a k beforehand</a:t>
            </a:r>
          </a:p>
          <a:p>
            <a:pPr marL="1143000" lvl="2" indent="-190500">
              <a:tabLst>
                <a:tab pos="285750" algn="l"/>
              </a:tabLst>
            </a:pPr>
            <a:r>
              <a:rPr lang="en-GB" sz="2000" dirty="0"/>
              <a:t>Can create clusters of arbitrary shapes (single-link)</a:t>
            </a:r>
          </a:p>
          <a:p>
            <a:pPr marL="762000" lvl="1" indent="-285750">
              <a:tabLst>
                <a:tab pos="285750" algn="l"/>
              </a:tabLst>
            </a:pPr>
            <a:r>
              <a:rPr lang="en-GB" sz="2400" dirty="0"/>
              <a:t>Weaknesses</a:t>
            </a:r>
          </a:p>
          <a:p>
            <a:pPr marL="1143000" lvl="2" indent="-190500">
              <a:tabLst>
                <a:tab pos="285750" algn="l"/>
              </a:tabLst>
            </a:pPr>
            <a:r>
              <a:rPr lang="en-GB" sz="2000" dirty="0"/>
              <a:t>Does not scale up for large data sets</a:t>
            </a:r>
          </a:p>
          <a:p>
            <a:pPr marL="1143000" lvl="2" indent="-190500">
              <a:tabLst>
                <a:tab pos="285750" algn="l"/>
              </a:tabLst>
            </a:pPr>
            <a:r>
              <a:rPr lang="en-GB" sz="2000" dirty="0"/>
              <a:t>Cannot undo membership like the K-means</a:t>
            </a:r>
          </a:p>
          <a:p>
            <a:pPr marL="1143000" lvl="2" indent="-190500">
              <a:tabLst>
                <a:tab pos="285750" algn="l"/>
              </a:tabLst>
            </a:pPr>
            <a:r>
              <a:rPr lang="en-GB" sz="2000" dirty="0"/>
              <a:t>Problems with agglomeration schemes (see Chapter 5)</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214282" y="285728"/>
            <a:ext cx="7272338" cy="523857"/>
          </a:xfrm>
        </p:spPr>
        <p:txBody>
          <a:bodyPr>
            <a:normAutofit fontScale="90000"/>
          </a:bodyPr>
          <a:lstStyle/>
          <a:p>
            <a:r>
              <a:rPr lang="en-GB" sz="3600" b="1" dirty="0"/>
              <a:t>Limitations of Basic Solutions</a:t>
            </a:r>
          </a:p>
        </p:txBody>
      </p:sp>
      <p:sp>
        <p:nvSpPr>
          <p:cNvPr id="16387" name="Rectangle 3"/>
          <p:cNvSpPr>
            <a:spLocks noGrp="1" noChangeArrowheads="1"/>
          </p:cNvSpPr>
          <p:nvPr>
            <p:ph type="body" idx="4294967295"/>
          </p:nvPr>
        </p:nvSpPr>
        <p:spPr>
          <a:xfrm>
            <a:off x="357158" y="1071546"/>
            <a:ext cx="8382000" cy="914400"/>
          </a:xfrm>
        </p:spPr>
        <p:txBody>
          <a:bodyPr/>
          <a:lstStyle/>
          <a:p>
            <a:pPr>
              <a:lnSpc>
                <a:spcPct val="90000"/>
              </a:lnSpc>
            </a:pPr>
            <a:r>
              <a:rPr lang="en-GB" sz="2800" b="1" dirty="0"/>
              <a:t>Limitations of the Agglomeration Method</a:t>
            </a:r>
          </a:p>
          <a:p>
            <a:pPr marL="857250" lvl="1" indent="-400050">
              <a:lnSpc>
                <a:spcPct val="90000"/>
              </a:lnSpc>
            </a:pPr>
            <a:r>
              <a:rPr lang="en-GB" altLang="zh-CN" sz="2400" dirty="0">
                <a:ea typeface="SimSun" pitchFamily="2" charset="-122"/>
              </a:rPr>
              <a:t>With different merging schemes</a:t>
            </a:r>
            <a:endParaRPr lang="en-GB" sz="2400" dirty="0"/>
          </a:p>
        </p:txBody>
      </p:sp>
      <p:sp>
        <p:nvSpPr>
          <p:cNvPr id="16388" name="Rectangle 73"/>
          <p:cNvSpPr>
            <a:spLocks noChangeArrowheads="1"/>
          </p:cNvSpPr>
          <p:nvPr/>
        </p:nvSpPr>
        <p:spPr bwMode="auto">
          <a:xfrm>
            <a:off x="723900" y="2789238"/>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89" name="Rectangle 74"/>
          <p:cNvSpPr>
            <a:spLocks noChangeArrowheads="1"/>
          </p:cNvSpPr>
          <p:nvPr/>
        </p:nvSpPr>
        <p:spPr bwMode="auto">
          <a:xfrm>
            <a:off x="788988" y="2789238"/>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0" name="Rectangle 75"/>
          <p:cNvSpPr>
            <a:spLocks noChangeArrowheads="1"/>
          </p:cNvSpPr>
          <p:nvPr/>
        </p:nvSpPr>
        <p:spPr bwMode="auto">
          <a:xfrm>
            <a:off x="731838" y="2878138"/>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1" name="Rectangle 76"/>
          <p:cNvSpPr>
            <a:spLocks noChangeArrowheads="1"/>
          </p:cNvSpPr>
          <p:nvPr/>
        </p:nvSpPr>
        <p:spPr bwMode="auto">
          <a:xfrm>
            <a:off x="792163" y="2862263"/>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2" name="Rectangle 77"/>
          <p:cNvSpPr>
            <a:spLocks noChangeArrowheads="1"/>
          </p:cNvSpPr>
          <p:nvPr/>
        </p:nvSpPr>
        <p:spPr bwMode="auto">
          <a:xfrm>
            <a:off x="852488" y="2803525"/>
            <a:ext cx="19050"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3" name="Rectangle 78"/>
          <p:cNvSpPr>
            <a:spLocks noChangeArrowheads="1"/>
          </p:cNvSpPr>
          <p:nvPr/>
        </p:nvSpPr>
        <p:spPr bwMode="auto">
          <a:xfrm>
            <a:off x="854075" y="2874963"/>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4" name="Rectangle 79"/>
          <p:cNvSpPr>
            <a:spLocks noChangeArrowheads="1"/>
          </p:cNvSpPr>
          <p:nvPr/>
        </p:nvSpPr>
        <p:spPr bwMode="auto">
          <a:xfrm>
            <a:off x="912813" y="2803525"/>
            <a:ext cx="20637"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5" name="Rectangle 80"/>
          <p:cNvSpPr>
            <a:spLocks noChangeArrowheads="1"/>
          </p:cNvSpPr>
          <p:nvPr/>
        </p:nvSpPr>
        <p:spPr bwMode="auto">
          <a:xfrm>
            <a:off x="920750" y="2874963"/>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6" name="Rectangle 81"/>
          <p:cNvSpPr>
            <a:spLocks noChangeArrowheads="1"/>
          </p:cNvSpPr>
          <p:nvPr/>
        </p:nvSpPr>
        <p:spPr bwMode="auto">
          <a:xfrm>
            <a:off x="711200" y="3082925"/>
            <a:ext cx="17463"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7" name="Rectangle 82"/>
          <p:cNvSpPr>
            <a:spLocks noChangeArrowheads="1"/>
          </p:cNvSpPr>
          <p:nvPr/>
        </p:nvSpPr>
        <p:spPr bwMode="auto">
          <a:xfrm>
            <a:off x="773113" y="3082925"/>
            <a:ext cx="20637"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8" name="Rectangle 83"/>
          <p:cNvSpPr>
            <a:spLocks noChangeArrowheads="1"/>
          </p:cNvSpPr>
          <p:nvPr/>
        </p:nvSpPr>
        <p:spPr bwMode="auto">
          <a:xfrm>
            <a:off x="720725" y="2943225"/>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399" name="Rectangle 84"/>
          <p:cNvSpPr>
            <a:spLocks noChangeArrowheads="1"/>
          </p:cNvSpPr>
          <p:nvPr/>
        </p:nvSpPr>
        <p:spPr bwMode="auto">
          <a:xfrm>
            <a:off x="785813" y="2924175"/>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0" name="Rectangle 85"/>
          <p:cNvSpPr>
            <a:spLocks noChangeArrowheads="1"/>
          </p:cNvSpPr>
          <p:nvPr/>
        </p:nvSpPr>
        <p:spPr bwMode="auto">
          <a:xfrm>
            <a:off x="720725" y="3017838"/>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1" name="Rectangle 86"/>
          <p:cNvSpPr>
            <a:spLocks noChangeArrowheads="1"/>
          </p:cNvSpPr>
          <p:nvPr/>
        </p:nvSpPr>
        <p:spPr bwMode="auto">
          <a:xfrm>
            <a:off x="779463" y="3005138"/>
            <a:ext cx="20637"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2" name="Rectangle 87"/>
          <p:cNvSpPr>
            <a:spLocks noChangeArrowheads="1"/>
          </p:cNvSpPr>
          <p:nvPr/>
        </p:nvSpPr>
        <p:spPr bwMode="auto">
          <a:xfrm>
            <a:off x="839788" y="2947988"/>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3" name="Rectangle 88"/>
          <p:cNvSpPr>
            <a:spLocks noChangeArrowheads="1"/>
          </p:cNvSpPr>
          <p:nvPr/>
        </p:nvSpPr>
        <p:spPr bwMode="auto">
          <a:xfrm>
            <a:off x="844550" y="3016250"/>
            <a:ext cx="17463"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4" name="Rectangle 89"/>
          <p:cNvSpPr>
            <a:spLocks noChangeArrowheads="1"/>
          </p:cNvSpPr>
          <p:nvPr/>
        </p:nvSpPr>
        <p:spPr bwMode="auto">
          <a:xfrm>
            <a:off x="904875" y="2943225"/>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5" name="Rectangle 90"/>
          <p:cNvSpPr>
            <a:spLocks noChangeArrowheads="1"/>
          </p:cNvSpPr>
          <p:nvPr/>
        </p:nvSpPr>
        <p:spPr bwMode="auto">
          <a:xfrm>
            <a:off x="909638" y="3016250"/>
            <a:ext cx="20637"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6" name="Rectangle 91"/>
          <p:cNvSpPr>
            <a:spLocks noChangeArrowheads="1"/>
          </p:cNvSpPr>
          <p:nvPr/>
        </p:nvSpPr>
        <p:spPr bwMode="auto">
          <a:xfrm>
            <a:off x="842963" y="3082925"/>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7" name="Rectangle 92"/>
          <p:cNvSpPr>
            <a:spLocks noChangeArrowheads="1"/>
          </p:cNvSpPr>
          <p:nvPr/>
        </p:nvSpPr>
        <p:spPr bwMode="auto">
          <a:xfrm>
            <a:off x="904875" y="3082925"/>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8" name="Rectangle 93"/>
          <p:cNvSpPr>
            <a:spLocks noChangeArrowheads="1"/>
          </p:cNvSpPr>
          <p:nvPr/>
        </p:nvSpPr>
        <p:spPr bwMode="auto">
          <a:xfrm>
            <a:off x="944563" y="2986088"/>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09" name="Rectangle 94"/>
          <p:cNvSpPr>
            <a:spLocks noChangeArrowheads="1"/>
          </p:cNvSpPr>
          <p:nvPr/>
        </p:nvSpPr>
        <p:spPr bwMode="auto">
          <a:xfrm>
            <a:off x="885825" y="2744788"/>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10" name="Rectangle 95"/>
          <p:cNvSpPr>
            <a:spLocks noChangeArrowheads="1"/>
          </p:cNvSpPr>
          <p:nvPr/>
        </p:nvSpPr>
        <p:spPr bwMode="auto">
          <a:xfrm>
            <a:off x="1028700" y="2801938"/>
            <a:ext cx="17463"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1" name="Rectangle 96"/>
          <p:cNvSpPr>
            <a:spLocks noChangeArrowheads="1"/>
          </p:cNvSpPr>
          <p:nvPr/>
        </p:nvSpPr>
        <p:spPr bwMode="auto">
          <a:xfrm>
            <a:off x="1090613" y="2786063"/>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2" name="Rectangle 97"/>
          <p:cNvSpPr>
            <a:spLocks noChangeArrowheads="1"/>
          </p:cNvSpPr>
          <p:nvPr/>
        </p:nvSpPr>
        <p:spPr bwMode="auto">
          <a:xfrm>
            <a:off x="1035050" y="2873375"/>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3" name="Rectangle 98"/>
          <p:cNvSpPr>
            <a:spLocks noChangeArrowheads="1"/>
          </p:cNvSpPr>
          <p:nvPr/>
        </p:nvSpPr>
        <p:spPr bwMode="auto">
          <a:xfrm>
            <a:off x="1093788" y="2859088"/>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4" name="Rectangle 99"/>
          <p:cNvSpPr>
            <a:spLocks noChangeArrowheads="1"/>
          </p:cNvSpPr>
          <p:nvPr/>
        </p:nvSpPr>
        <p:spPr bwMode="auto">
          <a:xfrm>
            <a:off x="1154113" y="2768600"/>
            <a:ext cx="20637"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5" name="Rectangle 100"/>
          <p:cNvSpPr>
            <a:spLocks noChangeArrowheads="1"/>
          </p:cNvSpPr>
          <p:nvPr/>
        </p:nvSpPr>
        <p:spPr bwMode="auto">
          <a:xfrm>
            <a:off x="1155700" y="2871788"/>
            <a:ext cx="20638"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6" name="Rectangle 101"/>
          <p:cNvSpPr>
            <a:spLocks noChangeArrowheads="1"/>
          </p:cNvSpPr>
          <p:nvPr/>
        </p:nvSpPr>
        <p:spPr bwMode="auto">
          <a:xfrm>
            <a:off x="1216025" y="280035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7" name="Rectangle 102"/>
          <p:cNvSpPr>
            <a:spLocks noChangeArrowheads="1"/>
          </p:cNvSpPr>
          <p:nvPr/>
        </p:nvSpPr>
        <p:spPr bwMode="auto">
          <a:xfrm>
            <a:off x="1223963" y="2871788"/>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8" name="Rectangle 103"/>
          <p:cNvSpPr>
            <a:spLocks noChangeArrowheads="1"/>
          </p:cNvSpPr>
          <p:nvPr/>
        </p:nvSpPr>
        <p:spPr bwMode="auto">
          <a:xfrm>
            <a:off x="1012825" y="3079750"/>
            <a:ext cx="20638"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19" name="Rectangle 104"/>
          <p:cNvSpPr>
            <a:spLocks noChangeArrowheads="1"/>
          </p:cNvSpPr>
          <p:nvPr/>
        </p:nvSpPr>
        <p:spPr bwMode="auto">
          <a:xfrm>
            <a:off x="1076325" y="307975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0" name="Rectangle 105"/>
          <p:cNvSpPr>
            <a:spLocks noChangeArrowheads="1"/>
          </p:cNvSpPr>
          <p:nvPr/>
        </p:nvSpPr>
        <p:spPr bwMode="auto">
          <a:xfrm>
            <a:off x="1023938" y="2938463"/>
            <a:ext cx="19050"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1" name="Rectangle 106"/>
          <p:cNvSpPr>
            <a:spLocks noChangeArrowheads="1"/>
          </p:cNvSpPr>
          <p:nvPr/>
        </p:nvSpPr>
        <p:spPr bwMode="auto">
          <a:xfrm>
            <a:off x="1087438" y="292100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2" name="Rectangle 107"/>
          <p:cNvSpPr>
            <a:spLocks noChangeArrowheads="1"/>
          </p:cNvSpPr>
          <p:nvPr/>
        </p:nvSpPr>
        <p:spPr bwMode="auto">
          <a:xfrm>
            <a:off x="1014413" y="300355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3" name="Rectangle 108"/>
          <p:cNvSpPr>
            <a:spLocks noChangeArrowheads="1"/>
          </p:cNvSpPr>
          <p:nvPr/>
        </p:nvSpPr>
        <p:spPr bwMode="auto">
          <a:xfrm>
            <a:off x="1084263" y="2998788"/>
            <a:ext cx="17462" cy="2540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4" name="Rectangle 109"/>
          <p:cNvSpPr>
            <a:spLocks noChangeArrowheads="1"/>
          </p:cNvSpPr>
          <p:nvPr/>
        </p:nvSpPr>
        <p:spPr bwMode="auto">
          <a:xfrm>
            <a:off x="1141413" y="2944813"/>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5" name="Rectangle 110"/>
          <p:cNvSpPr>
            <a:spLocks noChangeArrowheads="1"/>
          </p:cNvSpPr>
          <p:nvPr/>
        </p:nvSpPr>
        <p:spPr bwMode="auto">
          <a:xfrm>
            <a:off x="1146175" y="3011488"/>
            <a:ext cx="19050"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6" name="Rectangle 111"/>
          <p:cNvSpPr>
            <a:spLocks noChangeArrowheads="1"/>
          </p:cNvSpPr>
          <p:nvPr/>
        </p:nvSpPr>
        <p:spPr bwMode="auto">
          <a:xfrm>
            <a:off x="1206500" y="2938463"/>
            <a:ext cx="20638"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7" name="Rectangle 112"/>
          <p:cNvSpPr>
            <a:spLocks noChangeArrowheads="1"/>
          </p:cNvSpPr>
          <p:nvPr/>
        </p:nvSpPr>
        <p:spPr bwMode="auto">
          <a:xfrm>
            <a:off x="1212850" y="3011488"/>
            <a:ext cx="19050"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8" name="Rectangle 113"/>
          <p:cNvSpPr>
            <a:spLocks noChangeArrowheads="1"/>
          </p:cNvSpPr>
          <p:nvPr/>
        </p:nvSpPr>
        <p:spPr bwMode="auto">
          <a:xfrm>
            <a:off x="1144588" y="307975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29" name="Rectangle 114"/>
          <p:cNvSpPr>
            <a:spLocks noChangeArrowheads="1"/>
          </p:cNvSpPr>
          <p:nvPr/>
        </p:nvSpPr>
        <p:spPr bwMode="auto">
          <a:xfrm>
            <a:off x="1206500" y="3079750"/>
            <a:ext cx="20638"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30" name="Rectangle 115"/>
          <p:cNvSpPr>
            <a:spLocks noChangeArrowheads="1"/>
          </p:cNvSpPr>
          <p:nvPr/>
        </p:nvSpPr>
        <p:spPr bwMode="auto">
          <a:xfrm>
            <a:off x="1147763" y="2982913"/>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31" name="Rectangle 116"/>
          <p:cNvSpPr>
            <a:spLocks noChangeArrowheads="1"/>
          </p:cNvSpPr>
          <p:nvPr/>
        </p:nvSpPr>
        <p:spPr bwMode="auto">
          <a:xfrm>
            <a:off x="1154113" y="2811463"/>
            <a:ext cx="20637"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32" name="Rectangle 117"/>
          <p:cNvSpPr>
            <a:spLocks noChangeArrowheads="1"/>
          </p:cNvSpPr>
          <p:nvPr/>
        </p:nvSpPr>
        <p:spPr bwMode="auto">
          <a:xfrm>
            <a:off x="1727200" y="2593975"/>
            <a:ext cx="19050"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3" name="Rectangle 119"/>
          <p:cNvSpPr>
            <a:spLocks noChangeArrowheads="1"/>
          </p:cNvSpPr>
          <p:nvPr/>
        </p:nvSpPr>
        <p:spPr bwMode="auto">
          <a:xfrm>
            <a:off x="1852613" y="2693988"/>
            <a:ext cx="17462"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4" name="Rectangle 120"/>
          <p:cNvSpPr>
            <a:spLocks noChangeArrowheads="1"/>
          </p:cNvSpPr>
          <p:nvPr/>
        </p:nvSpPr>
        <p:spPr bwMode="auto">
          <a:xfrm>
            <a:off x="1989138" y="2744788"/>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5" name="Rectangle 121"/>
          <p:cNvSpPr>
            <a:spLocks noChangeArrowheads="1"/>
          </p:cNvSpPr>
          <p:nvPr/>
        </p:nvSpPr>
        <p:spPr bwMode="auto">
          <a:xfrm>
            <a:off x="1978025" y="2563813"/>
            <a:ext cx="20638" cy="2381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6" name="Rectangle 122"/>
          <p:cNvSpPr>
            <a:spLocks noChangeArrowheads="1"/>
          </p:cNvSpPr>
          <p:nvPr/>
        </p:nvSpPr>
        <p:spPr bwMode="auto">
          <a:xfrm>
            <a:off x="2235200" y="2587625"/>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7" name="Rectangle 123"/>
          <p:cNvSpPr>
            <a:spLocks noChangeArrowheads="1"/>
          </p:cNvSpPr>
          <p:nvPr/>
        </p:nvSpPr>
        <p:spPr bwMode="auto">
          <a:xfrm>
            <a:off x="2105025" y="2676525"/>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8" name="Rectangle 124"/>
          <p:cNvSpPr>
            <a:spLocks noChangeArrowheads="1"/>
          </p:cNvSpPr>
          <p:nvPr/>
        </p:nvSpPr>
        <p:spPr bwMode="auto">
          <a:xfrm>
            <a:off x="2314575" y="2717800"/>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39" name="Rectangle 125"/>
          <p:cNvSpPr>
            <a:spLocks noChangeArrowheads="1"/>
          </p:cNvSpPr>
          <p:nvPr/>
        </p:nvSpPr>
        <p:spPr bwMode="auto">
          <a:xfrm>
            <a:off x="1766888" y="2987675"/>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0" name="Rectangle 126"/>
          <p:cNvSpPr>
            <a:spLocks noChangeArrowheads="1"/>
          </p:cNvSpPr>
          <p:nvPr/>
        </p:nvSpPr>
        <p:spPr bwMode="auto">
          <a:xfrm>
            <a:off x="1908175" y="3055938"/>
            <a:ext cx="17463"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1" name="Rectangle 127"/>
          <p:cNvSpPr>
            <a:spLocks noChangeArrowheads="1"/>
          </p:cNvSpPr>
          <p:nvPr/>
        </p:nvSpPr>
        <p:spPr bwMode="auto">
          <a:xfrm>
            <a:off x="1727200" y="2803525"/>
            <a:ext cx="19050"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2" name="Rectangle 128"/>
          <p:cNvSpPr>
            <a:spLocks noChangeArrowheads="1"/>
          </p:cNvSpPr>
          <p:nvPr/>
        </p:nvSpPr>
        <p:spPr bwMode="auto">
          <a:xfrm>
            <a:off x="2095500" y="2854325"/>
            <a:ext cx="17463"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3" name="Rectangle 129"/>
          <p:cNvSpPr>
            <a:spLocks noChangeArrowheads="1"/>
          </p:cNvSpPr>
          <p:nvPr/>
        </p:nvSpPr>
        <p:spPr bwMode="auto">
          <a:xfrm>
            <a:off x="1868488" y="2879725"/>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4" name="Rectangle 130"/>
          <p:cNvSpPr>
            <a:spLocks noChangeArrowheads="1"/>
          </p:cNvSpPr>
          <p:nvPr/>
        </p:nvSpPr>
        <p:spPr bwMode="auto">
          <a:xfrm>
            <a:off x="1985963" y="2917825"/>
            <a:ext cx="19050"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5" name="Rectangle 131"/>
          <p:cNvSpPr>
            <a:spLocks noChangeArrowheads="1"/>
          </p:cNvSpPr>
          <p:nvPr/>
        </p:nvSpPr>
        <p:spPr bwMode="auto">
          <a:xfrm>
            <a:off x="2182813" y="3162300"/>
            <a:ext cx="20637"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6" name="Rectangle 132"/>
          <p:cNvSpPr>
            <a:spLocks noChangeArrowheads="1"/>
          </p:cNvSpPr>
          <p:nvPr/>
        </p:nvSpPr>
        <p:spPr bwMode="auto">
          <a:xfrm>
            <a:off x="2208213" y="2801938"/>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7" name="Rectangle 133"/>
          <p:cNvSpPr>
            <a:spLocks noChangeArrowheads="1"/>
          </p:cNvSpPr>
          <p:nvPr/>
        </p:nvSpPr>
        <p:spPr bwMode="auto">
          <a:xfrm>
            <a:off x="2312988" y="2916238"/>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8" name="Rectangle 134"/>
          <p:cNvSpPr>
            <a:spLocks noChangeArrowheads="1"/>
          </p:cNvSpPr>
          <p:nvPr/>
        </p:nvSpPr>
        <p:spPr bwMode="auto">
          <a:xfrm>
            <a:off x="2054225" y="3062288"/>
            <a:ext cx="19050"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49" name="Rectangle 135"/>
          <p:cNvSpPr>
            <a:spLocks noChangeArrowheads="1"/>
          </p:cNvSpPr>
          <p:nvPr/>
        </p:nvSpPr>
        <p:spPr bwMode="auto">
          <a:xfrm>
            <a:off x="2270125" y="3084513"/>
            <a:ext cx="20638" cy="2381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50" name="Rectangle 136"/>
          <p:cNvSpPr>
            <a:spLocks noChangeArrowheads="1"/>
          </p:cNvSpPr>
          <p:nvPr/>
        </p:nvSpPr>
        <p:spPr bwMode="auto">
          <a:xfrm>
            <a:off x="2187575" y="2973388"/>
            <a:ext cx="20638"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51" name="Rectangle 137"/>
          <p:cNvSpPr>
            <a:spLocks noChangeArrowheads="1"/>
          </p:cNvSpPr>
          <p:nvPr/>
        </p:nvSpPr>
        <p:spPr bwMode="auto">
          <a:xfrm>
            <a:off x="2125663" y="2497138"/>
            <a:ext cx="20637" cy="22225"/>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52" name="Rectangle 138"/>
          <p:cNvSpPr>
            <a:spLocks noChangeArrowheads="1"/>
          </p:cNvSpPr>
          <p:nvPr/>
        </p:nvSpPr>
        <p:spPr bwMode="auto">
          <a:xfrm flipH="1" flipV="1">
            <a:off x="2430463" y="3040063"/>
            <a:ext cx="20637"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3" name="Rectangle 140"/>
          <p:cNvSpPr>
            <a:spLocks noChangeArrowheads="1"/>
          </p:cNvSpPr>
          <p:nvPr/>
        </p:nvSpPr>
        <p:spPr bwMode="auto">
          <a:xfrm flipH="1" flipV="1">
            <a:off x="2555875" y="2943225"/>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4" name="Rectangle 141"/>
          <p:cNvSpPr>
            <a:spLocks noChangeArrowheads="1"/>
          </p:cNvSpPr>
          <p:nvPr/>
        </p:nvSpPr>
        <p:spPr bwMode="auto">
          <a:xfrm flipH="1" flipV="1">
            <a:off x="2693988" y="2892425"/>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5" name="Rectangle 142"/>
          <p:cNvSpPr>
            <a:spLocks noChangeArrowheads="1"/>
          </p:cNvSpPr>
          <p:nvPr/>
        </p:nvSpPr>
        <p:spPr bwMode="auto">
          <a:xfrm flipH="1" flipV="1">
            <a:off x="2684463" y="3071813"/>
            <a:ext cx="17462"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6" name="Rectangle 143"/>
          <p:cNvSpPr>
            <a:spLocks noChangeArrowheads="1"/>
          </p:cNvSpPr>
          <p:nvPr/>
        </p:nvSpPr>
        <p:spPr bwMode="auto">
          <a:xfrm flipH="1" flipV="1">
            <a:off x="2935288" y="3040063"/>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7" name="Rectangle 144"/>
          <p:cNvSpPr>
            <a:spLocks noChangeArrowheads="1"/>
          </p:cNvSpPr>
          <p:nvPr/>
        </p:nvSpPr>
        <p:spPr bwMode="auto">
          <a:xfrm flipH="1" flipV="1">
            <a:off x="2808288" y="2959100"/>
            <a:ext cx="20637" cy="2381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8" name="Rectangle 145"/>
          <p:cNvSpPr>
            <a:spLocks noChangeArrowheads="1"/>
          </p:cNvSpPr>
          <p:nvPr/>
        </p:nvSpPr>
        <p:spPr bwMode="auto">
          <a:xfrm flipH="1" flipV="1">
            <a:off x="3019425" y="2917825"/>
            <a:ext cx="19050" cy="2381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59" name="Rectangle 146"/>
          <p:cNvSpPr>
            <a:spLocks noChangeArrowheads="1"/>
          </p:cNvSpPr>
          <p:nvPr/>
        </p:nvSpPr>
        <p:spPr bwMode="auto">
          <a:xfrm flipH="1" flipV="1">
            <a:off x="2411413" y="2551113"/>
            <a:ext cx="17462"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0" name="Rectangle 147"/>
          <p:cNvSpPr>
            <a:spLocks noChangeArrowheads="1"/>
          </p:cNvSpPr>
          <p:nvPr/>
        </p:nvSpPr>
        <p:spPr bwMode="auto">
          <a:xfrm flipH="1" flipV="1">
            <a:off x="2611438" y="2581275"/>
            <a:ext cx="20637"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1" name="Rectangle 148"/>
          <p:cNvSpPr>
            <a:spLocks noChangeArrowheads="1"/>
          </p:cNvSpPr>
          <p:nvPr/>
        </p:nvSpPr>
        <p:spPr bwMode="auto">
          <a:xfrm flipH="1" flipV="1">
            <a:off x="2430463" y="2832100"/>
            <a:ext cx="20637"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2" name="Rectangle 149"/>
          <p:cNvSpPr>
            <a:spLocks noChangeArrowheads="1"/>
          </p:cNvSpPr>
          <p:nvPr/>
        </p:nvSpPr>
        <p:spPr bwMode="auto">
          <a:xfrm flipH="1" flipV="1">
            <a:off x="2798763" y="278130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3" name="Rectangle 150"/>
          <p:cNvSpPr>
            <a:spLocks noChangeArrowheads="1"/>
          </p:cNvSpPr>
          <p:nvPr/>
        </p:nvSpPr>
        <p:spPr bwMode="auto">
          <a:xfrm flipH="1" flipV="1">
            <a:off x="2573338" y="2757488"/>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4" name="Rectangle 151"/>
          <p:cNvSpPr>
            <a:spLocks noChangeArrowheads="1"/>
          </p:cNvSpPr>
          <p:nvPr/>
        </p:nvSpPr>
        <p:spPr bwMode="auto">
          <a:xfrm flipH="1" flipV="1">
            <a:off x="2690813" y="271780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5" name="Rectangle 152"/>
          <p:cNvSpPr>
            <a:spLocks noChangeArrowheads="1"/>
          </p:cNvSpPr>
          <p:nvPr/>
        </p:nvSpPr>
        <p:spPr bwMode="auto">
          <a:xfrm flipH="1" flipV="1">
            <a:off x="2911475" y="2833688"/>
            <a:ext cx="20638"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6" name="Rectangle 153"/>
          <p:cNvSpPr>
            <a:spLocks noChangeArrowheads="1"/>
          </p:cNvSpPr>
          <p:nvPr/>
        </p:nvSpPr>
        <p:spPr bwMode="auto">
          <a:xfrm flipH="1" flipV="1">
            <a:off x="3017838" y="2719388"/>
            <a:ext cx="19050" cy="2381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7" name="Rectangle 154"/>
          <p:cNvSpPr>
            <a:spLocks noChangeArrowheads="1"/>
          </p:cNvSpPr>
          <p:nvPr/>
        </p:nvSpPr>
        <p:spPr bwMode="auto">
          <a:xfrm flipH="1" flipV="1">
            <a:off x="2759075" y="2571750"/>
            <a:ext cx="19050"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8" name="Rectangle 155"/>
          <p:cNvSpPr>
            <a:spLocks noChangeArrowheads="1"/>
          </p:cNvSpPr>
          <p:nvPr/>
        </p:nvSpPr>
        <p:spPr bwMode="auto">
          <a:xfrm flipH="1" flipV="1">
            <a:off x="2976563" y="2549525"/>
            <a:ext cx="17462"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69" name="Rectangle 156"/>
          <p:cNvSpPr>
            <a:spLocks noChangeArrowheads="1"/>
          </p:cNvSpPr>
          <p:nvPr/>
        </p:nvSpPr>
        <p:spPr bwMode="auto">
          <a:xfrm flipH="1" flipV="1">
            <a:off x="2894013" y="2662238"/>
            <a:ext cx="17462" cy="22225"/>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70" name="Rectangle 158"/>
          <p:cNvSpPr>
            <a:spLocks noChangeArrowheads="1"/>
          </p:cNvSpPr>
          <p:nvPr/>
        </p:nvSpPr>
        <p:spPr bwMode="auto">
          <a:xfrm flipH="1" flipV="1">
            <a:off x="2436813" y="2684463"/>
            <a:ext cx="19050" cy="22225"/>
          </a:xfrm>
          <a:prstGeom prst="rect">
            <a:avLst/>
          </a:prstGeom>
          <a:solidFill>
            <a:srgbClr val="0033CC"/>
          </a:solidFill>
          <a:ln w="9525">
            <a:solidFill>
              <a:srgbClr val="CC3300"/>
            </a:solidFill>
            <a:miter lim="800000"/>
            <a:headEnd/>
            <a:tailEnd/>
          </a:ln>
        </p:spPr>
        <p:txBody>
          <a:bodyPr wrap="none" anchor="ctr"/>
          <a:lstStyle/>
          <a:p>
            <a:endParaRPr lang="en-GB"/>
          </a:p>
        </p:txBody>
      </p:sp>
      <p:sp>
        <p:nvSpPr>
          <p:cNvPr id="16471" name="Rectangle 160"/>
          <p:cNvSpPr>
            <a:spLocks noChangeArrowheads="1"/>
          </p:cNvSpPr>
          <p:nvPr/>
        </p:nvSpPr>
        <p:spPr bwMode="auto">
          <a:xfrm>
            <a:off x="1846263" y="2508250"/>
            <a:ext cx="20637" cy="2381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72" name="Text Box 164"/>
          <p:cNvSpPr txBox="1">
            <a:spLocks noChangeArrowheads="1"/>
          </p:cNvSpPr>
          <p:nvPr/>
        </p:nvSpPr>
        <p:spPr bwMode="auto">
          <a:xfrm>
            <a:off x="676275" y="3195638"/>
            <a:ext cx="303213" cy="304800"/>
          </a:xfrm>
          <a:prstGeom prst="rect">
            <a:avLst/>
          </a:prstGeom>
          <a:noFill/>
          <a:ln w="9525">
            <a:noFill/>
            <a:miter lim="800000"/>
            <a:headEnd/>
            <a:tailEnd/>
          </a:ln>
        </p:spPr>
        <p:txBody>
          <a:bodyPr wrap="none">
            <a:spAutoFit/>
          </a:bodyPr>
          <a:lstStyle/>
          <a:p>
            <a:r>
              <a:rPr lang="en-GB" sz="1400"/>
              <a:t>A</a:t>
            </a:r>
          </a:p>
        </p:txBody>
      </p:sp>
      <p:sp>
        <p:nvSpPr>
          <p:cNvPr id="16473" name="Text Box 165"/>
          <p:cNvSpPr txBox="1">
            <a:spLocks noChangeArrowheads="1"/>
          </p:cNvSpPr>
          <p:nvPr/>
        </p:nvSpPr>
        <p:spPr bwMode="auto">
          <a:xfrm>
            <a:off x="982663" y="3184525"/>
            <a:ext cx="303212" cy="304800"/>
          </a:xfrm>
          <a:prstGeom prst="rect">
            <a:avLst/>
          </a:prstGeom>
          <a:noFill/>
          <a:ln w="9525">
            <a:noFill/>
            <a:miter lim="800000"/>
            <a:headEnd/>
            <a:tailEnd/>
          </a:ln>
        </p:spPr>
        <p:txBody>
          <a:bodyPr wrap="none">
            <a:spAutoFit/>
          </a:bodyPr>
          <a:lstStyle/>
          <a:p>
            <a:r>
              <a:rPr lang="en-GB" sz="1400"/>
              <a:t>B</a:t>
            </a:r>
          </a:p>
        </p:txBody>
      </p:sp>
      <p:sp>
        <p:nvSpPr>
          <p:cNvPr id="16474" name="Text Box 166"/>
          <p:cNvSpPr txBox="1">
            <a:spLocks noChangeArrowheads="1"/>
          </p:cNvSpPr>
          <p:nvPr/>
        </p:nvSpPr>
        <p:spPr bwMode="auto">
          <a:xfrm>
            <a:off x="1893888" y="3195638"/>
            <a:ext cx="312737" cy="304800"/>
          </a:xfrm>
          <a:prstGeom prst="rect">
            <a:avLst/>
          </a:prstGeom>
          <a:noFill/>
          <a:ln w="9525">
            <a:noFill/>
            <a:miter lim="800000"/>
            <a:headEnd/>
            <a:tailEnd/>
          </a:ln>
        </p:spPr>
        <p:txBody>
          <a:bodyPr wrap="none">
            <a:spAutoFit/>
          </a:bodyPr>
          <a:lstStyle/>
          <a:p>
            <a:r>
              <a:rPr lang="en-GB" sz="1400"/>
              <a:t>C</a:t>
            </a:r>
          </a:p>
        </p:txBody>
      </p:sp>
      <p:sp>
        <p:nvSpPr>
          <p:cNvPr id="16475" name="Text Box 167"/>
          <p:cNvSpPr txBox="1">
            <a:spLocks noChangeArrowheads="1"/>
          </p:cNvSpPr>
          <p:nvPr/>
        </p:nvSpPr>
        <p:spPr bwMode="auto">
          <a:xfrm>
            <a:off x="2505075" y="3184525"/>
            <a:ext cx="312738" cy="304800"/>
          </a:xfrm>
          <a:prstGeom prst="rect">
            <a:avLst/>
          </a:prstGeom>
          <a:noFill/>
          <a:ln w="9525">
            <a:noFill/>
            <a:miter lim="800000"/>
            <a:headEnd/>
            <a:tailEnd/>
          </a:ln>
        </p:spPr>
        <p:txBody>
          <a:bodyPr wrap="none">
            <a:spAutoFit/>
          </a:bodyPr>
          <a:lstStyle/>
          <a:p>
            <a:r>
              <a:rPr lang="en-GB" sz="1400"/>
              <a:t>D</a:t>
            </a:r>
          </a:p>
        </p:txBody>
      </p:sp>
      <p:sp>
        <p:nvSpPr>
          <p:cNvPr id="16476" name="Text Box 170"/>
          <p:cNvSpPr txBox="1">
            <a:spLocks noChangeArrowheads="1"/>
          </p:cNvSpPr>
          <p:nvPr/>
        </p:nvSpPr>
        <p:spPr bwMode="auto">
          <a:xfrm>
            <a:off x="4764088" y="3784600"/>
            <a:ext cx="312737" cy="304800"/>
          </a:xfrm>
          <a:prstGeom prst="rect">
            <a:avLst/>
          </a:prstGeom>
          <a:noFill/>
          <a:ln w="9525">
            <a:noFill/>
            <a:miter lim="800000"/>
            <a:headEnd/>
            <a:tailEnd/>
          </a:ln>
        </p:spPr>
        <p:txBody>
          <a:bodyPr wrap="none">
            <a:spAutoFit/>
          </a:bodyPr>
          <a:lstStyle/>
          <a:p>
            <a:pPr algn="ctr"/>
            <a:r>
              <a:rPr lang="en-GB" sz="1400"/>
              <a:t>C</a:t>
            </a:r>
          </a:p>
        </p:txBody>
      </p:sp>
      <p:sp>
        <p:nvSpPr>
          <p:cNvPr id="16477" name="Rectangle 171"/>
          <p:cNvSpPr>
            <a:spLocks noChangeArrowheads="1"/>
          </p:cNvSpPr>
          <p:nvPr/>
        </p:nvSpPr>
        <p:spPr bwMode="auto">
          <a:xfrm>
            <a:off x="3892550" y="4194175"/>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78" name="Rectangle 172"/>
          <p:cNvSpPr>
            <a:spLocks noChangeArrowheads="1"/>
          </p:cNvSpPr>
          <p:nvPr/>
        </p:nvSpPr>
        <p:spPr bwMode="auto">
          <a:xfrm>
            <a:off x="3816350" y="4138613"/>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79" name="Rectangle 173"/>
          <p:cNvSpPr>
            <a:spLocks noChangeArrowheads="1"/>
          </p:cNvSpPr>
          <p:nvPr/>
        </p:nvSpPr>
        <p:spPr bwMode="auto">
          <a:xfrm>
            <a:off x="3967163" y="4138613"/>
            <a:ext cx="23812"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0" name="Rectangle 174"/>
          <p:cNvSpPr>
            <a:spLocks noChangeArrowheads="1"/>
          </p:cNvSpPr>
          <p:nvPr/>
        </p:nvSpPr>
        <p:spPr bwMode="auto">
          <a:xfrm>
            <a:off x="4191000" y="4187825"/>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1" name="Rectangle 175"/>
          <p:cNvSpPr>
            <a:spLocks noChangeArrowheads="1"/>
          </p:cNvSpPr>
          <p:nvPr/>
        </p:nvSpPr>
        <p:spPr bwMode="auto">
          <a:xfrm>
            <a:off x="4098925" y="4206875"/>
            <a:ext cx="22225"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2" name="Rectangle 176"/>
          <p:cNvSpPr>
            <a:spLocks noChangeArrowheads="1"/>
          </p:cNvSpPr>
          <p:nvPr/>
        </p:nvSpPr>
        <p:spPr bwMode="auto">
          <a:xfrm>
            <a:off x="4291013" y="4264025"/>
            <a:ext cx="23812"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3" name="Rectangle 177"/>
          <p:cNvSpPr>
            <a:spLocks noChangeArrowheads="1"/>
          </p:cNvSpPr>
          <p:nvPr/>
        </p:nvSpPr>
        <p:spPr bwMode="auto">
          <a:xfrm>
            <a:off x="4222750" y="4138613"/>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4" name="Rectangle 178"/>
          <p:cNvSpPr>
            <a:spLocks noChangeArrowheads="1"/>
          </p:cNvSpPr>
          <p:nvPr/>
        </p:nvSpPr>
        <p:spPr bwMode="auto">
          <a:xfrm>
            <a:off x="4324350" y="4138613"/>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5" name="Rectangle 179"/>
          <p:cNvSpPr>
            <a:spLocks noChangeArrowheads="1"/>
          </p:cNvSpPr>
          <p:nvPr/>
        </p:nvSpPr>
        <p:spPr bwMode="auto">
          <a:xfrm>
            <a:off x="3908425" y="4270375"/>
            <a:ext cx="22225"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6" name="Rectangle 180"/>
          <p:cNvSpPr>
            <a:spLocks noChangeArrowheads="1"/>
          </p:cNvSpPr>
          <p:nvPr/>
        </p:nvSpPr>
        <p:spPr bwMode="auto">
          <a:xfrm>
            <a:off x="3808413" y="4275138"/>
            <a:ext cx="23812"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7" name="Rectangle 181"/>
          <p:cNvSpPr>
            <a:spLocks noChangeArrowheads="1"/>
          </p:cNvSpPr>
          <p:nvPr/>
        </p:nvSpPr>
        <p:spPr bwMode="auto">
          <a:xfrm>
            <a:off x="3816350" y="4206875"/>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8" name="Rectangle 182"/>
          <p:cNvSpPr>
            <a:spLocks noChangeArrowheads="1"/>
          </p:cNvSpPr>
          <p:nvPr/>
        </p:nvSpPr>
        <p:spPr bwMode="auto">
          <a:xfrm>
            <a:off x="4184650" y="4262438"/>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89" name="Rectangle 183"/>
          <p:cNvSpPr>
            <a:spLocks noChangeArrowheads="1"/>
          </p:cNvSpPr>
          <p:nvPr/>
        </p:nvSpPr>
        <p:spPr bwMode="auto">
          <a:xfrm>
            <a:off x="3987800" y="4206875"/>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0" name="Rectangle 184"/>
          <p:cNvSpPr>
            <a:spLocks noChangeArrowheads="1"/>
          </p:cNvSpPr>
          <p:nvPr/>
        </p:nvSpPr>
        <p:spPr bwMode="auto">
          <a:xfrm>
            <a:off x="4044950" y="4271963"/>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1" name="Rectangle 185"/>
          <p:cNvSpPr>
            <a:spLocks noChangeArrowheads="1"/>
          </p:cNvSpPr>
          <p:nvPr/>
        </p:nvSpPr>
        <p:spPr bwMode="auto">
          <a:xfrm>
            <a:off x="4391025" y="4214813"/>
            <a:ext cx="22225"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2" name="Rectangle 186"/>
          <p:cNvSpPr>
            <a:spLocks noChangeArrowheads="1"/>
          </p:cNvSpPr>
          <p:nvPr/>
        </p:nvSpPr>
        <p:spPr bwMode="auto">
          <a:xfrm>
            <a:off x="4443413" y="4138613"/>
            <a:ext cx="23812"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3" name="Rectangle 187"/>
          <p:cNvSpPr>
            <a:spLocks noChangeArrowheads="1"/>
          </p:cNvSpPr>
          <p:nvPr/>
        </p:nvSpPr>
        <p:spPr bwMode="auto">
          <a:xfrm>
            <a:off x="4098925" y="4138613"/>
            <a:ext cx="22225"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4" name="Rectangle 188"/>
          <p:cNvSpPr>
            <a:spLocks noChangeArrowheads="1"/>
          </p:cNvSpPr>
          <p:nvPr/>
        </p:nvSpPr>
        <p:spPr bwMode="auto">
          <a:xfrm>
            <a:off x="4451350" y="4276725"/>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5" name="Rectangle 189"/>
          <p:cNvSpPr>
            <a:spLocks noChangeArrowheads="1"/>
          </p:cNvSpPr>
          <p:nvPr/>
        </p:nvSpPr>
        <p:spPr bwMode="auto">
          <a:xfrm>
            <a:off x="4298950" y="4189413"/>
            <a:ext cx="23813" cy="19050"/>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496" name="Rectangle 190"/>
          <p:cNvSpPr>
            <a:spLocks noChangeArrowheads="1"/>
          </p:cNvSpPr>
          <p:nvPr/>
        </p:nvSpPr>
        <p:spPr bwMode="auto">
          <a:xfrm flipH="1" flipV="1">
            <a:off x="4691063" y="4213225"/>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97" name="Rectangle 191"/>
          <p:cNvSpPr>
            <a:spLocks noChangeArrowheads="1"/>
          </p:cNvSpPr>
          <p:nvPr/>
        </p:nvSpPr>
        <p:spPr bwMode="auto">
          <a:xfrm flipH="1" flipV="1">
            <a:off x="4849813" y="4268788"/>
            <a:ext cx="22225"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98" name="Rectangle 192"/>
          <p:cNvSpPr>
            <a:spLocks noChangeArrowheads="1"/>
          </p:cNvSpPr>
          <p:nvPr/>
        </p:nvSpPr>
        <p:spPr bwMode="auto">
          <a:xfrm flipH="1" flipV="1">
            <a:off x="4725988" y="4283075"/>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499" name="Rectangle 193"/>
          <p:cNvSpPr>
            <a:spLocks noChangeArrowheads="1"/>
          </p:cNvSpPr>
          <p:nvPr/>
        </p:nvSpPr>
        <p:spPr bwMode="auto">
          <a:xfrm flipH="1" flipV="1">
            <a:off x="4976813" y="4275138"/>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0" name="Rectangle 194"/>
          <p:cNvSpPr>
            <a:spLocks noChangeArrowheads="1"/>
          </p:cNvSpPr>
          <p:nvPr/>
        </p:nvSpPr>
        <p:spPr bwMode="auto">
          <a:xfrm flipH="1" flipV="1">
            <a:off x="4932363" y="4165600"/>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1" name="Rectangle 195"/>
          <p:cNvSpPr>
            <a:spLocks noChangeArrowheads="1"/>
          </p:cNvSpPr>
          <p:nvPr/>
        </p:nvSpPr>
        <p:spPr bwMode="auto">
          <a:xfrm flipH="1" flipV="1">
            <a:off x="5287963" y="4152900"/>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2" name="Rectangle 196"/>
          <p:cNvSpPr>
            <a:spLocks noChangeArrowheads="1"/>
          </p:cNvSpPr>
          <p:nvPr/>
        </p:nvSpPr>
        <p:spPr bwMode="auto">
          <a:xfrm flipH="1" flipV="1">
            <a:off x="5100638" y="4160838"/>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3" name="Rectangle 197"/>
          <p:cNvSpPr>
            <a:spLocks noChangeArrowheads="1"/>
          </p:cNvSpPr>
          <p:nvPr/>
        </p:nvSpPr>
        <p:spPr bwMode="auto">
          <a:xfrm flipH="1" flipV="1">
            <a:off x="5256213" y="4287838"/>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4" name="Rectangle 198"/>
          <p:cNvSpPr>
            <a:spLocks noChangeArrowheads="1"/>
          </p:cNvSpPr>
          <p:nvPr/>
        </p:nvSpPr>
        <p:spPr bwMode="auto">
          <a:xfrm flipH="1" flipV="1">
            <a:off x="4735513" y="4152900"/>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5" name="Rectangle 199"/>
          <p:cNvSpPr>
            <a:spLocks noChangeArrowheads="1"/>
          </p:cNvSpPr>
          <p:nvPr/>
        </p:nvSpPr>
        <p:spPr bwMode="auto">
          <a:xfrm flipH="1" flipV="1">
            <a:off x="4845050" y="4146550"/>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6" name="Rectangle 200"/>
          <p:cNvSpPr>
            <a:spLocks noChangeArrowheads="1"/>
          </p:cNvSpPr>
          <p:nvPr/>
        </p:nvSpPr>
        <p:spPr bwMode="auto">
          <a:xfrm flipH="1" flipV="1">
            <a:off x="4616450" y="4146550"/>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7" name="Rectangle 201"/>
          <p:cNvSpPr>
            <a:spLocks noChangeArrowheads="1"/>
          </p:cNvSpPr>
          <p:nvPr/>
        </p:nvSpPr>
        <p:spPr bwMode="auto">
          <a:xfrm flipH="1" flipV="1">
            <a:off x="5130800" y="4216400"/>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8" name="Rectangle 202"/>
          <p:cNvSpPr>
            <a:spLocks noChangeArrowheads="1"/>
          </p:cNvSpPr>
          <p:nvPr/>
        </p:nvSpPr>
        <p:spPr bwMode="auto">
          <a:xfrm flipH="1" flipV="1">
            <a:off x="4806950" y="4210050"/>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09" name="Rectangle 203"/>
          <p:cNvSpPr>
            <a:spLocks noChangeArrowheads="1"/>
          </p:cNvSpPr>
          <p:nvPr/>
        </p:nvSpPr>
        <p:spPr bwMode="auto">
          <a:xfrm flipH="1" flipV="1">
            <a:off x="4999038" y="4164013"/>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0" name="Rectangle 204"/>
          <p:cNvSpPr>
            <a:spLocks noChangeArrowheads="1"/>
          </p:cNvSpPr>
          <p:nvPr/>
        </p:nvSpPr>
        <p:spPr bwMode="auto">
          <a:xfrm flipH="1" flipV="1">
            <a:off x="5116513" y="4287838"/>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1" name="Rectangle 205"/>
          <p:cNvSpPr>
            <a:spLocks noChangeArrowheads="1"/>
          </p:cNvSpPr>
          <p:nvPr/>
        </p:nvSpPr>
        <p:spPr bwMode="auto">
          <a:xfrm flipH="1" flipV="1">
            <a:off x="5310188" y="4217988"/>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2" name="Rectangle 206"/>
          <p:cNvSpPr>
            <a:spLocks noChangeArrowheads="1"/>
          </p:cNvSpPr>
          <p:nvPr/>
        </p:nvSpPr>
        <p:spPr bwMode="auto">
          <a:xfrm flipH="1" flipV="1">
            <a:off x="4545013" y="4206875"/>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3" name="Rectangle 207"/>
          <p:cNvSpPr>
            <a:spLocks noChangeArrowheads="1"/>
          </p:cNvSpPr>
          <p:nvPr/>
        </p:nvSpPr>
        <p:spPr bwMode="auto">
          <a:xfrm flipH="1" flipV="1">
            <a:off x="5194300" y="4144963"/>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4" name="Rectangle 208"/>
          <p:cNvSpPr>
            <a:spLocks noChangeArrowheads="1"/>
          </p:cNvSpPr>
          <p:nvPr/>
        </p:nvSpPr>
        <p:spPr bwMode="auto">
          <a:xfrm flipH="1" flipV="1">
            <a:off x="5035550" y="4233863"/>
            <a:ext cx="23813"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5" name="Rectangle 209"/>
          <p:cNvSpPr>
            <a:spLocks noChangeArrowheads="1"/>
          </p:cNvSpPr>
          <p:nvPr/>
        </p:nvSpPr>
        <p:spPr bwMode="auto">
          <a:xfrm flipH="1" flipV="1">
            <a:off x="4621213" y="4275138"/>
            <a:ext cx="22225"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6" name="Rectangle 210"/>
          <p:cNvSpPr>
            <a:spLocks noChangeArrowheads="1"/>
          </p:cNvSpPr>
          <p:nvPr/>
        </p:nvSpPr>
        <p:spPr bwMode="auto">
          <a:xfrm flipH="1" flipV="1">
            <a:off x="5208588" y="4217988"/>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7" name="Rectangle 211"/>
          <p:cNvSpPr>
            <a:spLocks noChangeArrowheads="1"/>
          </p:cNvSpPr>
          <p:nvPr/>
        </p:nvSpPr>
        <p:spPr bwMode="auto">
          <a:xfrm flipH="1" flipV="1">
            <a:off x="4903788" y="4232275"/>
            <a:ext cx="23812" cy="19050"/>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18" name="Text Box 212"/>
          <p:cNvSpPr txBox="1">
            <a:spLocks noChangeArrowheads="1"/>
          </p:cNvSpPr>
          <p:nvPr/>
        </p:nvSpPr>
        <p:spPr bwMode="auto">
          <a:xfrm>
            <a:off x="3962400" y="3784600"/>
            <a:ext cx="303213" cy="304800"/>
          </a:xfrm>
          <a:prstGeom prst="rect">
            <a:avLst/>
          </a:prstGeom>
          <a:noFill/>
          <a:ln w="9525">
            <a:noFill/>
            <a:miter lim="800000"/>
            <a:headEnd/>
            <a:tailEnd/>
          </a:ln>
        </p:spPr>
        <p:txBody>
          <a:bodyPr wrap="none">
            <a:spAutoFit/>
          </a:bodyPr>
          <a:lstStyle/>
          <a:p>
            <a:pPr algn="ctr"/>
            <a:r>
              <a:rPr lang="en-GB" sz="1400"/>
              <a:t>A</a:t>
            </a:r>
          </a:p>
        </p:txBody>
      </p:sp>
      <p:sp>
        <p:nvSpPr>
          <p:cNvPr id="16519" name="Text Box 213"/>
          <p:cNvSpPr txBox="1">
            <a:spLocks noChangeArrowheads="1"/>
          </p:cNvSpPr>
          <p:nvPr/>
        </p:nvSpPr>
        <p:spPr bwMode="auto">
          <a:xfrm>
            <a:off x="3976688" y="4557713"/>
            <a:ext cx="303212" cy="304800"/>
          </a:xfrm>
          <a:prstGeom prst="rect">
            <a:avLst/>
          </a:prstGeom>
          <a:noFill/>
          <a:ln w="9525">
            <a:noFill/>
            <a:miter lim="800000"/>
            <a:headEnd/>
            <a:tailEnd/>
          </a:ln>
        </p:spPr>
        <p:txBody>
          <a:bodyPr wrap="none">
            <a:spAutoFit/>
          </a:bodyPr>
          <a:lstStyle/>
          <a:p>
            <a:pPr algn="ctr"/>
            <a:r>
              <a:rPr lang="en-GB" sz="1400"/>
              <a:t>B</a:t>
            </a:r>
          </a:p>
        </p:txBody>
      </p:sp>
      <p:grpSp>
        <p:nvGrpSpPr>
          <p:cNvPr id="2" name="Group 214"/>
          <p:cNvGrpSpPr>
            <a:grpSpLocks/>
          </p:cNvGrpSpPr>
          <p:nvPr/>
        </p:nvGrpSpPr>
        <p:grpSpPr bwMode="auto">
          <a:xfrm flipV="1">
            <a:off x="3819525" y="4378325"/>
            <a:ext cx="666750" cy="157163"/>
            <a:chOff x="2268" y="908"/>
            <a:chExt cx="315" cy="92"/>
          </a:xfrm>
        </p:grpSpPr>
        <p:sp>
          <p:nvSpPr>
            <p:cNvPr id="16609" name="Rectangle 215"/>
            <p:cNvSpPr>
              <a:spLocks noChangeArrowheads="1"/>
            </p:cNvSpPr>
            <p:nvPr/>
          </p:nvSpPr>
          <p:spPr bwMode="auto">
            <a:xfrm>
              <a:off x="2443" y="949"/>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0" name="Rectangle 216"/>
            <p:cNvSpPr>
              <a:spLocks noChangeArrowheads="1"/>
            </p:cNvSpPr>
            <p:nvPr/>
          </p:nvSpPr>
          <p:spPr bwMode="auto">
            <a:xfrm>
              <a:off x="2308" y="941"/>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1" name="Rectangle 217"/>
            <p:cNvSpPr>
              <a:spLocks noChangeArrowheads="1"/>
            </p:cNvSpPr>
            <p:nvPr/>
          </p:nvSpPr>
          <p:spPr bwMode="auto">
            <a:xfrm>
              <a:off x="2272"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2" name="Rectangle 218"/>
            <p:cNvSpPr>
              <a:spLocks noChangeArrowheads="1"/>
            </p:cNvSpPr>
            <p:nvPr/>
          </p:nvSpPr>
          <p:spPr bwMode="auto">
            <a:xfrm>
              <a:off x="2343"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3" name="Rectangle 219"/>
            <p:cNvSpPr>
              <a:spLocks noChangeArrowheads="1"/>
            </p:cNvSpPr>
            <p:nvPr/>
          </p:nvSpPr>
          <p:spPr bwMode="auto">
            <a:xfrm>
              <a:off x="2405" y="94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4" name="Rectangle 220"/>
            <p:cNvSpPr>
              <a:spLocks noChangeArrowheads="1"/>
            </p:cNvSpPr>
            <p:nvPr/>
          </p:nvSpPr>
          <p:spPr bwMode="auto">
            <a:xfrm>
              <a:off x="2496" y="982"/>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5" name="Rectangle 221"/>
            <p:cNvSpPr>
              <a:spLocks noChangeArrowheads="1"/>
            </p:cNvSpPr>
            <p:nvPr/>
          </p:nvSpPr>
          <p:spPr bwMode="auto">
            <a:xfrm>
              <a:off x="2464"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6" name="Rectangle 222"/>
            <p:cNvSpPr>
              <a:spLocks noChangeArrowheads="1"/>
            </p:cNvSpPr>
            <p:nvPr/>
          </p:nvSpPr>
          <p:spPr bwMode="auto">
            <a:xfrm>
              <a:off x="2512"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7" name="Rectangle 223"/>
            <p:cNvSpPr>
              <a:spLocks noChangeArrowheads="1"/>
            </p:cNvSpPr>
            <p:nvPr/>
          </p:nvSpPr>
          <p:spPr bwMode="auto">
            <a:xfrm>
              <a:off x="2315" y="985"/>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8" name="Rectangle 224"/>
            <p:cNvSpPr>
              <a:spLocks noChangeArrowheads="1"/>
            </p:cNvSpPr>
            <p:nvPr/>
          </p:nvSpPr>
          <p:spPr bwMode="auto">
            <a:xfrm>
              <a:off x="2268" y="98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19" name="Rectangle 225"/>
            <p:cNvSpPr>
              <a:spLocks noChangeArrowheads="1"/>
            </p:cNvSpPr>
            <p:nvPr/>
          </p:nvSpPr>
          <p:spPr bwMode="auto">
            <a:xfrm>
              <a:off x="2272" y="94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0" name="Rectangle 226"/>
            <p:cNvSpPr>
              <a:spLocks noChangeArrowheads="1"/>
            </p:cNvSpPr>
            <p:nvPr/>
          </p:nvSpPr>
          <p:spPr bwMode="auto">
            <a:xfrm>
              <a:off x="2446" y="981"/>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1" name="Rectangle 227"/>
            <p:cNvSpPr>
              <a:spLocks noChangeArrowheads="1"/>
            </p:cNvSpPr>
            <p:nvPr/>
          </p:nvSpPr>
          <p:spPr bwMode="auto">
            <a:xfrm>
              <a:off x="2353" y="94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2" name="Rectangle 228"/>
            <p:cNvSpPr>
              <a:spLocks noChangeArrowheads="1"/>
            </p:cNvSpPr>
            <p:nvPr/>
          </p:nvSpPr>
          <p:spPr bwMode="auto">
            <a:xfrm>
              <a:off x="2380" y="986"/>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3" name="Rectangle 229"/>
            <p:cNvSpPr>
              <a:spLocks noChangeArrowheads="1"/>
            </p:cNvSpPr>
            <p:nvPr/>
          </p:nvSpPr>
          <p:spPr bwMode="auto">
            <a:xfrm>
              <a:off x="2543" y="953"/>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4" name="Rectangle 230"/>
            <p:cNvSpPr>
              <a:spLocks noChangeArrowheads="1"/>
            </p:cNvSpPr>
            <p:nvPr/>
          </p:nvSpPr>
          <p:spPr bwMode="auto">
            <a:xfrm>
              <a:off x="2568"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5" name="Rectangle 231"/>
            <p:cNvSpPr>
              <a:spLocks noChangeArrowheads="1"/>
            </p:cNvSpPr>
            <p:nvPr/>
          </p:nvSpPr>
          <p:spPr bwMode="auto">
            <a:xfrm>
              <a:off x="2405" y="90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6" name="Rectangle 232"/>
            <p:cNvSpPr>
              <a:spLocks noChangeArrowheads="1"/>
            </p:cNvSpPr>
            <p:nvPr/>
          </p:nvSpPr>
          <p:spPr bwMode="auto">
            <a:xfrm>
              <a:off x="2572" y="989"/>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sp>
          <p:nvSpPr>
            <p:cNvPr id="16627" name="Rectangle 233"/>
            <p:cNvSpPr>
              <a:spLocks noChangeArrowheads="1"/>
            </p:cNvSpPr>
            <p:nvPr/>
          </p:nvSpPr>
          <p:spPr bwMode="auto">
            <a:xfrm>
              <a:off x="2500" y="938"/>
              <a:ext cx="11" cy="11"/>
            </a:xfrm>
            <a:prstGeom prst="rect">
              <a:avLst/>
            </a:prstGeom>
            <a:solidFill>
              <a:srgbClr val="33CC33"/>
            </a:solidFill>
            <a:ln w="9525">
              <a:solidFill>
                <a:srgbClr val="33CC33"/>
              </a:solidFill>
              <a:miter lim="800000"/>
              <a:headEnd/>
              <a:tailEnd/>
            </a:ln>
          </p:spPr>
          <p:txBody>
            <a:bodyPr wrap="none" anchor="ctr"/>
            <a:lstStyle/>
            <a:p>
              <a:endParaRPr lang="en-GB"/>
            </a:p>
          </p:txBody>
        </p:sp>
      </p:grpSp>
      <p:sp>
        <p:nvSpPr>
          <p:cNvPr id="16521" name="Text Box 238"/>
          <p:cNvSpPr txBox="1">
            <a:spLocks noChangeArrowheads="1"/>
          </p:cNvSpPr>
          <p:nvPr/>
        </p:nvSpPr>
        <p:spPr bwMode="auto">
          <a:xfrm>
            <a:off x="7618413" y="3228975"/>
            <a:ext cx="312737" cy="304800"/>
          </a:xfrm>
          <a:prstGeom prst="rect">
            <a:avLst/>
          </a:prstGeom>
          <a:noFill/>
          <a:ln w="9525">
            <a:noFill/>
            <a:miter lim="800000"/>
            <a:headEnd/>
            <a:tailEnd/>
          </a:ln>
        </p:spPr>
        <p:txBody>
          <a:bodyPr wrap="none">
            <a:spAutoFit/>
          </a:bodyPr>
          <a:lstStyle/>
          <a:p>
            <a:pPr algn="ctr"/>
            <a:r>
              <a:rPr lang="en-GB" sz="1400"/>
              <a:t>C</a:t>
            </a:r>
          </a:p>
        </p:txBody>
      </p:sp>
      <p:sp>
        <p:nvSpPr>
          <p:cNvPr id="16522" name="Text Box 239"/>
          <p:cNvSpPr txBox="1">
            <a:spLocks noChangeArrowheads="1"/>
          </p:cNvSpPr>
          <p:nvPr/>
        </p:nvSpPr>
        <p:spPr bwMode="auto">
          <a:xfrm>
            <a:off x="8228013" y="3244850"/>
            <a:ext cx="312737" cy="304800"/>
          </a:xfrm>
          <a:prstGeom prst="rect">
            <a:avLst/>
          </a:prstGeom>
          <a:noFill/>
          <a:ln w="9525">
            <a:noFill/>
            <a:miter lim="800000"/>
            <a:headEnd/>
            <a:tailEnd/>
          </a:ln>
        </p:spPr>
        <p:txBody>
          <a:bodyPr wrap="none">
            <a:spAutoFit/>
          </a:bodyPr>
          <a:lstStyle/>
          <a:p>
            <a:pPr algn="ctr"/>
            <a:r>
              <a:rPr lang="en-GB" sz="1400"/>
              <a:t>D</a:t>
            </a:r>
          </a:p>
        </p:txBody>
      </p:sp>
      <p:sp>
        <p:nvSpPr>
          <p:cNvPr id="16523" name="Rectangle 240"/>
          <p:cNvSpPr>
            <a:spLocks noChangeArrowheads="1"/>
          </p:cNvSpPr>
          <p:nvPr/>
        </p:nvSpPr>
        <p:spPr bwMode="auto">
          <a:xfrm>
            <a:off x="7515225" y="2781300"/>
            <a:ext cx="17463"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4" name="Rectangle 241"/>
          <p:cNvSpPr>
            <a:spLocks noChangeArrowheads="1"/>
          </p:cNvSpPr>
          <p:nvPr/>
        </p:nvSpPr>
        <p:spPr bwMode="auto">
          <a:xfrm>
            <a:off x="7627938" y="270510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5" name="Rectangle 242"/>
          <p:cNvSpPr>
            <a:spLocks noChangeArrowheads="1"/>
          </p:cNvSpPr>
          <p:nvPr/>
        </p:nvSpPr>
        <p:spPr bwMode="auto">
          <a:xfrm>
            <a:off x="7627938" y="285750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6" name="Rectangle 243"/>
          <p:cNvSpPr>
            <a:spLocks noChangeArrowheads="1"/>
          </p:cNvSpPr>
          <p:nvPr/>
        </p:nvSpPr>
        <p:spPr bwMode="auto">
          <a:xfrm>
            <a:off x="7753350" y="2897188"/>
            <a:ext cx="17463"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7" name="Rectangle 244"/>
          <p:cNvSpPr>
            <a:spLocks noChangeArrowheads="1"/>
          </p:cNvSpPr>
          <p:nvPr/>
        </p:nvSpPr>
        <p:spPr bwMode="auto">
          <a:xfrm>
            <a:off x="7743825" y="2757488"/>
            <a:ext cx="17463"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8" name="Rectangle 245"/>
          <p:cNvSpPr>
            <a:spLocks noChangeArrowheads="1"/>
          </p:cNvSpPr>
          <p:nvPr/>
        </p:nvSpPr>
        <p:spPr bwMode="auto">
          <a:xfrm>
            <a:off x="7977188" y="277495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29" name="Rectangle 246"/>
          <p:cNvSpPr>
            <a:spLocks noChangeArrowheads="1"/>
          </p:cNvSpPr>
          <p:nvPr/>
        </p:nvSpPr>
        <p:spPr bwMode="auto">
          <a:xfrm>
            <a:off x="7858125" y="2844800"/>
            <a:ext cx="17463"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0" name="Rectangle 247"/>
          <p:cNvSpPr>
            <a:spLocks noChangeArrowheads="1"/>
          </p:cNvSpPr>
          <p:nvPr/>
        </p:nvSpPr>
        <p:spPr bwMode="auto">
          <a:xfrm>
            <a:off x="8047038" y="285750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1" name="Rectangle 248"/>
          <p:cNvSpPr>
            <a:spLocks noChangeArrowheads="1"/>
          </p:cNvSpPr>
          <p:nvPr/>
        </p:nvSpPr>
        <p:spPr bwMode="auto">
          <a:xfrm>
            <a:off x="7551738" y="308610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2" name="Rectangle 249"/>
          <p:cNvSpPr>
            <a:spLocks noChangeArrowheads="1"/>
          </p:cNvSpPr>
          <p:nvPr/>
        </p:nvSpPr>
        <p:spPr bwMode="auto">
          <a:xfrm>
            <a:off x="7678738" y="3138488"/>
            <a:ext cx="17462"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3" name="Rectangle 250"/>
          <p:cNvSpPr>
            <a:spLocks noChangeArrowheads="1"/>
          </p:cNvSpPr>
          <p:nvPr/>
        </p:nvSpPr>
        <p:spPr bwMode="auto">
          <a:xfrm>
            <a:off x="7515225" y="2943225"/>
            <a:ext cx="17463"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4" name="Rectangle 251"/>
          <p:cNvSpPr>
            <a:spLocks noChangeArrowheads="1"/>
          </p:cNvSpPr>
          <p:nvPr/>
        </p:nvSpPr>
        <p:spPr bwMode="auto">
          <a:xfrm>
            <a:off x="7848600" y="2982913"/>
            <a:ext cx="17463"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5" name="Rectangle 252"/>
          <p:cNvSpPr>
            <a:spLocks noChangeArrowheads="1"/>
          </p:cNvSpPr>
          <p:nvPr/>
        </p:nvSpPr>
        <p:spPr bwMode="auto">
          <a:xfrm>
            <a:off x="7643813" y="3001963"/>
            <a:ext cx="17462"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6" name="Rectangle 253"/>
          <p:cNvSpPr>
            <a:spLocks noChangeArrowheads="1"/>
          </p:cNvSpPr>
          <p:nvPr/>
        </p:nvSpPr>
        <p:spPr bwMode="auto">
          <a:xfrm>
            <a:off x="7750175" y="3032125"/>
            <a:ext cx="17463"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7" name="Rectangle 254"/>
          <p:cNvSpPr>
            <a:spLocks noChangeArrowheads="1"/>
          </p:cNvSpPr>
          <p:nvPr/>
        </p:nvSpPr>
        <p:spPr bwMode="auto">
          <a:xfrm>
            <a:off x="7951788" y="2941638"/>
            <a:ext cx="17462"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8" name="Rectangle 255"/>
          <p:cNvSpPr>
            <a:spLocks noChangeArrowheads="1"/>
          </p:cNvSpPr>
          <p:nvPr/>
        </p:nvSpPr>
        <p:spPr bwMode="auto">
          <a:xfrm>
            <a:off x="8047038" y="3030538"/>
            <a:ext cx="17462"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39" name="Rectangle 256"/>
          <p:cNvSpPr>
            <a:spLocks noChangeArrowheads="1"/>
          </p:cNvSpPr>
          <p:nvPr/>
        </p:nvSpPr>
        <p:spPr bwMode="auto">
          <a:xfrm>
            <a:off x="7812088" y="3144838"/>
            <a:ext cx="17462"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40" name="Rectangle 257"/>
          <p:cNvSpPr>
            <a:spLocks noChangeArrowheads="1"/>
          </p:cNvSpPr>
          <p:nvPr/>
        </p:nvSpPr>
        <p:spPr bwMode="auto">
          <a:xfrm>
            <a:off x="8008938" y="3162300"/>
            <a:ext cx="17462"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41" name="Rectangle 258"/>
          <p:cNvSpPr>
            <a:spLocks noChangeArrowheads="1"/>
          </p:cNvSpPr>
          <p:nvPr/>
        </p:nvSpPr>
        <p:spPr bwMode="auto">
          <a:xfrm>
            <a:off x="7934325" y="3074988"/>
            <a:ext cx="17463" cy="17462"/>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42" name="Rectangle 259"/>
          <p:cNvSpPr>
            <a:spLocks noChangeArrowheads="1"/>
          </p:cNvSpPr>
          <p:nvPr/>
        </p:nvSpPr>
        <p:spPr bwMode="auto">
          <a:xfrm>
            <a:off x="7877175" y="2705100"/>
            <a:ext cx="17463" cy="17463"/>
          </a:xfrm>
          <a:prstGeom prst="rect">
            <a:avLst/>
          </a:prstGeom>
          <a:solidFill>
            <a:srgbClr val="CC3300"/>
          </a:solidFill>
          <a:ln w="9525">
            <a:solidFill>
              <a:srgbClr val="0033CC"/>
            </a:solidFill>
            <a:miter lim="800000"/>
            <a:headEnd/>
            <a:tailEnd/>
          </a:ln>
        </p:spPr>
        <p:txBody>
          <a:bodyPr wrap="none" anchor="ctr"/>
          <a:lstStyle/>
          <a:p>
            <a:endParaRPr lang="en-GB"/>
          </a:p>
        </p:txBody>
      </p:sp>
      <p:sp>
        <p:nvSpPr>
          <p:cNvPr id="16543" name="Rectangle 260"/>
          <p:cNvSpPr>
            <a:spLocks noChangeArrowheads="1"/>
          </p:cNvSpPr>
          <p:nvPr/>
        </p:nvSpPr>
        <p:spPr bwMode="auto">
          <a:xfrm flipH="1" flipV="1">
            <a:off x="8154988" y="308610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4" name="Rectangle 261"/>
          <p:cNvSpPr>
            <a:spLocks noChangeArrowheads="1"/>
          </p:cNvSpPr>
          <p:nvPr/>
        </p:nvSpPr>
        <p:spPr bwMode="auto">
          <a:xfrm flipH="1" flipV="1">
            <a:off x="8248650" y="316706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5" name="Rectangle 262"/>
          <p:cNvSpPr>
            <a:spLocks noChangeArrowheads="1"/>
          </p:cNvSpPr>
          <p:nvPr/>
        </p:nvSpPr>
        <p:spPr bwMode="auto">
          <a:xfrm flipH="1" flipV="1">
            <a:off x="8267700" y="3009900"/>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6" name="Rectangle 263"/>
          <p:cNvSpPr>
            <a:spLocks noChangeArrowheads="1"/>
          </p:cNvSpPr>
          <p:nvPr/>
        </p:nvSpPr>
        <p:spPr bwMode="auto">
          <a:xfrm flipH="1" flipV="1">
            <a:off x="8393113" y="297021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7" name="Rectangle 264"/>
          <p:cNvSpPr>
            <a:spLocks noChangeArrowheads="1"/>
          </p:cNvSpPr>
          <p:nvPr/>
        </p:nvSpPr>
        <p:spPr bwMode="auto">
          <a:xfrm flipH="1" flipV="1">
            <a:off x="8339138" y="310991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8" name="Rectangle 265"/>
          <p:cNvSpPr>
            <a:spLocks noChangeArrowheads="1"/>
          </p:cNvSpPr>
          <p:nvPr/>
        </p:nvSpPr>
        <p:spPr bwMode="auto">
          <a:xfrm flipH="1" flipV="1">
            <a:off x="8586788" y="307340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49" name="Rectangle 266"/>
          <p:cNvSpPr>
            <a:spLocks noChangeArrowheads="1"/>
          </p:cNvSpPr>
          <p:nvPr/>
        </p:nvSpPr>
        <p:spPr bwMode="auto">
          <a:xfrm flipH="1" flipV="1">
            <a:off x="8466138" y="306070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0" name="Rectangle 267"/>
          <p:cNvSpPr>
            <a:spLocks noChangeArrowheads="1"/>
          </p:cNvSpPr>
          <p:nvPr/>
        </p:nvSpPr>
        <p:spPr bwMode="auto">
          <a:xfrm flipH="1" flipV="1">
            <a:off x="8669338" y="299085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1" name="Rectangle 268"/>
          <p:cNvSpPr>
            <a:spLocks noChangeArrowheads="1"/>
          </p:cNvSpPr>
          <p:nvPr/>
        </p:nvSpPr>
        <p:spPr bwMode="auto">
          <a:xfrm flipH="1" flipV="1">
            <a:off x="8191500" y="2781300"/>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2" name="Rectangle 269"/>
          <p:cNvSpPr>
            <a:spLocks noChangeArrowheads="1"/>
          </p:cNvSpPr>
          <p:nvPr/>
        </p:nvSpPr>
        <p:spPr bwMode="auto">
          <a:xfrm flipH="1" flipV="1">
            <a:off x="8318500" y="272891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3" name="Rectangle 270"/>
          <p:cNvSpPr>
            <a:spLocks noChangeArrowheads="1"/>
          </p:cNvSpPr>
          <p:nvPr/>
        </p:nvSpPr>
        <p:spPr bwMode="auto">
          <a:xfrm flipH="1" flipV="1">
            <a:off x="8154988" y="2924175"/>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4" name="Rectangle 271"/>
          <p:cNvSpPr>
            <a:spLocks noChangeArrowheads="1"/>
          </p:cNvSpPr>
          <p:nvPr/>
        </p:nvSpPr>
        <p:spPr bwMode="auto">
          <a:xfrm flipH="1" flipV="1">
            <a:off x="8488363" y="2884488"/>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5" name="Rectangle 272"/>
          <p:cNvSpPr>
            <a:spLocks noChangeArrowheads="1"/>
          </p:cNvSpPr>
          <p:nvPr/>
        </p:nvSpPr>
        <p:spPr bwMode="auto">
          <a:xfrm flipH="1" flipV="1">
            <a:off x="8283575" y="2865438"/>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6" name="Rectangle 273"/>
          <p:cNvSpPr>
            <a:spLocks noChangeArrowheads="1"/>
          </p:cNvSpPr>
          <p:nvPr/>
        </p:nvSpPr>
        <p:spPr bwMode="auto">
          <a:xfrm flipH="1" flipV="1">
            <a:off x="8389938" y="2835275"/>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7" name="Rectangle 274"/>
          <p:cNvSpPr>
            <a:spLocks noChangeArrowheads="1"/>
          </p:cNvSpPr>
          <p:nvPr/>
        </p:nvSpPr>
        <p:spPr bwMode="auto">
          <a:xfrm flipH="1" flipV="1">
            <a:off x="8547100" y="298291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8" name="Rectangle 275"/>
          <p:cNvSpPr>
            <a:spLocks noChangeArrowheads="1"/>
          </p:cNvSpPr>
          <p:nvPr/>
        </p:nvSpPr>
        <p:spPr bwMode="auto">
          <a:xfrm flipH="1" flipV="1">
            <a:off x="8667750" y="283686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59" name="Rectangle 276"/>
          <p:cNvSpPr>
            <a:spLocks noChangeArrowheads="1"/>
          </p:cNvSpPr>
          <p:nvPr/>
        </p:nvSpPr>
        <p:spPr bwMode="auto">
          <a:xfrm flipH="1" flipV="1">
            <a:off x="8451850" y="272256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60" name="Rectangle 277"/>
          <p:cNvSpPr>
            <a:spLocks noChangeArrowheads="1"/>
          </p:cNvSpPr>
          <p:nvPr/>
        </p:nvSpPr>
        <p:spPr bwMode="auto">
          <a:xfrm flipH="1" flipV="1">
            <a:off x="8574088" y="279241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61" name="Rectangle 278"/>
          <p:cNvSpPr>
            <a:spLocks noChangeArrowheads="1"/>
          </p:cNvSpPr>
          <p:nvPr/>
        </p:nvSpPr>
        <p:spPr bwMode="auto">
          <a:xfrm flipH="1" flipV="1">
            <a:off x="8434388" y="317341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62" name="Rectangle 279"/>
          <p:cNvSpPr>
            <a:spLocks noChangeArrowheads="1"/>
          </p:cNvSpPr>
          <p:nvPr/>
        </p:nvSpPr>
        <p:spPr bwMode="auto">
          <a:xfrm flipH="1" flipV="1">
            <a:off x="8097838" y="272256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63" name="Rectangle 280"/>
          <p:cNvSpPr>
            <a:spLocks noChangeArrowheads="1"/>
          </p:cNvSpPr>
          <p:nvPr/>
        </p:nvSpPr>
        <p:spPr bwMode="auto">
          <a:xfrm>
            <a:off x="6038850" y="2797175"/>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4" name="Rectangle 281"/>
          <p:cNvSpPr>
            <a:spLocks noChangeArrowheads="1"/>
          </p:cNvSpPr>
          <p:nvPr/>
        </p:nvSpPr>
        <p:spPr bwMode="auto">
          <a:xfrm>
            <a:off x="6138863" y="2708275"/>
            <a:ext cx="17462"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5" name="Rectangle 282"/>
          <p:cNvSpPr>
            <a:spLocks noChangeArrowheads="1"/>
          </p:cNvSpPr>
          <p:nvPr/>
        </p:nvSpPr>
        <p:spPr bwMode="auto">
          <a:xfrm>
            <a:off x="6119813" y="2867025"/>
            <a:ext cx="17462"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6" name="Rectangle 283"/>
          <p:cNvSpPr>
            <a:spLocks noChangeArrowheads="1"/>
          </p:cNvSpPr>
          <p:nvPr/>
        </p:nvSpPr>
        <p:spPr bwMode="auto">
          <a:xfrm>
            <a:off x="6245225" y="2906713"/>
            <a:ext cx="17463"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7" name="Rectangle 284"/>
          <p:cNvSpPr>
            <a:spLocks noChangeArrowheads="1"/>
          </p:cNvSpPr>
          <p:nvPr/>
        </p:nvSpPr>
        <p:spPr bwMode="auto">
          <a:xfrm>
            <a:off x="6235700" y="2767013"/>
            <a:ext cx="17463"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8" name="Rectangle 285"/>
          <p:cNvSpPr>
            <a:spLocks noChangeArrowheads="1"/>
          </p:cNvSpPr>
          <p:nvPr/>
        </p:nvSpPr>
        <p:spPr bwMode="auto">
          <a:xfrm>
            <a:off x="6469063" y="2832100"/>
            <a:ext cx="17462"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69" name="Rectangle 286"/>
          <p:cNvSpPr>
            <a:spLocks noChangeArrowheads="1"/>
          </p:cNvSpPr>
          <p:nvPr/>
        </p:nvSpPr>
        <p:spPr bwMode="auto">
          <a:xfrm>
            <a:off x="6350000" y="2854325"/>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0" name="Rectangle 287"/>
          <p:cNvSpPr>
            <a:spLocks noChangeArrowheads="1"/>
          </p:cNvSpPr>
          <p:nvPr/>
        </p:nvSpPr>
        <p:spPr bwMode="auto">
          <a:xfrm>
            <a:off x="6510338" y="3000375"/>
            <a:ext cx="17462"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1" name="Rectangle 288"/>
          <p:cNvSpPr>
            <a:spLocks noChangeArrowheads="1"/>
          </p:cNvSpPr>
          <p:nvPr/>
        </p:nvSpPr>
        <p:spPr bwMode="auto">
          <a:xfrm>
            <a:off x="6043613" y="3095625"/>
            <a:ext cx="17462"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2" name="Rectangle 289"/>
          <p:cNvSpPr>
            <a:spLocks noChangeArrowheads="1"/>
          </p:cNvSpPr>
          <p:nvPr/>
        </p:nvSpPr>
        <p:spPr bwMode="auto">
          <a:xfrm>
            <a:off x="6170613" y="3148013"/>
            <a:ext cx="17462"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3" name="Rectangle 290"/>
          <p:cNvSpPr>
            <a:spLocks noChangeArrowheads="1"/>
          </p:cNvSpPr>
          <p:nvPr/>
        </p:nvSpPr>
        <p:spPr bwMode="auto">
          <a:xfrm>
            <a:off x="6007100" y="2952750"/>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4" name="Rectangle 291"/>
          <p:cNvSpPr>
            <a:spLocks noChangeArrowheads="1"/>
          </p:cNvSpPr>
          <p:nvPr/>
        </p:nvSpPr>
        <p:spPr bwMode="auto">
          <a:xfrm>
            <a:off x="6340475" y="2992438"/>
            <a:ext cx="17463"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5" name="Rectangle 292"/>
          <p:cNvSpPr>
            <a:spLocks noChangeArrowheads="1"/>
          </p:cNvSpPr>
          <p:nvPr/>
        </p:nvSpPr>
        <p:spPr bwMode="auto">
          <a:xfrm>
            <a:off x="6135688" y="3011488"/>
            <a:ext cx="17462"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6" name="Rectangle 293"/>
          <p:cNvSpPr>
            <a:spLocks noChangeArrowheads="1"/>
          </p:cNvSpPr>
          <p:nvPr/>
        </p:nvSpPr>
        <p:spPr bwMode="auto">
          <a:xfrm>
            <a:off x="6242050" y="3041650"/>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7" name="Rectangle 294"/>
          <p:cNvSpPr>
            <a:spLocks noChangeArrowheads="1"/>
          </p:cNvSpPr>
          <p:nvPr/>
        </p:nvSpPr>
        <p:spPr bwMode="auto">
          <a:xfrm>
            <a:off x="6443663" y="2951163"/>
            <a:ext cx="17462"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8" name="Rectangle 296"/>
          <p:cNvSpPr>
            <a:spLocks noChangeArrowheads="1"/>
          </p:cNvSpPr>
          <p:nvPr/>
        </p:nvSpPr>
        <p:spPr bwMode="auto">
          <a:xfrm>
            <a:off x="6303963" y="3154363"/>
            <a:ext cx="17462"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79" name="Rectangle 297"/>
          <p:cNvSpPr>
            <a:spLocks noChangeArrowheads="1"/>
          </p:cNvSpPr>
          <p:nvPr/>
        </p:nvSpPr>
        <p:spPr bwMode="auto">
          <a:xfrm>
            <a:off x="6245225" y="2667000"/>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80" name="Rectangle 298"/>
          <p:cNvSpPr>
            <a:spLocks noChangeArrowheads="1"/>
          </p:cNvSpPr>
          <p:nvPr/>
        </p:nvSpPr>
        <p:spPr bwMode="auto">
          <a:xfrm>
            <a:off x="6426200" y="3084513"/>
            <a:ext cx="17463" cy="17462"/>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81" name="Rectangle 299"/>
          <p:cNvSpPr>
            <a:spLocks noChangeArrowheads="1"/>
          </p:cNvSpPr>
          <p:nvPr/>
        </p:nvSpPr>
        <p:spPr bwMode="auto">
          <a:xfrm>
            <a:off x="6378575" y="2733675"/>
            <a:ext cx="17463" cy="17463"/>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6582" name="Rectangle 300"/>
          <p:cNvSpPr>
            <a:spLocks noChangeArrowheads="1"/>
          </p:cNvSpPr>
          <p:nvPr/>
        </p:nvSpPr>
        <p:spPr bwMode="auto">
          <a:xfrm flipH="1" flipV="1">
            <a:off x="6684963" y="307975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3" name="Rectangle 301"/>
          <p:cNvSpPr>
            <a:spLocks noChangeArrowheads="1"/>
          </p:cNvSpPr>
          <p:nvPr/>
        </p:nvSpPr>
        <p:spPr bwMode="auto">
          <a:xfrm flipH="1" flipV="1">
            <a:off x="6759575" y="314801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4" name="Rectangle 302"/>
          <p:cNvSpPr>
            <a:spLocks noChangeArrowheads="1"/>
          </p:cNvSpPr>
          <p:nvPr/>
        </p:nvSpPr>
        <p:spPr bwMode="auto">
          <a:xfrm flipH="1" flipV="1">
            <a:off x="6759575" y="2990850"/>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5" name="Rectangle 303"/>
          <p:cNvSpPr>
            <a:spLocks noChangeArrowheads="1"/>
          </p:cNvSpPr>
          <p:nvPr/>
        </p:nvSpPr>
        <p:spPr bwMode="auto">
          <a:xfrm flipH="1" flipV="1">
            <a:off x="6904038" y="295116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6" name="Rectangle 304"/>
          <p:cNvSpPr>
            <a:spLocks noChangeArrowheads="1"/>
          </p:cNvSpPr>
          <p:nvPr/>
        </p:nvSpPr>
        <p:spPr bwMode="auto">
          <a:xfrm flipH="1" flipV="1">
            <a:off x="6850063" y="309086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7" name="Rectangle 305"/>
          <p:cNvSpPr>
            <a:spLocks noChangeArrowheads="1"/>
          </p:cNvSpPr>
          <p:nvPr/>
        </p:nvSpPr>
        <p:spPr bwMode="auto">
          <a:xfrm flipH="1" flipV="1">
            <a:off x="7097713" y="305435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8" name="Rectangle 306"/>
          <p:cNvSpPr>
            <a:spLocks noChangeArrowheads="1"/>
          </p:cNvSpPr>
          <p:nvPr/>
        </p:nvSpPr>
        <p:spPr bwMode="auto">
          <a:xfrm flipH="1" flipV="1">
            <a:off x="6977063" y="304165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89" name="Rectangle 307"/>
          <p:cNvSpPr>
            <a:spLocks noChangeArrowheads="1"/>
          </p:cNvSpPr>
          <p:nvPr/>
        </p:nvSpPr>
        <p:spPr bwMode="auto">
          <a:xfrm flipH="1" flipV="1">
            <a:off x="7180263" y="2971800"/>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0" name="Rectangle 308"/>
          <p:cNvSpPr>
            <a:spLocks noChangeArrowheads="1"/>
          </p:cNvSpPr>
          <p:nvPr/>
        </p:nvSpPr>
        <p:spPr bwMode="auto">
          <a:xfrm flipH="1" flipV="1">
            <a:off x="6702425" y="2806700"/>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1" name="Rectangle 309"/>
          <p:cNvSpPr>
            <a:spLocks noChangeArrowheads="1"/>
          </p:cNvSpPr>
          <p:nvPr/>
        </p:nvSpPr>
        <p:spPr bwMode="auto">
          <a:xfrm flipH="1" flipV="1">
            <a:off x="6829425" y="272891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2" name="Rectangle 310"/>
          <p:cNvSpPr>
            <a:spLocks noChangeArrowheads="1"/>
          </p:cNvSpPr>
          <p:nvPr/>
        </p:nvSpPr>
        <p:spPr bwMode="auto">
          <a:xfrm flipH="1" flipV="1">
            <a:off x="6613525" y="3013075"/>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3" name="Rectangle 311"/>
          <p:cNvSpPr>
            <a:spLocks noChangeArrowheads="1"/>
          </p:cNvSpPr>
          <p:nvPr/>
        </p:nvSpPr>
        <p:spPr bwMode="auto">
          <a:xfrm flipH="1" flipV="1">
            <a:off x="6999288" y="2865438"/>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4" name="Rectangle 312"/>
          <p:cNvSpPr>
            <a:spLocks noChangeArrowheads="1"/>
          </p:cNvSpPr>
          <p:nvPr/>
        </p:nvSpPr>
        <p:spPr bwMode="auto">
          <a:xfrm flipH="1" flipV="1">
            <a:off x="6794500" y="2846388"/>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5" name="Rectangle 313"/>
          <p:cNvSpPr>
            <a:spLocks noChangeArrowheads="1"/>
          </p:cNvSpPr>
          <p:nvPr/>
        </p:nvSpPr>
        <p:spPr bwMode="auto">
          <a:xfrm flipH="1" flipV="1">
            <a:off x="6900863" y="2816225"/>
            <a:ext cx="17462"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6" name="Rectangle 314"/>
          <p:cNvSpPr>
            <a:spLocks noChangeArrowheads="1"/>
          </p:cNvSpPr>
          <p:nvPr/>
        </p:nvSpPr>
        <p:spPr bwMode="auto">
          <a:xfrm flipH="1" flipV="1">
            <a:off x="7058025" y="296386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7" name="Rectangle 315"/>
          <p:cNvSpPr>
            <a:spLocks noChangeArrowheads="1"/>
          </p:cNvSpPr>
          <p:nvPr/>
        </p:nvSpPr>
        <p:spPr bwMode="auto">
          <a:xfrm flipH="1" flipV="1">
            <a:off x="7134225" y="2867025"/>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8" name="Rectangle 316"/>
          <p:cNvSpPr>
            <a:spLocks noChangeArrowheads="1"/>
          </p:cNvSpPr>
          <p:nvPr/>
        </p:nvSpPr>
        <p:spPr bwMode="auto">
          <a:xfrm flipH="1" flipV="1">
            <a:off x="6962775" y="2703513"/>
            <a:ext cx="17463"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599" name="Rectangle 317"/>
          <p:cNvSpPr>
            <a:spLocks noChangeArrowheads="1"/>
          </p:cNvSpPr>
          <p:nvPr/>
        </p:nvSpPr>
        <p:spPr bwMode="auto">
          <a:xfrm flipH="1" flipV="1">
            <a:off x="7085013" y="277336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600" name="Rectangle 318"/>
          <p:cNvSpPr>
            <a:spLocks noChangeArrowheads="1"/>
          </p:cNvSpPr>
          <p:nvPr/>
        </p:nvSpPr>
        <p:spPr bwMode="auto">
          <a:xfrm flipH="1" flipV="1">
            <a:off x="6945313" y="3154363"/>
            <a:ext cx="17462" cy="17462"/>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601" name="Rectangle 319"/>
          <p:cNvSpPr>
            <a:spLocks noChangeArrowheads="1"/>
          </p:cNvSpPr>
          <p:nvPr/>
        </p:nvSpPr>
        <p:spPr bwMode="auto">
          <a:xfrm flipH="1" flipV="1">
            <a:off x="6664325" y="2911475"/>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602" name="Rectangle 320"/>
          <p:cNvSpPr>
            <a:spLocks noChangeArrowheads="1"/>
          </p:cNvSpPr>
          <p:nvPr/>
        </p:nvSpPr>
        <p:spPr bwMode="auto">
          <a:xfrm flipH="1" flipV="1">
            <a:off x="7058025" y="3140075"/>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603" name="Rectangle 321"/>
          <p:cNvSpPr>
            <a:spLocks noChangeArrowheads="1"/>
          </p:cNvSpPr>
          <p:nvPr/>
        </p:nvSpPr>
        <p:spPr bwMode="auto">
          <a:xfrm flipH="1" flipV="1">
            <a:off x="6854825" y="3203575"/>
            <a:ext cx="17463" cy="17463"/>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6604" name="Text Box 322"/>
          <p:cNvSpPr txBox="1">
            <a:spLocks noChangeArrowheads="1"/>
          </p:cNvSpPr>
          <p:nvPr/>
        </p:nvSpPr>
        <p:spPr bwMode="auto">
          <a:xfrm>
            <a:off x="6122988" y="3227388"/>
            <a:ext cx="303212" cy="304800"/>
          </a:xfrm>
          <a:prstGeom prst="rect">
            <a:avLst/>
          </a:prstGeom>
          <a:noFill/>
          <a:ln w="9525">
            <a:noFill/>
            <a:miter lim="800000"/>
            <a:headEnd/>
            <a:tailEnd/>
          </a:ln>
        </p:spPr>
        <p:txBody>
          <a:bodyPr wrap="none">
            <a:spAutoFit/>
          </a:bodyPr>
          <a:lstStyle/>
          <a:p>
            <a:pPr algn="ctr"/>
            <a:r>
              <a:rPr lang="en-GB" sz="1400"/>
              <a:t>A</a:t>
            </a:r>
          </a:p>
        </p:txBody>
      </p:sp>
      <p:sp>
        <p:nvSpPr>
          <p:cNvPr id="16605" name="Text Box 323"/>
          <p:cNvSpPr txBox="1">
            <a:spLocks noChangeArrowheads="1"/>
          </p:cNvSpPr>
          <p:nvPr/>
        </p:nvSpPr>
        <p:spPr bwMode="auto">
          <a:xfrm>
            <a:off x="6732588" y="3243263"/>
            <a:ext cx="303212" cy="304800"/>
          </a:xfrm>
          <a:prstGeom prst="rect">
            <a:avLst/>
          </a:prstGeom>
          <a:noFill/>
          <a:ln w="9525">
            <a:noFill/>
            <a:miter lim="800000"/>
            <a:headEnd/>
            <a:tailEnd/>
          </a:ln>
        </p:spPr>
        <p:txBody>
          <a:bodyPr wrap="none">
            <a:spAutoFit/>
          </a:bodyPr>
          <a:lstStyle/>
          <a:p>
            <a:pPr algn="ctr"/>
            <a:r>
              <a:rPr lang="en-GB" sz="1400"/>
              <a:t>B</a:t>
            </a:r>
          </a:p>
        </p:txBody>
      </p:sp>
      <p:sp>
        <p:nvSpPr>
          <p:cNvPr id="16606" name="AutoShape 327"/>
          <p:cNvSpPr>
            <a:spLocks/>
          </p:cNvSpPr>
          <p:nvPr/>
        </p:nvSpPr>
        <p:spPr bwMode="auto">
          <a:xfrm>
            <a:off x="285750" y="4857750"/>
            <a:ext cx="2286000" cy="762000"/>
          </a:xfrm>
          <a:prstGeom prst="borderCallout3">
            <a:avLst>
              <a:gd name="adj1" fmla="val 15000"/>
              <a:gd name="adj2" fmla="val 103333"/>
              <a:gd name="adj3" fmla="val 15000"/>
              <a:gd name="adj4" fmla="val 108403"/>
              <a:gd name="adj5" fmla="val -76250"/>
              <a:gd name="adj6" fmla="val 108403"/>
              <a:gd name="adj7" fmla="val -167500"/>
              <a:gd name="adj8" fmla="val 61250"/>
            </a:avLst>
          </a:prstGeom>
          <a:solidFill>
            <a:schemeClr val="accent1"/>
          </a:solidFill>
          <a:ln w="9525">
            <a:solidFill>
              <a:schemeClr val="tx1"/>
            </a:solidFill>
            <a:miter lim="800000"/>
            <a:headEnd/>
            <a:tailEnd type="triangle" w="med" len="med"/>
          </a:ln>
        </p:spPr>
        <p:txBody>
          <a:bodyPr/>
          <a:lstStyle/>
          <a:p>
            <a:pPr algn="ctr"/>
            <a:r>
              <a:rPr lang="en-GB" sz="1600" dirty="0">
                <a:solidFill>
                  <a:schemeClr val="bg1"/>
                </a:solidFill>
              </a:rPr>
              <a:t>single-link favours merging A and B because of closeness</a:t>
            </a:r>
          </a:p>
        </p:txBody>
      </p:sp>
      <p:sp>
        <p:nvSpPr>
          <p:cNvPr id="16607" name="AutoShape 328"/>
          <p:cNvSpPr>
            <a:spLocks/>
          </p:cNvSpPr>
          <p:nvPr/>
        </p:nvSpPr>
        <p:spPr bwMode="auto">
          <a:xfrm>
            <a:off x="3124200" y="5181600"/>
            <a:ext cx="2514600" cy="838200"/>
          </a:xfrm>
          <a:prstGeom prst="borderCallout3">
            <a:avLst>
              <a:gd name="adj1" fmla="val 13634"/>
              <a:gd name="adj2" fmla="val 103032"/>
              <a:gd name="adj3" fmla="val 13634"/>
              <a:gd name="adj4" fmla="val 107639"/>
              <a:gd name="adj5" fmla="val -32954"/>
              <a:gd name="adj6" fmla="val 107639"/>
              <a:gd name="adj7" fmla="val -79546"/>
              <a:gd name="adj8" fmla="val 67426"/>
            </a:avLst>
          </a:prstGeom>
          <a:solidFill>
            <a:schemeClr val="accent1"/>
          </a:solidFill>
          <a:ln w="9525">
            <a:solidFill>
              <a:schemeClr val="tx1"/>
            </a:solidFill>
            <a:miter lim="800000"/>
            <a:headEnd/>
            <a:tailEnd type="triangle" w="med" len="med"/>
          </a:ln>
        </p:spPr>
        <p:txBody>
          <a:bodyPr/>
          <a:lstStyle/>
          <a:p>
            <a:pPr algn="ctr"/>
            <a:r>
              <a:rPr lang="en-GB" sz="1600" dirty="0">
                <a:solidFill>
                  <a:schemeClr val="bg1"/>
                </a:solidFill>
              </a:rPr>
              <a:t>Group-average-link favours merging A and B because of connectivity</a:t>
            </a:r>
          </a:p>
        </p:txBody>
      </p:sp>
      <p:sp>
        <p:nvSpPr>
          <p:cNvPr id="16608" name="AutoShape 329"/>
          <p:cNvSpPr>
            <a:spLocks/>
          </p:cNvSpPr>
          <p:nvPr/>
        </p:nvSpPr>
        <p:spPr bwMode="auto">
          <a:xfrm>
            <a:off x="6248400" y="5181600"/>
            <a:ext cx="2286000" cy="762000"/>
          </a:xfrm>
          <a:prstGeom prst="borderCallout3">
            <a:avLst>
              <a:gd name="adj1" fmla="val 15000"/>
              <a:gd name="adj2" fmla="val 103333"/>
              <a:gd name="adj3" fmla="val 15000"/>
              <a:gd name="adj4" fmla="val 108403"/>
              <a:gd name="adj5" fmla="val -96250"/>
              <a:gd name="adj6" fmla="val 108403"/>
              <a:gd name="adj7" fmla="val -207500"/>
              <a:gd name="adj8" fmla="val 60417"/>
            </a:avLst>
          </a:prstGeom>
          <a:solidFill>
            <a:schemeClr val="accent1"/>
          </a:solidFill>
          <a:ln w="9525">
            <a:solidFill>
              <a:schemeClr val="tx1"/>
            </a:solidFill>
            <a:miter lim="800000"/>
            <a:headEnd/>
            <a:tailEnd type="triangle" w="med" len="med"/>
          </a:ln>
        </p:spPr>
        <p:txBody>
          <a:bodyPr/>
          <a:lstStyle/>
          <a:p>
            <a:pPr algn="ctr"/>
            <a:r>
              <a:rPr lang="en-GB" sz="1600" dirty="0">
                <a:solidFill>
                  <a:schemeClr val="bg1"/>
                </a:solidFill>
              </a:rPr>
              <a:t>single-link favours merging A and B because of closeness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71"/>
          <p:cNvGraphicFramePr>
            <a:graphicFrameLocks noChangeAspect="1"/>
          </p:cNvGraphicFramePr>
          <p:nvPr>
            <p:extLst/>
          </p:nvPr>
        </p:nvGraphicFramePr>
        <p:xfrm>
          <a:off x="4643438" y="2214563"/>
          <a:ext cx="4343400" cy="2940050"/>
        </p:xfrm>
        <a:graphic>
          <a:graphicData uri="http://schemas.openxmlformats.org/presentationml/2006/ole">
            <mc:AlternateContent xmlns:mc="http://schemas.openxmlformats.org/markup-compatibility/2006">
              <mc:Choice xmlns:v="urn:schemas-microsoft-com:vml" Requires="v">
                <p:oleObj spid="_x0000_s4102" name="Photo Editor Photo" r:id="rId4" imgW="4210638" imgH="2952381" progId="">
                  <p:embed/>
                </p:oleObj>
              </mc:Choice>
              <mc:Fallback>
                <p:oleObj name="Photo Editor Photo" r:id="rId4" imgW="4210638" imgH="2952381" progId="">
                  <p:embed/>
                  <p:pic>
                    <p:nvPicPr>
                      <p:cNvPr id="2050" name="Object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2214563"/>
                        <a:ext cx="4343400" cy="294005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2" name="Title 1"/>
          <p:cNvSpPr>
            <a:spLocks noGrp="1"/>
          </p:cNvSpPr>
          <p:nvPr>
            <p:ph type="title" idx="4294967295"/>
          </p:nvPr>
        </p:nvSpPr>
        <p:spPr>
          <a:xfrm>
            <a:off x="214282" y="214290"/>
            <a:ext cx="8715404" cy="523857"/>
          </a:xfrm>
        </p:spPr>
        <p:txBody>
          <a:bodyPr>
            <a:normAutofit fontScale="90000"/>
          </a:bodyPr>
          <a:lstStyle/>
          <a:p>
            <a:r>
              <a:rPr lang="en-GB" sz="3600" b="1" dirty="0"/>
              <a:t>Categories of Clustering Solutions</a:t>
            </a:r>
          </a:p>
        </p:txBody>
      </p:sp>
      <p:sp>
        <p:nvSpPr>
          <p:cNvPr id="2053" name="Content Placeholder 2"/>
          <p:cNvSpPr>
            <a:spLocks noGrp="1"/>
          </p:cNvSpPr>
          <p:nvPr>
            <p:ph idx="4294967295"/>
          </p:nvPr>
        </p:nvSpPr>
        <p:spPr>
          <a:xfrm>
            <a:off x="571472" y="1071546"/>
            <a:ext cx="7924800" cy="517525"/>
          </a:xfrm>
        </p:spPr>
        <p:txBody>
          <a:bodyPr>
            <a:normAutofit lnSpcReduction="10000"/>
          </a:bodyPr>
          <a:lstStyle/>
          <a:p>
            <a:pPr marL="273050" indent="-273050"/>
            <a:r>
              <a:rPr lang="en-GB" altLang="zh-CN" sz="2800" b="1" dirty="0">
                <a:ea typeface="SimSun" pitchFamily="2" charset="-122"/>
              </a:rPr>
              <a:t>Illustration (Partition and Density based)</a:t>
            </a:r>
          </a:p>
        </p:txBody>
      </p:sp>
      <p:grpSp>
        <p:nvGrpSpPr>
          <p:cNvPr id="2" name="Group 222"/>
          <p:cNvGrpSpPr>
            <a:grpSpLocks/>
          </p:cNvGrpSpPr>
          <p:nvPr/>
        </p:nvGrpSpPr>
        <p:grpSpPr bwMode="auto">
          <a:xfrm>
            <a:off x="214313" y="2214563"/>
            <a:ext cx="4267200" cy="3003550"/>
            <a:chOff x="192" y="1104"/>
            <a:chExt cx="2832" cy="1986"/>
          </a:xfrm>
        </p:grpSpPr>
        <p:graphicFrame>
          <p:nvGraphicFramePr>
            <p:cNvPr id="2051" name="Object 66"/>
            <p:cNvGraphicFramePr>
              <a:graphicFrameLocks noChangeAspect="1"/>
            </p:cNvGraphicFramePr>
            <p:nvPr/>
          </p:nvGraphicFramePr>
          <p:xfrm>
            <a:off x="192" y="1104"/>
            <a:ext cx="2832" cy="1986"/>
          </p:xfrm>
          <a:graphic>
            <a:graphicData uri="http://schemas.openxmlformats.org/presentationml/2006/ole">
              <mc:AlternateContent xmlns:mc="http://schemas.openxmlformats.org/markup-compatibility/2006">
                <mc:Choice xmlns:v="urn:schemas-microsoft-com:vml" Requires="v">
                  <p:oleObj spid="_x0000_s4103" name="Photo Editor Photo" r:id="rId6" imgW="4210638" imgH="2952381" progId="">
                    <p:embed/>
                  </p:oleObj>
                </mc:Choice>
                <mc:Fallback>
                  <p:oleObj name="Photo Editor Photo" r:id="rId6" imgW="4210638" imgH="2952381" progId="">
                    <p:embed/>
                    <p:pic>
                      <p:nvPicPr>
                        <p:cNvPr id="2051" name="Object 6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 y="1104"/>
                          <a:ext cx="2832" cy="1986"/>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36" name="Line 67"/>
            <p:cNvSpPr>
              <a:spLocks noChangeShapeType="1"/>
            </p:cNvSpPr>
            <p:nvPr/>
          </p:nvSpPr>
          <p:spPr bwMode="auto">
            <a:xfrm>
              <a:off x="1248" y="1152"/>
              <a:ext cx="1152" cy="1200"/>
            </a:xfrm>
            <a:prstGeom prst="line">
              <a:avLst/>
            </a:prstGeom>
            <a:noFill/>
            <a:ln w="28575">
              <a:solidFill>
                <a:schemeClr val="tx1"/>
              </a:solidFill>
              <a:round/>
              <a:headEnd/>
              <a:tailEnd/>
            </a:ln>
          </p:spPr>
          <p:txBody>
            <a:bodyPr/>
            <a:lstStyle/>
            <a:p>
              <a:endParaRPr lang="en-GB"/>
            </a:p>
          </p:txBody>
        </p:sp>
        <p:sp>
          <p:nvSpPr>
            <p:cNvPr id="2137" name="Line 68"/>
            <p:cNvSpPr>
              <a:spLocks noChangeShapeType="1"/>
            </p:cNvSpPr>
            <p:nvPr/>
          </p:nvSpPr>
          <p:spPr bwMode="auto">
            <a:xfrm flipH="1">
              <a:off x="1872" y="2352"/>
              <a:ext cx="528" cy="432"/>
            </a:xfrm>
            <a:prstGeom prst="line">
              <a:avLst/>
            </a:prstGeom>
            <a:noFill/>
            <a:ln w="28575">
              <a:solidFill>
                <a:schemeClr val="tx1"/>
              </a:solidFill>
              <a:round/>
              <a:headEnd/>
              <a:tailEnd/>
            </a:ln>
          </p:spPr>
          <p:txBody>
            <a:bodyPr/>
            <a:lstStyle/>
            <a:p>
              <a:endParaRPr lang="en-GB"/>
            </a:p>
          </p:txBody>
        </p:sp>
        <p:sp>
          <p:nvSpPr>
            <p:cNvPr id="2138" name="Line 69"/>
            <p:cNvSpPr>
              <a:spLocks noChangeShapeType="1"/>
            </p:cNvSpPr>
            <p:nvPr/>
          </p:nvSpPr>
          <p:spPr bwMode="auto">
            <a:xfrm flipV="1">
              <a:off x="2400" y="2304"/>
              <a:ext cx="576" cy="48"/>
            </a:xfrm>
            <a:prstGeom prst="line">
              <a:avLst/>
            </a:prstGeom>
            <a:noFill/>
            <a:ln w="28575">
              <a:solidFill>
                <a:schemeClr val="tx1"/>
              </a:solidFill>
              <a:round/>
              <a:headEnd/>
              <a:tailEnd/>
            </a:ln>
          </p:spPr>
          <p:txBody>
            <a:bodyPr/>
            <a:lstStyle/>
            <a:p>
              <a:endParaRPr lang="en-GB"/>
            </a:p>
          </p:txBody>
        </p:sp>
      </p:grpSp>
      <p:sp>
        <p:nvSpPr>
          <p:cNvPr id="2055" name="Text Box 70"/>
          <p:cNvSpPr txBox="1">
            <a:spLocks noChangeArrowheads="1"/>
          </p:cNvSpPr>
          <p:nvPr/>
        </p:nvSpPr>
        <p:spPr bwMode="auto">
          <a:xfrm>
            <a:off x="1571625" y="5357813"/>
            <a:ext cx="1393825" cy="336550"/>
          </a:xfrm>
          <a:prstGeom prst="rect">
            <a:avLst/>
          </a:prstGeom>
          <a:noFill/>
          <a:ln w="9525">
            <a:noFill/>
            <a:miter lim="800000"/>
            <a:headEnd/>
            <a:tailEnd/>
          </a:ln>
        </p:spPr>
        <p:txBody>
          <a:bodyPr wrap="none">
            <a:spAutoFit/>
          </a:bodyPr>
          <a:lstStyle/>
          <a:p>
            <a:r>
              <a:rPr lang="en-GB" sz="1600" b="1">
                <a:latin typeface="Arial Narrow" pitchFamily="34" charset="0"/>
              </a:rPr>
              <a:t>Partition-based</a:t>
            </a:r>
          </a:p>
        </p:txBody>
      </p:sp>
      <p:sp>
        <p:nvSpPr>
          <p:cNvPr id="2056" name="Text Box 72"/>
          <p:cNvSpPr txBox="1">
            <a:spLocks noChangeArrowheads="1"/>
          </p:cNvSpPr>
          <p:nvPr/>
        </p:nvSpPr>
        <p:spPr bwMode="auto">
          <a:xfrm>
            <a:off x="6357938" y="5286375"/>
            <a:ext cx="1319212" cy="336550"/>
          </a:xfrm>
          <a:prstGeom prst="rect">
            <a:avLst/>
          </a:prstGeom>
          <a:noFill/>
          <a:ln w="9525">
            <a:noFill/>
            <a:miter lim="800000"/>
            <a:headEnd/>
            <a:tailEnd/>
          </a:ln>
        </p:spPr>
        <p:txBody>
          <a:bodyPr wrap="none">
            <a:spAutoFit/>
          </a:bodyPr>
          <a:lstStyle/>
          <a:p>
            <a:r>
              <a:rPr lang="en-GB" sz="1600" b="1">
                <a:latin typeface="Arial Narrow" pitchFamily="34" charset="0"/>
              </a:rPr>
              <a:t>Density-based</a:t>
            </a:r>
          </a:p>
        </p:txBody>
      </p:sp>
      <p:sp>
        <p:nvSpPr>
          <p:cNvPr id="2057" name="Rectangle 136"/>
          <p:cNvSpPr>
            <a:spLocks noChangeArrowheads="1"/>
          </p:cNvSpPr>
          <p:nvPr/>
        </p:nvSpPr>
        <p:spPr bwMode="auto">
          <a:xfrm>
            <a:off x="5172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58" name="Rectangle 137"/>
          <p:cNvSpPr>
            <a:spLocks noChangeArrowheads="1"/>
          </p:cNvSpPr>
          <p:nvPr/>
        </p:nvSpPr>
        <p:spPr bwMode="auto">
          <a:xfrm>
            <a:off x="54768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59" name="Rectangle 138"/>
          <p:cNvSpPr>
            <a:spLocks noChangeArrowheads="1"/>
          </p:cNvSpPr>
          <p:nvPr/>
        </p:nvSpPr>
        <p:spPr bwMode="auto">
          <a:xfrm>
            <a:off x="57816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0" name="Rectangle 139"/>
          <p:cNvSpPr>
            <a:spLocks noChangeArrowheads="1"/>
          </p:cNvSpPr>
          <p:nvPr/>
        </p:nvSpPr>
        <p:spPr bwMode="auto">
          <a:xfrm>
            <a:off x="60864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1" name="Rectangle 140"/>
          <p:cNvSpPr>
            <a:spLocks noChangeArrowheads="1"/>
          </p:cNvSpPr>
          <p:nvPr/>
        </p:nvSpPr>
        <p:spPr bwMode="auto">
          <a:xfrm>
            <a:off x="63912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2" name="Rectangle 141"/>
          <p:cNvSpPr>
            <a:spLocks noChangeArrowheads="1"/>
          </p:cNvSpPr>
          <p:nvPr/>
        </p:nvSpPr>
        <p:spPr bwMode="auto">
          <a:xfrm>
            <a:off x="6696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3" name="Rectangle 142"/>
          <p:cNvSpPr>
            <a:spLocks noChangeArrowheads="1"/>
          </p:cNvSpPr>
          <p:nvPr/>
        </p:nvSpPr>
        <p:spPr bwMode="auto">
          <a:xfrm>
            <a:off x="70008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4" name="Rectangle 143"/>
          <p:cNvSpPr>
            <a:spLocks noChangeArrowheads="1"/>
          </p:cNvSpPr>
          <p:nvPr/>
        </p:nvSpPr>
        <p:spPr bwMode="auto">
          <a:xfrm>
            <a:off x="73056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5" name="Rectangle 144"/>
          <p:cNvSpPr>
            <a:spLocks noChangeArrowheads="1"/>
          </p:cNvSpPr>
          <p:nvPr/>
        </p:nvSpPr>
        <p:spPr bwMode="auto">
          <a:xfrm>
            <a:off x="76104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7" name="Rectangle 147"/>
          <p:cNvSpPr>
            <a:spLocks noChangeArrowheads="1"/>
          </p:cNvSpPr>
          <p:nvPr/>
        </p:nvSpPr>
        <p:spPr bwMode="auto">
          <a:xfrm>
            <a:off x="5172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68" name="Rectangle 148"/>
          <p:cNvSpPr>
            <a:spLocks noChangeArrowheads="1"/>
          </p:cNvSpPr>
          <p:nvPr/>
        </p:nvSpPr>
        <p:spPr bwMode="auto">
          <a:xfrm>
            <a:off x="54768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69" name="Rectangle 149"/>
          <p:cNvSpPr>
            <a:spLocks noChangeArrowheads="1"/>
          </p:cNvSpPr>
          <p:nvPr/>
        </p:nvSpPr>
        <p:spPr bwMode="auto">
          <a:xfrm>
            <a:off x="57816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0" name="Rectangle 150"/>
          <p:cNvSpPr>
            <a:spLocks noChangeArrowheads="1"/>
          </p:cNvSpPr>
          <p:nvPr/>
        </p:nvSpPr>
        <p:spPr bwMode="auto">
          <a:xfrm>
            <a:off x="60864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1" name="Rectangle 151"/>
          <p:cNvSpPr>
            <a:spLocks noChangeArrowheads="1"/>
          </p:cNvSpPr>
          <p:nvPr/>
        </p:nvSpPr>
        <p:spPr bwMode="auto">
          <a:xfrm>
            <a:off x="63912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2" name="Rectangle 152"/>
          <p:cNvSpPr>
            <a:spLocks noChangeArrowheads="1"/>
          </p:cNvSpPr>
          <p:nvPr/>
        </p:nvSpPr>
        <p:spPr bwMode="auto">
          <a:xfrm>
            <a:off x="6696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3" name="Rectangle 153"/>
          <p:cNvSpPr>
            <a:spLocks noChangeArrowheads="1"/>
          </p:cNvSpPr>
          <p:nvPr/>
        </p:nvSpPr>
        <p:spPr bwMode="auto">
          <a:xfrm>
            <a:off x="70008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4" name="Rectangle 154"/>
          <p:cNvSpPr>
            <a:spLocks noChangeArrowheads="1"/>
          </p:cNvSpPr>
          <p:nvPr/>
        </p:nvSpPr>
        <p:spPr bwMode="auto">
          <a:xfrm>
            <a:off x="73056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5" name="Rectangle 155"/>
          <p:cNvSpPr>
            <a:spLocks noChangeArrowheads="1"/>
          </p:cNvSpPr>
          <p:nvPr/>
        </p:nvSpPr>
        <p:spPr bwMode="auto">
          <a:xfrm>
            <a:off x="76104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7" name="Rectangle 157"/>
          <p:cNvSpPr>
            <a:spLocks noChangeArrowheads="1"/>
          </p:cNvSpPr>
          <p:nvPr/>
        </p:nvSpPr>
        <p:spPr bwMode="auto">
          <a:xfrm>
            <a:off x="8220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8" name="Rectangle 158"/>
          <p:cNvSpPr>
            <a:spLocks noChangeArrowheads="1"/>
          </p:cNvSpPr>
          <p:nvPr/>
        </p:nvSpPr>
        <p:spPr bwMode="auto">
          <a:xfrm>
            <a:off x="51720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79" name="Rectangle 159"/>
          <p:cNvSpPr>
            <a:spLocks noChangeArrowheads="1"/>
          </p:cNvSpPr>
          <p:nvPr/>
        </p:nvSpPr>
        <p:spPr bwMode="auto">
          <a:xfrm>
            <a:off x="54768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0" name="Rectangle 160"/>
          <p:cNvSpPr>
            <a:spLocks noChangeArrowheads="1"/>
          </p:cNvSpPr>
          <p:nvPr/>
        </p:nvSpPr>
        <p:spPr bwMode="auto">
          <a:xfrm>
            <a:off x="57816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1" name="Rectangle 161"/>
          <p:cNvSpPr>
            <a:spLocks noChangeArrowheads="1"/>
          </p:cNvSpPr>
          <p:nvPr/>
        </p:nvSpPr>
        <p:spPr bwMode="auto">
          <a:xfrm>
            <a:off x="60864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2" name="Rectangle 162"/>
          <p:cNvSpPr>
            <a:spLocks noChangeArrowheads="1"/>
          </p:cNvSpPr>
          <p:nvPr/>
        </p:nvSpPr>
        <p:spPr bwMode="auto">
          <a:xfrm>
            <a:off x="63912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4" name="Rectangle 164"/>
          <p:cNvSpPr>
            <a:spLocks noChangeArrowheads="1"/>
          </p:cNvSpPr>
          <p:nvPr/>
        </p:nvSpPr>
        <p:spPr bwMode="auto">
          <a:xfrm>
            <a:off x="70008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5" name="Rectangle 165"/>
          <p:cNvSpPr>
            <a:spLocks noChangeArrowheads="1"/>
          </p:cNvSpPr>
          <p:nvPr/>
        </p:nvSpPr>
        <p:spPr bwMode="auto">
          <a:xfrm>
            <a:off x="73056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6" name="Rectangle 166"/>
          <p:cNvSpPr>
            <a:spLocks noChangeArrowheads="1"/>
          </p:cNvSpPr>
          <p:nvPr/>
        </p:nvSpPr>
        <p:spPr bwMode="auto">
          <a:xfrm>
            <a:off x="76104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7" name="Rectangle 167"/>
          <p:cNvSpPr>
            <a:spLocks noChangeArrowheads="1"/>
          </p:cNvSpPr>
          <p:nvPr/>
        </p:nvSpPr>
        <p:spPr bwMode="auto">
          <a:xfrm>
            <a:off x="79152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8" name="Rectangle 168"/>
          <p:cNvSpPr>
            <a:spLocks noChangeArrowheads="1"/>
          </p:cNvSpPr>
          <p:nvPr/>
        </p:nvSpPr>
        <p:spPr bwMode="auto">
          <a:xfrm>
            <a:off x="82200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9" name="Rectangle 169"/>
          <p:cNvSpPr>
            <a:spLocks noChangeArrowheads="1"/>
          </p:cNvSpPr>
          <p:nvPr/>
        </p:nvSpPr>
        <p:spPr bwMode="auto">
          <a:xfrm>
            <a:off x="51720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0" name="Rectangle 170"/>
          <p:cNvSpPr>
            <a:spLocks noChangeArrowheads="1"/>
          </p:cNvSpPr>
          <p:nvPr/>
        </p:nvSpPr>
        <p:spPr bwMode="auto">
          <a:xfrm>
            <a:off x="54768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1" name="Rectangle 171"/>
          <p:cNvSpPr>
            <a:spLocks noChangeArrowheads="1"/>
          </p:cNvSpPr>
          <p:nvPr/>
        </p:nvSpPr>
        <p:spPr bwMode="auto">
          <a:xfrm>
            <a:off x="57816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2" name="Rectangle 172"/>
          <p:cNvSpPr>
            <a:spLocks noChangeArrowheads="1"/>
          </p:cNvSpPr>
          <p:nvPr/>
        </p:nvSpPr>
        <p:spPr bwMode="auto">
          <a:xfrm>
            <a:off x="60864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3" name="Rectangle 173"/>
          <p:cNvSpPr>
            <a:spLocks noChangeArrowheads="1"/>
          </p:cNvSpPr>
          <p:nvPr/>
        </p:nvSpPr>
        <p:spPr bwMode="auto">
          <a:xfrm>
            <a:off x="6391275" y="37719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95" name="Rectangle 175"/>
          <p:cNvSpPr>
            <a:spLocks noChangeArrowheads="1"/>
          </p:cNvSpPr>
          <p:nvPr/>
        </p:nvSpPr>
        <p:spPr bwMode="auto">
          <a:xfrm>
            <a:off x="70008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6" name="Rectangle 176"/>
          <p:cNvSpPr>
            <a:spLocks noChangeArrowheads="1"/>
          </p:cNvSpPr>
          <p:nvPr/>
        </p:nvSpPr>
        <p:spPr bwMode="auto">
          <a:xfrm>
            <a:off x="73056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7" name="Rectangle 177"/>
          <p:cNvSpPr>
            <a:spLocks noChangeArrowheads="1"/>
          </p:cNvSpPr>
          <p:nvPr/>
        </p:nvSpPr>
        <p:spPr bwMode="auto">
          <a:xfrm>
            <a:off x="76104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8" name="Rectangle 178"/>
          <p:cNvSpPr>
            <a:spLocks noChangeArrowheads="1"/>
          </p:cNvSpPr>
          <p:nvPr/>
        </p:nvSpPr>
        <p:spPr bwMode="auto">
          <a:xfrm>
            <a:off x="79152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9" name="Rectangle 179"/>
          <p:cNvSpPr>
            <a:spLocks noChangeArrowheads="1"/>
          </p:cNvSpPr>
          <p:nvPr/>
        </p:nvSpPr>
        <p:spPr bwMode="auto">
          <a:xfrm>
            <a:off x="82200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100" name="Rectangle 180"/>
          <p:cNvSpPr>
            <a:spLocks noChangeArrowheads="1"/>
          </p:cNvSpPr>
          <p:nvPr/>
        </p:nvSpPr>
        <p:spPr bwMode="auto">
          <a:xfrm>
            <a:off x="51720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1" name="Rectangle 181"/>
          <p:cNvSpPr>
            <a:spLocks noChangeArrowheads="1"/>
          </p:cNvSpPr>
          <p:nvPr/>
        </p:nvSpPr>
        <p:spPr bwMode="auto">
          <a:xfrm>
            <a:off x="54768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2" name="Rectangle 182"/>
          <p:cNvSpPr>
            <a:spLocks noChangeArrowheads="1"/>
          </p:cNvSpPr>
          <p:nvPr/>
        </p:nvSpPr>
        <p:spPr bwMode="auto">
          <a:xfrm>
            <a:off x="57816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3" name="Rectangle 183"/>
          <p:cNvSpPr>
            <a:spLocks noChangeArrowheads="1"/>
          </p:cNvSpPr>
          <p:nvPr/>
        </p:nvSpPr>
        <p:spPr bwMode="auto">
          <a:xfrm>
            <a:off x="6086475" y="3476625"/>
            <a:ext cx="304800" cy="304800"/>
          </a:xfrm>
          <a:prstGeom prst="rect">
            <a:avLst/>
          </a:prstGeom>
          <a:noFill/>
          <a:ln w="9525">
            <a:solidFill>
              <a:schemeClr val="tx1"/>
            </a:solidFill>
            <a:miter lim="800000"/>
            <a:headEnd/>
            <a:tailEnd/>
          </a:ln>
        </p:spPr>
        <p:txBody>
          <a:bodyPr wrap="none" anchor="ctr"/>
          <a:lstStyle/>
          <a:p>
            <a:endParaRPr lang="en-GB"/>
          </a:p>
        </p:txBody>
      </p:sp>
      <p:sp>
        <p:nvSpPr>
          <p:cNvPr id="2105" name="Rectangle 185"/>
          <p:cNvSpPr>
            <a:spLocks noChangeArrowheads="1"/>
          </p:cNvSpPr>
          <p:nvPr/>
        </p:nvSpPr>
        <p:spPr bwMode="auto">
          <a:xfrm>
            <a:off x="6696075" y="3476625"/>
            <a:ext cx="304800" cy="304800"/>
          </a:xfrm>
          <a:prstGeom prst="rect">
            <a:avLst/>
          </a:prstGeom>
          <a:noFill/>
          <a:ln w="9525">
            <a:solidFill>
              <a:schemeClr val="tx1"/>
            </a:solidFill>
            <a:miter lim="800000"/>
            <a:headEnd/>
            <a:tailEnd/>
          </a:ln>
        </p:spPr>
        <p:txBody>
          <a:bodyPr wrap="none" anchor="ctr"/>
          <a:lstStyle/>
          <a:p>
            <a:endParaRPr lang="en-GB"/>
          </a:p>
        </p:txBody>
      </p:sp>
      <p:sp>
        <p:nvSpPr>
          <p:cNvPr id="2106" name="Rectangle 186"/>
          <p:cNvSpPr>
            <a:spLocks noChangeArrowheads="1"/>
          </p:cNvSpPr>
          <p:nvPr/>
        </p:nvSpPr>
        <p:spPr bwMode="auto">
          <a:xfrm>
            <a:off x="70008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7" name="Rectangle 187"/>
          <p:cNvSpPr>
            <a:spLocks noChangeArrowheads="1"/>
          </p:cNvSpPr>
          <p:nvPr/>
        </p:nvSpPr>
        <p:spPr bwMode="auto">
          <a:xfrm>
            <a:off x="73056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10" name="Rectangle 190"/>
          <p:cNvSpPr>
            <a:spLocks noChangeArrowheads="1"/>
          </p:cNvSpPr>
          <p:nvPr/>
        </p:nvSpPr>
        <p:spPr bwMode="auto">
          <a:xfrm>
            <a:off x="82200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11" name="Rectangle 191"/>
          <p:cNvSpPr>
            <a:spLocks noChangeArrowheads="1"/>
          </p:cNvSpPr>
          <p:nvPr/>
        </p:nvSpPr>
        <p:spPr bwMode="auto">
          <a:xfrm>
            <a:off x="5172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2" name="Rectangle 192"/>
          <p:cNvSpPr>
            <a:spLocks noChangeArrowheads="1"/>
          </p:cNvSpPr>
          <p:nvPr/>
        </p:nvSpPr>
        <p:spPr bwMode="auto">
          <a:xfrm>
            <a:off x="54768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3" name="Rectangle 193"/>
          <p:cNvSpPr>
            <a:spLocks noChangeArrowheads="1"/>
          </p:cNvSpPr>
          <p:nvPr/>
        </p:nvSpPr>
        <p:spPr bwMode="auto">
          <a:xfrm>
            <a:off x="57816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4" name="Rectangle 194"/>
          <p:cNvSpPr>
            <a:spLocks noChangeArrowheads="1"/>
          </p:cNvSpPr>
          <p:nvPr/>
        </p:nvSpPr>
        <p:spPr bwMode="auto">
          <a:xfrm>
            <a:off x="60864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5" name="Rectangle 195"/>
          <p:cNvSpPr>
            <a:spLocks noChangeArrowheads="1"/>
          </p:cNvSpPr>
          <p:nvPr/>
        </p:nvSpPr>
        <p:spPr bwMode="auto">
          <a:xfrm>
            <a:off x="63912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6" name="Rectangle 196"/>
          <p:cNvSpPr>
            <a:spLocks noChangeArrowheads="1"/>
          </p:cNvSpPr>
          <p:nvPr/>
        </p:nvSpPr>
        <p:spPr bwMode="auto">
          <a:xfrm>
            <a:off x="6696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7" name="Rectangle 197"/>
          <p:cNvSpPr>
            <a:spLocks noChangeArrowheads="1"/>
          </p:cNvSpPr>
          <p:nvPr/>
        </p:nvSpPr>
        <p:spPr bwMode="auto">
          <a:xfrm>
            <a:off x="70008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8" name="Rectangle 198"/>
          <p:cNvSpPr>
            <a:spLocks noChangeArrowheads="1"/>
          </p:cNvSpPr>
          <p:nvPr/>
        </p:nvSpPr>
        <p:spPr bwMode="auto">
          <a:xfrm>
            <a:off x="73056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9" name="Rectangle 199"/>
          <p:cNvSpPr>
            <a:spLocks noChangeArrowheads="1"/>
          </p:cNvSpPr>
          <p:nvPr/>
        </p:nvSpPr>
        <p:spPr bwMode="auto">
          <a:xfrm>
            <a:off x="76104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0" name="Rectangle 200"/>
          <p:cNvSpPr>
            <a:spLocks noChangeArrowheads="1"/>
          </p:cNvSpPr>
          <p:nvPr/>
        </p:nvSpPr>
        <p:spPr bwMode="auto">
          <a:xfrm>
            <a:off x="79152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1" name="Rectangle 201"/>
          <p:cNvSpPr>
            <a:spLocks noChangeArrowheads="1"/>
          </p:cNvSpPr>
          <p:nvPr/>
        </p:nvSpPr>
        <p:spPr bwMode="auto">
          <a:xfrm>
            <a:off x="8220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2" name="Rectangle 202"/>
          <p:cNvSpPr>
            <a:spLocks noChangeArrowheads="1"/>
          </p:cNvSpPr>
          <p:nvPr/>
        </p:nvSpPr>
        <p:spPr bwMode="auto">
          <a:xfrm>
            <a:off x="5172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3" name="Rectangle 203"/>
          <p:cNvSpPr>
            <a:spLocks noChangeArrowheads="1"/>
          </p:cNvSpPr>
          <p:nvPr/>
        </p:nvSpPr>
        <p:spPr bwMode="auto">
          <a:xfrm>
            <a:off x="54768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4" name="Rectangle 204"/>
          <p:cNvSpPr>
            <a:spLocks noChangeArrowheads="1"/>
          </p:cNvSpPr>
          <p:nvPr/>
        </p:nvSpPr>
        <p:spPr bwMode="auto">
          <a:xfrm>
            <a:off x="57816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5" name="Rectangle 205"/>
          <p:cNvSpPr>
            <a:spLocks noChangeArrowheads="1"/>
          </p:cNvSpPr>
          <p:nvPr/>
        </p:nvSpPr>
        <p:spPr bwMode="auto">
          <a:xfrm>
            <a:off x="60864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6" name="Rectangle 206"/>
          <p:cNvSpPr>
            <a:spLocks noChangeArrowheads="1"/>
          </p:cNvSpPr>
          <p:nvPr/>
        </p:nvSpPr>
        <p:spPr bwMode="auto">
          <a:xfrm>
            <a:off x="63912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7" name="Rectangle 207"/>
          <p:cNvSpPr>
            <a:spLocks noChangeArrowheads="1"/>
          </p:cNvSpPr>
          <p:nvPr/>
        </p:nvSpPr>
        <p:spPr bwMode="auto">
          <a:xfrm>
            <a:off x="6696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8" name="Rectangle 208"/>
          <p:cNvSpPr>
            <a:spLocks noChangeArrowheads="1"/>
          </p:cNvSpPr>
          <p:nvPr/>
        </p:nvSpPr>
        <p:spPr bwMode="auto">
          <a:xfrm>
            <a:off x="70008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9" name="Rectangle 209"/>
          <p:cNvSpPr>
            <a:spLocks noChangeArrowheads="1"/>
          </p:cNvSpPr>
          <p:nvPr/>
        </p:nvSpPr>
        <p:spPr bwMode="auto">
          <a:xfrm>
            <a:off x="73056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0" name="Rectangle 210"/>
          <p:cNvSpPr>
            <a:spLocks noChangeArrowheads="1"/>
          </p:cNvSpPr>
          <p:nvPr/>
        </p:nvSpPr>
        <p:spPr bwMode="auto">
          <a:xfrm>
            <a:off x="76104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1" name="Rectangle 211"/>
          <p:cNvSpPr>
            <a:spLocks noChangeArrowheads="1"/>
          </p:cNvSpPr>
          <p:nvPr/>
        </p:nvSpPr>
        <p:spPr bwMode="auto">
          <a:xfrm>
            <a:off x="79152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2" name="Rectangle 212"/>
          <p:cNvSpPr>
            <a:spLocks noChangeArrowheads="1"/>
          </p:cNvSpPr>
          <p:nvPr/>
        </p:nvSpPr>
        <p:spPr bwMode="auto">
          <a:xfrm>
            <a:off x="8220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3" name="Text Box 218"/>
          <p:cNvSpPr txBox="1">
            <a:spLocks noChangeArrowheads="1"/>
          </p:cNvSpPr>
          <p:nvPr/>
        </p:nvSpPr>
        <p:spPr bwMode="auto">
          <a:xfrm>
            <a:off x="7461250" y="5715000"/>
            <a:ext cx="1606550" cy="366713"/>
          </a:xfrm>
          <a:prstGeom prst="rect">
            <a:avLst/>
          </a:prstGeom>
          <a:noFill/>
          <a:ln w="9525">
            <a:noFill/>
            <a:miter lim="800000"/>
            <a:headEnd/>
            <a:tailEnd/>
          </a:ln>
        </p:spPr>
        <p:txBody>
          <a:bodyPr wrap="none">
            <a:spAutoFit/>
          </a:bodyPr>
          <a:lstStyle/>
          <a:p>
            <a:r>
              <a:rPr lang="en-GB"/>
              <a:t>: Dense areas</a:t>
            </a:r>
          </a:p>
        </p:txBody>
      </p:sp>
      <p:sp>
        <p:nvSpPr>
          <p:cNvPr id="2134" name="Rectangle 224"/>
          <p:cNvSpPr>
            <a:spLocks noChangeArrowheads="1"/>
          </p:cNvSpPr>
          <p:nvPr/>
        </p:nvSpPr>
        <p:spPr bwMode="auto">
          <a:xfrm>
            <a:off x="7239000" y="5791200"/>
            <a:ext cx="228600" cy="228600"/>
          </a:xfrm>
          <a:prstGeom prst="rect">
            <a:avLst/>
          </a:prstGeom>
          <a:noFill/>
          <a:ln w="19050">
            <a:solidFill>
              <a:srgbClr val="CC3300"/>
            </a:solidFill>
            <a:miter lim="800000"/>
            <a:headEnd/>
            <a:tailEnd/>
          </a:ln>
        </p:spPr>
        <p:txBody>
          <a:bodyPr wrap="none" anchor="ctr"/>
          <a:lstStyle/>
          <a:p>
            <a:endParaRPr lang="en-GB"/>
          </a:p>
        </p:txBody>
      </p:sp>
      <p:sp>
        <p:nvSpPr>
          <p:cNvPr id="2135" name="Rectangle 157"/>
          <p:cNvSpPr>
            <a:spLocks noChangeArrowheads="1"/>
          </p:cNvSpPr>
          <p:nvPr/>
        </p:nvSpPr>
        <p:spPr bwMode="auto">
          <a:xfrm>
            <a:off x="8220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108" name="Rectangle 188"/>
          <p:cNvSpPr>
            <a:spLocks noChangeArrowheads="1"/>
          </p:cNvSpPr>
          <p:nvPr/>
        </p:nvSpPr>
        <p:spPr bwMode="auto">
          <a:xfrm>
            <a:off x="7605712" y="3162300"/>
            <a:ext cx="304800" cy="304800"/>
          </a:xfrm>
          <a:prstGeom prst="rect">
            <a:avLst/>
          </a:prstGeom>
          <a:noFill/>
          <a:ln w="28575">
            <a:solidFill>
              <a:srgbClr val="CC3300"/>
            </a:solidFill>
            <a:miter lim="800000"/>
            <a:headEnd/>
            <a:tailEnd/>
          </a:ln>
        </p:spPr>
        <p:txBody>
          <a:bodyPr wrap="none" anchor="ctr"/>
          <a:lstStyle/>
          <a:p>
            <a:endParaRPr lang="en-GB"/>
          </a:p>
        </p:txBody>
      </p:sp>
      <p:sp>
        <p:nvSpPr>
          <p:cNvPr id="2109" name="Rectangle 189"/>
          <p:cNvSpPr>
            <a:spLocks noChangeArrowheads="1"/>
          </p:cNvSpPr>
          <p:nvPr/>
        </p:nvSpPr>
        <p:spPr bwMode="auto">
          <a:xfrm>
            <a:off x="7916863" y="31623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76" name="Rectangle 156"/>
          <p:cNvSpPr>
            <a:spLocks noChangeArrowheads="1"/>
          </p:cNvSpPr>
          <p:nvPr/>
        </p:nvSpPr>
        <p:spPr bwMode="auto">
          <a:xfrm>
            <a:off x="7915275" y="40767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66" name="Rectangle 145"/>
          <p:cNvSpPr>
            <a:spLocks noChangeArrowheads="1"/>
          </p:cNvSpPr>
          <p:nvPr/>
        </p:nvSpPr>
        <p:spPr bwMode="auto">
          <a:xfrm>
            <a:off x="7915275" y="4381500"/>
            <a:ext cx="304800" cy="304800"/>
          </a:xfrm>
          <a:prstGeom prst="rect">
            <a:avLst/>
          </a:prstGeom>
          <a:noFill/>
          <a:ln w="28575">
            <a:solidFill>
              <a:srgbClr val="CC3300"/>
            </a:solidFill>
            <a:miter lim="800000"/>
            <a:headEnd/>
            <a:tailEnd/>
          </a:ln>
        </p:spPr>
        <p:txBody>
          <a:bodyPr wrap="none" anchor="ctr"/>
          <a:lstStyle/>
          <a:p>
            <a:endParaRPr lang="en-GB"/>
          </a:p>
        </p:txBody>
      </p:sp>
      <p:sp>
        <p:nvSpPr>
          <p:cNvPr id="91" name="Rectangle 196">
            <a:extLst>
              <a:ext uri="{FF2B5EF4-FFF2-40B4-BE49-F238E27FC236}">
                <a16:creationId xmlns:a16="http://schemas.microsoft.com/office/drawing/2014/main" id="{E954197D-8D52-4F15-90C7-BAF5915D5E0D}"/>
              </a:ext>
            </a:extLst>
          </p:cNvPr>
          <p:cNvSpPr>
            <a:spLocks noChangeArrowheads="1"/>
          </p:cNvSpPr>
          <p:nvPr/>
        </p:nvSpPr>
        <p:spPr bwMode="auto">
          <a:xfrm>
            <a:off x="66958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92" name="Rectangle 196">
            <a:extLst>
              <a:ext uri="{FF2B5EF4-FFF2-40B4-BE49-F238E27FC236}">
                <a16:creationId xmlns:a16="http://schemas.microsoft.com/office/drawing/2014/main" id="{62005682-7647-472E-9547-C150337E1723}"/>
              </a:ext>
            </a:extLst>
          </p:cNvPr>
          <p:cNvSpPr>
            <a:spLocks noChangeArrowheads="1"/>
          </p:cNvSpPr>
          <p:nvPr/>
        </p:nvSpPr>
        <p:spPr bwMode="auto">
          <a:xfrm>
            <a:off x="63910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93" name="Rectangle 196">
            <a:extLst>
              <a:ext uri="{FF2B5EF4-FFF2-40B4-BE49-F238E27FC236}">
                <a16:creationId xmlns:a16="http://schemas.microsoft.com/office/drawing/2014/main" id="{9B7F4723-5D53-4F29-A15A-3851DC5D2D14}"/>
              </a:ext>
            </a:extLst>
          </p:cNvPr>
          <p:cNvSpPr>
            <a:spLocks noChangeArrowheads="1"/>
          </p:cNvSpPr>
          <p:nvPr/>
        </p:nvSpPr>
        <p:spPr bwMode="auto">
          <a:xfrm>
            <a:off x="60862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094" name="Rectangle 174"/>
          <p:cNvSpPr>
            <a:spLocks noChangeArrowheads="1"/>
          </p:cNvSpPr>
          <p:nvPr/>
        </p:nvSpPr>
        <p:spPr bwMode="auto">
          <a:xfrm>
            <a:off x="6086251" y="3467100"/>
            <a:ext cx="304800" cy="304800"/>
          </a:xfrm>
          <a:prstGeom prst="rect">
            <a:avLst/>
          </a:prstGeom>
          <a:noFill/>
          <a:ln w="28575">
            <a:solidFill>
              <a:srgbClr val="CC3300"/>
            </a:solidFill>
            <a:miter lim="800000"/>
            <a:headEnd/>
            <a:tailEnd/>
          </a:ln>
        </p:spPr>
        <p:txBody>
          <a:bodyPr wrap="none" anchor="ctr"/>
          <a:lstStyle/>
          <a:p>
            <a:endParaRPr lang="en-GB"/>
          </a:p>
        </p:txBody>
      </p:sp>
      <p:sp>
        <p:nvSpPr>
          <p:cNvPr id="2104" name="Rectangle 184"/>
          <p:cNvSpPr>
            <a:spLocks noChangeArrowheads="1"/>
          </p:cNvSpPr>
          <p:nvPr/>
        </p:nvSpPr>
        <p:spPr bwMode="auto">
          <a:xfrm>
            <a:off x="6391275" y="34671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83" name="Rectangle 163"/>
          <p:cNvSpPr>
            <a:spLocks noChangeArrowheads="1"/>
          </p:cNvSpPr>
          <p:nvPr/>
        </p:nvSpPr>
        <p:spPr bwMode="auto">
          <a:xfrm>
            <a:off x="6696075" y="3467100"/>
            <a:ext cx="304800" cy="304800"/>
          </a:xfrm>
          <a:prstGeom prst="rect">
            <a:avLst/>
          </a:prstGeom>
          <a:noFill/>
          <a:ln w="28575">
            <a:solidFill>
              <a:srgbClr val="CC3300"/>
            </a:solidFill>
            <a:miter lim="800000"/>
            <a:headEnd/>
            <a:tailEnd/>
          </a:ln>
        </p:spPr>
        <p:txBody>
          <a:bodyPr wrap="none" anchor="ctr"/>
          <a:lstStyle/>
          <a:p>
            <a:endParaRPr lang="en-GB"/>
          </a:p>
        </p:txBody>
      </p:sp>
    </p:spTree>
    <p:extLst>
      <p:ext uri="{BB962C8B-B14F-4D97-AF65-F5344CB8AC3E}">
        <p14:creationId xmlns:p14="http://schemas.microsoft.com/office/powerpoint/2010/main" val="2259806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6"/>
          <p:cNvSpPr>
            <a:spLocks noGrp="1" noChangeArrowheads="1"/>
          </p:cNvSpPr>
          <p:nvPr>
            <p:ph type="title" idx="4294967295"/>
          </p:nvPr>
        </p:nvSpPr>
        <p:spPr>
          <a:xfrm>
            <a:off x="285720" y="214290"/>
            <a:ext cx="7272338" cy="523857"/>
          </a:xfrm>
        </p:spPr>
        <p:txBody>
          <a:bodyPr>
            <a:normAutofit fontScale="90000"/>
          </a:bodyPr>
          <a:lstStyle/>
          <a:p>
            <a:r>
              <a:rPr lang="en-GB" sz="3600" b="1" dirty="0"/>
              <a:t>Density-based Clustering</a:t>
            </a:r>
            <a:endParaRPr lang="en-GB" sz="3600" dirty="0"/>
          </a:p>
        </p:txBody>
      </p:sp>
      <p:sp>
        <p:nvSpPr>
          <p:cNvPr id="19459" name="Rectangle 1027"/>
          <p:cNvSpPr>
            <a:spLocks noGrp="1" noChangeArrowheads="1"/>
          </p:cNvSpPr>
          <p:nvPr>
            <p:ph type="body" idx="4294967295"/>
          </p:nvPr>
        </p:nvSpPr>
        <p:spPr>
          <a:xfrm>
            <a:off x="357158" y="1071546"/>
            <a:ext cx="6635750" cy="4495800"/>
          </a:xfrm>
        </p:spPr>
        <p:txBody>
          <a:bodyPr/>
          <a:lstStyle/>
          <a:p>
            <a:pPr marL="273050" indent="-273050"/>
            <a:r>
              <a:rPr lang="en-US" sz="2400" dirty="0"/>
              <a:t>Treating data as points in a N-dimensional space</a:t>
            </a:r>
          </a:p>
          <a:p>
            <a:pPr marL="273050" indent="-273050"/>
            <a:r>
              <a:rPr lang="en-US" sz="2400" dirty="0"/>
              <a:t>Density: centre-based or region-based</a:t>
            </a:r>
          </a:p>
          <a:p>
            <a:pPr marL="273050" indent="-273050"/>
            <a:r>
              <a:rPr lang="en-US" sz="2400" dirty="0"/>
              <a:t>Dense regions with high concentration of points are likely to be clusters</a:t>
            </a:r>
          </a:p>
          <a:p>
            <a:pPr marL="273050" indent="-273050"/>
            <a:r>
              <a:rPr lang="en-US" sz="2400" dirty="0"/>
              <a:t>DBSCAN: a density-based algorithm</a:t>
            </a:r>
          </a:p>
          <a:p>
            <a:pPr marL="628650" lvl="1" indent="-355600"/>
            <a:r>
              <a:rPr lang="en-US" sz="2200" dirty="0"/>
              <a:t>Centre-based density</a:t>
            </a:r>
          </a:p>
          <a:p>
            <a:pPr marL="628650" lvl="1" indent="-355600"/>
            <a:r>
              <a:rPr lang="en-US" sz="2200" dirty="0"/>
              <a:t>Classifying data points as core, border or noise</a:t>
            </a:r>
          </a:p>
          <a:p>
            <a:pPr marL="628650" lvl="1" indent="-355600"/>
            <a:r>
              <a:rPr lang="en-US" sz="2200" dirty="0"/>
              <a:t>Incomplete clustering (not all data are members of a cluster)</a:t>
            </a:r>
          </a:p>
        </p:txBody>
      </p:sp>
      <p:grpSp>
        <p:nvGrpSpPr>
          <p:cNvPr id="2" name="Group 37"/>
          <p:cNvGrpSpPr>
            <a:grpSpLocks/>
          </p:cNvGrpSpPr>
          <p:nvPr/>
        </p:nvGrpSpPr>
        <p:grpSpPr bwMode="auto">
          <a:xfrm>
            <a:off x="6804025" y="1700213"/>
            <a:ext cx="2187575" cy="2449512"/>
            <a:chOff x="4656" y="1114"/>
            <a:chExt cx="1056" cy="1190"/>
          </a:xfrm>
        </p:grpSpPr>
        <p:sp>
          <p:nvSpPr>
            <p:cNvPr id="19480" name="Oval 4"/>
            <p:cNvSpPr>
              <a:spLocks noChangeArrowheads="1"/>
            </p:cNvSpPr>
            <p:nvPr/>
          </p:nvSpPr>
          <p:spPr bwMode="auto">
            <a:xfrm>
              <a:off x="5136" y="1498"/>
              <a:ext cx="48" cy="48"/>
            </a:xfrm>
            <a:prstGeom prst="ellipse">
              <a:avLst/>
            </a:prstGeom>
            <a:solidFill>
              <a:schemeClr val="tx1"/>
            </a:solidFill>
            <a:ln w="9525">
              <a:solidFill>
                <a:schemeClr val="tx1"/>
              </a:solidFill>
              <a:round/>
              <a:headEnd/>
              <a:tailEnd/>
            </a:ln>
          </p:spPr>
          <p:txBody>
            <a:bodyPr wrap="none" anchor="ctr"/>
            <a:lstStyle/>
            <a:p>
              <a:endParaRPr lang="en-GB"/>
            </a:p>
          </p:txBody>
        </p:sp>
        <p:sp>
          <p:nvSpPr>
            <p:cNvPr id="19481" name="Oval 5"/>
            <p:cNvSpPr>
              <a:spLocks noChangeArrowheads="1"/>
            </p:cNvSpPr>
            <p:nvPr/>
          </p:nvSpPr>
          <p:spPr bwMode="auto">
            <a:xfrm>
              <a:off x="4944" y="140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2" name="Oval 6"/>
            <p:cNvSpPr>
              <a:spLocks noChangeArrowheads="1"/>
            </p:cNvSpPr>
            <p:nvPr/>
          </p:nvSpPr>
          <p:spPr bwMode="auto">
            <a:xfrm>
              <a:off x="5232" y="140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3" name="Oval 7"/>
            <p:cNvSpPr>
              <a:spLocks noChangeArrowheads="1"/>
            </p:cNvSpPr>
            <p:nvPr/>
          </p:nvSpPr>
          <p:spPr bwMode="auto">
            <a:xfrm>
              <a:off x="4992" y="1498"/>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4" name="Oval 8"/>
            <p:cNvSpPr>
              <a:spLocks noChangeArrowheads="1"/>
            </p:cNvSpPr>
            <p:nvPr/>
          </p:nvSpPr>
          <p:spPr bwMode="auto">
            <a:xfrm>
              <a:off x="5088" y="164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5" name="Oval 9"/>
            <p:cNvSpPr>
              <a:spLocks noChangeArrowheads="1"/>
            </p:cNvSpPr>
            <p:nvPr/>
          </p:nvSpPr>
          <p:spPr bwMode="auto">
            <a:xfrm>
              <a:off x="5280" y="154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6" name="Oval 10"/>
            <p:cNvSpPr>
              <a:spLocks noChangeArrowheads="1"/>
            </p:cNvSpPr>
            <p:nvPr/>
          </p:nvSpPr>
          <p:spPr bwMode="auto">
            <a:xfrm>
              <a:off x="5232" y="159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7" name="Oval 11"/>
            <p:cNvSpPr>
              <a:spLocks noChangeArrowheads="1"/>
            </p:cNvSpPr>
            <p:nvPr/>
          </p:nvSpPr>
          <p:spPr bwMode="auto">
            <a:xfrm>
              <a:off x="5424" y="164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8" name="Oval 12"/>
            <p:cNvSpPr>
              <a:spLocks noChangeArrowheads="1"/>
            </p:cNvSpPr>
            <p:nvPr/>
          </p:nvSpPr>
          <p:spPr bwMode="auto">
            <a:xfrm>
              <a:off x="4992" y="183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9" name="Oval 13"/>
            <p:cNvSpPr>
              <a:spLocks noChangeArrowheads="1"/>
            </p:cNvSpPr>
            <p:nvPr/>
          </p:nvSpPr>
          <p:spPr bwMode="auto">
            <a:xfrm>
              <a:off x="5184" y="111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90" name="Oval 14"/>
            <p:cNvSpPr>
              <a:spLocks noChangeArrowheads="1"/>
            </p:cNvSpPr>
            <p:nvPr/>
          </p:nvSpPr>
          <p:spPr bwMode="auto">
            <a:xfrm>
              <a:off x="4878" y="1228"/>
              <a:ext cx="576" cy="576"/>
            </a:xfrm>
            <a:prstGeom prst="ellipse">
              <a:avLst/>
            </a:prstGeom>
            <a:noFill/>
            <a:ln w="9525">
              <a:solidFill>
                <a:schemeClr val="tx1"/>
              </a:solidFill>
              <a:round/>
              <a:headEnd/>
              <a:tailEnd/>
            </a:ln>
          </p:spPr>
          <p:txBody>
            <a:bodyPr wrap="none" anchor="ctr"/>
            <a:lstStyle/>
            <a:p>
              <a:endParaRPr lang="en-GB"/>
            </a:p>
          </p:txBody>
        </p:sp>
        <p:sp>
          <p:nvSpPr>
            <p:cNvPr id="19491" name="Line 15"/>
            <p:cNvSpPr>
              <a:spLocks noChangeShapeType="1"/>
            </p:cNvSpPr>
            <p:nvPr/>
          </p:nvSpPr>
          <p:spPr bwMode="auto">
            <a:xfrm>
              <a:off x="5172" y="1519"/>
              <a:ext cx="288" cy="0"/>
            </a:xfrm>
            <a:prstGeom prst="line">
              <a:avLst/>
            </a:prstGeom>
            <a:noFill/>
            <a:ln w="9525">
              <a:solidFill>
                <a:schemeClr val="tx1"/>
              </a:solidFill>
              <a:round/>
              <a:headEnd/>
              <a:tailEnd type="stealth" w="sm" len="med"/>
            </a:ln>
          </p:spPr>
          <p:txBody>
            <a:bodyPr/>
            <a:lstStyle/>
            <a:p>
              <a:endParaRPr lang="en-GB"/>
            </a:p>
          </p:txBody>
        </p:sp>
        <p:sp>
          <p:nvSpPr>
            <p:cNvPr id="19492" name="Text Box 34"/>
            <p:cNvSpPr txBox="1">
              <a:spLocks noChangeArrowheads="1"/>
            </p:cNvSpPr>
            <p:nvPr/>
          </p:nvSpPr>
          <p:spPr bwMode="auto">
            <a:xfrm>
              <a:off x="4656" y="1978"/>
              <a:ext cx="1056" cy="326"/>
            </a:xfrm>
            <a:prstGeom prst="rect">
              <a:avLst/>
            </a:prstGeom>
            <a:noFill/>
            <a:ln w="9525">
              <a:noFill/>
              <a:miter lim="800000"/>
              <a:headEnd/>
              <a:tailEnd/>
            </a:ln>
          </p:spPr>
          <p:txBody>
            <a:bodyPr>
              <a:spAutoFit/>
            </a:bodyPr>
            <a:lstStyle/>
            <a:p>
              <a:pPr algn="ctr"/>
              <a:r>
                <a:rPr lang="en-GB" sz="1400" b="1">
                  <a:latin typeface="Arial Narrow" pitchFamily="34" charset="0"/>
                </a:rPr>
                <a:t>Enough neighbours within the circle?</a:t>
              </a:r>
            </a:p>
          </p:txBody>
        </p:sp>
      </p:grpSp>
      <p:grpSp>
        <p:nvGrpSpPr>
          <p:cNvPr id="3" name="Group 38"/>
          <p:cNvGrpSpPr>
            <a:grpSpLocks/>
          </p:cNvGrpSpPr>
          <p:nvPr/>
        </p:nvGrpSpPr>
        <p:grpSpPr bwMode="auto">
          <a:xfrm>
            <a:off x="6948488" y="4267200"/>
            <a:ext cx="2195512" cy="1898650"/>
            <a:chOff x="4704" y="2832"/>
            <a:chExt cx="1056" cy="1056"/>
          </a:xfrm>
        </p:grpSpPr>
        <p:sp>
          <p:nvSpPr>
            <p:cNvPr id="19462" name="Rectangle 18"/>
            <p:cNvSpPr>
              <a:spLocks noChangeArrowheads="1"/>
            </p:cNvSpPr>
            <p:nvPr/>
          </p:nvSpPr>
          <p:spPr bwMode="auto">
            <a:xfrm>
              <a:off x="4800" y="2832"/>
              <a:ext cx="336" cy="336"/>
            </a:xfrm>
            <a:prstGeom prst="rect">
              <a:avLst/>
            </a:prstGeom>
            <a:noFill/>
            <a:ln w="9525">
              <a:solidFill>
                <a:schemeClr val="tx1"/>
              </a:solidFill>
              <a:miter lim="800000"/>
              <a:headEnd/>
              <a:tailEnd/>
            </a:ln>
          </p:spPr>
          <p:txBody>
            <a:bodyPr wrap="none" anchor="ctr"/>
            <a:lstStyle/>
            <a:p>
              <a:endParaRPr lang="en-GB"/>
            </a:p>
          </p:txBody>
        </p:sp>
        <p:sp>
          <p:nvSpPr>
            <p:cNvPr id="19463" name="Rectangle 19"/>
            <p:cNvSpPr>
              <a:spLocks noChangeArrowheads="1"/>
            </p:cNvSpPr>
            <p:nvPr/>
          </p:nvSpPr>
          <p:spPr bwMode="auto">
            <a:xfrm>
              <a:off x="5136" y="2832"/>
              <a:ext cx="336" cy="336"/>
            </a:xfrm>
            <a:prstGeom prst="rect">
              <a:avLst/>
            </a:prstGeom>
            <a:noFill/>
            <a:ln w="9525">
              <a:solidFill>
                <a:schemeClr val="tx1"/>
              </a:solidFill>
              <a:miter lim="800000"/>
              <a:headEnd/>
              <a:tailEnd/>
            </a:ln>
          </p:spPr>
          <p:txBody>
            <a:bodyPr wrap="none" anchor="ctr"/>
            <a:lstStyle/>
            <a:p>
              <a:endParaRPr lang="en-GB"/>
            </a:p>
          </p:txBody>
        </p:sp>
        <p:sp>
          <p:nvSpPr>
            <p:cNvPr id="19464" name="Rectangle 20"/>
            <p:cNvSpPr>
              <a:spLocks noChangeArrowheads="1"/>
            </p:cNvSpPr>
            <p:nvPr/>
          </p:nvSpPr>
          <p:spPr bwMode="auto">
            <a:xfrm>
              <a:off x="4800" y="3168"/>
              <a:ext cx="336" cy="336"/>
            </a:xfrm>
            <a:prstGeom prst="rect">
              <a:avLst/>
            </a:prstGeom>
            <a:noFill/>
            <a:ln w="9525">
              <a:solidFill>
                <a:schemeClr val="tx1"/>
              </a:solidFill>
              <a:miter lim="800000"/>
              <a:headEnd/>
              <a:tailEnd/>
            </a:ln>
          </p:spPr>
          <p:txBody>
            <a:bodyPr wrap="none" anchor="ctr"/>
            <a:lstStyle/>
            <a:p>
              <a:endParaRPr lang="en-GB"/>
            </a:p>
          </p:txBody>
        </p:sp>
        <p:sp>
          <p:nvSpPr>
            <p:cNvPr id="19465" name="Oval 21"/>
            <p:cNvSpPr>
              <a:spLocks noChangeArrowheads="1"/>
            </p:cNvSpPr>
            <p:nvPr/>
          </p:nvSpPr>
          <p:spPr bwMode="auto">
            <a:xfrm>
              <a:off x="4848" y="288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6" name="Oval 22"/>
            <p:cNvSpPr>
              <a:spLocks noChangeArrowheads="1"/>
            </p:cNvSpPr>
            <p:nvPr/>
          </p:nvSpPr>
          <p:spPr bwMode="auto">
            <a:xfrm>
              <a:off x="4824" y="294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7" name="Oval 23"/>
            <p:cNvSpPr>
              <a:spLocks noChangeArrowheads="1"/>
            </p:cNvSpPr>
            <p:nvPr/>
          </p:nvSpPr>
          <p:spPr bwMode="auto">
            <a:xfrm>
              <a:off x="4920" y="286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8" name="Oval 24"/>
            <p:cNvSpPr>
              <a:spLocks noChangeArrowheads="1"/>
            </p:cNvSpPr>
            <p:nvPr/>
          </p:nvSpPr>
          <p:spPr bwMode="auto">
            <a:xfrm>
              <a:off x="5040" y="288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9" name="Oval 25"/>
            <p:cNvSpPr>
              <a:spLocks noChangeArrowheads="1"/>
            </p:cNvSpPr>
            <p:nvPr/>
          </p:nvSpPr>
          <p:spPr bwMode="auto">
            <a:xfrm>
              <a:off x="4896" y="293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0" name="Oval 26"/>
            <p:cNvSpPr>
              <a:spLocks noChangeArrowheads="1"/>
            </p:cNvSpPr>
            <p:nvPr/>
          </p:nvSpPr>
          <p:spPr bwMode="auto">
            <a:xfrm>
              <a:off x="4980" y="295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1" name="Oval 27"/>
            <p:cNvSpPr>
              <a:spLocks noChangeArrowheads="1"/>
            </p:cNvSpPr>
            <p:nvPr/>
          </p:nvSpPr>
          <p:spPr bwMode="auto">
            <a:xfrm>
              <a:off x="5328" y="307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2" name="Oval 28"/>
            <p:cNvSpPr>
              <a:spLocks noChangeArrowheads="1"/>
            </p:cNvSpPr>
            <p:nvPr/>
          </p:nvSpPr>
          <p:spPr bwMode="auto">
            <a:xfrm>
              <a:off x="4896" y="297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3" name="Oval 29"/>
            <p:cNvSpPr>
              <a:spLocks noChangeArrowheads="1"/>
            </p:cNvSpPr>
            <p:nvPr/>
          </p:nvSpPr>
          <p:spPr bwMode="auto">
            <a:xfrm>
              <a:off x="4944" y="300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4" name="Oval 30"/>
            <p:cNvSpPr>
              <a:spLocks noChangeArrowheads="1"/>
            </p:cNvSpPr>
            <p:nvPr/>
          </p:nvSpPr>
          <p:spPr bwMode="auto">
            <a:xfrm>
              <a:off x="4944" y="326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5" name="Oval 31"/>
            <p:cNvSpPr>
              <a:spLocks noChangeArrowheads="1"/>
            </p:cNvSpPr>
            <p:nvPr/>
          </p:nvSpPr>
          <p:spPr bwMode="auto">
            <a:xfrm>
              <a:off x="5328" y="297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6" name="Oval 32"/>
            <p:cNvSpPr>
              <a:spLocks noChangeArrowheads="1"/>
            </p:cNvSpPr>
            <p:nvPr/>
          </p:nvSpPr>
          <p:spPr bwMode="auto">
            <a:xfrm>
              <a:off x="4848" y="321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7" name="Oval 33"/>
            <p:cNvSpPr>
              <a:spLocks noChangeArrowheads="1"/>
            </p:cNvSpPr>
            <p:nvPr/>
          </p:nvSpPr>
          <p:spPr bwMode="auto">
            <a:xfrm>
              <a:off x="4896" y="331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8" name="Text Box 35"/>
            <p:cNvSpPr txBox="1">
              <a:spLocks noChangeArrowheads="1"/>
            </p:cNvSpPr>
            <p:nvPr/>
          </p:nvSpPr>
          <p:spPr bwMode="auto">
            <a:xfrm>
              <a:off x="4704" y="3562"/>
              <a:ext cx="1056" cy="326"/>
            </a:xfrm>
            <a:prstGeom prst="rect">
              <a:avLst/>
            </a:prstGeom>
            <a:noFill/>
            <a:ln w="9525">
              <a:noFill/>
              <a:miter lim="800000"/>
              <a:headEnd/>
              <a:tailEnd/>
            </a:ln>
          </p:spPr>
          <p:txBody>
            <a:bodyPr>
              <a:spAutoFit/>
            </a:bodyPr>
            <a:lstStyle/>
            <a:p>
              <a:pPr algn="ctr"/>
              <a:r>
                <a:rPr lang="en-GB" sz="1400" b="1">
                  <a:latin typeface="Arial Narrow" pitchFamily="34" charset="0"/>
                </a:rPr>
                <a:t>Dense and sparse regions</a:t>
              </a:r>
            </a:p>
          </p:txBody>
        </p:sp>
        <p:sp>
          <p:nvSpPr>
            <p:cNvPr id="19479" name="Oval 36"/>
            <p:cNvSpPr>
              <a:spLocks noChangeArrowheads="1"/>
            </p:cNvSpPr>
            <p:nvPr/>
          </p:nvSpPr>
          <p:spPr bwMode="auto">
            <a:xfrm>
              <a:off x="4848" y="3072"/>
              <a:ext cx="48" cy="48"/>
            </a:xfrm>
            <a:prstGeom prst="ellipse">
              <a:avLst/>
            </a:prstGeom>
            <a:solidFill>
              <a:srgbClr val="0033CC"/>
            </a:solidFill>
            <a:ln w="9525">
              <a:solidFill>
                <a:schemeClr val="tx1"/>
              </a:solidFill>
              <a:round/>
              <a:headEnd/>
              <a:tailEnd/>
            </a:ln>
          </p:spPr>
          <p:txBody>
            <a:bodyPr wrap="none" anchor="ctr"/>
            <a:lstStyle/>
            <a:p>
              <a:endParaRPr lang="en-GB"/>
            </a:p>
          </p:txBody>
        </p:sp>
      </p:grpSp>
    </p:spTree>
    <p:extLst>
      <p:ext uri="{BB962C8B-B14F-4D97-AF65-F5344CB8AC3E}">
        <p14:creationId xmlns:p14="http://schemas.microsoft.com/office/powerpoint/2010/main" val="13187598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6"/>
          <p:cNvSpPr>
            <a:spLocks noGrp="1" noChangeArrowheads="1"/>
          </p:cNvSpPr>
          <p:nvPr>
            <p:ph type="title" idx="4294967295"/>
          </p:nvPr>
        </p:nvSpPr>
        <p:spPr>
          <a:xfrm>
            <a:off x="285720" y="285728"/>
            <a:ext cx="7272338" cy="523857"/>
          </a:xfrm>
        </p:spPr>
        <p:txBody>
          <a:bodyPr>
            <a:normAutofit fontScale="90000"/>
          </a:bodyPr>
          <a:lstStyle/>
          <a:p>
            <a:r>
              <a:rPr lang="en-GB" sz="3600" b="1" dirty="0"/>
              <a:t>DBSCAN Algorithm</a:t>
            </a:r>
            <a:endParaRPr lang="en-GB" sz="3600" dirty="0"/>
          </a:p>
        </p:txBody>
      </p:sp>
      <p:sp>
        <p:nvSpPr>
          <p:cNvPr id="20483" name="Rectangle 1027"/>
          <p:cNvSpPr>
            <a:spLocks noGrp="1" noChangeArrowheads="1"/>
          </p:cNvSpPr>
          <p:nvPr>
            <p:ph type="body" idx="4294967295"/>
          </p:nvPr>
        </p:nvSpPr>
        <p:spPr>
          <a:xfrm>
            <a:off x="428596" y="1071546"/>
            <a:ext cx="5554663" cy="4724400"/>
          </a:xfrm>
        </p:spPr>
        <p:txBody>
          <a:bodyPr/>
          <a:lstStyle/>
          <a:p>
            <a:pPr marL="273050" indent="-273050">
              <a:lnSpc>
                <a:spcPct val="90000"/>
              </a:lnSpc>
            </a:pPr>
            <a:r>
              <a:rPr lang="en-GB" sz="2800" b="1" dirty="0"/>
              <a:t>Types of Data Points</a:t>
            </a:r>
          </a:p>
          <a:p>
            <a:pPr marL="628650" lvl="1" indent="-355600">
              <a:lnSpc>
                <a:spcPct val="90000"/>
              </a:lnSpc>
            </a:pPr>
            <a:r>
              <a:rPr lang="en-US" sz="2400" dirty="0"/>
              <a:t>Given:</a:t>
            </a:r>
          </a:p>
          <a:p>
            <a:pPr marL="1047750" lvl="2">
              <a:lnSpc>
                <a:spcPct val="90000"/>
              </a:lnSpc>
            </a:pPr>
            <a:r>
              <a:rPr lang="en-US" sz="2000" dirty="0" err="1"/>
              <a:t>Eps</a:t>
            </a:r>
            <a:r>
              <a:rPr lang="en-US" sz="2000" dirty="0"/>
              <a:t>: the radius</a:t>
            </a:r>
          </a:p>
          <a:p>
            <a:pPr marL="1047750" lvl="2">
              <a:lnSpc>
                <a:spcPct val="90000"/>
              </a:lnSpc>
              <a:spcAft>
                <a:spcPts val="4200"/>
              </a:spcAft>
            </a:pPr>
            <a:r>
              <a:rPr lang="en-US" sz="2000" dirty="0" err="1"/>
              <a:t>MinPts</a:t>
            </a:r>
            <a:r>
              <a:rPr lang="en-US" sz="2000" dirty="0"/>
              <a:t>: the minimum number of data points within </a:t>
            </a:r>
            <a:r>
              <a:rPr lang="en-US" sz="2000" dirty="0" err="1"/>
              <a:t>Eps</a:t>
            </a:r>
            <a:endParaRPr lang="en-US" sz="2000" dirty="0"/>
          </a:p>
          <a:p>
            <a:pPr marL="628650" lvl="1" indent="-355600">
              <a:lnSpc>
                <a:spcPct val="90000"/>
              </a:lnSpc>
            </a:pPr>
            <a:r>
              <a:rPr lang="en-US" sz="2400" dirty="0"/>
              <a:t>Core point c: </a:t>
            </a:r>
            <a:r>
              <a:rPr lang="en-US" sz="2000" dirty="0"/>
              <a:t>|</a:t>
            </a:r>
            <a:r>
              <a:rPr lang="en-US" sz="2000" dirty="0" err="1"/>
              <a:t>N</a:t>
            </a:r>
            <a:r>
              <a:rPr lang="en-US" sz="2000" baseline="-25000" dirty="0" err="1"/>
              <a:t>Eps</a:t>
            </a:r>
            <a:r>
              <a:rPr lang="en-US" sz="2000" dirty="0"/>
              <a:t>(c)| </a:t>
            </a:r>
            <a:r>
              <a:rPr lang="en-US" sz="2000" dirty="0">
                <a:sym typeface="Symbol" pitchFamily="18" charset="2"/>
              </a:rPr>
              <a:t> </a:t>
            </a:r>
            <a:r>
              <a:rPr lang="en-US" sz="2000" dirty="0" err="1"/>
              <a:t>MinPts</a:t>
            </a:r>
            <a:endParaRPr lang="en-US" sz="2000" dirty="0"/>
          </a:p>
          <a:p>
            <a:pPr marL="628650" lvl="1" indent="-355600">
              <a:lnSpc>
                <a:spcPct val="90000"/>
              </a:lnSpc>
            </a:pPr>
            <a:r>
              <a:rPr lang="en-US" sz="2400" dirty="0"/>
              <a:t>Border point b: </a:t>
            </a:r>
            <a:r>
              <a:rPr lang="en-US" sz="2000" dirty="0"/>
              <a:t>|</a:t>
            </a:r>
            <a:r>
              <a:rPr lang="en-US" sz="2000" dirty="0" err="1"/>
              <a:t>N</a:t>
            </a:r>
            <a:r>
              <a:rPr lang="en-US" sz="2000" baseline="-25000" dirty="0" err="1"/>
              <a:t>Eps</a:t>
            </a:r>
            <a:r>
              <a:rPr lang="en-US" sz="2000" dirty="0"/>
              <a:t>(b)| </a:t>
            </a:r>
            <a:r>
              <a:rPr lang="en-US" sz="2000" dirty="0">
                <a:sym typeface="Symbol" pitchFamily="18" charset="2"/>
              </a:rPr>
              <a:t>&lt; </a:t>
            </a:r>
            <a:r>
              <a:rPr lang="en-US" sz="2000" dirty="0" err="1"/>
              <a:t>MinPts</a:t>
            </a:r>
            <a:r>
              <a:rPr lang="en-US" sz="2000" dirty="0">
                <a:sym typeface="Symbol" pitchFamily="18" charset="2"/>
              </a:rPr>
              <a:t> and</a:t>
            </a:r>
            <a:r>
              <a:rPr lang="en-US" sz="2000" dirty="0"/>
              <a:t> </a:t>
            </a:r>
          </a:p>
          <a:p>
            <a:pPr marL="628650" lvl="1" indent="-355600">
              <a:lnSpc>
                <a:spcPct val="90000"/>
              </a:lnSpc>
              <a:buFontTx/>
              <a:buNone/>
            </a:pPr>
            <a:r>
              <a:rPr lang="en-US" sz="2000" dirty="0"/>
              <a:t>	b </a:t>
            </a:r>
            <a:r>
              <a:rPr lang="en-US" sz="2000" dirty="0">
                <a:sym typeface="Symbol" pitchFamily="18" charset="2"/>
              </a:rPr>
              <a:t> </a:t>
            </a:r>
            <a:r>
              <a:rPr lang="en-US" sz="2000" dirty="0" err="1"/>
              <a:t>N</a:t>
            </a:r>
            <a:r>
              <a:rPr lang="en-US" sz="2000" baseline="-25000" dirty="0" err="1"/>
              <a:t>Eps</a:t>
            </a:r>
            <a:r>
              <a:rPr lang="en-US" sz="2000" dirty="0"/>
              <a:t>(c) </a:t>
            </a:r>
            <a:r>
              <a:rPr lang="en-US" sz="2000" dirty="0">
                <a:sym typeface="Symbol" pitchFamily="18" charset="2"/>
              </a:rPr>
              <a:t>and</a:t>
            </a:r>
            <a:r>
              <a:rPr lang="en-US" sz="2000" dirty="0"/>
              <a:t> |</a:t>
            </a:r>
            <a:r>
              <a:rPr lang="en-US" sz="2000" dirty="0" err="1"/>
              <a:t>N</a:t>
            </a:r>
            <a:r>
              <a:rPr lang="en-US" sz="2000" baseline="-25000" dirty="0" err="1"/>
              <a:t>Eps</a:t>
            </a:r>
            <a:r>
              <a:rPr lang="en-US" sz="2000" dirty="0"/>
              <a:t>(c)| </a:t>
            </a:r>
            <a:r>
              <a:rPr lang="en-US" sz="2000" dirty="0">
                <a:sym typeface="Symbol" pitchFamily="18" charset="2"/>
              </a:rPr>
              <a:t> </a:t>
            </a:r>
            <a:r>
              <a:rPr lang="en-US" sz="2000" dirty="0" err="1"/>
              <a:t>MinPts</a:t>
            </a:r>
            <a:endParaRPr lang="en-US" sz="2000" dirty="0"/>
          </a:p>
          <a:p>
            <a:pPr marL="628650" lvl="1" indent="-355600">
              <a:lnSpc>
                <a:spcPct val="90000"/>
              </a:lnSpc>
            </a:pPr>
            <a:r>
              <a:rPr lang="en-US" sz="2400" dirty="0"/>
              <a:t>Noise point n: </a:t>
            </a:r>
            <a:r>
              <a:rPr lang="en-US" sz="2000" dirty="0"/>
              <a:t>Outside </a:t>
            </a:r>
            <a:r>
              <a:rPr lang="en-US" sz="2000" dirty="0" err="1"/>
              <a:t>Eps</a:t>
            </a:r>
            <a:r>
              <a:rPr lang="en-US" sz="2000" dirty="0"/>
              <a:t> of any core and |</a:t>
            </a:r>
            <a:r>
              <a:rPr lang="en-US" sz="2000" dirty="0" err="1"/>
              <a:t>N</a:t>
            </a:r>
            <a:r>
              <a:rPr lang="en-US" sz="2000" baseline="-25000" dirty="0" err="1"/>
              <a:t>Eps</a:t>
            </a:r>
            <a:r>
              <a:rPr lang="en-US" sz="2000" dirty="0"/>
              <a:t>(n)| </a:t>
            </a:r>
            <a:r>
              <a:rPr lang="en-US" sz="2000" dirty="0">
                <a:sym typeface="Symbol" pitchFamily="18" charset="2"/>
              </a:rPr>
              <a:t>&lt; </a:t>
            </a:r>
            <a:r>
              <a:rPr lang="en-US" sz="2000" dirty="0" err="1"/>
              <a:t>MinPts</a:t>
            </a:r>
            <a:endParaRPr lang="en-US" sz="2000" dirty="0"/>
          </a:p>
        </p:txBody>
      </p:sp>
      <p:grpSp>
        <p:nvGrpSpPr>
          <p:cNvPr id="3" name="Group 45"/>
          <p:cNvGrpSpPr>
            <a:grpSpLocks/>
          </p:cNvGrpSpPr>
          <p:nvPr/>
        </p:nvGrpSpPr>
        <p:grpSpPr bwMode="auto">
          <a:xfrm>
            <a:off x="6300788" y="3651250"/>
            <a:ext cx="2592387" cy="1649413"/>
            <a:chOff x="7106543" y="3960068"/>
            <a:chExt cx="1785937" cy="1190625"/>
          </a:xfrm>
        </p:grpSpPr>
        <p:sp>
          <p:nvSpPr>
            <p:cNvPr id="20500" name="Oval 4"/>
            <p:cNvSpPr>
              <a:spLocks noChangeArrowheads="1"/>
            </p:cNvSpPr>
            <p:nvPr/>
          </p:nvSpPr>
          <p:spPr bwMode="auto">
            <a:xfrm>
              <a:off x="8498780" y="43744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1" name="Oval 5"/>
            <p:cNvSpPr>
              <a:spLocks noChangeArrowheads="1"/>
            </p:cNvSpPr>
            <p:nvPr/>
          </p:nvSpPr>
          <p:spPr bwMode="auto">
            <a:xfrm>
              <a:off x="8270180" y="45268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2" name="Oval 6"/>
            <p:cNvSpPr>
              <a:spLocks noChangeArrowheads="1"/>
            </p:cNvSpPr>
            <p:nvPr/>
          </p:nvSpPr>
          <p:spPr bwMode="auto">
            <a:xfrm>
              <a:off x="8574980" y="46030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3" name="Oval 7"/>
            <p:cNvSpPr>
              <a:spLocks noChangeArrowheads="1"/>
            </p:cNvSpPr>
            <p:nvPr/>
          </p:nvSpPr>
          <p:spPr bwMode="auto">
            <a:xfrm>
              <a:off x="8193980" y="42982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4" name="Oval 8"/>
            <p:cNvSpPr>
              <a:spLocks noChangeArrowheads="1"/>
            </p:cNvSpPr>
            <p:nvPr/>
          </p:nvSpPr>
          <p:spPr bwMode="auto">
            <a:xfrm>
              <a:off x="8270180" y="47554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5" name="Oval 9"/>
            <p:cNvSpPr>
              <a:spLocks noChangeArrowheads="1"/>
            </p:cNvSpPr>
            <p:nvPr/>
          </p:nvSpPr>
          <p:spPr bwMode="auto">
            <a:xfrm>
              <a:off x="8020943" y="4728418"/>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6" name="Oval 10"/>
            <p:cNvSpPr>
              <a:spLocks noChangeArrowheads="1"/>
            </p:cNvSpPr>
            <p:nvPr/>
          </p:nvSpPr>
          <p:spPr bwMode="auto">
            <a:xfrm>
              <a:off x="8422580" y="46792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7" name="Oval 11"/>
            <p:cNvSpPr>
              <a:spLocks noChangeArrowheads="1"/>
            </p:cNvSpPr>
            <p:nvPr/>
          </p:nvSpPr>
          <p:spPr bwMode="auto">
            <a:xfrm>
              <a:off x="7431980" y="4755406"/>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508" name="Oval 12"/>
            <p:cNvSpPr>
              <a:spLocks noChangeArrowheads="1"/>
            </p:cNvSpPr>
            <p:nvPr/>
          </p:nvSpPr>
          <p:spPr bwMode="auto">
            <a:xfrm>
              <a:off x="7997130" y="42601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9" name="Oval 13"/>
            <p:cNvSpPr>
              <a:spLocks noChangeArrowheads="1"/>
            </p:cNvSpPr>
            <p:nvPr/>
          </p:nvSpPr>
          <p:spPr bwMode="auto">
            <a:xfrm>
              <a:off x="7944743" y="4195018"/>
              <a:ext cx="719137" cy="719138"/>
            </a:xfrm>
            <a:prstGeom prst="ellipse">
              <a:avLst/>
            </a:prstGeom>
            <a:noFill/>
            <a:ln w="9525">
              <a:solidFill>
                <a:schemeClr val="tx1"/>
              </a:solidFill>
              <a:round/>
              <a:headEnd/>
              <a:tailEnd/>
            </a:ln>
          </p:spPr>
          <p:txBody>
            <a:bodyPr wrap="none" anchor="ctr"/>
            <a:lstStyle/>
            <a:p>
              <a:endParaRPr lang="en-GB"/>
            </a:p>
          </p:txBody>
        </p:sp>
        <p:sp>
          <p:nvSpPr>
            <p:cNvPr id="20510" name="Oval 14"/>
            <p:cNvSpPr>
              <a:spLocks noChangeArrowheads="1"/>
            </p:cNvSpPr>
            <p:nvPr/>
          </p:nvSpPr>
          <p:spPr bwMode="auto">
            <a:xfrm>
              <a:off x="7679630" y="4417268"/>
              <a:ext cx="719138" cy="719138"/>
            </a:xfrm>
            <a:prstGeom prst="ellipse">
              <a:avLst/>
            </a:prstGeom>
            <a:noFill/>
            <a:ln w="9525">
              <a:solidFill>
                <a:schemeClr val="tx1"/>
              </a:solidFill>
              <a:round/>
              <a:headEnd/>
              <a:tailEnd/>
            </a:ln>
          </p:spPr>
          <p:txBody>
            <a:bodyPr wrap="none" anchor="ctr"/>
            <a:lstStyle/>
            <a:p>
              <a:endParaRPr lang="en-GB"/>
            </a:p>
          </p:txBody>
        </p:sp>
        <p:sp>
          <p:nvSpPr>
            <p:cNvPr id="20511" name="Oval 15"/>
            <p:cNvSpPr>
              <a:spLocks noChangeArrowheads="1"/>
            </p:cNvSpPr>
            <p:nvPr/>
          </p:nvSpPr>
          <p:spPr bwMode="auto">
            <a:xfrm>
              <a:off x="7673280" y="3960068"/>
              <a:ext cx="719138" cy="719138"/>
            </a:xfrm>
            <a:prstGeom prst="ellipse">
              <a:avLst/>
            </a:prstGeom>
            <a:noFill/>
            <a:ln w="9525">
              <a:solidFill>
                <a:schemeClr val="tx1"/>
              </a:solidFill>
              <a:round/>
              <a:headEnd/>
              <a:tailEnd/>
            </a:ln>
          </p:spPr>
          <p:txBody>
            <a:bodyPr wrap="none" anchor="ctr"/>
            <a:lstStyle/>
            <a:p>
              <a:endParaRPr lang="en-GB"/>
            </a:p>
          </p:txBody>
        </p:sp>
        <p:sp>
          <p:nvSpPr>
            <p:cNvPr id="20512" name="Oval 16"/>
            <p:cNvSpPr>
              <a:spLocks noChangeArrowheads="1"/>
            </p:cNvSpPr>
            <p:nvPr/>
          </p:nvSpPr>
          <p:spPr bwMode="auto">
            <a:xfrm>
              <a:off x="7106543" y="4431556"/>
              <a:ext cx="719137" cy="719137"/>
            </a:xfrm>
            <a:prstGeom prst="ellipse">
              <a:avLst/>
            </a:prstGeom>
            <a:noFill/>
            <a:ln w="9525">
              <a:solidFill>
                <a:schemeClr val="tx1"/>
              </a:solidFill>
              <a:round/>
              <a:headEnd/>
              <a:tailEnd/>
            </a:ln>
          </p:spPr>
          <p:txBody>
            <a:bodyPr wrap="none" anchor="ctr"/>
            <a:lstStyle/>
            <a:p>
              <a:endParaRPr lang="en-GB"/>
            </a:p>
          </p:txBody>
        </p:sp>
        <p:sp>
          <p:nvSpPr>
            <p:cNvPr id="20513" name="Oval 17"/>
            <p:cNvSpPr>
              <a:spLocks noChangeArrowheads="1"/>
            </p:cNvSpPr>
            <p:nvPr/>
          </p:nvSpPr>
          <p:spPr bwMode="auto">
            <a:xfrm>
              <a:off x="7584380" y="4526806"/>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514" name="Oval 19"/>
            <p:cNvSpPr>
              <a:spLocks noChangeArrowheads="1"/>
            </p:cNvSpPr>
            <p:nvPr/>
          </p:nvSpPr>
          <p:spPr bwMode="auto">
            <a:xfrm>
              <a:off x="8498780" y="41458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5" name="Oval 20"/>
            <p:cNvSpPr>
              <a:spLocks noChangeArrowheads="1"/>
            </p:cNvSpPr>
            <p:nvPr/>
          </p:nvSpPr>
          <p:spPr bwMode="auto">
            <a:xfrm>
              <a:off x="8727380" y="44506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6" name="Oval 21"/>
            <p:cNvSpPr>
              <a:spLocks noChangeArrowheads="1"/>
            </p:cNvSpPr>
            <p:nvPr/>
          </p:nvSpPr>
          <p:spPr bwMode="auto">
            <a:xfrm>
              <a:off x="8727380" y="41458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7" name="Oval 22"/>
            <p:cNvSpPr>
              <a:spLocks noChangeArrowheads="1"/>
            </p:cNvSpPr>
            <p:nvPr/>
          </p:nvSpPr>
          <p:spPr bwMode="auto">
            <a:xfrm>
              <a:off x="8173343" y="4042618"/>
              <a:ext cx="719137" cy="719138"/>
            </a:xfrm>
            <a:prstGeom prst="ellipse">
              <a:avLst/>
            </a:prstGeom>
            <a:noFill/>
            <a:ln w="9525">
              <a:solidFill>
                <a:schemeClr val="tx1"/>
              </a:solidFill>
              <a:round/>
              <a:headEnd/>
              <a:tailEnd/>
            </a:ln>
          </p:spPr>
          <p:txBody>
            <a:bodyPr wrap="none" anchor="ctr"/>
            <a:lstStyle/>
            <a:p>
              <a:endParaRPr lang="en-GB"/>
            </a:p>
          </p:txBody>
        </p:sp>
      </p:grpSp>
      <p:grpSp>
        <p:nvGrpSpPr>
          <p:cNvPr id="4" name="Group 23"/>
          <p:cNvGrpSpPr>
            <a:grpSpLocks/>
          </p:cNvGrpSpPr>
          <p:nvPr/>
        </p:nvGrpSpPr>
        <p:grpSpPr bwMode="auto">
          <a:xfrm>
            <a:off x="6227763" y="5537200"/>
            <a:ext cx="733425" cy="366713"/>
            <a:chOff x="4272" y="3592"/>
            <a:chExt cx="462" cy="231"/>
          </a:xfrm>
        </p:grpSpPr>
        <p:sp>
          <p:nvSpPr>
            <p:cNvPr id="20498" name="Oval 24"/>
            <p:cNvSpPr>
              <a:spLocks noChangeArrowheads="1"/>
            </p:cNvSpPr>
            <p:nvPr/>
          </p:nvSpPr>
          <p:spPr bwMode="auto">
            <a:xfrm>
              <a:off x="4272" y="3696"/>
              <a:ext cx="48" cy="48"/>
            </a:xfrm>
            <a:prstGeom prst="ellipse">
              <a:avLst/>
            </a:prstGeom>
            <a:solidFill>
              <a:schemeClr val="tx1"/>
            </a:solidFill>
            <a:ln w="9525">
              <a:solidFill>
                <a:schemeClr val="tx1"/>
              </a:solidFill>
              <a:round/>
              <a:headEnd/>
              <a:tailEnd/>
            </a:ln>
          </p:spPr>
          <p:txBody>
            <a:bodyPr wrap="none" anchor="ctr"/>
            <a:lstStyle/>
            <a:p>
              <a:endParaRPr lang="en-GB"/>
            </a:p>
          </p:txBody>
        </p:sp>
        <p:sp>
          <p:nvSpPr>
            <p:cNvPr id="20499" name="Text Box 25"/>
            <p:cNvSpPr txBox="1">
              <a:spLocks noChangeArrowheads="1"/>
            </p:cNvSpPr>
            <p:nvPr/>
          </p:nvSpPr>
          <p:spPr bwMode="auto">
            <a:xfrm>
              <a:off x="4296" y="3592"/>
              <a:ext cx="438" cy="231"/>
            </a:xfrm>
            <a:prstGeom prst="rect">
              <a:avLst/>
            </a:prstGeom>
            <a:noFill/>
            <a:ln w="9525">
              <a:noFill/>
              <a:miter lim="800000"/>
              <a:headEnd/>
              <a:tailEnd/>
            </a:ln>
          </p:spPr>
          <p:txBody>
            <a:bodyPr wrap="none">
              <a:spAutoFit/>
            </a:bodyPr>
            <a:lstStyle/>
            <a:p>
              <a:r>
                <a:rPr lang="en-GB" b="1">
                  <a:latin typeface="Arial Narrow" pitchFamily="34" charset="0"/>
                </a:rPr>
                <a:t>Noise</a:t>
              </a:r>
            </a:p>
          </p:txBody>
        </p:sp>
      </p:grpSp>
      <p:grpSp>
        <p:nvGrpSpPr>
          <p:cNvPr id="5" name="Group 26"/>
          <p:cNvGrpSpPr>
            <a:grpSpLocks/>
          </p:cNvGrpSpPr>
          <p:nvPr/>
        </p:nvGrpSpPr>
        <p:grpSpPr bwMode="auto">
          <a:xfrm>
            <a:off x="7164388" y="5557838"/>
            <a:ext cx="817562" cy="366712"/>
            <a:chOff x="4755" y="3592"/>
            <a:chExt cx="515" cy="231"/>
          </a:xfrm>
        </p:grpSpPr>
        <p:sp>
          <p:nvSpPr>
            <p:cNvPr id="20496" name="Oval 27"/>
            <p:cNvSpPr>
              <a:spLocks noChangeArrowheads="1"/>
            </p:cNvSpPr>
            <p:nvPr/>
          </p:nvSpPr>
          <p:spPr bwMode="auto">
            <a:xfrm>
              <a:off x="4755" y="3696"/>
              <a:ext cx="48" cy="48"/>
            </a:xfrm>
            <a:prstGeom prst="ellipse">
              <a:avLst/>
            </a:prstGeom>
            <a:solidFill>
              <a:srgbClr val="FF9900"/>
            </a:solidFill>
            <a:ln w="9525">
              <a:solidFill>
                <a:schemeClr val="tx1"/>
              </a:solidFill>
              <a:round/>
              <a:headEnd/>
              <a:tailEnd/>
            </a:ln>
          </p:spPr>
          <p:txBody>
            <a:bodyPr wrap="none" anchor="ctr"/>
            <a:lstStyle/>
            <a:p>
              <a:endParaRPr lang="en-GB"/>
            </a:p>
          </p:txBody>
        </p:sp>
        <p:sp>
          <p:nvSpPr>
            <p:cNvPr id="20497" name="Text Box 28"/>
            <p:cNvSpPr txBox="1">
              <a:spLocks noChangeArrowheads="1"/>
            </p:cNvSpPr>
            <p:nvPr/>
          </p:nvSpPr>
          <p:spPr bwMode="auto">
            <a:xfrm>
              <a:off x="4767" y="3592"/>
              <a:ext cx="503" cy="231"/>
            </a:xfrm>
            <a:prstGeom prst="rect">
              <a:avLst/>
            </a:prstGeom>
            <a:noFill/>
            <a:ln w="9525">
              <a:noFill/>
              <a:miter lim="800000"/>
              <a:headEnd/>
              <a:tailEnd/>
            </a:ln>
          </p:spPr>
          <p:txBody>
            <a:bodyPr wrap="none">
              <a:spAutoFit/>
            </a:bodyPr>
            <a:lstStyle/>
            <a:p>
              <a:r>
                <a:rPr lang="en-GB" b="1">
                  <a:latin typeface="Arial Narrow" pitchFamily="34" charset="0"/>
                </a:rPr>
                <a:t>Border</a:t>
              </a:r>
            </a:p>
          </p:txBody>
        </p:sp>
      </p:grpSp>
      <p:grpSp>
        <p:nvGrpSpPr>
          <p:cNvPr id="6" name="Group 29"/>
          <p:cNvGrpSpPr>
            <a:grpSpLocks/>
          </p:cNvGrpSpPr>
          <p:nvPr/>
        </p:nvGrpSpPr>
        <p:grpSpPr bwMode="auto">
          <a:xfrm>
            <a:off x="8199438" y="5562600"/>
            <a:ext cx="635000" cy="366713"/>
            <a:chOff x="5232" y="3592"/>
            <a:chExt cx="400" cy="231"/>
          </a:xfrm>
        </p:grpSpPr>
        <p:sp>
          <p:nvSpPr>
            <p:cNvPr id="20494" name="Oval 30"/>
            <p:cNvSpPr>
              <a:spLocks noChangeArrowheads="1"/>
            </p:cNvSpPr>
            <p:nvPr/>
          </p:nvSpPr>
          <p:spPr bwMode="auto">
            <a:xfrm>
              <a:off x="5232" y="369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20495" name="Text Box 31"/>
            <p:cNvSpPr txBox="1">
              <a:spLocks noChangeArrowheads="1"/>
            </p:cNvSpPr>
            <p:nvPr/>
          </p:nvSpPr>
          <p:spPr bwMode="auto">
            <a:xfrm>
              <a:off x="5247" y="3592"/>
              <a:ext cx="385" cy="231"/>
            </a:xfrm>
            <a:prstGeom prst="rect">
              <a:avLst/>
            </a:prstGeom>
            <a:noFill/>
            <a:ln w="9525">
              <a:noFill/>
              <a:miter lim="800000"/>
              <a:headEnd/>
              <a:tailEnd/>
            </a:ln>
          </p:spPr>
          <p:txBody>
            <a:bodyPr wrap="none">
              <a:spAutoFit/>
            </a:bodyPr>
            <a:lstStyle/>
            <a:p>
              <a:r>
                <a:rPr lang="en-GB" b="1">
                  <a:latin typeface="Arial Narrow" pitchFamily="34" charset="0"/>
                </a:rPr>
                <a:t>Core</a:t>
              </a:r>
            </a:p>
          </p:txBody>
        </p:sp>
      </p:grpSp>
      <p:sp>
        <p:nvSpPr>
          <p:cNvPr id="20489" name="Oval 14"/>
          <p:cNvSpPr>
            <a:spLocks noChangeArrowheads="1"/>
          </p:cNvSpPr>
          <p:nvPr/>
        </p:nvSpPr>
        <p:spPr bwMode="auto">
          <a:xfrm>
            <a:off x="7605713" y="2247900"/>
            <a:ext cx="935037" cy="863600"/>
          </a:xfrm>
          <a:prstGeom prst="ellipse">
            <a:avLst/>
          </a:prstGeom>
          <a:solidFill>
            <a:schemeClr val="bg1">
              <a:lumMod val="85000"/>
            </a:schemeClr>
          </a:solidFill>
          <a:ln w="9525">
            <a:solidFill>
              <a:schemeClr val="tx1"/>
            </a:solidFill>
            <a:round/>
            <a:headEnd/>
            <a:tailEnd/>
          </a:ln>
        </p:spPr>
        <p:txBody>
          <a:bodyPr wrap="none" anchor="ctr"/>
          <a:lstStyle/>
          <a:p>
            <a:endParaRPr lang="en-GB"/>
          </a:p>
        </p:txBody>
      </p:sp>
      <p:sp>
        <p:nvSpPr>
          <p:cNvPr id="2" name="Oval 9"/>
          <p:cNvSpPr>
            <a:spLocks noChangeArrowheads="1"/>
          </p:cNvSpPr>
          <p:nvPr/>
        </p:nvSpPr>
        <p:spPr bwMode="auto">
          <a:xfrm>
            <a:off x="8027988" y="2636838"/>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490" name="TextBox 32"/>
          <p:cNvSpPr txBox="1">
            <a:spLocks noChangeArrowheads="1"/>
          </p:cNvSpPr>
          <p:nvPr/>
        </p:nvSpPr>
        <p:spPr bwMode="auto">
          <a:xfrm>
            <a:off x="7956550" y="2659063"/>
            <a:ext cx="241300" cy="338137"/>
          </a:xfrm>
          <a:prstGeom prst="rect">
            <a:avLst/>
          </a:prstGeom>
          <a:noFill/>
          <a:ln w="9525">
            <a:noFill/>
            <a:miter lim="800000"/>
            <a:headEnd/>
            <a:tailEnd/>
          </a:ln>
        </p:spPr>
        <p:txBody>
          <a:bodyPr wrap="none">
            <a:spAutoFit/>
          </a:bodyPr>
          <a:lstStyle/>
          <a:p>
            <a:r>
              <a:rPr lang="en-GB" sz="1600" b="1">
                <a:latin typeface="Arial Narrow" pitchFamily="34" charset="0"/>
              </a:rPr>
              <a:t>t</a:t>
            </a:r>
          </a:p>
        </p:txBody>
      </p:sp>
      <p:sp>
        <p:nvSpPr>
          <p:cNvPr id="20491" name="TextBox 43"/>
          <p:cNvSpPr txBox="1">
            <a:spLocks noChangeArrowheads="1"/>
          </p:cNvSpPr>
          <p:nvPr/>
        </p:nvSpPr>
        <p:spPr bwMode="auto">
          <a:xfrm>
            <a:off x="8037513" y="2368550"/>
            <a:ext cx="492125" cy="339725"/>
          </a:xfrm>
          <a:prstGeom prst="rect">
            <a:avLst/>
          </a:prstGeom>
          <a:noFill/>
          <a:ln w="9525">
            <a:noFill/>
            <a:miter lim="800000"/>
            <a:headEnd/>
            <a:tailEnd/>
          </a:ln>
        </p:spPr>
        <p:txBody>
          <a:bodyPr wrap="none">
            <a:spAutoFit/>
          </a:bodyPr>
          <a:lstStyle/>
          <a:p>
            <a:r>
              <a:rPr lang="en-GB" sz="1600" b="1">
                <a:latin typeface="Arial Narrow" pitchFamily="34" charset="0"/>
              </a:rPr>
              <a:t>Eps</a:t>
            </a:r>
          </a:p>
        </p:txBody>
      </p:sp>
      <p:sp>
        <p:nvSpPr>
          <p:cNvPr id="45" name="Rectangular Callout 44"/>
          <p:cNvSpPr/>
          <p:nvPr/>
        </p:nvSpPr>
        <p:spPr>
          <a:xfrm>
            <a:off x="6588125" y="1989138"/>
            <a:ext cx="936625" cy="503237"/>
          </a:xfrm>
          <a:prstGeom prst="wedgeRectCallout">
            <a:avLst>
              <a:gd name="adj1" fmla="val 83299"/>
              <a:gd name="adj2" fmla="val 9159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solidFill>
                  <a:schemeClr val="tx1"/>
                </a:solidFill>
                <a:latin typeface="Arial" charset="0"/>
              </a:rPr>
              <a:t>N</a:t>
            </a:r>
            <a:r>
              <a:rPr lang="en-US" baseline="-25000">
                <a:solidFill>
                  <a:schemeClr val="tx1"/>
                </a:solidFill>
                <a:latin typeface="Arial" charset="0"/>
              </a:rPr>
              <a:t>Eps</a:t>
            </a:r>
            <a:r>
              <a:rPr lang="en-US">
                <a:solidFill>
                  <a:schemeClr val="tx1"/>
                </a:solidFill>
                <a:latin typeface="Arial" charset="0"/>
              </a:rPr>
              <a:t>(t)</a:t>
            </a:r>
            <a:endParaRPr lang="en-GB">
              <a:solidFill>
                <a:schemeClr val="tx1"/>
              </a:solidFill>
              <a:latin typeface="Arial" charset="0"/>
            </a:endParaRPr>
          </a:p>
        </p:txBody>
      </p:sp>
      <p:cxnSp>
        <p:nvCxnSpPr>
          <p:cNvPr id="40" name="Straight Arrow Connector 39"/>
          <p:cNvCxnSpPr>
            <a:endCxn id="20489" idx="6"/>
          </p:cNvCxnSpPr>
          <p:nvPr/>
        </p:nvCxnSpPr>
        <p:spPr>
          <a:xfrm>
            <a:off x="8077200" y="2674938"/>
            <a:ext cx="463550" cy="4762"/>
          </a:xfrm>
          <a:prstGeom prst="straightConnector1">
            <a:avLst/>
          </a:prstGeom>
          <a:ln>
            <a:solidFill>
              <a:schemeClr val="tx1"/>
            </a:solidFill>
            <a:tailEnd type="stealth" w="sm"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08636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26"/>
          <p:cNvSpPr>
            <a:spLocks noGrp="1" noChangeArrowheads="1"/>
          </p:cNvSpPr>
          <p:nvPr>
            <p:ph type="title" idx="4294967295"/>
          </p:nvPr>
        </p:nvSpPr>
        <p:spPr>
          <a:xfrm>
            <a:off x="214282" y="214290"/>
            <a:ext cx="7272338" cy="595295"/>
          </a:xfrm>
        </p:spPr>
        <p:txBody>
          <a:bodyPr>
            <a:normAutofit fontScale="90000"/>
          </a:bodyPr>
          <a:lstStyle/>
          <a:p>
            <a:r>
              <a:rPr lang="en-GB" sz="3600" b="1" dirty="0"/>
              <a:t>DBSCAN Algorithm</a:t>
            </a:r>
            <a:endParaRPr lang="en-GB" sz="3600" dirty="0"/>
          </a:p>
        </p:txBody>
      </p:sp>
      <p:sp>
        <p:nvSpPr>
          <p:cNvPr id="21507" name="Rectangle 1027"/>
          <p:cNvSpPr>
            <a:spLocks noGrp="1" noChangeArrowheads="1"/>
          </p:cNvSpPr>
          <p:nvPr>
            <p:ph type="body" idx="4294967295"/>
          </p:nvPr>
        </p:nvSpPr>
        <p:spPr>
          <a:xfrm>
            <a:off x="428596" y="1071546"/>
            <a:ext cx="7848600" cy="1371600"/>
          </a:xfrm>
        </p:spPr>
        <p:txBody>
          <a:bodyPr/>
          <a:lstStyle/>
          <a:p>
            <a:pPr marL="273050" indent="-273050">
              <a:lnSpc>
                <a:spcPct val="90000"/>
              </a:lnSpc>
            </a:pPr>
            <a:r>
              <a:rPr lang="en-GB" sz="2800" b="1" dirty="0"/>
              <a:t>Density Reachable</a:t>
            </a:r>
          </a:p>
          <a:p>
            <a:pPr marL="471488" lvl="1" indent="-273050">
              <a:lnSpc>
                <a:spcPct val="90000"/>
              </a:lnSpc>
            </a:pPr>
            <a:r>
              <a:rPr lang="en-GB" sz="2400" b="1" dirty="0"/>
              <a:t>Density reachable</a:t>
            </a:r>
          </a:p>
          <a:p>
            <a:pPr marL="471488" lvl="1" indent="-273050">
              <a:lnSpc>
                <a:spcPct val="90000"/>
              </a:lnSpc>
            </a:pPr>
            <a:r>
              <a:rPr lang="en-GB" sz="2400" b="1" dirty="0"/>
              <a:t>Direct density reachable</a:t>
            </a:r>
          </a:p>
        </p:txBody>
      </p:sp>
      <p:sp>
        <p:nvSpPr>
          <p:cNvPr id="21508" name="Oval 32"/>
          <p:cNvSpPr>
            <a:spLocks noChangeArrowheads="1"/>
          </p:cNvSpPr>
          <p:nvPr/>
        </p:nvSpPr>
        <p:spPr bwMode="auto">
          <a:xfrm>
            <a:off x="5608638" y="3408363"/>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09" name="Oval 33"/>
          <p:cNvSpPr>
            <a:spLocks noChangeArrowheads="1"/>
          </p:cNvSpPr>
          <p:nvPr/>
        </p:nvSpPr>
        <p:spPr bwMode="auto">
          <a:xfrm>
            <a:off x="5237163" y="36385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0" name="Oval 34"/>
          <p:cNvSpPr>
            <a:spLocks noChangeArrowheads="1"/>
          </p:cNvSpPr>
          <p:nvPr/>
        </p:nvSpPr>
        <p:spPr bwMode="auto">
          <a:xfrm>
            <a:off x="5732463" y="3752850"/>
            <a:ext cx="123825" cy="115888"/>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1" name="Oval 35"/>
          <p:cNvSpPr>
            <a:spLocks noChangeArrowheads="1"/>
          </p:cNvSpPr>
          <p:nvPr/>
        </p:nvSpPr>
        <p:spPr bwMode="auto">
          <a:xfrm>
            <a:off x="5113338" y="3292475"/>
            <a:ext cx="123825" cy="115888"/>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2" name="Oval 37"/>
          <p:cNvSpPr>
            <a:spLocks noChangeArrowheads="1"/>
          </p:cNvSpPr>
          <p:nvPr/>
        </p:nvSpPr>
        <p:spPr bwMode="auto">
          <a:xfrm>
            <a:off x="4832350" y="39433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3" name="Oval 38"/>
          <p:cNvSpPr>
            <a:spLocks noChangeArrowheads="1"/>
          </p:cNvSpPr>
          <p:nvPr/>
        </p:nvSpPr>
        <p:spPr bwMode="auto">
          <a:xfrm>
            <a:off x="5484813" y="3868738"/>
            <a:ext cx="123825" cy="115887"/>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4" name="Oval 39"/>
          <p:cNvSpPr>
            <a:spLocks noChangeArrowheads="1"/>
          </p:cNvSpPr>
          <p:nvPr/>
        </p:nvSpPr>
        <p:spPr bwMode="auto">
          <a:xfrm>
            <a:off x="3876675" y="3984625"/>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5" name="Oval 41"/>
          <p:cNvSpPr>
            <a:spLocks noChangeArrowheads="1"/>
          </p:cNvSpPr>
          <p:nvPr/>
        </p:nvSpPr>
        <p:spPr bwMode="auto">
          <a:xfrm>
            <a:off x="4708525" y="3136900"/>
            <a:ext cx="1168400" cy="1087438"/>
          </a:xfrm>
          <a:prstGeom prst="ellipse">
            <a:avLst/>
          </a:prstGeom>
          <a:noFill/>
          <a:ln w="9525">
            <a:solidFill>
              <a:schemeClr val="tx1"/>
            </a:solidFill>
            <a:round/>
            <a:headEnd/>
            <a:tailEnd/>
          </a:ln>
        </p:spPr>
        <p:txBody>
          <a:bodyPr wrap="none" anchor="ctr"/>
          <a:lstStyle/>
          <a:p>
            <a:endParaRPr lang="en-GB"/>
          </a:p>
        </p:txBody>
      </p:sp>
      <p:sp>
        <p:nvSpPr>
          <p:cNvPr id="21516" name="Oval 42"/>
          <p:cNvSpPr>
            <a:spLocks noChangeArrowheads="1"/>
          </p:cNvSpPr>
          <p:nvPr/>
        </p:nvSpPr>
        <p:spPr bwMode="auto">
          <a:xfrm>
            <a:off x="4278313" y="3471863"/>
            <a:ext cx="1168400" cy="1087437"/>
          </a:xfrm>
          <a:prstGeom prst="ellipse">
            <a:avLst/>
          </a:prstGeom>
          <a:noFill/>
          <a:ln w="9525">
            <a:solidFill>
              <a:schemeClr val="tx1"/>
            </a:solidFill>
            <a:round/>
            <a:headEnd/>
            <a:tailEnd/>
          </a:ln>
        </p:spPr>
        <p:txBody>
          <a:bodyPr wrap="none" anchor="ctr"/>
          <a:lstStyle/>
          <a:p>
            <a:endParaRPr lang="en-GB"/>
          </a:p>
        </p:txBody>
      </p:sp>
      <p:sp>
        <p:nvSpPr>
          <p:cNvPr id="21517" name="Oval 44"/>
          <p:cNvSpPr>
            <a:spLocks noChangeArrowheads="1"/>
          </p:cNvSpPr>
          <p:nvPr/>
        </p:nvSpPr>
        <p:spPr bwMode="auto">
          <a:xfrm>
            <a:off x="3348038" y="3494088"/>
            <a:ext cx="1168400" cy="1087437"/>
          </a:xfrm>
          <a:prstGeom prst="ellipse">
            <a:avLst/>
          </a:prstGeom>
          <a:noFill/>
          <a:ln w="9525">
            <a:solidFill>
              <a:schemeClr val="tx1"/>
            </a:solidFill>
            <a:round/>
            <a:headEnd/>
            <a:tailEnd/>
          </a:ln>
        </p:spPr>
        <p:txBody>
          <a:bodyPr wrap="none" anchor="ctr"/>
          <a:lstStyle/>
          <a:p>
            <a:endParaRPr lang="en-GB"/>
          </a:p>
        </p:txBody>
      </p:sp>
      <p:sp>
        <p:nvSpPr>
          <p:cNvPr id="21518" name="Oval 45"/>
          <p:cNvSpPr>
            <a:spLocks noChangeArrowheads="1"/>
          </p:cNvSpPr>
          <p:nvPr/>
        </p:nvSpPr>
        <p:spPr bwMode="auto">
          <a:xfrm>
            <a:off x="4124325" y="36385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9" name="Oval 46"/>
          <p:cNvSpPr>
            <a:spLocks noChangeArrowheads="1"/>
          </p:cNvSpPr>
          <p:nvPr/>
        </p:nvSpPr>
        <p:spPr bwMode="auto">
          <a:xfrm>
            <a:off x="5608638" y="3062288"/>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0" name="Oval 47"/>
          <p:cNvSpPr>
            <a:spLocks noChangeArrowheads="1"/>
          </p:cNvSpPr>
          <p:nvPr/>
        </p:nvSpPr>
        <p:spPr bwMode="auto">
          <a:xfrm>
            <a:off x="5980113" y="3522663"/>
            <a:ext cx="123825" cy="115887"/>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1" name="Oval 48"/>
          <p:cNvSpPr>
            <a:spLocks noChangeArrowheads="1"/>
          </p:cNvSpPr>
          <p:nvPr/>
        </p:nvSpPr>
        <p:spPr bwMode="auto">
          <a:xfrm>
            <a:off x="5980113" y="3062288"/>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2" name="Oval 49"/>
          <p:cNvSpPr>
            <a:spLocks noChangeArrowheads="1"/>
          </p:cNvSpPr>
          <p:nvPr/>
        </p:nvSpPr>
        <p:spPr bwMode="auto">
          <a:xfrm>
            <a:off x="5080000" y="2906713"/>
            <a:ext cx="1168400" cy="1087437"/>
          </a:xfrm>
          <a:prstGeom prst="ellipse">
            <a:avLst/>
          </a:prstGeom>
          <a:noFill/>
          <a:ln w="9525">
            <a:solidFill>
              <a:schemeClr val="tx1"/>
            </a:solidFill>
            <a:round/>
            <a:headEnd/>
            <a:tailEnd/>
          </a:ln>
        </p:spPr>
        <p:txBody>
          <a:bodyPr wrap="none" anchor="ctr"/>
          <a:lstStyle/>
          <a:p>
            <a:endParaRPr lang="en-GB"/>
          </a:p>
        </p:txBody>
      </p:sp>
      <p:sp>
        <p:nvSpPr>
          <p:cNvPr id="21523" name="Text Box 50"/>
          <p:cNvSpPr txBox="1">
            <a:spLocks noChangeArrowheads="1"/>
          </p:cNvSpPr>
          <p:nvPr/>
        </p:nvSpPr>
        <p:spPr bwMode="auto">
          <a:xfrm>
            <a:off x="4638675" y="3933825"/>
            <a:ext cx="265113" cy="304800"/>
          </a:xfrm>
          <a:prstGeom prst="rect">
            <a:avLst/>
          </a:prstGeom>
          <a:noFill/>
          <a:ln w="9525">
            <a:noFill/>
            <a:miter lim="800000"/>
            <a:headEnd/>
            <a:tailEnd/>
          </a:ln>
        </p:spPr>
        <p:txBody>
          <a:bodyPr wrap="none">
            <a:spAutoFit/>
          </a:bodyPr>
          <a:lstStyle/>
          <a:p>
            <a:r>
              <a:rPr lang="en-GB" sz="1400" b="1">
                <a:latin typeface="Arial Narrow" pitchFamily="34" charset="0"/>
              </a:rPr>
              <a:t>a</a:t>
            </a:r>
          </a:p>
        </p:txBody>
      </p:sp>
      <p:sp>
        <p:nvSpPr>
          <p:cNvPr id="21524" name="Text Box 51"/>
          <p:cNvSpPr txBox="1">
            <a:spLocks noChangeArrowheads="1"/>
          </p:cNvSpPr>
          <p:nvPr/>
        </p:nvSpPr>
        <p:spPr bwMode="auto">
          <a:xfrm>
            <a:off x="4886325" y="3471863"/>
            <a:ext cx="273050" cy="304800"/>
          </a:xfrm>
          <a:prstGeom prst="rect">
            <a:avLst/>
          </a:prstGeom>
          <a:noFill/>
          <a:ln w="9525">
            <a:noFill/>
            <a:miter lim="800000"/>
            <a:headEnd/>
            <a:tailEnd/>
          </a:ln>
        </p:spPr>
        <p:txBody>
          <a:bodyPr wrap="none">
            <a:spAutoFit/>
          </a:bodyPr>
          <a:lstStyle/>
          <a:p>
            <a:r>
              <a:rPr lang="en-GB" sz="1400" b="1">
                <a:latin typeface="Arial Narrow" pitchFamily="34" charset="0"/>
              </a:rPr>
              <a:t>b</a:t>
            </a:r>
          </a:p>
        </p:txBody>
      </p:sp>
      <p:sp>
        <p:nvSpPr>
          <p:cNvPr id="21525" name="Text Box 52"/>
          <p:cNvSpPr txBox="1">
            <a:spLocks noChangeArrowheads="1"/>
          </p:cNvSpPr>
          <p:nvPr/>
        </p:nvSpPr>
        <p:spPr bwMode="auto">
          <a:xfrm>
            <a:off x="5381625" y="3357563"/>
            <a:ext cx="265113" cy="304800"/>
          </a:xfrm>
          <a:prstGeom prst="rect">
            <a:avLst/>
          </a:prstGeom>
          <a:noFill/>
          <a:ln w="9525">
            <a:noFill/>
            <a:miter lim="800000"/>
            <a:headEnd/>
            <a:tailEnd/>
          </a:ln>
        </p:spPr>
        <p:txBody>
          <a:bodyPr wrap="none">
            <a:spAutoFit/>
          </a:bodyPr>
          <a:lstStyle/>
          <a:p>
            <a:r>
              <a:rPr lang="en-GB" sz="1400" b="1">
                <a:latin typeface="Arial Narrow" pitchFamily="34" charset="0"/>
              </a:rPr>
              <a:t>c</a:t>
            </a:r>
          </a:p>
        </p:txBody>
      </p:sp>
      <p:sp>
        <p:nvSpPr>
          <p:cNvPr id="21526" name="Text Box 53"/>
          <p:cNvSpPr txBox="1">
            <a:spLocks noChangeArrowheads="1"/>
          </p:cNvSpPr>
          <p:nvPr/>
        </p:nvSpPr>
        <p:spPr bwMode="auto">
          <a:xfrm>
            <a:off x="6000750" y="2781300"/>
            <a:ext cx="273050" cy="304800"/>
          </a:xfrm>
          <a:prstGeom prst="rect">
            <a:avLst/>
          </a:prstGeom>
          <a:noFill/>
          <a:ln w="9525">
            <a:noFill/>
            <a:miter lim="800000"/>
            <a:headEnd/>
            <a:tailEnd/>
          </a:ln>
        </p:spPr>
        <p:txBody>
          <a:bodyPr wrap="none">
            <a:spAutoFit/>
          </a:bodyPr>
          <a:lstStyle/>
          <a:p>
            <a:r>
              <a:rPr lang="en-GB" sz="1400" b="1">
                <a:latin typeface="Arial Narrow" pitchFamily="34" charset="0"/>
              </a:rPr>
              <a:t>d</a:t>
            </a:r>
          </a:p>
        </p:txBody>
      </p:sp>
      <p:sp>
        <p:nvSpPr>
          <p:cNvPr id="21527" name="Text Box 54"/>
          <p:cNvSpPr txBox="1">
            <a:spLocks noChangeArrowheads="1"/>
          </p:cNvSpPr>
          <p:nvPr/>
        </p:nvSpPr>
        <p:spPr bwMode="auto">
          <a:xfrm>
            <a:off x="3641725" y="3933825"/>
            <a:ext cx="233363" cy="304800"/>
          </a:xfrm>
          <a:prstGeom prst="rect">
            <a:avLst/>
          </a:prstGeom>
          <a:noFill/>
          <a:ln w="9525">
            <a:noFill/>
            <a:miter lim="800000"/>
            <a:headEnd/>
            <a:tailEnd/>
          </a:ln>
        </p:spPr>
        <p:txBody>
          <a:bodyPr wrap="none">
            <a:spAutoFit/>
          </a:bodyPr>
          <a:lstStyle/>
          <a:p>
            <a:r>
              <a:rPr lang="en-GB" sz="1400" b="1">
                <a:latin typeface="Arial Narrow" pitchFamily="34" charset="0"/>
              </a:rPr>
              <a:t>f</a:t>
            </a:r>
          </a:p>
        </p:txBody>
      </p:sp>
      <p:sp>
        <p:nvSpPr>
          <p:cNvPr id="21528" name="Text Box 55"/>
          <p:cNvSpPr txBox="1">
            <a:spLocks noChangeArrowheads="1"/>
          </p:cNvSpPr>
          <p:nvPr/>
        </p:nvSpPr>
        <p:spPr bwMode="auto">
          <a:xfrm>
            <a:off x="900113" y="5013325"/>
            <a:ext cx="7632700" cy="823913"/>
          </a:xfrm>
          <a:prstGeom prst="rect">
            <a:avLst/>
          </a:prstGeom>
          <a:noFill/>
          <a:ln w="9525">
            <a:noFill/>
            <a:miter lim="800000"/>
            <a:headEnd/>
            <a:tailEnd/>
          </a:ln>
        </p:spPr>
        <p:txBody>
          <a:bodyPr>
            <a:spAutoFit/>
          </a:bodyPr>
          <a:lstStyle/>
          <a:p>
            <a:pPr>
              <a:spcAft>
                <a:spcPct val="40000"/>
              </a:spcAft>
            </a:pPr>
            <a:r>
              <a:rPr lang="en-GB" sz="2000"/>
              <a:t>Points </a:t>
            </a:r>
            <a:r>
              <a:rPr lang="en-GB" sz="2000" b="1"/>
              <a:t>a</a:t>
            </a:r>
            <a:r>
              <a:rPr lang="en-GB" sz="2000"/>
              <a:t> and </a:t>
            </a:r>
            <a:r>
              <a:rPr lang="en-GB" sz="2000" b="1"/>
              <a:t>d</a:t>
            </a:r>
            <a:r>
              <a:rPr lang="en-GB" sz="2000"/>
              <a:t> are density reachable while points </a:t>
            </a:r>
            <a:r>
              <a:rPr lang="en-GB" sz="2000" b="1"/>
              <a:t>a</a:t>
            </a:r>
            <a:r>
              <a:rPr lang="en-GB" sz="2000"/>
              <a:t> and </a:t>
            </a:r>
            <a:r>
              <a:rPr lang="en-GB" sz="2000" b="1"/>
              <a:t>f</a:t>
            </a:r>
            <a:r>
              <a:rPr lang="en-GB" sz="2000"/>
              <a:t> are not.</a:t>
            </a:r>
          </a:p>
          <a:p>
            <a:r>
              <a:rPr lang="en-GB" sz="2000"/>
              <a:t>Point </a:t>
            </a:r>
            <a:r>
              <a:rPr lang="en-GB" sz="2000" b="1"/>
              <a:t>a</a:t>
            </a:r>
            <a:r>
              <a:rPr lang="en-GB" sz="2000"/>
              <a:t> is direct density reachable by point </a:t>
            </a:r>
            <a:r>
              <a:rPr lang="en-GB" sz="2000" b="1"/>
              <a:t>b</a:t>
            </a:r>
            <a:r>
              <a:rPr lang="en-GB" sz="2000"/>
              <a:t>, but not by point </a:t>
            </a:r>
            <a:r>
              <a:rPr lang="en-GB" sz="2000" b="1"/>
              <a:t>c</a:t>
            </a:r>
            <a:r>
              <a:rPr lang="en-GB" sz="2000"/>
              <a:t>.</a:t>
            </a:r>
          </a:p>
        </p:txBody>
      </p:sp>
      <p:cxnSp>
        <p:nvCxnSpPr>
          <p:cNvPr id="21529" name="AutoShape 28"/>
          <p:cNvCxnSpPr>
            <a:cxnSpLocks noChangeShapeType="1"/>
          </p:cNvCxnSpPr>
          <p:nvPr/>
        </p:nvCxnSpPr>
        <p:spPr bwMode="auto">
          <a:xfrm flipV="1">
            <a:off x="4948238" y="3711575"/>
            <a:ext cx="347662" cy="250825"/>
          </a:xfrm>
          <a:prstGeom prst="straightConnector1">
            <a:avLst/>
          </a:prstGeom>
          <a:noFill/>
          <a:ln w="12700">
            <a:solidFill>
              <a:schemeClr val="tx1"/>
            </a:solidFill>
            <a:round/>
            <a:headEnd/>
            <a:tailEnd type="stealth" w="sm" len="lg"/>
          </a:ln>
        </p:spPr>
      </p:cxnSp>
      <p:cxnSp>
        <p:nvCxnSpPr>
          <p:cNvPr id="21530" name="AutoShape 29"/>
          <p:cNvCxnSpPr>
            <a:cxnSpLocks noChangeShapeType="1"/>
            <a:endCxn id="21525" idx="3"/>
          </p:cNvCxnSpPr>
          <p:nvPr/>
        </p:nvCxnSpPr>
        <p:spPr bwMode="auto">
          <a:xfrm flipV="1">
            <a:off x="5308600" y="3509963"/>
            <a:ext cx="338138" cy="185737"/>
          </a:xfrm>
          <a:prstGeom prst="straightConnector1">
            <a:avLst/>
          </a:prstGeom>
          <a:noFill/>
          <a:ln w="12700">
            <a:solidFill>
              <a:schemeClr val="tx1"/>
            </a:solidFill>
            <a:round/>
            <a:headEnd/>
            <a:tailEnd type="stealth" w="sm" len="lg"/>
          </a:ln>
        </p:spPr>
      </p:cxnSp>
      <p:sp>
        <p:nvSpPr>
          <p:cNvPr id="21531" name="Line 30"/>
          <p:cNvSpPr>
            <a:spLocks noChangeShapeType="1"/>
          </p:cNvSpPr>
          <p:nvPr/>
        </p:nvSpPr>
        <p:spPr bwMode="auto">
          <a:xfrm flipV="1">
            <a:off x="5715000" y="3124200"/>
            <a:ext cx="304800" cy="304800"/>
          </a:xfrm>
          <a:prstGeom prst="line">
            <a:avLst/>
          </a:prstGeom>
          <a:noFill/>
          <a:ln w="12700">
            <a:solidFill>
              <a:schemeClr val="tx1"/>
            </a:solidFill>
            <a:round/>
            <a:headEnd/>
            <a:tailEnd type="stealth" w="sm" len="lg"/>
          </a:ln>
        </p:spPr>
        <p:txBody>
          <a:bodyPr/>
          <a:lstStyle/>
          <a:p>
            <a:endParaRPr lang="en-GB"/>
          </a:p>
        </p:txBody>
      </p:sp>
    </p:spTree>
    <p:extLst>
      <p:ext uri="{BB962C8B-B14F-4D97-AF65-F5344CB8AC3E}">
        <p14:creationId xmlns:p14="http://schemas.microsoft.com/office/powerpoint/2010/main" val="36122006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026"/>
          <p:cNvSpPr>
            <a:spLocks noGrp="1" noChangeArrowheads="1"/>
          </p:cNvSpPr>
          <p:nvPr>
            <p:ph type="title" idx="4294967295"/>
          </p:nvPr>
        </p:nvSpPr>
        <p:spPr>
          <a:xfrm>
            <a:off x="214282" y="214290"/>
            <a:ext cx="7272338" cy="596882"/>
          </a:xfrm>
        </p:spPr>
        <p:txBody>
          <a:bodyPr>
            <a:normAutofit fontScale="90000"/>
          </a:bodyPr>
          <a:lstStyle/>
          <a:p>
            <a:r>
              <a:rPr lang="en-GB" sz="3600" b="1" dirty="0"/>
              <a:t>DBSCAN Algorithm</a:t>
            </a:r>
            <a:endParaRPr lang="en-GB" sz="3600" dirty="0"/>
          </a:p>
        </p:txBody>
      </p:sp>
      <p:sp>
        <p:nvSpPr>
          <p:cNvPr id="22531" name="Rectangle 1027"/>
          <p:cNvSpPr>
            <a:spLocks noGrp="1" noChangeArrowheads="1"/>
          </p:cNvSpPr>
          <p:nvPr>
            <p:ph type="body" idx="4294967295"/>
          </p:nvPr>
        </p:nvSpPr>
        <p:spPr>
          <a:xfrm>
            <a:off x="357158" y="1071546"/>
            <a:ext cx="8382000" cy="4876800"/>
          </a:xfrm>
        </p:spPr>
        <p:txBody>
          <a:bodyPr>
            <a:normAutofit lnSpcReduction="10000"/>
          </a:bodyPr>
          <a:lstStyle/>
          <a:p>
            <a:pPr marL="285750" indent="-285750"/>
            <a:r>
              <a:rPr lang="en-GB" sz="2800" b="1" dirty="0"/>
              <a:t>Algorithm Outline</a:t>
            </a:r>
          </a:p>
          <a:p>
            <a:pPr marL="857250" lvl="1" indent="-381000">
              <a:buFontTx/>
              <a:buAutoNum type="arabicPeriod"/>
            </a:pPr>
            <a:r>
              <a:rPr lang="en-US" sz="2400" dirty="0"/>
              <a:t>Scan the data set and label each data record as core, border or noise;</a:t>
            </a:r>
          </a:p>
          <a:p>
            <a:pPr marL="857250" lvl="1" indent="-381000">
              <a:buFontTx/>
              <a:buAutoNum type="arabicPeriod"/>
            </a:pPr>
            <a:r>
              <a:rPr lang="en-US" sz="2400" dirty="0"/>
              <a:t>All noise points are labeled as members of the default noise cluster;</a:t>
            </a:r>
          </a:p>
          <a:p>
            <a:pPr marL="857250" lvl="1" indent="-381000">
              <a:buFontTx/>
              <a:buAutoNum type="arabicPeriod"/>
            </a:pPr>
            <a:r>
              <a:rPr lang="en-US" sz="2400" dirty="0"/>
              <a:t>Scan through all core points and assign core points that are direct density reachable to the same cluster. Core points that are not direct density reachable are assigned to different clusters;</a:t>
            </a:r>
          </a:p>
          <a:p>
            <a:pPr marL="857250" lvl="1" indent="-381000">
              <a:buFontTx/>
              <a:buAutoNum type="arabicPeriod"/>
            </a:pPr>
            <a:r>
              <a:rPr lang="en-US" sz="2400" dirty="0"/>
              <a:t>Scan through all border points and assign density reachable border points to the cluster of their core points.</a:t>
            </a:r>
          </a:p>
        </p:txBody>
      </p:sp>
    </p:spTree>
    <p:extLst>
      <p:ext uri="{BB962C8B-B14F-4D97-AF65-F5344CB8AC3E}">
        <p14:creationId xmlns:p14="http://schemas.microsoft.com/office/powerpoint/2010/main" val="12917307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1026"/>
          <p:cNvSpPr>
            <a:spLocks noGrp="1" noChangeArrowheads="1"/>
          </p:cNvSpPr>
          <p:nvPr>
            <p:ph type="title" idx="4294967295"/>
          </p:nvPr>
        </p:nvSpPr>
        <p:spPr>
          <a:xfrm>
            <a:off x="285720" y="285728"/>
            <a:ext cx="7272338" cy="596882"/>
          </a:xfrm>
        </p:spPr>
        <p:txBody>
          <a:bodyPr>
            <a:normAutofit fontScale="90000"/>
          </a:bodyPr>
          <a:lstStyle/>
          <a:p>
            <a:r>
              <a:rPr lang="en-GB" sz="3600" b="1" dirty="0"/>
              <a:t>DBSCAN Algorithm</a:t>
            </a:r>
            <a:endParaRPr lang="en-GB" sz="3600" dirty="0"/>
          </a:p>
        </p:txBody>
      </p:sp>
      <p:sp>
        <p:nvSpPr>
          <p:cNvPr id="4101" name="Rectangle 1027"/>
          <p:cNvSpPr>
            <a:spLocks noGrp="1" noChangeArrowheads="1"/>
          </p:cNvSpPr>
          <p:nvPr>
            <p:ph type="body" idx="4294967295"/>
          </p:nvPr>
        </p:nvSpPr>
        <p:spPr>
          <a:xfrm>
            <a:off x="428596" y="1071546"/>
            <a:ext cx="8382000" cy="1143000"/>
          </a:xfrm>
        </p:spPr>
        <p:txBody>
          <a:bodyPr/>
          <a:lstStyle/>
          <a:p>
            <a:pPr marL="285750" indent="-285750"/>
            <a:r>
              <a:rPr lang="en-GB" sz="2800" b="1" dirty="0" smtClean="0"/>
              <a:t>Illustration </a:t>
            </a:r>
            <a:r>
              <a:rPr lang="en-GB" sz="2800" b="1" dirty="0"/>
              <a:t>(DBSCAN in </a:t>
            </a:r>
            <a:r>
              <a:rPr lang="en-GB" sz="2800" b="1" dirty="0" err="1"/>
              <a:t>Weka</a:t>
            </a:r>
            <a:r>
              <a:rPr lang="en-GB" sz="2800" b="1" dirty="0"/>
              <a:t>)</a:t>
            </a:r>
          </a:p>
        </p:txBody>
      </p:sp>
      <p:sp>
        <p:nvSpPr>
          <p:cNvPr id="67595" name="AutoShape 11"/>
          <p:cNvSpPr>
            <a:spLocks noChangeArrowheads="1"/>
          </p:cNvSpPr>
          <p:nvPr/>
        </p:nvSpPr>
        <p:spPr bwMode="auto">
          <a:xfrm>
            <a:off x="4267200" y="3886200"/>
            <a:ext cx="533400" cy="152400"/>
          </a:xfrm>
          <a:prstGeom prst="rightArrow">
            <a:avLst>
              <a:gd name="adj1" fmla="val 50000"/>
              <a:gd name="adj2" fmla="val 87500"/>
            </a:avLst>
          </a:prstGeom>
          <a:solidFill>
            <a:srgbClr val="0033CC"/>
          </a:solidFill>
          <a:ln w="9525">
            <a:solidFill>
              <a:schemeClr val="tx1"/>
            </a:solidFill>
            <a:miter lim="800000"/>
            <a:headEnd/>
            <a:tailEnd/>
          </a:ln>
        </p:spPr>
        <p:txBody>
          <a:bodyPr wrap="none" anchor="ctr"/>
          <a:lstStyle/>
          <a:p>
            <a:endParaRPr lang="en-GB"/>
          </a:p>
        </p:txBody>
      </p:sp>
      <p:sp>
        <p:nvSpPr>
          <p:cNvPr id="4103" name="Text Box 14"/>
          <p:cNvSpPr txBox="1">
            <a:spLocks noChangeArrowheads="1"/>
          </p:cNvSpPr>
          <p:nvPr/>
        </p:nvSpPr>
        <p:spPr bwMode="auto">
          <a:xfrm>
            <a:off x="5638800" y="5486400"/>
            <a:ext cx="2622550" cy="366713"/>
          </a:xfrm>
          <a:prstGeom prst="rect">
            <a:avLst/>
          </a:prstGeom>
          <a:noFill/>
          <a:ln w="9525">
            <a:noFill/>
            <a:miter lim="800000"/>
            <a:headEnd/>
            <a:tailEnd/>
          </a:ln>
        </p:spPr>
        <p:txBody>
          <a:bodyPr wrap="none">
            <a:spAutoFit/>
          </a:bodyPr>
          <a:lstStyle/>
          <a:p>
            <a:r>
              <a:rPr lang="en-GB"/>
              <a:t>Eps=0.0225, MinPts=15</a:t>
            </a:r>
          </a:p>
        </p:txBody>
      </p:sp>
      <p:grpSp>
        <p:nvGrpSpPr>
          <p:cNvPr id="2" name="Group 19"/>
          <p:cNvGrpSpPr>
            <a:grpSpLocks/>
          </p:cNvGrpSpPr>
          <p:nvPr/>
        </p:nvGrpSpPr>
        <p:grpSpPr bwMode="auto">
          <a:xfrm>
            <a:off x="762000" y="2482850"/>
            <a:ext cx="3429000" cy="3003550"/>
            <a:chOff x="480" y="1536"/>
            <a:chExt cx="2160" cy="1892"/>
          </a:xfrm>
        </p:grpSpPr>
        <p:graphicFrame>
          <p:nvGraphicFramePr>
            <p:cNvPr id="4099" name="Object 17"/>
            <p:cNvGraphicFramePr>
              <a:graphicFrameLocks noChangeAspect="1"/>
            </p:cNvGraphicFramePr>
            <p:nvPr/>
          </p:nvGraphicFramePr>
          <p:xfrm>
            <a:off x="480" y="1536"/>
            <a:ext cx="2160" cy="1673"/>
          </p:xfrm>
          <a:graphic>
            <a:graphicData uri="http://schemas.openxmlformats.org/presentationml/2006/ole">
              <mc:AlternateContent xmlns:mc="http://schemas.openxmlformats.org/markup-compatibility/2006">
                <mc:Choice xmlns:v="urn:schemas-microsoft-com:vml" Requires="v">
                  <p:oleObj spid="_x0000_s5126" name="Photo Editor Photo" r:id="rId4" imgW="3971429" imgH="3076190" progId="">
                    <p:embed/>
                  </p:oleObj>
                </mc:Choice>
                <mc:Fallback>
                  <p:oleObj name="Photo Editor Photo" r:id="rId4" imgW="3971429" imgH="3076190" progId="">
                    <p:embed/>
                    <p:pic>
                      <p:nvPicPr>
                        <p:cNvPr id="4099" name="Object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 y="1536"/>
                          <a:ext cx="2160" cy="1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7" name="Text Box 18"/>
            <p:cNvSpPr txBox="1">
              <a:spLocks noChangeArrowheads="1"/>
            </p:cNvSpPr>
            <p:nvPr/>
          </p:nvSpPr>
          <p:spPr bwMode="auto">
            <a:xfrm>
              <a:off x="1104" y="3216"/>
              <a:ext cx="768" cy="212"/>
            </a:xfrm>
            <a:prstGeom prst="rect">
              <a:avLst/>
            </a:prstGeom>
            <a:noFill/>
            <a:ln w="9525">
              <a:noFill/>
              <a:miter lim="800000"/>
              <a:headEnd/>
              <a:tailEnd/>
            </a:ln>
          </p:spPr>
          <p:txBody>
            <a:bodyPr wrap="none">
              <a:spAutoFit/>
            </a:bodyPr>
            <a:lstStyle/>
            <a:p>
              <a:r>
                <a:rPr lang="en-GB" sz="1600" b="1">
                  <a:latin typeface="Arial Narrow" pitchFamily="34" charset="0"/>
                </a:rPr>
                <a:t>Original Data</a:t>
              </a:r>
            </a:p>
          </p:txBody>
        </p:sp>
      </p:grpSp>
      <p:grpSp>
        <p:nvGrpSpPr>
          <p:cNvPr id="3" name="Group 21"/>
          <p:cNvGrpSpPr>
            <a:grpSpLocks/>
          </p:cNvGrpSpPr>
          <p:nvPr/>
        </p:nvGrpSpPr>
        <p:grpSpPr bwMode="auto">
          <a:xfrm>
            <a:off x="4876800" y="2590800"/>
            <a:ext cx="3657600" cy="2819400"/>
            <a:chOff x="3072" y="1632"/>
            <a:chExt cx="2304" cy="1776"/>
          </a:xfrm>
        </p:grpSpPr>
        <p:graphicFrame>
          <p:nvGraphicFramePr>
            <p:cNvPr id="4098" name="Object 15"/>
            <p:cNvGraphicFramePr>
              <a:graphicFrameLocks noChangeAspect="1"/>
            </p:cNvGraphicFramePr>
            <p:nvPr/>
          </p:nvGraphicFramePr>
          <p:xfrm>
            <a:off x="3072" y="1632"/>
            <a:ext cx="2304" cy="1575"/>
          </p:xfrm>
          <a:graphic>
            <a:graphicData uri="http://schemas.openxmlformats.org/presentationml/2006/ole">
              <mc:AlternateContent xmlns:mc="http://schemas.openxmlformats.org/markup-compatibility/2006">
                <mc:Choice xmlns:v="urn:schemas-microsoft-com:vml" Requires="v">
                  <p:oleObj spid="_x0000_s5127" name="Photo Editor Photo" r:id="rId6" imgW="3943901" imgH="2695951" progId="">
                    <p:embed/>
                  </p:oleObj>
                </mc:Choice>
                <mc:Fallback>
                  <p:oleObj name="Photo Editor Photo" r:id="rId6" imgW="3943901" imgH="2695951" progId="">
                    <p:embed/>
                    <p:pic>
                      <p:nvPicPr>
                        <p:cNvPr id="4098" name="Object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72" y="1632"/>
                          <a:ext cx="2304" cy="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6" name="Text Box 20"/>
            <p:cNvSpPr txBox="1">
              <a:spLocks noChangeArrowheads="1"/>
            </p:cNvSpPr>
            <p:nvPr/>
          </p:nvSpPr>
          <p:spPr bwMode="auto">
            <a:xfrm>
              <a:off x="3878" y="3196"/>
              <a:ext cx="884" cy="212"/>
            </a:xfrm>
            <a:prstGeom prst="rect">
              <a:avLst/>
            </a:prstGeom>
            <a:noFill/>
            <a:ln w="9525">
              <a:noFill/>
              <a:miter lim="800000"/>
              <a:headEnd/>
              <a:tailEnd/>
            </a:ln>
          </p:spPr>
          <p:txBody>
            <a:bodyPr wrap="none">
              <a:spAutoFit/>
            </a:bodyPr>
            <a:lstStyle/>
            <a:p>
              <a:r>
                <a:rPr lang="en-GB" sz="1600" b="1">
                  <a:latin typeface="Arial Narrow" pitchFamily="34" charset="0"/>
                </a:rPr>
                <a:t>Result Clusters</a:t>
              </a:r>
              <a:endParaRPr lang="en-GB"/>
            </a:p>
          </p:txBody>
        </p:sp>
      </p:grpSp>
    </p:spTree>
    <p:extLst>
      <p:ext uri="{BB962C8B-B14F-4D97-AF65-F5344CB8AC3E}">
        <p14:creationId xmlns:p14="http://schemas.microsoft.com/office/powerpoint/2010/main" val="1078187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95"/>
                                        </p:tgtEl>
                                        <p:attrNameLst>
                                          <p:attrName>style.visibility</p:attrName>
                                        </p:attrNameLst>
                                      </p:cBhvr>
                                      <p:to>
                                        <p:strVal val="visible"/>
                                      </p:to>
                                    </p:set>
                                    <p:animEffect transition="in" filter="wipe(left)">
                                      <p:cBhvr>
                                        <p:cTn id="7" dur="500"/>
                                        <p:tgtEl>
                                          <p:spTgt spid="67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5"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idx="4294967295"/>
          </p:nvPr>
        </p:nvSpPr>
        <p:spPr>
          <a:xfrm>
            <a:off x="214282" y="214290"/>
            <a:ext cx="7272338" cy="523857"/>
          </a:xfrm>
        </p:spPr>
        <p:txBody>
          <a:bodyPr>
            <a:normAutofit fontScale="90000"/>
          </a:bodyPr>
          <a:lstStyle/>
          <a:p>
            <a:r>
              <a:rPr lang="en-GB" sz="3600" b="1" dirty="0"/>
              <a:t>Expectation Maximisation/GMM</a:t>
            </a:r>
          </a:p>
        </p:txBody>
      </p:sp>
      <p:sp>
        <p:nvSpPr>
          <p:cNvPr id="8199" name="Rectangle 14"/>
          <p:cNvSpPr>
            <a:spLocks noGrp="1" noChangeArrowheads="1"/>
          </p:cNvSpPr>
          <p:nvPr>
            <p:ph type="body" idx="4294967295"/>
          </p:nvPr>
        </p:nvSpPr>
        <p:spPr>
          <a:xfrm>
            <a:off x="500034" y="928670"/>
            <a:ext cx="8229600" cy="3200400"/>
          </a:xfrm>
        </p:spPr>
        <p:txBody>
          <a:bodyPr/>
          <a:lstStyle/>
          <a:p>
            <a:pPr marL="285750" indent="-285750"/>
            <a:r>
              <a:rPr lang="en-GB" sz="2800" b="1" dirty="0"/>
              <a:t>Background of Model-based Clustering</a:t>
            </a:r>
          </a:p>
          <a:p>
            <a:pPr marL="762000" lvl="1"/>
            <a:r>
              <a:rPr lang="en-GB" sz="2400" dirty="0"/>
              <a:t>Data set as the result of a statistical process. Clustering is to find the best-fit statistical model</a:t>
            </a:r>
          </a:p>
          <a:p>
            <a:pPr marL="762000" lvl="1"/>
            <a:r>
              <a:rPr lang="en-GB" sz="2400" dirty="0"/>
              <a:t>Mixture Model Approach represents the model in terms of a collection of multivariate distributions</a:t>
            </a:r>
          </a:p>
          <a:p>
            <a:pPr marL="762000" lvl="1"/>
            <a:r>
              <a:rPr lang="en-GB" sz="2400" dirty="0"/>
              <a:t>Each distribution (represented by mean and covariance) describes a cluster of ellipsoidal shape.</a:t>
            </a:r>
          </a:p>
        </p:txBody>
      </p:sp>
      <p:graphicFrame>
        <p:nvGraphicFramePr>
          <p:cNvPr id="8194" name="Object 11"/>
          <p:cNvGraphicFramePr>
            <a:graphicFrameLocks noChangeAspect="1"/>
          </p:cNvGraphicFramePr>
          <p:nvPr/>
        </p:nvGraphicFramePr>
        <p:xfrm>
          <a:off x="1143000" y="4191000"/>
          <a:ext cx="2819400" cy="1976438"/>
        </p:xfrm>
        <a:graphic>
          <a:graphicData uri="http://schemas.openxmlformats.org/presentationml/2006/ole">
            <mc:AlternateContent xmlns:mc="http://schemas.openxmlformats.org/markup-compatibility/2006">
              <mc:Choice xmlns:v="urn:schemas-microsoft-com:vml" Requires="v">
                <p:oleObj spid="_x0000_s6150" name="Photo Editor Photo" r:id="rId4" imgW="4210638" imgH="2952381" progId="">
                  <p:embed/>
                </p:oleObj>
              </mc:Choice>
              <mc:Fallback>
                <p:oleObj name="Photo Editor Photo" r:id="rId4" imgW="4210638" imgH="2952381" progId="">
                  <p:embed/>
                  <p:pic>
                    <p:nvPicPr>
                      <p:cNvPr id="8194" name="Object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4191000"/>
                        <a:ext cx="2819400" cy="1976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195" name="Object 12"/>
          <p:cNvGraphicFramePr>
            <a:graphicFrameLocks noChangeAspect="1"/>
          </p:cNvGraphicFramePr>
          <p:nvPr/>
        </p:nvGraphicFramePr>
        <p:xfrm>
          <a:off x="5029200" y="4191000"/>
          <a:ext cx="2819400" cy="1976438"/>
        </p:xfrm>
        <a:graphic>
          <a:graphicData uri="http://schemas.openxmlformats.org/presentationml/2006/ole">
            <mc:AlternateContent xmlns:mc="http://schemas.openxmlformats.org/markup-compatibility/2006">
              <mc:Choice xmlns:v="urn:schemas-microsoft-com:vml" Requires="v">
                <p:oleObj spid="_x0000_s6151" name="Photo Editor Photo" r:id="rId6" imgW="4210638" imgH="2952381" progId="">
                  <p:embed/>
                </p:oleObj>
              </mc:Choice>
              <mc:Fallback>
                <p:oleObj name="Photo Editor Photo" r:id="rId6" imgW="4210638" imgH="2952381" progId="">
                  <p:embed/>
                  <p:pic>
                    <p:nvPicPr>
                      <p:cNvPr id="8195"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4191000"/>
                        <a:ext cx="2819400" cy="1976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0" name="Oval 13"/>
          <p:cNvSpPr>
            <a:spLocks noChangeArrowheads="1"/>
          </p:cNvSpPr>
          <p:nvPr/>
        </p:nvSpPr>
        <p:spPr bwMode="auto">
          <a:xfrm rot="-530901">
            <a:off x="5791200" y="4876800"/>
            <a:ext cx="838200" cy="609600"/>
          </a:xfrm>
          <a:prstGeom prst="ellipse">
            <a:avLst/>
          </a:prstGeom>
          <a:noFill/>
          <a:ln w="19050">
            <a:solidFill>
              <a:srgbClr val="CC3300"/>
            </a:solidFill>
            <a:round/>
            <a:headEnd/>
            <a:tailEnd/>
          </a:ln>
        </p:spPr>
        <p:txBody>
          <a:bodyPr wrap="none" anchor="ctr"/>
          <a:lstStyle/>
          <a:p>
            <a:endParaRPr lang="en-GB"/>
          </a:p>
        </p:txBody>
      </p:sp>
      <p:sp>
        <p:nvSpPr>
          <p:cNvPr id="8201" name="Oval 14"/>
          <p:cNvSpPr>
            <a:spLocks noChangeArrowheads="1"/>
          </p:cNvSpPr>
          <p:nvPr/>
        </p:nvSpPr>
        <p:spPr bwMode="auto">
          <a:xfrm>
            <a:off x="6934200" y="4724400"/>
            <a:ext cx="381000" cy="381000"/>
          </a:xfrm>
          <a:prstGeom prst="ellipse">
            <a:avLst/>
          </a:prstGeom>
          <a:noFill/>
          <a:ln w="19050">
            <a:solidFill>
              <a:srgbClr val="CC3300"/>
            </a:solidFill>
            <a:round/>
            <a:headEnd/>
            <a:tailEnd/>
          </a:ln>
        </p:spPr>
        <p:txBody>
          <a:bodyPr wrap="none" anchor="ctr"/>
          <a:lstStyle/>
          <a:p>
            <a:endParaRPr lang="en-GB"/>
          </a:p>
        </p:txBody>
      </p:sp>
      <p:sp>
        <p:nvSpPr>
          <p:cNvPr id="8202" name="Oval 15"/>
          <p:cNvSpPr>
            <a:spLocks noChangeArrowheads="1"/>
          </p:cNvSpPr>
          <p:nvPr/>
        </p:nvSpPr>
        <p:spPr bwMode="auto">
          <a:xfrm rot="1190442">
            <a:off x="7096125" y="5581650"/>
            <a:ext cx="228600" cy="152400"/>
          </a:xfrm>
          <a:prstGeom prst="ellipse">
            <a:avLst/>
          </a:prstGeom>
          <a:noFill/>
          <a:ln w="19050">
            <a:solidFill>
              <a:srgbClr val="CC3300"/>
            </a:solidFill>
            <a:round/>
            <a:headEnd/>
            <a:tailEnd/>
          </a:ln>
        </p:spPr>
        <p:txBody>
          <a:bodyPr wrap="none" anchor="ctr"/>
          <a:lstStyle/>
          <a:p>
            <a:endParaRPr lang="en-GB"/>
          </a:p>
        </p:txBody>
      </p:sp>
      <p:sp>
        <p:nvSpPr>
          <p:cNvPr id="8203" name="AutoShape 16"/>
          <p:cNvSpPr>
            <a:spLocks noChangeArrowheads="1"/>
          </p:cNvSpPr>
          <p:nvPr/>
        </p:nvSpPr>
        <p:spPr bwMode="auto">
          <a:xfrm>
            <a:off x="4343400" y="5105400"/>
            <a:ext cx="457200" cy="152400"/>
          </a:xfrm>
          <a:prstGeom prst="rightArrow">
            <a:avLst>
              <a:gd name="adj1" fmla="val 50000"/>
              <a:gd name="adj2" fmla="val 75000"/>
            </a:avLst>
          </a:prstGeom>
          <a:solidFill>
            <a:srgbClr val="0033CC"/>
          </a:solidFill>
          <a:ln w="9525">
            <a:solidFill>
              <a:schemeClr val="tx1"/>
            </a:solidFill>
            <a:miter lim="800000"/>
            <a:headEnd/>
            <a:tailEnd/>
          </a:ln>
        </p:spPr>
        <p:txBody>
          <a:bodyPr wrap="none" anchor="ctr"/>
          <a:lstStyle/>
          <a:p>
            <a:endParaRPr lang="en-GB"/>
          </a:p>
        </p:txBody>
      </p:sp>
    </p:spTree>
    <p:extLst>
      <p:ext uri="{BB962C8B-B14F-4D97-AF65-F5344CB8AC3E}">
        <p14:creationId xmlns:p14="http://schemas.microsoft.com/office/powerpoint/2010/main" val="2634795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214282" y="214290"/>
            <a:ext cx="8786842" cy="595295"/>
          </a:xfrm>
        </p:spPr>
        <p:txBody>
          <a:bodyPr>
            <a:normAutofit fontScale="90000"/>
          </a:bodyPr>
          <a:lstStyle/>
          <a:p>
            <a:r>
              <a:rPr lang="en-GB" sz="3600" b="1" dirty="0"/>
              <a:t>Expectation Maximisation/GMM</a:t>
            </a:r>
          </a:p>
        </p:txBody>
      </p:sp>
      <p:sp>
        <p:nvSpPr>
          <p:cNvPr id="27653" name="Rectangle 14"/>
          <p:cNvSpPr>
            <a:spLocks noGrp="1" noChangeArrowheads="1"/>
          </p:cNvSpPr>
          <p:nvPr>
            <p:ph type="body" idx="4294967295"/>
          </p:nvPr>
        </p:nvSpPr>
        <p:spPr>
          <a:xfrm>
            <a:off x="214282" y="928670"/>
            <a:ext cx="8534400" cy="533400"/>
          </a:xfrm>
        </p:spPr>
        <p:txBody>
          <a:bodyPr/>
          <a:lstStyle/>
          <a:p>
            <a:pPr marL="285750" indent="-285750">
              <a:lnSpc>
                <a:spcPct val="90000"/>
              </a:lnSpc>
            </a:pPr>
            <a:r>
              <a:rPr lang="en-GB" b="1" dirty="0"/>
              <a:t>Algorithm Illustration:</a:t>
            </a:r>
          </a:p>
        </p:txBody>
      </p:sp>
      <p:sp>
        <p:nvSpPr>
          <p:cNvPr id="27651"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27652"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
        <p:nvSpPr>
          <p:cNvPr id="27654" name="Rectangle 6"/>
          <p:cNvSpPr>
            <a:spLocks noChangeArrowheads="1"/>
          </p:cNvSpPr>
          <p:nvPr/>
        </p:nvSpPr>
        <p:spPr bwMode="auto">
          <a:xfrm>
            <a:off x="3824288" y="3167063"/>
            <a:ext cx="9144000" cy="0"/>
          </a:xfrm>
          <a:prstGeom prst="rect">
            <a:avLst/>
          </a:prstGeom>
          <a:noFill/>
          <a:ln w="9525">
            <a:noFill/>
            <a:miter lim="800000"/>
            <a:headEnd/>
            <a:tailEnd/>
          </a:ln>
        </p:spPr>
        <p:txBody>
          <a:bodyPr>
            <a:spAutoFit/>
          </a:bodyPr>
          <a:lstStyle/>
          <a:p>
            <a:endParaRPr lang="en-GB"/>
          </a:p>
        </p:txBody>
      </p:sp>
      <p:sp>
        <p:nvSpPr>
          <p:cNvPr id="27655" name="Rectangle 7"/>
          <p:cNvSpPr>
            <a:spLocks noChangeArrowheads="1"/>
          </p:cNvSpPr>
          <p:nvPr/>
        </p:nvSpPr>
        <p:spPr bwMode="auto">
          <a:xfrm>
            <a:off x="3400425" y="3190875"/>
            <a:ext cx="9144000" cy="0"/>
          </a:xfrm>
          <a:prstGeom prst="rect">
            <a:avLst/>
          </a:prstGeom>
          <a:noFill/>
          <a:ln w="9525">
            <a:noFill/>
            <a:miter lim="800000"/>
            <a:headEnd/>
            <a:tailEnd/>
          </a:ln>
        </p:spPr>
        <p:txBody>
          <a:bodyPr>
            <a:spAutoFit/>
          </a:bodyPr>
          <a:lstStyle/>
          <a:p>
            <a:endParaRPr lang="en-GB"/>
          </a:p>
        </p:txBody>
      </p:sp>
      <p:pic>
        <p:nvPicPr>
          <p:cNvPr id="27656" name="Picture 3"/>
          <p:cNvPicPr>
            <a:picLocks noChangeAspect="1"/>
          </p:cNvPicPr>
          <p:nvPr/>
        </p:nvPicPr>
        <p:blipFill>
          <a:blip r:embed="rId3"/>
          <a:srcRect/>
          <a:stretch>
            <a:fillRect/>
          </a:stretch>
        </p:blipFill>
        <p:spPr bwMode="auto">
          <a:xfrm>
            <a:off x="1268413" y="1500174"/>
            <a:ext cx="1854200" cy="1854200"/>
          </a:xfrm>
          <a:prstGeom prst="rect">
            <a:avLst/>
          </a:prstGeom>
          <a:noFill/>
          <a:ln w="9525">
            <a:noFill/>
            <a:miter lim="800000"/>
            <a:headEnd/>
            <a:tailEnd/>
          </a:ln>
        </p:spPr>
      </p:pic>
      <p:pic>
        <p:nvPicPr>
          <p:cNvPr id="27657" name="Picture 4"/>
          <p:cNvPicPr>
            <a:picLocks noChangeAspect="1"/>
          </p:cNvPicPr>
          <p:nvPr/>
        </p:nvPicPr>
        <p:blipFill>
          <a:blip r:embed="rId4"/>
          <a:srcRect/>
          <a:stretch>
            <a:fillRect/>
          </a:stretch>
        </p:blipFill>
        <p:spPr bwMode="auto">
          <a:xfrm>
            <a:off x="3797300" y="1500174"/>
            <a:ext cx="1854200" cy="1854200"/>
          </a:xfrm>
          <a:prstGeom prst="rect">
            <a:avLst/>
          </a:prstGeom>
          <a:noFill/>
          <a:ln w="9525">
            <a:noFill/>
            <a:miter lim="800000"/>
            <a:headEnd/>
            <a:tailEnd/>
          </a:ln>
        </p:spPr>
      </p:pic>
      <p:pic>
        <p:nvPicPr>
          <p:cNvPr id="27658" name="Picture 5"/>
          <p:cNvPicPr>
            <a:picLocks noChangeAspect="1"/>
          </p:cNvPicPr>
          <p:nvPr/>
        </p:nvPicPr>
        <p:blipFill>
          <a:blip r:embed="rId5"/>
          <a:srcRect/>
          <a:stretch>
            <a:fillRect/>
          </a:stretch>
        </p:blipFill>
        <p:spPr bwMode="auto">
          <a:xfrm>
            <a:off x="6261100" y="1500174"/>
            <a:ext cx="1854200" cy="1854200"/>
          </a:xfrm>
          <a:prstGeom prst="rect">
            <a:avLst/>
          </a:prstGeom>
          <a:noFill/>
          <a:ln w="9525">
            <a:noFill/>
            <a:miter lim="800000"/>
            <a:headEnd/>
            <a:tailEnd/>
          </a:ln>
        </p:spPr>
      </p:pic>
      <p:pic>
        <p:nvPicPr>
          <p:cNvPr id="27659" name="Picture 6"/>
          <p:cNvPicPr>
            <a:picLocks noChangeAspect="1"/>
          </p:cNvPicPr>
          <p:nvPr/>
        </p:nvPicPr>
        <p:blipFill>
          <a:blip r:embed="rId6"/>
          <a:srcRect/>
          <a:stretch>
            <a:fillRect/>
          </a:stretch>
        </p:blipFill>
        <p:spPr bwMode="auto">
          <a:xfrm>
            <a:off x="1268413" y="3857628"/>
            <a:ext cx="1854200" cy="1854200"/>
          </a:xfrm>
          <a:prstGeom prst="rect">
            <a:avLst/>
          </a:prstGeom>
          <a:noFill/>
          <a:ln w="9525">
            <a:noFill/>
            <a:miter lim="800000"/>
            <a:headEnd/>
            <a:tailEnd/>
          </a:ln>
        </p:spPr>
      </p:pic>
      <p:pic>
        <p:nvPicPr>
          <p:cNvPr id="27660" name="Picture 7"/>
          <p:cNvPicPr>
            <a:picLocks noChangeAspect="1"/>
          </p:cNvPicPr>
          <p:nvPr/>
        </p:nvPicPr>
        <p:blipFill>
          <a:blip r:embed="rId7"/>
          <a:srcRect/>
          <a:stretch>
            <a:fillRect/>
          </a:stretch>
        </p:blipFill>
        <p:spPr bwMode="auto">
          <a:xfrm>
            <a:off x="3797300" y="3857628"/>
            <a:ext cx="1854200" cy="1854200"/>
          </a:xfrm>
          <a:prstGeom prst="rect">
            <a:avLst/>
          </a:prstGeom>
          <a:noFill/>
          <a:ln w="9525">
            <a:noFill/>
            <a:miter lim="800000"/>
            <a:headEnd/>
            <a:tailEnd/>
          </a:ln>
        </p:spPr>
      </p:pic>
      <p:pic>
        <p:nvPicPr>
          <p:cNvPr id="27661" name="Picture 8"/>
          <p:cNvPicPr>
            <a:picLocks noChangeAspect="1"/>
          </p:cNvPicPr>
          <p:nvPr/>
        </p:nvPicPr>
        <p:blipFill>
          <a:blip r:embed="rId8"/>
          <a:srcRect/>
          <a:stretch>
            <a:fillRect/>
          </a:stretch>
        </p:blipFill>
        <p:spPr bwMode="auto">
          <a:xfrm>
            <a:off x="6261100" y="3857628"/>
            <a:ext cx="1854200" cy="1854200"/>
          </a:xfrm>
          <a:prstGeom prst="rect">
            <a:avLst/>
          </a:prstGeom>
          <a:noFill/>
          <a:ln w="9525">
            <a:noFill/>
            <a:miter lim="800000"/>
            <a:headEnd/>
            <a:tailEnd/>
          </a:ln>
        </p:spPr>
      </p:pic>
      <p:sp>
        <p:nvSpPr>
          <p:cNvPr id="27662" name="Text Box 18"/>
          <p:cNvSpPr txBox="1">
            <a:spLocks noChangeArrowheads="1"/>
          </p:cNvSpPr>
          <p:nvPr/>
        </p:nvSpPr>
        <p:spPr bwMode="auto">
          <a:xfrm>
            <a:off x="642910" y="6357958"/>
            <a:ext cx="8001000" cy="244475"/>
          </a:xfrm>
          <a:prstGeom prst="rect">
            <a:avLst/>
          </a:prstGeom>
          <a:noFill/>
          <a:ln w="9525">
            <a:noFill/>
            <a:miter lim="800000"/>
            <a:headEnd/>
            <a:tailEnd/>
          </a:ln>
        </p:spPr>
        <p:txBody>
          <a:bodyPr>
            <a:spAutoFit/>
          </a:bodyPr>
          <a:lstStyle/>
          <a:p>
            <a:pPr>
              <a:spcBef>
                <a:spcPct val="50000"/>
              </a:spcBef>
            </a:pPr>
            <a:r>
              <a:rPr lang="en-GB" sz="1000" b="1" dirty="0"/>
              <a:t>Adapted from Source: http://www.slideshare.net/butest/lecture-18-gaussian-mixture-models-and-expectation-maximization</a:t>
            </a:r>
          </a:p>
        </p:txBody>
      </p:sp>
      <p:sp>
        <p:nvSpPr>
          <p:cNvPr id="27664" name="Text Box 20"/>
          <p:cNvSpPr txBox="1">
            <a:spLocks noChangeArrowheads="1"/>
          </p:cNvSpPr>
          <p:nvPr/>
        </p:nvSpPr>
        <p:spPr bwMode="auto">
          <a:xfrm>
            <a:off x="1676400" y="3406766"/>
            <a:ext cx="1196975" cy="336550"/>
          </a:xfrm>
          <a:prstGeom prst="rect">
            <a:avLst/>
          </a:prstGeom>
          <a:noFill/>
          <a:ln w="9525">
            <a:noFill/>
            <a:miter lim="800000"/>
            <a:headEnd/>
            <a:tailEnd/>
          </a:ln>
        </p:spPr>
        <p:txBody>
          <a:bodyPr>
            <a:spAutoFit/>
          </a:bodyPr>
          <a:lstStyle/>
          <a:p>
            <a:pPr>
              <a:spcBef>
                <a:spcPct val="50000"/>
              </a:spcBef>
            </a:pPr>
            <a:r>
              <a:rPr lang="en-GB" sz="1600" b="1">
                <a:latin typeface="Arial Narrow" pitchFamily="34" charset="0"/>
              </a:rPr>
              <a:t>Initialisation</a:t>
            </a:r>
          </a:p>
        </p:txBody>
      </p:sp>
      <p:sp>
        <p:nvSpPr>
          <p:cNvPr id="27665" name="Text Box 21"/>
          <p:cNvSpPr txBox="1">
            <a:spLocks noChangeArrowheads="1"/>
          </p:cNvSpPr>
          <p:nvPr/>
        </p:nvSpPr>
        <p:spPr bwMode="auto">
          <a:xfrm>
            <a:off x="4214810" y="3386126"/>
            <a:ext cx="1196975" cy="336550"/>
          </a:xfrm>
          <a:prstGeom prst="rect">
            <a:avLst/>
          </a:prstGeom>
          <a:noFill/>
          <a:ln w="9525">
            <a:noFill/>
            <a:miter lim="800000"/>
            <a:headEnd/>
            <a:tailEnd/>
          </a:ln>
        </p:spPr>
        <p:txBody>
          <a:bodyPr>
            <a:spAutoFit/>
          </a:bodyPr>
          <a:lstStyle/>
          <a:p>
            <a:pPr>
              <a:spcBef>
                <a:spcPct val="50000"/>
              </a:spcBef>
            </a:pPr>
            <a:r>
              <a:rPr lang="en-GB" sz="1600" b="1" dirty="0">
                <a:latin typeface="Arial Narrow" pitchFamily="34" charset="0"/>
              </a:rPr>
              <a:t>Expectation</a:t>
            </a:r>
          </a:p>
        </p:txBody>
      </p:sp>
      <p:sp>
        <p:nvSpPr>
          <p:cNvPr id="27666" name="Text Box 22"/>
          <p:cNvSpPr txBox="1">
            <a:spLocks noChangeArrowheads="1"/>
          </p:cNvSpPr>
          <p:nvPr/>
        </p:nvSpPr>
        <p:spPr bwMode="auto">
          <a:xfrm>
            <a:off x="6629400" y="3406766"/>
            <a:ext cx="1371600" cy="336550"/>
          </a:xfrm>
          <a:prstGeom prst="rect">
            <a:avLst/>
          </a:prstGeom>
          <a:noFill/>
          <a:ln w="9525">
            <a:noFill/>
            <a:miter lim="800000"/>
            <a:headEnd/>
            <a:tailEnd/>
          </a:ln>
        </p:spPr>
        <p:txBody>
          <a:bodyPr>
            <a:spAutoFit/>
          </a:bodyPr>
          <a:lstStyle/>
          <a:p>
            <a:pPr>
              <a:spcBef>
                <a:spcPct val="50000"/>
              </a:spcBef>
            </a:pPr>
            <a:r>
              <a:rPr lang="en-GB" sz="1600" b="1" dirty="0">
                <a:latin typeface="Arial Narrow" pitchFamily="34" charset="0"/>
              </a:rPr>
              <a:t>Re-estimates</a:t>
            </a:r>
          </a:p>
        </p:txBody>
      </p:sp>
      <p:sp>
        <p:nvSpPr>
          <p:cNvPr id="27667" name="Text Box 23"/>
          <p:cNvSpPr txBox="1">
            <a:spLocks noChangeArrowheads="1"/>
          </p:cNvSpPr>
          <p:nvPr/>
        </p:nvSpPr>
        <p:spPr bwMode="auto">
          <a:xfrm>
            <a:off x="1676400" y="5878532"/>
            <a:ext cx="1371600" cy="336550"/>
          </a:xfrm>
          <a:prstGeom prst="rect">
            <a:avLst/>
          </a:prstGeom>
          <a:noFill/>
          <a:ln w="9525">
            <a:noFill/>
            <a:miter lim="800000"/>
            <a:headEnd/>
            <a:tailEnd/>
          </a:ln>
        </p:spPr>
        <p:txBody>
          <a:bodyPr>
            <a:spAutoFit/>
          </a:bodyPr>
          <a:lstStyle/>
          <a:p>
            <a:pPr>
              <a:spcBef>
                <a:spcPct val="50000"/>
              </a:spcBef>
            </a:pPr>
            <a:r>
              <a:rPr lang="en-GB" sz="1600" b="1" dirty="0">
                <a:latin typeface="Arial Narrow" pitchFamily="34" charset="0"/>
              </a:rPr>
              <a:t>Expectation</a:t>
            </a:r>
          </a:p>
        </p:txBody>
      </p:sp>
      <p:sp>
        <p:nvSpPr>
          <p:cNvPr id="27668" name="Text Box 24"/>
          <p:cNvSpPr txBox="1">
            <a:spLocks noChangeArrowheads="1"/>
          </p:cNvSpPr>
          <p:nvPr/>
        </p:nvSpPr>
        <p:spPr bwMode="auto">
          <a:xfrm>
            <a:off x="4114800" y="5878532"/>
            <a:ext cx="1371600" cy="336550"/>
          </a:xfrm>
          <a:prstGeom prst="rect">
            <a:avLst/>
          </a:prstGeom>
          <a:noFill/>
          <a:ln w="9525">
            <a:noFill/>
            <a:miter lim="800000"/>
            <a:headEnd/>
            <a:tailEnd/>
          </a:ln>
        </p:spPr>
        <p:txBody>
          <a:bodyPr>
            <a:spAutoFit/>
          </a:bodyPr>
          <a:lstStyle/>
          <a:p>
            <a:pPr>
              <a:spcBef>
                <a:spcPct val="50000"/>
              </a:spcBef>
            </a:pPr>
            <a:r>
              <a:rPr lang="en-GB" sz="1600" b="1" dirty="0">
                <a:latin typeface="Arial Narrow" pitchFamily="34" charset="0"/>
              </a:rPr>
              <a:t>Re-estimates</a:t>
            </a:r>
          </a:p>
        </p:txBody>
      </p:sp>
      <p:sp>
        <p:nvSpPr>
          <p:cNvPr id="27669" name="Text Box 25"/>
          <p:cNvSpPr txBox="1">
            <a:spLocks noChangeArrowheads="1"/>
          </p:cNvSpPr>
          <p:nvPr/>
        </p:nvSpPr>
        <p:spPr bwMode="auto">
          <a:xfrm>
            <a:off x="6781800" y="5878532"/>
            <a:ext cx="990600" cy="336550"/>
          </a:xfrm>
          <a:prstGeom prst="rect">
            <a:avLst/>
          </a:prstGeom>
          <a:noFill/>
          <a:ln w="9525">
            <a:noFill/>
            <a:miter lim="800000"/>
            <a:headEnd/>
            <a:tailEnd/>
          </a:ln>
        </p:spPr>
        <p:txBody>
          <a:bodyPr>
            <a:spAutoFit/>
          </a:bodyPr>
          <a:lstStyle/>
          <a:p>
            <a:pPr>
              <a:spcBef>
                <a:spcPct val="50000"/>
              </a:spcBef>
            </a:pPr>
            <a:r>
              <a:rPr lang="en-GB" sz="1600" b="1" dirty="0">
                <a:latin typeface="Arial Narrow" pitchFamily="34" charset="0"/>
              </a:rPr>
              <a:t>Converge</a:t>
            </a:r>
          </a:p>
        </p:txBody>
      </p:sp>
    </p:spTree>
    <p:extLst>
      <p:ext uri="{BB962C8B-B14F-4D97-AF65-F5344CB8AC3E}">
        <p14:creationId xmlns:p14="http://schemas.microsoft.com/office/powerpoint/2010/main" val="216721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7" name="Title 1"/>
          <p:cNvSpPr>
            <a:spLocks noGrp="1"/>
          </p:cNvSpPr>
          <p:nvPr>
            <p:ph type="title" idx="4294967295"/>
          </p:nvPr>
        </p:nvSpPr>
        <p:spPr>
          <a:xfrm>
            <a:off x="285720" y="214290"/>
            <a:ext cx="7272337" cy="523857"/>
          </a:xfrm>
        </p:spPr>
        <p:txBody>
          <a:bodyPr>
            <a:normAutofit fontScale="90000"/>
          </a:bodyPr>
          <a:lstStyle/>
          <a:p>
            <a:r>
              <a:rPr lang="en-GB" sz="3200" b="1" dirty="0"/>
              <a:t>Cluster Evaluation &amp; Interpretation</a:t>
            </a:r>
          </a:p>
        </p:txBody>
      </p:sp>
      <p:sp>
        <p:nvSpPr>
          <p:cNvPr id="10248" name="Content Placeholder 2"/>
          <p:cNvSpPr>
            <a:spLocks noGrp="1"/>
          </p:cNvSpPr>
          <p:nvPr>
            <p:ph idx="4294967295"/>
          </p:nvPr>
        </p:nvSpPr>
        <p:spPr>
          <a:xfrm>
            <a:off x="428596" y="1071546"/>
            <a:ext cx="8286808" cy="5500726"/>
          </a:xfrm>
        </p:spPr>
        <p:txBody>
          <a:bodyPr>
            <a:normAutofit/>
          </a:bodyPr>
          <a:lstStyle/>
          <a:p>
            <a:pPr marL="190500" indent="-190500"/>
            <a:r>
              <a:rPr lang="en-US" sz="2800" b="1" dirty="0"/>
              <a:t>Cluster quality</a:t>
            </a:r>
          </a:p>
          <a:p>
            <a:pPr marL="666750" lvl="1" indent="-285750"/>
            <a:r>
              <a:rPr lang="en-US" sz="2400" dirty="0"/>
              <a:t>Principle:</a:t>
            </a:r>
          </a:p>
          <a:p>
            <a:pPr marL="1047750" lvl="2" indent="-190500"/>
            <a:r>
              <a:rPr lang="en-US" sz="2000" dirty="0"/>
              <a:t>High-level similarity/low-level variation within a cluster</a:t>
            </a:r>
            <a:endParaRPr lang="en-US" sz="2000" dirty="0">
              <a:sym typeface="Symbol" pitchFamily="18" charset="2"/>
            </a:endParaRPr>
          </a:p>
          <a:p>
            <a:pPr marL="1047750" lvl="2" indent="-190500"/>
            <a:r>
              <a:rPr lang="en-US" sz="2000" dirty="0"/>
              <a:t>High-level dissimilarity between clusters</a:t>
            </a:r>
          </a:p>
          <a:p>
            <a:pPr marL="666750" lvl="1" indent="-285750"/>
            <a:r>
              <a:rPr lang="en-US" sz="2400" dirty="0"/>
              <a:t>The measures</a:t>
            </a:r>
          </a:p>
          <a:p>
            <a:pPr marL="1047750" lvl="2" indent="-190500">
              <a:buSzPct val="70000"/>
            </a:pPr>
            <a:r>
              <a:rPr lang="en-GB" altLang="zh-CN" sz="2000" dirty="0">
                <a:ea typeface="Arial Unicode MS" pitchFamily="34" charset="-128"/>
                <a:cs typeface="Arial Unicode MS" pitchFamily="34" charset="-128"/>
              </a:rPr>
              <a:t>Cohesion: sum of squared errors (SSE), and sum of SSEs for all clusters (WC)</a:t>
            </a:r>
          </a:p>
          <a:p>
            <a:pPr marL="1047750" lvl="2" indent="-190500">
              <a:buSzPct val="70000"/>
            </a:pPr>
            <a:r>
              <a:rPr lang="en-GB" altLang="zh-CN" sz="2000" dirty="0">
                <a:ea typeface="Arial Unicode MS" pitchFamily="34" charset="-128"/>
                <a:cs typeface="Arial Unicode MS" pitchFamily="34" charset="-128"/>
              </a:rPr>
              <a:t>Separation: sum of distances between clusters (BC)</a:t>
            </a:r>
          </a:p>
          <a:p>
            <a:pPr marL="1047750" lvl="2" indent="-190500">
              <a:buSzPct val="70000"/>
            </a:pPr>
            <a:r>
              <a:rPr lang="en-GB" altLang="zh-CN" sz="2000" dirty="0">
                <a:ea typeface="Arial Unicode MS" pitchFamily="34" charset="-128"/>
                <a:cs typeface="Arial Unicode MS" pitchFamily="34" charset="-128"/>
              </a:rPr>
              <a:t>Combining the cohesion and separation, the ratio BC/WC is a good indicator of overall quality. </a:t>
            </a:r>
            <a:endParaRPr lang="en-GB" altLang="zh-CN" sz="2000" dirty="0" smtClean="0">
              <a:ea typeface="Arial Unicode MS" pitchFamily="34" charset="-128"/>
              <a:cs typeface="Arial Unicode MS" pitchFamily="34" charset="-128"/>
            </a:endParaRPr>
          </a:p>
          <a:p>
            <a:pPr marL="285750" indent="-285750">
              <a:buSzPct val="70000"/>
            </a:pPr>
            <a:r>
              <a:rPr lang="en-GB" altLang="zh-CN" b="1" dirty="0" smtClean="0">
                <a:ea typeface="SimSun" pitchFamily="2" charset="-122"/>
              </a:rPr>
              <a:t>Cluster tendency</a:t>
            </a:r>
          </a:p>
          <a:p>
            <a:pPr marL="762000" lvl="1" indent="-285750" algn="just"/>
            <a:r>
              <a:rPr lang="en-GB" altLang="zh-CN" dirty="0" smtClean="0">
                <a:ea typeface="Arial Unicode MS" pitchFamily="34" charset="-128"/>
                <a:cs typeface="Arial Unicode MS" pitchFamily="34" charset="-128"/>
              </a:rPr>
              <a:t>Cluster tendency: do clusters really exist?</a:t>
            </a:r>
          </a:p>
          <a:p>
            <a:pPr marL="762000" lvl="1" indent="-285750" algn="just"/>
            <a:r>
              <a:rPr lang="en-GB" altLang="zh-CN" dirty="0" smtClean="0">
                <a:ea typeface="Arial Unicode MS" pitchFamily="34" charset="-128"/>
                <a:cs typeface="Arial Unicode MS" pitchFamily="34" charset="-128"/>
              </a:rPr>
              <a:t>Measures for tendency:</a:t>
            </a:r>
          </a:p>
          <a:p>
            <a:pPr marL="1162050" lvl="2" indent="-209550" algn="just"/>
            <a:r>
              <a:rPr lang="en-GB" altLang="zh-CN" sz="2000" dirty="0" smtClean="0">
                <a:ea typeface="Arial Unicode MS" pitchFamily="34" charset="-128"/>
                <a:cs typeface="Arial Unicode MS" pitchFamily="34" charset="-128"/>
              </a:rPr>
              <a:t>Quality measure: when BC and WC are similar, it means clusters do not exist. </a:t>
            </a:r>
          </a:p>
          <a:p>
            <a:pPr marL="1047750" lvl="2" indent="-190500">
              <a:buSzPct val="70000"/>
            </a:pPr>
            <a:endParaRPr lang="en-GB" altLang="zh-CN" sz="2000" dirty="0">
              <a:ea typeface="Arial Unicode MS" pitchFamily="34" charset="-128"/>
              <a:cs typeface="Arial Unicode MS" pitchFamily="34" charset="-128"/>
            </a:endParaRPr>
          </a:p>
        </p:txBody>
      </p:sp>
    </p:spTree>
    <p:extLst>
      <p:ext uri="{BB962C8B-B14F-4D97-AF65-F5344CB8AC3E}">
        <p14:creationId xmlns:p14="http://schemas.microsoft.com/office/powerpoint/2010/main" val="19732473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3" name="Rectangle 2"/>
          <p:cNvSpPr>
            <a:spLocks noGrp="1" noChangeArrowheads="1"/>
          </p:cNvSpPr>
          <p:nvPr>
            <p:ph type="title" idx="4294967295"/>
          </p:nvPr>
        </p:nvSpPr>
        <p:spPr>
          <a:xfrm>
            <a:off x="285720" y="214290"/>
            <a:ext cx="7272337" cy="523857"/>
          </a:xfrm>
        </p:spPr>
        <p:txBody>
          <a:bodyPr>
            <a:normAutofit fontScale="90000"/>
          </a:bodyPr>
          <a:lstStyle/>
          <a:p>
            <a:r>
              <a:rPr lang="en-GB" sz="3200" b="1" dirty="0"/>
              <a:t>Cluster Evaluation &amp; Interpretation</a:t>
            </a:r>
          </a:p>
        </p:txBody>
      </p:sp>
      <p:sp>
        <p:nvSpPr>
          <p:cNvPr id="11274" name="Rectangle 3"/>
          <p:cNvSpPr>
            <a:spLocks noGrp="1" noChangeArrowheads="1"/>
          </p:cNvSpPr>
          <p:nvPr>
            <p:ph type="body" idx="4294967295"/>
          </p:nvPr>
        </p:nvSpPr>
        <p:spPr>
          <a:xfrm>
            <a:off x="428596" y="928670"/>
            <a:ext cx="8382000" cy="533400"/>
          </a:xfrm>
        </p:spPr>
        <p:txBody>
          <a:bodyPr/>
          <a:lstStyle/>
          <a:p>
            <a:pPr marL="190500" indent="-190500"/>
            <a:r>
              <a:rPr lang="en-GB" sz="2800" b="1" dirty="0"/>
              <a:t>Cluster quality illustrated</a:t>
            </a:r>
          </a:p>
        </p:txBody>
      </p:sp>
      <p:graphicFrame>
        <p:nvGraphicFramePr>
          <p:cNvPr id="11266" name="Object 4"/>
          <p:cNvGraphicFramePr>
            <a:graphicFrameLocks noChangeAspect="1"/>
          </p:cNvGraphicFramePr>
          <p:nvPr/>
        </p:nvGraphicFramePr>
        <p:xfrm>
          <a:off x="1023938" y="1835150"/>
          <a:ext cx="2971800" cy="2241550"/>
        </p:xfrm>
        <a:graphic>
          <a:graphicData uri="http://schemas.openxmlformats.org/presentationml/2006/ole">
            <mc:AlternateContent xmlns:mc="http://schemas.openxmlformats.org/markup-compatibility/2006">
              <mc:Choice xmlns:v="urn:schemas-microsoft-com:vml" Requires="v">
                <p:oleObj spid="_x0000_s7182" name="Worksheet" r:id="rId4" imgW="2838557" imgH="2143260" progId="Excel.Sheet.8">
                  <p:embed/>
                </p:oleObj>
              </mc:Choice>
              <mc:Fallback>
                <p:oleObj name="Worksheet" r:id="rId4" imgW="2838557" imgH="2143260" progId="Excel.Sheet.8">
                  <p:embed/>
                  <p:pic>
                    <p:nvPicPr>
                      <p:cNvPr id="11266"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3938" y="1835150"/>
                        <a:ext cx="2971800" cy="2241550"/>
                      </a:xfrm>
                      <a:prstGeom prst="rect">
                        <a:avLst/>
                      </a:prstGeom>
                      <a:solidFill>
                        <a:schemeClr val="tx1"/>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1267" name="Object 6"/>
          <p:cNvGraphicFramePr>
            <a:graphicFrameLocks noChangeAspect="1"/>
          </p:cNvGraphicFramePr>
          <p:nvPr/>
        </p:nvGraphicFramePr>
        <p:xfrm>
          <a:off x="4114800" y="1600200"/>
          <a:ext cx="4852988" cy="3025775"/>
        </p:xfrm>
        <a:graphic>
          <a:graphicData uri="http://schemas.openxmlformats.org/presentationml/2006/ole">
            <mc:AlternateContent xmlns:mc="http://schemas.openxmlformats.org/markup-compatibility/2006">
              <mc:Choice xmlns:v="urn:schemas-microsoft-com:vml" Requires="v">
                <p:oleObj spid="_x0000_s7183" name="Chart" r:id="rId6" imgW="5571000" imgH="3474000" progId="Excel.Sheet.8">
                  <p:embed/>
                </p:oleObj>
              </mc:Choice>
              <mc:Fallback>
                <p:oleObj name="Chart" r:id="rId6" imgW="5571000" imgH="3474000" progId="Excel.Sheet.8">
                  <p:embed/>
                  <p:pic>
                    <p:nvPicPr>
                      <p:cNvPr id="11267"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4800" y="1600200"/>
                        <a:ext cx="4852988" cy="302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275" name="Oval 22"/>
          <p:cNvSpPr>
            <a:spLocks noChangeArrowheads="1"/>
          </p:cNvSpPr>
          <p:nvPr/>
        </p:nvSpPr>
        <p:spPr bwMode="auto">
          <a:xfrm>
            <a:off x="7997825" y="2098675"/>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1276" name="Oval 25"/>
          <p:cNvSpPr>
            <a:spLocks noChangeArrowheads="1"/>
          </p:cNvSpPr>
          <p:nvPr/>
        </p:nvSpPr>
        <p:spPr bwMode="auto">
          <a:xfrm>
            <a:off x="5991225" y="33401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grpSp>
        <p:nvGrpSpPr>
          <p:cNvPr id="2" name="Group 26"/>
          <p:cNvGrpSpPr>
            <a:grpSpLocks/>
          </p:cNvGrpSpPr>
          <p:nvPr/>
        </p:nvGrpSpPr>
        <p:grpSpPr bwMode="auto">
          <a:xfrm>
            <a:off x="5105400" y="1685925"/>
            <a:ext cx="3336925" cy="2200275"/>
            <a:chOff x="3244" y="2028"/>
            <a:chExt cx="2102" cy="1386"/>
          </a:xfrm>
        </p:grpSpPr>
        <p:sp>
          <p:nvSpPr>
            <p:cNvPr id="11281" name="Oval 27"/>
            <p:cNvSpPr>
              <a:spLocks noChangeArrowheads="1"/>
            </p:cNvSpPr>
            <p:nvPr/>
          </p:nvSpPr>
          <p:spPr bwMode="auto">
            <a:xfrm rot="-1893638">
              <a:off x="3244" y="2685"/>
              <a:ext cx="1221" cy="729"/>
            </a:xfrm>
            <a:prstGeom prst="ellipse">
              <a:avLst/>
            </a:prstGeom>
            <a:noFill/>
            <a:ln w="19050">
              <a:solidFill>
                <a:srgbClr val="FF6600"/>
              </a:solidFill>
              <a:round/>
              <a:headEnd/>
              <a:tailEnd/>
            </a:ln>
          </p:spPr>
          <p:txBody>
            <a:bodyPr wrap="none" anchor="ctr"/>
            <a:lstStyle/>
            <a:p>
              <a:endParaRPr lang="en-GB"/>
            </a:p>
          </p:txBody>
        </p:sp>
        <p:sp>
          <p:nvSpPr>
            <p:cNvPr id="11282" name="Oval 28"/>
            <p:cNvSpPr>
              <a:spLocks noChangeArrowheads="1"/>
            </p:cNvSpPr>
            <p:nvPr/>
          </p:nvSpPr>
          <p:spPr bwMode="auto">
            <a:xfrm>
              <a:off x="4770" y="2028"/>
              <a:ext cx="576" cy="576"/>
            </a:xfrm>
            <a:prstGeom prst="ellipse">
              <a:avLst/>
            </a:prstGeom>
            <a:noFill/>
            <a:ln w="19050">
              <a:solidFill>
                <a:srgbClr val="FF6600"/>
              </a:solidFill>
              <a:round/>
              <a:headEnd/>
              <a:tailEnd/>
            </a:ln>
          </p:spPr>
          <p:txBody>
            <a:bodyPr wrap="none" anchor="ctr"/>
            <a:lstStyle/>
            <a:p>
              <a:endParaRPr lang="en-GB"/>
            </a:p>
          </p:txBody>
        </p:sp>
      </p:grpSp>
      <p:sp>
        <p:nvSpPr>
          <p:cNvPr id="11278" name="Text Box 29"/>
          <p:cNvSpPr txBox="1">
            <a:spLocks noChangeArrowheads="1"/>
          </p:cNvSpPr>
          <p:nvPr/>
        </p:nvSpPr>
        <p:spPr bwMode="auto">
          <a:xfrm>
            <a:off x="4953000" y="2300288"/>
            <a:ext cx="1169988" cy="366712"/>
          </a:xfrm>
          <a:prstGeom prst="rect">
            <a:avLst/>
          </a:prstGeom>
          <a:noFill/>
          <a:ln w="9525">
            <a:noFill/>
            <a:miter lim="800000"/>
            <a:headEnd/>
            <a:tailEnd/>
          </a:ln>
        </p:spPr>
        <p:txBody>
          <a:bodyPr wrap="none">
            <a:spAutoFit/>
          </a:bodyPr>
          <a:lstStyle/>
          <a:p>
            <a:r>
              <a:rPr lang="en-GB" dirty="0"/>
              <a:t>Cluster c</a:t>
            </a:r>
            <a:r>
              <a:rPr lang="en-GB" baseline="-25000" dirty="0"/>
              <a:t>2</a:t>
            </a:r>
          </a:p>
        </p:txBody>
      </p:sp>
      <p:sp>
        <p:nvSpPr>
          <p:cNvPr id="11279" name="Text Box 30"/>
          <p:cNvSpPr txBox="1">
            <a:spLocks noChangeArrowheads="1"/>
          </p:cNvSpPr>
          <p:nvPr/>
        </p:nvSpPr>
        <p:spPr bwMode="auto">
          <a:xfrm>
            <a:off x="7821613" y="2528888"/>
            <a:ext cx="1169987" cy="366712"/>
          </a:xfrm>
          <a:prstGeom prst="rect">
            <a:avLst/>
          </a:prstGeom>
          <a:noFill/>
          <a:ln w="9525">
            <a:noFill/>
            <a:miter lim="800000"/>
            <a:headEnd/>
            <a:tailEnd/>
          </a:ln>
        </p:spPr>
        <p:txBody>
          <a:bodyPr wrap="none">
            <a:spAutoFit/>
          </a:bodyPr>
          <a:lstStyle/>
          <a:p>
            <a:r>
              <a:rPr lang="en-GB"/>
              <a:t>Cluster c</a:t>
            </a:r>
            <a:r>
              <a:rPr lang="en-GB" baseline="-25000"/>
              <a:t>1</a:t>
            </a:r>
          </a:p>
        </p:txBody>
      </p:sp>
      <p:graphicFrame>
        <p:nvGraphicFramePr>
          <p:cNvPr id="11268" name="Object 31"/>
          <p:cNvGraphicFramePr>
            <a:graphicFrameLocks noChangeAspect="1"/>
          </p:cNvGraphicFramePr>
          <p:nvPr/>
        </p:nvGraphicFramePr>
        <p:xfrm>
          <a:off x="685800" y="4779963"/>
          <a:ext cx="1697038" cy="325437"/>
        </p:xfrm>
        <a:graphic>
          <a:graphicData uri="http://schemas.openxmlformats.org/presentationml/2006/ole">
            <mc:AlternateContent xmlns:mc="http://schemas.openxmlformats.org/markup-compatibility/2006">
              <mc:Choice xmlns:v="urn:schemas-microsoft-com:vml" Requires="v">
                <p:oleObj spid="_x0000_s7184" name="Equation" r:id="rId8" imgW="952200" imgH="190440" progId="Equation.3">
                  <p:embed/>
                </p:oleObj>
              </mc:Choice>
              <mc:Fallback>
                <p:oleObj name="Equation" r:id="rId8" imgW="952200" imgH="190440" progId="Equation.3">
                  <p:embed/>
                  <p:pic>
                    <p:nvPicPr>
                      <p:cNvPr id="11268" name="Object 3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5800" y="4779963"/>
                        <a:ext cx="1697038" cy="325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69" name="Object 32"/>
          <p:cNvGraphicFramePr>
            <a:graphicFrameLocks noChangeAspect="1"/>
          </p:cNvGraphicFramePr>
          <p:nvPr/>
        </p:nvGraphicFramePr>
        <p:xfrm>
          <a:off x="2667000" y="4779963"/>
          <a:ext cx="1719263" cy="325437"/>
        </p:xfrm>
        <a:graphic>
          <a:graphicData uri="http://schemas.openxmlformats.org/presentationml/2006/ole">
            <mc:AlternateContent xmlns:mc="http://schemas.openxmlformats.org/markup-compatibility/2006">
              <mc:Choice xmlns:v="urn:schemas-microsoft-com:vml" Requires="v">
                <p:oleObj spid="_x0000_s7185" name="Equation" r:id="rId10" imgW="965160" imgH="190440" progId="Equation.3">
                  <p:embed/>
                </p:oleObj>
              </mc:Choice>
              <mc:Fallback>
                <p:oleObj name="Equation" r:id="rId10" imgW="965160" imgH="190440" progId="Equation.3">
                  <p:embed/>
                  <p:pic>
                    <p:nvPicPr>
                      <p:cNvPr id="11269" name="Object 3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67000" y="4779963"/>
                        <a:ext cx="1719263" cy="325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0" name="Text Box 33"/>
          <p:cNvSpPr txBox="1">
            <a:spLocks noChangeArrowheads="1"/>
          </p:cNvSpPr>
          <p:nvPr/>
        </p:nvSpPr>
        <p:spPr bwMode="auto">
          <a:xfrm>
            <a:off x="4572000" y="4718050"/>
            <a:ext cx="4105275" cy="366713"/>
          </a:xfrm>
          <a:prstGeom prst="rect">
            <a:avLst/>
          </a:prstGeom>
          <a:noFill/>
          <a:ln w="9525">
            <a:noFill/>
            <a:miter lim="800000"/>
            <a:headEnd/>
            <a:tailEnd/>
          </a:ln>
        </p:spPr>
        <p:txBody>
          <a:bodyPr wrap="none">
            <a:spAutoFit/>
          </a:bodyPr>
          <a:lstStyle/>
          <a:p>
            <a:r>
              <a:rPr lang="en-GB">
                <a:sym typeface="Symbol" pitchFamily="18" charset="2"/>
              </a:rPr>
              <a:t> </a:t>
            </a:r>
            <a:r>
              <a:rPr lang="en-GB"/>
              <a:t>C</a:t>
            </a:r>
            <a:r>
              <a:rPr lang="en-GB" baseline="-25000"/>
              <a:t>1</a:t>
            </a:r>
            <a:r>
              <a:rPr lang="en-GB"/>
              <a:t> is a better quality cluster than C</a:t>
            </a:r>
            <a:r>
              <a:rPr lang="en-GB" baseline="-25000"/>
              <a:t>2</a:t>
            </a:r>
            <a:r>
              <a:rPr lang="en-GB"/>
              <a:t>.</a:t>
            </a:r>
          </a:p>
        </p:txBody>
      </p:sp>
      <p:graphicFrame>
        <p:nvGraphicFramePr>
          <p:cNvPr id="11270" name="Object 34"/>
          <p:cNvGraphicFramePr>
            <a:graphicFrameLocks noChangeAspect="1"/>
          </p:cNvGraphicFramePr>
          <p:nvPr/>
        </p:nvGraphicFramePr>
        <p:xfrm>
          <a:off x="685800" y="5440363"/>
          <a:ext cx="3119438" cy="261937"/>
        </p:xfrm>
        <a:graphic>
          <a:graphicData uri="http://schemas.openxmlformats.org/presentationml/2006/ole">
            <mc:AlternateContent xmlns:mc="http://schemas.openxmlformats.org/markup-compatibility/2006">
              <mc:Choice xmlns:v="urn:schemas-microsoft-com:vml" Requires="v">
                <p:oleObj spid="_x0000_s7186" name="Equation" r:id="rId12" imgW="1688760" imgH="152280" progId="Equation.3">
                  <p:embed/>
                </p:oleObj>
              </mc:Choice>
              <mc:Fallback>
                <p:oleObj name="Equation" r:id="rId12" imgW="1688760" imgH="152280" progId="Equation.3">
                  <p:embed/>
                  <p:pic>
                    <p:nvPicPr>
                      <p:cNvPr id="11270" name="Object 3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85800" y="5440363"/>
                        <a:ext cx="3119438" cy="261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71" name="Object 35"/>
          <p:cNvGraphicFramePr>
            <a:graphicFrameLocks noChangeAspect="1"/>
          </p:cNvGraphicFramePr>
          <p:nvPr/>
        </p:nvGraphicFramePr>
        <p:xfrm>
          <a:off x="4170363" y="5446713"/>
          <a:ext cx="1158875" cy="255587"/>
        </p:xfrm>
        <a:graphic>
          <a:graphicData uri="http://schemas.openxmlformats.org/presentationml/2006/ole">
            <mc:AlternateContent xmlns:mc="http://schemas.openxmlformats.org/markup-compatibility/2006">
              <mc:Choice xmlns:v="urn:schemas-microsoft-com:vml" Requires="v">
                <p:oleObj spid="_x0000_s7187" name="Equation" r:id="rId14" imgW="698400" imgH="152280" progId="Equation.3">
                  <p:embed/>
                </p:oleObj>
              </mc:Choice>
              <mc:Fallback>
                <p:oleObj name="Equation" r:id="rId14" imgW="698400" imgH="152280" progId="Equation.3">
                  <p:embed/>
                  <p:pic>
                    <p:nvPicPr>
                      <p:cNvPr id="11271" name="Object 3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170363" y="5446713"/>
                        <a:ext cx="1158875" cy="255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12632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285720" y="214290"/>
            <a:ext cx="7272337" cy="523857"/>
          </a:xfrm>
        </p:spPr>
        <p:txBody>
          <a:bodyPr>
            <a:normAutofit fontScale="90000"/>
          </a:bodyPr>
          <a:lstStyle/>
          <a:p>
            <a:r>
              <a:rPr lang="en-GB" sz="3200" b="1" dirty="0"/>
              <a:t>Cluster Evaluation &amp; Interpretation</a:t>
            </a:r>
          </a:p>
        </p:txBody>
      </p:sp>
      <p:sp>
        <p:nvSpPr>
          <p:cNvPr id="36869" name="Rectangle 14"/>
          <p:cNvSpPr>
            <a:spLocks noGrp="1" noChangeArrowheads="1"/>
          </p:cNvSpPr>
          <p:nvPr>
            <p:ph type="body" idx="4294967295"/>
          </p:nvPr>
        </p:nvSpPr>
        <p:spPr>
          <a:xfrm>
            <a:off x="428596" y="857232"/>
            <a:ext cx="8229600" cy="3200400"/>
          </a:xfrm>
        </p:spPr>
        <p:txBody>
          <a:bodyPr/>
          <a:lstStyle/>
          <a:p>
            <a:pPr marL="285750" indent="-285750">
              <a:lnSpc>
                <a:spcPct val="90000"/>
              </a:lnSpc>
            </a:pPr>
            <a:r>
              <a:rPr lang="en-GB" sz="2800" b="1" dirty="0"/>
              <a:t>Cluster interpretation</a:t>
            </a:r>
          </a:p>
          <a:p>
            <a:pPr marL="857250" lvl="1" indent="-319088">
              <a:lnSpc>
                <a:spcPct val="90000"/>
              </a:lnSpc>
            </a:pPr>
            <a:r>
              <a:rPr lang="en-GB" sz="2400" dirty="0"/>
              <a:t>Within cluster</a:t>
            </a:r>
          </a:p>
          <a:p>
            <a:pPr marL="1238250" lvl="2" indent="-188913">
              <a:lnSpc>
                <a:spcPct val="90000"/>
              </a:lnSpc>
            </a:pPr>
            <a:r>
              <a:rPr lang="en-GB" sz="2000" dirty="0"/>
              <a:t>How values of the clustering attributes are distributed</a:t>
            </a:r>
          </a:p>
          <a:p>
            <a:pPr marL="1238250" lvl="2" indent="-188913">
              <a:lnSpc>
                <a:spcPct val="90000"/>
              </a:lnSpc>
            </a:pPr>
            <a:r>
              <a:rPr lang="en-GB" sz="2000" dirty="0"/>
              <a:t>How values of supplementary attributes are distributed</a:t>
            </a:r>
          </a:p>
          <a:p>
            <a:pPr marL="857250" lvl="1" indent="-319088">
              <a:lnSpc>
                <a:spcPct val="90000"/>
              </a:lnSpc>
            </a:pPr>
            <a:r>
              <a:rPr lang="en-GB" sz="2400" dirty="0"/>
              <a:t>Outside cluster</a:t>
            </a:r>
          </a:p>
          <a:p>
            <a:pPr marL="1238250" lvl="2" indent="-188913">
              <a:lnSpc>
                <a:spcPct val="90000"/>
              </a:lnSpc>
            </a:pPr>
            <a:r>
              <a:rPr lang="en-GB" sz="2000" dirty="0"/>
              <a:t>Exceptions and anomalies</a:t>
            </a:r>
          </a:p>
          <a:p>
            <a:pPr marL="857250" lvl="1" indent="-319088">
              <a:lnSpc>
                <a:spcPct val="90000"/>
              </a:lnSpc>
            </a:pPr>
            <a:r>
              <a:rPr lang="en-GB" sz="2400" dirty="0"/>
              <a:t>Between cluster</a:t>
            </a:r>
          </a:p>
          <a:p>
            <a:pPr marL="1238250" lvl="2" indent="-188913">
              <a:lnSpc>
                <a:spcPct val="90000"/>
              </a:lnSpc>
            </a:pPr>
            <a:r>
              <a:rPr lang="en-GB" sz="2000" dirty="0"/>
              <a:t>Comparative view</a:t>
            </a:r>
          </a:p>
        </p:txBody>
      </p:sp>
      <p:pic>
        <p:nvPicPr>
          <p:cNvPr id="36870" name="Picture 15" descr="fig4"/>
          <p:cNvPicPr>
            <a:picLocks noChangeAspect="1" noChangeArrowheads="1"/>
          </p:cNvPicPr>
          <p:nvPr/>
        </p:nvPicPr>
        <p:blipFill>
          <a:blip r:embed="rId3"/>
          <a:srcRect/>
          <a:stretch>
            <a:fillRect/>
          </a:stretch>
        </p:blipFill>
        <p:spPr bwMode="auto">
          <a:xfrm>
            <a:off x="3200400" y="4627563"/>
            <a:ext cx="3581400" cy="1392237"/>
          </a:xfrm>
          <a:prstGeom prst="rect">
            <a:avLst/>
          </a:prstGeom>
          <a:noFill/>
          <a:ln w="9525">
            <a:noFill/>
            <a:miter lim="800000"/>
            <a:headEnd/>
            <a:tailEnd/>
          </a:ln>
        </p:spPr>
      </p:pic>
      <p:sp>
        <p:nvSpPr>
          <p:cNvPr id="36871" name="AutoShape 17"/>
          <p:cNvSpPr>
            <a:spLocks noChangeArrowheads="1"/>
          </p:cNvSpPr>
          <p:nvPr/>
        </p:nvSpPr>
        <p:spPr bwMode="auto">
          <a:xfrm>
            <a:off x="838200" y="4643446"/>
            <a:ext cx="1676400" cy="714380"/>
          </a:xfrm>
          <a:prstGeom prst="wedgeRectCallout">
            <a:avLst>
              <a:gd name="adj1" fmla="val 164491"/>
              <a:gd name="adj2" fmla="val 102681"/>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cluster</a:t>
            </a:r>
          </a:p>
        </p:txBody>
      </p:sp>
      <p:sp>
        <p:nvSpPr>
          <p:cNvPr id="36872" name="AutoShape 18"/>
          <p:cNvSpPr>
            <a:spLocks noChangeArrowheads="1"/>
          </p:cNvSpPr>
          <p:nvPr/>
        </p:nvSpPr>
        <p:spPr bwMode="auto">
          <a:xfrm>
            <a:off x="838200" y="5410200"/>
            <a:ext cx="1676400" cy="662006"/>
          </a:xfrm>
          <a:prstGeom prst="wedgeRectCallout">
            <a:avLst>
              <a:gd name="adj1" fmla="val 112880"/>
              <a:gd name="adj2" fmla="val -24704"/>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population</a:t>
            </a:r>
          </a:p>
        </p:txBody>
      </p:sp>
      <p:sp>
        <p:nvSpPr>
          <p:cNvPr id="36873" name="AutoShape 19"/>
          <p:cNvSpPr>
            <a:spLocks noChangeArrowheads="1"/>
          </p:cNvSpPr>
          <p:nvPr/>
        </p:nvSpPr>
        <p:spPr bwMode="auto">
          <a:xfrm>
            <a:off x="7162800" y="5410200"/>
            <a:ext cx="1676400" cy="662006"/>
          </a:xfrm>
          <a:prstGeom prst="wedgeRectCallout">
            <a:avLst>
              <a:gd name="adj1" fmla="val -126324"/>
              <a:gd name="adj2" fmla="val -37500"/>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cluster</a:t>
            </a:r>
          </a:p>
        </p:txBody>
      </p:sp>
      <p:sp>
        <p:nvSpPr>
          <p:cNvPr id="36874" name="AutoShape 20"/>
          <p:cNvSpPr>
            <a:spLocks noChangeArrowheads="1"/>
          </p:cNvSpPr>
          <p:nvPr/>
        </p:nvSpPr>
        <p:spPr bwMode="auto">
          <a:xfrm>
            <a:off x="7162800" y="4648200"/>
            <a:ext cx="1676400" cy="709626"/>
          </a:xfrm>
          <a:prstGeom prst="wedgeRectCallout">
            <a:avLst>
              <a:gd name="adj1" fmla="val -149620"/>
              <a:gd name="adj2" fmla="val 78870"/>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population</a:t>
            </a:r>
          </a:p>
        </p:txBody>
      </p:sp>
    </p:spTree>
    <p:extLst>
      <p:ext uri="{BB962C8B-B14F-4D97-AF65-F5344CB8AC3E}">
        <p14:creationId xmlns:p14="http://schemas.microsoft.com/office/powerpoint/2010/main" val="831717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285720" y="285728"/>
            <a:ext cx="7272338" cy="523857"/>
          </a:xfrm>
        </p:spPr>
        <p:txBody>
          <a:bodyPr>
            <a:normAutofit fontScale="90000"/>
          </a:bodyPr>
          <a:lstStyle/>
          <a:p>
            <a:r>
              <a:rPr lang="en-GB" sz="3600" b="1" dirty="0"/>
              <a:t>Proximity Measures Revisited</a:t>
            </a:r>
          </a:p>
        </p:txBody>
      </p:sp>
      <p:sp>
        <p:nvSpPr>
          <p:cNvPr id="33797" name="Rectangle 14"/>
          <p:cNvSpPr>
            <a:spLocks noGrp="1" noChangeArrowheads="1"/>
          </p:cNvSpPr>
          <p:nvPr>
            <p:ph type="body" idx="4294967295"/>
          </p:nvPr>
        </p:nvSpPr>
        <p:spPr>
          <a:xfrm>
            <a:off x="285720" y="1000108"/>
            <a:ext cx="8686800" cy="4138613"/>
          </a:xfrm>
        </p:spPr>
        <p:txBody>
          <a:bodyPr/>
          <a:lstStyle/>
          <a:p>
            <a:pPr marL="285750" indent="-285750"/>
            <a:r>
              <a:rPr lang="en-GB" sz="2800" b="1" dirty="0"/>
              <a:t>Problems of </a:t>
            </a:r>
            <a:r>
              <a:rPr lang="en-GB" sz="2800" b="1" dirty="0" err="1"/>
              <a:t>Pairwise</a:t>
            </a:r>
            <a:r>
              <a:rPr lang="en-GB" sz="2800" b="1" dirty="0"/>
              <a:t> Proximity Measures </a:t>
            </a:r>
          </a:p>
          <a:p>
            <a:pPr marL="628650" lvl="1" indent="-266700">
              <a:spcAft>
                <a:spcPts val="600"/>
              </a:spcAft>
            </a:pPr>
            <a:r>
              <a:rPr lang="en-GB" sz="2400" dirty="0"/>
              <a:t>Measurement may not be effective in</a:t>
            </a:r>
          </a:p>
          <a:p>
            <a:pPr marL="895350" lvl="2" indent="-180975"/>
            <a:r>
              <a:rPr lang="en-GB" sz="2000" dirty="0"/>
              <a:t>Data are more scattered in high dimensionality spaces</a:t>
            </a:r>
          </a:p>
          <a:p>
            <a:pPr marL="895350" lvl="2" indent="-180975"/>
            <a:r>
              <a:rPr lang="en-GB" sz="2000" dirty="0"/>
              <a:t>Data densities may be of different degrees</a:t>
            </a:r>
          </a:p>
          <a:p>
            <a:pPr marL="895350" lvl="2" indent="-180975"/>
            <a:r>
              <a:rPr lang="en-GB" sz="2000" dirty="0"/>
              <a:t>Certain types of data such as time-series </a:t>
            </a:r>
          </a:p>
        </p:txBody>
      </p:sp>
      <p:sp>
        <p:nvSpPr>
          <p:cNvPr id="33795"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33796"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grpSp>
        <p:nvGrpSpPr>
          <p:cNvPr id="2" name="Group 97"/>
          <p:cNvGrpSpPr>
            <a:grpSpLocks/>
          </p:cNvGrpSpPr>
          <p:nvPr/>
        </p:nvGrpSpPr>
        <p:grpSpPr bwMode="auto">
          <a:xfrm>
            <a:off x="285750" y="3662364"/>
            <a:ext cx="1909986" cy="2065620"/>
            <a:chOff x="357158" y="3804826"/>
            <a:chExt cx="1909999" cy="2066620"/>
          </a:xfrm>
        </p:grpSpPr>
        <p:grpSp>
          <p:nvGrpSpPr>
            <p:cNvPr id="3" name="Group 94"/>
            <p:cNvGrpSpPr>
              <a:grpSpLocks/>
            </p:cNvGrpSpPr>
            <p:nvPr/>
          </p:nvGrpSpPr>
          <p:grpSpPr bwMode="auto">
            <a:xfrm>
              <a:off x="500034" y="3804826"/>
              <a:ext cx="1428760" cy="1285884"/>
              <a:chOff x="928662" y="3714752"/>
              <a:chExt cx="1647828" cy="1500198"/>
            </a:xfrm>
          </p:grpSpPr>
          <p:sp>
            <p:nvSpPr>
              <p:cNvPr id="6" name="Oval 5"/>
              <p:cNvSpPr/>
              <p:nvPr/>
            </p:nvSpPr>
            <p:spPr>
              <a:xfrm>
                <a:off x="1071474" y="4142790"/>
                <a:ext cx="71406"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7" name="Oval 6"/>
              <p:cNvSpPr/>
              <p:nvPr/>
            </p:nvSpPr>
            <p:spPr>
              <a:xfrm>
                <a:off x="1437658" y="3714752"/>
                <a:ext cx="71406" cy="722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 name="Oval 7"/>
              <p:cNvSpPr/>
              <p:nvPr/>
            </p:nvSpPr>
            <p:spPr>
              <a:xfrm>
                <a:off x="1285692" y="4643094"/>
                <a:ext cx="71405"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9" name="Oval 8"/>
              <p:cNvSpPr/>
              <p:nvPr/>
            </p:nvSpPr>
            <p:spPr>
              <a:xfrm>
                <a:off x="1571315" y="4142790"/>
                <a:ext cx="71405"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0" name="Oval 9"/>
              <p:cNvSpPr/>
              <p:nvPr/>
            </p:nvSpPr>
            <p:spPr>
              <a:xfrm>
                <a:off x="1714127" y="4572681"/>
                <a:ext cx="71405" cy="70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1" name="Oval 10"/>
              <p:cNvSpPr/>
              <p:nvPr/>
            </p:nvSpPr>
            <p:spPr>
              <a:xfrm>
                <a:off x="1928344" y="3929698"/>
                <a:ext cx="71406" cy="70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2" name="Oval 11"/>
              <p:cNvSpPr/>
              <p:nvPr/>
            </p:nvSpPr>
            <p:spPr>
              <a:xfrm>
                <a:off x="2201152" y="4357735"/>
                <a:ext cx="71405"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3" name="Oval 12"/>
              <p:cNvSpPr/>
              <p:nvPr/>
            </p:nvSpPr>
            <p:spPr>
              <a:xfrm>
                <a:off x="928662" y="4572681"/>
                <a:ext cx="71406" cy="70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4" name="Oval 13"/>
              <p:cNvSpPr/>
              <p:nvPr/>
            </p:nvSpPr>
            <p:spPr>
              <a:xfrm>
                <a:off x="2505085" y="4643094"/>
                <a:ext cx="71405"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5" name="Oval 14"/>
              <p:cNvSpPr/>
              <p:nvPr/>
            </p:nvSpPr>
            <p:spPr>
              <a:xfrm>
                <a:off x="2499591" y="3929698"/>
                <a:ext cx="71406" cy="70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6" name="Oval 15"/>
              <p:cNvSpPr/>
              <p:nvPr/>
            </p:nvSpPr>
            <p:spPr>
              <a:xfrm>
                <a:off x="2071156" y="4930307"/>
                <a:ext cx="71406" cy="704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7" name="Oval 16"/>
              <p:cNvSpPr/>
              <p:nvPr/>
            </p:nvSpPr>
            <p:spPr>
              <a:xfrm>
                <a:off x="1499909" y="5143399"/>
                <a:ext cx="71406" cy="722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cxnSp>
            <p:nvCxnSpPr>
              <p:cNvPr id="19" name="Straight Arrow Connector 18"/>
              <p:cNvCxnSpPr>
                <a:stCxn id="9" idx="7"/>
                <a:endCxn id="11" idx="3"/>
              </p:cNvCxnSpPr>
              <p:nvPr/>
            </p:nvCxnSpPr>
            <p:spPr>
              <a:xfrm rot="5400000" flipH="1" flipV="1">
                <a:off x="1704001" y="3918579"/>
                <a:ext cx="163062" cy="307595"/>
              </a:xfrm>
              <a:prstGeom prst="straightConnector1">
                <a:avLst/>
              </a:prstGeom>
              <a:ln>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16200000" flipH="1">
                <a:off x="1482086" y="4322463"/>
                <a:ext cx="379860" cy="142812"/>
              </a:xfrm>
              <a:prstGeom prst="straightConnector1">
                <a:avLst/>
              </a:prstGeom>
              <a:ln>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33887" name="TextBox 24"/>
              <p:cNvSpPr txBox="1">
                <a:spLocks noChangeArrowheads="1"/>
              </p:cNvSpPr>
              <p:nvPr/>
            </p:nvSpPr>
            <p:spPr bwMode="auto">
              <a:xfrm>
                <a:off x="1928794" y="3723505"/>
                <a:ext cx="279244" cy="276999"/>
              </a:xfrm>
              <a:prstGeom prst="rect">
                <a:avLst/>
              </a:prstGeom>
              <a:noFill/>
              <a:ln w="9525">
                <a:noFill/>
                <a:miter lim="800000"/>
                <a:headEnd/>
                <a:tailEnd/>
              </a:ln>
            </p:spPr>
            <p:txBody>
              <a:bodyPr wrap="none">
                <a:spAutoFit/>
              </a:bodyPr>
              <a:lstStyle/>
              <a:p>
                <a:r>
                  <a:rPr lang="en-GB" sz="1200" b="1" i="1"/>
                  <a:t>b</a:t>
                </a:r>
              </a:p>
            </p:txBody>
          </p:sp>
          <p:sp>
            <p:nvSpPr>
              <p:cNvPr id="33888" name="TextBox 25"/>
              <p:cNvSpPr txBox="1">
                <a:spLocks noChangeArrowheads="1"/>
              </p:cNvSpPr>
              <p:nvPr/>
            </p:nvSpPr>
            <p:spPr bwMode="auto">
              <a:xfrm>
                <a:off x="1285852" y="4009257"/>
                <a:ext cx="269626" cy="276999"/>
              </a:xfrm>
              <a:prstGeom prst="rect">
                <a:avLst/>
              </a:prstGeom>
              <a:noFill/>
              <a:ln w="9525">
                <a:noFill/>
                <a:miter lim="800000"/>
                <a:headEnd/>
                <a:tailEnd/>
              </a:ln>
            </p:spPr>
            <p:txBody>
              <a:bodyPr wrap="none">
                <a:spAutoFit/>
              </a:bodyPr>
              <a:lstStyle/>
              <a:p>
                <a:r>
                  <a:rPr lang="en-GB" sz="1200" b="1" i="1"/>
                  <a:t>a</a:t>
                </a:r>
              </a:p>
            </p:txBody>
          </p:sp>
          <p:sp>
            <p:nvSpPr>
              <p:cNvPr id="33889" name="TextBox 26"/>
              <p:cNvSpPr txBox="1">
                <a:spLocks noChangeArrowheads="1"/>
              </p:cNvSpPr>
              <p:nvPr/>
            </p:nvSpPr>
            <p:spPr bwMode="auto">
              <a:xfrm>
                <a:off x="1704958" y="4580761"/>
                <a:ext cx="269626" cy="276999"/>
              </a:xfrm>
              <a:prstGeom prst="rect">
                <a:avLst/>
              </a:prstGeom>
              <a:noFill/>
              <a:ln w="9525">
                <a:noFill/>
                <a:miter lim="800000"/>
                <a:headEnd/>
                <a:tailEnd/>
              </a:ln>
            </p:spPr>
            <p:txBody>
              <a:bodyPr wrap="none">
                <a:spAutoFit/>
              </a:bodyPr>
              <a:lstStyle/>
              <a:p>
                <a:r>
                  <a:rPr lang="en-GB" sz="1200" b="1" i="1"/>
                  <a:t>c</a:t>
                </a:r>
              </a:p>
            </p:txBody>
          </p:sp>
        </p:grpSp>
        <p:sp>
          <p:nvSpPr>
            <p:cNvPr id="33872" name="TextBox 27"/>
            <p:cNvSpPr txBox="1">
              <a:spLocks noChangeArrowheads="1"/>
            </p:cNvSpPr>
            <p:nvPr/>
          </p:nvSpPr>
          <p:spPr bwMode="auto">
            <a:xfrm>
              <a:off x="357158" y="5286388"/>
              <a:ext cx="1909999" cy="585058"/>
            </a:xfrm>
            <a:prstGeom prst="rect">
              <a:avLst/>
            </a:prstGeom>
            <a:noFill/>
            <a:ln w="9525">
              <a:noFill/>
              <a:miter lim="800000"/>
              <a:headEnd/>
              <a:tailEnd/>
            </a:ln>
          </p:spPr>
          <p:txBody>
            <a:bodyPr wrap="square">
              <a:spAutoFit/>
            </a:bodyPr>
            <a:lstStyle/>
            <a:p>
              <a:r>
                <a:rPr lang="en-GB" sz="1600" b="1" dirty="0">
                  <a:latin typeface="Arial Narrow" pitchFamily="34" charset="0"/>
                </a:rPr>
                <a:t>Is b really that </a:t>
              </a:r>
              <a:r>
                <a:rPr lang="en-GB" sz="1600" b="1" dirty="0" smtClean="0">
                  <a:latin typeface="Arial Narrow" pitchFamily="34" charset="0"/>
                </a:rPr>
                <a:t>much closer </a:t>
              </a:r>
              <a:r>
                <a:rPr lang="en-GB" sz="1600" b="1" dirty="0">
                  <a:latin typeface="Arial Narrow" pitchFamily="34" charset="0"/>
                </a:rPr>
                <a:t>to a than c?</a:t>
              </a:r>
            </a:p>
          </p:txBody>
        </p:sp>
      </p:grpSp>
      <p:grpSp>
        <p:nvGrpSpPr>
          <p:cNvPr id="4" name="Group 98"/>
          <p:cNvGrpSpPr>
            <a:grpSpLocks/>
          </p:cNvGrpSpPr>
          <p:nvPr/>
        </p:nvGrpSpPr>
        <p:grpSpPr bwMode="auto">
          <a:xfrm>
            <a:off x="2286000" y="3643313"/>
            <a:ext cx="1928813" cy="2122487"/>
            <a:chOff x="2357422" y="3819365"/>
            <a:chExt cx="1928826" cy="2123236"/>
          </a:xfrm>
        </p:grpSpPr>
        <p:sp>
          <p:nvSpPr>
            <p:cNvPr id="33847" name="TextBox 45"/>
            <p:cNvSpPr txBox="1">
              <a:spLocks noChangeArrowheads="1"/>
            </p:cNvSpPr>
            <p:nvPr/>
          </p:nvSpPr>
          <p:spPr bwMode="auto">
            <a:xfrm>
              <a:off x="2357422" y="5357826"/>
              <a:ext cx="1785950" cy="584775"/>
            </a:xfrm>
            <a:prstGeom prst="rect">
              <a:avLst/>
            </a:prstGeom>
            <a:noFill/>
            <a:ln w="9525">
              <a:noFill/>
              <a:miter lim="800000"/>
              <a:headEnd/>
              <a:tailEnd/>
            </a:ln>
          </p:spPr>
          <p:txBody>
            <a:bodyPr>
              <a:spAutoFit/>
            </a:bodyPr>
            <a:lstStyle/>
            <a:p>
              <a:r>
                <a:rPr lang="en-GB" sz="1600" b="1">
                  <a:latin typeface="Arial Narrow" pitchFamily="34" charset="0"/>
                </a:rPr>
                <a:t>Should b belong to cluster A or B?</a:t>
              </a:r>
            </a:p>
          </p:txBody>
        </p:sp>
        <p:grpSp>
          <p:nvGrpSpPr>
            <p:cNvPr id="5" name="Group 95"/>
            <p:cNvGrpSpPr>
              <a:grpSpLocks/>
            </p:cNvGrpSpPr>
            <p:nvPr/>
          </p:nvGrpSpPr>
          <p:grpSpPr bwMode="auto">
            <a:xfrm>
              <a:off x="2357422" y="3819365"/>
              <a:ext cx="1928826" cy="1252709"/>
              <a:chOff x="3571868" y="3747927"/>
              <a:chExt cx="2189530" cy="1428760"/>
            </a:xfrm>
          </p:grpSpPr>
          <p:sp>
            <p:nvSpPr>
              <p:cNvPr id="29" name="Oval 28"/>
              <p:cNvSpPr/>
              <p:nvPr/>
            </p:nvSpPr>
            <p:spPr>
              <a:xfrm>
                <a:off x="4152138" y="4390917"/>
                <a:ext cx="72083" cy="72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0" name="Oval 29"/>
              <p:cNvSpPr/>
              <p:nvPr/>
            </p:nvSpPr>
            <p:spPr>
              <a:xfrm>
                <a:off x="4746825" y="3885581"/>
                <a:ext cx="72083" cy="72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1" name="Oval 30"/>
              <p:cNvSpPr/>
              <p:nvPr/>
            </p:nvSpPr>
            <p:spPr>
              <a:xfrm>
                <a:off x="4418846" y="4124665"/>
                <a:ext cx="72083"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2" name="Oval 31"/>
              <p:cNvSpPr/>
              <p:nvPr/>
            </p:nvSpPr>
            <p:spPr>
              <a:xfrm>
                <a:off x="4644107" y="4463366"/>
                <a:ext cx="70281"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3" name="Oval 32"/>
              <p:cNvSpPr/>
              <p:nvPr/>
            </p:nvSpPr>
            <p:spPr>
              <a:xfrm>
                <a:off x="4644107" y="4820181"/>
                <a:ext cx="70281"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4" name="Oval 33"/>
              <p:cNvSpPr/>
              <p:nvPr/>
            </p:nvSpPr>
            <p:spPr>
              <a:xfrm>
                <a:off x="4928836" y="4247829"/>
                <a:ext cx="72083" cy="72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5" name="Oval 34"/>
              <p:cNvSpPr/>
              <p:nvPr/>
            </p:nvSpPr>
            <p:spPr>
              <a:xfrm>
                <a:off x="4928836" y="4668037"/>
                <a:ext cx="72083"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6" name="Oval 35"/>
              <p:cNvSpPr/>
              <p:nvPr/>
            </p:nvSpPr>
            <p:spPr>
              <a:xfrm>
                <a:off x="4071045" y="4820181"/>
                <a:ext cx="72083"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7" name="Oval 36"/>
              <p:cNvSpPr/>
              <p:nvPr/>
            </p:nvSpPr>
            <p:spPr>
              <a:xfrm>
                <a:off x="5258617" y="4796635"/>
                <a:ext cx="70282"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8" name="Oval 37"/>
              <p:cNvSpPr/>
              <p:nvPr/>
            </p:nvSpPr>
            <p:spPr>
              <a:xfrm>
                <a:off x="5114450" y="4724185"/>
                <a:ext cx="72083" cy="72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9" name="Oval 38"/>
              <p:cNvSpPr/>
              <p:nvPr/>
            </p:nvSpPr>
            <p:spPr>
              <a:xfrm>
                <a:off x="5044169" y="4867274"/>
                <a:ext cx="70281" cy="72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40" name="Oval 39"/>
              <p:cNvSpPr/>
              <p:nvPr/>
            </p:nvSpPr>
            <p:spPr>
              <a:xfrm>
                <a:off x="5166711" y="4849161"/>
                <a:ext cx="72083"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3861" name="TextBox 42"/>
              <p:cNvSpPr txBox="1">
                <a:spLocks noChangeArrowheads="1"/>
              </p:cNvSpPr>
              <p:nvPr/>
            </p:nvSpPr>
            <p:spPr bwMode="auto">
              <a:xfrm>
                <a:off x="4848227" y="4433732"/>
                <a:ext cx="295274" cy="276999"/>
              </a:xfrm>
              <a:prstGeom prst="rect">
                <a:avLst/>
              </a:prstGeom>
              <a:noFill/>
              <a:ln w="9525">
                <a:noFill/>
                <a:miter lim="800000"/>
                <a:headEnd/>
                <a:tailEnd/>
              </a:ln>
            </p:spPr>
            <p:txBody>
              <a:bodyPr>
                <a:spAutoFit/>
              </a:bodyPr>
              <a:lstStyle/>
              <a:p>
                <a:r>
                  <a:rPr lang="en-GB" sz="1200" b="1" i="1"/>
                  <a:t>b</a:t>
                </a:r>
              </a:p>
            </p:txBody>
          </p:sp>
          <p:sp>
            <p:nvSpPr>
              <p:cNvPr id="33862" name="TextBox 43"/>
              <p:cNvSpPr txBox="1">
                <a:spLocks noChangeArrowheads="1"/>
              </p:cNvSpPr>
              <p:nvPr/>
            </p:nvSpPr>
            <p:spPr bwMode="auto">
              <a:xfrm>
                <a:off x="3571868" y="3819365"/>
                <a:ext cx="332142" cy="338554"/>
              </a:xfrm>
              <a:prstGeom prst="rect">
                <a:avLst/>
              </a:prstGeom>
              <a:noFill/>
              <a:ln w="9525">
                <a:noFill/>
                <a:miter lim="800000"/>
                <a:headEnd/>
                <a:tailEnd/>
              </a:ln>
            </p:spPr>
            <p:txBody>
              <a:bodyPr wrap="none">
                <a:spAutoFit/>
              </a:bodyPr>
              <a:lstStyle/>
              <a:p>
                <a:r>
                  <a:rPr lang="en-GB" sz="1600" b="1" i="1"/>
                  <a:t>A</a:t>
                </a:r>
              </a:p>
            </p:txBody>
          </p:sp>
          <p:sp>
            <p:nvSpPr>
              <p:cNvPr id="33863" name="TextBox 44"/>
              <p:cNvSpPr txBox="1">
                <a:spLocks noChangeArrowheads="1"/>
              </p:cNvSpPr>
              <p:nvPr/>
            </p:nvSpPr>
            <p:spPr bwMode="auto">
              <a:xfrm>
                <a:off x="5429256" y="4676621"/>
                <a:ext cx="332142" cy="338554"/>
              </a:xfrm>
              <a:prstGeom prst="rect">
                <a:avLst/>
              </a:prstGeom>
              <a:noFill/>
              <a:ln w="9525">
                <a:noFill/>
                <a:miter lim="800000"/>
                <a:headEnd/>
                <a:tailEnd/>
              </a:ln>
            </p:spPr>
            <p:txBody>
              <a:bodyPr wrap="none">
                <a:spAutoFit/>
              </a:bodyPr>
              <a:lstStyle/>
              <a:p>
                <a:r>
                  <a:rPr lang="en-GB" sz="1600" b="1" i="1"/>
                  <a:t>B</a:t>
                </a:r>
              </a:p>
            </p:txBody>
          </p:sp>
          <p:sp>
            <p:nvSpPr>
              <p:cNvPr id="47" name="Oval 46"/>
              <p:cNvSpPr/>
              <p:nvPr/>
            </p:nvSpPr>
            <p:spPr>
              <a:xfrm>
                <a:off x="5215367" y="4677093"/>
                <a:ext cx="70282"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48" name="Oval 47"/>
              <p:cNvSpPr/>
              <p:nvPr/>
            </p:nvSpPr>
            <p:spPr>
              <a:xfrm>
                <a:off x="5125263" y="4963269"/>
                <a:ext cx="70282"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49" name="Oval 48"/>
              <p:cNvSpPr/>
              <p:nvPr/>
            </p:nvSpPr>
            <p:spPr>
              <a:xfrm>
                <a:off x="5258617" y="4963269"/>
                <a:ext cx="70282"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0" name="Oval 49"/>
              <p:cNvSpPr/>
              <p:nvPr/>
            </p:nvSpPr>
            <p:spPr>
              <a:xfrm>
                <a:off x="3786316" y="3747927"/>
                <a:ext cx="1284884" cy="1358430"/>
              </a:xfrm>
              <a:prstGeom prst="ellipse">
                <a:avLst/>
              </a:prstGeom>
              <a:noFill/>
              <a:ln w="635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1" name="Oval 50"/>
              <p:cNvSpPr/>
              <p:nvPr/>
            </p:nvSpPr>
            <p:spPr>
              <a:xfrm>
                <a:off x="4071045" y="4034103"/>
                <a:ext cx="72083" cy="70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2" name="Oval 51"/>
              <p:cNvSpPr/>
              <p:nvPr/>
            </p:nvSpPr>
            <p:spPr>
              <a:xfrm rot="737658">
                <a:off x="5018940" y="4534005"/>
                <a:ext cx="428895" cy="642990"/>
              </a:xfrm>
              <a:prstGeom prst="ellipse">
                <a:avLst/>
              </a:prstGeom>
              <a:noFill/>
              <a:ln w="635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6" name="Oval 55"/>
              <p:cNvSpPr/>
              <p:nvPr/>
            </p:nvSpPr>
            <p:spPr>
              <a:xfrm>
                <a:off x="4357576" y="4677093"/>
                <a:ext cx="72083" cy="70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grpSp>
      </p:grpSp>
      <p:grpSp>
        <p:nvGrpSpPr>
          <p:cNvPr id="18" name="Group 99"/>
          <p:cNvGrpSpPr>
            <a:grpSpLocks/>
          </p:cNvGrpSpPr>
          <p:nvPr/>
        </p:nvGrpSpPr>
        <p:grpSpPr bwMode="auto">
          <a:xfrm>
            <a:off x="4429125" y="3748088"/>
            <a:ext cx="2286000" cy="2051050"/>
            <a:chOff x="4500562" y="3890803"/>
            <a:chExt cx="2286016" cy="2051798"/>
          </a:xfrm>
        </p:grpSpPr>
        <p:grpSp>
          <p:nvGrpSpPr>
            <p:cNvPr id="20" name="Group 96"/>
            <p:cNvGrpSpPr>
              <a:grpSpLocks/>
            </p:cNvGrpSpPr>
            <p:nvPr/>
          </p:nvGrpSpPr>
          <p:grpSpPr bwMode="auto">
            <a:xfrm>
              <a:off x="4500562" y="3890803"/>
              <a:ext cx="2143140" cy="1109833"/>
              <a:chOff x="6143636" y="3747927"/>
              <a:chExt cx="2714644" cy="1395585"/>
            </a:xfrm>
          </p:grpSpPr>
          <p:sp>
            <p:nvSpPr>
              <p:cNvPr id="57" name="Oval 56"/>
              <p:cNvSpPr/>
              <p:nvPr/>
            </p:nvSpPr>
            <p:spPr>
              <a:xfrm>
                <a:off x="6509610" y="4390950"/>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8" name="Oval 57"/>
              <p:cNvSpPr/>
              <p:nvPr/>
            </p:nvSpPr>
            <p:spPr>
              <a:xfrm>
                <a:off x="7072648" y="4001541"/>
                <a:ext cx="70380" cy="698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59" name="Oval 58"/>
              <p:cNvSpPr/>
              <p:nvPr/>
            </p:nvSpPr>
            <p:spPr>
              <a:xfrm>
                <a:off x="6777054" y="4123357"/>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60" name="Oval 59"/>
              <p:cNvSpPr/>
              <p:nvPr/>
            </p:nvSpPr>
            <p:spPr>
              <a:xfrm>
                <a:off x="7000257" y="4462841"/>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61" name="Oval 60"/>
              <p:cNvSpPr/>
              <p:nvPr/>
            </p:nvSpPr>
            <p:spPr>
              <a:xfrm>
                <a:off x="7000257" y="4820298"/>
                <a:ext cx="72391" cy="698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62" name="Oval 61"/>
              <p:cNvSpPr/>
              <p:nvPr/>
            </p:nvSpPr>
            <p:spPr>
              <a:xfrm>
                <a:off x="7285797" y="4247169"/>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63" name="Oval 62"/>
              <p:cNvSpPr/>
              <p:nvPr/>
            </p:nvSpPr>
            <p:spPr>
              <a:xfrm>
                <a:off x="7285797" y="4666532"/>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64" name="Oval 63"/>
              <p:cNvSpPr/>
              <p:nvPr/>
            </p:nvSpPr>
            <p:spPr>
              <a:xfrm>
                <a:off x="6429176" y="4820298"/>
                <a:ext cx="72391" cy="698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3829" name="TextBox 68"/>
              <p:cNvSpPr txBox="1">
                <a:spLocks noChangeArrowheads="1"/>
              </p:cNvSpPr>
              <p:nvPr/>
            </p:nvSpPr>
            <p:spPr bwMode="auto">
              <a:xfrm>
                <a:off x="7205681" y="4433732"/>
                <a:ext cx="295274" cy="276999"/>
              </a:xfrm>
              <a:prstGeom prst="rect">
                <a:avLst/>
              </a:prstGeom>
              <a:noFill/>
              <a:ln w="9525">
                <a:noFill/>
                <a:miter lim="800000"/>
                <a:headEnd/>
                <a:tailEnd/>
              </a:ln>
            </p:spPr>
            <p:txBody>
              <a:bodyPr>
                <a:spAutoFit/>
              </a:bodyPr>
              <a:lstStyle/>
              <a:p>
                <a:r>
                  <a:rPr lang="en-GB" sz="1200" b="1" i="1"/>
                  <a:t>b</a:t>
                </a:r>
              </a:p>
            </p:txBody>
          </p:sp>
          <p:sp>
            <p:nvSpPr>
              <p:cNvPr id="75" name="Oval 74"/>
              <p:cNvSpPr/>
              <p:nvPr/>
            </p:nvSpPr>
            <p:spPr>
              <a:xfrm>
                <a:off x="6143636" y="3747927"/>
                <a:ext cx="1284932" cy="1357938"/>
              </a:xfrm>
              <a:prstGeom prst="ellipse">
                <a:avLst/>
              </a:prstGeom>
              <a:noFill/>
              <a:ln w="635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76" name="Oval 75"/>
              <p:cNvSpPr/>
              <p:nvPr/>
            </p:nvSpPr>
            <p:spPr>
              <a:xfrm>
                <a:off x="6429176" y="4033493"/>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78" name="Oval 77"/>
              <p:cNvSpPr/>
              <p:nvPr/>
            </p:nvSpPr>
            <p:spPr>
              <a:xfrm>
                <a:off x="6714717" y="4676516"/>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79" name="Oval 78"/>
              <p:cNvSpPr/>
              <p:nvPr/>
            </p:nvSpPr>
            <p:spPr>
              <a:xfrm>
                <a:off x="6216027" y="4572674"/>
                <a:ext cx="70380"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0" name="Oval 79"/>
              <p:cNvSpPr/>
              <p:nvPr/>
            </p:nvSpPr>
            <p:spPr>
              <a:xfrm>
                <a:off x="7939323" y="4428892"/>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1" name="Oval 80"/>
              <p:cNvSpPr/>
              <p:nvPr/>
            </p:nvSpPr>
            <p:spPr>
              <a:xfrm>
                <a:off x="8500349" y="4039484"/>
                <a:ext cx="72391" cy="698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2" name="Oval 81"/>
              <p:cNvSpPr/>
              <p:nvPr/>
            </p:nvSpPr>
            <p:spPr>
              <a:xfrm>
                <a:off x="8206765" y="4163296"/>
                <a:ext cx="70380" cy="698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3" name="Oval 82"/>
              <p:cNvSpPr/>
              <p:nvPr/>
            </p:nvSpPr>
            <p:spPr>
              <a:xfrm>
                <a:off x="8429970" y="4500783"/>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4" name="Oval 83"/>
              <p:cNvSpPr/>
              <p:nvPr/>
            </p:nvSpPr>
            <p:spPr>
              <a:xfrm>
                <a:off x="8429970" y="4858241"/>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5" name="Oval 84"/>
              <p:cNvSpPr/>
              <p:nvPr/>
            </p:nvSpPr>
            <p:spPr>
              <a:xfrm>
                <a:off x="8715510" y="4287108"/>
                <a:ext cx="70379" cy="698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6" name="Oval 85"/>
              <p:cNvSpPr/>
              <p:nvPr/>
            </p:nvSpPr>
            <p:spPr>
              <a:xfrm>
                <a:off x="8715510" y="4706471"/>
                <a:ext cx="70379" cy="698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7" name="Oval 86"/>
              <p:cNvSpPr/>
              <p:nvPr/>
            </p:nvSpPr>
            <p:spPr>
              <a:xfrm>
                <a:off x="7858889" y="4858241"/>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3842" name="TextBox 87"/>
              <p:cNvSpPr txBox="1">
                <a:spLocks noChangeArrowheads="1"/>
              </p:cNvSpPr>
              <p:nvPr/>
            </p:nvSpPr>
            <p:spPr bwMode="auto">
              <a:xfrm>
                <a:off x="7572396" y="4357694"/>
                <a:ext cx="295274" cy="276999"/>
              </a:xfrm>
              <a:prstGeom prst="rect">
                <a:avLst/>
              </a:prstGeom>
              <a:noFill/>
              <a:ln w="9525">
                <a:noFill/>
                <a:miter lim="800000"/>
                <a:headEnd/>
                <a:tailEnd/>
              </a:ln>
            </p:spPr>
            <p:txBody>
              <a:bodyPr>
                <a:spAutoFit/>
              </a:bodyPr>
              <a:lstStyle/>
              <a:p>
                <a:r>
                  <a:rPr lang="en-GB" sz="1200" b="1" i="1"/>
                  <a:t>a</a:t>
                </a:r>
              </a:p>
            </p:txBody>
          </p:sp>
          <p:sp>
            <p:nvSpPr>
              <p:cNvPr id="90" name="Oval 89"/>
              <p:cNvSpPr/>
              <p:nvPr/>
            </p:nvSpPr>
            <p:spPr>
              <a:xfrm>
                <a:off x="7573349" y="3785869"/>
                <a:ext cx="1284931" cy="1357938"/>
              </a:xfrm>
              <a:prstGeom prst="ellipse">
                <a:avLst/>
              </a:prstGeom>
              <a:noFill/>
              <a:ln w="635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91" name="Oval 90"/>
              <p:cNvSpPr/>
              <p:nvPr/>
            </p:nvSpPr>
            <p:spPr>
              <a:xfrm>
                <a:off x="7858889" y="4071436"/>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92" name="Oval 91"/>
              <p:cNvSpPr/>
              <p:nvPr/>
            </p:nvSpPr>
            <p:spPr>
              <a:xfrm>
                <a:off x="8144430" y="4714459"/>
                <a:ext cx="70379"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93" name="Oval 92"/>
              <p:cNvSpPr/>
              <p:nvPr/>
            </p:nvSpPr>
            <p:spPr>
              <a:xfrm>
                <a:off x="7643728" y="4610617"/>
                <a:ext cx="72391" cy="71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grpSp>
        <p:sp>
          <p:nvSpPr>
            <p:cNvPr id="33820" name="TextBox 93"/>
            <p:cNvSpPr txBox="1">
              <a:spLocks noChangeArrowheads="1"/>
            </p:cNvSpPr>
            <p:nvPr/>
          </p:nvSpPr>
          <p:spPr bwMode="auto">
            <a:xfrm>
              <a:off x="4572000" y="5357826"/>
              <a:ext cx="2214578" cy="584775"/>
            </a:xfrm>
            <a:prstGeom prst="rect">
              <a:avLst/>
            </a:prstGeom>
            <a:noFill/>
            <a:ln w="9525">
              <a:noFill/>
              <a:miter lim="800000"/>
              <a:headEnd/>
              <a:tailEnd/>
            </a:ln>
          </p:spPr>
          <p:txBody>
            <a:bodyPr>
              <a:spAutoFit/>
            </a:bodyPr>
            <a:lstStyle/>
            <a:p>
              <a:r>
                <a:rPr lang="en-GB" sz="1600" b="1">
                  <a:latin typeface="Arial Narrow" pitchFamily="34" charset="0"/>
                </a:rPr>
                <a:t>Should a and b belong to the same cluster?</a:t>
              </a:r>
            </a:p>
          </p:txBody>
        </p:sp>
      </p:grpSp>
      <p:grpSp>
        <p:nvGrpSpPr>
          <p:cNvPr id="21" name="Group 127"/>
          <p:cNvGrpSpPr>
            <a:grpSpLocks/>
          </p:cNvGrpSpPr>
          <p:nvPr/>
        </p:nvGrpSpPr>
        <p:grpSpPr bwMode="auto">
          <a:xfrm>
            <a:off x="7143750" y="4071938"/>
            <a:ext cx="1785938" cy="1727200"/>
            <a:chOff x="7143736" y="4071942"/>
            <a:chExt cx="1785982" cy="1727783"/>
          </a:xfrm>
        </p:grpSpPr>
        <p:grpSp>
          <p:nvGrpSpPr>
            <p:cNvPr id="22" name="Group 115"/>
            <p:cNvGrpSpPr>
              <a:grpSpLocks/>
            </p:cNvGrpSpPr>
            <p:nvPr/>
          </p:nvGrpSpPr>
          <p:grpSpPr bwMode="auto">
            <a:xfrm>
              <a:off x="7358082" y="4071942"/>
              <a:ext cx="1428760" cy="285752"/>
              <a:chOff x="7215206" y="4214818"/>
              <a:chExt cx="1428760" cy="285752"/>
            </a:xfrm>
          </p:grpSpPr>
          <p:cxnSp>
            <p:nvCxnSpPr>
              <p:cNvPr id="102" name="Straight Connector 101"/>
              <p:cNvCxnSpPr/>
              <p:nvPr/>
            </p:nvCxnSpPr>
            <p:spPr>
              <a:xfrm rot="5400000" flipH="1" flipV="1">
                <a:off x="7179414" y="4250582"/>
                <a:ext cx="285846" cy="214317"/>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rot="16200000" flipH="1">
                <a:off x="7393732" y="4250581"/>
                <a:ext cx="285846" cy="214318"/>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5400000" flipH="1" flipV="1">
                <a:off x="7643769" y="4214863"/>
                <a:ext cx="285846" cy="285757"/>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a:xfrm rot="16200000" flipH="1">
                <a:off x="7893806" y="4250582"/>
                <a:ext cx="285846" cy="214317"/>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5400000" flipH="1" flipV="1">
                <a:off x="8108124" y="4250581"/>
                <a:ext cx="285846" cy="214318"/>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p:nvCxnSpPr>
            <p:spPr>
              <a:xfrm rot="16200000" flipH="1">
                <a:off x="8358161" y="4214863"/>
                <a:ext cx="285846" cy="285757"/>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grpSp>
        <p:grpSp>
          <p:nvGrpSpPr>
            <p:cNvPr id="23" name="Group 125"/>
            <p:cNvGrpSpPr>
              <a:grpSpLocks/>
            </p:cNvGrpSpPr>
            <p:nvPr/>
          </p:nvGrpSpPr>
          <p:grpSpPr bwMode="auto">
            <a:xfrm>
              <a:off x="7143768" y="4572008"/>
              <a:ext cx="1643074" cy="285752"/>
              <a:chOff x="7000892" y="4786322"/>
              <a:chExt cx="1643074" cy="285752"/>
            </a:xfrm>
          </p:grpSpPr>
          <p:grpSp>
            <p:nvGrpSpPr>
              <p:cNvPr id="25" name="Group 116"/>
              <p:cNvGrpSpPr>
                <a:grpSpLocks/>
              </p:cNvGrpSpPr>
              <p:nvPr/>
            </p:nvGrpSpPr>
            <p:grpSpPr bwMode="auto">
              <a:xfrm>
                <a:off x="7000892" y="4786322"/>
                <a:ext cx="1428760" cy="285752"/>
                <a:chOff x="7215206" y="4214818"/>
                <a:chExt cx="1428760" cy="285752"/>
              </a:xfrm>
            </p:grpSpPr>
            <p:cxnSp>
              <p:nvCxnSpPr>
                <p:cNvPr id="118" name="Straight Connector 117"/>
                <p:cNvCxnSpPr/>
                <p:nvPr/>
              </p:nvCxnSpPr>
              <p:spPr>
                <a:xfrm rot="5400000" flipH="1" flipV="1">
                  <a:off x="7179411" y="4250746"/>
                  <a:ext cx="285846" cy="21431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rot="16200000" flipH="1">
                  <a:off x="7393728" y="4250747"/>
                  <a:ext cx="285846" cy="21431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flipH="1" flipV="1">
                  <a:off x="7643765" y="4215028"/>
                  <a:ext cx="285846" cy="28575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7893803" y="4250746"/>
                  <a:ext cx="285846" cy="21431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rot="5400000" flipH="1" flipV="1">
                  <a:off x="8108120" y="4250747"/>
                  <a:ext cx="285846" cy="21431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16200000" flipH="1">
                  <a:off x="8358157" y="4215028"/>
                  <a:ext cx="285846" cy="28575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125" name="Straight Connector 124"/>
              <p:cNvCxnSpPr/>
              <p:nvPr/>
            </p:nvCxnSpPr>
            <p:spPr>
              <a:xfrm rot="5400000" flipH="1" flipV="1">
                <a:off x="8393881" y="4822250"/>
                <a:ext cx="285846" cy="21431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33804" name="TextBox 126"/>
            <p:cNvSpPr txBox="1">
              <a:spLocks noChangeArrowheads="1"/>
            </p:cNvSpPr>
            <p:nvPr/>
          </p:nvSpPr>
          <p:spPr bwMode="auto">
            <a:xfrm>
              <a:off x="7143736" y="5214950"/>
              <a:ext cx="1785982" cy="584775"/>
            </a:xfrm>
            <a:prstGeom prst="rect">
              <a:avLst/>
            </a:prstGeom>
            <a:noFill/>
            <a:ln w="9525">
              <a:noFill/>
              <a:miter lim="800000"/>
              <a:headEnd/>
              <a:tailEnd/>
            </a:ln>
          </p:spPr>
          <p:txBody>
            <a:bodyPr>
              <a:spAutoFit/>
            </a:bodyPr>
            <a:lstStyle/>
            <a:p>
              <a:r>
                <a:rPr lang="en-GB" sz="1600" b="1">
                  <a:latin typeface="Arial Narrow" pitchFamily="34" charset="0"/>
                </a:rPr>
                <a:t>Are the two waves really that different?</a:t>
              </a:r>
            </a:p>
          </p:txBody>
        </p:sp>
      </p:grpSp>
    </p:spTree>
    <p:extLst>
      <p:ext uri="{BB962C8B-B14F-4D97-AF65-F5344CB8AC3E}">
        <p14:creationId xmlns:p14="http://schemas.microsoft.com/office/powerpoint/2010/main" val="16080642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142844" y="214290"/>
            <a:ext cx="7272338" cy="523857"/>
          </a:xfrm>
        </p:spPr>
        <p:txBody>
          <a:bodyPr>
            <a:normAutofit fontScale="90000"/>
          </a:bodyPr>
          <a:lstStyle/>
          <a:p>
            <a:r>
              <a:rPr lang="en-GB" sz="3600" b="1" dirty="0"/>
              <a:t>Proximity Measures Revisited</a:t>
            </a:r>
          </a:p>
        </p:txBody>
      </p:sp>
      <p:sp>
        <p:nvSpPr>
          <p:cNvPr id="34821" name="Rectangle 14"/>
          <p:cNvSpPr>
            <a:spLocks noGrp="1" noChangeArrowheads="1"/>
          </p:cNvSpPr>
          <p:nvPr>
            <p:ph type="body" idx="4294967295"/>
          </p:nvPr>
        </p:nvSpPr>
        <p:spPr>
          <a:xfrm>
            <a:off x="285720" y="1000108"/>
            <a:ext cx="8686800" cy="3929063"/>
          </a:xfrm>
        </p:spPr>
        <p:txBody>
          <a:bodyPr/>
          <a:lstStyle/>
          <a:p>
            <a:pPr marL="285750" indent="-285750"/>
            <a:r>
              <a:rPr lang="en-GB" sz="2800" b="1" dirty="0"/>
              <a:t>Shared Nearest Neighbours (SNN) </a:t>
            </a:r>
          </a:p>
          <a:p>
            <a:pPr marL="714375" lvl="1" indent="-352425">
              <a:spcBef>
                <a:spcPts val="200"/>
              </a:spcBef>
              <a:spcAft>
                <a:spcPts val="600"/>
              </a:spcAft>
            </a:pPr>
            <a:r>
              <a:rPr lang="en-GB" sz="2400" dirty="0"/>
              <a:t>Similar data objects share common nearest neighbours</a:t>
            </a:r>
          </a:p>
          <a:p>
            <a:pPr marL="714375" lvl="1" indent="-352425">
              <a:spcBef>
                <a:spcPts val="200"/>
              </a:spcBef>
              <a:spcAft>
                <a:spcPts val="600"/>
              </a:spcAft>
            </a:pPr>
            <a:r>
              <a:rPr lang="en-GB" sz="2400" dirty="0"/>
              <a:t>The more common nearest neighbours there are, the more similar the two data objects are</a:t>
            </a:r>
          </a:p>
          <a:p>
            <a:pPr marL="1174750" lvl="2" indent="-460375">
              <a:spcBef>
                <a:spcPts val="200"/>
              </a:spcBef>
              <a:spcAft>
                <a:spcPts val="600"/>
              </a:spcAft>
              <a:buFontTx/>
              <a:buNone/>
            </a:pPr>
            <a:r>
              <a:rPr lang="en-GB" sz="2000" dirty="0">
                <a:solidFill>
                  <a:srgbClr val="0033CC"/>
                </a:solidFill>
              </a:rPr>
              <a:t>e.g. Points A and B have 4 common nearest neighbours (out of 7)</a:t>
            </a:r>
          </a:p>
        </p:txBody>
      </p:sp>
      <p:sp>
        <p:nvSpPr>
          <p:cNvPr id="34819"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34820"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
        <p:nvSpPr>
          <p:cNvPr id="6" name="Oval 5"/>
          <p:cNvSpPr/>
          <p:nvPr/>
        </p:nvSpPr>
        <p:spPr>
          <a:xfrm>
            <a:off x="3429000" y="4335463"/>
            <a:ext cx="106363" cy="115887"/>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7" name="Oval 6"/>
          <p:cNvSpPr/>
          <p:nvPr/>
        </p:nvSpPr>
        <p:spPr>
          <a:xfrm>
            <a:off x="3749675" y="3873500"/>
            <a:ext cx="107950" cy="115888"/>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8" name="Oval 7"/>
          <p:cNvSpPr/>
          <p:nvPr/>
        </p:nvSpPr>
        <p:spPr>
          <a:xfrm>
            <a:off x="4500563" y="3643313"/>
            <a:ext cx="107950" cy="115887"/>
          </a:xfrm>
          <a:prstGeom prst="ellipse">
            <a:avLst/>
          </a:prstGeom>
          <a:solidFill>
            <a:schemeClr val="tx1">
              <a:lumMod val="50000"/>
              <a:lumOff val="50000"/>
            </a:schemeClr>
          </a:solid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9" name="Oval 8"/>
          <p:cNvSpPr/>
          <p:nvPr/>
        </p:nvSpPr>
        <p:spPr>
          <a:xfrm>
            <a:off x="3963988" y="4335463"/>
            <a:ext cx="107950" cy="115887"/>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0" name="Oval 9"/>
          <p:cNvSpPr/>
          <p:nvPr/>
        </p:nvSpPr>
        <p:spPr>
          <a:xfrm>
            <a:off x="4500563" y="5027613"/>
            <a:ext cx="107950" cy="115887"/>
          </a:xfrm>
          <a:prstGeom prst="ellipse">
            <a:avLst/>
          </a:prstGeom>
          <a:solidFill>
            <a:schemeClr val="tx1">
              <a:lumMod val="50000"/>
              <a:lumOff val="50000"/>
            </a:schemeClr>
          </a:solid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1" name="Oval 10"/>
          <p:cNvSpPr/>
          <p:nvPr/>
        </p:nvSpPr>
        <p:spPr>
          <a:xfrm>
            <a:off x="4500563" y="4105275"/>
            <a:ext cx="107950" cy="114300"/>
          </a:xfrm>
          <a:prstGeom prst="ellipse">
            <a:avLst/>
          </a:prstGeom>
          <a:solidFill>
            <a:schemeClr val="tx1">
              <a:lumMod val="50000"/>
              <a:lumOff val="50000"/>
            </a:schemeClr>
          </a:solid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2" name="Oval 11"/>
          <p:cNvSpPr/>
          <p:nvPr/>
        </p:nvSpPr>
        <p:spPr>
          <a:xfrm>
            <a:off x="5037138" y="4335463"/>
            <a:ext cx="106362" cy="115887"/>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3" name="Oval 12"/>
          <p:cNvSpPr/>
          <p:nvPr/>
        </p:nvSpPr>
        <p:spPr>
          <a:xfrm>
            <a:off x="4500563" y="4567238"/>
            <a:ext cx="107950" cy="114300"/>
          </a:xfrm>
          <a:prstGeom prst="ellipse">
            <a:avLst/>
          </a:prstGeom>
          <a:solidFill>
            <a:schemeClr val="tx1">
              <a:lumMod val="50000"/>
              <a:lumOff val="50000"/>
            </a:schemeClr>
          </a:solid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4" name="Oval 13"/>
          <p:cNvSpPr/>
          <p:nvPr/>
        </p:nvSpPr>
        <p:spPr>
          <a:xfrm>
            <a:off x="5465763" y="4335463"/>
            <a:ext cx="106362" cy="115887"/>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5" name="Oval 14"/>
          <p:cNvSpPr/>
          <p:nvPr/>
        </p:nvSpPr>
        <p:spPr>
          <a:xfrm>
            <a:off x="5357813" y="3989388"/>
            <a:ext cx="107950" cy="115887"/>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6" name="Oval 15"/>
          <p:cNvSpPr/>
          <p:nvPr/>
        </p:nvSpPr>
        <p:spPr>
          <a:xfrm>
            <a:off x="5357813" y="4681538"/>
            <a:ext cx="107950" cy="115887"/>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17" name="Oval 16"/>
          <p:cNvSpPr/>
          <p:nvPr/>
        </p:nvSpPr>
        <p:spPr>
          <a:xfrm>
            <a:off x="3749675" y="4797425"/>
            <a:ext cx="107950" cy="115888"/>
          </a:xfrm>
          <a:prstGeom prst="ellipse">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latin typeface="Arial" charset="0"/>
            </a:endParaRPr>
          </a:p>
        </p:txBody>
      </p:sp>
      <p:sp>
        <p:nvSpPr>
          <p:cNvPr id="34834" name="TextBox 24"/>
          <p:cNvSpPr txBox="1">
            <a:spLocks noChangeArrowheads="1"/>
          </p:cNvSpPr>
          <p:nvPr/>
        </p:nvSpPr>
        <p:spPr bwMode="auto">
          <a:xfrm>
            <a:off x="4938713" y="4049713"/>
            <a:ext cx="419100" cy="307975"/>
          </a:xfrm>
          <a:prstGeom prst="rect">
            <a:avLst/>
          </a:prstGeom>
          <a:noFill/>
          <a:ln w="9525">
            <a:noFill/>
            <a:miter lim="800000"/>
            <a:headEnd/>
            <a:tailEnd/>
          </a:ln>
        </p:spPr>
        <p:txBody>
          <a:bodyPr>
            <a:spAutoFit/>
          </a:bodyPr>
          <a:lstStyle/>
          <a:p>
            <a:r>
              <a:rPr lang="en-GB" sz="1400" b="1" i="1"/>
              <a:t>B</a:t>
            </a:r>
          </a:p>
        </p:txBody>
      </p:sp>
      <p:sp>
        <p:nvSpPr>
          <p:cNvPr id="34835" name="TextBox 25"/>
          <p:cNvSpPr txBox="1">
            <a:spLocks noChangeArrowheads="1"/>
          </p:cNvSpPr>
          <p:nvPr/>
        </p:nvSpPr>
        <p:spPr bwMode="auto">
          <a:xfrm>
            <a:off x="3857625" y="4049713"/>
            <a:ext cx="314325" cy="307975"/>
          </a:xfrm>
          <a:prstGeom prst="rect">
            <a:avLst/>
          </a:prstGeom>
          <a:noFill/>
          <a:ln w="9525">
            <a:noFill/>
            <a:miter lim="800000"/>
            <a:headEnd/>
            <a:tailEnd/>
          </a:ln>
        </p:spPr>
        <p:txBody>
          <a:bodyPr wrap="none">
            <a:spAutoFit/>
          </a:bodyPr>
          <a:lstStyle/>
          <a:p>
            <a:r>
              <a:rPr lang="en-GB" sz="1400" b="1" i="1"/>
              <a:t>A</a:t>
            </a:r>
          </a:p>
        </p:txBody>
      </p:sp>
      <p:cxnSp>
        <p:nvCxnSpPr>
          <p:cNvPr id="77" name="Straight Connector 76"/>
          <p:cNvCxnSpPr/>
          <p:nvPr/>
        </p:nvCxnSpPr>
        <p:spPr>
          <a:xfrm rot="16200000" flipH="1">
            <a:off x="4553744" y="3906044"/>
            <a:ext cx="0" cy="9953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837" name="TextBox 94"/>
          <p:cNvSpPr txBox="1">
            <a:spLocks noChangeArrowheads="1"/>
          </p:cNvSpPr>
          <p:nvPr/>
        </p:nvSpPr>
        <p:spPr bwMode="auto">
          <a:xfrm>
            <a:off x="642938" y="5357813"/>
            <a:ext cx="5643562" cy="461962"/>
          </a:xfrm>
          <a:prstGeom prst="rect">
            <a:avLst/>
          </a:prstGeom>
          <a:noFill/>
          <a:ln w="9525">
            <a:noFill/>
            <a:miter lim="800000"/>
            <a:headEnd/>
            <a:tailEnd/>
          </a:ln>
        </p:spPr>
        <p:txBody>
          <a:bodyPr wrap="none">
            <a:spAutoFit/>
          </a:bodyPr>
          <a:lstStyle/>
          <a:p>
            <a:pPr marL="266700" indent="-266700">
              <a:buFont typeface="Arial" charset="0"/>
              <a:buChar char="–"/>
            </a:pPr>
            <a:r>
              <a:rPr lang="en-GB" sz="2400"/>
              <a:t>Adopting SNN in clustering algorithms</a:t>
            </a:r>
          </a:p>
        </p:txBody>
      </p:sp>
    </p:spTree>
    <p:extLst>
      <p:ext uri="{BB962C8B-B14F-4D97-AF65-F5344CB8AC3E}">
        <p14:creationId xmlns:p14="http://schemas.microsoft.com/office/powerpoint/2010/main" val="3732397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214282" y="285728"/>
            <a:ext cx="7272338" cy="523857"/>
          </a:xfrm>
        </p:spPr>
        <p:txBody>
          <a:bodyPr>
            <a:normAutofit fontScale="90000"/>
          </a:bodyPr>
          <a:lstStyle/>
          <a:p>
            <a:r>
              <a:rPr lang="en-GB" sz="3600" b="1" dirty="0"/>
              <a:t>Proximity Measures Revisited</a:t>
            </a:r>
          </a:p>
        </p:txBody>
      </p:sp>
      <p:sp>
        <p:nvSpPr>
          <p:cNvPr id="35845" name="Rectangle 14"/>
          <p:cNvSpPr>
            <a:spLocks noGrp="1" noChangeArrowheads="1"/>
          </p:cNvSpPr>
          <p:nvPr>
            <p:ph type="body" idx="4294967295"/>
          </p:nvPr>
        </p:nvSpPr>
        <p:spPr>
          <a:xfrm>
            <a:off x="428625" y="1000108"/>
            <a:ext cx="8715375" cy="3929063"/>
          </a:xfrm>
        </p:spPr>
        <p:txBody>
          <a:bodyPr/>
          <a:lstStyle/>
          <a:p>
            <a:pPr marL="285750" indent="-285750"/>
            <a:r>
              <a:rPr lang="en-GB" sz="2800" b="1" dirty="0"/>
              <a:t>Time-Series and Sequential Data</a:t>
            </a:r>
          </a:p>
          <a:p>
            <a:pPr marL="714375" lvl="1" indent="-352425">
              <a:spcBef>
                <a:spcPts val="200"/>
              </a:spcBef>
              <a:spcAft>
                <a:spcPts val="600"/>
              </a:spcAft>
            </a:pPr>
            <a:r>
              <a:rPr lang="en-GB" sz="2400" dirty="0"/>
              <a:t>A time-series or sequential data record consists of measurements at a sequence of time points</a:t>
            </a:r>
          </a:p>
          <a:p>
            <a:pPr marL="714375" lvl="1" indent="-352425">
              <a:spcBef>
                <a:spcPts val="200"/>
              </a:spcBef>
              <a:spcAft>
                <a:spcPts val="600"/>
              </a:spcAft>
            </a:pPr>
            <a:r>
              <a:rPr lang="en-GB" sz="2400" dirty="0"/>
              <a:t>Direct comparison of the measurements of two time-series records at the time points fail to show true similarity</a:t>
            </a:r>
          </a:p>
          <a:p>
            <a:pPr marL="1174750" lvl="2" indent="-460375">
              <a:spcBef>
                <a:spcPts val="200"/>
              </a:spcBef>
              <a:spcAft>
                <a:spcPts val="600"/>
              </a:spcAft>
              <a:buFontTx/>
              <a:buNone/>
            </a:pPr>
            <a:r>
              <a:rPr lang="en-GB" sz="2000" dirty="0">
                <a:solidFill>
                  <a:srgbClr val="0033CC"/>
                </a:solidFill>
              </a:rPr>
              <a:t>e.g. Time-series A and B similar peaks, valley and plateau.</a:t>
            </a:r>
          </a:p>
        </p:txBody>
      </p:sp>
      <p:sp>
        <p:nvSpPr>
          <p:cNvPr id="35843"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35844"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
        <p:nvSpPr>
          <p:cNvPr id="35846" name="Freeform 18"/>
          <p:cNvSpPr>
            <a:spLocks/>
          </p:cNvSpPr>
          <p:nvPr/>
        </p:nvSpPr>
        <p:spPr bwMode="auto">
          <a:xfrm>
            <a:off x="1482725" y="4035425"/>
            <a:ext cx="1828800" cy="447675"/>
          </a:xfrm>
          <a:custGeom>
            <a:avLst/>
            <a:gdLst>
              <a:gd name="T0" fmla="*/ 0 w 720"/>
              <a:gd name="T1" fmla="*/ 72 h 232"/>
              <a:gd name="T2" fmla="*/ 96 w 720"/>
              <a:gd name="T3" fmla="*/ 24 h 232"/>
              <a:gd name="T4" fmla="*/ 192 w 720"/>
              <a:gd name="T5" fmla="*/ 120 h 232"/>
              <a:gd name="T6" fmla="*/ 336 w 720"/>
              <a:gd name="T7" fmla="*/ 72 h 232"/>
              <a:gd name="T8" fmla="*/ 528 w 720"/>
              <a:gd name="T9" fmla="*/ 72 h 232"/>
              <a:gd name="T10" fmla="*/ 576 w 720"/>
              <a:gd name="T11" fmla="*/ 24 h 232"/>
              <a:gd name="T12" fmla="*/ 624 w 720"/>
              <a:gd name="T13" fmla="*/ 216 h 232"/>
              <a:gd name="T14" fmla="*/ 720 w 720"/>
              <a:gd name="T15" fmla="*/ 120 h 232"/>
              <a:gd name="T16" fmla="*/ 0 60000 65536"/>
              <a:gd name="T17" fmla="*/ 0 60000 65536"/>
              <a:gd name="T18" fmla="*/ 0 60000 65536"/>
              <a:gd name="T19" fmla="*/ 0 60000 65536"/>
              <a:gd name="T20" fmla="*/ 0 60000 65536"/>
              <a:gd name="T21" fmla="*/ 0 60000 65536"/>
              <a:gd name="T22" fmla="*/ 0 60000 65536"/>
              <a:gd name="T23" fmla="*/ 0 60000 65536"/>
              <a:gd name="T24" fmla="*/ 0 w 720"/>
              <a:gd name="T25" fmla="*/ 0 h 232"/>
              <a:gd name="T26" fmla="*/ 720 w 720"/>
              <a:gd name="T27" fmla="*/ 232 h 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0" h="232">
                <a:moveTo>
                  <a:pt x="0" y="72"/>
                </a:moveTo>
                <a:cubicBezTo>
                  <a:pt x="32" y="44"/>
                  <a:pt x="64" y="16"/>
                  <a:pt x="96" y="24"/>
                </a:cubicBezTo>
                <a:cubicBezTo>
                  <a:pt x="128" y="32"/>
                  <a:pt x="152" y="112"/>
                  <a:pt x="192" y="120"/>
                </a:cubicBezTo>
                <a:cubicBezTo>
                  <a:pt x="232" y="128"/>
                  <a:pt x="280" y="80"/>
                  <a:pt x="336" y="72"/>
                </a:cubicBezTo>
                <a:cubicBezTo>
                  <a:pt x="392" y="64"/>
                  <a:pt x="488" y="80"/>
                  <a:pt x="528" y="72"/>
                </a:cubicBezTo>
                <a:cubicBezTo>
                  <a:pt x="568" y="64"/>
                  <a:pt x="560" y="0"/>
                  <a:pt x="576" y="24"/>
                </a:cubicBezTo>
                <a:cubicBezTo>
                  <a:pt x="592" y="48"/>
                  <a:pt x="600" y="200"/>
                  <a:pt x="624" y="216"/>
                </a:cubicBezTo>
                <a:cubicBezTo>
                  <a:pt x="648" y="232"/>
                  <a:pt x="704" y="136"/>
                  <a:pt x="720" y="120"/>
                </a:cubicBezTo>
              </a:path>
            </a:pathLst>
          </a:custGeom>
          <a:noFill/>
          <a:ln w="19050" cmpd="sng">
            <a:solidFill>
              <a:srgbClr val="C00000"/>
            </a:solidFill>
            <a:round/>
            <a:headEnd/>
            <a:tailEnd/>
          </a:ln>
        </p:spPr>
        <p:txBody>
          <a:bodyPr/>
          <a:lstStyle/>
          <a:p>
            <a:endParaRPr lang="en-GB"/>
          </a:p>
        </p:txBody>
      </p:sp>
      <p:sp>
        <p:nvSpPr>
          <p:cNvPr id="35847" name="Freeform 19"/>
          <p:cNvSpPr>
            <a:spLocks/>
          </p:cNvSpPr>
          <p:nvPr/>
        </p:nvSpPr>
        <p:spPr bwMode="auto">
          <a:xfrm>
            <a:off x="1482725" y="4432300"/>
            <a:ext cx="2171700" cy="898525"/>
          </a:xfrm>
          <a:custGeom>
            <a:avLst/>
            <a:gdLst>
              <a:gd name="T0" fmla="*/ 0 w 720"/>
              <a:gd name="T1" fmla="*/ 72 h 232"/>
              <a:gd name="T2" fmla="*/ 96 w 720"/>
              <a:gd name="T3" fmla="*/ 24 h 232"/>
              <a:gd name="T4" fmla="*/ 192 w 720"/>
              <a:gd name="T5" fmla="*/ 120 h 232"/>
              <a:gd name="T6" fmla="*/ 336 w 720"/>
              <a:gd name="T7" fmla="*/ 72 h 232"/>
              <a:gd name="T8" fmla="*/ 528 w 720"/>
              <a:gd name="T9" fmla="*/ 72 h 232"/>
              <a:gd name="T10" fmla="*/ 576 w 720"/>
              <a:gd name="T11" fmla="*/ 24 h 232"/>
              <a:gd name="T12" fmla="*/ 624 w 720"/>
              <a:gd name="T13" fmla="*/ 216 h 232"/>
              <a:gd name="T14" fmla="*/ 720 w 720"/>
              <a:gd name="T15" fmla="*/ 120 h 232"/>
              <a:gd name="T16" fmla="*/ 0 60000 65536"/>
              <a:gd name="T17" fmla="*/ 0 60000 65536"/>
              <a:gd name="T18" fmla="*/ 0 60000 65536"/>
              <a:gd name="T19" fmla="*/ 0 60000 65536"/>
              <a:gd name="T20" fmla="*/ 0 60000 65536"/>
              <a:gd name="T21" fmla="*/ 0 60000 65536"/>
              <a:gd name="T22" fmla="*/ 0 60000 65536"/>
              <a:gd name="T23" fmla="*/ 0 60000 65536"/>
              <a:gd name="T24" fmla="*/ 0 w 720"/>
              <a:gd name="T25" fmla="*/ 0 h 232"/>
              <a:gd name="T26" fmla="*/ 720 w 720"/>
              <a:gd name="T27" fmla="*/ 232 h 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0" h="232">
                <a:moveTo>
                  <a:pt x="0" y="72"/>
                </a:moveTo>
                <a:cubicBezTo>
                  <a:pt x="32" y="44"/>
                  <a:pt x="64" y="16"/>
                  <a:pt x="96" y="24"/>
                </a:cubicBezTo>
                <a:cubicBezTo>
                  <a:pt x="128" y="32"/>
                  <a:pt x="152" y="112"/>
                  <a:pt x="192" y="120"/>
                </a:cubicBezTo>
                <a:cubicBezTo>
                  <a:pt x="232" y="128"/>
                  <a:pt x="280" y="80"/>
                  <a:pt x="336" y="72"/>
                </a:cubicBezTo>
                <a:cubicBezTo>
                  <a:pt x="392" y="64"/>
                  <a:pt x="488" y="80"/>
                  <a:pt x="528" y="72"/>
                </a:cubicBezTo>
                <a:cubicBezTo>
                  <a:pt x="568" y="64"/>
                  <a:pt x="560" y="0"/>
                  <a:pt x="576" y="24"/>
                </a:cubicBezTo>
                <a:cubicBezTo>
                  <a:pt x="592" y="48"/>
                  <a:pt x="600" y="200"/>
                  <a:pt x="624" y="216"/>
                </a:cubicBezTo>
                <a:cubicBezTo>
                  <a:pt x="648" y="232"/>
                  <a:pt x="704" y="136"/>
                  <a:pt x="720" y="120"/>
                </a:cubicBezTo>
              </a:path>
            </a:pathLst>
          </a:custGeom>
          <a:noFill/>
          <a:ln w="28575" cap="rnd" cmpd="sng">
            <a:solidFill>
              <a:srgbClr val="0033CC"/>
            </a:solidFill>
            <a:prstDash val="sysDot"/>
            <a:round/>
            <a:headEnd/>
            <a:tailEnd/>
          </a:ln>
        </p:spPr>
        <p:txBody>
          <a:bodyPr/>
          <a:lstStyle/>
          <a:p>
            <a:endParaRPr lang="en-GB"/>
          </a:p>
        </p:txBody>
      </p:sp>
      <p:sp>
        <p:nvSpPr>
          <p:cNvPr id="35848" name="Line 20"/>
          <p:cNvSpPr>
            <a:spLocks noChangeShapeType="1"/>
          </p:cNvSpPr>
          <p:nvPr/>
        </p:nvSpPr>
        <p:spPr bwMode="auto">
          <a:xfrm>
            <a:off x="1482725" y="5381625"/>
            <a:ext cx="2286000" cy="0"/>
          </a:xfrm>
          <a:prstGeom prst="line">
            <a:avLst/>
          </a:prstGeom>
          <a:noFill/>
          <a:ln w="9525">
            <a:solidFill>
              <a:schemeClr val="tx1"/>
            </a:solidFill>
            <a:round/>
            <a:headEnd/>
            <a:tailEnd type="stealth" w="med" len="med"/>
          </a:ln>
        </p:spPr>
        <p:txBody>
          <a:bodyPr/>
          <a:lstStyle/>
          <a:p>
            <a:endParaRPr lang="en-GB"/>
          </a:p>
        </p:txBody>
      </p:sp>
      <p:sp>
        <p:nvSpPr>
          <p:cNvPr id="35849" name="Line 21"/>
          <p:cNvSpPr>
            <a:spLocks noChangeShapeType="1"/>
          </p:cNvSpPr>
          <p:nvPr/>
        </p:nvSpPr>
        <p:spPr bwMode="auto">
          <a:xfrm>
            <a:off x="1692275" y="4079875"/>
            <a:ext cx="0" cy="457200"/>
          </a:xfrm>
          <a:prstGeom prst="line">
            <a:avLst/>
          </a:prstGeom>
          <a:noFill/>
          <a:ln w="9525">
            <a:solidFill>
              <a:schemeClr val="tx1"/>
            </a:solidFill>
            <a:round/>
            <a:headEnd/>
            <a:tailEnd/>
          </a:ln>
        </p:spPr>
        <p:txBody>
          <a:bodyPr/>
          <a:lstStyle/>
          <a:p>
            <a:endParaRPr lang="en-GB"/>
          </a:p>
        </p:txBody>
      </p:sp>
      <p:sp>
        <p:nvSpPr>
          <p:cNvPr id="35850" name="Line 22"/>
          <p:cNvSpPr>
            <a:spLocks noChangeShapeType="1"/>
          </p:cNvSpPr>
          <p:nvPr/>
        </p:nvSpPr>
        <p:spPr bwMode="auto">
          <a:xfrm>
            <a:off x="1939925" y="4264025"/>
            <a:ext cx="0" cy="533400"/>
          </a:xfrm>
          <a:prstGeom prst="line">
            <a:avLst/>
          </a:prstGeom>
          <a:noFill/>
          <a:ln w="9525">
            <a:solidFill>
              <a:schemeClr val="tx1"/>
            </a:solidFill>
            <a:round/>
            <a:headEnd/>
            <a:tailEnd/>
          </a:ln>
        </p:spPr>
        <p:txBody>
          <a:bodyPr/>
          <a:lstStyle/>
          <a:p>
            <a:endParaRPr lang="en-GB"/>
          </a:p>
        </p:txBody>
      </p:sp>
      <p:sp>
        <p:nvSpPr>
          <p:cNvPr id="35851" name="Line 23"/>
          <p:cNvSpPr>
            <a:spLocks noChangeShapeType="1"/>
          </p:cNvSpPr>
          <p:nvPr/>
        </p:nvSpPr>
        <p:spPr bwMode="auto">
          <a:xfrm>
            <a:off x="2320925" y="4187825"/>
            <a:ext cx="0" cy="609600"/>
          </a:xfrm>
          <a:prstGeom prst="line">
            <a:avLst/>
          </a:prstGeom>
          <a:noFill/>
          <a:ln w="9525">
            <a:solidFill>
              <a:schemeClr val="tx1"/>
            </a:solidFill>
            <a:round/>
            <a:headEnd/>
            <a:tailEnd/>
          </a:ln>
        </p:spPr>
        <p:txBody>
          <a:bodyPr/>
          <a:lstStyle/>
          <a:p>
            <a:endParaRPr lang="en-GB"/>
          </a:p>
        </p:txBody>
      </p:sp>
      <p:sp>
        <p:nvSpPr>
          <p:cNvPr id="35852" name="Line 24"/>
          <p:cNvSpPr>
            <a:spLocks noChangeShapeType="1"/>
          </p:cNvSpPr>
          <p:nvPr/>
        </p:nvSpPr>
        <p:spPr bwMode="auto">
          <a:xfrm>
            <a:off x="2625725" y="4168775"/>
            <a:ext cx="0" cy="533400"/>
          </a:xfrm>
          <a:prstGeom prst="line">
            <a:avLst/>
          </a:prstGeom>
          <a:noFill/>
          <a:ln w="9525">
            <a:solidFill>
              <a:schemeClr val="tx1"/>
            </a:solidFill>
            <a:round/>
            <a:headEnd/>
            <a:tailEnd/>
          </a:ln>
        </p:spPr>
        <p:txBody>
          <a:bodyPr/>
          <a:lstStyle/>
          <a:p>
            <a:endParaRPr lang="en-GB"/>
          </a:p>
        </p:txBody>
      </p:sp>
      <p:sp>
        <p:nvSpPr>
          <p:cNvPr id="35853" name="Line 25"/>
          <p:cNvSpPr>
            <a:spLocks noChangeShapeType="1"/>
          </p:cNvSpPr>
          <p:nvPr/>
        </p:nvSpPr>
        <p:spPr bwMode="auto">
          <a:xfrm>
            <a:off x="2930525" y="4067175"/>
            <a:ext cx="0" cy="654050"/>
          </a:xfrm>
          <a:prstGeom prst="line">
            <a:avLst/>
          </a:prstGeom>
          <a:noFill/>
          <a:ln w="9525">
            <a:solidFill>
              <a:schemeClr val="tx1"/>
            </a:solidFill>
            <a:round/>
            <a:headEnd/>
            <a:tailEnd/>
          </a:ln>
        </p:spPr>
        <p:txBody>
          <a:bodyPr/>
          <a:lstStyle/>
          <a:p>
            <a:endParaRPr lang="en-GB"/>
          </a:p>
        </p:txBody>
      </p:sp>
      <p:sp>
        <p:nvSpPr>
          <p:cNvPr id="35854" name="Line 26"/>
          <p:cNvSpPr>
            <a:spLocks noChangeShapeType="1"/>
          </p:cNvSpPr>
          <p:nvPr/>
        </p:nvSpPr>
        <p:spPr bwMode="auto">
          <a:xfrm>
            <a:off x="3311525" y="4264025"/>
            <a:ext cx="0" cy="762000"/>
          </a:xfrm>
          <a:prstGeom prst="line">
            <a:avLst/>
          </a:prstGeom>
          <a:noFill/>
          <a:ln w="9525">
            <a:solidFill>
              <a:schemeClr val="tx1"/>
            </a:solidFill>
            <a:round/>
            <a:headEnd/>
            <a:tailEnd/>
          </a:ln>
        </p:spPr>
        <p:txBody>
          <a:bodyPr/>
          <a:lstStyle/>
          <a:p>
            <a:endParaRPr lang="en-GB"/>
          </a:p>
        </p:txBody>
      </p:sp>
      <p:sp>
        <p:nvSpPr>
          <p:cNvPr id="35855" name="Freeform 27"/>
          <p:cNvSpPr>
            <a:spLocks/>
          </p:cNvSpPr>
          <p:nvPr/>
        </p:nvSpPr>
        <p:spPr bwMode="auto">
          <a:xfrm>
            <a:off x="5427663" y="4002088"/>
            <a:ext cx="1828800" cy="447675"/>
          </a:xfrm>
          <a:custGeom>
            <a:avLst/>
            <a:gdLst>
              <a:gd name="T0" fmla="*/ 0 w 720"/>
              <a:gd name="T1" fmla="*/ 72 h 232"/>
              <a:gd name="T2" fmla="*/ 96 w 720"/>
              <a:gd name="T3" fmla="*/ 24 h 232"/>
              <a:gd name="T4" fmla="*/ 192 w 720"/>
              <a:gd name="T5" fmla="*/ 120 h 232"/>
              <a:gd name="T6" fmla="*/ 336 w 720"/>
              <a:gd name="T7" fmla="*/ 72 h 232"/>
              <a:gd name="T8" fmla="*/ 528 w 720"/>
              <a:gd name="T9" fmla="*/ 72 h 232"/>
              <a:gd name="T10" fmla="*/ 576 w 720"/>
              <a:gd name="T11" fmla="*/ 24 h 232"/>
              <a:gd name="T12" fmla="*/ 624 w 720"/>
              <a:gd name="T13" fmla="*/ 216 h 232"/>
              <a:gd name="T14" fmla="*/ 720 w 720"/>
              <a:gd name="T15" fmla="*/ 120 h 232"/>
              <a:gd name="T16" fmla="*/ 0 60000 65536"/>
              <a:gd name="T17" fmla="*/ 0 60000 65536"/>
              <a:gd name="T18" fmla="*/ 0 60000 65536"/>
              <a:gd name="T19" fmla="*/ 0 60000 65536"/>
              <a:gd name="T20" fmla="*/ 0 60000 65536"/>
              <a:gd name="T21" fmla="*/ 0 60000 65536"/>
              <a:gd name="T22" fmla="*/ 0 60000 65536"/>
              <a:gd name="T23" fmla="*/ 0 60000 65536"/>
              <a:gd name="T24" fmla="*/ 0 w 720"/>
              <a:gd name="T25" fmla="*/ 0 h 232"/>
              <a:gd name="T26" fmla="*/ 720 w 720"/>
              <a:gd name="T27" fmla="*/ 232 h 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0" h="232">
                <a:moveTo>
                  <a:pt x="0" y="72"/>
                </a:moveTo>
                <a:cubicBezTo>
                  <a:pt x="32" y="44"/>
                  <a:pt x="64" y="16"/>
                  <a:pt x="96" y="24"/>
                </a:cubicBezTo>
                <a:cubicBezTo>
                  <a:pt x="128" y="32"/>
                  <a:pt x="152" y="112"/>
                  <a:pt x="192" y="120"/>
                </a:cubicBezTo>
                <a:cubicBezTo>
                  <a:pt x="232" y="128"/>
                  <a:pt x="280" y="80"/>
                  <a:pt x="336" y="72"/>
                </a:cubicBezTo>
                <a:cubicBezTo>
                  <a:pt x="392" y="64"/>
                  <a:pt x="488" y="80"/>
                  <a:pt x="528" y="72"/>
                </a:cubicBezTo>
                <a:cubicBezTo>
                  <a:pt x="568" y="64"/>
                  <a:pt x="560" y="0"/>
                  <a:pt x="576" y="24"/>
                </a:cubicBezTo>
                <a:cubicBezTo>
                  <a:pt x="592" y="48"/>
                  <a:pt x="600" y="200"/>
                  <a:pt x="624" y="216"/>
                </a:cubicBezTo>
                <a:cubicBezTo>
                  <a:pt x="648" y="232"/>
                  <a:pt x="704" y="136"/>
                  <a:pt x="720" y="120"/>
                </a:cubicBezTo>
              </a:path>
            </a:pathLst>
          </a:custGeom>
          <a:noFill/>
          <a:ln w="19050" cmpd="sng">
            <a:solidFill>
              <a:srgbClr val="C00000"/>
            </a:solidFill>
            <a:round/>
            <a:headEnd/>
            <a:tailEnd/>
          </a:ln>
        </p:spPr>
        <p:txBody>
          <a:bodyPr/>
          <a:lstStyle/>
          <a:p>
            <a:endParaRPr lang="en-GB"/>
          </a:p>
        </p:txBody>
      </p:sp>
      <p:sp>
        <p:nvSpPr>
          <p:cNvPr id="35856" name="Freeform 28"/>
          <p:cNvSpPr>
            <a:spLocks/>
          </p:cNvSpPr>
          <p:nvPr/>
        </p:nvSpPr>
        <p:spPr bwMode="auto">
          <a:xfrm>
            <a:off x="5427663" y="4398963"/>
            <a:ext cx="2171700" cy="898525"/>
          </a:xfrm>
          <a:custGeom>
            <a:avLst/>
            <a:gdLst>
              <a:gd name="T0" fmla="*/ 0 w 720"/>
              <a:gd name="T1" fmla="*/ 72 h 232"/>
              <a:gd name="T2" fmla="*/ 96 w 720"/>
              <a:gd name="T3" fmla="*/ 24 h 232"/>
              <a:gd name="T4" fmla="*/ 192 w 720"/>
              <a:gd name="T5" fmla="*/ 120 h 232"/>
              <a:gd name="T6" fmla="*/ 336 w 720"/>
              <a:gd name="T7" fmla="*/ 72 h 232"/>
              <a:gd name="T8" fmla="*/ 528 w 720"/>
              <a:gd name="T9" fmla="*/ 72 h 232"/>
              <a:gd name="T10" fmla="*/ 576 w 720"/>
              <a:gd name="T11" fmla="*/ 24 h 232"/>
              <a:gd name="T12" fmla="*/ 624 w 720"/>
              <a:gd name="T13" fmla="*/ 216 h 232"/>
              <a:gd name="T14" fmla="*/ 720 w 720"/>
              <a:gd name="T15" fmla="*/ 120 h 232"/>
              <a:gd name="T16" fmla="*/ 0 60000 65536"/>
              <a:gd name="T17" fmla="*/ 0 60000 65536"/>
              <a:gd name="T18" fmla="*/ 0 60000 65536"/>
              <a:gd name="T19" fmla="*/ 0 60000 65536"/>
              <a:gd name="T20" fmla="*/ 0 60000 65536"/>
              <a:gd name="T21" fmla="*/ 0 60000 65536"/>
              <a:gd name="T22" fmla="*/ 0 60000 65536"/>
              <a:gd name="T23" fmla="*/ 0 60000 65536"/>
              <a:gd name="T24" fmla="*/ 0 w 720"/>
              <a:gd name="T25" fmla="*/ 0 h 232"/>
              <a:gd name="T26" fmla="*/ 720 w 720"/>
              <a:gd name="T27" fmla="*/ 232 h 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20" h="232">
                <a:moveTo>
                  <a:pt x="0" y="72"/>
                </a:moveTo>
                <a:cubicBezTo>
                  <a:pt x="32" y="44"/>
                  <a:pt x="64" y="16"/>
                  <a:pt x="96" y="24"/>
                </a:cubicBezTo>
                <a:cubicBezTo>
                  <a:pt x="128" y="32"/>
                  <a:pt x="152" y="112"/>
                  <a:pt x="192" y="120"/>
                </a:cubicBezTo>
                <a:cubicBezTo>
                  <a:pt x="232" y="128"/>
                  <a:pt x="280" y="80"/>
                  <a:pt x="336" y="72"/>
                </a:cubicBezTo>
                <a:cubicBezTo>
                  <a:pt x="392" y="64"/>
                  <a:pt x="488" y="80"/>
                  <a:pt x="528" y="72"/>
                </a:cubicBezTo>
                <a:cubicBezTo>
                  <a:pt x="568" y="64"/>
                  <a:pt x="560" y="0"/>
                  <a:pt x="576" y="24"/>
                </a:cubicBezTo>
                <a:cubicBezTo>
                  <a:pt x="592" y="48"/>
                  <a:pt x="600" y="200"/>
                  <a:pt x="624" y="216"/>
                </a:cubicBezTo>
                <a:cubicBezTo>
                  <a:pt x="648" y="232"/>
                  <a:pt x="704" y="136"/>
                  <a:pt x="720" y="120"/>
                </a:cubicBezTo>
              </a:path>
            </a:pathLst>
          </a:custGeom>
          <a:noFill/>
          <a:ln w="28575" cap="rnd" cmpd="sng">
            <a:solidFill>
              <a:srgbClr val="0033CC"/>
            </a:solidFill>
            <a:prstDash val="sysDot"/>
            <a:round/>
            <a:headEnd/>
            <a:tailEnd/>
          </a:ln>
        </p:spPr>
        <p:txBody>
          <a:bodyPr/>
          <a:lstStyle/>
          <a:p>
            <a:endParaRPr lang="en-GB"/>
          </a:p>
        </p:txBody>
      </p:sp>
      <p:sp>
        <p:nvSpPr>
          <p:cNvPr id="35857" name="Line 29"/>
          <p:cNvSpPr>
            <a:spLocks noChangeShapeType="1"/>
          </p:cNvSpPr>
          <p:nvPr/>
        </p:nvSpPr>
        <p:spPr bwMode="auto">
          <a:xfrm>
            <a:off x="5427663" y="5348288"/>
            <a:ext cx="2286000" cy="0"/>
          </a:xfrm>
          <a:prstGeom prst="line">
            <a:avLst/>
          </a:prstGeom>
          <a:noFill/>
          <a:ln w="9525">
            <a:solidFill>
              <a:schemeClr val="tx1"/>
            </a:solidFill>
            <a:round/>
            <a:headEnd/>
            <a:tailEnd type="stealth" w="med" len="med"/>
          </a:ln>
        </p:spPr>
        <p:txBody>
          <a:bodyPr/>
          <a:lstStyle/>
          <a:p>
            <a:endParaRPr lang="en-GB"/>
          </a:p>
        </p:txBody>
      </p:sp>
      <p:cxnSp>
        <p:nvCxnSpPr>
          <p:cNvPr id="35858" name="AutoShape 30"/>
          <p:cNvCxnSpPr>
            <a:cxnSpLocks noChangeShapeType="1"/>
            <a:stCxn id="35855" idx="1"/>
            <a:endCxn id="35856" idx="1"/>
          </p:cNvCxnSpPr>
          <p:nvPr/>
        </p:nvCxnSpPr>
        <p:spPr bwMode="auto">
          <a:xfrm>
            <a:off x="5662613" y="4048125"/>
            <a:ext cx="39687" cy="444500"/>
          </a:xfrm>
          <a:prstGeom prst="straightConnector1">
            <a:avLst/>
          </a:prstGeom>
          <a:noFill/>
          <a:ln w="9525">
            <a:solidFill>
              <a:schemeClr val="tx1"/>
            </a:solidFill>
            <a:round/>
            <a:headEnd/>
            <a:tailEnd/>
          </a:ln>
        </p:spPr>
      </p:cxnSp>
      <p:cxnSp>
        <p:nvCxnSpPr>
          <p:cNvPr id="35859" name="AutoShape 31"/>
          <p:cNvCxnSpPr>
            <a:cxnSpLocks noChangeShapeType="1"/>
            <a:stCxn id="35855" idx="2"/>
            <a:endCxn id="35856" idx="2"/>
          </p:cNvCxnSpPr>
          <p:nvPr/>
        </p:nvCxnSpPr>
        <p:spPr bwMode="auto">
          <a:xfrm>
            <a:off x="5905500" y="4233863"/>
            <a:ext cx="87313" cy="630237"/>
          </a:xfrm>
          <a:prstGeom prst="straightConnector1">
            <a:avLst/>
          </a:prstGeom>
          <a:noFill/>
          <a:ln w="9525">
            <a:solidFill>
              <a:schemeClr val="tx1"/>
            </a:solidFill>
            <a:round/>
            <a:headEnd/>
            <a:tailEnd/>
          </a:ln>
        </p:spPr>
      </p:cxnSp>
      <p:cxnSp>
        <p:nvCxnSpPr>
          <p:cNvPr id="35860" name="AutoShape 32"/>
          <p:cNvCxnSpPr>
            <a:cxnSpLocks noChangeShapeType="1"/>
            <a:stCxn id="35855" idx="3"/>
            <a:endCxn id="35856" idx="3"/>
          </p:cNvCxnSpPr>
          <p:nvPr/>
        </p:nvCxnSpPr>
        <p:spPr bwMode="auto">
          <a:xfrm>
            <a:off x="6281738" y="4132263"/>
            <a:ext cx="158750" cy="531812"/>
          </a:xfrm>
          <a:prstGeom prst="straightConnector1">
            <a:avLst/>
          </a:prstGeom>
          <a:noFill/>
          <a:ln w="9525">
            <a:solidFill>
              <a:schemeClr val="tx1"/>
            </a:solidFill>
            <a:round/>
            <a:headEnd/>
            <a:tailEnd/>
          </a:ln>
        </p:spPr>
      </p:cxnSp>
      <p:cxnSp>
        <p:nvCxnSpPr>
          <p:cNvPr id="35861" name="AutoShape 33"/>
          <p:cNvCxnSpPr>
            <a:cxnSpLocks noChangeShapeType="1"/>
            <a:stCxn id="35855" idx="4"/>
            <a:endCxn id="35856" idx="4"/>
          </p:cNvCxnSpPr>
          <p:nvPr/>
        </p:nvCxnSpPr>
        <p:spPr bwMode="auto">
          <a:xfrm>
            <a:off x="6778625" y="4141788"/>
            <a:ext cx="255588" cy="536575"/>
          </a:xfrm>
          <a:prstGeom prst="straightConnector1">
            <a:avLst/>
          </a:prstGeom>
          <a:noFill/>
          <a:ln w="9525">
            <a:solidFill>
              <a:schemeClr val="tx1"/>
            </a:solidFill>
            <a:round/>
            <a:headEnd/>
            <a:tailEnd/>
          </a:ln>
        </p:spPr>
      </p:cxnSp>
      <p:cxnSp>
        <p:nvCxnSpPr>
          <p:cNvPr id="35862" name="AutoShape 34"/>
          <p:cNvCxnSpPr>
            <a:cxnSpLocks noChangeShapeType="1"/>
            <a:stCxn id="35855" idx="5"/>
            <a:endCxn id="35856" idx="5"/>
          </p:cNvCxnSpPr>
          <p:nvPr/>
        </p:nvCxnSpPr>
        <p:spPr bwMode="auto">
          <a:xfrm>
            <a:off x="6900863" y="4048125"/>
            <a:ext cx="277812" cy="444500"/>
          </a:xfrm>
          <a:prstGeom prst="straightConnector1">
            <a:avLst/>
          </a:prstGeom>
          <a:noFill/>
          <a:ln w="9525">
            <a:solidFill>
              <a:schemeClr val="tx1"/>
            </a:solidFill>
            <a:round/>
            <a:headEnd/>
            <a:tailEnd/>
          </a:ln>
        </p:spPr>
      </p:cxnSp>
      <p:cxnSp>
        <p:nvCxnSpPr>
          <p:cNvPr id="35863" name="AutoShape 35"/>
          <p:cNvCxnSpPr>
            <a:cxnSpLocks noChangeShapeType="1"/>
          </p:cNvCxnSpPr>
          <p:nvPr/>
        </p:nvCxnSpPr>
        <p:spPr bwMode="auto">
          <a:xfrm>
            <a:off x="7253288" y="4233863"/>
            <a:ext cx="347662" cy="630237"/>
          </a:xfrm>
          <a:prstGeom prst="straightConnector1">
            <a:avLst/>
          </a:prstGeom>
          <a:noFill/>
          <a:ln w="9525">
            <a:solidFill>
              <a:schemeClr val="tx1"/>
            </a:solidFill>
            <a:round/>
            <a:headEnd/>
            <a:tailEnd/>
          </a:ln>
        </p:spPr>
      </p:cxnSp>
      <p:cxnSp>
        <p:nvCxnSpPr>
          <p:cNvPr id="35864" name="AutoShape 36"/>
          <p:cNvCxnSpPr>
            <a:cxnSpLocks noChangeShapeType="1"/>
            <a:stCxn id="35855" idx="6"/>
            <a:endCxn id="35856" idx="6"/>
          </p:cNvCxnSpPr>
          <p:nvPr/>
        </p:nvCxnSpPr>
        <p:spPr bwMode="auto">
          <a:xfrm>
            <a:off x="7021513" y="4419600"/>
            <a:ext cx="303212" cy="815975"/>
          </a:xfrm>
          <a:prstGeom prst="straightConnector1">
            <a:avLst/>
          </a:prstGeom>
          <a:noFill/>
          <a:ln w="9525">
            <a:solidFill>
              <a:schemeClr val="tx1"/>
            </a:solidFill>
            <a:round/>
            <a:headEnd/>
            <a:tailEnd/>
          </a:ln>
        </p:spPr>
      </p:cxnSp>
      <p:sp>
        <p:nvSpPr>
          <p:cNvPr id="35865" name="Text Box 37"/>
          <p:cNvSpPr txBox="1">
            <a:spLocks noChangeArrowheads="1"/>
          </p:cNvSpPr>
          <p:nvPr/>
        </p:nvSpPr>
        <p:spPr bwMode="auto">
          <a:xfrm>
            <a:off x="3829050" y="5164138"/>
            <a:ext cx="573088" cy="338137"/>
          </a:xfrm>
          <a:prstGeom prst="rect">
            <a:avLst/>
          </a:prstGeom>
          <a:noFill/>
          <a:ln w="9525">
            <a:noFill/>
            <a:miter lim="800000"/>
            <a:headEnd/>
            <a:tailEnd/>
          </a:ln>
        </p:spPr>
        <p:txBody>
          <a:bodyPr wrap="none">
            <a:spAutoFit/>
          </a:bodyPr>
          <a:lstStyle/>
          <a:p>
            <a:r>
              <a:rPr lang="en-GB" sz="1600" i="1"/>
              <a:t>time</a:t>
            </a:r>
          </a:p>
        </p:txBody>
      </p:sp>
      <p:sp>
        <p:nvSpPr>
          <p:cNvPr id="35866" name="Text Box 38"/>
          <p:cNvSpPr txBox="1">
            <a:spLocks noChangeArrowheads="1"/>
          </p:cNvSpPr>
          <p:nvPr/>
        </p:nvSpPr>
        <p:spPr bwMode="auto">
          <a:xfrm>
            <a:off x="7713663" y="5164138"/>
            <a:ext cx="573087" cy="338137"/>
          </a:xfrm>
          <a:prstGeom prst="rect">
            <a:avLst/>
          </a:prstGeom>
          <a:noFill/>
          <a:ln w="9525">
            <a:noFill/>
            <a:miter lim="800000"/>
            <a:headEnd/>
            <a:tailEnd/>
          </a:ln>
        </p:spPr>
        <p:txBody>
          <a:bodyPr wrap="none">
            <a:spAutoFit/>
          </a:bodyPr>
          <a:lstStyle/>
          <a:p>
            <a:r>
              <a:rPr lang="en-GB" sz="1600" i="1"/>
              <a:t>time</a:t>
            </a:r>
          </a:p>
        </p:txBody>
      </p:sp>
      <p:sp>
        <p:nvSpPr>
          <p:cNvPr id="35867" name="TextBox 49"/>
          <p:cNvSpPr txBox="1">
            <a:spLocks noChangeArrowheads="1"/>
          </p:cNvSpPr>
          <p:nvPr/>
        </p:nvSpPr>
        <p:spPr bwMode="auto">
          <a:xfrm>
            <a:off x="1089025" y="4000500"/>
            <a:ext cx="338138" cy="369888"/>
          </a:xfrm>
          <a:prstGeom prst="rect">
            <a:avLst/>
          </a:prstGeom>
          <a:noFill/>
          <a:ln w="9525">
            <a:noFill/>
            <a:miter lim="800000"/>
            <a:headEnd/>
            <a:tailEnd/>
          </a:ln>
        </p:spPr>
        <p:txBody>
          <a:bodyPr wrap="none">
            <a:spAutoFit/>
          </a:bodyPr>
          <a:lstStyle/>
          <a:p>
            <a:r>
              <a:rPr lang="en-GB"/>
              <a:t>A</a:t>
            </a:r>
          </a:p>
        </p:txBody>
      </p:sp>
      <p:sp>
        <p:nvSpPr>
          <p:cNvPr id="35868" name="TextBox 50"/>
          <p:cNvSpPr txBox="1">
            <a:spLocks noChangeArrowheads="1"/>
          </p:cNvSpPr>
          <p:nvPr/>
        </p:nvSpPr>
        <p:spPr bwMode="auto">
          <a:xfrm>
            <a:off x="1089025" y="4572000"/>
            <a:ext cx="338138" cy="369888"/>
          </a:xfrm>
          <a:prstGeom prst="rect">
            <a:avLst/>
          </a:prstGeom>
          <a:noFill/>
          <a:ln w="9525">
            <a:noFill/>
            <a:miter lim="800000"/>
            <a:headEnd/>
            <a:tailEnd/>
          </a:ln>
        </p:spPr>
        <p:txBody>
          <a:bodyPr wrap="none">
            <a:spAutoFit/>
          </a:bodyPr>
          <a:lstStyle/>
          <a:p>
            <a:r>
              <a:rPr lang="en-GB"/>
              <a:t>B</a:t>
            </a:r>
          </a:p>
        </p:txBody>
      </p:sp>
      <p:sp>
        <p:nvSpPr>
          <p:cNvPr id="35869" name="TextBox 51"/>
          <p:cNvSpPr txBox="1">
            <a:spLocks noChangeArrowheads="1"/>
          </p:cNvSpPr>
          <p:nvPr/>
        </p:nvSpPr>
        <p:spPr bwMode="auto">
          <a:xfrm>
            <a:off x="5089525" y="3929063"/>
            <a:ext cx="338138" cy="369887"/>
          </a:xfrm>
          <a:prstGeom prst="rect">
            <a:avLst/>
          </a:prstGeom>
          <a:noFill/>
          <a:ln w="9525">
            <a:noFill/>
            <a:miter lim="800000"/>
            <a:headEnd/>
            <a:tailEnd/>
          </a:ln>
        </p:spPr>
        <p:txBody>
          <a:bodyPr wrap="none">
            <a:spAutoFit/>
          </a:bodyPr>
          <a:lstStyle/>
          <a:p>
            <a:r>
              <a:rPr lang="en-GB"/>
              <a:t>A</a:t>
            </a:r>
          </a:p>
        </p:txBody>
      </p:sp>
      <p:sp>
        <p:nvSpPr>
          <p:cNvPr id="35870" name="TextBox 52"/>
          <p:cNvSpPr txBox="1">
            <a:spLocks noChangeArrowheads="1"/>
          </p:cNvSpPr>
          <p:nvPr/>
        </p:nvSpPr>
        <p:spPr bwMode="auto">
          <a:xfrm>
            <a:off x="5089525" y="4500563"/>
            <a:ext cx="338138" cy="369887"/>
          </a:xfrm>
          <a:prstGeom prst="rect">
            <a:avLst/>
          </a:prstGeom>
          <a:noFill/>
          <a:ln w="9525">
            <a:noFill/>
            <a:miter lim="800000"/>
            <a:headEnd/>
            <a:tailEnd/>
          </a:ln>
        </p:spPr>
        <p:txBody>
          <a:bodyPr wrap="none">
            <a:spAutoFit/>
          </a:bodyPr>
          <a:lstStyle/>
          <a:p>
            <a:r>
              <a:rPr lang="en-GB"/>
              <a:t>B</a:t>
            </a:r>
          </a:p>
        </p:txBody>
      </p:sp>
      <p:sp>
        <p:nvSpPr>
          <p:cNvPr id="35871" name="TextBox 27"/>
          <p:cNvSpPr txBox="1">
            <a:spLocks noChangeArrowheads="1"/>
          </p:cNvSpPr>
          <p:nvPr/>
        </p:nvSpPr>
        <p:spPr bwMode="auto">
          <a:xfrm>
            <a:off x="1071563" y="5500688"/>
            <a:ext cx="3429000" cy="584200"/>
          </a:xfrm>
          <a:prstGeom prst="rect">
            <a:avLst/>
          </a:prstGeom>
          <a:noFill/>
          <a:ln w="9525">
            <a:noFill/>
            <a:miter lim="800000"/>
            <a:headEnd/>
            <a:tailEnd/>
          </a:ln>
        </p:spPr>
        <p:txBody>
          <a:bodyPr>
            <a:spAutoFit/>
          </a:bodyPr>
          <a:lstStyle/>
          <a:p>
            <a:r>
              <a:rPr lang="en-GB" sz="1600" b="1">
                <a:latin typeface="Arial Narrow" pitchFamily="34" charset="0"/>
              </a:rPr>
              <a:t>Using a distance function on fixed time points, A and B are quite different.</a:t>
            </a:r>
          </a:p>
        </p:txBody>
      </p:sp>
      <p:sp>
        <p:nvSpPr>
          <p:cNvPr id="35872" name="TextBox 27"/>
          <p:cNvSpPr txBox="1">
            <a:spLocks noChangeArrowheads="1"/>
          </p:cNvSpPr>
          <p:nvPr/>
        </p:nvSpPr>
        <p:spPr bwMode="auto">
          <a:xfrm>
            <a:off x="4929188" y="5500688"/>
            <a:ext cx="3714750" cy="584200"/>
          </a:xfrm>
          <a:prstGeom prst="rect">
            <a:avLst/>
          </a:prstGeom>
          <a:noFill/>
          <a:ln w="9525">
            <a:noFill/>
            <a:miter lim="800000"/>
            <a:headEnd/>
            <a:tailEnd/>
          </a:ln>
        </p:spPr>
        <p:txBody>
          <a:bodyPr>
            <a:spAutoFit/>
          </a:bodyPr>
          <a:lstStyle/>
          <a:p>
            <a:r>
              <a:rPr lang="en-GB" sz="1600" b="1">
                <a:latin typeface="Arial Narrow" pitchFamily="34" charset="0"/>
              </a:rPr>
              <a:t>Using a distance function but aligning peaks and valleys, A and B are very similar.</a:t>
            </a:r>
          </a:p>
        </p:txBody>
      </p:sp>
    </p:spTree>
    <p:extLst>
      <p:ext uri="{BB962C8B-B14F-4D97-AF65-F5344CB8AC3E}">
        <p14:creationId xmlns:p14="http://schemas.microsoft.com/office/powerpoint/2010/main" val="25106344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214282" y="214290"/>
            <a:ext cx="7272338" cy="452419"/>
          </a:xfrm>
        </p:spPr>
        <p:txBody>
          <a:bodyPr>
            <a:normAutofit fontScale="90000"/>
          </a:bodyPr>
          <a:lstStyle/>
          <a:p>
            <a:r>
              <a:rPr lang="en-GB" sz="3600" b="1" dirty="0"/>
              <a:t>Clustering in Practice</a:t>
            </a:r>
          </a:p>
        </p:txBody>
      </p:sp>
      <p:sp>
        <p:nvSpPr>
          <p:cNvPr id="46085" name="Rectangle 14"/>
          <p:cNvSpPr>
            <a:spLocks noGrp="1" noChangeArrowheads="1"/>
          </p:cNvSpPr>
          <p:nvPr>
            <p:ph type="body" idx="4294967295"/>
          </p:nvPr>
        </p:nvSpPr>
        <p:spPr>
          <a:xfrm>
            <a:off x="285720" y="857232"/>
            <a:ext cx="8686800" cy="4800600"/>
          </a:xfrm>
        </p:spPr>
        <p:txBody>
          <a:bodyPr/>
          <a:lstStyle/>
          <a:p>
            <a:pPr marL="285750" indent="-285750"/>
            <a:r>
              <a:rPr lang="en-GB" sz="2800" b="1" dirty="0"/>
              <a:t>Process of a Clustering Project</a:t>
            </a:r>
          </a:p>
          <a:p>
            <a:pPr marL="857250" lvl="1" indent="-381000">
              <a:buFontTx/>
              <a:buAutoNum type="arabicPeriod"/>
            </a:pPr>
            <a:r>
              <a:rPr lang="en-GB" sz="2400" dirty="0"/>
              <a:t>Data </a:t>
            </a:r>
            <a:r>
              <a:rPr lang="en-GB" sz="2400" dirty="0" err="1"/>
              <a:t>Prepration</a:t>
            </a:r>
            <a:r>
              <a:rPr lang="en-GB" sz="2400" dirty="0"/>
              <a:t>;</a:t>
            </a:r>
          </a:p>
          <a:p>
            <a:pPr marL="857250" lvl="1" indent="-381000">
              <a:spcAft>
                <a:spcPct val="15000"/>
              </a:spcAft>
              <a:buFontTx/>
              <a:buAutoNum type="arabicPeriod"/>
            </a:pPr>
            <a:r>
              <a:rPr lang="en-GB" sz="2400" dirty="0"/>
              <a:t>Selecting a sensible proximity function;</a:t>
            </a:r>
          </a:p>
          <a:p>
            <a:pPr marL="857250" lvl="1" indent="-381000">
              <a:spcAft>
                <a:spcPct val="15000"/>
              </a:spcAft>
              <a:buFontTx/>
              <a:buAutoNum type="arabicPeriod"/>
            </a:pPr>
            <a:r>
              <a:rPr lang="en-GB" sz="2400" dirty="0"/>
              <a:t>Selecting a suitable clustering solution;</a:t>
            </a:r>
          </a:p>
          <a:p>
            <a:pPr marL="857250" lvl="1" indent="-381000">
              <a:spcAft>
                <a:spcPct val="15000"/>
              </a:spcAft>
              <a:buFontTx/>
              <a:buAutoNum type="arabicPeriod"/>
            </a:pPr>
            <a:r>
              <a:rPr lang="en-GB" sz="2400" dirty="0"/>
              <a:t>Selecting clustering attributes</a:t>
            </a:r>
          </a:p>
          <a:p>
            <a:pPr marL="857250" lvl="1" indent="-381000">
              <a:spcAft>
                <a:spcPct val="15000"/>
              </a:spcAft>
              <a:buFontTx/>
              <a:buAutoNum type="arabicPeriod"/>
            </a:pPr>
            <a:r>
              <a:rPr lang="en-GB" sz="2400" dirty="0"/>
              <a:t>Conducting clustering with specific settings of parameters;</a:t>
            </a:r>
          </a:p>
          <a:p>
            <a:pPr marL="857250" lvl="1" indent="-381000">
              <a:spcAft>
                <a:spcPct val="15000"/>
              </a:spcAft>
              <a:buFontTx/>
              <a:buAutoNum type="arabicPeriod"/>
            </a:pPr>
            <a:r>
              <a:rPr lang="en-GB" sz="2400" dirty="0"/>
              <a:t>Evaluating cluster quality</a:t>
            </a:r>
          </a:p>
          <a:p>
            <a:pPr marL="857250" lvl="1" indent="-381000">
              <a:spcAft>
                <a:spcPct val="15000"/>
              </a:spcAft>
              <a:buFontTx/>
              <a:buAutoNum type="arabicPeriod"/>
            </a:pPr>
            <a:r>
              <a:rPr lang="en-GB" sz="2400" dirty="0"/>
              <a:t>Attempting to interpret the meaning of the clusters</a:t>
            </a:r>
          </a:p>
        </p:txBody>
      </p:sp>
      <p:sp>
        <p:nvSpPr>
          <p:cNvPr id="46083"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46084"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Tree>
    <p:extLst>
      <p:ext uri="{BB962C8B-B14F-4D97-AF65-F5344CB8AC3E}">
        <p14:creationId xmlns:p14="http://schemas.microsoft.com/office/powerpoint/2010/main" val="27584189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214282" y="285728"/>
            <a:ext cx="7272338" cy="523857"/>
          </a:xfrm>
        </p:spPr>
        <p:txBody>
          <a:bodyPr>
            <a:normAutofit fontScale="90000"/>
          </a:bodyPr>
          <a:lstStyle/>
          <a:p>
            <a:r>
              <a:rPr lang="en-GB" sz="3600" b="1" dirty="0"/>
              <a:t>Clustering in Practice</a:t>
            </a:r>
          </a:p>
        </p:txBody>
      </p:sp>
      <p:sp>
        <p:nvSpPr>
          <p:cNvPr id="47109" name="Rectangle 14"/>
          <p:cNvSpPr>
            <a:spLocks noGrp="1" noChangeArrowheads="1"/>
          </p:cNvSpPr>
          <p:nvPr>
            <p:ph type="body" idx="4294967295"/>
          </p:nvPr>
        </p:nvSpPr>
        <p:spPr>
          <a:xfrm>
            <a:off x="285720" y="1000108"/>
            <a:ext cx="8686800" cy="4800600"/>
          </a:xfrm>
        </p:spPr>
        <p:txBody>
          <a:bodyPr>
            <a:normAutofit lnSpcReduction="10000"/>
          </a:bodyPr>
          <a:lstStyle/>
          <a:p>
            <a:pPr marL="285750" indent="-285750"/>
            <a:r>
              <a:rPr lang="en-GB" sz="2800" b="1" dirty="0"/>
              <a:t>Factors Influencing Solution Selection</a:t>
            </a:r>
          </a:p>
          <a:p>
            <a:pPr marL="809625" lvl="1" indent="-333375">
              <a:spcBef>
                <a:spcPts val="300"/>
              </a:spcBef>
            </a:pPr>
            <a:r>
              <a:rPr lang="en-GB" sz="2400" dirty="0"/>
              <a:t>Completeness of clustering results (all data records, all possible clusters, all attributes involved?)</a:t>
            </a:r>
          </a:p>
          <a:p>
            <a:pPr marL="809625" lvl="1" indent="-333375">
              <a:spcBef>
                <a:spcPts val="300"/>
              </a:spcBef>
              <a:spcAft>
                <a:spcPct val="15000"/>
              </a:spcAft>
            </a:pPr>
            <a:r>
              <a:rPr lang="en-GB" sz="2400" dirty="0"/>
              <a:t>Cluster characteristics (shapes, sizes, densities, etc)</a:t>
            </a:r>
          </a:p>
          <a:p>
            <a:pPr marL="809625" lvl="1" indent="-333375">
              <a:spcBef>
                <a:spcPts val="300"/>
              </a:spcBef>
              <a:spcAft>
                <a:spcPct val="15000"/>
              </a:spcAft>
            </a:pPr>
            <a:r>
              <a:rPr lang="en-GB" sz="2400" dirty="0"/>
              <a:t>Cluster descriptors and description constraints</a:t>
            </a:r>
          </a:p>
          <a:p>
            <a:pPr marL="809625" lvl="1" indent="-333375">
              <a:spcBef>
                <a:spcPts val="300"/>
              </a:spcBef>
              <a:spcAft>
                <a:spcPct val="15000"/>
              </a:spcAft>
            </a:pPr>
            <a:r>
              <a:rPr lang="en-GB" sz="2400" dirty="0"/>
              <a:t>Data characteristics (types, presence of outliers, etc.)</a:t>
            </a:r>
          </a:p>
          <a:p>
            <a:pPr marL="809625" lvl="1" indent="-333375">
              <a:spcBef>
                <a:spcPts val="300"/>
              </a:spcBef>
              <a:spcAft>
                <a:spcPct val="15000"/>
              </a:spcAft>
            </a:pPr>
            <a:r>
              <a:rPr lang="en-GB" sz="2400" dirty="0"/>
              <a:t>Considerations given to algorithms (e.g. capability of determining the number of clusters, capability of determining relevance of attributes to clusters, algorithm performances, etc.)</a:t>
            </a:r>
          </a:p>
        </p:txBody>
      </p:sp>
      <p:sp>
        <p:nvSpPr>
          <p:cNvPr id="47107"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47108"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Tree>
    <p:extLst>
      <p:ext uri="{BB962C8B-B14F-4D97-AF65-F5344CB8AC3E}">
        <p14:creationId xmlns:p14="http://schemas.microsoft.com/office/powerpoint/2010/main" val="36508717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7"/>
          <p:cNvSpPr>
            <a:spLocks noGrp="1"/>
          </p:cNvSpPr>
          <p:nvPr>
            <p:ph type="title" idx="4294967295"/>
          </p:nvPr>
        </p:nvSpPr>
        <p:spPr>
          <a:xfrm>
            <a:off x="214282" y="214291"/>
            <a:ext cx="7272338" cy="500066"/>
          </a:xfrm>
        </p:spPr>
        <p:txBody>
          <a:bodyPr>
            <a:normAutofit fontScale="90000"/>
          </a:bodyPr>
          <a:lstStyle/>
          <a:p>
            <a:r>
              <a:rPr lang="en-GB" sz="3600" b="1" dirty="0" smtClean="0"/>
              <a:t>Summary</a:t>
            </a:r>
            <a:endParaRPr lang="en-GB" sz="3600" b="1" dirty="0"/>
          </a:p>
        </p:txBody>
      </p:sp>
      <p:sp>
        <p:nvSpPr>
          <p:cNvPr id="48131" name="Content Placeholder 8"/>
          <p:cNvSpPr>
            <a:spLocks noGrp="1"/>
          </p:cNvSpPr>
          <p:nvPr>
            <p:ph idx="4294967295"/>
          </p:nvPr>
        </p:nvSpPr>
        <p:spPr>
          <a:xfrm>
            <a:off x="357158" y="928670"/>
            <a:ext cx="8543925" cy="4714875"/>
          </a:xfrm>
        </p:spPr>
        <p:txBody>
          <a:bodyPr>
            <a:normAutofit fontScale="92500"/>
          </a:bodyPr>
          <a:lstStyle/>
          <a:p>
            <a:pPr marL="284163" indent="-284163">
              <a:spcBef>
                <a:spcPts val="1200"/>
              </a:spcBef>
            </a:pPr>
            <a:r>
              <a:rPr lang="en-GB" sz="2200" dirty="0"/>
              <a:t>Basic clustering methods have their limitations</a:t>
            </a:r>
          </a:p>
          <a:p>
            <a:pPr marL="284163" indent="-284163"/>
            <a:r>
              <a:rPr lang="en-GB" sz="2200" dirty="0"/>
              <a:t>Density-based algorithms treat clusters as regions where there is a greater concentration of data points</a:t>
            </a:r>
          </a:p>
          <a:p>
            <a:pPr marL="284163" indent="-284163"/>
            <a:r>
              <a:rPr lang="en-GB" sz="2200" dirty="0"/>
              <a:t>Graph-based algorithms consider clusters as </a:t>
            </a:r>
            <a:r>
              <a:rPr lang="en-GB" sz="2200" dirty="0" err="1"/>
              <a:t>subgraphs</a:t>
            </a:r>
            <a:r>
              <a:rPr lang="en-GB" sz="2200" dirty="0"/>
              <a:t> where data points are connected more closely than elsewhere</a:t>
            </a:r>
          </a:p>
          <a:p>
            <a:pPr marL="284163" indent="-284163"/>
            <a:r>
              <a:rPr lang="en-GB" sz="2200" dirty="0"/>
              <a:t>Model-based algorithms consider clusters as distributions that can be described in terms of mean point and variations</a:t>
            </a:r>
          </a:p>
          <a:p>
            <a:pPr marL="284163" indent="-284163"/>
            <a:r>
              <a:rPr lang="en-GB" sz="2200" dirty="0"/>
              <a:t>Subspace clustering algorithms find clusters in subspaces of a multi-dimensional space</a:t>
            </a:r>
          </a:p>
          <a:p>
            <a:pPr marL="284163" indent="-284163"/>
            <a:r>
              <a:rPr lang="en-GB" sz="2200" dirty="0"/>
              <a:t>Proximity should be measured differently in situations such as high dimensionality and special types of data (e.g. time-series)</a:t>
            </a:r>
          </a:p>
          <a:p>
            <a:pPr marL="284163" indent="-284163"/>
            <a:r>
              <a:rPr lang="en-GB" sz="2200" dirty="0"/>
              <a:t>EM and DBSCAN are available in </a:t>
            </a:r>
            <a:r>
              <a:rPr lang="en-GB" sz="2200" dirty="0" err="1"/>
              <a:t>Weka</a:t>
            </a:r>
            <a:endParaRPr lang="en-GB" sz="2200" dirty="0"/>
          </a:p>
        </p:txBody>
      </p:sp>
    </p:spTree>
    <p:extLst>
      <p:ext uri="{BB962C8B-B14F-4D97-AF65-F5344CB8AC3E}">
        <p14:creationId xmlns:p14="http://schemas.microsoft.com/office/powerpoint/2010/main" val="7780867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7"/>
          <p:cNvSpPr>
            <a:spLocks noGrp="1"/>
          </p:cNvSpPr>
          <p:nvPr>
            <p:ph type="title" idx="4294967295"/>
          </p:nvPr>
        </p:nvSpPr>
        <p:spPr>
          <a:xfrm>
            <a:off x="214282" y="214290"/>
            <a:ext cx="7272337" cy="523857"/>
          </a:xfrm>
        </p:spPr>
        <p:txBody>
          <a:bodyPr>
            <a:normAutofit fontScale="90000"/>
          </a:bodyPr>
          <a:lstStyle/>
          <a:p>
            <a:r>
              <a:rPr lang="en-GB" sz="3200" b="1" dirty="0" smtClean="0"/>
              <a:t>Summary</a:t>
            </a:r>
            <a:endParaRPr lang="en-GB" sz="3200" b="1" dirty="0"/>
          </a:p>
        </p:txBody>
      </p:sp>
      <p:sp>
        <p:nvSpPr>
          <p:cNvPr id="43011" name="Content Placeholder 8"/>
          <p:cNvSpPr>
            <a:spLocks noGrp="1"/>
          </p:cNvSpPr>
          <p:nvPr>
            <p:ph idx="4294967295"/>
          </p:nvPr>
        </p:nvSpPr>
        <p:spPr>
          <a:xfrm>
            <a:off x="428596" y="928670"/>
            <a:ext cx="8148637" cy="5357850"/>
          </a:xfrm>
        </p:spPr>
        <p:txBody>
          <a:bodyPr/>
          <a:lstStyle/>
          <a:p>
            <a:pPr marL="284163" indent="-284163"/>
            <a:r>
              <a:rPr lang="en-GB" sz="2200" dirty="0" smtClean="0"/>
              <a:t>A </a:t>
            </a:r>
            <a:r>
              <a:rPr lang="en-GB" sz="2200" dirty="0"/>
              <a:t>clustering solution must provide a sensible proximity function, effective algorithm and a cluster evaluation function</a:t>
            </a:r>
          </a:p>
          <a:p>
            <a:pPr marL="284163" indent="-284163"/>
            <a:r>
              <a:rPr lang="en-GB" sz="2200" dirty="0"/>
              <a:t>Proximity is normally measured by a distance function that combines measures of value differences upon attributes</a:t>
            </a:r>
          </a:p>
          <a:p>
            <a:pPr marL="284163" indent="-284163"/>
            <a:r>
              <a:rPr lang="en-GB" sz="2200" dirty="0"/>
              <a:t>The K-Means method continues to refine prototype partitions until membership changes no longer occur</a:t>
            </a:r>
          </a:p>
          <a:p>
            <a:pPr marL="284163" indent="-284163"/>
            <a:r>
              <a:rPr lang="en-GB" sz="2200" dirty="0"/>
              <a:t>The agglomeration method constructs all possible groupings of individual data objects into a hierarchy of clusters</a:t>
            </a:r>
          </a:p>
          <a:p>
            <a:pPr marL="284163" indent="-284163"/>
            <a:r>
              <a:rPr lang="en-GB" sz="2200" dirty="0"/>
              <a:t>Good clustering results mean high similarity among members of a cluster and low similarity between members of different </a:t>
            </a:r>
            <a:r>
              <a:rPr lang="en-GB" sz="2200" dirty="0" smtClean="0"/>
              <a:t>clusters</a:t>
            </a:r>
            <a:endParaRPr lang="en-GB" sz="22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7"/>
          <p:cNvSpPr>
            <a:spLocks noGrp="1"/>
          </p:cNvSpPr>
          <p:nvPr>
            <p:ph type="title" idx="4294967295"/>
          </p:nvPr>
        </p:nvSpPr>
        <p:spPr>
          <a:xfrm>
            <a:off x="214282" y="214290"/>
            <a:ext cx="7272338" cy="523857"/>
          </a:xfrm>
        </p:spPr>
        <p:txBody>
          <a:bodyPr>
            <a:normAutofit fontScale="90000"/>
          </a:bodyPr>
          <a:lstStyle/>
          <a:p>
            <a:r>
              <a:rPr lang="en-GB" sz="3600" b="1" dirty="0"/>
              <a:t>Useful Further References</a:t>
            </a:r>
          </a:p>
        </p:txBody>
      </p:sp>
      <p:sp>
        <p:nvSpPr>
          <p:cNvPr id="49155" name="Content Placeholder 8"/>
          <p:cNvSpPr>
            <a:spLocks noGrp="1"/>
          </p:cNvSpPr>
          <p:nvPr>
            <p:ph idx="4294967295"/>
          </p:nvPr>
        </p:nvSpPr>
        <p:spPr>
          <a:xfrm>
            <a:off x="214282" y="928670"/>
            <a:ext cx="8153400" cy="4425950"/>
          </a:xfrm>
        </p:spPr>
        <p:txBody>
          <a:bodyPr/>
          <a:lstStyle/>
          <a:p>
            <a:pPr marL="284163" indent="-284163"/>
            <a:r>
              <a:rPr lang="en-GB" sz="2400" dirty="0"/>
              <a:t>Chapter 5 of </a:t>
            </a:r>
            <a:r>
              <a:rPr lang="en-GB" sz="2400" dirty="0" smtClean="0"/>
              <a:t>the main text </a:t>
            </a:r>
            <a:r>
              <a:rPr lang="en-GB" sz="2400" dirty="0"/>
              <a:t>book</a:t>
            </a:r>
          </a:p>
          <a:p>
            <a:pPr marL="284163" indent="-284163"/>
            <a:r>
              <a:rPr lang="en-GB" sz="2400" dirty="0">
                <a:ea typeface="Arial Unicode MS" pitchFamily="34" charset="-128"/>
                <a:cs typeface="Arial Unicode MS" pitchFamily="34" charset="-128"/>
              </a:rPr>
              <a:t>Tan, P-N., Steinbach, M. and Kumar, V. (2006), </a:t>
            </a:r>
            <a:r>
              <a:rPr lang="en-GB" sz="2400" i="1" dirty="0">
                <a:ea typeface="Arial Unicode MS" pitchFamily="34" charset="-128"/>
                <a:cs typeface="Arial Unicode MS" pitchFamily="34" charset="-128"/>
              </a:rPr>
              <a:t>Introduction to Data Mining</a:t>
            </a:r>
            <a:r>
              <a:rPr lang="en-GB" sz="2400" dirty="0">
                <a:ea typeface="Arial Unicode MS" pitchFamily="34" charset="-128"/>
                <a:cs typeface="Arial Unicode MS" pitchFamily="34" charset="-128"/>
              </a:rPr>
              <a:t>, Addison-Wesley, Chapters 8 and 9</a:t>
            </a:r>
          </a:p>
          <a:p>
            <a:pPr marL="284163" indent="-284163"/>
            <a:r>
              <a:rPr lang="en-GB" sz="2400" dirty="0">
                <a:ea typeface="Arial Unicode MS" pitchFamily="34" charset="-128"/>
                <a:cs typeface="Arial Unicode MS" pitchFamily="34" charset="-128"/>
              </a:rPr>
              <a:t>Han, J. and </a:t>
            </a:r>
            <a:r>
              <a:rPr lang="en-GB" sz="2400" dirty="0" err="1">
                <a:ea typeface="Arial Unicode MS" pitchFamily="34" charset="-128"/>
                <a:cs typeface="Arial Unicode MS" pitchFamily="34" charset="-128"/>
              </a:rPr>
              <a:t>Kamber</a:t>
            </a:r>
            <a:r>
              <a:rPr lang="en-GB" sz="2400" dirty="0">
                <a:ea typeface="Arial Unicode MS" pitchFamily="34" charset="-128"/>
                <a:cs typeface="Arial Unicode MS" pitchFamily="34" charset="-128"/>
              </a:rPr>
              <a:t>, M. (2006), Data Mining: Concepts and Techniques, 2</a:t>
            </a:r>
            <a:r>
              <a:rPr lang="en-GB" sz="2400" baseline="30000" dirty="0">
                <a:ea typeface="Arial Unicode MS" pitchFamily="34" charset="-128"/>
                <a:cs typeface="Arial Unicode MS" pitchFamily="34" charset="-128"/>
              </a:rPr>
              <a:t>nd</a:t>
            </a:r>
            <a:r>
              <a:rPr lang="en-GB" sz="2400" dirty="0">
                <a:ea typeface="Arial Unicode MS" pitchFamily="34" charset="-128"/>
                <a:cs typeface="Arial Unicode MS" pitchFamily="34" charset="-128"/>
              </a:rPr>
              <a:t> ed. Morgan Kaufmann, Chapter 7</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3377</TotalTime>
  <Words>2122</Words>
  <Application>Microsoft Office PowerPoint</Application>
  <PresentationFormat>On-screen Show (4:3)</PresentationFormat>
  <Paragraphs>328</Paragraphs>
  <Slides>37</Slides>
  <Notes>36</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4</vt:i4>
      </vt:variant>
      <vt:variant>
        <vt:lpstr>Slide Titles</vt:lpstr>
      </vt:variant>
      <vt:variant>
        <vt:i4>37</vt:i4>
      </vt:variant>
    </vt:vector>
  </HeadingPairs>
  <TitlesOfParts>
    <vt:vector size="54" baseType="lpstr">
      <vt:lpstr>SimSun</vt:lpstr>
      <vt:lpstr>Arial</vt:lpstr>
      <vt:lpstr>Arial Narrow</vt:lpstr>
      <vt:lpstr>Arial Unicode MS</vt:lpstr>
      <vt:lpstr>Calibri</vt:lpstr>
      <vt:lpstr>Lucida Sans Unicode</vt:lpstr>
      <vt:lpstr>Symbol</vt:lpstr>
      <vt:lpstr>Tahoma</vt:lpstr>
      <vt:lpstr>Verdana</vt:lpstr>
      <vt:lpstr>Wingdings</vt:lpstr>
      <vt:lpstr>Wingdings 2</vt:lpstr>
      <vt:lpstr>Wingdings 3</vt:lpstr>
      <vt:lpstr>Concourse</vt:lpstr>
      <vt:lpstr>Worksheet</vt:lpstr>
      <vt:lpstr>Chart</vt:lpstr>
      <vt:lpstr>Photo Editor Photo</vt:lpstr>
      <vt:lpstr>Equation</vt:lpstr>
      <vt:lpstr>Data Mining &amp; Visualisation</vt:lpstr>
      <vt:lpstr>Problem of Cluster Detection</vt:lpstr>
      <vt:lpstr>Problem of Cluster Detection</vt:lpstr>
      <vt:lpstr>Problem of Cluster Detection</vt:lpstr>
      <vt:lpstr>Problem of Cluster Detection</vt:lpstr>
      <vt:lpstr>Measures of Proximity</vt:lpstr>
      <vt:lpstr>Categories of Clustering Solutions</vt:lpstr>
      <vt:lpstr>K-means, a Basic Clustering Method</vt:lpstr>
      <vt:lpstr>K-means, a Basic Clustering Method</vt:lpstr>
      <vt:lpstr>K-means, a Basic Clustering Method</vt:lpstr>
      <vt:lpstr>K-means, a Basic Clustering Method</vt:lpstr>
      <vt:lpstr>K-means, a Basic Clustering Method</vt:lpstr>
      <vt:lpstr>Limitations of Basic Solutions</vt:lpstr>
      <vt:lpstr>The Agglomeration Method</vt:lpstr>
      <vt:lpstr>The Agglomeration Method</vt:lpstr>
      <vt:lpstr>The Agglomeration Method</vt:lpstr>
      <vt:lpstr>The Agglomeration Method</vt:lpstr>
      <vt:lpstr>Limitations of Basic Solutions</vt:lpstr>
      <vt:lpstr>Categories of Clustering Solutions</vt:lpstr>
      <vt:lpstr>Density-based Clustering</vt:lpstr>
      <vt:lpstr>DBSCAN Algorithm</vt:lpstr>
      <vt:lpstr>DBSCAN Algorithm</vt:lpstr>
      <vt:lpstr>DBSCAN Algorithm</vt:lpstr>
      <vt:lpstr>DBSCAN Algorithm</vt:lpstr>
      <vt:lpstr>Expectation Maximisation/GMM</vt:lpstr>
      <vt:lpstr>Expectation Maximisation/GMM</vt:lpstr>
      <vt:lpstr>Cluster Evaluation &amp; Interpretation</vt:lpstr>
      <vt:lpstr>Cluster Evaluation &amp; Interpretation</vt:lpstr>
      <vt:lpstr>Cluster Evaluation &amp; Interpretation</vt:lpstr>
      <vt:lpstr>Proximity Measures Revisited</vt:lpstr>
      <vt:lpstr>Proximity Measures Revisited</vt:lpstr>
      <vt:lpstr>Proximity Measures Revisited</vt:lpstr>
      <vt:lpstr>Clustering in Practice</vt:lpstr>
      <vt:lpstr>Clustering in Practice</vt:lpstr>
      <vt:lpstr>Summary</vt:lpstr>
      <vt:lpstr>Summary</vt:lpstr>
      <vt:lpstr>Useful Further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NJW</dc:creator>
  <cp:lastModifiedBy>Nik Whitehead</cp:lastModifiedBy>
  <cp:revision>238</cp:revision>
  <dcterms:created xsi:type="dcterms:W3CDTF">2011-09-13T10:27:46Z</dcterms:created>
  <dcterms:modified xsi:type="dcterms:W3CDTF">2021-01-27T15:02:30Z</dcterms:modified>
</cp:coreProperties>
</file>