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31"/>
  </p:notesMasterIdLst>
  <p:sldIdLst>
    <p:sldId id="257" r:id="rId2"/>
    <p:sldId id="272" r:id="rId3"/>
    <p:sldId id="288" r:id="rId4"/>
    <p:sldId id="260" r:id="rId5"/>
    <p:sldId id="261" r:id="rId6"/>
    <p:sldId id="262" r:id="rId7"/>
    <p:sldId id="289" r:id="rId8"/>
    <p:sldId id="264" r:id="rId9"/>
    <p:sldId id="290" r:id="rId10"/>
    <p:sldId id="271" r:id="rId11"/>
    <p:sldId id="266" r:id="rId12"/>
    <p:sldId id="267" r:id="rId13"/>
    <p:sldId id="268" r:id="rId14"/>
    <p:sldId id="269" r:id="rId15"/>
    <p:sldId id="270" r:id="rId16"/>
    <p:sldId id="273" r:id="rId17"/>
    <p:sldId id="274" r:id="rId18"/>
    <p:sldId id="275" r:id="rId19"/>
    <p:sldId id="291" r:id="rId20"/>
    <p:sldId id="276" r:id="rId21"/>
    <p:sldId id="277" r:id="rId22"/>
    <p:sldId id="278" r:id="rId23"/>
    <p:sldId id="292" r:id="rId24"/>
    <p:sldId id="280" r:id="rId25"/>
    <p:sldId id="282" r:id="rId26"/>
    <p:sldId id="287" r:id="rId27"/>
    <p:sldId id="285" r:id="rId28"/>
    <p:sldId id="284" r:id="rId29"/>
    <p:sldId id="28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2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21"/>
    <p:restoredTop sz="95897" autoAdjust="0"/>
  </p:normalViewPr>
  <p:slideViewPr>
    <p:cSldViewPr>
      <p:cViewPr varScale="1">
        <p:scale>
          <a:sx n="80" d="100"/>
          <a:sy n="80" d="100"/>
        </p:scale>
        <p:origin x="363" y="51"/>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D7B5F1-D0D0-49F8-9A1C-6AFE93604869}" type="datetimeFigureOut">
              <a:rPr lang="en-US" smtClean="0"/>
              <a:pPr/>
              <a:t>2/15/2022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E59C40-8A52-4801-A432-BAC6F785205A}" type="slidenum">
              <a:rPr lang="en-US" smtClean="0"/>
              <a:pPr/>
              <a:t>‹#›</a:t>
            </a:fld>
            <a:endParaRPr lang="en-US"/>
          </a:p>
        </p:txBody>
      </p:sp>
    </p:spTree>
    <p:extLst>
      <p:ext uri="{BB962C8B-B14F-4D97-AF65-F5344CB8AC3E}">
        <p14:creationId xmlns:p14="http://schemas.microsoft.com/office/powerpoint/2010/main" val="3134282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52668"/>
            <a:ext cx="7772400" cy="914532"/>
          </a:xfrm>
        </p:spPr>
        <p:txBody>
          <a:bodyPr>
            <a:noAutofit/>
          </a:bodyPr>
          <a:lstStyle>
            <a:lvl1pPr>
              <a:lnSpc>
                <a:spcPct val="120000"/>
              </a:lnSpc>
              <a:defRPr sz="6000" b="1">
                <a:solidFill>
                  <a:schemeClr val="bg1"/>
                </a:solidFill>
                <a:latin typeface="+mj-lt"/>
                <a:cs typeface="Arial" panose="020B0604020202020204" pitchFamily="34" charset="0"/>
              </a:defRPr>
            </a:lvl1pPr>
          </a:lstStyle>
          <a:p>
            <a:endParaRPr lang="en-US" dirty="0"/>
          </a:p>
        </p:txBody>
      </p:sp>
      <p:sp>
        <p:nvSpPr>
          <p:cNvPr id="3" name="Subtitle 2"/>
          <p:cNvSpPr>
            <a:spLocks noGrp="1"/>
          </p:cNvSpPr>
          <p:nvPr>
            <p:ph type="subTitle" idx="1"/>
          </p:nvPr>
        </p:nvSpPr>
        <p:spPr>
          <a:xfrm>
            <a:off x="228600" y="4506310"/>
            <a:ext cx="8686800" cy="1371600"/>
          </a:xfrm>
        </p:spPr>
        <p:txBody>
          <a:bodyPr anchor="ctr">
            <a:noAutofit/>
          </a:bodyPr>
          <a:lstStyle>
            <a:lvl1pPr marL="0" indent="0" algn="ctr">
              <a:lnSpc>
                <a:spcPct val="120000"/>
              </a:lnSpc>
              <a:spcBef>
                <a:spcPts val="0"/>
              </a:spcBef>
              <a:buNone/>
              <a:defRPr sz="3600" b="1">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5" name="Content Placeholder 4"/>
          <p:cNvSpPr>
            <a:spLocks noGrp="1"/>
          </p:cNvSpPr>
          <p:nvPr>
            <p:ph sz="quarter" idx="10"/>
          </p:nvPr>
        </p:nvSpPr>
        <p:spPr>
          <a:xfrm>
            <a:off x="457200" y="6019800"/>
            <a:ext cx="8229600" cy="365760"/>
          </a:xfrm>
        </p:spPr>
        <p:txBody>
          <a:bodyPr>
            <a:noAutofit/>
          </a:bodyPr>
          <a:lstStyle>
            <a:lvl1pPr marL="0" indent="0" algn="ctr">
              <a:buNone/>
              <a:defRPr sz="1600">
                <a:solidFill>
                  <a:schemeClr val="bg1"/>
                </a:solidFill>
                <a:latin typeface="+mj-lt"/>
              </a:defRPr>
            </a:lvl1pPr>
          </a:lstStyle>
          <a:p>
            <a:pPr lvl="0"/>
            <a:r>
              <a:rPr lang="en-US" dirty="0"/>
              <a:t>Click to edit Master text styles</a:t>
            </a:r>
          </a:p>
        </p:txBody>
      </p:sp>
      <p:sp>
        <p:nvSpPr>
          <p:cNvPr id="7" name="Text Placeholder 6"/>
          <p:cNvSpPr>
            <a:spLocks noGrp="1"/>
          </p:cNvSpPr>
          <p:nvPr>
            <p:ph type="body" sz="quarter" idx="11"/>
          </p:nvPr>
        </p:nvSpPr>
        <p:spPr>
          <a:xfrm>
            <a:off x="457200" y="6532180"/>
            <a:ext cx="8229600" cy="228600"/>
          </a:xfrm>
        </p:spPr>
        <p:txBody>
          <a:bodyPr>
            <a:noAutofit/>
          </a:bodyPr>
          <a:lstStyle>
            <a:lvl1pPr marL="0" indent="0" algn="ctr">
              <a:buNone/>
              <a:defRPr sz="1200">
                <a:solidFill>
                  <a:schemeClr val="bg1"/>
                </a:solidFill>
                <a:latin typeface="+mj-lt"/>
              </a:defRPr>
            </a:lvl1pPr>
          </a:lstStyle>
          <a:p>
            <a:pPr lvl="0"/>
            <a:r>
              <a:rPr lang="en-US" dirty="0"/>
              <a:t>Click to edit Master text styles</a:t>
            </a:r>
          </a:p>
        </p:txBody>
      </p:sp>
    </p:spTree>
    <p:extLst>
      <p:ext uri="{BB962C8B-B14F-4D97-AF65-F5344CB8AC3E}">
        <p14:creationId xmlns:p14="http://schemas.microsoft.com/office/powerpoint/2010/main" val="2676624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516648"/>
            <a:ext cx="8229600" cy="1371600"/>
          </a:xfrm>
        </p:spPr>
        <p:txBody>
          <a:bodyPr>
            <a:noAutofit/>
          </a:bodyPr>
          <a:lstStyle>
            <a:lvl1pPr>
              <a:lnSpc>
                <a:spcPct val="120000"/>
              </a:lnSpc>
              <a:defRPr sz="4800" b="1">
                <a:solidFill>
                  <a:schemeClr val="bg1"/>
                </a:solidFill>
                <a:latin typeface="+mj-lt"/>
              </a:defRPr>
            </a:lvl1pPr>
          </a:lstStyle>
          <a:p>
            <a:endParaRPr lang="en-US" dirty="0"/>
          </a:p>
        </p:txBody>
      </p:sp>
    </p:spTree>
    <p:extLst>
      <p:ext uri="{BB962C8B-B14F-4D97-AF65-F5344CB8AC3E}">
        <p14:creationId xmlns:p14="http://schemas.microsoft.com/office/powerpoint/2010/main" val="676607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2195736" y="274639"/>
            <a:ext cx="6492240" cy="1005840"/>
          </a:xfrm>
        </p:spPr>
        <p:txBody>
          <a:bodyPr/>
          <a:lstStyle>
            <a:lvl1pPr algn="l">
              <a:defRPr>
                <a:latin typeface="+mj-lt"/>
              </a:defRPr>
            </a:lvl1pPr>
          </a:lstStyle>
          <a:p>
            <a:r>
              <a:rPr lang="en-US" dirty="0"/>
              <a:t>Click to edit Master title style</a:t>
            </a:r>
          </a:p>
        </p:txBody>
      </p:sp>
      <p:sp>
        <p:nvSpPr>
          <p:cNvPr id="10" name="Content Placeholder 2"/>
          <p:cNvSpPr>
            <a:spLocks noGrp="1"/>
          </p:cNvSpPr>
          <p:nvPr>
            <p:ph sz="quarter" idx="10"/>
          </p:nvPr>
        </p:nvSpPr>
        <p:spPr>
          <a:xfrm>
            <a:off x="2195736" y="1447800"/>
            <a:ext cx="6492240" cy="484632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p:cNvSpPr txBox="1"/>
          <p:nvPr userDrawn="1"/>
        </p:nvSpPr>
        <p:spPr>
          <a:xfrm>
            <a:off x="19050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8" name="TextBox 7"/>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Tree>
    <p:extLst>
      <p:ext uri="{BB962C8B-B14F-4D97-AF65-F5344CB8AC3E}">
        <p14:creationId xmlns:p14="http://schemas.microsoft.com/office/powerpoint/2010/main" val="1229587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1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836712"/>
            <a:ext cx="8229600" cy="1143000"/>
          </a:xfrm>
        </p:spPr>
        <p:txBody>
          <a:bodyPr/>
          <a:lstStyle>
            <a:lvl1pPr>
              <a:defRPr b="0">
                <a:latin typeface="Rockwell" pitchFamily="18" charset="0"/>
              </a:defRPr>
            </a:lvl1pPr>
          </a:lstStyle>
          <a:p>
            <a:r>
              <a:rPr lang="en-US" dirty="0"/>
              <a:t>Title</a:t>
            </a:r>
          </a:p>
        </p:txBody>
      </p:sp>
      <p:sp>
        <p:nvSpPr>
          <p:cNvPr id="3" name="Content Placeholder 2"/>
          <p:cNvSpPr>
            <a:spLocks noGrp="1"/>
          </p:cNvSpPr>
          <p:nvPr>
            <p:ph idx="1"/>
          </p:nvPr>
        </p:nvSpPr>
        <p:spPr>
          <a:xfrm>
            <a:off x="457200" y="1988839"/>
            <a:ext cx="8229600" cy="4137324"/>
          </a:xfrm>
        </p:spPr>
        <p:txBody>
          <a:bodyPr>
            <a:noAutofit/>
          </a:bodyPr>
          <a:lstStyle>
            <a:lvl1pPr marL="0" indent="0" algn="ctr">
              <a:lnSpc>
                <a:spcPct val="100000"/>
              </a:lnSpc>
              <a:spcBef>
                <a:spcPts val="0"/>
              </a:spcBef>
              <a:buNone/>
              <a:defRPr sz="2800">
                <a:latin typeface="Constantia" pitchFamily="18" charset="0"/>
              </a:defRPr>
            </a:lvl1pPr>
          </a:lstStyle>
          <a:p>
            <a:pPr lvl="0"/>
            <a:endParaRPr lang="en-US" dirty="0"/>
          </a:p>
        </p:txBody>
      </p:sp>
      <p:sp>
        <p:nvSpPr>
          <p:cNvPr id="5" name="Footer Placeholder 4"/>
          <p:cNvSpPr>
            <a:spLocks noGrp="1"/>
          </p:cNvSpPr>
          <p:nvPr>
            <p:ph type="ftr" sz="quarter" idx="11"/>
          </p:nvPr>
        </p:nvSpPr>
        <p:spPr>
          <a:xfrm>
            <a:off x="152400" y="6492875"/>
            <a:ext cx="7543800" cy="365125"/>
          </a:xfrm>
        </p:spPr>
        <p:txBody>
          <a:bodyPr/>
          <a:lstStyle>
            <a:lvl1pPr algn="l">
              <a:defRPr sz="800">
                <a:solidFill>
                  <a:schemeClr val="tx1">
                    <a:lumMod val="65000"/>
                    <a:lumOff val="35000"/>
                  </a:schemeClr>
                </a:solidFill>
                <a:latin typeface="Rockwell" pitchFamily="18" charset="0"/>
              </a:defRPr>
            </a:lvl1pPr>
          </a:lstStyle>
          <a:p>
            <a:r>
              <a:rPr lang="en-US"/>
              <a:t>© 2015 Cengage Learning. All Rights Reserved. May not be scanned, copied  or duplicated, or posted to a publicly accessible website, in whole or in part. </a:t>
            </a:r>
            <a:endParaRPr lang="en-US" dirty="0"/>
          </a:p>
        </p:txBody>
      </p:sp>
      <p:sp>
        <p:nvSpPr>
          <p:cNvPr id="6" name="Slide Number Placeholder 5"/>
          <p:cNvSpPr>
            <a:spLocks noGrp="1"/>
          </p:cNvSpPr>
          <p:nvPr>
            <p:ph type="sldNum" sz="quarter" idx="12"/>
          </p:nvPr>
        </p:nvSpPr>
        <p:spPr>
          <a:xfrm>
            <a:off x="7696200" y="6356351"/>
            <a:ext cx="990600" cy="365125"/>
          </a:xfrm>
        </p:spPr>
        <p:txBody>
          <a:bodyPr/>
          <a:lstStyle>
            <a:lvl1pPr>
              <a:defRPr>
                <a:latin typeface="Rockwell" pitchFamily="18" charset="0"/>
              </a:defRPr>
            </a:lvl1pPr>
          </a:lstStyle>
          <a:p>
            <a:fld id="{52713451-F6E1-4628-A8E3-1405590B0C3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36493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457200" y="807720"/>
            <a:ext cx="8229600" cy="82296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752600"/>
            <a:ext cx="8229600" cy="457200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Tree>
    <p:extLst>
      <p:ext uri="{BB962C8B-B14F-4D97-AF65-F5344CB8AC3E}">
        <p14:creationId xmlns:p14="http://schemas.microsoft.com/office/powerpoint/2010/main" val="2236493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457200" y="807720"/>
            <a:ext cx="8229600" cy="109728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981200"/>
            <a:ext cx="8229600" cy="429768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Tree>
    <p:extLst>
      <p:ext uri="{BB962C8B-B14F-4D97-AF65-F5344CB8AC3E}">
        <p14:creationId xmlns:p14="http://schemas.microsoft.com/office/powerpoint/2010/main" val="1187234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457200" y="807720"/>
            <a:ext cx="8229600" cy="109728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981200"/>
            <a:ext cx="4023360" cy="429768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
        <p:nvSpPr>
          <p:cNvPr id="8" name="Content Placeholder 8"/>
          <p:cNvSpPr>
            <a:spLocks noGrp="1"/>
          </p:cNvSpPr>
          <p:nvPr>
            <p:ph sz="quarter" idx="14"/>
          </p:nvPr>
        </p:nvSpPr>
        <p:spPr>
          <a:xfrm>
            <a:off x="4663440" y="1981200"/>
            <a:ext cx="4023360" cy="429768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21615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457200" y="807720"/>
            <a:ext cx="8229600" cy="109728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981200"/>
            <a:ext cx="8229600" cy="210312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
        <p:nvSpPr>
          <p:cNvPr id="8" name="Content Placeholder 8"/>
          <p:cNvSpPr>
            <a:spLocks noGrp="1"/>
          </p:cNvSpPr>
          <p:nvPr>
            <p:ph sz="quarter" idx="14"/>
          </p:nvPr>
        </p:nvSpPr>
        <p:spPr>
          <a:xfrm>
            <a:off x="457200" y="4191000"/>
            <a:ext cx="8229600" cy="210312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92487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457200" y="807720"/>
            <a:ext cx="8229600" cy="109728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981200"/>
            <a:ext cx="8229600" cy="100584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
        <p:nvSpPr>
          <p:cNvPr id="8" name="Content Placeholder 8"/>
          <p:cNvSpPr>
            <a:spLocks noGrp="1"/>
          </p:cNvSpPr>
          <p:nvPr>
            <p:ph sz="quarter" idx="14"/>
          </p:nvPr>
        </p:nvSpPr>
        <p:spPr>
          <a:xfrm>
            <a:off x="457200" y="3098800"/>
            <a:ext cx="8229600" cy="100584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8"/>
          <p:cNvSpPr>
            <a:spLocks noGrp="1"/>
          </p:cNvSpPr>
          <p:nvPr>
            <p:ph sz="quarter" idx="15"/>
          </p:nvPr>
        </p:nvSpPr>
        <p:spPr>
          <a:xfrm>
            <a:off x="457200" y="4216400"/>
            <a:ext cx="8229600" cy="100584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8"/>
          <p:cNvSpPr>
            <a:spLocks noGrp="1"/>
          </p:cNvSpPr>
          <p:nvPr>
            <p:ph sz="quarter" idx="16"/>
          </p:nvPr>
        </p:nvSpPr>
        <p:spPr>
          <a:xfrm>
            <a:off x="457200" y="5334000"/>
            <a:ext cx="8229600" cy="100584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52836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noProof="0"/>
              <a:t>Click to edit Master title style</a:t>
            </a:r>
            <a:endParaRPr lang="en-US" noProof="0" dirty="0"/>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5" name="Footer Placeholder 4"/>
          <p:cNvSpPr>
            <a:spLocks noGrp="1"/>
          </p:cNvSpPr>
          <p:nvPr>
            <p:ph type="ftr" sz="quarter" idx="3"/>
          </p:nvPr>
        </p:nvSpPr>
        <p:spPr>
          <a:xfrm>
            <a:off x="457200" y="6356351"/>
            <a:ext cx="7086600" cy="365125"/>
          </a:xfrm>
          <a:prstGeom prst="rect">
            <a:avLst/>
          </a:prstGeom>
        </p:spPr>
        <p:txBody>
          <a:bodyPr vert="horz" lIns="91440" tIns="45720" rIns="91440" bIns="45720" rtlCol="0" anchor="ctr"/>
          <a:lstStyle>
            <a:lvl1pPr algn="l">
              <a:defRPr sz="1000">
                <a:solidFill>
                  <a:schemeClr val="tx1">
                    <a:tint val="75000"/>
                  </a:schemeClr>
                </a:solidFill>
                <a:latin typeface="Rockwell" pitchFamily="18" charset="0"/>
              </a:defRPr>
            </a:lvl1pPr>
          </a:lstStyle>
          <a:p>
            <a:r>
              <a:rPr lang="en-US">
                <a:solidFill>
                  <a:prstClr val="black">
                    <a:tint val="75000"/>
                  </a:prstClr>
                </a:solidFill>
              </a:rPr>
              <a:t>© 2015 Cengage Learning. All Rights Reserved. May not be scanned, copied  or duplicated, or posted to a publicly accessible website, in whole or in part. </a:t>
            </a:r>
            <a:endParaRPr lang="en-US" dirty="0">
              <a:solidFill>
                <a:prstClr val="black">
                  <a:tint val="75000"/>
                </a:prstClr>
              </a:solidFill>
            </a:endParaRPr>
          </a:p>
        </p:txBody>
      </p:sp>
      <p:sp>
        <p:nvSpPr>
          <p:cNvPr id="6" name="Slide Number Placeholder 5"/>
          <p:cNvSpPr>
            <a:spLocks noGrp="1"/>
          </p:cNvSpPr>
          <p:nvPr>
            <p:ph type="sldNum" sz="quarter" idx="4"/>
          </p:nvPr>
        </p:nvSpPr>
        <p:spPr>
          <a:xfrm>
            <a:off x="7543800" y="6356351"/>
            <a:ext cx="1143000" cy="365125"/>
          </a:xfrm>
          <a:prstGeom prst="rect">
            <a:avLst/>
          </a:prstGeom>
        </p:spPr>
        <p:txBody>
          <a:bodyPr vert="horz" lIns="91440" tIns="45720" rIns="91440" bIns="45720" rtlCol="0" anchor="ctr"/>
          <a:lstStyle>
            <a:lvl1pPr algn="r">
              <a:defRPr sz="1400">
                <a:solidFill>
                  <a:schemeClr val="tx1">
                    <a:tint val="75000"/>
                  </a:schemeClr>
                </a:solidFill>
                <a:latin typeface="Rockwell" pitchFamily="18" charset="0"/>
              </a:defRPr>
            </a:lvl1pPr>
          </a:lstStyle>
          <a:p>
            <a:fld id="{52713451-F6E1-4628-A8E3-1405590B0C3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678416930"/>
      </p:ext>
    </p:extLst>
  </p:cSld>
  <p:clrMap bg1="lt1" tx1="dk1" bg2="lt2" tx2="dk2" accent1="accent1" accent2="accent2" accent3="accent3" accent4="accent4" accent5="accent5" accent6="accent6" hlink="hlink" folHlink="folHlink"/>
  <p:sldLayoutIdLst>
    <p:sldLayoutId id="2147483661" r:id="rId1"/>
    <p:sldLayoutId id="2147483665" r:id="rId2"/>
    <p:sldLayoutId id="2147483662" r:id="rId3"/>
    <p:sldLayoutId id="2147483664" r:id="rId4"/>
    <p:sldLayoutId id="2147483663" r:id="rId5"/>
    <p:sldLayoutId id="2147483669" r:id="rId6"/>
    <p:sldLayoutId id="2147483666" r:id="rId7"/>
    <p:sldLayoutId id="2147483667" r:id="rId8"/>
    <p:sldLayoutId id="2147483668" r:id="rId9"/>
  </p:sldLayoutIdLst>
  <p:hf hdr="0" dt="0"/>
  <p:txStyles>
    <p:titleStyle>
      <a:lvl1pPr algn="ctr" defTabSz="914400" rtl="0" eaLnBrk="1" latinLnBrk="0" hangingPunct="1">
        <a:spcBef>
          <a:spcPct val="0"/>
        </a:spcBef>
        <a:buNone/>
        <a:defRPr sz="4400" kern="1200">
          <a:solidFill>
            <a:schemeClr val="tx1"/>
          </a:solidFill>
          <a:latin typeface="Rockwell" pitchFamily="18" charset="0"/>
          <a:ea typeface="+mj-ea"/>
          <a:cs typeface="+mj-cs"/>
        </a:defRPr>
      </a:lvl1pPr>
    </p:titleStyle>
    <p:bodyStyle>
      <a:lvl1pPr marL="342900" indent="-342900" algn="l" defTabSz="914400" rtl="0" eaLnBrk="1" latinLnBrk="0" hangingPunct="1">
        <a:spcBef>
          <a:spcPts val="0"/>
        </a:spcBef>
        <a:spcAft>
          <a:spcPts val="1000"/>
        </a:spcAft>
        <a:buClr>
          <a:schemeClr val="accent5">
            <a:lumMod val="75000"/>
          </a:schemeClr>
        </a:buClr>
        <a:buSzPct val="80000"/>
        <a:buFont typeface="Wingdings 2" pitchFamily="18" charset="2"/>
        <a:buChar char=""/>
        <a:defRPr sz="3200" kern="1200">
          <a:solidFill>
            <a:schemeClr val="tx1"/>
          </a:solidFill>
          <a:latin typeface="Constantia" pitchFamily="18" charset="0"/>
          <a:ea typeface="+mn-ea"/>
          <a:cs typeface="+mn-cs"/>
        </a:defRPr>
      </a:lvl1pPr>
      <a:lvl2pPr marL="742950" indent="-285750" algn="l" defTabSz="914400" rtl="0" eaLnBrk="1" latinLnBrk="0" hangingPunct="1">
        <a:spcBef>
          <a:spcPts val="0"/>
        </a:spcBef>
        <a:spcAft>
          <a:spcPts val="800"/>
        </a:spcAft>
        <a:buClr>
          <a:schemeClr val="accent5"/>
        </a:buClr>
        <a:buSzPct val="80000"/>
        <a:buFont typeface="Webdings" pitchFamily="18" charset="2"/>
        <a:buChar char=""/>
        <a:defRPr sz="2800" kern="1200">
          <a:solidFill>
            <a:schemeClr val="tx1"/>
          </a:solidFill>
          <a:latin typeface="Constantia" pitchFamily="18" charset="0"/>
          <a:ea typeface="+mn-ea"/>
          <a:cs typeface="+mn-cs"/>
        </a:defRPr>
      </a:lvl2pPr>
      <a:lvl3pPr marL="1143000" indent="-228600" algn="l" defTabSz="914400" rtl="0" eaLnBrk="1" latinLnBrk="0" hangingPunct="1">
        <a:spcBef>
          <a:spcPts val="0"/>
        </a:spcBef>
        <a:spcAft>
          <a:spcPts val="300"/>
        </a:spcAft>
        <a:buClr>
          <a:schemeClr val="accent2"/>
        </a:buClr>
        <a:buSzPct val="80000"/>
        <a:buFont typeface="Wingdings" pitchFamily="2" charset="2"/>
        <a:buChar char=""/>
        <a:defRPr sz="2400" kern="1200">
          <a:solidFill>
            <a:schemeClr val="tx1"/>
          </a:solidFill>
          <a:latin typeface="Constantia" pitchFamily="18" charset="0"/>
          <a:ea typeface="+mn-ea"/>
          <a:cs typeface="+mn-cs"/>
        </a:defRPr>
      </a:lvl3pPr>
      <a:lvl4pPr marL="1600200" indent="-228600" algn="l" defTabSz="914400" rtl="0" eaLnBrk="1" latinLnBrk="0" hangingPunct="1">
        <a:spcBef>
          <a:spcPts val="0"/>
        </a:spcBef>
        <a:spcAft>
          <a:spcPts val="300"/>
        </a:spcAft>
        <a:buSzPct val="80000"/>
        <a:buFont typeface="Arial" panose="020B0604020202020204" pitchFamily="34" charset="0"/>
        <a:buChar char="–"/>
        <a:defRPr sz="2000" kern="1200">
          <a:solidFill>
            <a:schemeClr val="tx1"/>
          </a:solidFill>
          <a:latin typeface="Constantia" pitchFamily="18" charset="0"/>
          <a:ea typeface="+mn-ea"/>
          <a:cs typeface="+mn-cs"/>
        </a:defRPr>
      </a:lvl4pPr>
      <a:lvl5pPr marL="2057400" indent="-228600" algn="l" defTabSz="914400" rtl="0" eaLnBrk="1" latinLnBrk="0" hangingPunct="1">
        <a:spcBef>
          <a:spcPts val="0"/>
        </a:spcBef>
        <a:spcAft>
          <a:spcPts val="300"/>
        </a:spcAft>
        <a:buClr>
          <a:schemeClr val="accent2"/>
        </a:buClr>
        <a:buSzPct val="80000"/>
        <a:buFont typeface="Arial" panose="020B0604020202020204" pitchFamily="34" charset="0"/>
        <a:buChar char="»"/>
        <a:defRPr sz="2000" kern="1200">
          <a:solidFill>
            <a:schemeClr val="tx1"/>
          </a:solidFill>
          <a:latin typeface="Constantia" pitchFamily="18"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6000" dirty="0"/>
              <a:t>CHAPTER 1</a:t>
            </a:r>
          </a:p>
        </p:txBody>
      </p:sp>
      <p:sp>
        <p:nvSpPr>
          <p:cNvPr id="6" name="Subtitle 2"/>
          <p:cNvSpPr>
            <a:spLocks noGrp="1"/>
          </p:cNvSpPr>
          <p:nvPr>
            <p:ph type="subTitle" idx="1"/>
          </p:nvPr>
        </p:nvSpPr>
        <p:spPr/>
        <p:txBody>
          <a:bodyPr/>
          <a:lstStyle/>
          <a:p>
            <a:r>
              <a:rPr lang="en-US" dirty="0"/>
              <a:t>GLOBAL SUPPLY CHAINS: THE ROLE AND IMPORTANCE OF TRANSPORTATION</a:t>
            </a:r>
          </a:p>
        </p:txBody>
      </p:sp>
      <p:sp>
        <p:nvSpPr>
          <p:cNvPr id="4" name="Content Placeholder 3"/>
          <p:cNvSpPr>
            <a:spLocks noGrp="1"/>
          </p:cNvSpPr>
          <p:nvPr>
            <p:ph sz="quarter" idx="10"/>
          </p:nvPr>
        </p:nvSpPr>
        <p:spPr>
          <a:xfrm>
            <a:off x="457200" y="5943600"/>
            <a:ext cx="8229600" cy="502920"/>
          </a:xfrm>
        </p:spPr>
        <p:txBody>
          <a:bodyPr/>
          <a:lstStyle/>
          <a:p>
            <a:pPr>
              <a:spcAft>
                <a:spcPts val="0"/>
              </a:spcAft>
            </a:pPr>
            <a:r>
              <a:rPr lang="en-US" sz="1400" b="1" dirty="0"/>
              <a:t>Transportation: A Global Supply Chain Perspective (9e) </a:t>
            </a:r>
          </a:p>
          <a:p>
            <a:pPr>
              <a:spcAft>
                <a:spcPts val="0"/>
              </a:spcAft>
            </a:pPr>
            <a:r>
              <a:rPr lang="en-US" sz="1400" dirty="0" err="1"/>
              <a:t>Novack</a:t>
            </a:r>
            <a:r>
              <a:rPr lang="en-US" sz="1400" dirty="0"/>
              <a:t>, Gibson, Suzuki, and Coyle</a:t>
            </a:r>
          </a:p>
        </p:txBody>
      </p:sp>
      <p:sp>
        <p:nvSpPr>
          <p:cNvPr id="5" name="Text Placeholder 4"/>
          <p:cNvSpPr>
            <a:spLocks noGrp="1"/>
          </p:cNvSpPr>
          <p:nvPr>
            <p:ph type="body" sz="quarter" idx="11"/>
          </p:nvPr>
        </p:nvSpPr>
        <p:spPr>
          <a:xfrm>
            <a:off x="457200" y="6477000"/>
            <a:ext cx="8229600" cy="228600"/>
          </a:xfrm>
        </p:spPr>
        <p:txBody>
          <a:bodyPr/>
          <a:lstStyle/>
          <a:p>
            <a:r>
              <a:rPr lang="en-US" dirty="0"/>
              <a:t>© 2019 Cengage. May not be scanned, copied  or duplicated, or posted to a publicly accessible website, in whole or in part. </a:t>
            </a:r>
          </a:p>
        </p:txBody>
      </p:sp>
    </p:spTree>
    <p:extLst>
      <p:ext uri="{BB962C8B-B14F-4D97-AF65-F5344CB8AC3E}">
        <p14:creationId xmlns:p14="http://schemas.microsoft.com/office/powerpoint/2010/main" val="3979024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Outline</a:t>
            </a:r>
          </a:p>
        </p:txBody>
      </p:sp>
      <p:sp>
        <p:nvSpPr>
          <p:cNvPr id="6" name="Content Placeholder 2"/>
          <p:cNvSpPr>
            <a:spLocks noGrp="1"/>
          </p:cNvSpPr>
          <p:nvPr>
            <p:ph sz="quarter" idx="10"/>
          </p:nvPr>
        </p:nvSpPr>
        <p:spPr/>
        <p:txBody>
          <a:bodyPr/>
          <a:lstStyle/>
          <a:p>
            <a:r>
              <a:rPr lang="en-US" dirty="0"/>
              <a:t>Global supply chain flows</a:t>
            </a:r>
          </a:p>
          <a:p>
            <a:r>
              <a:rPr lang="en-US" dirty="0"/>
              <a:t>The economic basis and logic of improved global trade</a:t>
            </a:r>
          </a:p>
          <a:p>
            <a:r>
              <a:rPr lang="en-US" dirty="0"/>
              <a:t>Contributing factors for global flows and trade</a:t>
            </a:r>
          </a:p>
          <a:p>
            <a:r>
              <a:rPr lang="en-US" dirty="0"/>
              <a:t>Supply chain concept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0DEC8-0FDD-4EBD-9B87-DF995A0DC2AB}"/>
              </a:ext>
            </a:extLst>
          </p:cNvPr>
          <p:cNvSpPr>
            <a:spLocks noGrp="1"/>
          </p:cNvSpPr>
          <p:nvPr>
            <p:ph type="ctrTitle"/>
          </p:nvPr>
        </p:nvSpPr>
        <p:spPr/>
        <p:txBody>
          <a:bodyPr/>
          <a:lstStyle/>
          <a:p>
            <a:r>
              <a:rPr lang="en-US" dirty="0"/>
              <a:t>Global Supply Chain Flows</a:t>
            </a:r>
          </a:p>
        </p:txBody>
      </p:sp>
    </p:spTree>
    <p:extLst>
      <p:ext uri="{BB962C8B-B14F-4D97-AF65-F5344CB8AC3E}">
        <p14:creationId xmlns:p14="http://schemas.microsoft.com/office/powerpoint/2010/main" val="2450288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Export-Trade Flows of Merchandise</a:t>
            </a:r>
          </a:p>
        </p:txBody>
      </p:sp>
      <p:pic>
        <p:nvPicPr>
          <p:cNvPr id="7" name="Picture 2" descr="A map and of the world and corresponding table shows exports by economy in millions of dollars. The table has two columns that read from left to right as follows. Economy. Million U S dollars. The table reads as follows, by row. China, 2,209,626.00. United States, 1,578,971.70. Germany, 1,452795.40. Japan, 715,097.20. Netherlands, 663,524.30. France, 579,646.90. Korea, Republic of, 559,632.00. United Kingdom, 541,348.00. Hong Kong, China, 535,546.00. Russian Federation, 523,327.00. Italy, 517,673.30. Belgium, 468,817.80. In the map, circles on countries are relative to the importance and volume of imports. The largest circles are largely in Europe, Asia, and North America. " title="Figure 1-1"/>
          <p:cNvPicPr>
            <a:picLocks noGrp="1" noChangeAspect="1" noChangeArrowheads="1"/>
          </p:cNvPicPr>
          <p:nvPr>
            <p:ph sz="quarter" idx="13"/>
          </p:nvPr>
        </p:nvPicPr>
        <p:blipFill>
          <a:blip r:embed="rId2" cstate="print"/>
          <a:stretch>
            <a:fillRect/>
          </a:stretch>
        </p:blipFill>
        <p:spPr bwMode="auto">
          <a:xfrm>
            <a:off x="228600" y="1668798"/>
            <a:ext cx="8686800" cy="4655802"/>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Import-Trade Flows of Merchandise</a:t>
            </a:r>
          </a:p>
        </p:txBody>
      </p:sp>
      <p:pic>
        <p:nvPicPr>
          <p:cNvPr id="2050" name="Picture 2" descr="A map of the world and corresponding table shows imports by economy in millions of dollars.The table has two columns that read as follows from left to right. Economy. Million U S dollars. The table reads as follows, by row. United States, 2,329,059.80. China, 1,949,992.00. Germany, 1,188,883.80. Japan, 833,166.10. France, 681,016.00. United Kingdom, 655,318.60. Hong Kong, China, 622,276.40. Netherlands, 589,768.10. Korea, Republic of, 515,586.00. Italy, 477,391.50. Canada, 474,270.00. India, 466,042.10. Belgium, 450,706.00. In the map, circles on countries are relative to the importance and volume of imports. The largest circles are largely in Europe, North America, and Asia. " title="Figure 1-2"/>
          <p:cNvPicPr>
            <a:picLocks noGrp="1" noChangeAspect="1" noChangeArrowheads="1"/>
          </p:cNvPicPr>
          <p:nvPr>
            <p:ph sz="quarter" idx="13"/>
          </p:nvPr>
        </p:nvPicPr>
        <p:blipFill>
          <a:blip r:embed="rId2" cstate="print"/>
          <a:stretch>
            <a:fillRect/>
          </a:stretch>
        </p:blipFill>
        <p:spPr bwMode="auto">
          <a:xfrm>
            <a:off x="228600" y="1676400"/>
            <a:ext cx="8686800" cy="4616125"/>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7720"/>
            <a:ext cx="8229600" cy="822960"/>
          </a:xfrm>
        </p:spPr>
        <p:txBody>
          <a:bodyPr>
            <a:noAutofit/>
          </a:bodyPr>
          <a:lstStyle/>
          <a:p>
            <a:r>
              <a:rPr lang="en-US" sz="3500" dirty="0"/>
              <a:t>The Growth in the Volume of Global Trade</a:t>
            </a:r>
          </a:p>
        </p:txBody>
      </p:sp>
      <p:pic>
        <p:nvPicPr>
          <p:cNvPr id="9" name="Picture 2" descr="A table titled, Volume of World Merchandise Exports and Gross Domestic Product, 1950 to 2010, Annual Percentage Change, includes a bar graph. The Table has 14 rows and 3 columns. The columns have the following headings from left to right. Year, Exports, G D P. The row entries are as follows. Row 1. Year, 1970 to 79. Exports, 6.02. G D P, 4.34. Row 2. Year, 1980 to 89. Exports, 3.82. G D P, 3.16. Row 3. Year, 1990 to 99. Exports, 5.75. G D P, 2.66. Row 4. Year, 2000 to 05. Exports, 5.95. G D P, 3.13. Row 5. Year, 2006. Exports, 8.7. G D P, 4.1. Row 6. Year, 2007. Exports, 6.5. G D P, 4.0. Row 7. Year, 2008. Exports, 2.1. G D P, 1.5. Row 8. Year, 2009. Exports, negative 12.1. G D P, negative 2.1. Row 9. Year, 2010. Exports, 14.1. G D P, 4.1. Row 10. Year, 2011. Exports, 5.5. G D P, 2.9. Row 11. Year, 2012. Exports, 2.3. G D P, 2.3. Row 12. Year, 2013. Exports, 2.7. G D P, 2.2. Row 13. Year, 2014. Exports, 2.7. G D P, 2.5. Row 14. Year, 2015. Exports, 3. G D P, 2.4. The bar graph compares exports and G D P by year and percentage change." title="Table 1-3"/>
          <p:cNvPicPr>
            <a:picLocks noGrp="1" noChangeAspect="1" noChangeArrowheads="1"/>
          </p:cNvPicPr>
          <p:nvPr>
            <p:ph sz="quarter" idx="13"/>
          </p:nvPr>
        </p:nvPicPr>
        <p:blipFill>
          <a:blip r:embed="rId2" cstate="print"/>
          <a:srcRect/>
          <a:stretch>
            <a:fillRect/>
          </a:stretch>
        </p:blipFill>
        <p:spPr bwMode="auto">
          <a:xfrm>
            <a:off x="762000" y="1600200"/>
            <a:ext cx="4551679" cy="4754880"/>
          </a:xfrm>
          <a:prstGeom prst="rect">
            <a:avLst/>
          </a:prstGeom>
          <a:noFill/>
          <a:ln w="9525">
            <a:noFill/>
            <a:miter lim="800000"/>
            <a:headEnd/>
            <a:tailEnd/>
          </a:ln>
        </p:spPr>
      </p:pic>
      <p:sp>
        <p:nvSpPr>
          <p:cNvPr id="8" name="Content Placeholder 3"/>
          <p:cNvSpPr>
            <a:spLocks noGrp="1"/>
          </p:cNvSpPr>
          <p:nvPr>
            <p:ph sz="quarter" idx="14"/>
          </p:nvPr>
        </p:nvSpPr>
        <p:spPr>
          <a:xfrm>
            <a:off x="5638800" y="1981200"/>
            <a:ext cx="3291840" cy="4297680"/>
          </a:xfrm>
        </p:spPr>
        <p:txBody>
          <a:bodyPr>
            <a:normAutofit/>
          </a:bodyPr>
          <a:lstStyle/>
          <a:p>
            <a:r>
              <a:rPr lang="en-US" sz="2400" dirty="0"/>
              <a:t>Trade agreements among countries </a:t>
            </a:r>
          </a:p>
          <a:p>
            <a:r>
              <a:rPr lang="en-US" sz="2400" dirty="0"/>
              <a:t>A reduction in tariffs</a:t>
            </a:r>
          </a:p>
          <a:p>
            <a:r>
              <a:rPr lang="en-US" sz="2400" dirty="0"/>
              <a:t>Greater acceptance of importing finished products (vs. raw materials)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4400" dirty="0"/>
              <a:t>The Economic Basis and Logic of Improved Global Trade</a:t>
            </a:r>
          </a:p>
        </p:txBody>
      </p:sp>
    </p:spTree>
    <p:extLst>
      <p:ext uri="{BB962C8B-B14F-4D97-AF65-F5344CB8AC3E}">
        <p14:creationId xmlns:p14="http://schemas.microsoft.com/office/powerpoint/2010/main" val="3401186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The Economic Basis and Logic of Improved Global Trade </a:t>
            </a:r>
            <a:r>
              <a:rPr lang="en-US" sz="1800" dirty="0"/>
              <a:t>(1)</a:t>
            </a:r>
          </a:p>
        </p:txBody>
      </p:sp>
      <p:sp>
        <p:nvSpPr>
          <p:cNvPr id="3" name="Content Placeholder 2"/>
          <p:cNvSpPr>
            <a:spLocks noGrp="1"/>
          </p:cNvSpPr>
          <p:nvPr>
            <p:ph sz="quarter" idx="10"/>
          </p:nvPr>
        </p:nvSpPr>
        <p:spPr/>
        <p:txBody>
          <a:bodyPr>
            <a:normAutofit lnSpcReduction="10000"/>
          </a:bodyPr>
          <a:lstStyle/>
          <a:p>
            <a:pPr>
              <a:lnSpc>
                <a:spcPct val="120000"/>
              </a:lnSpc>
              <a:spcAft>
                <a:spcPts val="0"/>
              </a:spcAft>
            </a:pPr>
            <a:r>
              <a:rPr lang="en-US" sz="3200" dirty="0"/>
              <a:t>Absolute advantage</a:t>
            </a:r>
          </a:p>
          <a:p>
            <a:pPr lvl="1">
              <a:lnSpc>
                <a:spcPct val="120000"/>
              </a:lnSpc>
              <a:spcAft>
                <a:spcPts val="1000"/>
              </a:spcAft>
            </a:pPr>
            <a:r>
              <a:rPr lang="en-US" dirty="0"/>
              <a:t>Trade is beneficial if cost of production for the same product differ between countries</a:t>
            </a:r>
          </a:p>
          <a:p>
            <a:pPr>
              <a:lnSpc>
                <a:spcPct val="120000"/>
              </a:lnSpc>
              <a:spcAft>
                <a:spcPts val="0"/>
              </a:spcAft>
            </a:pPr>
            <a:r>
              <a:rPr lang="en-US" dirty="0"/>
              <a:t>Comparative advantage</a:t>
            </a:r>
          </a:p>
          <a:p>
            <a:pPr lvl="1">
              <a:lnSpc>
                <a:spcPct val="120000"/>
              </a:lnSpc>
              <a:spcAft>
                <a:spcPts val="0"/>
              </a:spcAft>
            </a:pPr>
            <a:r>
              <a:rPr lang="en-US" dirty="0"/>
              <a:t>Trade is also beneficial even if one country has lower cost of production than other country in multiple products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0DEC8-0FDD-4EBD-9B87-DF995A0DC2AB}"/>
              </a:ext>
            </a:extLst>
          </p:cNvPr>
          <p:cNvSpPr>
            <a:spLocks noGrp="1"/>
          </p:cNvSpPr>
          <p:nvPr>
            <p:ph type="ctrTitle"/>
          </p:nvPr>
        </p:nvSpPr>
        <p:spPr/>
        <p:txBody>
          <a:bodyPr>
            <a:noAutofit/>
          </a:bodyPr>
          <a:lstStyle/>
          <a:p>
            <a:r>
              <a:rPr lang="en-US" sz="4400" dirty="0"/>
              <a:t>Contributing Factors for Global Flows and Trade</a:t>
            </a:r>
          </a:p>
        </p:txBody>
      </p:sp>
    </p:spTree>
    <p:extLst>
      <p:ext uri="{BB962C8B-B14F-4D97-AF65-F5344CB8AC3E}">
        <p14:creationId xmlns:p14="http://schemas.microsoft.com/office/powerpoint/2010/main" val="2075417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Contributing Factors for Global Flows and Trade </a:t>
            </a:r>
            <a:r>
              <a:rPr lang="en-US" sz="1800" dirty="0"/>
              <a:t>(1)</a:t>
            </a:r>
            <a:endParaRPr lang="en-US" dirty="0"/>
          </a:p>
        </p:txBody>
      </p:sp>
      <p:sp>
        <p:nvSpPr>
          <p:cNvPr id="6" name="Content Placeholder 2"/>
          <p:cNvSpPr>
            <a:spLocks noGrp="1"/>
          </p:cNvSpPr>
          <p:nvPr>
            <p:ph sz="quarter" idx="13"/>
          </p:nvPr>
        </p:nvSpPr>
        <p:spPr/>
        <p:txBody>
          <a:bodyPr/>
          <a:lstStyle/>
          <a:p>
            <a:pPr marL="457200" lvl="0" indent="-457200" algn="l">
              <a:buFont typeface="Arial" panose="020B0604020202020204" pitchFamily="34" charset="0"/>
              <a:buChar char="•"/>
            </a:pPr>
            <a:r>
              <a:rPr lang="en-US" dirty="0"/>
              <a:t>Population size and age distribution</a:t>
            </a:r>
          </a:p>
          <a:p>
            <a:pPr marL="457200" lvl="0" indent="-457200" algn="l">
              <a:buFont typeface="Arial" panose="020B0604020202020204" pitchFamily="34" charset="0"/>
              <a:buChar char="•"/>
            </a:pPr>
            <a:r>
              <a:rPr lang="en-US" dirty="0"/>
              <a:t>Urbanization</a:t>
            </a:r>
          </a:p>
          <a:p>
            <a:pPr marL="457200" lvl="0" indent="-457200" algn="l">
              <a:buFont typeface="Arial" panose="020B0604020202020204" pitchFamily="34" charset="0"/>
              <a:buChar char="•"/>
            </a:pPr>
            <a:r>
              <a:rPr lang="en-US" dirty="0"/>
              <a:t>Land and resources</a:t>
            </a:r>
          </a:p>
          <a:p>
            <a:pPr marL="457200" lvl="0" indent="-457200" algn="l">
              <a:buFont typeface="Arial" panose="020B0604020202020204" pitchFamily="34" charset="0"/>
              <a:buChar char="•"/>
            </a:pPr>
            <a:r>
              <a:rPr lang="en-US" dirty="0"/>
              <a:t>Technology and information</a:t>
            </a:r>
          </a:p>
          <a:p>
            <a:pPr marL="457200" lvl="0" indent="-457200" algn="l">
              <a:buFont typeface="Arial" panose="020B0604020202020204" pitchFamily="34" charset="0"/>
              <a:buChar char="•"/>
            </a:pPr>
            <a:r>
              <a:rPr lang="en-US" dirty="0"/>
              <a:t>Globalization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7720"/>
            <a:ext cx="8229600" cy="731520"/>
          </a:xfrm>
        </p:spPr>
        <p:txBody>
          <a:bodyPr>
            <a:noAutofit/>
          </a:bodyPr>
          <a:lstStyle/>
          <a:p>
            <a:r>
              <a:rPr lang="en-US" dirty="0"/>
              <a:t>Population = Labor and Consumption</a:t>
            </a:r>
          </a:p>
        </p:txBody>
      </p:sp>
      <p:pic>
        <p:nvPicPr>
          <p:cNvPr id="7" name="Picture 2" descr="A table titled, Top Ten Countries with the Highest Population. The Table has 10 rows and 6 columns. The columns have the following headings from left to right. Rank, Country, 2000 Population, 2010 Population, 2017 Population, 2020 Expected Population. The row entries are as follows. Row 1. Rank, 1. Country, China. 2000 Population, 1,268,301,605. 2010 Population, 1,330,141,295. 2017 Population, 1388232693. 2020 Expected Population, 1,301,627,048. Row 2. Rank, 2. Country, India. 2000 Population, 1,006,300,297. 2010 Population, 1,173,108,018. 2017 Population, 1,342,512,706. 2020 Expected Population, 1,656,553,632. Row 3. Rank, 3. Country, United States. 2000 Population, 282,162,411. 2010 Population, 310,232,863. 2017 Population, 326,474,013. 2020 Expected Population, 398,328,349. Row 4. Rank, 4. Country, Indonesia. 2000 Population, 214,090,575. 2010 Population, 242,968,342. 2017 Population, 263,510,146. 2020 Expected Population, 300,183,166. Row 5. Rank, 5. Country, Brazil. 2000 Population, 174,315,386. 2010 Population, 201,103,330. 2017 Population, 211,243,220. 2020 Expected Population, 232,304,177. Row 6. Rank, 6. Country, Pakistan. 2000 Population, 152,429,036. 2010 Population, 184,404,791. 2017 Population, 196,744,376. 2020 Expected Population, 290,847,790. Row 7. Rank, 7. Country, Nigeria. 2000 Population, 123,945,463. 2010 Population, 152,217,341. 2017 Population, 191,835,936. 2020 Expected Population, 391,296,754. Row 8. Rank, 8. Country, Bangladesh. 2000 Population, 128,734,672. 2010 Population, 156,118,464. 2017 Population, 164,827,718. 2020 Expected Population, 193,092,763. Row 9. Rank, 9. Country, Russia. 2000 Population, 147,053,966. 2010 Population, 139,390,205. 2017 Population, 143,375,006. 2020 Expected Population, 129,908,086. Row 10. Rank, 10. Country, Mexico. 2000 Population, 99,775,434. 2010 Population, 118,600,000. 2017 Population, 130,222,815. 2020 Expected Population, 150,567,503" title="Table 1-4">
            <a:extLst>
              <a:ext uri="{FF2B5EF4-FFF2-40B4-BE49-F238E27FC236}">
                <a16:creationId xmlns:a16="http://schemas.microsoft.com/office/drawing/2014/main" id="{11A00D94-E593-427B-95BF-662BB3C87101}"/>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417087" y="1524000"/>
            <a:ext cx="6309827" cy="484632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“Aging” Developed Countries </a:t>
            </a:r>
            <a:r>
              <a:rPr lang="en-US" sz="1800" dirty="0"/>
              <a:t>(1)</a:t>
            </a:r>
          </a:p>
        </p:txBody>
      </p:sp>
      <p:pic>
        <p:nvPicPr>
          <p:cNvPr id="7" name="Picture 2" descr="A line graph measures the number of people 65 or over per hundred children under 15, by region. The vertical axis measures the number of people 65 or older per hundred children under 15. The horizontal axis measures years, ranging from 19 50 to 2050. Four lines are charted on the graph. The lines are labeled as follows. World. Less developed regions. More developed regions. Least developed regions. Lines appear as follows. Values are estimated. World. Begins at approximately 50 in 19 50 and ascends, reaching roughly 225 in 2050. More developed regions is slightly higher in number than Less developed regions, both lines largely do not change until 2000, at which time lines ascend. More developed regions reach 100 in 2050 and less developed regions reach approximately 75 in 2050. Least developed countries is the lowest and shows minimal change. The line ascends some from 2025 to 2050, from roughly 10 to 40." title="Figure 1-3"/>
          <p:cNvPicPr>
            <a:picLocks noGrp="1" noChangeAspect="1" noChangeArrowheads="1"/>
          </p:cNvPicPr>
          <p:nvPr>
            <p:ph sz="quarter" idx="13"/>
          </p:nvPr>
        </p:nvPicPr>
        <p:blipFill>
          <a:blip r:embed="rId2" cstate="print"/>
          <a:srcRect/>
          <a:stretch>
            <a:fillRect/>
          </a:stretch>
        </p:blipFill>
        <p:spPr bwMode="auto">
          <a:xfrm>
            <a:off x="1013819" y="1645920"/>
            <a:ext cx="7116363" cy="475488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“Aging” Developed Countries </a:t>
            </a:r>
            <a:r>
              <a:rPr lang="en-US" sz="1800" dirty="0"/>
              <a:t>(2)</a:t>
            </a:r>
            <a:endParaRPr lang="en-US" sz="2400" i="1" dirty="0"/>
          </a:p>
        </p:txBody>
      </p:sp>
      <p:pic>
        <p:nvPicPr>
          <p:cNvPr id="7" name="Picture 2" descr="A bar graph shows median age of population among 4 regions in 1950, 2000, and 2050. The vertical axis measures age ranging from 0 to 50. The horizontal axis measures year among 3 years as follows. 1950, 2000, 2050. Ages are measured among 4 regions as follows. World. Less developed regions. More developed regions. Least developed countries. The average ages are as follows by year and region. 1950. World, 23.6. More developed regions, 28.6. Less developed regions, 21.4. Least developed countries, 19.5. 2000. World, 26.5. More developed regions, 37.4. Less developed regions, 24.3. Least developed regions, 18.2. 2050. World, 36.2. More developed regions, 46.4. Less developed regions, 35.0. Least developed regions, 26.5. " title="Figure 1-4"/>
          <p:cNvPicPr>
            <a:picLocks noGrp="1" noChangeAspect="1" noChangeArrowheads="1"/>
          </p:cNvPicPr>
          <p:nvPr>
            <p:ph sz="quarter" idx="13"/>
          </p:nvPr>
        </p:nvPicPr>
        <p:blipFill>
          <a:blip r:embed="rId2" cstate="print"/>
          <a:srcRect/>
          <a:stretch>
            <a:fillRect/>
          </a:stretch>
        </p:blipFill>
        <p:spPr bwMode="auto">
          <a:xfrm>
            <a:off x="1026974" y="1600200"/>
            <a:ext cx="7090053" cy="475488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Urbanization</a:t>
            </a:r>
            <a:endParaRPr lang="en-US" sz="4800" dirty="0"/>
          </a:p>
        </p:txBody>
      </p:sp>
      <p:sp>
        <p:nvSpPr>
          <p:cNvPr id="6" name="Content Placeholder 2"/>
          <p:cNvSpPr>
            <a:spLocks noGrp="1"/>
          </p:cNvSpPr>
          <p:nvPr>
            <p:ph sz="quarter" idx="13"/>
          </p:nvPr>
        </p:nvSpPr>
        <p:spPr/>
        <p:txBody>
          <a:bodyPr/>
          <a:lstStyle/>
          <a:p>
            <a:r>
              <a:rPr lang="en-US" dirty="0"/>
              <a:t>The rise of “megacities” – By 2030, 60% of the world’s population will live in urban areas (vs. 47% in 2000)  </a:t>
            </a:r>
          </a:p>
          <a:p>
            <a:r>
              <a:rPr lang="en-US" dirty="0"/>
              <a:t>Change most rapid in underdeveloped countries – Urban infrastructure and sustainability challenges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Land and Resources</a:t>
            </a:r>
          </a:p>
        </p:txBody>
      </p:sp>
      <p:sp>
        <p:nvSpPr>
          <p:cNvPr id="3" name="Content Placeholder 2"/>
          <p:cNvSpPr>
            <a:spLocks noGrp="1"/>
          </p:cNvSpPr>
          <p:nvPr>
            <p:ph sz="quarter" idx="13"/>
          </p:nvPr>
        </p:nvSpPr>
        <p:spPr/>
        <p:txBody>
          <a:bodyPr/>
          <a:lstStyle/>
          <a:p>
            <a:r>
              <a:rPr lang="en-US" dirty="0"/>
              <a:t>Crops</a:t>
            </a:r>
          </a:p>
          <a:p>
            <a:r>
              <a:rPr lang="en-US" dirty="0"/>
              <a:t>Water</a:t>
            </a:r>
          </a:p>
          <a:p>
            <a:r>
              <a:rPr lang="en-US" dirty="0"/>
              <a:t>Food</a:t>
            </a:r>
          </a:p>
          <a:p>
            <a:r>
              <a:rPr lang="en-US" dirty="0"/>
              <a:t>Energy</a:t>
            </a:r>
          </a:p>
          <a:p>
            <a:endParaRPr lang="en-US" dirty="0"/>
          </a:p>
          <a:p>
            <a:pPr marL="0" indent="0">
              <a:buNone/>
            </a:pPr>
            <a:r>
              <a:rPr lang="en-US" dirty="0"/>
              <a:t>Critical role of technology in mitigating resource scarcity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t>Technology and Information </a:t>
            </a:r>
            <a:r>
              <a:rPr lang="en-US" sz="1800" dirty="0"/>
              <a:t>(1)</a:t>
            </a:r>
          </a:p>
        </p:txBody>
      </p:sp>
      <p:sp>
        <p:nvSpPr>
          <p:cNvPr id="3" name="Content Placeholder 2"/>
          <p:cNvSpPr>
            <a:spLocks noGrp="1"/>
          </p:cNvSpPr>
          <p:nvPr>
            <p:ph sz="quarter" idx="10"/>
          </p:nvPr>
        </p:nvSpPr>
        <p:spPr/>
        <p:txBody>
          <a:bodyPr/>
          <a:lstStyle/>
          <a:p>
            <a:pPr>
              <a:spcAft>
                <a:spcPts val="600"/>
              </a:spcAft>
            </a:pPr>
            <a:r>
              <a:rPr lang="en-US" sz="2600" dirty="0"/>
              <a:t>Technology as an “internal” change agent</a:t>
            </a:r>
          </a:p>
          <a:p>
            <a:pPr lvl="1">
              <a:spcAft>
                <a:spcPts val="600"/>
              </a:spcAft>
            </a:pPr>
            <a:r>
              <a:rPr lang="en-US" sz="2600" dirty="0"/>
              <a:t>Enhanced efficiency, effectiveness, and competitiveness of an organization </a:t>
            </a:r>
          </a:p>
          <a:p>
            <a:pPr>
              <a:spcAft>
                <a:spcPts val="600"/>
              </a:spcAft>
            </a:pPr>
            <a:r>
              <a:rPr lang="en-US" sz="2600" dirty="0"/>
              <a:t>Technology as an “external” driver of change</a:t>
            </a:r>
          </a:p>
          <a:p>
            <a:pPr lvl="1">
              <a:spcAft>
                <a:spcPts val="600"/>
              </a:spcAft>
            </a:pPr>
            <a:r>
              <a:rPr lang="en-US" sz="2600" dirty="0"/>
              <a:t>New forms of competition or new business models</a:t>
            </a:r>
          </a:p>
          <a:p>
            <a:pPr lvl="1">
              <a:spcAft>
                <a:spcPts val="600"/>
              </a:spcAft>
              <a:buNone/>
            </a:pPr>
            <a:endParaRPr lang="en-US" sz="1000" dirty="0"/>
          </a:p>
          <a:p>
            <a:pPr marL="0" lvl="1" indent="0" algn="ctr">
              <a:spcAft>
                <a:spcPts val="600"/>
              </a:spcAft>
              <a:buNone/>
            </a:pPr>
            <a:r>
              <a:rPr lang="en-US" sz="2600" i="1" dirty="0">
                <a:solidFill>
                  <a:srgbClr val="0062AC"/>
                </a:solidFill>
              </a:rPr>
              <a:t>“Technology and transportation</a:t>
            </a:r>
          </a:p>
          <a:p>
            <a:pPr marL="0" lvl="1" indent="0" algn="ctr">
              <a:spcAft>
                <a:spcPts val="600"/>
              </a:spcAft>
              <a:buNone/>
            </a:pPr>
            <a:r>
              <a:rPr lang="en-US" sz="2600" i="1" dirty="0">
                <a:solidFill>
                  <a:srgbClr val="0062AC"/>
                </a:solidFill>
              </a:rPr>
              <a:t>services have been major factors supporting these changes.”</a:t>
            </a:r>
            <a:endParaRPr lang="en-US" sz="7200" i="1" dirty="0">
              <a:solidFill>
                <a:srgbClr val="0062AC"/>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solidFill>
                  <a:prstClr val="black"/>
                </a:solidFill>
              </a:rPr>
              <a:t>Technology and Information </a:t>
            </a:r>
            <a:r>
              <a:rPr lang="en-US" sz="1800" dirty="0">
                <a:solidFill>
                  <a:prstClr val="black"/>
                </a:solidFill>
              </a:rPr>
              <a:t>(2)</a:t>
            </a:r>
            <a:endParaRPr lang="en-US" i="1" dirty="0"/>
          </a:p>
        </p:txBody>
      </p:sp>
      <p:sp>
        <p:nvSpPr>
          <p:cNvPr id="3" name="Content Placeholder 2"/>
          <p:cNvSpPr>
            <a:spLocks noGrp="1"/>
          </p:cNvSpPr>
          <p:nvPr>
            <p:ph sz="quarter" idx="10"/>
          </p:nvPr>
        </p:nvSpPr>
        <p:spPr/>
        <p:txBody>
          <a:bodyPr/>
          <a:lstStyle/>
          <a:p>
            <a:pPr marL="342900" lvl="0" indent="-342900">
              <a:spcAft>
                <a:spcPts val="600"/>
              </a:spcAft>
              <a:buClr>
                <a:srgbClr val="4BACC6">
                  <a:lumMod val="75000"/>
                </a:srgbClr>
              </a:buClr>
            </a:pPr>
            <a:r>
              <a:rPr lang="en-US" sz="3200" dirty="0">
                <a:solidFill>
                  <a:prstClr val="black"/>
                </a:solidFill>
              </a:rPr>
              <a:t>Technological “Game Changers” </a:t>
            </a:r>
          </a:p>
          <a:p>
            <a:pPr lvl="1"/>
            <a:r>
              <a:rPr lang="en-US" dirty="0"/>
              <a:t>The Internet</a:t>
            </a:r>
          </a:p>
          <a:p>
            <a:pPr lvl="1"/>
            <a:r>
              <a:rPr lang="en-US" dirty="0"/>
              <a:t>Industrial robotics</a:t>
            </a:r>
          </a:p>
          <a:p>
            <a:pPr lvl="1"/>
            <a:r>
              <a:rPr lang="en-US" dirty="0"/>
              <a:t>Digitization of manufacturing – Additive manufacturing or 3D printing</a:t>
            </a:r>
          </a:p>
          <a:p>
            <a:pPr marL="342900" lvl="0" indent="-342900">
              <a:spcAft>
                <a:spcPts val="600"/>
              </a:spcAft>
              <a:buClr>
                <a:srgbClr val="4BACC6">
                  <a:lumMod val="75000"/>
                </a:srgbClr>
              </a:buClr>
            </a:pPr>
            <a:endParaRPr lang="en-US" sz="3200" dirty="0">
              <a:solidFill>
                <a:prstClr val="black"/>
              </a:solidFill>
            </a:endParaRPr>
          </a:p>
          <a:p>
            <a:endParaRPr lang="en-US" sz="3600" dirty="0"/>
          </a:p>
        </p:txBody>
      </p:sp>
      <p:sp>
        <p:nvSpPr>
          <p:cNvPr id="4" name="Footer Placeholder 3"/>
          <p:cNvSpPr>
            <a:spLocks noGrp="1"/>
          </p:cNvSpPr>
          <p:nvPr>
            <p:ph type="ftr" sz="quarter" idx="4294967295"/>
          </p:nvPr>
        </p:nvSpPr>
        <p:spPr>
          <a:xfrm>
            <a:off x="3886200" y="6356350"/>
            <a:ext cx="5257800" cy="365125"/>
          </a:xfrm>
        </p:spPr>
        <p:txBody>
          <a:bodyPr/>
          <a:lstStyle/>
          <a:p>
            <a:r>
              <a:rPr lang="en-US" dirty="0"/>
              <a:t>© 2019 Cengage. May not be scanned, copied  or duplicated, or posted to a publicly accessible website, in whole or in part. </a:t>
            </a:r>
          </a:p>
        </p:txBody>
      </p:sp>
      <p:sp>
        <p:nvSpPr>
          <p:cNvPr id="5" name="Slide Number Placeholder 4"/>
          <p:cNvSpPr>
            <a:spLocks noGrp="1"/>
          </p:cNvSpPr>
          <p:nvPr>
            <p:ph type="sldNum" sz="quarter" idx="4294967295"/>
          </p:nvPr>
        </p:nvSpPr>
        <p:spPr>
          <a:xfrm>
            <a:off x="8001000" y="6356350"/>
            <a:ext cx="1143000" cy="365125"/>
          </a:xfrm>
        </p:spPr>
        <p:txBody>
          <a:bodyPr/>
          <a:lstStyle/>
          <a:p>
            <a:fld id="{52713451-F6E1-4628-A8E3-1405590B0C33}" type="slidenum">
              <a:rPr lang="en-US" smtClean="0">
                <a:solidFill>
                  <a:prstClr val="black">
                    <a:tint val="75000"/>
                  </a:prstClr>
                </a:solidFill>
              </a:rPr>
              <a:pPr/>
              <a:t>17</a:t>
            </a:fld>
            <a:endParaRPr lang="en-US">
              <a:solidFill>
                <a:prstClr val="black">
                  <a:tint val="75000"/>
                </a:prstClr>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7720"/>
            <a:ext cx="8229600" cy="548640"/>
          </a:xfrm>
        </p:spPr>
        <p:txBody>
          <a:bodyPr>
            <a:noAutofit/>
          </a:bodyPr>
          <a:lstStyle/>
          <a:p>
            <a:r>
              <a:rPr lang="en-US" dirty="0"/>
              <a:t>Globalization</a:t>
            </a:r>
          </a:p>
        </p:txBody>
      </p:sp>
      <p:sp>
        <p:nvSpPr>
          <p:cNvPr id="3" name="Content Placeholder 2"/>
          <p:cNvSpPr>
            <a:spLocks noGrp="1"/>
          </p:cNvSpPr>
          <p:nvPr>
            <p:ph sz="quarter" idx="13"/>
          </p:nvPr>
        </p:nvSpPr>
        <p:spPr>
          <a:xfrm>
            <a:off x="457200" y="1447800"/>
            <a:ext cx="8229600" cy="4876800"/>
          </a:xfrm>
        </p:spPr>
        <p:txBody>
          <a:bodyPr>
            <a:noAutofit/>
          </a:bodyPr>
          <a:lstStyle/>
          <a:p>
            <a:pPr marL="0" lvl="0" indent="0" algn="l">
              <a:spcAft>
                <a:spcPts val="0"/>
              </a:spcAft>
              <a:buClr>
                <a:srgbClr val="4BACC6">
                  <a:lumMod val="75000"/>
                </a:srgbClr>
              </a:buClr>
              <a:buNone/>
            </a:pPr>
            <a:r>
              <a:rPr lang="en-US" sz="2000" dirty="0">
                <a:solidFill>
                  <a:prstClr val="black"/>
                </a:solidFill>
              </a:rPr>
              <a:t>Economic integration and reduction of trade barriers leads to increased global flows of goods and services (comparative advantage), which leads to global interdependence.</a:t>
            </a:r>
            <a:endParaRPr lang="en-US" sz="2400" u="sng" dirty="0">
              <a:solidFill>
                <a:prstClr val="black"/>
              </a:solidFill>
            </a:endParaRPr>
          </a:p>
          <a:p>
            <a:pPr marL="0" lvl="0" indent="0" algn="l">
              <a:spcBef>
                <a:spcPts val="1200"/>
              </a:spcBef>
              <a:spcAft>
                <a:spcPts val="0"/>
              </a:spcAft>
              <a:buClr>
                <a:srgbClr val="4BACC6">
                  <a:lumMod val="75000"/>
                </a:srgbClr>
              </a:buClr>
              <a:buNone/>
            </a:pPr>
            <a:r>
              <a:rPr lang="en-US" sz="2000" b="1" dirty="0">
                <a:solidFill>
                  <a:prstClr val="black"/>
                </a:solidFill>
              </a:rPr>
              <a:t>Benefits</a:t>
            </a:r>
            <a:r>
              <a:rPr lang="en-US" sz="2400" b="1" dirty="0">
                <a:solidFill>
                  <a:prstClr val="black"/>
                </a:solidFill>
              </a:rPr>
              <a:t> </a:t>
            </a:r>
            <a:r>
              <a:rPr lang="en-US" sz="2000" dirty="0">
                <a:solidFill>
                  <a:prstClr val="black"/>
                </a:solidFill>
              </a:rPr>
              <a:t>(Macro-level view)</a:t>
            </a:r>
            <a:endParaRPr lang="en-US" sz="2400" u="sng" dirty="0">
              <a:solidFill>
                <a:prstClr val="black"/>
              </a:solidFill>
            </a:endParaRPr>
          </a:p>
          <a:p>
            <a:pPr lvl="0" algn="l">
              <a:spcAft>
                <a:spcPts val="300"/>
              </a:spcAft>
              <a:buClr>
                <a:srgbClr val="4BACC6">
                  <a:lumMod val="75000"/>
                </a:srgbClr>
              </a:buClr>
            </a:pPr>
            <a:r>
              <a:rPr lang="en-US" sz="1800" dirty="0">
                <a:solidFill>
                  <a:prstClr val="black"/>
                </a:solidFill>
              </a:rPr>
              <a:t>Lower prices</a:t>
            </a:r>
          </a:p>
          <a:p>
            <a:pPr lvl="0" algn="l">
              <a:spcAft>
                <a:spcPts val="300"/>
              </a:spcAft>
              <a:buClr>
                <a:srgbClr val="4BACC6">
                  <a:lumMod val="75000"/>
                </a:srgbClr>
              </a:buClr>
            </a:pPr>
            <a:r>
              <a:rPr lang="en-US" sz="1800" dirty="0">
                <a:solidFill>
                  <a:prstClr val="black"/>
                </a:solidFill>
              </a:rPr>
              <a:t>Wider availability of goods and services</a:t>
            </a:r>
          </a:p>
          <a:p>
            <a:pPr lvl="0" algn="l">
              <a:spcAft>
                <a:spcPts val="300"/>
              </a:spcAft>
              <a:buClr>
                <a:srgbClr val="4BACC6">
                  <a:lumMod val="75000"/>
                </a:srgbClr>
              </a:buClr>
            </a:pPr>
            <a:r>
              <a:rPr lang="en-US" sz="1800" dirty="0">
                <a:solidFill>
                  <a:prstClr val="black"/>
                </a:solidFill>
              </a:rPr>
              <a:t>Land and resource development</a:t>
            </a:r>
          </a:p>
          <a:p>
            <a:pPr lvl="0" algn="l">
              <a:spcAft>
                <a:spcPts val="300"/>
              </a:spcAft>
              <a:buClr>
                <a:srgbClr val="4BACC6">
                  <a:lumMod val="75000"/>
                </a:srgbClr>
              </a:buClr>
            </a:pPr>
            <a:r>
              <a:rPr lang="en-US" sz="1800" dirty="0">
                <a:solidFill>
                  <a:prstClr val="black"/>
                </a:solidFill>
              </a:rPr>
              <a:t>New employment opportunities</a:t>
            </a:r>
          </a:p>
          <a:p>
            <a:pPr lvl="0" algn="l">
              <a:spcAft>
                <a:spcPts val="300"/>
              </a:spcAft>
              <a:buClr>
                <a:srgbClr val="4BACC6">
                  <a:lumMod val="75000"/>
                </a:srgbClr>
              </a:buClr>
            </a:pPr>
            <a:r>
              <a:rPr lang="en-US" sz="1800" dirty="0">
                <a:solidFill>
                  <a:prstClr val="black"/>
                </a:solidFill>
              </a:rPr>
              <a:t>BRIC and VISTA countries</a:t>
            </a:r>
            <a:endParaRPr lang="en-US" sz="2400" u="sng" dirty="0">
              <a:solidFill>
                <a:prstClr val="black"/>
              </a:solidFill>
            </a:endParaRPr>
          </a:p>
          <a:p>
            <a:pPr marL="0" lvl="0" indent="0" algn="l">
              <a:spcBef>
                <a:spcPts val="1200"/>
              </a:spcBef>
              <a:spcAft>
                <a:spcPts val="0"/>
              </a:spcAft>
              <a:buClr>
                <a:srgbClr val="4BACC6">
                  <a:lumMod val="75000"/>
                </a:srgbClr>
              </a:buClr>
              <a:buNone/>
              <a:defRPr/>
            </a:pPr>
            <a:r>
              <a:rPr lang="en-US" sz="2000" b="1" dirty="0">
                <a:solidFill>
                  <a:prstClr val="black"/>
                </a:solidFill>
              </a:rPr>
              <a:t>Challenges</a:t>
            </a:r>
            <a:r>
              <a:rPr lang="en-US" sz="2400" dirty="0">
                <a:solidFill>
                  <a:prstClr val="black"/>
                </a:solidFill>
              </a:rPr>
              <a:t> </a:t>
            </a:r>
            <a:r>
              <a:rPr lang="en-US" sz="2000" dirty="0">
                <a:solidFill>
                  <a:prstClr val="black"/>
                </a:solidFill>
              </a:rPr>
              <a:t>(Micro-level view)</a:t>
            </a:r>
            <a:endParaRPr lang="en-US" sz="2400" dirty="0">
              <a:solidFill>
                <a:prstClr val="black"/>
              </a:solidFill>
            </a:endParaRPr>
          </a:p>
          <a:p>
            <a:pPr lvl="0" algn="l">
              <a:spcAft>
                <a:spcPts val="300"/>
              </a:spcAft>
              <a:buClr>
                <a:srgbClr val="4BACC6">
                  <a:lumMod val="75000"/>
                </a:srgbClr>
              </a:buClr>
              <a:defRPr/>
            </a:pPr>
            <a:r>
              <a:rPr lang="en-US" sz="1800" dirty="0">
                <a:solidFill>
                  <a:prstClr val="black"/>
                </a:solidFill>
              </a:rPr>
              <a:t>Increased level of complexity and competition </a:t>
            </a:r>
          </a:p>
          <a:p>
            <a:pPr lvl="0" algn="l">
              <a:spcAft>
                <a:spcPts val="300"/>
              </a:spcAft>
              <a:buClr>
                <a:srgbClr val="4BACC6">
                  <a:lumMod val="75000"/>
                </a:srgbClr>
              </a:buClr>
              <a:defRPr/>
            </a:pPr>
            <a:r>
              <a:rPr lang="en-US" sz="1800" dirty="0">
                <a:solidFill>
                  <a:prstClr val="black"/>
                </a:solidFill>
              </a:rPr>
              <a:t>Shorter product life cycles</a:t>
            </a:r>
          </a:p>
          <a:p>
            <a:pPr lvl="0" algn="l">
              <a:spcAft>
                <a:spcPts val="300"/>
              </a:spcAft>
              <a:buClr>
                <a:srgbClr val="4BACC6">
                  <a:lumMod val="75000"/>
                </a:srgbClr>
              </a:buClr>
              <a:defRPr/>
            </a:pPr>
            <a:r>
              <a:rPr lang="en-US" sz="1800" dirty="0">
                <a:solidFill>
                  <a:prstClr val="black"/>
                </a:solidFill>
              </a:rPr>
              <a:t>New forms of competition</a:t>
            </a:r>
          </a:p>
          <a:p>
            <a:pPr lvl="0" algn="l">
              <a:spcAft>
                <a:spcPts val="300"/>
              </a:spcAft>
              <a:buClr>
                <a:srgbClr val="4BACC6">
                  <a:lumMod val="75000"/>
                </a:srgbClr>
              </a:buClr>
              <a:defRPr/>
            </a:pPr>
            <a:r>
              <a:rPr lang="en-US" sz="1800" dirty="0">
                <a:solidFill>
                  <a:prstClr val="black"/>
                </a:solidFill>
              </a:rPr>
              <a:t>New business models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0DEC8-0FDD-4EBD-9B87-DF995A0DC2AB}"/>
              </a:ext>
            </a:extLst>
          </p:cNvPr>
          <p:cNvSpPr>
            <a:spLocks noGrp="1"/>
          </p:cNvSpPr>
          <p:nvPr>
            <p:ph type="ctrTitle"/>
          </p:nvPr>
        </p:nvSpPr>
        <p:spPr/>
        <p:txBody>
          <a:bodyPr>
            <a:normAutofit/>
          </a:bodyPr>
          <a:lstStyle/>
          <a:p>
            <a:r>
              <a:rPr lang="en-US" dirty="0"/>
              <a:t>Supply Chain Concept</a:t>
            </a:r>
          </a:p>
        </p:txBody>
      </p:sp>
    </p:spTree>
    <p:extLst>
      <p:ext uri="{BB962C8B-B14F-4D97-AF65-F5344CB8AC3E}">
        <p14:creationId xmlns:p14="http://schemas.microsoft.com/office/powerpoint/2010/main" val="563866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Development of Supply Chain Concept </a:t>
            </a:r>
          </a:p>
        </p:txBody>
      </p:sp>
      <p:sp>
        <p:nvSpPr>
          <p:cNvPr id="3" name="Content Placeholder 2"/>
          <p:cNvSpPr>
            <a:spLocks noGrp="1"/>
          </p:cNvSpPr>
          <p:nvPr>
            <p:ph sz="quarter" idx="13"/>
          </p:nvPr>
        </p:nvSpPr>
        <p:spPr/>
        <p:txBody>
          <a:bodyPr/>
          <a:lstStyle/>
          <a:p>
            <a:pPr marL="0" indent="0" algn="l">
              <a:buNone/>
            </a:pPr>
            <a:r>
              <a:rPr lang="en-US" sz="2000" b="1" dirty="0"/>
              <a:t>1960s: Physical Distribution</a:t>
            </a:r>
          </a:p>
          <a:p>
            <a:pPr marL="457200" indent="-457200" algn="l">
              <a:buFont typeface="Arial" panose="020B0604020202020204" pitchFamily="34" charset="0"/>
              <a:buChar char="•"/>
            </a:pPr>
            <a:r>
              <a:rPr lang="en-US" sz="2000" dirty="0"/>
              <a:t>Focus on system costs and trade-off among transportation, inventory levels, warehousing, protective packaging, materials handling, and customer service</a:t>
            </a:r>
          </a:p>
          <a:p>
            <a:pPr marL="0" indent="0" algn="l">
              <a:buNone/>
            </a:pPr>
            <a:r>
              <a:rPr lang="en-US" sz="2000" b="1" dirty="0"/>
              <a:t>1980s: Business Logistics/ Integrated Logistics</a:t>
            </a:r>
            <a:endParaRPr lang="en-US" sz="2000" dirty="0"/>
          </a:p>
          <a:p>
            <a:pPr marL="457200" indent="-457200" algn="l">
              <a:buFont typeface="Arial" panose="020B0604020202020204" pitchFamily="34" charset="0"/>
              <a:buChar char="•"/>
            </a:pPr>
            <a:r>
              <a:rPr lang="en-US" sz="2000" dirty="0"/>
              <a:t>Focus on coordination between the outbound and the inbound sides of logistics. Analyzing trade-offs for the lowest total cost and the value of demand aspects of customer service effectiveness</a:t>
            </a:r>
          </a:p>
          <a:p>
            <a:pPr marL="0" indent="0" algn="l">
              <a:buNone/>
            </a:pPr>
            <a:r>
              <a:rPr lang="en-US" sz="2000" b="1" dirty="0"/>
              <a:t>1990s: Supply Chain Management</a:t>
            </a:r>
          </a:p>
          <a:p>
            <a:pPr marL="457200" indent="-457200" algn="l">
              <a:buFont typeface="Arial" panose="020B0604020202020204" pitchFamily="34" charset="0"/>
              <a:buChar char="•"/>
            </a:pPr>
            <a:r>
              <a:rPr lang="en-US" sz="2000" dirty="0"/>
              <a:t>The extended enterprise or boundary spanning perspective, focusing on a system of connected networks between the original vendor and the ultimate final consumer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Physical Distribution</a:t>
            </a:r>
          </a:p>
        </p:txBody>
      </p:sp>
      <p:pic>
        <p:nvPicPr>
          <p:cNvPr id="7" name="Picture 2" descr="A typical logistics network, physical distributions, begins with raw materials supply points and ends with markets. Raw materials supply points move into raw materials storage followed by manufacturing, finished goods storage, and markets. This process is split in to two parts. Raw materials supply points, raw materials storage, and manufacturing makes up physical supply materials management. Manufacturing, finished goods storage, and markets makes up physical distribution marketing logistics. " title="Figure 1-5"/>
          <p:cNvPicPr>
            <a:picLocks noGrp="1" noChangeAspect="1" noChangeArrowheads="1"/>
          </p:cNvPicPr>
          <p:nvPr>
            <p:ph sz="quarter" idx="13"/>
          </p:nvPr>
        </p:nvPicPr>
        <p:blipFill>
          <a:blip r:embed="rId2" cstate="print"/>
          <a:srcRect/>
          <a:stretch>
            <a:fillRect/>
          </a:stretch>
        </p:blipFill>
        <p:spPr bwMode="auto">
          <a:xfrm>
            <a:off x="636928" y="1600200"/>
            <a:ext cx="7870145" cy="475488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Logistics Network</a:t>
            </a:r>
          </a:p>
        </p:txBody>
      </p:sp>
      <p:pic>
        <p:nvPicPr>
          <p:cNvPr id="7" name="Picture 2" descr="A typical logistics network, materials management, begins with raw materials and ends with customers. Three raw materials sources are transported to two different plants. From the two plants, materials are transported to 5 different distribution centers. From distribution centers, materials are transported to 12 customers. Transportation complexity increases from beginning to end." title="Figure 1-6"/>
          <p:cNvPicPr>
            <a:picLocks noGrp="1" noChangeAspect="1" noChangeArrowheads="1"/>
          </p:cNvPicPr>
          <p:nvPr>
            <p:ph sz="quarter" idx="13"/>
          </p:nvPr>
        </p:nvPicPr>
        <p:blipFill>
          <a:blip r:embed="rId2" cstate="print"/>
          <a:srcRect/>
          <a:stretch>
            <a:fillRect/>
          </a:stretch>
        </p:blipFill>
        <p:spPr bwMode="auto">
          <a:xfrm>
            <a:off x="1705943" y="1554480"/>
            <a:ext cx="5732114" cy="484632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AE6DA-29B3-43A6-BBA2-CA79FD9FA658}"/>
              </a:ext>
            </a:extLst>
          </p:cNvPr>
          <p:cNvSpPr>
            <a:spLocks noGrp="1"/>
          </p:cNvSpPr>
          <p:nvPr>
            <p:ph type="title"/>
          </p:nvPr>
        </p:nvSpPr>
        <p:spPr/>
        <p:txBody>
          <a:bodyPr>
            <a:normAutofit/>
          </a:bodyPr>
          <a:lstStyle/>
          <a:p>
            <a:r>
              <a:rPr lang="en-US" dirty="0"/>
              <a:t>Integrated Supply Chain</a:t>
            </a:r>
            <a:endParaRPr lang="en-US" sz="2700" dirty="0"/>
          </a:p>
        </p:txBody>
      </p:sp>
      <p:sp>
        <p:nvSpPr>
          <p:cNvPr id="9" name="Content Placeholder 2"/>
          <p:cNvSpPr>
            <a:spLocks noGrp="1"/>
          </p:cNvSpPr>
          <p:nvPr>
            <p:ph sz="quarter" idx="13"/>
          </p:nvPr>
        </p:nvSpPr>
        <p:spPr/>
        <p:txBody>
          <a:bodyPr>
            <a:normAutofit lnSpcReduction="10000"/>
          </a:bodyPr>
          <a:lstStyle/>
          <a:p>
            <a:pPr marL="0" indent="0" algn="l">
              <a:buNone/>
            </a:pPr>
            <a:r>
              <a:rPr lang="en-US" sz="2800" kern="0" dirty="0">
                <a:solidFill>
                  <a:sysClr val="windowText" lastClr="000000"/>
                </a:solidFill>
              </a:rPr>
              <a:t>SCM is the art and science of integrating the flows of products, information, and financials through the entire supply pipeline from the supplier’s supplier to the customer’s customer.</a:t>
            </a:r>
          </a:p>
          <a:p>
            <a:pPr marL="342900" indent="-342900" algn="l">
              <a:buFont typeface="Arial" panose="020B0604020202020204" pitchFamily="34" charset="0"/>
              <a:buChar char="•"/>
            </a:pPr>
            <a:r>
              <a:rPr lang="en-US" sz="2400" kern="0" dirty="0">
                <a:solidFill>
                  <a:sysClr val="windowText" lastClr="000000"/>
                </a:solidFill>
              </a:rPr>
              <a:t>Products / Services Flows:</a:t>
            </a:r>
          </a:p>
          <a:p>
            <a:pPr marL="822960" lvl="1" indent="-274320">
              <a:buFont typeface="Arial" panose="020B0604020202020204" pitchFamily="34" charset="0"/>
              <a:buChar char="•"/>
            </a:pPr>
            <a:r>
              <a:rPr lang="en-US" sz="2000" dirty="0"/>
              <a:t>Suppliers </a:t>
            </a:r>
          </a:p>
          <a:p>
            <a:pPr marL="822960" lvl="1" indent="-274320">
              <a:buFont typeface="Arial" panose="020B0604020202020204" pitchFamily="34" charset="0"/>
              <a:buChar char="•"/>
            </a:pPr>
            <a:r>
              <a:rPr lang="en-US" sz="2000" dirty="0"/>
              <a:t>Distributors</a:t>
            </a:r>
          </a:p>
          <a:p>
            <a:pPr marL="457200" indent="-457200" algn="l">
              <a:buFont typeface="Arial" panose="020B0604020202020204" pitchFamily="34" charset="0"/>
              <a:buChar char="•"/>
            </a:pPr>
            <a:r>
              <a:rPr lang="en-US" sz="2400" dirty="0"/>
              <a:t>Manufacturers</a:t>
            </a:r>
          </a:p>
          <a:p>
            <a:pPr marL="457200" indent="-457200" algn="l">
              <a:buFont typeface="Arial" panose="020B0604020202020204" pitchFamily="34" charset="0"/>
              <a:buChar char="•"/>
            </a:pPr>
            <a:r>
              <a:rPr lang="en-US" sz="2400" dirty="0"/>
              <a:t>Finance / Cash Flows, Information Flows:</a:t>
            </a:r>
          </a:p>
          <a:p>
            <a:pPr marL="822960" lvl="1" indent="-274320">
              <a:buFont typeface="Arial" panose="020B0604020202020204" pitchFamily="34" charset="0"/>
              <a:buChar char="•"/>
            </a:pPr>
            <a:r>
              <a:rPr lang="en-US" sz="2000" dirty="0"/>
              <a:t>Wholesalers</a:t>
            </a:r>
          </a:p>
          <a:p>
            <a:pPr marL="822960" lvl="1" indent="-274320">
              <a:buFont typeface="Arial" panose="020B0604020202020204" pitchFamily="34" charset="0"/>
              <a:buChar char="•"/>
            </a:pPr>
            <a:r>
              <a:rPr lang="en-US" sz="2000" dirty="0"/>
              <a:t>Retailers / Customers</a:t>
            </a:r>
          </a:p>
        </p:txBody>
      </p:sp>
    </p:spTree>
    <p:extLst>
      <p:ext uri="{BB962C8B-B14F-4D97-AF65-F5344CB8AC3E}">
        <p14:creationId xmlns:p14="http://schemas.microsoft.com/office/powerpoint/2010/main" val="4222479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t>The Basic Characteristics of a Supply Chain</a:t>
            </a:r>
          </a:p>
        </p:txBody>
      </p:sp>
      <p:sp>
        <p:nvSpPr>
          <p:cNvPr id="3" name="Content Placeholder 2"/>
          <p:cNvSpPr>
            <a:spLocks noGrp="1"/>
          </p:cNvSpPr>
          <p:nvPr>
            <p:ph sz="quarter" idx="10"/>
          </p:nvPr>
        </p:nvSpPr>
        <p:spPr/>
        <p:txBody>
          <a:bodyPr>
            <a:normAutofit/>
          </a:bodyPr>
          <a:lstStyle/>
          <a:p>
            <a:pPr>
              <a:spcAft>
                <a:spcPts val="1200"/>
              </a:spcAft>
            </a:pPr>
            <a:r>
              <a:rPr lang="en-US" dirty="0"/>
              <a:t>An extended enterprise that crosses the boundaries of the individual firms to span their related activities</a:t>
            </a:r>
          </a:p>
          <a:p>
            <a:pPr>
              <a:spcAft>
                <a:spcPts val="1200"/>
              </a:spcAft>
            </a:pPr>
            <a:r>
              <a:rPr lang="en-US" dirty="0"/>
              <a:t>Integrated two-way flows (forward &amp; reverse flows)</a:t>
            </a:r>
          </a:p>
          <a:p>
            <a:pPr>
              <a:spcAft>
                <a:spcPts val="1200"/>
              </a:spcAft>
            </a:pPr>
            <a:r>
              <a:rPr lang="en-US" dirty="0"/>
              <a:t>Three key flows </a:t>
            </a:r>
          </a:p>
          <a:p>
            <a:pPr lvl="1">
              <a:spcAft>
                <a:spcPts val="300"/>
              </a:spcAft>
            </a:pPr>
            <a:r>
              <a:rPr lang="en-US" dirty="0"/>
              <a:t>Products and related services</a:t>
            </a:r>
          </a:p>
          <a:p>
            <a:pPr lvl="1">
              <a:spcAft>
                <a:spcPts val="300"/>
              </a:spcAft>
            </a:pPr>
            <a:r>
              <a:rPr lang="en-US" dirty="0"/>
              <a:t>Information</a:t>
            </a:r>
          </a:p>
          <a:p>
            <a:pPr lvl="1">
              <a:spcAft>
                <a:spcPts val="300"/>
              </a:spcAft>
            </a:pPr>
            <a:r>
              <a:rPr lang="en-US" dirty="0"/>
              <a:t>Financials (cash)</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Product/Service Flows</a:t>
            </a:r>
          </a:p>
        </p:txBody>
      </p:sp>
      <p:sp>
        <p:nvSpPr>
          <p:cNvPr id="6" name="Content Placeholder 2"/>
          <p:cNvSpPr>
            <a:spLocks noGrp="1"/>
          </p:cNvSpPr>
          <p:nvPr>
            <p:ph sz="quarter" idx="10"/>
          </p:nvPr>
        </p:nvSpPr>
        <p:spPr/>
        <p:txBody>
          <a:bodyPr>
            <a:normAutofit/>
          </a:bodyPr>
          <a:lstStyle/>
          <a:p>
            <a:pPr lvl="0">
              <a:buClr>
                <a:srgbClr val="4BACC6">
                  <a:lumMod val="75000"/>
                </a:srgbClr>
              </a:buClr>
            </a:pPr>
            <a:r>
              <a:rPr lang="en-US" dirty="0">
                <a:solidFill>
                  <a:prstClr val="black"/>
                </a:solidFill>
              </a:rPr>
              <a:t>Product flow is directly dependent on effective transportation for timely, reliable, and damage-free product delivery to customers.</a:t>
            </a:r>
          </a:p>
          <a:p>
            <a:pPr lvl="0">
              <a:buClr>
                <a:srgbClr val="4BACC6">
                  <a:lumMod val="75000"/>
                </a:srgbClr>
              </a:buClr>
              <a:defRPr/>
            </a:pPr>
            <a:r>
              <a:rPr lang="en-US" sz="2400" dirty="0">
                <a:solidFill>
                  <a:prstClr val="black"/>
                </a:solidFill>
              </a:rPr>
              <a:t>Importance of reverse logistics systems for returning products  </a:t>
            </a:r>
          </a:p>
          <a:p>
            <a:pPr lvl="1">
              <a:buClr>
                <a:srgbClr val="4BACC6"/>
              </a:buClr>
              <a:defRPr/>
            </a:pPr>
            <a:r>
              <a:rPr lang="en-US" sz="2100" dirty="0">
                <a:solidFill>
                  <a:prstClr val="black"/>
                </a:solidFill>
              </a:rPr>
              <a:t>Different network designs (location, size, and layout of facilities) </a:t>
            </a:r>
          </a:p>
          <a:p>
            <a:pPr lvl="1">
              <a:buClr>
                <a:srgbClr val="4BACC6"/>
              </a:buClr>
              <a:defRPr/>
            </a:pPr>
            <a:r>
              <a:rPr lang="en-US" sz="2100" dirty="0">
                <a:solidFill>
                  <a:prstClr val="black"/>
                </a:solidFill>
              </a:rPr>
              <a:t>Growing number of specialized reverse logistics and transportation service providers</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Information Flows </a:t>
            </a:r>
            <a:r>
              <a:rPr lang="en-US" sz="1800" dirty="0"/>
              <a:t>(1)</a:t>
            </a:r>
            <a:endParaRPr lang="en-US" sz="1800" i="1" dirty="0"/>
          </a:p>
        </p:txBody>
      </p:sp>
      <p:sp>
        <p:nvSpPr>
          <p:cNvPr id="3" name="Content Placeholder 2"/>
          <p:cNvSpPr>
            <a:spLocks noGrp="1"/>
          </p:cNvSpPr>
          <p:nvPr>
            <p:ph sz="quarter" idx="10"/>
          </p:nvPr>
        </p:nvSpPr>
        <p:spPr/>
        <p:txBody>
          <a:bodyPr>
            <a:noAutofit/>
          </a:bodyPr>
          <a:lstStyle/>
          <a:p>
            <a:pPr lvl="0">
              <a:lnSpc>
                <a:spcPct val="95000"/>
              </a:lnSpc>
              <a:spcAft>
                <a:spcPts val="600"/>
              </a:spcAft>
              <a:buClr>
                <a:srgbClr val="4BACC6">
                  <a:lumMod val="75000"/>
                </a:srgbClr>
              </a:buClr>
            </a:pPr>
            <a:r>
              <a:rPr lang="en-US" sz="2400" dirty="0">
                <a:solidFill>
                  <a:prstClr val="black"/>
                </a:solidFill>
              </a:rPr>
              <a:t>Traditionally, demand or sales data triggered replenishment and served as a basis for forecasting future demand for all members of the supply chain.</a:t>
            </a:r>
          </a:p>
          <a:p>
            <a:pPr>
              <a:lnSpc>
                <a:spcPct val="95000"/>
              </a:lnSpc>
              <a:spcAft>
                <a:spcPts val="600"/>
              </a:spcAft>
              <a:buClr>
                <a:srgbClr val="4BACC6">
                  <a:lumMod val="75000"/>
                </a:srgbClr>
              </a:buClr>
            </a:pPr>
            <a:r>
              <a:rPr lang="en-US" sz="2400" dirty="0">
                <a:solidFill>
                  <a:prstClr val="black"/>
                </a:solidFill>
              </a:rPr>
              <a:t>Lengthy time intervals between orders created demand uncertainty, resulting in higher inventory (safety stock) or stock out costs.</a:t>
            </a:r>
          </a:p>
          <a:p>
            <a:pPr>
              <a:lnSpc>
                <a:spcPct val="95000"/>
              </a:lnSpc>
              <a:spcAft>
                <a:spcPts val="600"/>
              </a:spcAft>
              <a:buClr>
                <a:srgbClr val="4BACC6">
                  <a:lumMod val="75000"/>
                </a:srgbClr>
              </a:buClr>
            </a:pPr>
            <a:r>
              <a:rPr lang="en-US" sz="2400" dirty="0">
                <a:solidFill>
                  <a:prstClr val="black"/>
                </a:solidFill>
              </a:rPr>
              <a:t>This contributed to the “bull whip effect” in the supply chain as the magnitude of uncertainty increased with the “distance” from the market or customer.</a:t>
            </a:r>
          </a:p>
          <a:p>
            <a:pPr>
              <a:lnSpc>
                <a:spcPct val="95000"/>
              </a:lnSpc>
              <a:spcAft>
                <a:spcPts val="600"/>
              </a:spcAft>
              <a:buClr>
                <a:srgbClr val="4BACC6">
                  <a:lumMod val="75000"/>
                </a:srgbClr>
              </a:buClr>
            </a:pPr>
            <a:r>
              <a:rPr lang="en-US" sz="2400" dirty="0">
                <a:solidFill>
                  <a:prstClr val="black"/>
                </a:solidFill>
              </a:rPr>
              <a:t>Supply chain management mitigates the bull whip effect by reducing the level of uncertainty.</a:t>
            </a:r>
            <a:endParaRPr lang="en-US" sz="2400" dirty="0"/>
          </a:p>
        </p:txBody>
      </p:sp>
      <p:sp>
        <p:nvSpPr>
          <p:cNvPr id="4" name="Footer Placeholder 3"/>
          <p:cNvSpPr>
            <a:spLocks noGrp="1"/>
          </p:cNvSpPr>
          <p:nvPr>
            <p:ph type="ftr" sz="quarter" idx="4294967295"/>
          </p:nvPr>
        </p:nvSpPr>
        <p:spPr>
          <a:xfrm>
            <a:off x="2590800" y="6356350"/>
            <a:ext cx="6553200" cy="365125"/>
          </a:xfrm>
        </p:spPr>
        <p:txBody>
          <a:bodyPr/>
          <a:lstStyle/>
          <a:p>
            <a:r>
              <a:rPr lang="en-US" dirty="0"/>
              <a:t>© 2019 Cengage. May not be scanned, copied  or duplicated, or posted to a publicly accessible website, in whole or in part. </a:t>
            </a:r>
          </a:p>
        </p:txBody>
      </p:sp>
      <p:sp>
        <p:nvSpPr>
          <p:cNvPr id="5" name="Slide Number Placeholder 4"/>
          <p:cNvSpPr>
            <a:spLocks noGrp="1"/>
          </p:cNvSpPr>
          <p:nvPr>
            <p:ph type="sldNum" sz="quarter" idx="4294967295"/>
          </p:nvPr>
        </p:nvSpPr>
        <p:spPr>
          <a:xfrm>
            <a:off x="8001000" y="6356350"/>
            <a:ext cx="1143000" cy="365125"/>
          </a:xfrm>
        </p:spPr>
        <p:txBody>
          <a:bodyPr/>
          <a:lstStyle/>
          <a:p>
            <a:fld id="{52713451-F6E1-4628-A8E3-1405590B0C33}" type="slidenum">
              <a:rPr lang="en-US" smtClean="0">
                <a:solidFill>
                  <a:prstClr val="black">
                    <a:tint val="75000"/>
                  </a:prstClr>
                </a:solidFill>
              </a:rPr>
              <a:pPr/>
              <a:t>26</a:t>
            </a:fld>
            <a:endParaRPr lang="en-US">
              <a:solidFill>
                <a:prstClr val="black">
                  <a:tint val="75000"/>
                </a:prstClr>
              </a:solidFill>
            </a:endParaRPr>
          </a:p>
        </p:txBody>
      </p:sp>
    </p:spTree>
    <p:extLst>
      <p:ext uri="{BB962C8B-B14F-4D97-AF65-F5344CB8AC3E}">
        <p14:creationId xmlns:p14="http://schemas.microsoft.com/office/powerpoint/2010/main" val="26158292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prstClr val="black"/>
                </a:solidFill>
              </a:rPr>
              <a:t>Information Flows </a:t>
            </a:r>
            <a:r>
              <a:rPr lang="en-US" sz="1800" dirty="0">
                <a:solidFill>
                  <a:prstClr val="black"/>
                </a:solidFill>
              </a:rPr>
              <a:t>(2)</a:t>
            </a:r>
            <a:endParaRPr lang="en-US" i="1" dirty="0"/>
          </a:p>
        </p:txBody>
      </p:sp>
      <p:sp>
        <p:nvSpPr>
          <p:cNvPr id="3" name="Content Placeholder 2"/>
          <p:cNvSpPr>
            <a:spLocks noGrp="1"/>
          </p:cNvSpPr>
          <p:nvPr>
            <p:ph sz="quarter" idx="10"/>
          </p:nvPr>
        </p:nvSpPr>
        <p:spPr/>
        <p:txBody>
          <a:bodyPr>
            <a:noAutofit/>
          </a:bodyPr>
          <a:lstStyle/>
          <a:p>
            <a:pPr>
              <a:spcAft>
                <a:spcPts val="0"/>
              </a:spcAft>
            </a:pPr>
            <a:r>
              <a:rPr lang="en-US" sz="2400" dirty="0"/>
              <a:t>Timely, two-way flows of accurate information helps to mitigate the bullwhip effect.</a:t>
            </a:r>
          </a:p>
          <a:p>
            <a:pPr lvl="1">
              <a:spcAft>
                <a:spcPts val="0"/>
              </a:spcAft>
            </a:pPr>
            <a:r>
              <a:rPr lang="en-US" sz="2000" dirty="0"/>
              <a:t>Bar codes and RFID</a:t>
            </a:r>
          </a:p>
          <a:p>
            <a:pPr lvl="1">
              <a:spcAft>
                <a:spcPts val="0"/>
              </a:spcAft>
            </a:pPr>
            <a:r>
              <a:rPr lang="en-US" sz="2000" dirty="0"/>
              <a:t>Reduce uncertainty (thus safety stock) </a:t>
            </a:r>
          </a:p>
          <a:p>
            <a:pPr lvl="1">
              <a:spcAft>
                <a:spcPts val="1200"/>
              </a:spcAft>
            </a:pPr>
            <a:r>
              <a:rPr lang="en-US" sz="2000" dirty="0"/>
              <a:t>Forms of forward information – advanced shipment notices (ASNs), order status information, and inventory availability</a:t>
            </a:r>
          </a:p>
          <a:p>
            <a:pPr>
              <a:spcAft>
                <a:spcPts val="0"/>
              </a:spcAft>
            </a:pPr>
            <a:r>
              <a:rPr lang="en-US" sz="2400" dirty="0"/>
              <a:t>Transportation plays an important role in supply chain efficiency (including level of inventory) and effectiveness.</a:t>
            </a:r>
          </a:p>
          <a:p>
            <a:pPr lvl="1">
              <a:spcAft>
                <a:spcPts val="0"/>
              </a:spcAft>
            </a:pPr>
            <a:r>
              <a:rPr lang="en-US" sz="2000" dirty="0"/>
              <a:t>Service reliability</a:t>
            </a:r>
          </a:p>
          <a:p>
            <a:pPr lvl="1">
              <a:spcAft>
                <a:spcPts val="0"/>
              </a:spcAft>
            </a:pPr>
            <a:r>
              <a:rPr lang="en-US" sz="2000" dirty="0"/>
              <a:t>Transit time </a:t>
            </a:r>
          </a:p>
          <a:p>
            <a:pPr lvl="1">
              <a:spcAft>
                <a:spcPts val="0"/>
              </a:spcAft>
            </a:pPr>
            <a:r>
              <a:rPr lang="en-US" sz="2000" dirty="0"/>
              <a:t>Efficiency through consolidation and merging in transit strategies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Financial (Cash) Flows</a:t>
            </a:r>
          </a:p>
        </p:txBody>
      </p:sp>
      <p:sp>
        <p:nvSpPr>
          <p:cNvPr id="6" name="Content Placeholder 2"/>
          <p:cNvSpPr>
            <a:spLocks noGrp="1"/>
          </p:cNvSpPr>
          <p:nvPr>
            <p:ph sz="quarter" idx="13"/>
          </p:nvPr>
        </p:nvSpPr>
        <p:spPr/>
        <p:txBody>
          <a:bodyPr>
            <a:normAutofit fontScale="92500" lnSpcReduction="10000"/>
          </a:bodyPr>
          <a:lstStyle/>
          <a:p>
            <a:r>
              <a:rPr lang="en-US" dirty="0"/>
              <a:t>Cash flows involve backward flows of payment for goods, services, and orders received. </a:t>
            </a:r>
          </a:p>
          <a:p>
            <a:r>
              <a:rPr lang="en-US" dirty="0"/>
              <a:t>Shortened order and replenishment cycles mean faster cash-to-cash or order-to-cash cycle.</a:t>
            </a:r>
          </a:p>
          <a:p>
            <a:r>
              <a:rPr lang="en-US" dirty="0"/>
              <a:t>Faster cash flow reduces working capital requirements for financing operations and contributes to improved profitability.</a:t>
            </a:r>
          </a:p>
          <a:p>
            <a:r>
              <a:rPr lang="en-US" dirty="0"/>
              <a:t>Transportation service quality contributes to improved customer service and faster cash flow.</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normAutofit/>
          </a:bodyPr>
          <a:lstStyle/>
          <a:p>
            <a:r>
              <a:rPr lang="en-US" sz="4000" dirty="0"/>
              <a:t>Summary</a:t>
            </a:r>
          </a:p>
        </p:txBody>
      </p:sp>
      <p:sp>
        <p:nvSpPr>
          <p:cNvPr id="7" name="Content Placeholder 2"/>
          <p:cNvSpPr>
            <a:spLocks noGrp="1"/>
          </p:cNvSpPr>
          <p:nvPr>
            <p:ph sz="quarter" idx="10"/>
          </p:nvPr>
        </p:nvSpPr>
        <p:spPr/>
        <p:txBody>
          <a:bodyPr>
            <a:normAutofit lnSpcReduction="10000"/>
          </a:bodyPr>
          <a:lstStyle/>
          <a:p>
            <a:pPr>
              <a:lnSpc>
                <a:spcPct val="105000"/>
              </a:lnSpc>
            </a:pPr>
            <a:r>
              <a:rPr lang="en-US" sz="2000" dirty="0"/>
              <a:t>Globalization through economic integration and elimination of trade barriers increased global trade flows and interdependence.</a:t>
            </a:r>
          </a:p>
          <a:p>
            <a:pPr>
              <a:lnSpc>
                <a:spcPct val="105000"/>
              </a:lnSpc>
              <a:spcAft>
                <a:spcPts val="600"/>
              </a:spcAft>
            </a:pPr>
            <a:r>
              <a:rPr lang="en-US" sz="2000" dirty="0"/>
              <a:t>Global trade flows continue to expand, motivated by:</a:t>
            </a:r>
          </a:p>
          <a:p>
            <a:pPr lvl="1">
              <a:lnSpc>
                <a:spcPct val="105000"/>
              </a:lnSpc>
              <a:spcAft>
                <a:spcPts val="600"/>
              </a:spcAft>
            </a:pPr>
            <a:r>
              <a:rPr lang="en-US" sz="1800" dirty="0"/>
              <a:t>Population growth and age distribution</a:t>
            </a:r>
          </a:p>
          <a:p>
            <a:pPr lvl="1">
              <a:lnSpc>
                <a:spcPct val="105000"/>
              </a:lnSpc>
              <a:spcAft>
                <a:spcPts val="600"/>
              </a:spcAft>
            </a:pPr>
            <a:r>
              <a:rPr lang="en-US" sz="1800" dirty="0"/>
              <a:t>Urbanization</a:t>
            </a:r>
          </a:p>
          <a:p>
            <a:pPr lvl="1">
              <a:lnSpc>
                <a:spcPct val="105000"/>
              </a:lnSpc>
              <a:spcAft>
                <a:spcPts val="600"/>
              </a:spcAft>
            </a:pPr>
            <a:r>
              <a:rPr lang="en-US" sz="1800" dirty="0"/>
              <a:t>Land and natural resource use</a:t>
            </a:r>
          </a:p>
          <a:p>
            <a:pPr lvl="1">
              <a:lnSpc>
                <a:spcPct val="105000"/>
              </a:lnSpc>
              <a:spcAft>
                <a:spcPts val="600"/>
              </a:spcAft>
            </a:pPr>
            <a:r>
              <a:rPr lang="en-US" sz="1800" dirty="0"/>
              <a:t>IT and non-IT technologies</a:t>
            </a:r>
          </a:p>
          <a:p>
            <a:pPr>
              <a:lnSpc>
                <a:spcPct val="105000"/>
              </a:lnSpc>
            </a:pPr>
            <a:r>
              <a:rPr lang="en-US" sz="2000" dirty="0"/>
              <a:t>Increased global trade flows are dependent on integrated flows of products/services, information, and finances (cash).</a:t>
            </a:r>
          </a:p>
          <a:p>
            <a:pPr>
              <a:lnSpc>
                <a:spcPct val="105000"/>
              </a:lnSpc>
            </a:pPr>
            <a:r>
              <a:rPr lang="en-US" sz="2000" dirty="0"/>
              <a:t>Increased flow of products/services elevated transportation to a more strategic role in many organizational supply chains.</a:t>
            </a:r>
          </a:p>
        </p:txBody>
      </p:sp>
    </p:spTree>
  </p:cSld>
  <p:clrMapOvr>
    <a:masterClrMapping/>
  </p:clrMapOvr>
</p:sld>
</file>

<file path=ppt/theme/theme1.xml><?xml version="1.0" encoding="utf-8"?>
<a:theme xmlns:a="http://schemas.openxmlformats.org/drawingml/2006/main" name="226">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1176</TotalTime>
  <Words>1072</Words>
  <Application>Microsoft Office PowerPoint</Application>
  <PresentationFormat>On-screen Show (4:3)</PresentationFormat>
  <Paragraphs>132</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Constantia</vt:lpstr>
      <vt:lpstr>Rockwell</vt:lpstr>
      <vt:lpstr>Webdings</vt:lpstr>
      <vt:lpstr>Wingdings</vt:lpstr>
      <vt:lpstr>Wingdings 2</vt:lpstr>
      <vt:lpstr>226</vt:lpstr>
      <vt:lpstr>CHAPTER 1</vt:lpstr>
      <vt:lpstr>Discussion Outline</vt:lpstr>
      <vt:lpstr>Global Supply Chain Flows</vt:lpstr>
      <vt:lpstr>Export-Trade Flows of Merchandise</vt:lpstr>
      <vt:lpstr>Import-Trade Flows of Merchandise</vt:lpstr>
      <vt:lpstr>The Growth in the Volume of Global Trade</vt:lpstr>
      <vt:lpstr>The Economic Basis and Logic of Improved Global Trade</vt:lpstr>
      <vt:lpstr>The Economic Basis and Logic of Improved Global Trade (1)</vt:lpstr>
      <vt:lpstr>Contributing Factors for Global Flows and Trade</vt:lpstr>
      <vt:lpstr>Contributing Factors for Global Flows and Trade (1)</vt:lpstr>
      <vt:lpstr>Population = Labor and Consumption</vt:lpstr>
      <vt:lpstr>“Aging” Developed Countries (1)</vt:lpstr>
      <vt:lpstr>“Aging” Developed Countries (2)</vt:lpstr>
      <vt:lpstr>Urbanization</vt:lpstr>
      <vt:lpstr>Land and Resources</vt:lpstr>
      <vt:lpstr>Technology and Information (1)</vt:lpstr>
      <vt:lpstr>Technology and Information (2)</vt:lpstr>
      <vt:lpstr>Globalization</vt:lpstr>
      <vt:lpstr>Supply Chain Concept</vt:lpstr>
      <vt:lpstr>Development of Supply Chain Concept </vt:lpstr>
      <vt:lpstr>Physical Distribution</vt:lpstr>
      <vt:lpstr>Logistics Network</vt:lpstr>
      <vt:lpstr>Integrated Supply Chain</vt:lpstr>
      <vt:lpstr>The Basic Characteristics of a Supply Chain</vt:lpstr>
      <vt:lpstr>Product/Service Flows</vt:lpstr>
      <vt:lpstr>Information Flows (1)</vt:lpstr>
      <vt:lpstr>Information Flows (2)</vt:lpstr>
      <vt:lpstr>Financial (Cash) Flows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OF PRESENTATION</dc:title>
  <dc:creator>Coyle et al.</dc:creator>
  <cp:lastModifiedBy>Irina Neaga</cp:lastModifiedBy>
  <cp:revision>259</cp:revision>
  <dcterms:created xsi:type="dcterms:W3CDTF">2015-03-04T01:48:45Z</dcterms:created>
  <dcterms:modified xsi:type="dcterms:W3CDTF">2022-02-15T14:44:49Z</dcterms:modified>
</cp:coreProperties>
</file>