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8288000" cy="10287000"/>
  <p:notesSz cx="6858000" cy="9144000"/>
  <p:embeddedFontLst>
    <p:embeddedFont>
      <p:font typeface="Calibri" panose="020F0502020204030204" pitchFamily="34" charset="0"/>
      <p:regular r:id="rId14"/>
      <p:bold r:id="rId15"/>
      <p:italic r:id="rId16"/>
      <p:boldItalic r:id="rId17"/>
    </p:embeddedFont>
    <p:embeddedFont>
      <p:font typeface="Glacial Indifference" panose="020B0604020202020204" charset="0"/>
      <p:regular r:id="rId18"/>
    </p:embeddedFont>
    <p:embeddedFont>
      <p:font typeface="Glacial Indifference Bold" panose="020B0604020202020204" charset="0"/>
      <p:regular r:id="rId19"/>
    </p:embeddedFont>
    <p:embeddedFont>
      <p:font typeface="Glacial Indifference Bold Italics" panose="020B0604020202020204" charset="0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46" d="100"/>
          <a:sy n="46" d="100"/>
        </p:scale>
        <p:origin x="756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5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3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3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3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13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png"/><Relationship Id="rId4" Type="http://schemas.openxmlformats.org/officeDocument/2006/relationships/image" Target="../media/image13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13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4.png"/><Relationship Id="rId7" Type="http://schemas.openxmlformats.org/officeDocument/2006/relationships/image" Target="../media/image2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13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36497" y="45850"/>
            <a:ext cx="18288000" cy="1397896"/>
            <a:chOff x="0" y="0"/>
            <a:chExt cx="5051873" cy="36817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051873" cy="368170"/>
            </a:xfrm>
            <a:custGeom>
              <a:avLst/>
              <a:gdLst/>
              <a:ahLst/>
              <a:cxnLst/>
              <a:rect l="l" t="t" r="r" b="b"/>
              <a:pathLst>
                <a:path w="5051873" h="368170">
                  <a:moveTo>
                    <a:pt x="0" y="0"/>
                  </a:moveTo>
                  <a:lnTo>
                    <a:pt x="5051873" y="0"/>
                  </a:lnTo>
                  <a:lnTo>
                    <a:pt x="5051873" y="368170"/>
                  </a:lnTo>
                  <a:lnTo>
                    <a:pt x="0" y="36817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5051873" cy="4157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sp>
        <p:nvSpPr>
          <p:cNvPr id="6" name="AutoShape 6"/>
          <p:cNvSpPr/>
          <p:nvPr/>
        </p:nvSpPr>
        <p:spPr>
          <a:xfrm flipV="1">
            <a:off x="2919630" y="743262"/>
            <a:ext cx="12008426" cy="0"/>
          </a:xfrm>
          <a:prstGeom prst="line">
            <a:avLst/>
          </a:prstGeom>
          <a:ln w="9525" cap="flat">
            <a:solidFill>
              <a:srgbClr val="12354D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7" name="AutoShape 7"/>
          <p:cNvSpPr/>
          <p:nvPr/>
        </p:nvSpPr>
        <p:spPr>
          <a:xfrm>
            <a:off x="1628015" y="6244588"/>
            <a:ext cx="7745806" cy="0"/>
          </a:xfrm>
          <a:prstGeom prst="line">
            <a:avLst/>
          </a:prstGeom>
          <a:ln w="95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8" name="Freeform 8"/>
          <p:cNvSpPr/>
          <p:nvPr/>
        </p:nvSpPr>
        <p:spPr>
          <a:xfrm>
            <a:off x="11532966" y="2473815"/>
            <a:ext cx="6466371" cy="5965227"/>
          </a:xfrm>
          <a:custGeom>
            <a:avLst/>
            <a:gdLst/>
            <a:ahLst/>
            <a:cxnLst/>
            <a:rect l="l" t="t" r="r" b="b"/>
            <a:pathLst>
              <a:path w="6466371" h="5965227">
                <a:moveTo>
                  <a:pt x="0" y="0"/>
                </a:moveTo>
                <a:lnTo>
                  <a:pt x="6466371" y="0"/>
                </a:lnTo>
                <a:lnTo>
                  <a:pt x="6466371" y="5965228"/>
                </a:lnTo>
                <a:lnTo>
                  <a:pt x="0" y="596522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846358" y="326041"/>
            <a:ext cx="2073272" cy="3981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55"/>
              </a:lnSpc>
              <a:spcBef>
                <a:spcPct val="0"/>
              </a:spcBef>
            </a:pPr>
            <a:r>
              <a:rPr lang="en-US" sz="2325" b="1">
                <a:solidFill>
                  <a:srgbClr val="12354D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Presented by: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902195" y="6866404"/>
            <a:ext cx="8909891" cy="2657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 b="1">
                <a:solidFill>
                  <a:srgbClr val="FFFFFF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Name: Yamasanga Mbembo</a:t>
            </a:r>
          </a:p>
          <a:p>
            <a:pPr algn="l">
              <a:lnSpc>
                <a:spcPts val="4200"/>
              </a:lnSpc>
            </a:pPr>
            <a:r>
              <a:rPr lang="en-US" sz="3000" b="1">
                <a:solidFill>
                  <a:srgbClr val="FFFFFF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Student ID: 2313662</a:t>
            </a:r>
          </a:p>
          <a:p>
            <a:pPr algn="l">
              <a:lnSpc>
                <a:spcPts val="4200"/>
              </a:lnSpc>
            </a:pPr>
            <a:r>
              <a:rPr lang="en-US" sz="3000" b="1">
                <a:solidFill>
                  <a:srgbClr val="FFFFFF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Module Code: BMHP6026</a:t>
            </a:r>
          </a:p>
          <a:p>
            <a:pPr algn="l">
              <a:lnSpc>
                <a:spcPts val="4200"/>
              </a:lnSpc>
            </a:pPr>
            <a:r>
              <a:rPr lang="en-US" sz="3000" b="1">
                <a:solidFill>
                  <a:srgbClr val="FFFFFF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Lecturer: Martin Svejda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  <a:r>
              <a:rPr lang="en-US" sz="3000" b="1">
                <a:solidFill>
                  <a:srgbClr val="FFFFFF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Assignment Title: Presentation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628015" y="3205926"/>
            <a:ext cx="9781335" cy="2416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46"/>
              </a:lnSpc>
            </a:pPr>
            <a:r>
              <a:rPr lang="en-US" sz="6246">
                <a:solidFill>
                  <a:srgbClr val="FFFFF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The Impact of Artificial Intelligence on Patient Care and Decision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902195" y="5641214"/>
            <a:ext cx="7241805" cy="672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25"/>
              </a:lnSpc>
            </a:pPr>
            <a:r>
              <a:rPr lang="en-US" sz="3875">
                <a:solidFill>
                  <a:srgbClr val="FFFFF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Making in Health and Social Care</a:t>
            </a:r>
          </a:p>
        </p:txBody>
      </p:sp>
      <p:sp>
        <p:nvSpPr>
          <p:cNvPr id="13" name="Freeform 13"/>
          <p:cNvSpPr/>
          <p:nvPr/>
        </p:nvSpPr>
        <p:spPr>
          <a:xfrm>
            <a:off x="16009217" y="8745228"/>
            <a:ext cx="1990120" cy="1204264"/>
          </a:xfrm>
          <a:custGeom>
            <a:avLst/>
            <a:gdLst/>
            <a:ahLst/>
            <a:cxnLst/>
            <a:rect l="l" t="t" r="r" b="b"/>
            <a:pathLst>
              <a:path w="1990120" h="1204264">
                <a:moveTo>
                  <a:pt x="0" y="0"/>
                </a:moveTo>
                <a:lnTo>
                  <a:pt x="1990120" y="0"/>
                </a:lnTo>
                <a:lnTo>
                  <a:pt x="1990120" y="1204264"/>
                </a:lnTo>
                <a:lnTo>
                  <a:pt x="0" y="120426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t="-97320"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632955" y="1871683"/>
            <a:ext cx="1990120" cy="1204264"/>
          </a:xfrm>
          <a:custGeom>
            <a:avLst/>
            <a:gdLst/>
            <a:ahLst/>
            <a:cxnLst/>
            <a:rect l="l" t="t" r="r" b="b"/>
            <a:pathLst>
              <a:path w="1990120" h="1204264">
                <a:moveTo>
                  <a:pt x="0" y="0"/>
                </a:moveTo>
                <a:lnTo>
                  <a:pt x="1990120" y="0"/>
                </a:lnTo>
                <a:lnTo>
                  <a:pt x="1990120" y="1204264"/>
                </a:lnTo>
                <a:lnTo>
                  <a:pt x="0" y="120426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97320"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10603795" y="327972"/>
            <a:ext cx="12008426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b="1" i="1">
                <a:solidFill>
                  <a:srgbClr val="000000"/>
                </a:solidFill>
                <a:latin typeface="Glacial Indifference Bold Italics"/>
                <a:ea typeface="Glacial Indifference Bold Italics"/>
                <a:cs typeface="Glacial Indifference Bold Italics"/>
                <a:sym typeface="Glacial Indifference Bold Italics"/>
              </a:rPr>
              <a:t>Yamasanga Mbembo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7848409" y="0"/>
            <a:ext cx="10757658" cy="10287000"/>
            <a:chOff x="0" y="0"/>
            <a:chExt cx="2833293" cy="27093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833293" cy="2709333"/>
            </a:xfrm>
            <a:custGeom>
              <a:avLst/>
              <a:gdLst/>
              <a:ahLst/>
              <a:cxnLst/>
              <a:rect l="l" t="t" r="r" b="b"/>
              <a:pathLst>
                <a:path w="2833293" h="2709333">
                  <a:moveTo>
                    <a:pt x="0" y="0"/>
                  </a:moveTo>
                  <a:lnTo>
                    <a:pt x="2833293" y="0"/>
                  </a:lnTo>
                  <a:lnTo>
                    <a:pt x="2833293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2833293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sp>
        <p:nvSpPr>
          <p:cNvPr id="6" name="AutoShape 6"/>
          <p:cNvSpPr/>
          <p:nvPr/>
        </p:nvSpPr>
        <p:spPr>
          <a:xfrm>
            <a:off x="9073279" y="4589550"/>
            <a:ext cx="7745806" cy="0"/>
          </a:xfrm>
          <a:prstGeom prst="line">
            <a:avLst/>
          </a:prstGeom>
          <a:ln w="9525" cap="flat">
            <a:solidFill>
              <a:srgbClr val="12354D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7" name="Freeform 7"/>
          <p:cNvSpPr/>
          <p:nvPr/>
        </p:nvSpPr>
        <p:spPr>
          <a:xfrm>
            <a:off x="16507831" y="4956158"/>
            <a:ext cx="311254" cy="311254"/>
          </a:xfrm>
          <a:custGeom>
            <a:avLst/>
            <a:gdLst/>
            <a:ahLst/>
            <a:cxnLst/>
            <a:rect l="l" t="t" r="r" b="b"/>
            <a:pathLst>
              <a:path w="311254" h="311254">
                <a:moveTo>
                  <a:pt x="0" y="0"/>
                </a:moveTo>
                <a:lnTo>
                  <a:pt x="311254" y="0"/>
                </a:lnTo>
                <a:lnTo>
                  <a:pt x="311254" y="311254"/>
                </a:lnTo>
                <a:lnTo>
                  <a:pt x="0" y="31125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6525457" y="6515187"/>
            <a:ext cx="311254" cy="311254"/>
          </a:xfrm>
          <a:custGeom>
            <a:avLst/>
            <a:gdLst/>
            <a:ahLst/>
            <a:cxnLst/>
            <a:rect l="l" t="t" r="r" b="b"/>
            <a:pathLst>
              <a:path w="311254" h="311254">
                <a:moveTo>
                  <a:pt x="0" y="0"/>
                </a:moveTo>
                <a:lnTo>
                  <a:pt x="311255" y="0"/>
                </a:lnTo>
                <a:lnTo>
                  <a:pt x="311255" y="311254"/>
                </a:lnTo>
                <a:lnTo>
                  <a:pt x="0" y="31125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425953" y="3210012"/>
            <a:ext cx="5579390" cy="4114800"/>
          </a:xfrm>
          <a:custGeom>
            <a:avLst/>
            <a:gdLst/>
            <a:ahLst/>
            <a:cxnLst/>
            <a:rect l="l" t="t" r="r" b="b"/>
            <a:pathLst>
              <a:path w="5579390" h="4114800">
                <a:moveTo>
                  <a:pt x="0" y="0"/>
                </a:moveTo>
                <a:lnTo>
                  <a:pt x="5579390" y="0"/>
                </a:lnTo>
                <a:lnTo>
                  <a:pt x="557939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grpSp>
        <p:nvGrpSpPr>
          <p:cNvPr id="10" name="Group 10"/>
          <p:cNvGrpSpPr/>
          <p:nvPr/>
        </p:nvGrpSpPr>
        <p:grpSpPr>
          <a:xfrm>
            <a:off x="7005343" y="549353"/>
            <a:ext cx="3086100" cy="958693"/>
            <a:chOff x="0" y="0"/>
            <a:chExt cx="812800" cy="25249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252495"/>
            </a:xfrm>
            <a:custGeom>
              <a:avLst/>
              <a:gdLst/>
              <a:ahLst/>
              <a:cxnLst/>
              <a:rect l="l" t="t" r="r" b="b"/>
              <a:pathLst>
                <a:path w="812800" h="252495">
                  <a:moveTo>
                    <a:pt x="126248" y="0"/>
                  </a:moveTo>
                  <a:lnTo>
                    <a:pt x="686552" y="0"/>
                  </a:lnTo>
                  <a:cubicBezTo>
                    <a:pt x="756277" y="0"/>
                    <a:pt x="812800" y="56523"/>
                    <a:pt x="812800" y="126248"/>
                  </a:cubicBezTo>
                  <a:lnTo>
                    <a:pt x="812800" y="126248"/>
                  </a:lnTo>
                  <a:cubicBezTo>
                    <a:pt x="812800" y="159731"/>
                    <a:pt x="799499" y="191842"/>
                    <a:pt x="775823" y="215518"/>
                  </a:cubicBezTo>
                  <a:cubicBezTo>
                    <a:pt x="752147" y="239194"/>
                    <a:pt x="720035" y="252495"/>
                    <a:pt x="686552" y="252495"/>
                  </a:cubicBezTo>
                  <a:lnTo>
                    <a:pt x="126248" y="252495"/>
                  </a:lnTo>
                  <a:cubicBezTo>
                    <a:pt x="56523" y="252495"/>
                    <a:pt x="0" y="195972"/>
                    <a:pt x="0" y="126248"/>
                  </a:cubicBezTo>
                  <a:lnTo>
                    <a:pt x="0" y="126248"/>
                  </a:lnTo>
                  <a:cubicBezTo>
                    <a:pt x="0" y="56523"/>
                    <a:pt x="56523" y="0"/>
                    <a:pt x="126248" y="0"/>
                  </a:cubicBezTo>
                  <a:close/>
                </a:path>
              </a:pathLst>
            </a:custGeom>
            <a:solidFill>
              <a:srgbClr val="00CCFF"/>
            </a:solidFill>
          </p:spPr>
        </p:sp>
        <p:sp>
          <p:nvSpPr>
            <p:cNvPr id="12" name="TextBox 12"/>
            <p:cNvSpPr txBox="1"/>
            <p:nvPr/>
          </p:nvSpPr>
          <p:spPr>
            <a:xfrm>
              <a:off x="0" y="-47625"/>
              <a:ext cx="812800" cy="30012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9144000" y="689032"/>
            <a:ext cx="679337" cy="679337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5" name="TextBox 15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7553333" y="8745228"/>
            <a:ext cx="1990120" cy="1204264"/>
          </a:xfrm>
          <a:custGeom>
            <a:avLst/>
            <a:gdLst/>
            <a:ahLst/>
            <a:cxnLst/>
            <a:rect l="l" t="t" r="r" b="b"/>
            <a:pathLst>
              <a:path w="1990120" h="1204264">
                <a:moveTo>
                  <a:pt x="0" y="0"/>
                </a:moveTo>
                <a:lnTo>
                  <a:pt x="1990120" y="0"/>
                </a:lnTo>
                <a:lnTo>
                  <a:pt x="1990120" y="1204264"/>
                </a:lnTo>
                <a:lnTo>
                  <a:pt x="0" y="120426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97320"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16525457" y="164104"/>
            <a:ext cx="1990120" cy="1204264"/>
          </a:xfrm>
          <a:custGeom>
            <a:avLst/>
            <a:gdLst/>
            <a:ahLst/>
            <a:cxnLst/>
            <a:rect l="l" t="t" r="r" b="b"/>
            <a:pathLst>
              <a:path w="1990120" h="1204264">
                <a:moveTo>
                  <a:pt x="0" y="0"/>
                </a:moveTo>
                <a:lnTo>
                  <a:pt x="1990120" y="0"/>
                </a:lnTo>
                <a:lnTo>
                  <a:pt x="1990120" y="1204264"/>
                </a:lnTo>
                <a:lnTo>
                  <a:pt x="0" y="120426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97320"/>
            </a:stretch>
          </a:blipFill>
        </p:spPr>
      </p:sp>
      <p:sp>
        <p:nvSpPr>
          <p:cNvPr id="18" name="TextBox 18"/>
          <p:cNvSpPr txBox="1"/>
          <p:nvPr/>
        </p:nvSpPr>
        <p:spPr>
          <a:xfrm>
            <a:off x="8385633" y="2016212"/>
            <a:ext cx="8433452" cy="13190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9857"/>
              </a:lnSpc>
            </a:pPr>
            <a:r>
              <a:rPr lang="en-US" sz="9857" b="1">
                <a:solidFill>
                  <a:srgbClr val="12354D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Introduction?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548393" y="4636838"/>
            <a:ext cx="7669178" cy="14615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21"/>
              </a:lnSpc>
            </a:pPr>
            <a:r>
              <a:rPr lang="en-US" sz="2801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This presentation explores how Artificial Intelligence (AI) is transforming patient care and clinical decision-making.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957940" y="6066355"/>
            <a:ext cx="7288838" cy="34290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21"/>
              </a:lnSpc>
            </a:pPr>
            <a:r>
              <a:rPr lang="en-US" sz="2801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It is based on research examining how digital tools support efficiency, accuracy, and patient outcomes in healthcare.</a:t>
            </a:r>
          </a:p>
          <a:p>
            <a:pPr algn="r">
              <a:lnSpc>
                <a:spcPts val="3921"/>
              </a:lnSpc>
            </a:pPr>
            <a:r>
              <a:rPr lang="en-US" sz="2801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The aim is to understand both the benefits and challenges of AI in the health and social care setting (Semerci and Yardımcı, 2024)</a:t>
            </a:r>
          </a:p>
          <a:p>
            <a:pPr algn="r">
              <a:lnSpc>
                <a:spcPts val="3921"/>
              </a:lnSpc>
            </a:pPr>
            <a:endParaRPr lang="en-US" sz="2801">
              <a:solidFill>
                <a:srgbClr val="12354D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  <p:sp>
        <p:nvSpPr>
          <p:cNvPr id="21" name="Freeform 21"/>
          <p:cNvSpPr/>
          <p:nvPr/>
        </p:nvSpPr>
        <p:spPr>
          <a:xfrm>
            <a:off x="16525457" y="7653811"/>
            <a:ext cx="311254" cy="311254"/>
          </a:xfrm>
          <a:custGeom>
            <a:avLst/>
            <a:gdLst/>
            <a:ahLst/>
            <a:cxnLst/>
            <a:rect l="l" t="t" r="r" b="b"/>
            <a:pathLst>
              <a:path w="311254" h="311254">
                <a:moveTo>
                  <a:pt x="0" y="0"/>
                </a:moveTo>
                <a:lnTo>
                  <a:pt x="311255" y="0"/>
                </a:lnTo>
                <a:lnTo>
                  <a:pt x="311255" y="311254"/>
                </a:lnTo>
                <a:lnTo>
                  <a:pt x="0" y="31125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403352" y="-514350"/>
            <a:ext cx="10435324" cy="11316371"/>
            <a:chOff x="0" y="0"/>
            <a:chExt cx="2748398" cy="298044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748398" cy="2980443"/>
            </a:xfrm>
            <a:custGeom>
              <a:avLst/>
              <a:gdLst/>
              <a:ahLst/>
              <a:cxnLst/>
              <a:rect l="l" t="t" r="r" b="b"/>
              <a:pathLst>
                <a:path w="2748398" h="2980443">
                  <a:moveTo>
                    <a:pt x="0" y="0"/>
                  </a:moveTo>
                  <a:lnTo>
                    <a:pt x="2748398" y="0"/>
                  </a:lnTo>
                  <a:lnTo>
                    <a:pt x="2748398" y="2980443"/>
                  </a:lnTo>
                  <a:lnTo>
                    <a:pt x="0" y="2980443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2748398" cy="30280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sp>
        <p:nvSpPr>
          <p:cNvPr id="6" name="AutoShape 6"/>
          <p:cNvSpPr/>
          <p:nvPr/>
        </p:nvSpPr>
        <p:spPr>
          <a:xfrm>
            <a:off x="1102575" y="4363192"/>
            <a:ext cx="7745806" cy="0"/>
          </a:xfrm>
          <a:prstGeom prst="line">
            <a:avLst/>
          </a:prstGeom>
          <a:ln w="9525" cap="flat">
            <a:solidFill>
              <a:srgbClr val="12354D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7" name="Freeform 7"/>
          <p:cNvSpPr/>
          <p:nvPr/>
        </p:nvSpPr>
        <p:spPr>
          <a:xfrm>
            <a:off x="11360328" y="2968153"/>
            <a:ext cx="5173742" cy="5167275"/>
          </a:xfrm>
          <a:custGeom>
            <a:avLst/>
            <a:gdLst/>
            <a:ahLst/>
            <a:cxnLst/>
            <a:rect l="l" t="t" r="r" b="b"/>
            <a:pathLst>
              <a:path w="5173742" h="5167275">
                <a:moveTo>
                  <a:pt x="0" y="0"/>
                </a:moveTo>
                <a:lnTo>
                  <a:pt x="5173742" y="0"/>
                </a:lnTo>
                <a:lnTo>
                  <a:pt x="5173742" y="5167275"/>
                </a:lnTo>
                <a:lnTo>
                  <a:pt x="0" y="516727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1102575" y="1612110"/>
            <a:ext cx="8433452" cy="25649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857"/>
              </a:lnSpc>
            </a:pPr>
            <a:r>
              <a:rPr lang="en-US" sz="9857" b="1">
                <a:solidFill>
                  <a:srgbClr val="12354D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Background and Rationale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02575" y="4796824"/>
            <a:ext cx="7629449" cy="39484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740" lvl="1" indent="-302370" algn="l">
              <a:lnSpc>
                <a:spcPts val="3921"/>
              </a:lnSpc>
              <a:buFont typeface="Arial"/>
              <a:buChar char="•"/>
            </a:pPr>
            <a:r>
              <a:rPr lang="en-US" sz="2801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The health sector faces increasing demand, staff shortages, and rising costs.</a:t>
            </a:r>
          </a:p>
          <a:p>
            <a:pPr marL="604740" lvl="1" indent="-302370" algn="l">
              <a:lnSpc>
                <a:spcPts val="3921"/>
              </a:lnSpc>
              <a:buFont typeface="Arial"/>
              <a:buChar char="•"/>
            </a:pPr>
            <a:r>
              <a:rPr lang="en-US" sz="2801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AI technologies offer solutions through data-driven decision-making, predictive analytics, and automated systems (Wolff et al., 2020).</a:t>
            </a:r>
          </a:p>
          <a:p>
            <a:pPr marL="604740" lvl="1" indent="-302370" algn="l">
              <a:lnSpc>
                <a:spcPts val="3921"/>
              </a:lnSpc>
              <a:buFont typeface="Arial"/>
              <a:buChar char="•"/>
            </a:pPr>
            <a:r>
              <a:rPr lang="en-US" sz="2801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Understanding AI’s impact helps professionals deliver more responsive, person-centred care.</a:t>
            </a:r>
          </a:p>
          <a:p>
            <a:pPr algn="l">
              <a:lnSpc>
                <a:spcPts val="3921"/>
              </a:lnSpc>
            </a:pPr>
            <a:endParaRPr lang="en-US" sz="2801">
              <a:solidFill>
                <a:srgbClr val="12354D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9304662" y="549353"/>
            <a:ext cx="3086100" cy="958693"/>
            <a:chOff x="0" y="0"/>
            <a:chExt cx="812800" cy="25249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252495"/>
            </a:xfrm>
            <a:custGeom>
              <a:avLst/>
              <a:gdLst/>
              <a:ahLst/>
              <a:cxnLst/>
              <a:rect l="l" t="t" r="r" b="b"/>
              <a:pathLst>
                <a:path w="812800" h="252495">
                  <a:moveTo>
                    <a:pt x="126248" y="0"/>
                  </a:moveTo>
                  <a:lnTo>
                    <a:pt x="686552" y="0"/>
                  </a:lnTo>
                  <a:cubicBezTo>
                    <a:pt x="756277" y="0"/>
                    <a:pt x="812800" y="56523"/>
                    <a:pt x="812800" y="126248"/>
                  </a:cubicBezTo>
                  <a:lnTo>
                    <a:pt x="812800" y="126248"/>
                  </a:lnTo>
                  <a:cubicBezTo>
                    <a:pt x="812800" y="159731"/>
                    <a:pt x="799499" y="191842"/>
                    <a:pt x="775823" y="215518"/>
                  </a:cubicBezTo>
                  <a:cubicBezTo>
                    <a:pt x="752147" y="239194"/>
                    <a:pt x="720035" y="252495"/>
                    <a:pt x="686552" y="252495"/>
                  </a:cubicBezTo>
                  <a:lnTo>
                    <a:pt x="126248" y="252495"/>
                  </a:lnTo>
                  <a:cubicBezTo>
                    <a:pt x="56523" y="252495"/>
                    <a:pt x="0" y="195972"/>
                    <a:pt x="0" y="126248"/>
                  </a:cubicBezTo>
                  <a:lnTo>
                    <a:pt x="0" y="126248"/>
                  </a:lnTo>
                  <a:cubicBezTo>
                    <a:pt x="0" y="56523"/>
                    <a:pt x="56523" y="0"/>
                    <a:pt x="126248" y="0"/>
                  </a:cubicBezTo>
                  <a:close/>
                </a:path>
              </a:pathLst>
            </a:custGeom>
            <a:solidFill>
              <a:srgbClr val="00CCFF"/>
            </a:solidFill>
          </p:spPr>
        </p:sp>
        <p:sp>
          <p:nvSpPr>
            <p:cNvPr id="12" name="TextBox 12"/>
            <p:cNvSpPr txBox="1"/>
            <p:nvPr/>
          </p:nvSpPr>
          <p:spPr>
            <a:xfrm>
              <a:off x="0" y="-47625"/>
              <a:ext cx="812800" cy="30012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1443319" y="689032"/>
            <a:ext cx="679337" cy="679337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5" name="TextBox 15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8148940" y="8745228"/>
            <a:ext cx="1990120" cy="1204264"/>
          </a:xfrm>
          <a:custGeom>
            <a:avLst/>
            <a:gdLst/>
            <a:ahLst/>
            <a:cxnLst/>
            <a:rect l="l" t="t" r="r" b="b"/>
            <a:pathLst>
              <a:path w="1990120" h="1204264">
                <a:moveTo>
                  <a:pt x="0" y="0"/>
                </a:moveTo>
                <a:lnTo>
                  <a:pt x="1990120" y="0"/>
                </a:lnTo>
                <a:lnTo>
                  <a:pt x="1990120" y="1204264"/>
                </a:lnTo>
                <a:lnTo>
                  <a:pt x="0" y="120426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t="-97320"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344894" y="164104"/>
            <a:ext cx="1990120" cy="1204264"/>
          </a:xfrm>
          <a:custGeom>
            <a:avLst/>
            <a:gdLst/>
            <a:ahLst/>
            <a:cxnLst/>
            <a:rect l="l" t="t" r="r" b="b"/>
            <a:pathLst>
              <a:path w="1990120" h="1204264">
                <a:moveTo>
                  <a:pt x="0" y="0"/>
                </a:moveTo>
                <a:lnTo>
                  <a:pt x="1990120" y="0"/>
                </a:lnTo>
                <a:lnTo>
                  <a:pt x="1990120" y="1204264"/>
                </a:lnTo>
                <a:lnTo>
                  <a:pt x="0" y="120426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t="-97320"/>
            </a:stretch>
          </a:blipFill>
        </p:spPr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7700871" y="164104"/>
            <a:ext cx="10757658" cy="10287072"/>
            <a:chOff x="0" y="0"/>
            <a:chExt cx="2833293" cy="2709352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833293" cy="2709352"/>
            </a:xfrm>
            <a:custGeom>
              <a:avLst/>
              <a:gdLst/>
              <a:ahLst/>
              <a:cxnLst/>
              <a:rect l="l" t="t" r="r" b="b"/>
              <a:pathLst>
                <a:path w="2833293" h="2709352">
                  <a:moveTo>
                    <a:pt x="0" y="0"/>
                  </a:moveTo>
                  <a:lnTo>
                    <a:pt x="2833293" y="0"/>
                  </a:lnTo>
                  <a:lnTo>
                    <a:pt x="2833293" y="2709352"/>
                  </a:lnTo>
                  <a:lnTo>
                    <a:pt x="0" y="2709352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2833293" cy="27569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sp>
        <p:nvSpPr>
          <p:cNvPr id="6" name="AutoShape 6"/>
          <p:cNvSpPr/>
          <p:nvPr/>
        </p:nvSpPr>
        <p:spPr>
          <a:xfrm>
            <a:off x="9073279" y="5430171"/>
            <a:ext cx="7745806" cy="0"/>
          </a:xfrm>
          <a:prstGeom prst="line">
            <a:avLst/>
          </a:prstGeom>
          <a:ln w="9525" cap="flat">
            <a:solidFill>
              <a:srgbClr val="12354D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7" name="Group 7"/>
          <p:cNvGrpSpPr/>
          <p:nvPr/>
        </p:nvGrpSpPr>
        <p:grpSpPr>
          <a:xfrm>
            <a:off x="7005343" y="549353"/>
            <a:ext cx="3086100" cy="958693"/>
            <a:chOff x="0" y="0"/>
            <a:chExt cx="812800" cy="25249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252495"/>
            </a:xfrm>
            <a:custGeom>
              <a:avLst/>
              <a:gdLst/>
              <a:ahLst/>
              <a:cxnLst/>
              <a:rect l="l" t="t" r="r" b="b"/>
              <a:pathLst>
                <a:path w="812800" h="252495">
                  <a:moveTo>
                    <a:pt x="126248" y="0"/>
                  </a:moveTo>
                  <a:lnTo>
                    <a:pt x="686552" y="0"/>
                  </a:lnTo>
                  <a:cubicBezTo>
                    <a:pt x="756277" y="0"/>
                    <a:pt x="812800" y="56523"/>
                    <a:pt x="812800" y="126248"/>
                  </a:cubicBezTo>
                  <a:lnTo>
                    <a:pt x="812800" y="126248"/>
                  </a:lnTo>
                  <a:cubicBezTo>
                    <a:pt x="812800" y="159731"/>
                    <a:pt x="799499" y="191842"/>
                    <a:pt x="775823" y="215518"/>
                  </a:cubicBezTo>
                  <a:cubicBezTo>
                    <a:pt x="752147" y="239194"/>
                    <a:pt x="720035" y="252495"/>
                    <a:pt x="686552" y="252495"/>
                  </a:cubicBezTo>
                  <a:lnTo>
                    <a:pt x="126248" y="252495"/>
                  </a:lnTo>
                  <a:cubicBezTo>
                    <a:pt x="56523" y="252495"/>
                    <a:pt x="0" y="195972"/>
                    <a:pt x="0" y="126248"/>
                  </a:cubicBezTo>
                  <a:lnTo>
                    <a:pt x="0" y="126248"/>
                  </a:lnTo>
                  <a:cubicBezTo>
                    <a:pt x="0" y="56523"/>
                    <a:pt x="56523" y="0"/>
                    <a:pt x="126248" y="0"/>
                  </a:cubicBezTo>
                  <a:close/>
                </a:path>
              </a:pathLst>
            </a:custGeom>
            <a:solidFill>
              <a:srgbClr val="00CCFF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812800" cy="30012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144000" y="689032"/>
            <a:ext cx="679337" cy="679337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2" name="TextBox 12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7700871" y="8745446"/>
            <a:ext cx="1695044" cy="1025708"/>
          </a:xfrm>
          <a:custGeom>
            <a:avLst/>
            <a:gdLst/>
            <a:ahLst/>
            <a:cxnLst/>
            <a:rect l="l" t="t" r="r" b="b"/>
            <a:pathLst>
              <a:path w="1695044" h="1025708">
                <a:moveTo>
                  <a:pt x="0" y="0"/>
                </a:moveTo>
                <a:lnTo>
                  <a:pt x="1695044" y="0"/>
                </a:lnTo>
                <a:lnTo>
                  <a:pt x="1695044" y="1025708"/>
                </a:lnTo>
                <a:lnTo>
                  <a:pt x="0" y="102570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97320"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16681085" y="164104"/>
            <a:ext cx="1428797" cy="864596"/>
          </a:xfrm>
          <a:custGeom>
            <a:avLst/>
            <a:gdLst/>
            <a:ahLst/>
            <a:cxnLst/>
            <a:rect l="l" t="t" r="r" b="b"/>
            <a:pathLst>
              <a:path w="1428797" h="864596">
                <a:moveTo>
                  <a:pt x="0" y="0"/>
                </a:moveTo>
                <a:lnTo>
                  <a:pt x="1428797" y="0"/>
                </a:lnTo>
                <a:lnTo>
                  <a:pt x="1428797" y="864596"/>
                </a:lnTo>
                <a:lnTo>
                  <a:pt x="0" y="86459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97320"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028700" y="3022754"/>
            <a:ext cx="6389088" cy="5534548"/>
          </a:xfrm>
          <a:custGeom>
            <a:avLst/>
            <a:gdLst/>
            <a:ahLst/>
            <a:cxnLst/>
            <a:rect l="l" t="t" r="r" b="b"/>
            <a:pathLst>
              <a:path w="6389088" h="5534548">
                <a:moveTo>
                  <a:pt x="0" y="0"/>
                </a:moveTo>
                <a:lnTo>
                  <a:pt x="6389088" y="0"/>
                </a:lnTo>
                <a:lnTo>
                  <a:pt x="6389088" y="5534548"/>
                </a:lnTo>
                <a:lnTo>
                  <a:pt x="0" y="553454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6" name="TextBox 16"/>
          <p:cNvSpPr txBox="1"/>
          <p:nvPr/>
        </p:nvSpPr>
        <p:spPr>
          <a:xfrm>
            <a:off x="8385633" y="1449249"/>
            <a:ext cx="8433452" cy="3818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9857"/>
              </a:lnSpc>
            </a:pPr>
            <a:r>
              <a:rPr lang="en-US" sz="9857" b="1">
                <a:solidFill>
                  <a:srgbClr val="12354D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Key Concepts and Definitions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88935" y="5539709"/>
            <a:ext cx="7806549" cy="49390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740" lvl="1" indent="-302370" algn="just">
              <a:lnSpc>
                <a:spcPts val="3921"/>
              </a:lnSpc>
              <a:buFont typeface="Arial"/>
              <a:buChar char="•"/>
            </a:pPr>
            <a:r>
              <a:rPr lang="en-US" sz="2801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Clinical Diagnosis: AI tools detect diseases like cancer or heart conditions faster than humans.</a:t>
            </a:r>
          </a:p>
          <a:p>
            <a:pPr marL="604740" lvl="1" indent="-302370" algn="just">
              <a:lnSpc>
                <a:spcPts val="3921"/>
              </a:lnSpc>
              <a:buFont typeface="Arial"/>
              <a:buChar char="•"/>
            </a:pPr>
            <a:r>
              <a:rPr lang="en-US" sz="2801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Predictive Analytics: Helps identify high-risk patients for early intervention (Bjerring and Busch, 2020).</a:t>
            </a:r>
          </a:p>
          <a:p>
            <a:pPr marL="604740" lvl="1" indent="-302370" algn="just">
              <a:lnSpc>
                <a:spcPts val="3921"/>
              </a:lnSpc>
              <a:buFont typeface="Arial"/>
              <a:buChar char="•"/>
            </a:pPr>
            <a:r>
              <a:rPr lang="en-US" sz="2801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Administrative Efficiency: Automates routine tasks, allowing staff to focus on care.</a:t>
            </a:r>
          </a:p>
          <a:p>
            <a:pPr marL="604740" lvl="1" indent="-302370" algn="just">
              <a:lnSpc>
                <a:spcPts val="3921"/>
              </a:lnSpc>
              <a:buFont typeface="Arial"/>
              <a:buChar char="•"/>
            </a:pPr>
            <a:r>
              <a:rPr lang="en-US" sz="2801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Remote Monitoring: AI-driven wearables track patient progress in real-time.</a:t>
            </a:r>
          </a:p>
          <a:p>
            <a:pPr algn="just">
              <a:lnSpc>
                <a:spcPts val="3921"/>
              </a:lnSpc>
            </a:pPr>
            <a:endParaRPr lang="en-US" sz="2801">
              <a:solidFill>
                <a:srgbClr val="12354D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403352" y="-446248"/>
            <a:ext cx="19309293" cy="7760706"/>
            <a:chOff x="0" y="0"/>
            <a:chExt cx="5085575" cy="2043972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085575" cy="2043972"/>
            </a:xfrm>
            <a:custGeom>
              <a:avLst/>
              <a:gdLst/>
              <a:ahLst/>
              <a:cxnLst/>
              <a:rect l="l" t="t" r="r" b="b"/>
              <a:pathLst>
                <a:path w="5085575" h="2043972">
                  <a:moveTo>
                    <a:pt x="0" y="0"/>
                  </a:moveTo>
                  <a:lnTo>
                    <a:pt x="5085575" y="0"/>
                  </a:lnTo>
                  <a:lnTo>
                    <a:pt x="5085575" y="2043972"/>
                  </a:lnTo>
                  <a:lnTo>
                    <a:pt x="0" y="2043972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5085575" cy="20915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52315" y="5255900"/>
            <a:ext cx="9248065" cy="1430650"/>
            <a:chOff x="0" y="0"/>
            <a:chExt cx="2435704" cy="376797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435704" cy="376797"/>
            </a:xfrm>
            <a:custGeom>
              <a:avLst/>
              <a:gdLst/>
              <a:ahLst/>
              <a:cxnLst/>
              <a:rect l="l" t="t" r="r" b="b"/>
              <a:pathLst>
                <a:path w="2435704" h="376797">
                  <a:moveTo>
                    <a:pt x="0" y="0"/>
                  </a:moveTo>
                  <a:lnTo>
                    <a:pt x="2435704" y="0"/>
                  </a:lnTo>
                  <a:lnTo>
                    <a:pt x="2435704" y="376797"/>
                  </a:lnTo>
                  <a:lnTo>
                    <a:pt x="0" y="376797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12354D"/>
              </a:solidFill>
              <a:prstDash val="solid"/>
              <a:miter/>
            </a:ln>
          </p:spPr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2435704" cy="4244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0406500" y="5255900"/>
            <a:ext cx="6941927" cy="1430650"/>
            <a:chOff x="0" y="0"/>
            <a:chExt cx="1828326" cy="376797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828326" cy="376797"/>
            </a:xfrm>
            <a:custGeom>
              <a:avLst/>
              <a:gdLst/>
              <a:ahLst/>
              <a:cxnLst/>
              <a:rect l="l" t="t" r="r" b="b"/>
              <a:pathLst>
                <a:path w="1828326" h="376797">
                  <a:moveTo>
                    <a:pt x="0" y="0"/>
                  </a:moveTo>
                  <a:lnTo>
                    <a:pt x="1828326" y="0"/>
                  </a:lnTo>
                  <a:lnTo>
                    <a:pt x="1828326" y="376797"/>
                  </a:lnTo>
                  <a:lnTo>
                    <a:pt x="0" y="376797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12354D"/>
              </a:solidFill>
              <a:prstDash val="solid"/>
              <a:miter/>
            </a:ln>
          </p:spPr>
        </p:sp>
        <p:sp>
          <p:nvSpPr>
            <p:cNvPr id="11" name="TextBox 11"/>
            <p:cNvSpPr txBox="1"/>
            <p:nvPr/>
          </p:nvSpPr>
          <p:spPr>
            <a:xfrm>
              <a:off x="0" y="-47625"/>
              <a:ext cx="1828326" cy="4244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sp>
        <p:nvSpPr>
          <p:cNvPr id="12" name="AutoShape 12"/>
          <p:cNvSpPr/>
          <p:nvPr/>
        </p:nvSpPr>
        <p:spPr>
          <a:xfrm>
            <a:off x="1102575" y="4363192"/>
            <a:ext cx="7745806" cy="0"/>
          </a:xfrm>
          <a:prstGeom prst="line">
            <a:avLst/>
          </a:prstGeom>
          <a:ln w="9525" cap="flat">
            <a:solidFill>
              <a:srgbClr val="12354D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13" name="Group 13"/>
          <p:cNvGrpSpPr/>
          <p:nvPr/>
        </p:nvGrpSpPr>
        <p:grpSpPr>
          <a:xfrm>
            <a:off x="14173200" y="1431135"/>
            <a:ext cx="3086100" cy="958693"/>
            <a:chOff x="0" y="0"/>
            <a:chExt cx="812800" cy="252495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252495"/>
            </a:xfrm>
            <a:custGeom>
              <a:avLst/>
              <a:gdLst/>
              <a:ahLst/>
              <a:cxnLst/>
              <a:rect l="l" t="t" r="r" b="b"/>
              <a:pathLst>
                <a:path w="812800" h="252495">
                  <a:moveTo>
                    <a:pt x="126248" y="0"/>
                  </a:moveTo>
                  <a:lnTo>
                    <a:pt x="686552" y="0"/>
                  </a:lnTo>
                  <a:cubicBezTo>
                    <a:pt x="756277" y="0"/>
                    <a:pt x="812800" y="56523"/>
                    <a:pt x="812800" y="126248"/>
                  </a:cubicBezTo>
                  <a:lnTo>
                    <a:pt x="812800" y="126248"/>
                  </a:lnTo>
                  <a:cubicBezTo>
                    <a:pt x="812800" y="159731"/>
                    <a:pt x="799499" y="191842"/>
                    <a:pt x="775823" y="215518"/>
                  </a:cubicBezTo>
                  <a:cubicBezTo>
                    <a:pt x="752147" y="239194"/>
                    <a:pt x="720035" y="252495"/>
                    <a:pt x="686552" y="252495"/>
                  </a:cubicBezTo>
                  <a:lnTo>
                    <a:pt x="126248" y="252495"/>
                  </a:lnTo>
                  <a:cubicBezTo>
                    <a:pt x="56523" y="252495"/>
                    <a:pt x="0" y="195972"/>
                    <a:pt x="0" y="126248"/>
                  </a:cubicBezTo>
                  <a:lnTo>
                    <a:pt x="0" y="126248"/>
                  </a:lnTo>
                  <a:cubicBezTo>
                    <a:pt x="0" y="56523"/>
                    <a:pt x="56523" y="0"/>
                    <a:pt x="126248" y="0"/>
                  </a:cubicBezTo>
                  <a:close/>
                </a:path>
              </a:pathLst>
            </a:custGeom>
            <a:solidFill>
              <a:srgbClr val="00CCFF"/>
            </a:solidFill>
          </p:spPr>
        </p:sp>
        <p:sp>
          <p:nvSpPr>
            <p:cNvPr id="15" name="TextBox 15"/>
            <p:cNvSpPr txBox="1"/>
            <p:nvPr/>
          </p:nvSpPr>
          <p:spPr>
            <a:xfrm>
              <a:off x="0" y="-47625"/>
              <a:ext cx="812800" cy="30012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6311857" y="1570813"/>
            <a:ext cx="679337" cy="679337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15358307" y="3434105"/>
            <a:ext cx="1990120" cy="1204264"/>
          </a:xfrm>
          <a:custGeom>
            <a:avLst/>
            <a:gdLst/>
            <a:ahLst/>
            <a:cxnLst/>
            <a:rect l="l" t="t" r="r" b="b"/>
            <a:pathLst>
              <a:path w="1990120" h="1204264">
                <a:moveTo>
                  <a:pt x="0" y="0"/>
                </a:moveTo>
                <a:lnTo>
                  <a:pt x="1990120" y="0"/>
                </a:lnTo>
                <a:lnTo>
                  <a:pt x="1990120" y="1204264"/>
                </a:lnTo>
                <a:lnTo>
                  <a:pt x="0" y="120426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97320"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344894" y="164104"/>
            <a:ext cx="1990120" cy="1204264"/>
          </a:xfrm>
          <a:custGeom>
            <a:avLst/>
            <a:gdLst/>
            <a:ahLst/>
            <a:cxnLst/>
            <a:rect l="l" t="t" r="r" b="b"/>
            <a:pathLst>
              <a:path w="1990120" h="1204264">
                <a:moveTo>
                  <a:pt x="0" y="0"/>
                </a:moveTo>
                <a:lnTo>
                  <a:pt x="1990120" y="0"/>
                </a:lnTo>
                <a:lnTo>
                  <a:pt x="1990120" y="1204264"/>
                </a:lnTo>
                <a:lnTo>
                  <a:pt x="0" y="120426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97320"/>
            </a:stretch>
          </a:blipFill>
        </p:spPr>
      </p:sp>
      <p:sp>
        <p:nvSpPr>
          <p:cNvPr id="21" name="Freeform 21"/>
          <p:cNvSpPr/>
          <p:nvPr/>
        </p:nvSpPr>
        <p:spPr>
          <a:xfrm rot="2700000">
            <a:off x="3000507" y="5686078"/>
            <a:ext cx="4912090" cy="6237575"/>
          </a:xfrm>
          <a:custGeom>
            <a:avLst/>
            <a:gdLst/>
            <a:ahLst/>
            <a:cxnLst/>
            <a:rect l="l" t="t" r="r" b="b"/>
            <a:pathLst>
              <a:path w="4912090" h="6237575">
                <a:moveTo>
                  <a:pt x="0" y="0"/>
                </a:moveTo>
                <a:lnTo>
                  <a:pt x="4912090" y="0"/>
                </a:lnTo>
                <a:lnTo>
                  <a:pt x="4912090" y="6237575"/>
                </a:lnTo>
                <a:lnTo>
                  <a:pt x="0" y="623757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22" name="Freeform 22"/>
          <p:cNvSpPr/>
          <p:nvPr/>
        </p:nvSpPr>
        <p:spPr>
          <a:xfrm rot="2700000">
            <a:off x="10334337" y="5686078"/>
            <a:ext cx="4912090" cy="6237575"/>
          </a:xfrm>
          <a:custGeom>
            <a:avLst/>
            <a:gdLst/>
            <a:ahLst/>
            <a:cxnLst/>
            <a:rect l="l" t="t" r="r" b="b"/>
            <a:pathLst>
              <a:path w="4912090" h="6237575">
                <a:moveTo>
                  <a:pt x="0" y="0"/>
                </a:moveTo>
                <a:lnTo>
                  <a:pt x="4912090" y="0"/>
                </a:lnTo>
                <a:lnTo>
                  <a:pt x="4912090" y="6237575"/>
                </a:lnTo>
                <a:lnTo>
                  <a:pt x="0" y="623757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23" name="TextBox 23"/>
          <p:cNvSpPr txBox="1"/>
          <p:nvPr/>
        </p:nvSpPr>
        <p:spPr>
          <a:xfrm>
            <a:off x="1514551" y="5494640"/>
            <a:ext cx="8720500" cy="14719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740" lvl="1" indent="-302370" algn="l">
              <a:lnSpc>
                <a:spcPts val="3921"/>
              </a:lnSpc>
              <a:buFont typeface="Arial"/>
              <a:buChar char="•"/>
            </a:pPr>
            <a:r>
              <a:rPr lang="en-US" sz="2801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Reduced workload for health professionals.</a:t>
            </a:r>
          </a:p>
          <a:p>
            <a:pPr marL="604740" lvl="1" indent="-302370" algn="l">
              <a:lnSpc>
                <a:spcPts val="3921"/>
              </a:lnSpc>
              <a:buFont typeface="Arial"/>
              <a:buChar char="•"/>
            </a:pPr>
            <a:r>
              <a:rPr lang="en-US" sz="2801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Personalised care plans based on patient data.</a:t>
            </a:r>
          </a:p>
          <a:p>
            <a:pPr algn="l">
              <a:lnSpc>
                <a:spcPts val="3921"/>
              </a:lnSpc>
            </a:pPr>
            <a:endParaRPr lang="en-US" sz="2801">
              <a:solidFill>
                <a:srgbClr val="12354D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102575" y="1612110"/>
            <a:ext cx="8433452" cy="25649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857"/>
              </a:lnSpc>
            </a:pPr>
            <a:r>
              <a:rPr lang="en-US" sz="9857" b="1">
                <a:solidFill>
                  <a:srgbClr val="12354D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Benefits of AI Integration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40889" y="4593653"/>
            <a:ext cx="8859491" cy="4813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21"/>
              </a:lnSpc>
            </a:pPr>
            <a:r>
              <a:rPr lang="en-US" sz="2801" b="1">
                <a:solidFill>
                  <a:srgbClr val="12354D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Improved accuracy in diagnosis and treatment.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406500" y="5494640"/>
            <a:ext cx="6941927" cy="14719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740" lvl="1" indent="-302370" algn="l">
              <a:lnSpc>
                <a:spcPts val="3921"/>
              </a:lnSpc>
              <a:buFont typeface="Arial"/>
              <a:buChar char="•"/>
            </a:pPr>
            <a:r>
              <a:rPr lang="en-US" sz="2801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Faster service delivery, improving overall patient satisfaction.</a:t>
            </a:r>
          </a:p>
          <a:p>
            <a:pPr algn="l">
              <a:lnSpc>
                <a:spcPts val="3921"/>
              </a:lnSpc>
            </a:pPr>
            <a:endParaRPr lang="en-US" sz="2801">
              <a:solidFill>
                <a:srgbClr val="12354D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8103961" y="-514350"/>
            <a:ext cx="10502106" cy="11316371"/>
            <a:chOff x="0" y="0"/>
            <a:chExt cx="2765987" cy="298044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765987" cy="2980443"/>
            </a:xfrm>
            <a:custGeom>
              <a:avLst/>
              <a:gdLst/>
              <a:ahLst/>
              <a:cxnLst/>
              <a:rect l="l" t="t" r="r" b="b"/>
              <a:pathLst>
                <a:path w="2765987" h="2980443">
                  <a:moveTo>
                    <a:pt x="0" y="0"/>
                  </a:moveTo>
                  <a:lnTo>
                    <a:pt x="2765987" y="0"/>
                  </a:lnTo>
                  <a:lnTo>
                    <a:pt x="2765987" y="2980443"/>
                  </a:lnTo>
                  <a:lnTo>
                    <a:pt x="0" y="2980443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2765987" cy="30280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sp>
        <p:nvSpPr>
          <p:cNvPr id="6" name="AutoShape 6"/>
          <p:cNvSpPr/>
          <p:nvPr/>
        </p:nvSpPr>
        <p:spPr>
          <a:xfrm>
            <a:off x="9073279" y="4877721"/>
            <a:ext cx="7745806" cy="0"/>
          </a:xfrm>
          <a:prstGeom prst="line">
            <a:avLst/>
          </a:prstGeom>
          <a:ln w="9525" cap="flat">
            <a:solidFill>
              <a:srgbClr val="12354D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7" name="Group 7"/>
          <p:cNvGrpSpPr/>
          <p:nvPr/>
        </p:nvGrpSpPr>
        <p:grpSpPr>
          <a:xfrm>
            <a:off x="7005343" y="549353"/>
            <a:ext cx="3086100" cy="958693"/>
            <a:chOff x="0" y="0"/>
            <a:chExt cx="812800" cy="25249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252495"/>
            </a:xfrm>
            <a:custGeom>
              <a:avLst/>
              <a:gdLst/>
              <a:ahLst/>
              <a:cxnLst/>
              <a:rect l="l" t="t" r="r" b="b"/>
              <a:pathLst>
                <a:path w="812800" h="252495">
                  <a:moveTo>
                    <a:pt x="126248" y="0"/>
                  </a:moveTo>
                  <a:lnTo>
                    <a:pt x="686552" y="0"/>
                  </a:lnTo>
                  <a:cubicBezTo>
                    <a:pt x="756277" y="0"/>
                    <a:pt x="812800" y="56523"/>
                    <a:pt x="812800" y="126248"/>
                  </a:cubicBezTo>
                  <a:lnTo>
                    <a:pt x="812800" y="126248"/>
                  </a:lnTo>
                  <a:cubicBezTo>
                    <a:pt x="812800" y="159731"/>
                    <a:pt x="799499" y="191842"/>
                    <a:pt x="775823" y="215518"/>
                  </a:cubicBezTo>
                  <a:cubicBezTo>
                    <a:pt x="752147" y="239194"/>
                    <a:pt x="720035" y="252495"/>
                    <a:pt x="686552" y="252495"/>
                  </a:cubicBezTo>
                  <a:lnTo>
                    <a:pt x="126248" y="252495"/>
                  </a:lnTo>
                  <a:cubicBezTo>
                    <a:pt x="56523" y="252495"/>
                    <a:pt x="0" y="195972"/>
                    <a:pt x="0" y="126248"/>
                  </a:cubicBezTo>
                  <a:lnTo>
                    <a:pt x="0" y="126248"/>
                  </a:lnTo>
                  <a:cubicBezTo>
                    <a:pt x="0" y="56523"/>
                    <a:pt x="56523" y="0"/>
                    <a:pt x="126248" y="0"/>
                  </a:cubicBezTo>
                  <a:close/>
                </a:path>
              </a:pathLst>
            </a:custGeom>
            <a:solidFill>
              <a:srgbClr val="00CCFF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812800" cy="30012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144000" y="689032"/>
            <a:ext cx="679337" cy="679337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2" name="TextBox 12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8225757" y="8745446"/>
            <a:ext cx="1695044" cy="1025708"/>
          </a:xfrm>
          <a:custGeom>
            <a:avLst/>
            <a:gdLst/>
            <a:ahLst/>
            <a:cxnLst/>
            <a:rect l="l" t="t" r="r" b="b"/>
            <a:pathLst>
              <a:path w="1695044" h="1025708">
                <a:moveTo>
                  <a:pt x="0" y="0"/>
                </a:moveTo>
                <a:lnTo>
                  <a:pt x="1695044" y="0"/>
                </a:lnTo>
                <a:lnTo>
                  <a:pt x="1695044" y="1025708"/>
                </a:lnTo>
                <a:lnTo>
                  <a:pt x="0" y="102570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97320"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16681085" y="503773"/>
            <a:ext cx="1428797" cy="864596"/>
          </a:xfrm>
          <a:custGeom>
            <a:avLst/>
            <a:gdLst/>
            <a:ahLst/>
            <a:cxnLst/>
            <a:rect l="l" t="t" r="r" b="b"/>
            <a:pathLst>
              <a:path w="1428797" h="864596">
                <a:moveTo>
                  <a:pt x="0" y="0"/>
                </a:moveTo>
                <a:lnTo>
                  <a:pt x="1428797" y="0"/>
                </a:lnTo>
                <a:lnTo>
                  <a:pt x="1428797" y="864595"/>
                </a:lnTo>
                <a:lnTo>
                  <a:pt x="0" y="86459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97320"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687184" y="3783085"/>
            <a:ext cx="7013687" cy="4499275"/>
          </a:xfrm>
          <a:custGeom>
            <a:avLst/>
            <a:gdLst/>
            <a:ahLst/>
            <a:cxnLst/>
            <a:rect l="l" t="t" r="r" b="b"/>
            <a:pathLst>
              <a:path w="7013687" h="4499275">
                <a:moveTo>
                  <a:pt x="0" y="0"/>
                </a:moveTo>
                <a:lnTo>
                  <a:pt x="7013687" y="0"/>
                </a:lnTo>
                <a:lnTo>
                  <a:pt x="7013687" y="4499275"/>
                </a:lnTo>
                <a:lnTo>
                  <a:pt x="0" y="449927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8218" t="-26695"/>
            </a:stretch>
          </a:blipFill>
        </p:spPr>
      </p:sp>
      <p:sp>
        <p:nvSpPr>
          <p:cNvPr id="16" name="TextBox 16"/>
          <p:cNvSpPr txBox="1"/>
          <p:nvPr/>
        </p:nvSpPr>
        <p:spPr>
          <a:xfrm>
            <a:off x="8385633" y="2075784"/>
            <a:ext cx="8433452" cy="26200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776"/>
              </a:lnSpc>
            </a:pPr>
            <a:r>
              <a:rPr lang="en-US" sz="6776" b="1">
                <a:solidFill>
                  <a:srgbClr val="12354D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Challenges and Ethical Considerations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710936" y="4987259"/>
            <a:ext cx="7108149" cy="548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4427"/>
              </a:lnSpc>
            </a:pPr>
            <a:r>
              <a:rPr lang="en-US" sz="3162" b="1">
                <a:solidFill>
                  <a:srgbClr val="12354D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Data privacy and security risks.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745670" y="6383248"/>
            <a:ext cx="8073415" cy="24625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740" lvl="1" indent="-302370" algn="just">
              <a:lnSpc>
                <a:spcPts val="3921"/>
              </a:lnSpc>
              <a:buFont typeface="Arial"/>
              <a:buChar char="•"/>
            </a:pPr>
            <a:r>
              <a:rPr lang="en-US" sz="2801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Bias in AI algorithms, leading to unequal care.</a:t>
            </a:r>
          </a:p>
          <a:p>
            <a:pPr marL="604740" lvl="1" indent="-302370" algn="just">
              <a:lnSpc>
                <a:spcPts val="3921"/>
              </a:lnSpc>
              <a:buFont typeface="Arial"/>
              <a:buChar char="•"/>
            </a:pPr>
            <a:r>
              <a:rPr lang="en-US" sz="2801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Lack of staff training on using AI technologies.</a:t>
            </a:r>
          </a:p>
          <a:p>
            <a:pPr marL="604740" lvl="1" indent="-302370" algn="just">
              <a:lnSpc>
                <a:spcPts val="3921"/>
              </a:lnSpc>
              <a:buFont typeface="Arial"/>
              <a:buChar char="•"/>
            </a:pPr>
            <a:r>
              <a:rPr lang="en-US" sz="2801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Ethical dilemmas around replacing human judgement.</a:t>
            </a:r>
          </a:p>
          <a:p>
            <a:pPr algn="just">
              <a:lnSpc>
                <a:spcPts val="3921"/>
              </a:lnSpc>
            </a:pPr>
            <a:endParaRPr lang="en-US" sz="2801">
              <a:solidFill>
                <a:srgbClr val="12354D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7192252" y="-514350"/>
            <a:ext cx="11413815" cy="11316371"/>
            <a:chOff x="0" y="0"/>
            <a:chExt cx="3006108" cy="298044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006108" cy="2980443"/>
            </a:xfrm>
            <a:custGeom>
              <a:avLst/>
              <a:gdLst/>
              <a:ahLst/>
              <a:cxnLst/>
              <a:rect l="l" t="t" r="r" b="b"/>
              <a:pathLst>
                <a:path w="3006108" h="2980443">
                  <a:moveTo>
                    <a:pt x="0" y="0"/>
                  </a:moveTo>
                  <a:lnTo>
                    <a:pt x="3006108" y="0"/>
                  </a:lnTo>
                  <a:lnTo>
                    <a:pt x="3006108" y="2980443"/>
                  </a:lnTo>
                  <a:lnTo>
                    <a:pt x="0" y="2980443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3006108" cy="30280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sp>
        <p:nvSpPr>
          <p:cNvPr id="6" name="AutoShape 6"/>
          <p:cNvSpPr/>
          <p:nvPr/>
        </p:nvSpPr>
        <p:spPr>
          <a:xfrm>
            <a:off x="9073279" y="5683397"/>
            <a:ext cx="7745806" cy="0"/>
          </a:xfrm>
          <a:prstGeom prst="line">
            <a:avLst/>
          </a:prstGeom>
          <a:ln w="9525" cap="flat">
            <a:solidFill>
              <a:srgbClr val="12354D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7" name="Group 7"/>
          <p:cNvGrpSpPr/>
          <p:nvPr/>
        </p:nvGrpSpPr>
        <p:grpSpPr>
          <a:xfrm>
            <a:off x="6215195" y="549353"/>
            <a:ext cx="3086100" cy="958693"/>
            <a:chOff x="0" y="0"/>
            <a:chExt cx="812800" cy="25249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252495"/>
            </a:xfrm>
            <a:custGeom>
              <a:avLst/>
              <a:gdLst/>
              <a:ahLst/>
              <a:cxnLst/>
              <a:rect l="l" t="t" r="r" b="b"/>
              <a:pathLst>
                <a:path w="812800" h="252495">
                  <a:moveTo>
                    <a:pt x="126248" y="0"/>
                  </a:moveTo>
                  <a:lnTo>
                    <a:pt x="686552" y="0"/>
                  </a:lnTo>
                  <a:cubicBezTo>
                    <a:pt x="756277" y="0"/>
                    <a:pt x="812800" y="56523"/>
                    <a:pt x="812800" y="126248"/>
                  </a:cubicBezTo>
                  <a:lnTo>
                    <a:pt x="812800" y="126248"/>
                  </a:lnTo>
                  <a:cubicBezTo>
                    <a:pt x="812800" y="159731"/>
                    <a:pt x="799499" y="191842"/>
                    <a:pt x="775823" y="215518"/>
                  </a:cubicBezTo>
                  <a:cubicBezTo>
                    <a:pt x="752147" y="239194"/>
                    <a:pt x="720035" y="252495"/>
                    <a:pt x="686552" y="252495"/>
                  </a:cubicBezTo>
                  <a:lnTo>
                    <a:pt x="126248" y="252495"/>
                  </a:lnTo>
                  <a:cubicBezTo>
                    <a:pt x="56523" y="252495"/>
                    <a:pt x="0" y="195972"/>
                    <a:pt x="0" y="126248"/>
                  </a:cubicBezTo>
                  <a:lnTo>
                    <a:pt x="0" y="126248"/>
                  </a:lnTo>
                  <a:cubicBezTo>
                    <a:pt x="0" y="56523"/>
                    <a:pt x="56523" y="0"/>
                    <a:pt x="126248" y="0"/>
                  </a:cubicBezTo>
                  <a:close/>
                </a:path>
              </a:pathLst>
            </a:custGeom>
            <a:solidFill>
              <a:srgbClr val="00CCFF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812800" cy="30012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353852" y="689032"/>
            <a:ext cx="679337" cy="679337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2" name="TextBox 12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8225757" y="8872440"/>
            <a:ext cx="1485179" cy="898714"/>
          </a:xfrm>
          <a:custGeom>
            <a:avLst/>
            <a:gdLst/>
            <a:ahLst/>
            <a:cxnLst/>
            <a:rect l="l" t="t" r="r" b="b"/>
            <a:pathLst>
              <a:path w="1485179" h="898714">
                <a:moveTo>
                  <a:pt x="0" y="0"/>
                </a:moveTo>
                <a:lnTo>
                  <a:pt x="1485179" y="0"/>
                </a:lnTo>
                <a:lnTo>
                  <a:pt x="1485179" y="898714"/>
                </a:lnTo>
                <a:lnTo>
                  <a:pt x="0" y="89871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97320"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16681085" y="503773"/>
            <a:ext cx="1428797" cy="864596"/>
          </a:xfrm>
          <a:custGeom>
            <a:avLst/>
            <a:gdLst/>
            <a:ahLst/>
            <a:cxnLst/>
            <a:rect l="l" t="t" r="r" b="b"/>
            <a:pathLst>
              <a:path w="1428797" h="864596">
                <a:moveTo>
                  <a:pt x="0" y="0"/>
                </a:moveTo>
                <a:lnTo>
                  <a:pt x="1428797" y="0"/>
                </a:lnTo>
                <a:lnTo>
                  <a:pt x="1428797" y="864595"/>
                </a:lnTo>
                <a:lnTo>
                  <a:pt x="0" y="86459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97320"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028700" y="3089853"/>
            <a:ext cx="5605406" cy="4834663"/>
          </a:xfrm>
          <a:custGeom>
            <a:avLst/>
            <a:gdLst/>
            <a:ahLst/>
            <a:cxnLst/>
            <a:rect l="l" t="t" r="r" b="b"/>
            <a:pathLst>
              <a:path w="5605406" h="4834663">
                <a:moveTo>
                  <a:pt x="0" y="0"/>
                </a:moveTo>
                <a:lnTo>
                  <a:pt x="5605406" y="0"/>
                </a:lnTo>
                <a:lnTo>
                  <a:pt x="5605406" y="4834663"/>
                </a:lnTo>
                <a:lnTo>
                  <a:pt x="0" y="483466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6" name="TextBox 16"/>
          <p:cNvSpPr txBox="1"/>
          <p:nvPr/>
        </p:nvSpPr>
        <p:spPr>
          <a:xfrm>
            <a:off x="7564629" y="1660447"/>
            <a:ext cx="9254456" cy="31585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8160"/>
              </a:lnSpc>
            </a:pPr>
            <a:r>
              <a:rPr lang="en-US" sz="8160" b="1">
                <a:solidFill>
                  <a:srgbClr val="12354D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Impact on Professionals and Service Users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310149" y="5626247"/>
            <a:ext cx="7508936" cy="39484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740" lvl="1" indent="-302370" algn="just">
              <a:lnSpc>
                <a:spcPts val="3921"/>
              </a:lnSpc>
              <a:buFont typeface="Arial"/>
              <a:buChar char="•"/>
            </a:pPr>
            <a:r>
              <a:rPr lang="en-US" sz="2801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Professionals gain decision support, but require digital literacy.</a:t>
            </a:r>
          </a:p>
          <a:p>
            <a:pPr marL="604740" lvl="1" indent="-302370" algn="just">
              <a:lnSpc>
                <a:spcPts val="3921"/>
              </a:lnSpc>
              <a:buFont typeface="Arial"/>
              <a:buChar char="•"/>
            </a:pPr>
            <a:r>
              <a:rPr lang="en-US" sz="2801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Service users experience more efficient care, though some fear loss of human contact.</a:t>
            </a:r>
          </a:p>
          <a:p>
            <a:pPr marL="604740" lvl="1" indent="-302370" algn="just">
              <a:lnSpc>
                <a:spcPts val="3921"/>
              </a:lnSpc>
              <a:buFont typeface="Arial"/>
              <a:buChar char="•"/>
            </a:pPr>
            <a:r>
              <a:rPr lang="en-US" sz="2801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AI enhances the collaboration between healthcare teams and technology systems (Parry et al., 2023).</a:t>
            </a:r>
          </a:p>
          <a:p>
            <a:pPr algn="just">
              <a:lnSpc>
                <a:spcPts val="3921"/>
              </a:lnSpc>
            </a:pPr>
            <a:endParaRPr lang="en-US" sz="2801">
              <a:solidFill>
                <a:srgbClr val="12354D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0" y="-514686"/>
            <a:ext cx="10435324" cy="11316371"/>
            <a:chOff x="0" y="0"/>
            <a:chExt cx="2748398" cy="298044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748398" cy="2980443"/>
            </a:xfrm>
            <a:custGeom>
              <a:avLst/>
              <a:gdLst/>
              <a:ahLst/>
              <a:cxnLst/>
              <a:rect l="l" t="t" r="r" b="b"/>
              <a:pathLst>
                <a:path w="2748398" h="2980443">
                  <a:moveTo>
                    <a:pt x="0" y="0"/>
                  </a:moveTo>
                  <a:lnTo>
                    <a:pt x="2748398" y="0"/>
                  </a:lnTo>
                  <a:lnTo>
                    <a:pt x="2748398" y="2980443"/>
                  </a:lnTo>
                  <a:lnTo>
                    <a:pt x="0" y="2980443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2748398" cy="30280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sp>
        <p:nvSpPr>
          <p:cNvPr id="6" name="AutoShape 6"/>
          <p:cNvSpPr/>
          <p:nvPr/>
        </p:nvSpPr>
        <p:spPr>
          <a:xfrm>
            <a:off x="1102575" y="4363192"/>
            <a:ext cx="7745806" cy="0"/>
          </a:xfrm>
          <a:prstGeom prst="line">
            <a:avLst/>
          </a:prstGeom>
          <a:ln w="9525" cap="flat">
            <a:solidFill>
              <a:srgbClr val="12354D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7" name="Group 7"/>
          <p:cNvGrpSpPr/>
          <p:nvPr/>
        </p:nvGrpSpPr>
        <p:grpSpPr>
          <a:xfrm>
            <a:off x="9304662" y="549353"/>
            <a:ext cx="3086100" cy="958693"/>
            <a:chOff x="0" y="0"/>
            <a:chExt cx="812800" cy="25249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252495"/>
            </a:xfrm>
            <a:custGeom>
              <a:avLst/>
              <a:gdLst/>
              <a:ahLst/>
              <a:cxnLst/>
              <a:rect l="l" t="t" r="r" b="b"/>
              <a:pathLst>
                <a:path w="812800" h="252495">
                  <a:moveTo>
                    <a:pt x="126248" y="0"/>
                  </a:moveTo>
                  <a:lnTo>
                    <a:pt x="686552" y="0"/>
                  </a:lnTo>
                  <a:cubicBezTo>
                    <a:pt x="756277" y="0"/>
                    <a:pt x="812800" y="56523"/>
                    <a:pt x="812800" y="126248"/>
                  </a:cubicBezTo>
                  <a:lnTo>
                    <a:pt x="812800" y="126248"/>
                  </a:lnTo>
                  <a:cubicBezTo>
                    <a:pt x="812800" y="159731"/>
                    <a:pt x="799499" y="191842"/>
                    <a:pt x="775823" y="215518"/>
                  </a:cubicBezTo>
                  <a:cubicBezTo>
                    <a:pt x="752147" y="239194"/>
                    <a:pt x="720035" y="252495"/>
                    <a:pt x="686552" y="252495"/>
                  </a:cubicBezTo>
                  <a:lnTo>
                    <a:pt x="126248" y="252495"/>
                  </a:lnTo>
                  <a:cubicBezTo>
                    <a:pt x="56523" y="252495"/>
                    <a:pt x="0" y="195972"/>
                    <a:pt x="0" y="126248"/>
                  </a:cubicBezTo>
                  <a:lnTo>
                    <a:pt x="0" y="126248"/>
                  </a:lnTo>
                  <a:cubicBezTo>
                    <a:pt x="0" y="56523"/>
                    <a:pt x="56523" y="0"/>
                    <a:pt x="126248" y="0"/>
                  </a:cubicBezTo>
                  <a:close/>
                </a:path>
              </a:pathLst>
            </a:custGeom>
            <a:solidFill>
              <a:srgbClr val="00CCFF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812800" cy="30012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443319" y="689032"/>
            <a:ext cx="679337" cy="679337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2" name="TextBox 12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8148940" y="8745228"/>
            <a:ext cx="1990120" cy="1204264"/>
          </a:xfrm>
          <a:custGeom>
            <a:avLst/>
            <a:gdLst/>
            <a:ahLst/>
            <a:cxnLst/>
            <a:rect l="l" t="t" r="r" b="b"/>
            <a:pathLst>
              <a:path w="1990120" h="1204264">
                <a:moveTo>
                  <a:pt x="0" y="0"/>
                </a:moveTo>
                <a:lnTo>
                  <a:pt x="1990120" y="0"/>
                </a:lnTo>
                <a:lnTo>
                  <a:pt x="1990120" y="1204264"/>
                </a:lnTo>
                <a:lnTo>
                  <a:pt x="0" y="120426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97320"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344894" y="164104"/>
            <a:ext cx="1990120" cy="1204264"/>
          </a:xfrm>
          <a:custGeom>
            <a:avLst/>
            <a:gdLst/>
            <a:ahLst/>
            <a:cxnLst/>
            <a:rect l="l" t="t" r="r" b="b"/>
            <a:pathLst>
              <a:path w="1990120" h="1204264">
                <a:moveTo>
                  <a:pt x="0" y="0"/>
                </a:moveTo>
                <a:lnTo>
                  <a:pt x="1990120" y="0"/>
                </a:lnTo>
                <a:lnTo>
                  <a:pt x="1990120" y="1204264"/>
                </a:lnTo>
                <a:lnTo>
                  <a:pt x="0" y="120426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97320"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0495956" y="2933238"/>
            <a:ext cx="6763344" cy="5427584"/>
          </a:xfrm>
          <a:custGeom>
            <a:avLst/>
            <a:gdLst/>
            <a:ahLst/>
            <a:cxnLst/>
            <a:rect l="l" t="t" r="r" b="b"/>
            <a:pathLst>
              <a:path w="6763344" h="5427584">
                <a:moveTo>
                  <a:pt x="0" y="0"/>
                </a:moveTo>
                <a:lnTo>
                  <a:pt x="6763344" y="0"/>
                </a:lnTo>
                <a:lnTo>
                  <a:pt x="6763344" y="5427583"/>
                </a:lnTo>
                <a:lnTo>
                  <a:pt x="0" y="542758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16" name="TextBox 16"/>
          <p:cNvSpPr txBox="1"/>
          <p:nvPr/>
        </p:nvSpPr>
        <p:spPr>
          <a:xfrm>
            <a:off x="1102575" y="1855288"/>
            <a:ext cx="8534510" cy="23272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69"/>
              </a:lnSpc>
            </a:pPr>
            <a:r>
              <a:rPr lang="en-US" sz="8969" b="1">
                <a:solidFill>
                  <a:srgbClr val="12354D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Future Implications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339954" y="4814596"/>
            <a:ext cx="6163762" cy="44437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740" lvl="1" indent="-302370" algn="l">
              <a:lnSpc>
                <a:spcPts val="3921"/>
              </a:lnSpc>
              <a:buFont typeface="Arial"/>
              <a:buChar char="•"/>
            </a:pPr>
            <a:r>
              <a:rPr lang="en-US" sz="2801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AI adoption will continue to reshape care delivery models.</a:t>
            </a:r>
          </a:p>
          <a:p>
            <a:pPr marL="604740" lvl="1" indent="-302370" algn="l">
              <a:lnSpc>
                <a:spcPts val="3921"/>
              </a:lnSpc>
              <a:buFont typeface="Arial"/>
              <a:buChar char="•"/>
            </a:pPr>
            <a:r>
              <a:rPr lang="en-US" sz="2801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Governments and organisations must invest in training and regulation.</a:t>
            </a:r>
          </a:p>
          <a:p>
            <a:pPr marL="604740" lvl="1" indent="-302370" algn="l">
              <a:lnSpc>
                <a:spcPts val="3921"/>
              </a:lnSpc>
              <a:buFont typeface="Arial"/>
              <a:buChar char="•"/>
            </a:pPr>
            <a:r>
              <a:rPr lang="en-US" sz="2801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 balanced approach is needed — technology should assist, not replace, human care.</a:t>
            </a:r>
          </a:p>
          <a:p>
            <a:pPr algn="l">
              <a:lnSpc>
                <a:spcPts val="3921"/>
              </a:lnSpc>
            </a:pPr>
            <a:endParaRPr lang="en-US" sz="2801">
              <a:solidFill>
                <a:srgbClr val="12354D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7658821" y="-514350"/>
            <a:ext cx="10947246" cy="11316371"/>
            <a:chOff x="0" y="0"/>
            <a:chExt cx="2883225" cy="298044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883225" cy="2980443"/>
            </a:xfrm>
            <a:custGeom>
              <a:avLst/>
              <a:gdLst/>
              <a:ahLst/>
              <a:cxnLst/>
              <a:rect l="l" t="t" r="r" b="b"/>
              <a:pathLst>
                <a:path w="2883225" h="2980443">
                  <a:moveTo>
                    <a:pt x="0" y="0"/>
                  </a:moveTo>
                  <a:lnTo>
                    <a:pt x="2883225" y="0"/>
                  </a:lnTo>
                  <a:lnTo>
                    <a:pt x="2883225" y="2980443"/>
                  </a:lnTo>
                  <a:lnTo>
                    <a:pt x="0" y="2980443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2883225" cy="30280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sp>
        <p:nvSpPr>
          <p:cNvPr id="6" name="AutoShape 6"/>
          <p:cNvSpPr/>
          <p:nvPr/>
        </p:nvSpPr>
        <p:spPr>
          <a:xfrm>
            <a:off x="9144000" y="3591529"/>
            <a:ext cx="7745806" cy="0"/>
          </a:xfrm>
          <a:prstGeom prst="line">
            <a:avLst/>
          </a:prstGeom>
          <a:ln w="9525" cap="flat">
            <a:solidFill>
              <a:srgbClr val="12354D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7" name="Group 7"/>
          <p:cNvGrpSpPr/>
          <p:nvPr/>
        </p:nvGrpSpPr>
        <p:grpSpPr>
          <a:xfrm>
            <a:off x="6215195" y="549353"/>
            <a:ext cx="3086100" cy="958693"/>
            <a:chOff x="0" y="0"/>
            <a:chExt cx="812800" cy="25249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252495"/>
            </a:xfrm>
            <a:custGeom>
              <a:avLst/>
              <a:gdLst/>
              <a:ahLst/>
              <a:cxnLst/>
              <a:rect l="l" t="t" r="r" b="b"/>
              <a:pathLst>
                <a:path w="812800" h="252495">
                  <a:moveTo>
                    <a:pt x="126248" y="0"/>
                  </a:moveTo>
                  <a:lnTo>
                    <a:pt x="686552" y="0"/>
                  </a:lnTo>
                  <a:cubicBezTo>
                    <a:pt x="756277" y="0"/>
                    <a:pt x="812800" y="56523"/>
                    <a:pt x="812800" y="126248"/>
                  </a:cubicBezTo>
                  <a:lnTo>
                    <a:pt x="812800" y="126248"/>
                  </a:lnTo>
                  <a:cubicBezTo>
                    <a:pt x="812800" y="159731"/>
                    <a:pt x="799499" y="191842"/>
                    <a:pt x="775823" y="215518"/>
                  </a:cubicBezTo>
                  <a:cubicBezTo>
                    <a:pt x="752147" y="239194"/>
                    <a:pt x="720035" y="252495"/>
                    <a:pt x="686552" y="252495"/>
                  </a:cubicBezTo>
                  <a:lnTo>
                    <a:pt x="126248" y="252495"/>
                  </a:lnTo>
                  <a:cubicBezTo>
                    <a:pt x="56523" y="252495"/>
                    <a:pt x="0" y="195972"/>
                    <a:pt x="0" y="126248"/>
                  </a:cubicBezTo>
                  <a:lnTo>
                    <a:pt x="0" y="126248"/>
                  </a:lnTo>
                  <a:cubicBezTo>
                    <a:pt x="0" y="56523"/>
                    <a:pt x="56523" y="0"/>
                    <a:pt x="126248" y="0"/>
                  </a:cubicBezTo>
                  <a:close/>
                </a:path>
              </a:pathLst>
            </a:custGeom>
            <a:solidFill>
              <a:srgbClr val="00CCFF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812800" cy="30012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353852" y="689032"/>
            <a:ext cx="679337" cy="679337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2" name="TextBox 12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7658821" y="8994323"/>
            <a:ext cx="1485179" cy="898714"/>
          </a:xfrm>
          <a:custGeom>
            <a:avLst/>
            <a:gdLst/>
            <a:ahLst/>
            <a:cxnLst/>
            <a:rect l="l" t="t" r="r" b="b"/>
            <a:pathLst>
              <a:path w="1485179" h="898714">
                <a:moveTo>
                  <a:pt x="0" y="0"/>
                </a:moveTo>
                <a:lnTo>
                  <a:pt x="1485179" y="0"/>
                </a:lnTo>
                <a:lnTo>
                  <a:pt x="1485179" y="898714"/>
                </a:lnTo>
                <a:lnTo>
                  <a:pt x="0" y="89871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97320"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16681085" y="395801"/>
            <a:ext cx="1428797" cy="864596"/>
          </a:xfrm>
          <a:custGeom>
            <a:avLst/>
            <a:gdLst/>
            <a:ahLst/>
            <a:cxnLst/>
            <a:rect l="l" t="t" r="r" b="b"/>
            <a:pathLst>
              <a:path w="1428797" h="864596">
                <a:moveTo>
                  <a:pt x="0" y="0"/>
                </a:moveTo>
                <a:lnTo>
                  <a:pt x="1428797" y="0"/>
                </a:lnTo>
                <a:lnTo>
                  <a:pt x="1428797" y="864596"/>
                </a:lnTo>
                <a:lnTo>
                  <a:pt x="0" y="86459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97320"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119871" y="2543028"/>
            <a:ext cx="5664174" cy="5839355"/>
          </a:xfrm>
          <a:custGeom>
            <a:avLst/>
            <a:gdLst/>
            <a:ahLst/>
            <a:cxnLst/>
            <a:rect l="l" t="t" r="r" b="b"/>
            <a:pathLst>
              <a:path w="5664174" h="5839355">
                <a:moveTo>
                  <a:pt x="0" y="0"/>
                </a:moveTo>
                <a:lnTo>
                  <a:pt x="5664174" y="0"/>
                </a:lnTo>
                <a:lnTo>
                  <a:pt x="5664174" y="5839355"/>
                </a:lnTo>
                <a:lnTo>
                  <a:pt x="0" y="583935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6" name="TextBox 16"/>
          <p:cNvSpPr txBox="1"/>
          <p:nvPr/>
        </p:nvSpPr>
        <p:spPr>
          <a:xfrm>
            <a:off x="7758245" y="1689022"/>
            <a:ext cx="9060840" cy="13190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9857"/>
              </a:lnSpc>
            </a:pPr>
            <a:r>
              <a:rPr lang="en-US" sz="9857" b="1">
                <a:solidFill>
                  <a:srgbClr val="12354D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Conclusion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020300" y="4120166"/>
            <a:ext cx="6357382" cy="49390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740" lvl="1" indent="-302370" algn="just">
              <a:lnSpc>
                <a:spcPts val="3921"/>
              </a:lnSpc>
              <a:buFont typeface="Arial"/>
              <a:buChar char="•"/>
            </a:pPr>
            <a:r>
              <a:rPr lang="en-US" sz="2801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AI is transforming health and social care by enhancing quality, safety, and accessibility.</a:t>
            </a:r>
          </a:p>
          <a:p>
            <a:pPr marL="604740" lvl="1" indent="-302370" algn="just">
              <a:lnSpc>
                <a:spcPts val="3921"/>
              </a:lnSpc>
              <a:buFont typeface="Arial"/>
              <a:buChar char="•"/>
            </a:pPr>
            <a:r>
              <a:rPr lang="en-US" sz="2801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However, ethical oversight, staff support, and ongoing evaluation are vital.</a:t>
            </a:r>
          </a:p>
          <a:p>
            <a:pPr marL="604740" lvl="1" indent="-302370" algn="just">
              <a:lnSpc>
                <a:spcPts val="3921"/>
              </a:lnSpc>
              <a:buFont typeface="Arial"/>
              <a:buChar char="•"/>
            </a:pPr>
            <a:r>
              <a:rPr lang="en-US" sz="2801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The future of health and social care depends on integrating innovation with empathy.</a:t>
            </a:r>
          </a:p>
          <a:p>
            <a:pPr algn="just">
              <a:lnSpc>
                <a:spcPts val="3921"/>
              </a:lnSpc>
            </a:pPr>
            <a:endParaRPr lang="en-US" sz="2801">
              <a:solidFill>
                <a:srgbClr val="12354D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88664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-446665" y="-130249"/>
            <a:ext cx="19181330" cy="1578722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3255"/>
              </a:lnSpc>
            </a:pPr>
            <a:endParaRPr/>
          </a:p>
        </p:txBody>
      </p:sp>
      <p:grpSp>
        <p:nvGrpSpPr>
          <p:cNvPr id="7" name="Group 7"/>
          <p:cNvGrpSpPr/>
          <p:nvPr/>
        </p:nvGrpSpPr>
        <p:grpSpPr>
          <a:xfrm>
            <a:off x="1628015" y="8889769"/>
            <a:ext cx="1842588" cy="572397"/>
            <a:chOff x="0" y="0"/>
            <a:chExt cx="812800" cy="25249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252495"/>
            </a:xfrm>
            <a:custGeom>
              <a:avLst/>
              <a:gdLst/>
              <a:ahLst/>
              <a:cxnLst/>
              <a:rect l="l" t="t" r="r" b="b"/>
              <a:pathLst>
                <a:path w="812800" h="252495">
                  <a:moveTo>
                    <a:pt x="126248" y="0"/>
                  </a:moveTo>
                  <a:lnTo>
                    <a:pt x="686552" y="0"/>
                  </a:lnTo>
                  <a:cubicBezTo>
                    <a:pt x="756277" y="0"/>
                    <a:pt x="812800" y="56523"/>
                    <a:pt x="812800" y="126248"/>
                  </a:cubicBezTo>
                  <a:lnTo>
                    <a:pt x="812800" y="126248"/>
                  </a:lnTo>
                  <a:cubicBezTo>
                    <a:pt x="812800" y="159731"/>
                    <a:pt x="799499" y="191842"/>
                    <a:pt x="775823" y="215518"/>
                  </a:cubicBezTo>
                  <a:cubicBezTo>
                    <a:pt x="752147" y="239194"/>
                    <a:pt x="720035" y="252495"/>
                    <a:pt x="686552" y="252495"/>
                  </a:cubicBezTo>
                  <a:lnTo>
                    <a:pt x="126248" y="252495"/>
                  </a:lnTo>
                  <a:cubicBezTo>
                    <a:pt x="56523" y="252495"/>
                    <a:pt x="0" y="195972"/>
                    <a:pt x="0" y="126248"/>
                  </a:cubicBezTo>
                  <a:lnTo>
                    <a:pt x="0" y="126248"/>
                  </a:lnTo>
                  <a:cubicBezTo>
                    <a:pt x="0" y="56523"/>
                    <a:pt x="56523" y="0"/>
                    <a:pt x="126248" y="0"/>
                  </a:cubicBezTo>
                  <a:close/>
                </a:path>
              </a:pathLst>
            </a:custGeom>
            <a:solidFill>
              <a:srgbClr val="00CCFF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812800" cy="30012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2904922" y="8973165"/>
            <a:ext cx="405605" cy="405605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2" name="TextBox 12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16009217" y="8745228"/>
            <a:ext cx="1990120" cy="1204264"/>
          </a:xfrm>
          <a:custGeom>
            <a:avLst/>
            <a:gdLst/>
            <a:ahLst/>
            <a:cxnLst/>
            <a:rect l="l" t="t" r="r" b="b"/>
            <a:pathLst>
              <a:path w="1990120" h="1204264">
                <a:moveTo>
                  <a:pt x="0" y="0"/>
                </a:moveTo>
                <a:lnTo>
                  <a:pt x="1990120" y="0"/>
                </a:lnTo>
                <a:lnTo>
                  <a:pt x="1990120" y="1204264"/>
                </a:lnTo>
                <a:lnTo>
                  <a:pt x="0" y="120426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97320"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576183" y="1269551"/>
            <a:ext cx="1537682" cy="930484"/>
          </a:xfrm>
          <a:custGeom>
            <a:avLst/>
            <a:gdLst/>
            <a:ahLst/>
            <a:cxnLst/>
            <a:rect l="l" t="t" r="r" b="b"/>
            <a:pathLst>
              <a:path w="1537682" h="930484">
                <a:moveTo>
                  <a:pt x="0" y="0"/>
                </a:moveTo>
                <a:lnTo>
                  <a:pt x="1537683" y="0"/>
                </a:lnTo>
                <a:lnTo>
                  <a:pt x="1537683" y="930485"/>
                </a:lnTo>
                <a:lnTo>
                  <a:pt x="0" y="93048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t="-97320"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2859912" y="3052918"/>
            <a:ext cx="4399388" cy="3743146"/>
          </a:xfrm>
          <a:custGeom>
            <a:avLst/>
            <a:gdLst/>
            <a:ahLst/>
            <a:cxnLst/>
            <a:rect l="l" t="t" r="r" b="b"/>
            <a:pathLst>
              <a:path w="4399388" h="3743146">
                <a:moveTo>
                  <a:pt x="0" y="0"/>
                </a:moveTo>
                <a:lnTo>
                  <a:pt x="4399388" y="0"/>
                </a:lnTo>
                <a:lnTo>
                  <a:pt x="4399388" y="3743146"/>
                </a:lnTo>
                <a:lnTo>
                  <a:pt x="0" y="374314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6" name="TextBox 16"/>
          <p:cNvSpPr txBox="1"/>
          <p:nvPr/>
        </p:nvSpPr>
        <p:spPr>
          <a:xfrm>
            <a:off x="4400391" y="1136065"/>
            <a:ext cx="8909891" cy="1585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042"/>
              </a:lnSpc>
              <a:spcBef>
                <a:spcPct val="0"/>
              </a:spcBef>
            </a:pPr>
            <a:r>
              <a:rPr lang="en-US" sz="9316" b="1" dirty="0">
                <a:solidFill>
                  <a:srgbClr val="FFFFFF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Reflection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90800" y="3405232"/>
            <a:ext cx="7391399" cy="24654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921"/>
              </a:lnSpc>
            </a:pPr>
            <a:r>
              <a:rPr lang="en-US" sz="2801" dirty="0">
                <a:solidFill>
                  <a:srgbClr val="FFFFF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Through my research, I have learned that technology alone cannot improve care. Its success depends on how professionals adapt and ensure that digital transformation always serves human needs.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4593264" y="-514350"/>
            <a:ext cx="14012803" cy="11316371"/>
            <a:chOff x="0" y="0"/>
            <a:chExt cx="3690615" cy="298044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690615" cy="2980443"/>
            </a:xfrm>
            <a:custGeom>
              <a:avLst/>
              <a:gdLst/>
              <a:ahLst/>
              <a:cxnLst/>
              <a:rect l="l" t="t" r="r" b="b"/>
              <a:pathLst>
                <a:path w="3690615" h="2980443">
                  <a:moveTo>
                    <a:pt x="0" y="0"/>
                  </a:moveTo>
                  <a:lnTo>
                    <a:pt x="3690615" y="0"/>
                  </a:lnTo>
                  <a:lnTo>
                    <a:pt x="3690615" y="2980443"/>
                  </a:lnTo>
                  <a:lnTo>
                    <a:pt x="0" y="2980443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3690615" cy="30280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sp>
        <p:nvSpPr>
          <p:cNvPr id="6" name="AutoShape 6"/>
          <p:cNvSpPr/>
          <p:nvPr/>
        </p:nvSpPr>
        <p:spPr>
          <a:xfrm>
            <a:off x="9073279" y="5683397"/>
            <a:ext cx="7745806" cy="0"/>
          </a:xfrm>
          <a:prstGeom prst="line">
            <a:avLst/>
          </a:prstGeom>
          <a:ln w="9525" cap="flat">
            <a:solidFill>
              <a:srgbClr val="12354D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7" name="Group 7"/>
          <p:cNvGrpSpPr/>
          <p:nvPr/>
        </p:nvGrpSpPr>
        <p:grpSpPr>
          <a:xfrm>
            <a:off x="6215195" y="549353"/>
            <a:ext cx="3086100" cy="958693"/>
            <a:chOff x="0" y="0"/>
            <a:chExt cx="812800" cy="25249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252495"/>
            </a:xfrm>
            <a:custGeom>
              <a:avLst/>
              <a:gdLst/>
              <a:ahLst/>
              <a:cxnLst/>
              <a:rect l="l" t="t" r="r" b="b"/>
              <a:pathLst>
                <a:path w="812800" h="252495">
                  <a:moveTo>
                    <a:pt x="126248" y="0"/>
                  </a:moveTo>
                  <a:lnTo>
                    <a:pt x="686552" y="0"/>
                  </a:lnTo>
                  <a:cubicBezTo>
                    <a:pt x="756277" y="0"/>
                    <a:pt x="812800" y="56523"/>
                    <a:pt x="812800" y="126248"/>
                  </a:cubicBezTo>
                  <a:lnTo>
                    <a:pt x="812800" y="126248"/>
                  </a:lnTo>
                  <a:cubicBezTo>
                    <a:pt x="812800" y="159731"/>
                    <a:pt x="799499" y="191842"/>
                    <a:pt x="775823" y="215518"/>
                  </a:cubicBezTo>
                  <a:cubicBezTo>
                    <a:pt x="752147" y="239194"/>
                    <a:pt x="720035" y="252495"/>
                    <a:pt x="686552" y="252495"/>
                  </a:cubicBezTo>
                  <a:lnTo>
                    <a:pt x="126248" y="252495"/>
                  </a:lnTo>
                  <a:cubicBezTo>
                    <a:pt x="56523" y="252495"/>
                    <a:pt x="0" y="195972"/>
                    <a:pt x="0" y="126248"/>
                  </a:cubicBezTo>
                  <a:lnTo>
                    <a:pt x="0" y="126248"/>
                  </a:lnTo>
                  <a:cubicBezTo>
                    <a:pt x="0" y="56523"/>
                    <a:pt x="56523" y="0"/>
                    <a:pt x="126248" y="0"/>
                  </a:cubicBezTo>
                  <a:close/>
                </a:path>
              </a:pathLst>
            </a:custGeom>
            <a:solidFill>
              <a:srgbClr val="00CCFF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812800" cy="30012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353852" y="689032"/>
            <a:ext cx="679337" cy="679337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2" name="TextBox 12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55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16681085" y="503773"/>
            <a:ext cx="1428797" cy="864596"/>
          </a:xfrm>
          <a:custGeom>
            <a:avLst/>
            <a:gdLst/>
            <a:ahLst/>
            <a:cxnLst/>
            <a:rect l="l" t="t" r="r" b="b"/>
            <a:pathLst>
              <a:path w="1428797" h="864596">
                <a:moveTo>
                  <a:pt x="0" y="0"/>
                </a:moveTo>
                <a:lnTo>
                  <a:pt x="1428797" y="0"/>
                </a:lnTo>
                <a:lnTo>
                  <a:pt x="1428797" y="864595"/>
                </a:lnTo>
                <a:lnTo>
                  <a:pt x="0" y="86459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97320"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331411" y="1028700"/>
            <a:ext cx="3224367" cy="2781016"/>
          </a:xfrm>
          <a:custGeom>
            <a:avLst/>
            <a:gdLst/>
            <a:ahLst/>
            <a:cxnLst/>
            <a:rect l="l" t="t" r="r" b="b"/>
            <a:pathLst>
              <a:path w="3224367" h="2781016">
                <a:moveTo>
                  <a:pt x="0" y="0"/>
                </a:moveTo>
                <a:lnTo>
                  <a:pt x="3224366" y="0"/>
                </a:lnTo>
                <a:lnTo>
                  <a:pt x="3224366" y="2781016"/>
                </a:lnTo>
                <a:lnTo>
                  <a:pt x="0" y="278101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7564629" y="1660447"/>
            <a:ext cx="9254456" cy="1089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8160"/>
              </a:lnSpc>
            </a:pPr>
            <a:r>
              <a:rPr lang="en-US" sz="8160" b="1">
                <a:solidFill>
                  <a:srgbClr val="12354D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References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280631" y="3397898"/>
            <a:ext cx="12431802" cy="6556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499"/>
              </a:lnSpc>
            </a:pPr>
            <a:endParaRPr/>
          </a:p>
          <a:p>
            <a:pPr marL="539749" lvl="1" indent="-269875" algn="just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Bjerring, J.C. and Busch, J. (2020). Artificial Intelligence and Patient-Centered Decision-Making. Philosophy &amp; Technology, 34, pp.349–371. doi:https://doi.org/10.1007/s13347-019-00391-6.</a:t>
            </a:r>
          </a:p>
          <a:p>
            <a:pPr marL="539749" lvl="1" indent="-269875" algn="just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Parry, M.W., Markowitz, J.S., Nordberg, C.M., Patel, A., Bronson, W.H. and DelSole, E.M. (2023). Patient Perspectives on Artificial Intelligence in Healthcare Decision Making: A Multi-Center Comparative Study. Indian Journal of Orthopaedics, 57(5). doi:https://doi.org/10.1007/s43465-023-00845-2.</a:t>
            </a:r>
          </a:p>
          <a:p>
            <a:pPr marL="539749" lvl="1" indent="-269875" algn="just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Semerci, Z.M. and Yardımcı, S. (2024). Empowering Modern Dentistry: The Impact of Artificial Intelligence on Patient Care and Clinical Decision Making. Diagnostics, [online] 14(12), p.1260. doi:https://doi.org/10.3390/diagnostics14121260.</a:t>
            </a:r>
          </a:p>
          <a:p>
            <a:pPr marL="539749" lvl="1" indent="-269875" algn="just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12354D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Wolff, J., Pauling, J., Keck, A. and Baumbach, J. (2020). Systematic Review of Economic Impact Studies of Artificial Intelligence in Health Care. Journal of Medical Internet Research, [online] 22(2), p.e16866. doi:https://doi.org/10.2196/16866.</a:t>
            </a:r>
          </a:p>
          <a:p>
            <a:pPr algn="just">
              <a:lnSpc>
                <a:spcPts val="3499"/>
              </a:lnSpc>
            </a:pPr>
            <a:endParaRPr lang="en-US" sz="2499">
              <a:solidFill>
                <a:srgbClr val="12354D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693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466192" y="483645"/>
            <a:ext cx="7056761" cy="3925323"/>
          </a:xfrm>
          <a:custGeom>
            <a:avLst/>
            <a:gdLst/>
            <a:ahLst/>
            <a:cxnLst/>
            <a:rect l="l" t="t" r="r" b="b"/>
            <a:pathLst>
              <a:path w="7056761" h="3925323">
                <a:moveTo>
                  <a:pt x="0" y="0"/>
                </a:moveTo>
                <a:lnTo>
                  <a:pt x="7056761" y="0"/>
                </a:lnTo>
                <a:lnTo>
                  <a:pt x="7056761" y="3925324"/>
                </a:lnTo>
                <a:lnTo>
                  <a:pt x="0" y="392532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9144000" y="4825857"/>
            <a:ext cx="7736347" cy="3868173"/>
          </a:xfrm>
          <a:custGeom>
            <a:avLst/>
            <a:gdLst/>
            <a:ahLst/>
            <a:cxnLst/>
            <a:rect l="l" t="t" r="r" b="b"/>
            <a:pathLst>
              <a:path w="7736347" h="3868173">
                <a:moveTo>
                  <a:pt x="0" y="0"/>
                </a:moveTo>
                <a:lnTo>
                  <a:pt x="7736347" y="0"/>
                </a:lnTo>
                <a:lnTo>
                  <a:pt x="7736347" y="3868173"/>
                </a:lnTo>
                <a:lnTo>
                  <a:pt x="0" y="386817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678</Words>
  <Application>Microsoft Office PowerPoint</Application>
  <PresentationFormat>Custom</PresentationFormat>
  <Paragraphs>52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Glacial Indifference</vt:lpstr>
      <vt:lpstr>Calibri</vt:lpstr>
      <vt:lpstr>Arial</vt:lpstr>
      <vt:lpstr>Glacial Indifference Bold</vt:lpstr>
      <vt:lpstr>Glacial Indifference Bold Italics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Transforming Healthcare Subtitle:</dc:title>
  <dc:creator>Sajawal</dc:creator>
  <cp:lastModifiedBy>Sajawal</cp:lastModifiedBy>
  <cp:revision>2</cp:revision>
  <dcterms:created xsi:type="dcterms:W3CDTF">2006-08-16T00:00:00Z</dcterms:created>
  <dcterms:modified xsi:type="dcterms:W3CDTF">2025-10-30T16:27:01Z</dcterms:modified>
  <dc:identifier>DAG3RxdCyzM</dc:identifier>
</cp:coreProperties>
</file>