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notesMasterIdLst>
    <p:notesMasterId r:id="rId20"/>
  </p:notesMasterIdLst>
  <p:sldIdLst>
    <p:sldId id="270" r:id="rId2"/>
    <p:sldId id="271" r:id="rId3"/>
    <p:sldId id="273" r:id="rId4"/>
    <p:sldId id="276" r:id="rId5"/>
    <p:sldId id="259" r:id="rId6"/>
    <p:sldId id="275" r:id="rId7"/>
    <p:sldId id="277" r:id="rId8"/>
    <p:sldId id="286" r:id="rId9"/>
    <p:sldId id="304" r:id="rId10"/>
    <p:sldId id="305" r:id="rId11"/>
    <p:sldId id="264" r:id="rId12"/>
    <p:sldId id="268" r:id="rId13"/>
    <p:sldId id="269" r:id="rId14"/>
    <p:sldId id="455" r:id="rId15"/>
    <p:sldId id="283" r:id="rId16"/>
    <p:sldId id="282" r:id="rId17"/>
    <p:sldId id="456" r:id="rId18"/>
    <p:sldId id="258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0A6BE"/>
    <a:srgbClr val="E85C90"/>
    <a:srgbClr val="58EFEC"/>
    <a:srgbClr val="EF0BD0"/>
    <a:srgbClr val="9F7888"/>
    <a:srgbClr val="716194"/>
    <a:srgbClr val="F4EBF4"/>
    <a:srgbClr val="F3B3EB"/>
    <a:srgbClr val="F27BE2"/>
    <a:srgbClr val="F043D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3E0A31-6B6B-42E8-A4B5-610421EF8A01}" v="1163" dt="2025-11-20T22:59:25.33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6" autoAdjust="0"/>
    <p:restoredTop sz="94679" autoAdjust="0"/>
  </p:normalViewPr>
  <p:slideViewPr>
    <p:cSldViewPr snapToGrid="0">
      <p:cViewPr>
        <p:scale>
          <a:sx n="70" d="100"/>
          <a:sy n="70" d="100"/>
        </p:scale>
        <p:origin x="1188" y="84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C088BD-BCEC-4BCF-806D-F58BBBA567F4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1D8BCD-06E7-4CA7-AE62-20B2992543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8026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D51AF7-662F-3F58-8E24-4F2B11BEE8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8827653-724E-EC40-D5D9-875637F025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603E446-539A-A187-9439-59B93DDAF54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6ACE45-2EC2-1906-5698-4B1B825EE59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15DA08-80DD-49B6-9B3F-15B11DE2FAC8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47442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7005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5477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04363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78078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84459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42763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23832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5126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15914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376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36035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Dr. Saeed Faal">
    <p:bg>
      <p:bgPr>
        <a:gradFill>
          <a:gsLst>
            <a:gs pos="79000">
              <a:schemeClr val="tx1"/>
            </a:gs>
            <a:gs pos="0">
              <a:schemeClr val="accent1">
                <a:lumMod val="5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809907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aeed Faal">
    <p:bg>
      <p:bgPr>
        <a:gradFill>
          <a:gsLst>
            <a:gs pos="79000">
              <a:schemeClr val="tx1"/>
            </a:gs>
            <a:gs pos="0">
              <a:schemeClr val="accent1">
                <a:lumMod val="5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980418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aeed Faal 3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57768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963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7" Type="http://schemas.openxmlformats.org/officeDocument/2006/relationships/image" Target="../media/image9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svg"/><Relationship Id="rId7" Type="http://schemas.openxmlformats.org/officeDocument/2006/relationships/image" Target="../media/image15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4.png"/><Relationship Id="rId5" Type="http://schemas.openxmlformats.org/officeDocument/2006/relationships/image" Target="../media/image13.svg"/><Relationship Id="rId4" Type="http://schemas.openxmlformats.org/officeDocument/2006/relationships/image" Target="../media/image12.png"/><Relationship Id="rId9" Type="http://schemas.openxmlformats.org/officeDocument/2006/relationships/image" Target="../media/image17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13" Type="http://schemas.openxmlformats.org/officeDocument/2006/relationships/image" Target="../media/image29.svg"/><Relationship Id="rId3" Type="http://schemas.openxmlformats.org/officeDocument/2006/relationships/image" Target="../media/image19.svg"/><Relationship Id="rId7" Type="http://schemas.openxmlformats.org/officeDocument/2006/relationships/image" Target="../media/image23.svg"/><Relationship Id="rId12" Type="http://schemas.openxmlformats.org/officeDocument/2006/relationships/image" Target="../media/image28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2.png"/><Relationship Id="rId11" Type="http://schemas.openxmlformats.org/officeDocument/2006/relationships/image" Target="../media/image27.svg"/><Relationship Id="rId5" Type="http://schemas.openxmlformats.org/officeDocument/2006/relationships/image" Target="../media/image21.svg"/><Relationship Id="rId10" Type="http://schemas.openxmlformats.org/officeDocument/2006/relationships/image" Target="../media/image26.png"/><Relationship Id="rId4" Type="http://schemas.openxmlformats.org/officeDocument/2006/relationships/image" Target="../media/image20.png"/><Relationship Id="rId9" Type="http://schemas.openxmlformats.org/officeDocument/2006/relationships/image" Target="../media/image25.sv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3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35.svg"/><Relationship Id="rId7" Type="http://schemas.openxmlformats.org/officeDocument/2006/relationships/image" Target="../media/image39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5" Type="http://schemas.openxmlformats.org/officeDocument/2006/relationships/image" Target="../media/image37.svg"/><Relationship Id="rId4" Type="http://schemas.openxmlformats.org/officeDocument/2006/relationships/image" Target="../media/image36.png"/><Relationship Id="rId9" Type="http://schemas.openxmlformats.org/officeDocument/2006/relationships/image" Target="../media/image41.sv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35.svg"/><Relationship Id="rId7" Type="http://schemas.openxmlformats.org/officeDocument/2006/relationships/image" Target="../media/image39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5" Type="http://schemas.openxmlformats.org/officeDocument/2006/relationships/image" Target="../media/image37.svg"/><Relationship Id="rId4" Type="http://schemas.openxmlformats.org/officeDocument/2006/relationships/image" Target="../media/image36.png"/><Relationship Id="rId9" Type="http://schemas.openxmlformats.org/officeDocument/2006/relationships/image" Target="../media/image41.sv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28.png"/><Relationship Id="rId7" Type="http://schemas.openxmlformats.org/officeDocument/2006/relationships/image" Target="../media/image42.png"/><Relationship Id="rId12" Type="http://schemas.openxmlformats.org/officeDocument/2006/relationships/image" Target="../media/image45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5.svg"/><Relationship Id="rId11" Type="http://schemas.openxmlformats.org/officeDocument/2006/relationships/image" Target="../media/image44.png"/><Relationship Id="rId5" Type="http://schemas.openxmlformats.org/officeDocument/2006/relationships/image" Target="../media/image24.png"/><Relationship Id="rId10" Type="http://schemas.openxmlformats.org/officeDocument/2006/relationships/image" Target="../media/image27.svg"/><Relationship Id="rId4" Type="http://schemas.openxmlformats.org/officeDocument/2006/relationships/image" Target="../media/image29.svg"/><Relationship Id="rId9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5" Type="http://schemas.microsoft.com/office/2007/relationships/hdphoto" Target="../media/hdphoto3.wdp"/><Relationship Id="rId4" Type="http://schemas.openxmlformats.org/officeDocument/2006/relationships/image" Target="../media/image4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culturefactor.com/country-comparison-tool?countries=japan%2Cunited+kingdom" TargetMode="External"/><Relationship Id="rId2" Type="http://schemas.openxmlformats.org/officeDocument/2006/relationships/hyperlink" Target="https://www.bccjacumen.com/news/dysons-moves-in-japan-market-pick-up-headlines/?utm_source=chatgpt.co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lb.dyson.com/en-LB/community/aboutdyson.aspx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62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Digital handshake representing connectivity and network agreements |  Premium AI-generated image">
            <a:extLst>
              <a:ext uri="{FF2B5EF4-FFF2-40B4-BE49-F238E27FC236}">
                <a16:creationId xmlns:a16="http://schemas.microsoft.com/office/drawing/2014/main" id="{4DE46CB0-FD3B-B13A-3CD7-949143DD41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55031" y="-1401160"/>
            <a:ext cx="14502063" cy="966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50DB712-BB59-2E92-5615-AE814355AB9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0294925"/>
              </p:ext>
            </p:extLst>
          </p:nvPr>
        </p:nvGraphicFramePr>
        <p:xfrm>
          <a:off x="-2604170" y="0"/>
          <a:ext cx="260417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0417">
                  <a:extLst>
                    <a:ext uri="{9D8B030D-6E8A-4147-A177-3AD203B41FA5}">
                      <a16:colId xmlns:a16="http://schemas.microsoft.com/office/drawing/2014/main" val="592214769"/>
                    </a:ext>
                  </a:extLst>
                </a:gridCol>
                <a:gridCol w="260417">
                  <a:extLst>
                    <a:ext uri="{9D8B030D-6E8A-4147-A177-3AD203B41FA5}">
                      <a16:colId xmlns:a16="http://schemas.microsoft.com/office/drawing/2014/main" val="3300429318"/>
                    </a:ext>
                  </a:extLst>
                </a:gridCol>
                <a:gridCol w="260417">
                  <a:extLst>
                    <a:ext uri="{9D8B030D-6E8A-4147-A177-3AD203B41FA5}">
                      <a16:colId xmlns:a16="http://schemas.microsoft.com/office/drawing/2014/main" val="965506375"/>
                    </a:ext>
                  </a:extLst>
                </a:gridCol>
                <a:gridCol w="260417">
                  <a:extLst>
                    <a:ext uri="{9D8B030D-6E8A-4147-A177-3AD203B41FA5}">
                      <a16:colId xmlns:a16="http://schemas.microsoft.com/office/drawing/2014/main" val="3901626759"/>
                    </a:ext>
                  </a:extLst>
                </a:gridCol>
                <a:gridCol w="260417">
                  <a:extLst>
                    <a:ext uri="{9D8B030D-6E8A-4147-A177-3AD203B41FA5}">
                      <a16:colId xmlns:a16="http://schemas.microsoft.com/office/drawing/2014/main" val="952819090"/>
                    </a:ext>
                  </a:extLst>
                </a:gridCol>
                <a:gridCol w="260417">
                  <a:extLst>
                    <a:ext uri="{9D8B030D-6E8A-4147-A177-3AD203B41FA5}">
                      <a16:colId xmlns:a16="http://schemas.microsoft.com/office/drawing/2014/main" val="2439736464"/>
                    </a:ext>
                  </a:extLst>
                </a:gridCol>
                <a:gridCol w="260417">
                  <a:extLst>
                    <a:ext uri="{9D8B030D-6E8A-4147-A177-3AD203B41FA5}">
                      <a16:colId xmlns:a16="http://schemas.microsoft.com/office/drawing/2014/main" val="3295256700"/>
                    </a:ext>
                  </a:extLst>
                </a:gridCol>
                <a:gridCol w="260417">
                  <a:extLst>
                    <a:ext uri="{9D8B030D-6E8A-4147-A177-3AD203B41FA5}">
                      <a16:colId xmlns:a16="http://schemas.microsoft.com/office/drawing/2014/main" val="2381873804"/>
                    </a:ext>
                  </a:extLst>
                </a:gridCol>
                <a:gridCol w="260417">
                  <a:extLst>
                    <a:ext uri="{9D8B030D-6E8A-4147-A177-3AD203B41FA5}">
                      <a16:colId xmlns:a16="http://schemas.microsoft.com/office/drawing/2014/main" val="1349299500"/>
                    </a:ext>
                  </a:extLst>
                </a:gridCol>
                <a:gridCol w="260417">
                  <a:extLst>
                    <a:ext uri="{9D8B030D-6E8A-4147-A177-3AD203B41FA5}">
                      <a16:colId xmlns:a16="http://schemas.microsoft.com/office/drawing/2014/main" val="2480052930"/>
                    </a:ext>
                  </a:extLst>
                </a:gridCol>
              </a:tblGrid>
              <a:tr h="685800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B162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B1621">
                        <a:alpha val="9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B1621">
                        <a:alpha val="8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B1621">
                        <a:alpha val="7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B1621">
                        <a:alpha val="6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B1621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B1621">
                        <a:alpha val="4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B1621">
                        <a:alpha val="3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B1621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B1621">
                        <a:alpha val="1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86068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45020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62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D9731A2-255B-8E33-EDE8-0137962572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Digital handshake representing connectivity and network agreements |  Premium AI-generated image">
            <a:extLst>
              <a:ext uri="{FF2B5EF4-FFF2-40B4-BE49-F238E27FC236}">
                <a16:creationId xmlns:a16="http://schemas.microsoft.com/office/drawing/2014/main" id="{192C210E-8EB5-808F-131A-3E849DF169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6777" y="0"/>
            <a:ext cx="1029522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46AC523-CFE5-505E-8755-57FE3332C72E}"/>
              </a:ext>
            </a:extLst>
          </p:cNvPr>
          <p:cNvGraphicFramePr>
            <a:graphicFrameLocks noGrp="1"/>
          </p:cNvGraphicFramePr>
          <p:nvPr/>
        </p:nvGraphicFramePr>
        <p:xfrm>
          <a:off x="0" y="0"/>
          <a:ext cx="8128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">
                  <a:extLst>
                    <a:ext uri="{9D8B030D-6E8A-4147-A177-3AD203B41FA5}">
                      <a16:colId xmlns:a16="http://schemas.microsoft.com/office/drawing/2014/main" val="592214769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3300429318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965506375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3901626759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952819090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2439736464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3295256700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2381873804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1349299500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2480052930"/>
                    </a:ext>
                  </a:extLst>
                </a:gridCol>
              </a:tblGrid>
              <a:tr h="685800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B162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B1621">
                        <a:alpha val="9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B1621">
                        <a:alpha val="8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B1621">
                        <a:alpha val="7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B1621">
                        <a:alpha val="6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B1621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B1621">
                        <a:alpha val="4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B1621">
                        <a:alpha val="3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B1621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B1621">
                        <a:alpha val="1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8606887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F6BD97DF-1D27-1270-765A-0714FF95C365}"/>
              </a:ext>
            </a:extLst>
          </p:cNvPr>
          <p:cNvSpPr txBox="1"/>
          <p:nvPr/>
        </p:nvSpPr>
        <p:spPr>
          <a:xfrm>
            <a:off x="372979" y="577515"/>
            <a:ext cx="488482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>
                <a:solidFill>
                  <a:schemeClr val="bg1"/>
                </a:solidFill>
                <a:latin typeface="Times New Roman"/>
                <a:cs typeface="Times New Roman"/>
              </a:rPr>
              <a:t>Intercultural Communication in Multinational Enterprises</a:t>
            </a:r>
            <a:endParaRPr lang="en-GB" sz="5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BCAFBE-16CC-B281-3C3A-05C94F065D8B}"/>
              </a:ext>
            </a:extLst>
          </p:cNvPr>
          <p:cNvSpPr txBox="1"/>
          <p:nvPr/>
        </p:nvSpPr>
        <p:spPr>
          <a:xfrm>
            <a:off x="372979" y="5245768"/>
            <a:ext cx="6268453" cy="14311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bg1"/>
                </a:solidFill>
                <a:latin typeface="Times New Roman"/>
                <a:cs typeface="Times New Roman"/>
              </a:rPr>
              <a:t>Module: International Business Communications (LCBB6023)</a:t>
            </a:r>
          </a:p>
          <a:p>
            <a:pPr>
              <a:spcAft>
                <a:spcPts val="600"/>
              </a:spcAft>
            </a:pPr>
            <a:r>
              <a:rPr lang="en-US" dirty="0">
                <a:solidFill>
                  <a:schemeClr val="bg1"/>
                </a:solidFill>
                <a:latin typeface="Times New Roman"/>
                <a:cs typeface="Times New Roman"/>
              </a:rPr>
              <a:t>Lecturer: Mr. Afzal Munna</a:t>
            </a:r>
          </a:p>
          <a:p>
            <a:pPr>
              <a:spcAft>
                <a:spcPts val="600"/>
              </a:spcAft>
            </a:pPr>
            <a:r>
              <a:rPr lang="en-US" dirty="0">
                <a:solidFill>
                  <a:schemeClr val="bg1"/>
                </a:solidFill>
                <a:latin typeface="Times New Roman"/>
                <a:cs typeface="Times New Roman"/>
              </a:rPr>
              <a:t>Student : Dana Pellegrini </a:t>
            </a:r>
            <a:r>
              <a:rPr lang="en-US" dirty="0" err="1">
                <a:solidFill>
                  <a:schemeClr val="bg1"/>
                </a:solidFill>
                <a:latin typeface="Times New Roman"/>
                <a:cs typeface="Times New Roman"/>
              </a:rPr>
              <a:t>Babcinschii</a:t>
            </a:r>
            <a:r>
              <a:rPr lang="en-US" dirty="0">
                <a:solidFill>
                  <a:schemeClr val="bg1"/>
                </a:solidFill>
                <a:latin typeface="Times New Roman"/>
                <a:cs typeface="Times New Roman"/>
              </a:rPr>
              <a:t> (2317100)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90143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DC9D6C87-54F6-2292-5B66-4C2394402921}"/>
              </a:ext>
            </a:extLst>
          </p:cNvPr>
          <p:cNvSpPr/>
          <p:nvPr/>
        </p:nvSpPr>
        <p:spPr>
          <a:xfrm>
            <a:off x="-3202" y="0"/>
            <a:ext cx="12192000" cy="6858000"/>
          </a:xfrm>
          <a:prstGeom prst="rect">
            <a:avLst/>
          </a:prstGeom>
          <a:gradFill>
            <a:gsLst>
              <a:gs pos="0">
                <a:srgbClr val="0A1647"/>
              </a:gs>
              <a:gs pos="18000">
                <a:srgbClr val="203953"/>
              </a:gs>
              <a:gs pos="100000">
                <a:srgbClr val="8DE58D"/>
              </a:gs>
              <a:gs pos="88000">
                <a:srgbClr val="77C381"/>
              </a:gs>
              <a:gs pos="73000">
                <a:srgbClr val="61A076"/>
              </a:gs>
              <a:gs pos="56000">
                <a:srgbClr val="4C7E6A"/>
              </a:gs>
              <a:gs pos="38000">
                <a:srgbClr val="365B5E"/>
              </a:gs>
            </a:gsLst>
            <a:lin ang="5400000" scaled="0"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2">
            <a:extLst>
              <a:ext uri="{FF2B5EF4-FFF2-40B4-BE49-F238E27FC236}">
                <a16:creationId xmlns:a16="http://schemas.microsoft.com/office/drawing/2014/main" id="{A1C2AD21-A341-295D-2D0C-64464FFB7D02}"/>
              </a:ext>
            </a:extLst>
          </p:cNvPr>
          <p:cNvSpPr/>
          <p:nvPr/>
        </p:nvSpPr>
        <p:spPr>
          <a:xfrm rot="19800000">
            <a:off x="5105346" y="1969325"/>
            <a:ext cx="1024418" cy="1044519"/>
          </a:xfrm>
          <a:prstGeom prst="leftCircularArrow">
            <a:avLst>
              <a:gd name="adj1" fmla="val 10980"/>
              <a:gd name="adj2" fmla="val 1142322"/>
              <a:gd name="adj3" fmla="val 6300000"/>
              <a:gd name="adj4" fmla="val 20193512"/>
              <a:gd name="adj5" fmla="val 12500"/>
            </a:avLst>
          </a:prstGeom>
          <a:solidFill>
            <a:srgbClr val="77C381"/>
          </a:solidFill>
          <a:ln>
            <a:noFill/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1">
            <a:extLst>
              <a:ext uri="{FF2B5EF4-FFF2-40B4-BE49-F238E27FC236}">
                <a16:creationId xmlns:a16="http://schemas.microsoft.com/office/drawing/2014/main" id="{1344211C-2F50-1576-4783-C8DA46D423B4}"/>
              </a:ext>
            </a:extLst>
          </p:cNvPr>
          <p:cNvSpPr/>
          <p:nvPr/>
        </p:nvSpPr>
        <p:spPr>
          <a:xfrm>
            <a:off x="5396435" y="1275094"/>
            <a:ext cx="1024418" cy="1044519"/>
          </a:xfrm>
          <a:prstGeom prst="circularArrow">
            <a:avLst>
              <a:gd name="adj1" fmla="val 10980"/>
              <a:gd name="adj2" fmla="val 1142322"/>
              <a:gd name="adj3" fmla="val 4500000"/>
              <a:gd name="adj4" fmla="val 10800000"/>
              <a:gd name="adj5" fmla="val 12500"/>
            </a:avLst>
          </a:prstGeom>
          <a:solidFill>
            <a:srgbClr val="8DE58D"/>
          </a:solidFill>
          <a:ln>
            <a:noFill/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2">
            <a:extLst>
              <a:ext uri="{FF2B5EF4-FFF2-40B4-BE49-F238E27FC236}">
                <a16:creationId xmlns:a16="http://schemas.microsoft.com/office/drawing/2014/main" id="{48582A8D-FA55-C430-6321-D0254FE1FCCB}"/>
              </a:ext>
            </a:extLst>
          </p:cNvPr>
          <p:cNvSpPr/>
          <p:nvPr/>
        </p:nvSpPr>
        <p:spPr>
          <a:xfrm rot="19800000">
            <a:off x="5105346" y="3357787"/>
            <a:ext cx="1024418" cy="1044519"/>
          </a:xfrm>
          <a:prstGeom prst="leftCircularArrow">
            <a:avLst>
              <a:gd name="adj1" fmla="val 10980"/>
              <a:gd name="adj2" fmla="val 1142322"/>
              <a:gd name="adj3" fmla="val 6300000"/>
              <a:gd name="adj4" fmla="val 20193512"/>
              <a:gd name="adj5" fmla="val 12500"/>
            </a:avLst>
          </a:prstGeom>
          <a:solidFill>
            <a:srgbClr val="4C7E6A"/>
          </a:solidFill>
          <a:ln>
            <a:noFill/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1">
            <a:extLst>
              <a:ext uri="{FF2B5EF4-FFF2-40B4-BE49-F238E27FC236}">
                <a16:creationId xmlns:a16="http://schemas.microsoft.com/office/drawing/2014/main" id="{E8B36F6B-16E8-6BD8-7C7A-4A320DFFAA2E}"/>
              </a:ext>
            </a:extLst>
          </p:cNvPr>
          <p:cNvSpPr/>
          <p:nvPr/>
        </p:nvSpPr>
        <p:spPr>
          <a:xfrm rot="1800000">
            <a:off x="5629588" y="2663556"/>
            <a:ext cx="1024418" cy="1044519"/>
          </a:xfrm>
          <a:prstGeom prst="circularArrow">
            <a:avLst>
              <a:gd name="adj1" fmla="val 10980"/>
              <a:gd name="adj2" fmla="val 1142322"/>
              <a:gd name="adj3" fmla="val 4500000"/>
              <a:gd name="adj4" fmla="val 12604638"/>
              <a:gd name="adj5" fmla="val 12500"/>
            </a:avLst>
          </a:prstGeom>
          <a:solidFill>
            <a:srgbClr val="61A076"/>
          </a:solidFill>
          <a:ln>
            <a:noFill/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1">
            <a:extLst>
              <a:ext uri="{FF2B5EF4-FFF2-40B4-BE49-F238E27FC236}">
                <a16:creationId xmlns:a16="http://schemas.microsoft.com/office/drawing/2014/main" id="{79E6C588-87F0-BEA3-2CCB-16A939934354}"/>
              </a:ext>
            </a:extLst>
          </p:cNvPr>
          <p:cNvSpPr/>
          <p:nvPr/>
        </p:nvSpPr>
        <p:spPr>
          <a:xfrm rot="1800000">
            <a:off x="5629588" y="4052018"/>
            <a:ext cx="1024418" cy="1044519"/>
          </a:xfrm>
          <a:prstGeom prst="circularArrow">
            <a:avLst>
              <a:gd name="adj1" fmla="val 10980"/>
              <a:gd name="adj2" fmla="val 1142322"/>
              <a:gd name="adj3" fmla="val 4500000"/>
              <a:gd name="adj4" fmla="val 12604638"/>
              <a:gd name="adj5" fmla="val 12500"/>
            </a:avLst>
          </a:prstGeom>
          <a:solidFill>
            <a:srgbClr val="365B5E"/>
          </a:solidFill>
          <a:ln>
            <a:noFill/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1" name="2">
            <a:extLst>
              <a:ext uri="{FF2B5EF4-FFF2-40B4-BE49-F238E27FC236}">
                <a16:creationId xmlns:a16="http://schemas.microsoft.com/office/drawing/2014/main" id="{90B5D277-CB08-EB62-4CB4-085C4C976B74}"/>
              </a:ext>
            </a:extLst>
          </p:cNvPr>
          <p:cNvSpPr/>
          <p:nvPr/>
        </p:nvSpPr>
        <p:spPr>
          <a:xfrm rot="19800000">
            <a:off x="5105347" y="4746249"/>
            <a:ext cx="1024418" cy="1044519"/>
          </a:xfrm>
          <a:prstGeom prst="leftCircularArrow">
            <a:avLst>
              <a:gd name="adj1" fmla="val 10980"/>
              <a:gd name="adj2" fmla="val 1142322"/>
              <a:gd name="adj3" fmla="val 6300000"/>
              <a:gd name="adj4" fmla="val 20193512"/>
              <a:gd name="adj5" fmla="val 12500"/>
            </a:avLst>
          </a:prstGeom>
          <a:solidFill>
            <a:srgbClr val="203953"/>
          </a:solidFill>
          <a:ln>
            <a:noFill/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1">
            <a:extLst>
              <a:ext uri="{FF2B5EF4-FFF2-40B4-BE49-F238E27FC236}">
                <a16:creationId xmlns:a16="http://schemas.microsoft.com/office/drawing/2014/main" id="{685A8300-E1E3-113C-15CA-D0AEDE8F9427}"/>
              </a:ext>
            </a:extLst>
          </p:cNvPr>
          <p:cNvSpPr/>
          <p:nvPr/>
        </p:nvSpPr>
        <p:spPr>
          <a:xfrm rot="3600000">
            <a:off x="5592621" y="5430428"/>
            <a:ext cx="1024418" cy="1044519"/>
          </a:xfrm>
          <a:prstGeom prst="circularArrow">
            <a:avLst>
              <a:gd name="adj1" fmla="val 10980"/>
              <a:gd name="adj2" fmla="val 1142322"/>
              <a:gd name="adj3" fmla="val 4500000"/>
              <a:gd name="adj4" fmla="val 10800000"/>
              <a:gd name="adj5" fmla="val 12500"/>
            </a:avLst>
          </a:prstGeom>
          <a:solidFill>
            <a:srgbClr val="0A1647"/>
          </a:solidFill>
          <a:ln>
            <a:noFill/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2E054719-A891-250F-F46C-298A810EA3F2}"/>
              </a:ext>
            </a:extLst>
          </p:cNvPr>
          <p:cNvSpPr txBox="1"/>
          <p:nvPr/>
        </p:nvSpPr>
        <p:spPr>
          <a:xfrm>
            <a:off x="6661485" y="1461758"/>
            <a:ext cx="343295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intercultural communication </a:t>
            </a:r>
          </a:p>
          <a:p>
            <a:endParaRPr lang="en-GB" sz="2000" dirty="0"/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256B1FEE-769F-FA7D-2491-FC53F2B21A88}"/>
              </a:ext>
            </a:extLst>
          </p:cNvPr>
          <p:cNvSpPr txBox="1"/>
          <p:nvPr/>
        </p:nvSpPr>
        <p:spPr>
          <a:xfrm>
            <a:off x="1529175" y="2137777"/>
            <a:ext cx="343295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Crucial theoretical models (Jandt, Hofstede, and Samovar)</a:t>
            </a:r>
          </a:p>
          <a:p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D1DEF97-4AD9-D63E-25A0-C92DAFD9DBB4}"/>
              </a:ext>
            </a:extLst>
          </p:cNvPr>
          <p:cNvSpPr txBox="1"/>
          <p:nvPr/>
        </p:nvSpPr>
        <p:spPr>
          <a:xfrm>
            <a:off x="6661485" y="2953385"/>
            <a:ext cx="34329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UK – Japan cultural differences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EA50E49-35D6-F3E2-DB00-5770BBA1FF11}"/>
              </a:ext>
            </a:extLst>
          </p:cNvPr>
          <p:cNvSpPr txBox="1"/>
          <p:nvPr/>
        </p:nvSpPr>
        <p:spPr>
          <a:xfrm>
            <a:off x="1529174" y="3623810"/>
            <a:ext cx="34329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Dyson study case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1666037-6DE6-23F8-8C6E-42E1DB795F9E}"/>
              </a:ext>
            </a:extLst>
          </p:cNvPr>
          <p:cNvSpPr txBox="1"/>
          <p:nvPr/>
        </p:nvSpPr>
        <p:spPr>
          <a:xfrm>
            <a:off x="6661485" y="4192970"/>
            <a:ext cx="343295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Challenges, Opportunities, and recommendations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27B0DD1-E88E-8CB0-BE87-8E2BC8D64349}"/>
              </a:ext>
            </a:extLst>
          </p:cNvPr>
          <p:cNvSpPr txBox="1"/>
          <p:nvPr/>
        </p:nvSpPr>
        <p:spPr>
          <a:xfrm>
            <a:off x="1529174" y="5065573"/>
            <a:ext cx="34329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B61EEBFB-2391-BEB0-6873-85C6C85B12BD}"/>
              </a:ext>
            </a:extLst>
          </p:cNvPr>
          <p:cNvSpPr txBox="1"/>
          <p:nvPr/>
        </p:nvSpPr>
        <p:spPr>
          <a:xfrm>
            <a:off x="6661485" y="5769983"/>
            <a:ext cx="34329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Questions &amp; Answers 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F76984BF-E35F-9E4F-4FAA-9483F3B2708E}"/>
              </a:ext>
            </a:extLst>
          </p:cNvPr>
          <p:cNvSpPr txBox="1"/>
          <p:nvPr/>
        </p:nvSpPr>
        <p:spPr>
          <a:xfrm>
            <a:off x="3545306" y="288758"/>
            <a:ext cx="510138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</a:t>
            </a:r>
          </a:p>
        </p:txBody>
      </p:sp>
    </p:spTree>
    <p:extLst>
      <p:ext uri="{BB962C8B-B14F-4D97-AF65-F5344CB8AC3E}">
        <p14:creationId xmlns:p14="http://schemas.microsoft.com/office/powerpoint/2010/main" val="2369670260"/>
      </p:ext>
    </p:extLst>
  </p:cSld>
  <p:clrMapOvr>
    <a:masterClrMapping/>
  </p:clrMapOvr>
  <p:transition spd="slow">
    <p:push dir="u"/>
  </p:transition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4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1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500" fill="hold"/>
                                            <p:tgtEl>
                                              <p:spTgt spid="61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500" fill="hold"/>
                                            <p:tgtEl>
                                              <p:spTgt spid="61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4" accel="20000" fill="hold" grpId="0" nodeType="withEffect" p14:presetBounceEnd="7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11" dur="25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12" dur="25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4" accel="20000" fill="hold" grpId="0" nodeType="withEffect" p14:presetBounceEnd="7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15" dur="2500" fill="hold"/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16" dur="2500" fill="hold"/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4" accel="20000" fill="hold" grpId="0" nodeType="withEffect" p14:presetBounceEnd="7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19" dur="2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20" dur="2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4" accel="20000" fill="hold" grpId="0" nodeType="withEffect" p14:presetBounceEnd="7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23" dur="2500" fill="hold"/>
                                            <p:tgtEl>
                                              <p:spTgt spid="8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24" dur="2500" fill="hold"/>
                                            <p:tgtEl>
                                              <p:spTgt spid="8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2" presetClass="entr" presetSubtype="4" accel="20000" fill="hold" grpId="0" nodeType="withEffect" p14:presetBounceEnd="7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27" dur="25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28" dur="25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4" accel="20000" fill="hold" grpId="0" nodeType="withEffect" p14:presetBounceEnd="7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31" dur="25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32" dur="25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3" presetID="2" presetClass="entr" presetSubtype="4" accel="20000" fill="hold" grpId="0" nodeType="withEffect" p14:presetBounceEnd="7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35" dur="2500" fill="hold"/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36" dur="2500" fill="hold"/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7" presetID="2" presetClass="entr" presetSubtype="4" accel="20000" fill="hold" grpId="0" nodeType="withEffect" p14:presetBounceEnd="7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39" dur="25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40" dur="25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1" presetID="2" presetClass="entr" presetSubtype="4" accel="20000" fill="hold" grpId="0" nodeType="withEffect" p14:presetBounceEnd="7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43" dur="25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44" dur="25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5" presetID="2" presetClass="entr" presetSubtype="4" accel="20000" fill="hold" grpId="0" nodeType="withEffect" p14:presetBounceEnd="7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47" dur="25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48" dur="25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9" presetID="2" presetClass="entr" presetSubtype="4" accel="20000" fill="hold" grpId="0" nodeType="withEffect" p14:presetBounceEnd="7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51" dur="25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52" dur="25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3" presetID="2" presetClass="entr" presetSubtype="4" accel="20000" fill="hold" grpId="0" nodeType="withEffect" p14:presetBounceEnd="7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55" dur="25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56" dur="25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7" presetID="2" presetClass="entr" presetSubtype="4" accel="20000" fill="hold" grpId="0" nodeType="withEffect" p14:presetBounceEnd="7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59" dur="25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60" dur="25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1" presetID="2" presetClass="entr" presetSubtype="4" accel="20000" fill="hold" grpId="0" nodeType="withEffect" p14:presetBounceEnd="7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63" dur="25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64" dur="25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7" grpId="0" animBg="1"/>
          <p:bldP spid="5" grpId="0" animBg="1"/>
          <p:bldP spid="18" grpId="0" animBg="1"/>
          <p:bldP spid="19" grpId="0" animBg="1"/>
          <p:bldP spid="20" grpId="0" animBg="1"/>
          <p:bldP spid="21" grpId="0" animBg="1"/>
          <p:bldP spid="22" grpId="0" animBg="1"/>
          <p:bldP spid="81" grpId="0"/>
          <p:bldP spid="82" grpId="0"/>
          <p:bldP spid="27" grpId="0"/>
          <p:bldP spid="28" grpId="0"/>
          <p:bldP spid="29" grpId="0"/>
          <p:bldP spid="30" grpId="0"/>
          <p:bldP spid="31" grpId="0"/>
          <p:bldP spid="61" grpId="0" build="allAtOnce"/>
        </p:bld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4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1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500" fill="hold"/>
                                            <p:tgtEl>
                                              <p:spTgt spid="61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500" fill="hold"/>
                                            <p:tgtEl>
                                              <p:spTgt spid="61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4" accel="2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25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25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4" accel="2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5" dur="2500" fill="hold"/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6" dur="2500" fill="hold"/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4" accel="2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9" dur="2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0" dur="2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4" accel="2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3" dur="2500" fill="hold"/>
                                            <p:tgtEl>
                                              <p:spTgt spid="8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4" dur="2500" fill="hold"/>
                                            <p:tgtEl>
                                              <p:spTgt spid="8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2" presetClass="entr" presetSubtype="4" accel="2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7" dur="25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8" dur="25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4" accel="2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1" dur="25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2" dur="25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3" presetID="2" presetClass="entr" presetSubtype="4" accel="2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5" dur="2500" fill="hold"/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6" dur="2500" fill="hold"/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7" presetID="2" presetClass="entr" presetSubtype="4" accel="2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9" dur="25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0" dur="25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1" presetID="2" presetClass="entr" presetSubtype="4" accel="2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3" dur="25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4" dur="25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5" presetID="2" presetClass="entr" presetSubtype="4" accel="2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7" dur="25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8" dur="25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9" presetID="2" presetClass="entr" presetSubtype="4" accel="2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1" dur="25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2" dur="25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3" presetID="2" presetClass="entr" presetSubtype="4" accel="2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5" dur="25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6" dur="25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7" presetID="2" presetClass="entr" presetSubtype="4" accel="2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9" dur="25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0" dur="25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1" presetID="2" presetClass="entr" presetSubtype="4" accel="2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63" dur="25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4" dur="25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7" grpId="0" animBg="1"/>
          <p:bldP spid="5" grpId="0" animBg="1"/>
          <p:bldP spid="18" grpId="0" animBg="1"/>
          <p:bldP spid="19" grpId="0" animBg="1"/>
          <p:bldP spid="20" grpId="0" animBg="1"/>
          <p:bldP spid="21" grpId="0" animBg="1"/>
          <p:bldP spid="22" grpId="0" animBg="1"/>
          <p:bldP spid="81" grpId="0"/>
          <p:bldP spid="82" grpId="0"/>
          <p:bldP spid="27" grpId="0"/>
          <p:bldP spid="28" grpId="0"/>
          <p:bldP spid="29" grpId="0"/>
          <p:bldP spid="30" grpId="0"/>
          <p:bldP spid="31" grpId="0"/>
          <p:bldP spid="61" grpId="0" build="allAtOnce"/>
        </p:bldLst>
      </p:timing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DE58D"/>
            </a:gs>
            <a:gs pos="100000">
              <a:srgbClr val="FBFBFC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18B079F-A8B9-2003-D931-F32D34A29A47}"/>
              </a:ext>
            </a:extLst>
          </p:cNvPr>
          <p:cNvSpPr txBox="1"/>
          <p:nvPr/>
        </p:nvSpPr>
        <p:spPr>
          <a:xfrm>
            <a:off x="2937862" y="760719"/>
            <a:ext cx="63162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Intercultural Communication  </a:t>
            </a:r>
          </a:p>
        </p:txBody>
      </p:sp>
      <p:pic>
        <p:nvPicPr>
          <p:cNvPr id="6" name="Video 5" title="Icon Of People Connecting">
            <a:hlinkClick r:id="" action="ppaction://media"/>
            <a:extLst>
              <a:ext uri="{FF2B5EF4-FFF2-40B4-BE49-F238E27FC236}">
                <a16:creationId xmlns:a16="http://schemas.microsoft.com/office/drawing/2014/main" id="{A931B795-EFB3-0435-63EE-C855FCEE627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152775" y="3546871"/>
            <a:ext cx="5886450" cy="331112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F3E3AA9-3E48-827E-EF9D-75F721407880}"/>
              </a:ext>
            </a:extLst>
          </p:cNvPr>
          <p:cNvSpPr txBox="1"/>
          <p:nvPr/>
        </p:nvSpPr>
        <p:spPr>
          <a:xfrm>
            <a:off x="2234774" y="1897956"/>
            <a:ext cx="7722453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Exchange of information among individuals from different cultural backgrounds, in which variations in values, beliefs, and communication styles may influence the comprehension of messages </a:t>
            </a:r>
          </a:p>
          <a:p>
            <a:pPr algn="ctr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(Rings &amp;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Rasinger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2020)</a:t>
            </a:r>
          </a:p>
        </p:txBody>
      </p:sp>
    </p:spTree>
    <p:extLst>
      <p:ext uri="{BB962C8B-B14F-4D97-AF65-F5344CB8AC3E}">
        <p14:creationId xmlns:p14="http://schemas.microsoft.com/office/powerpoint/2010/main" val="14136793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4000">
              <a:srgbClr val="7D9FCD"/>
            </a:gs>
            <a:gs pos="26000">
              <a:srgbClr val="90AED5"/>
            </a:gs>
            <a:gs pos="0">
              <a:srgbClr val="C7DCEB"/>
            </a:gs>
          </a:gsLst>
          <a:lin ang="21594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with glasses and a white shirt&#10;&#10;AI-generated content may be incorrect.">
            <a:extLst>
              <a:ext uri="{FF2B5EF4-FFF2-40B4-BE49-F238E27FC236}">
                <a16:creationId xmlns:a16="http://schemas.microsoft.com/office/drawing/2014/main" id="{B21F8FE6-E9A1-34FB-6EAC-B88F22DD66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76" r="18251"/>
          <a:stretch>
            <a:fillRect/>
          </a:stretch>
        </p:blipFill>
        <p:spPr>
          <a:xfrm>
            <a:off x="6307015" y="0"/>
            <a:ext cx="5884985" cy="6858000"/>
          </a:xfrm>
          <a:prstGeom prst="rect">
            <a:avLst/>
          </a:prstGeom>
        </p:spPr>
      </p:pic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19189343-C130-0604-41B9-2C3F8A841A1E}"/>
              </a:ext>
            </a:extLst>
          </p:cNvPr>
          <p:cNvSpPr txBox="1">
            <a:spLocks/>
          </p:cNvSpPr>
          <p:nvPr/>
        </p:nvSpPr>
        <p:spPr>
          <a:xfrm>
            <a:off x="843061" y="2448454"/>
            <a:ext cx="4586513" cy="36477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Workplace values and communication is shaped by culture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Shows that cultures handle leadership, collaboration, and communication differently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Helps international managers comprehend various country behaviours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Six key dimensions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				(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Komisarof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&amp;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Akaliyski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2025)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9649427-75B3-4BCB-324A-22A2D1450DB8}"/>
              </a:ext>
            </a:extLst>
          </p:cNvPr>
          <p:cNvSpPr txBox="1"/>
          <p:nvPr/>
        </p:nvSpPr>
        <p:spPr>
          <a:xfrm>
            <a:off x="601980" y="678180"/>
            <a:ext cx="54940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Hofstede's cultural dimension </a:t>
            </a:r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8986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C6834258-7EF0-233C-3B37-3C34B52E438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1E41AA"/>
              </a:gs>
              <a:gs pos="100000">
                <a:srgbClr val="0D153C"/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outerShdw blurRad="317500" sx="102000" sy="102000" algn="ctr" rotWithShape="0">
              <a:prstClr val="black">
                <a:alpha val="74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CF9E6D8-77E7-E0F8-BE3F-DFE166D2ACF8}"/>
              </a:ext>
            </a:extLst>
          </p:cNvPr>
          <p:cNvSpPr/>
          <p:nvPr/>
        </p:nvSpPr>
        <p:spPr>
          <a:xfrm flipH="1">
            <a:off x="2375518" y="829732"/>
            <a:ext cx="2595918" cy="5198721"/>
          </a:xfrm>
          <a:custGeom>
            <a:avLst/>
            <a:gdLst>
              <a:gd name="connsiteX0" fmla="*/ 0 w 2249521"/>
              <a:gd name="connsiteY0" fmla="*/ 0 h 4505009"/>
              <a:gd name="connsiteX1" fmla="*/ 227180 w 2249521"/>
              <a:gd name="connsiteY1" fmla="*/ 11471 h 4505009"/>
              <a:gd name="connsiteX2" fmla="*/ 2249521 w 2249521"/>
              <a:gd name="connsiteY2" fmla="*/ 2252504 h 4505009"/>
              <a:gd name="connsiteX3" fmla="*/ 227180 w 2249521"/>
              <a:gd name="connsiteY3" fmla="*/ 4493537 h 4505009"/>
              <a:gd name="connsiteX4" fmla="*/ 0 w 2249521"/>
              <a:gd name="connsiteY4" fmla="*/ 4505009 h 4505009"/>
              <a:gd name="connsiteX5" fmla="*/ 0 w 2249521"/>
              <a:gd name="connsiteY5" fmla="*/ 4505008 h 4505009"/>
              <a:gd name="connsiteX6" fmla="*/ 158082 w 2249521"/>
              <a:gd name="connsiteY6" fmla="*/ 4497025 h 4505009"/>
              <a:gd name="connsiteX7" fmla="*/ 158096 w 2249521"/>
              <a:gd name="connsiteY7" fmla="*/ 4497023 h 4505009"/>
              <a:gd name="connsiteX8" fmla="*/ 192630 w 2249521"/>
              <a:gd name="connsiteY8" fmla="*/ 4495279 h 4505009"/>
              <a:gd name="connsiteX9" fmla="*/ 1911620 w 2249521"/>
              <a:gd name="connsiteY9" fmla="*/ 2590402 h 4505009"/>
              <a:gd name="connsiteX10" fmla="*/ 192630 w 2249521"/>
              <a:gd name="connsiteY10" fmla="*/ 685525 h 4505009"/>
              <a:gd name="connsiteX11" fmla="*/ 0 w 2249521"/>
              <a:gd name="connsiteY11" fmla="*/ 675798 h 4505009"/>
              <a:gd name="connsiteX12" fmla="*/ 0 w 2249521"/>
              <a:gd name="connsiteY12" fmla="*/ 0 h 4505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249521" h="4505009">
                <a:moveTo>
                  <a:pt x="0" y="0"/>
                </a:moveTo>
                <a:lnTo>
                  <a:pt x="227180" y="11471"/>
                </a:lnTo>
                <a:cubicBezTo>
                  <a:pt x="1363099" y="126830"/>
                  <a:pt x="2249521" y="1086150"/>
                  <a:pt x="2249521" y="2252504"/>
                </a:cubicBezTo>
                <a:cubicBezTo>
                  <a:pt x="2249521" y="3418858"/>
                  <a:pt x="1363099" y="4378178"/>
                  <a:pt x="227180" y="4493537"/>
                </a:cubicBezTo>
                <a:lnTo>
                  <a:pt x="0" y="4505009"/>
                </a:lnTo>
                <a:lnTo>
                  <a:pt x="0" y="4505008"/>
                </a:lnTo>
                <a:lnTo>
                  <a:pt x="158082" y="4497025"/>
                </a:lnTo>
                <a:lnTo>
                  <a:pt x="158096" y="4497023"/>
                </a:lnTo>
                <a:lnTo>
                  <a:pt x="192630" y="4495279"/>
                </a:lnTo>
                <a:cubicBezTo>
                  <a:pt x="1158161" y="4397224"/>
                  <a:pt x="1911620" y="3581803"/>
                  <a:pt x="1911620" y="2590402"/>
                </a:cubicBezTo>
                <a:cubicBezTo>
                  <a:pt x="1911620" y="1599002"/>
                  <a:pt x="1158161" y="783580"/>
                  <a:pt x="192630" y="685525"/>
                </a:cubicBezTo>
                <a:lnTo>
                  <a:pt x="0" y="675798"/>
                </a:lnTo>
                <a:lnTo>
                  <a:pt x="0" y="0"/>
                </a:lnTo>
                <a:close/>
              </a:path>
            </a:pathLst>
          </a:custGeom>
          <a:solidFill>
            <a:srgbClr val="386273"/>
          </a:solidFill>
          <a:ln>
            <a:noFill/>
          </a:ln>
          <a:effectLst>
            <a:outerShdw blurRad="317500" dist="152400" dir="10800000" algn="r" rotWithShape="0">
              <a:prstClr val="black">
                <a:alpha val="64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CEDB3B7-9611-11A4-BE26-63B1598846F0}"/>
              </a:ext>
            </a:extLst>
          </p:cNvPr>
          <p:cNvSpPr/>
          <p:nvPr/>
        </p:nvSpPr>
        <p:spPr>
          <a:xfrm flipH="1">
            <a:off x="2765451" y="1609594"/>
            <a:ext cx="2205984" cy="4409644"/>
          </a:xfrm>
          <a:custGeom>
            <a:avLst/>
            <a:gdLst>
              <a:gd name="connsiteX0" fmla="*/ 0 w 1911620"/>
              <a:gd name="connsiteY0" fmla="*/ 0 h 3821225"/>
              <a:gd name="connsiteX1" fmla="*/ 192630 w 1911620"/>
              <a:gd name="connsiteY1" fmla="*/ 9727 h 3821225"/>
              <a:gd name="connsiteX2" fmla="*/ 1911620 w 1911620"/>
              <a:gd name="connsiteY2" fmla="*/ 1914604 h 3821225"/>
              <a:gd name="connsiteX3" fmla="*/ 192630 w 1911620"/>
              <a:gd name="connsiteY3" fmla="*/ 3819481 h 3821225"/>
              <a:gd name="connsiteX4" fmla="*/ 158096 w 1911620"/>
              <a:gd name="connsiteY4" fmla="*/ 3821225 h 3821225"/>
              <a:gd name="connsiteX5" fmla="*/ 314650 w 1911620"/>
              <a:gd name="connsiteY5" fmla="*/ 3797332 h 3821225"/>
              <a:gd name="connsiteX6" fmla="*/ 1573721 w 1911620"/>
              <a:gd name="connsiteY6" fmla="*/ 2252504 h 3821225"/>
              <a:gd name="connsiteX7" fmla="*/ 158082 w 1911620"/>
              <a:gd name="connsiteY7" fmla="*/ 683781 h 3821225"/>
              <a:gd name="connsiteX8" fmla="*/ 0 w 1911620"/>
              <a:gd name="connsiteY8" fmla="*/ 675799 h 3821225"/>
              <a:gd name="connsiteX9" fmla="*/ 0 w 1911620"/>
              <a:gd name="connsiteY9" fmla="*/ 0 h 3821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11620" h="3821225">
                <a:moveTo>
                  <a:pt x="0" y="0"/>
                </a:moveTo>
                <a:lnTo>
                  <a:pt x="192630" y="9727"/>
                </a:lnTo>
                <a:cubicBezTo>
                  <a:pt x="1158161" y="107782"/>
                  <a:pt x="1911620" y="923204"/>
                  <a:pt x="1911620" y="1914604"/>
                </a:cubicBezTo>
                <a:cubicBezTo>
                  <a:pt x="1911620" y="2906005"/>
                  <a:pt x="1158161" y="3721426"/>
                  <a:pt x="192630" y="3819481"/>
                </a:cubicBezTo>
                <a:lnTo>
                  <a:pt x="158096" y="3821225"/>
                </a:lnTo>
                <a:lnTo>
                  <a:pt x="314650" y="3797332"/>
                </a:lnTo>
                <a:cubicBezTo>
                  <a:pt x="1033201" y="3650295"/>
                  <a:pt x="1573721" y="3014522"/>
                  <a:pt x="1573721" y="2252504"/>
                </a:cubicBezTo>
                <a:cubicBezTo>
                  <a:pt x="1573721" y="1436056"/>
                  <a:pt x="953226" y="764532"/>
                  <a:pt x="158082" y="683781"/>
                </a:cubicBezTo>
                <a:lnTo>
                  <a:pt x="0" y="675799"/>
                </a:lnTo>
                <a:lnTo>
                  <a:pt x="0" y="0"/>
                </a:lnTo>
                <a:close/>
              </a:path>
            </a:pathLst>
          </a:custGeom>
          <a:solidFill>
            <a:srgbClr val="7F542A"/>
          </a:solidFill>
          <a:ln>
            <a:noFill/>
          </a:ln>
          <a:effectLst>
            <a:outerShdw blurRad="317500" dist="152400" dir="10800000" algn="r" rotWithShape="0">
              <a:prstClr val="black">
                <a:alpha val="64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DA48B83A-4FFC-C807-173E-9260544CBC6D}"/>
              </a:ext>
            </a:extLst>
          </p:cNvPr>
          <p:cNvSpPr/>
          <p:nvPr/>
        </p:nvSpPr>
        <p:spPr>
          <a:xfrm flipH="1">
            <a:off x="3155382" y="2389456"/>
            <a:ext cx="1816053" cy="3633808"/>
          </a:xfrm>
          <a:custGeom>
            <a:avLst/>
            <a:gdLst>
              <a:gd name="connsiteX0" fmla="*/ 0 w 1573721"/>
              <a:gd name="connsiteY0" fmla="*/ 0 h 3148916"/>
              <a:gd name="connsiteX1" fmla="*/ 158082 w 1573721"/>
              <a:gd name="connsiteY1" fmla="*/ 7982 h 3148916"/>
              <a:gd name="connsiteX2" fmla="*/ 1573721 w 1573721"/>
              <a:gd name="connsiteY2" fmla="*/ 1576705 h 3148916"/>
              <a:gd name="connsiteX3" fmla="*/ 314650 w 1573721"/>
              <a:gd name="connsiteY3" fmla="*/ 3121533 h 3148916"/>
              <a:gd name="connsiteX4" fmla="*/ 158096 w 1573721"/>
              <a:gd name="connsiteY4" fmla="*/ 3145426 h 3148916"/>
              <a:gd name="connsiteX5" fmla="*/ 88989 w 1573721"/>
              <a:gd name="connsiteY5" fmla="*/ 3148916 h 3148916"/>
              <a:gd name="connsiteX6" fmla="*/ 88990 w 1573721"/>
              <a:gd name="connsiteY6" fmla="*/ 3148916 h 3148916"/>
              <a:gd name="connsiteX7" fmla="*/ 123534 w 1573721"/>
              <a:gd name="connsiteY7" fmla="*/ 3147171 h 3148916"/>
              <a:gd name="connsiteX8" fmla="*/ 1235821 w 1573721"/>
              <a:gd name="connsiteY8" fmla="*/ 1914604 h 3148916"/>
              <a:gd name="connsiteX9" fmla="*/ 123534 w 1573721"/>
              <a:gd name="connsiteY9" fmla="*/ 682037 h 3148916"/>
              <a:gd name="connsiteX10" fmla="*/ 0 w 1573721"/>
              <a:gd name="connsiteY10" fmla="*/ 675799 h 3148916"/>
              <a:gd name="connsiteX11" fmla="*/ 0 w 1573721"/>
              <a:gd name="connsiteY11" fmla="*/ 0 h 31489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573721" h="3148916">
                <a:moveTo>
                  <a:pt x="0" y="0"/>
                </a:moveTo>
                <a:lnTo>
                  <a:pt x="158082" y="7982"/>
                </a:lnTo>
                <a:cubicBezTo>
                  <a:pt x="953226" y="88733"/>
                  <a:pt x="1573721" y="760257"/>
                  <a:pt x="1573721" y="1576705"/>
                </a:cubicBezTo>
                <a:cubicBezTo>
                  <a:pt x="1573721" y="2338723"/>
                  <a:pt x="1033201" y="2974496"/>
                  <a:pt x="314650" y="3121533"/>
                </a:cubicBezTo>
                <a:lnTo>
                  <a:pt x="158096" y="3145426"/>
                </a:lnTo>
                <a:lnTo>
                  <a:pt x="88989" y="3148916"/>
                </a:lnTo>
                <a:lnTo>
                  <a:pt x="88990" y="3148916"/>
                </a:lnTo>
                <a:lnTo>
                  <a:pt x="123534" y="3147171"/>
                </a:lnTo>
                <a:cubicBezTo>
                  <a:pt x="748289" y="3083724"/>
                  <a:pt x="1235821" y="2556099"/>
                  <a:pt x="1235821" y="1914604"/>
                </a:cubicBezTo>
                <a:cubicBezTo>
                  <a:pt x="1235821" y="1273109"/>
                  <a:pt x="748289" y="745484"/>
                  <a:pt x="123534" y="682037"/>
                </a:cubicBezTo>
                <a:lnTo>
                  <a:pt x="0" y="675799"/>
                </a:lnTo>
                <a:lnTo>
                  <a:pt x="0" y="0"/>
                </a:lnTo>
                <a:close/>
              </a:path>
            </a:pathLst>
          </a:custGeom>
          <a:solidFill>
            <a:srgbClr val="EB8D46"/>
          </a:solidFill>
          <a:ln>
            <a:noFill/>
          </a:ln>
          <a:effectLst>
            <a:outerShdw blurRad="317500" dist="152400" dir="10800000" algn="r" rotWithShape="0">
              <a:prstClr val="black">
                <a:alpha val="64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7EB9101A-B1D3-564E-36F4-CF2FE54AE58A}"/>
              </a:ext>
            </a:extLst>
          </p:cNvPr>
          <p:cNvSpPr/>
          <p:nvPr/>
        </p:nvSpPr>
        <p:spPr>
          <a:xfrm flipH="1">
            <a:off x="3545315" y="3169320"/>
            <a:ext cx="1426121" cy="2853945"/>
          </a:xfrm>
          <a:custGeom>
            <a:avLst/>
            <a:gdLst>
              <a:gd name="connsiteX0" fmla="*/ 0 w 1235821"/>
              <a:gd name="connsiteY0" fmla="*/ 0 h 2473117"/>
              <a:gd name="connsiteX1" fmla="*/ 123534 w 1235821"/>
              <a:gd name="connsiteY1" fmla="*/ 6238 h 2473117"/>
              <a:gd name="connsiteX2" fmla="*/ 1235821 w 1235821"/>
              <a:gd name="connsiteY2" fmla="*/ 1238805 h 2473117"/>
              <a:gd name="connsiteX3" fmla="*/ 123534 w 1235821"/>
              <a:gd name="connsiteY3" fmla="*/ 2471372 h 2473117"/>
              <a:gd name="connsiteX4" fmla="*/ 88990 w 1235821"/>
              <a:gd name="connsiteY4" fmla="*/ 2473117 h 2473117"/>
              <a:gd name="connsiteX5" fmla="*/ 178453 w 1235821"/>
              <a:gd name="connsiteY5" fmla="*/ 2459463 h 2473117"/>
              <a:gd name="connsiteX6" fmla="*/ 897922 w 1235821"/>
              <a:gd name="connsiteY6" fmla="*/ 1576704 h 2473117"/>
              <a:gd name="connsiteX7" fmla="*/ 88986 w 1235821"/>
              <a:gd name="connsiteY7" fmla="*/ 680291 h 2473117"/>
              <a:gd name="connsiteX8" fmla="*/ 0 w 1235821"/>
              <a:gd name="connsiteY8" fmla="*/ 675798 h 2473117"/>
              <a:gd name="connsiteX9" fmla="*/ 0 w 1235821"/>
              <a:gd name="connsiteY9" fmla="*/ 0 h 24731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821" h="2473117">
                <a:moveTo>
                  <a:pt x="0" y="0"/>
                </a:moveTo>
                <a:lnTo>
                  <a:pt x="123534" y="6238"/>
                </a:lnTo>
                <a:cubicBezTo>
                  <a:pt x="748289" y="69685"/>
                  <a:pt x="1235821" y="597310"/>
                  <a:pt x="1235821" y="1238805"/>
                </a:cubicBezTo>
                <a:cubicBezTo>
                  <a:pt x="1235821" y="1880300"/>
                  <a:pt x="748289" y="2407925"/>
                  <a:pt x="123534" y="2471372"/>
                </a:cubicBezTo>
                <a:lnTo>
                  <a:pt x="88990" y="2473117"/>
                </a:lnTo>
                <a:lnTo>
                  <a:pt x="178453" y="2459463"/>
                </a:lnTo>
                <a:cubicBezTo>
                  <a:pt x="589053" y="2375442"/>
                  <a:pt x="897922" y="2012143"/>
                  <a:pt x="897922" y="1576704"/>
                </a:cubicBezTo>
                <a:cubicBezTo>
                  <a:pt x="897922" y="1110163"/>
                  <a:pt x="543353" y="726435"/>
                  <a:pt x="88986" y="680291"/>
                </a:cubicBezTo>
                <a:lnTo>
                  <a:pt x="0" y="675798"/>
                </a:lnTo>
                <a:lnTo>
                  <a:pt x="0" y="0"/>
                </a:lnTo>
                <a:close/>
              </a:path>
            </a:pathLst>
          </a:custGeom>
          <a:solidFill>
            <a:srgbClr val="D7C7B6"/>
          </a:solidFill>
          <a:ln>
            <a:noFill/>
          </a:ln>
          <a:effectLst>
            <a:outerShdw blurRad="317500" dist="152400" dir="10800000" algn="r" rotWithShape="0">
              <a:prstClr val="black">
                <a:alpha val="64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E7BC2D4D-E6AA-0443-D576-4F3F23B27D1C}"/>
              </a:ext>
            </a:extLst>
          </p:cNvPr>
          <p:cNvSpPr/>
          <p:nvPr/>
        </p:nvSpPr>
        <p:spPr>
          <a:xfrm flipH="1">
            <a:off x="3935246" y="3949182"/>
            <a:ext cx="1036190" cy="2079269"/>
          </a:xfrm>
          <a:custGeom>
            <a:avLst/>
            <a:gdLst>
              <a:gd name="connsiteX0" fmla="*/ 0 w 897922"/>
              <a:gd name="connsiteY0" fmla="*/ 0 h 1801813"/>
              <a:gd name="connsiteX1" fmla="*/ 88986 w 897922"/>
              <a:gd name="connsiteY1" fmla="*/ 4493 h 1801813"/>
              <a:gd name="connsiteX2" fmla="*/ 897922 w 897922"/>
              <a:gd name="connsiteY2" fmla="*/ 900906 h 1801813"/>
              <a:gd name="connsiteX3" fmla="*/ 178453 w 897922"/>
              <a:gd name="connsiteY3" fmla="*/ 1783665 h 1801813"/>
              <a:gd name="connsiteX4" fmla="*/ 88990 w 897922"/>
              <a:gd name="connsiteY4" fmla="*/ 1797319 h 1801813"/>
              <a:gd name="connsiteX5" fmla="*/ 0 w 897922"/>
              <a:gd name="connsiteY5" fmla="*/ 1801813 h 1801813"/>
              <a:gd name="connsiteX6" fmla="*/ 0 w 897922"/>
              <a:gd name="connsiteY6" fmla="*/ 1801655 h 1801813"/>
              <a:gd name="connsiteX7" fmla="*/ 110355 w 897922"/>
              <a:gd name="connsiteY7" fmla="*/ 1790530 h 1801813"/>
              <a:gd name="connsiteX8" fmla="*/ 560023 w 897922"/>
              <a:gd name="connsiteY8" fmla="*/ 1238806 h 1801813"/>
              <a:gd name="connsiteX9" fmla="*/ 110355 w 897922"/>
              <a:gd name="connsiteY9" fmla="*/ 687082 h 1801813"/>
              <a:gd name="connsiteX10" fmla="*/ 0 w 897922"/>
              <a:gd name="connsiteY10" fmla="*/ 675957 h 1801813"/>
              <a:gd name="connsiteX11" fmla="*/ 0 w 897922"/>
              <a:gd name="connsiteY11" fmla="*/ 0 h 18018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97922" h="1801813">
                <a:moveTo>
                  <a:pt x="0" y="0"/>
                </a:moveTo>
                <a:lnTo>
                  <a:pt x="88986" y="4493"/>
                </a:lnTo>
                <a:cubicBezTo>
                  <a:pt x="543353" y="50637"/>
                  <a:pt x="897922" y="434365"/>
                  <a:pt x="897922" y="900906"/>
                </a:cubicBezTo>
                <a:cubicBezTo>
                  <a:pt x="897922" y="1336345"/>
                  <a:pt x="589053" y="1699644"/>
                  <a:pt x="178453" y="1783665"/>
                </a:cubicBezTo>
                <a:lnTo>
                  <a:pt x="88990" y="1797319"/>
                </a:lnTo>
                <a:lnTo>
                  <a:pt x="0" y="1801813"/>
                </a:lnTo>
                <a:lnTo>
                  <a:pt x="0" y="1801655"/>
                </a:lnTo>
                <a:lnTo>
                  <a:pt x="110355" y="1790530"/>
                </a:lnTo>
                <a:cubicBezTo>
                  <a:pt x="366980" y="1738018"/>
                  <a:pt x="560023" y="1510956"/>
                  <a:pt x="560023" y="1238806"/>
                </a:cubicBezTo>
                <a:cubicBezTo>
                  <a:pt x="560023" y="966657"/>
                  <a:pt x="366980" y="739595"/>
                  <a:pt x="110355" y="687082"/>
                </a:cubicBezTo>
                <a:lnTo>
                  <a:pt x="0" y="675957"/>
                </a:lnTo>
                <a:lnTo>
                  <a:pt x="0" y="0"/>
                </a:lnTo>
                <a:close/>
              </a:path>
            </a:pathLst>
          </a:custGeom>
          <a:solidFill>
            <a:srgbClr val="C5ECBF"/>
          </a:solidFill>
          <a:ln>
            <a:noFill/>
          </a:ln>
          <a:effectLst>
            <a:outerShdw blurRad="317500" dist="152400" dir="10800000" algn="r" rotWithShape="0">
              <a:prstClr val="black">
                <a:alpha val="64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1">
            <a:extLst>
              <a:ext uri="{FF2B5EF4-FFF2-40B4-BE49-F238E27FC236}">
                <a16:creationId xmlns:a16="http://schemas.microsoft.com/office/drawing/2014/main" id="{69B5D946-70AC-48B4-8FFE-5291F316A900}"/>
              </a:ext>
            </a:extLst>
          </p:cNvPr>
          <p:cNvSpPr/>
          <p:nvPr/>
        </p:nvSpPr>
        <p:spPr>
          <a:xfrm flipH="1">
            <a:off x="4325177" y="4729226"/>
            <a:ext cx="646259" cy="1299041"/>
          </a:xfrm>
          <a:custGeom>
            <a:avLst/>
            <a:gdLst>
              <a:gd name="connsiteX0" fmla="*/ 0 w 560023"/>
              <a:gd name="connsiteY0" fmla="*/ 0 h 1125698"/>
              <a:gd name="connsiteX1" fmla="*/ 110355 w 560023"/>
              <a:gd name="connsiteY1" fmla="*/ 11125 h 1125698"/>
              <a:gd name="connsiteX2" fmla="*/ 560023 w 560023"/>
              <a:gd name="connsiteY2" fmla="*/ 562849 h 1125698"/>
              <a:gd name="connsiteX3" fmla="*/ 110355 w 560023"/>
              <a:gd name="connsiteY3" fmla="*/ 1114573 h 1125698"/>
              <a:gd name="connsiteX4" fmla="*/ 0 w 560023"/>
              <a:gd name="connsiteY4" fmla="*/ 1125698 h 1125698"/>
              <a:gd name="connsiteX5" fmla="*/ 0 w 560023"/>
              <a:gd name="connsiteY5" fmla="*/ 0 h 11256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0023" h="1125698">
                <a:moveTo>
                  <a:pt x="0" y="0"/>
                </a:moveTo>
                <a:lnTo>
                  <a:pt x="110355" y="11125"/>
                </a:lnTo>
                <a:cubicBezTo>
                  <a:pt x="366980" y="63638"/>
                  <a:pt x="560023" y="290700"/>
                  <a:pt x="560023" y="562849"/>
                </a:cubicBezTo>
                <a:cubicBezTo>
                  <a:pt x="560023" y="834999"/>
                  <a:pt x="366980" y="1062061"/>
                  <a:pt x="110355" y="1114573"/>
                </a:cubicBezTo>
                <a:lnTo>
                  <a:pt x="0" y="1125698"/>
                </a:lnTo>
                <a:lnTo>
                  <a:pt x="0" y="0"/>
                </a:lnTo>
                <a:close/>
              </a:path>
            </a:pathLst>
          </a:custGeom>
          <a:solidFill>
            <a:srgbClr val="E3F4C6"/>
          </a:solidFill>
          <a:ln>
            <a:noFill/>
          </a:ln>
          <a:effectLst>
            <a:outerShdw blurRad="317500" dist="342900" dir="10800000" algn="r" rotWithShape="0">
              <a:prstClr val="black">
                <a:alpha val="64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BEF19320-F272-5B5A-D3FB-2A8478C6A407}"/>
              </a:ext>
            </a:extLst>
          </p:cNvPr>
          <p:cNvGrpSpPr/>
          <p:nvPr/>
        </p:nvGrpSpPr>
        <p:grpSpPr>
          <a:xfrm>
            <a:off x="4971435" y="920901"/>
            <a:ext cx="6524795" cy="646331"/>
            <a:chOff x="4971435" y="920901"/>
            <a:chExt cx="6524795" cy="646331"/>
          </a:xfrm>
        </p:grpSpPr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678E30F4-3B7B-5BDC-C7A7-98DFAD3D7963}"/>
                </a:ext>
              </a:extLst>
            </p:cNvPr>
            <p:cNvSpPr txBox="1"/>
            <p:nvPr/>
          </p:nvSpPr>
          <p:spPr>
            <a:xfrm>
              <a:off x="5751299" y="920901"/>
              <a:ext cx="5744931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000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POWER DISTANCE</a:t>
              </a:r>
              <a:endPara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r>
                <a:rPr lang="en-GB" sz="1600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How much inequality in power a society accepts.</a:t>
              </a:r>
              <a:endPara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C1535BBB-8C36-C7A3-47CE-E5114138D5A6}"/>
                </a:ext>
              </a:extLst>
            </p:cNvPr>
            <p:cNvSpPr txBox="1"/>
            <p:nvPr/>
          </p:nvSpPr>
          <p:spPr>
            <a:xfrm>
              <a:off x="4971435" y="920901"/>
              <a:ext cx="8534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600" dirty="0">
                  <a:solidFill>
                    <a:srgbClr val="386273"/>
                  </a:solidFill>
                  <a:latin typeface="Russo One" panose="02000503050000020004" pitchFamily="2" charset="0"/>
                </a:rPr>
                <a:t>01</a:t>
              </a:r>
            </a:p>
          </p:txBody>
        </p:sp>
      </p:grpSp>
      <p:grpSp>
        <p:nvGrpSpPr>
          <p:cNvPr id="55" name="Group 54">
            <a:extLst>
              <a:ext uri="{FF2B5EF4-FFF2-40B4-BE49-F238E27FC236}">
                <a16:creationId xmlns:a16="http://schemas.microsoft.com/office/drawing/2014/main" id="{16496274-B0A3-4025-182D-E9E2E5A5E956}"/>
              </a:ext>
            </a:extLst>
          </p:cNvPr>
          <p:cNvGrpSpPr/>
          <p:nvPr/>
        </p:nvGrpSpPr>
        <p:grpSpPr>
          <a:xfrm>
            <a:off x="4971435" y="1630637"/>
            <a:ext cx="6524795" cy="678958"/>
            <a:chOff x="4971435" y="1630637"/>
            <a:chExt cx="6524795" cy="678958"/>
          </a:xfrm>
        </p:grpSpPr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49F0E09F-20D7-0AE0-A4B2-EAFD63CAA760}"/>
                </a:ext>
              </a:extLst>
            </p:cNvPr>
            <p:cNvSpPr txBox="1"/>
            <p:nvPr/>
          </p:nvSpPr>
          <p:spPr>
            <a:xfrm>
              <a:off x="5751299" y="1630637"/>
              <a:ext cx="5744931" cy="6155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000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INDIVIDUALISM VS. COLLECTIVISM </a:t>
              </a:r>
              <a:endPara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r>
                <a:rPr lang="en-GB" sz="1400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Whether people prioritize themselves or their group.</a:t>
              </a:r>
              <a:endPara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B4359400-3AAF-BB71-EF94-140139BE2760}"/>
                </a:ext>
              </a:extLst>
            </p:cNvPr>
            <p:cNvSpPr txBox="1"/>
            <p:nvPr/>
          </p:nvSpPr>
          <p:spPr>
            <a:xfrm>
              <a:off x="4971435" y="1663264"/>
              <a:ext cx="8534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600" dirty="0">
                  <a:solidFill>
                    <a:srgbClr val="7F542A"/>
                  </a:solidFill>
                  <a:latin typeface="Russo One" panose="02000503050000020004" pitchFamily="2" charset="0"/>
                </a:rPr>
                <a:t>02</a:t>
              </a:r>
            </a:p>
          </p:txBody>
        </p:sp>
      </p:grpSp>
      <p:grpSp>
        <p:nvGrpSpPr>
          <p:cNvPr id="56" name="Group 55">
            <a:extLst>
              <a:ext uri="{FF2B5EF4-FFF2-40B4-BE49-F238E27FC236}">
                <a16:creationId xmlns:a16="http://schemas.microsoft.com/office/drawing/2014/main" id="{57502C9E-7778-DBCD-2189-17A5D21FB0C4}"/>
              </a:ext>
            </a:extLst>
          </p:cNvPr>
          <p:cNvGrpSpPr/>
          <p:nvPr/>
        </p:nvGrpSpPr>
        <p:grpSpPr>
          <a:xfrm>
            <a:off x="4971435" y="2431726"/>
            <a:ext cx="6524795" cy="657731"/>
            <a:chOff x="4971435" y="2431726"/>
            <a:chExt cx="6524795" cy="657731"/>
          </a:xfrm>
        </p:grpSpPr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B52DDFFF-B243-2C9B-E8CB-278375D9B879}"/>
                </a:ext>
              </a:extLst>
            </p:cNvPr>
            <p:cNvSpPr txBox="1"/>
            <p:nvPr/>
          </p:nvSpPr>
          <p:spPr>
            <a:xfrm>
              <a:off x="5751299" y="2431726"/>
              <a:ext cx="5744931" cy="6155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000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MASCULINITY VS. FEMININITY</a:t>
              </a:r>
              <a:endPara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r>
                <a:rPr lang="en-GB" sz="1400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Whether a culture values competition or care</a:t>
              </a:r>
              <a:endPara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477ECA44-535D-7A35-6666-A377F532C466}"/>
                </a:ext>
              </a:extLst>
            </p:cNvPr>
            <p:cNvSpPr txBox="1"/>
            <p:nvPr/>
          </p:nvSpPr>
          <p:spPr>
            <a:xfrm>
              <a:off x="4971435" y="2443126"/>
              <a:ext cx="8534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600" dirty="0">
                  <a:solidFill>
                    <a:srgbClr val="EB8D46"/>
                  </a:solidFill>
                  <a:latin typeface="Russo One" panose="02000503050000020004" pitchFamily="2" charset="0"/>
                </a:rPr>
                <a:t>03</a:t>
              </a:r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0EA800B0-D3C0-D686-115E-B48524B4DDC1}"/>
              </a:ext>
            </a:extLst>
          </p:cNvPr>
          <p:cNvGrpSpPr/>
          <p:nvPr/>
        </p:nvGrpSpPr>
        <p:grpSpPr>
          <a:xfrm>
            <a:off x="4971435" y="3229313"/>
            <a:ext cx="6524795" cy="646331"/>
            <a:chOff x="4971435" y="3229313"/>
            <a:chExt cx="6524795" cy="646331"/>
          </a:xfrm>
        </p:grpSpPr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4E2AB547-997D-42AB-55E0-4A8CD1121C16}"/>
                </a:ext>
              </a:extLst>
            </p:cNvPr>
            <p:cNvSpPr txBox="1"/>
            <p:nvPr/>
          </p:nvSpPr>
          <p:spPr>
            <a:xfrm>
              <a:off x="5751299" y="3232816"/>
              <a:ext cx="5744931" cy="6155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000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UNCERTAINTY AVOIDANCE</a:t>
              </a:r>
              <a:endPara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r>
                <a:rPr lang="en-GB" sz="1400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How comfortable people are with ambiguity</a:t>
              </a:r>
              <a:endPara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51" name="TextBox 50">
              <a:extLst>
                <a:ext uri="{FF2B5EF4-FFF2-40B4-BE49-F238E27FC236}">
                  <a16:creationId xmlns:a16="http://schemas.microsoft.com/office/drawing/2014/main" id="{B8DDD9DE-D3AD-6D1E-FEDD-4242BCF9D9BD}"/>
                </a:ext>
              </a:extLst>
            </p:cNvPr>
            <p:cNvSpPr txBox="1"/>
            <p:nvPr/>
          </p:nvSpPr>
          <p:spPr>
            <a:xfrm>
              <a:off x="4971435" y="3229313"/>
              <a:ext cx="8534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600" dirty="0">
                  <a:solidFill>
                    <a:srgbClr val="D4C4B3"/>
                  </a:solidFill>
                  <a:latin typeface="Russo One" panose="02000503050000020004" pitchFamily="2" charset="0"/>
                </a:rPr>
                <a:t>04</a:t>
              </a:r>
            </a:p>
          </p:txBody>
        </p:sp>
      </p:grpSp>
      <p:grpSp>
        <p:nvGrpSpPr>
          <p:cNvPr id="58" name="Group 57">
            <a:extLst>
              <a:ext uri="{FF2B5EF4-FFF2-40B4-BE49-F238E27FC236}">
                <a16:creationId xmlns:a16="http://schemas.microsoft.com/office/drawing/2014/main" id="{7FA47658-19CA-B2C3-102E-0602546C26E1}"/>
              </a:ext>
            </a:extLst>
          </p:cNvPr>
          <p:cNvGrpSpPr/>
          <p:nvPr/>
        </p:nvGrpSpPr>
        <p:grpSpPr>
          <a:xfrm>
            <a:off x="4971435" y="4033906"/>
            <a:ext cx="6524795" cy="695136"/>
            <a:chOff x="4971435" y="4033906"/>
            <a:chExt cx="6524795" cy="695136"/>
          </a:xfrm>
        </p:grpSpPr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4CBBEDFA-925A-8AD5-6113-07EDD848D8FE}"/>
                </a:ext>
              </a:extLst>
            </p:cNvPr>
            <p:cNvSpPr txBox="1"/>
            <p:nvPr/>
          </p:nvSpPr>
          <p:spPr>
            <a:xfrm>
              <a:off x="5751299" y="4033906"/>
              <a:ext cx="5744931" cy="6155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000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LONG VS. SHORT TERM ORIENTATION</a:t>
              </a:r>
              <a:endPara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r>
                <a:rPr lang="en-GB" sz="1400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Whether a society focuses on the future or the present.</a:t>
              </a:r>
              <a:endPara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04CDB896-C562-A918-E373-15E21D3F0EBC}"/>
                </a:ext>
              </a:extLst>
            </p:cNvPr>
            <p:cNvSpPr txBox="1"/>
            <p:nvPr/>
          </p:nvSpPr>
          <p:spPr>
            <a:xfrm>
              <a:off x="4971435" y="4082711"/>
              <a:ext cx="8534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600" dirty="0">
                  <a:solidFill>
                    <a:srgbClr val="BEE4B8"/>
                  </a:solidFill>
                  <a:latin typeface="Russo One" panose="02000503050000020004" pitchFamily="2" charset="0"/>
                </a:rPr>
                <a:t>05</a:t>
              </a:r>
            </a:p>
          </p:txBody>
        </p:sp>
      </p:grpSp>
      <p:grpSp>
        <p:nvGrpSpPr>
          <p:cNvPr id="59" name="Group 58">
            <a:extLst>
              <a:ext uri="{FF2B5EF4-FFF2-40B4-BE49-F238E27FC236}">
                <a16:creationId xmlns:a16="http://schemas.microsoft.com/office/drawing/2014/main" id="{44D02ED6-4396-85F8-7158-DB01CF32E7C9}"/>
              </a:ext>
            </a:extLst>
          </p:cNvPr>
          <p:cNvGrpSpPr/>
          <p:nvPr/>
        </p:nvGrpSpPr>
        <p:grpSpPr>
          <a:xfrm>
            <a:off x="4971435" y="4834996"/>
            <a:ext cx="6524795" cy="646331"/>
            <a:chOff x="4971435" y="4834996"/>
            <a:chExt cx="6524795" cy="646331"/>
          </a:xfrm>
        </p:grpSpPr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7B463768-E5C3-04E5-AC1A-A1CAC8DFE2F4}"/>
                </a:ext>
              </a:extLst>
            </p:cNvPr>
            <p:cNvSpPr txBox="1"/>
            <p:nvPr/>
          </p:nvSpPr>
          <p:spPr>
            <a:xfrm>
              <a:off x="5751299" y="4834996"/>
              <a:ext cx="5744931" cy="6155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000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INDULGENCE VS. RESTRAINT</a:t>
              </a:r>
              <a:endPara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r>
                <a:rPr lang="en-GB" sz="1400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How freely people can satisfy desires.</a:t>
              </a:r>
              <a:endPara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2719707E-3804-577B-8F2E-C3C3A393DB9A}"/>
                </a:ext>
              </a:extLst>
            </p:cNvPr>
            <p:cNvSpPr txBox="1"/>
            <p:nvPr/>
          </p:nvSpPr>
          <p:spPr>
            <a:xfrm>
              <a:off x="4971435" y="4834996"/>
              <a:ext cx="8534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600" dirty="0">
                  <a:solidFill>
                    <a:srgbClr val="E3F4C6"/>
                  </a:solidFill>
                  <a:latin typeface="Russo One" panose="02000503050000020004" pitchFamily="2" charset="0"/>
                </a:rPr>
                <a:t>06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807BA1E2-11EE-4523-2687-31B62689DFA3}"/>
              </a:ext>
            </a:extLst>
          </p:cNvPr>
          <p:cNvSpPr txBox="1"/>
          <p:nvPr/>
        </p:nvSpPr>
        <p:spPr>
          <a:xfrm>
            <a:off x="8803603" y="6260636"/>
            <a:ext cx="275654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4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Komisarof</a:t>
            </a: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&amp; </a:t>
            </a:r>
            <a:r>
              <a:rPr lang="en-GB" sz="14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Akaliyski</a:t>
            </a: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2025)</a:t>
            </a:r>
            <a:endParaRPr lang="en-GB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09461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4" accel="20000" fill="hold" grpId="0" nodeType="withEffect" p14:presetBounceEnd="7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7" dur="25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8" dur="25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4" accel="20000" fill="hold" grpId="0" nodeType="withEffect" p14:presetBounceEnd="7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11" dur="25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12" dur="25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4" accel="20000" fill="hold" grpId="0" nodeType="withEffect" p14:presetBounceEnd="7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15" dur="2500" fill="hold"/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16" dur="2500" fill="hold"/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4" accel="20000" fill="hold" grpId="0" nodeType="withEffect" p14:presetBounceEnd="7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19" dur="25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20" dur="25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4" accel="20000" fill="hold" grpId="0" nodeType="withEffect" p14:presetBounceEnd="7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23" dur="25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24" dur="25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2" presetClass="entr" presetSubtype="4" accel="20000" fill="hold" grpId="0" nodeType="withEffect" p14:presetBounceEnd="7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27" dur="25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28" dur="25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4" accel="20000" fill="hold" nodeType="withEffect" p14:presetBounceEnd="7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31" dur="2500" fill="hold"/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32" dur="2500" fill="hold"/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3" presetID="2" presetClass="entr" presetSubtype="4" accel="20000" fill="hold" nodeType="withEffect" p14:presetBounceEnd="7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35" dur="2500" fill="hold"/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36" dur="2500" fill="hold"/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7" presetID="2" presetClass="entr" presetSubtype="4" accel="20000" fill="hold" nodeType="withEffect" p14:presetBounceEnd="7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39" dur="2500" fill="hold"/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40" dur="2500" fill="hold"/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1" presetID="2" presetClass="entr" presetSubtype="4" accel="20000" fill="hold" nodeType="withEffect" p14:presetBounceEnd="7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43" dur="2500" fill="hold"/>
                                            <p:tgtEl>
                                              <p:spTgt spid="5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44" dur="2500" fill="hold"/>
                                            <p:tgtEl>
                                              <p:spTgt spid="5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5" presetID="2" presetClass="entr" presetSubtype="4" accel="20000" fill="hold" nodeType="withEffect" p14:presetBounceEnd="7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47" dur="2500" fill="hold"/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48" dur="2500" fill="hold"/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9" presetID="2" presetClass="entr" presetSubtype="4" accel="20000" fill="hold" nodeType="withEffect" p14:presetBounceEnd="7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51" dur="2500" fill="hold"/>
                                            <p:tgtEl>
                                              <p:spTgt spid="5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52" dur="2500" fill="hold"/>
                                            <p:tgtEl>
                                              <p:spTgt spid="5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3" presetID="2" presetClass="entr" presetSubtype="4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5" dur="10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6" dur="10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20" grpId="0" animBg="1"/>
          <p:bldP spid="31" grpId="0" animBg="1"/>
          <p:bldP spid="18" grpId="0" animBg="1"/>
          <p:bldP spid="29" grpId="0" animBg="1"/>
          <p:bldP spid="15" grpId="0" animBg="1"/>
          <p:bldP spid="27" grpId="0" animBg="1"/>
          <p:bldP spid="2" grpId="0"/>
        </p:bld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4" accel="2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25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25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4" accel="2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25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25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4" accel="2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5" dur="2500" fill="hold"/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6" dur="2500" fill="hold"/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4" accel="2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9" dur="25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0" dur="25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4" accel="2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3" dur="25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4" dur="250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2" presetClass="entr" presetSubtype="4" accel="2000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7" dur="25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8" dur="25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4" accel="2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1" dur="2500" fill="hold"/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2" dur="2500" fill="hold"/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3" presetID="2" presetClass="entr" presetSubtype="4" accel="2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5" dur="2500" fill="hold"/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6" dur="2500" fill="hold"/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7" presetID="2" presetClass="entr" presetSubtype="4" accel="2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9" dur="2500" fill="hold"/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0" dur="2500" fill="hold"/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1" presetID="2" presetClass="entr" presetSubtype="4" accel="2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3" dur="2500" fill="hold"/>
                                            <p:tgtEl>
                                              <p:spTgt spid="5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4" dur="2500" fill="hold"/>
                                            <p:tgtEl>
                                              <p:spTgt spid="5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5" presetID="2" presetClass="entr" presetSubtype="4" accel="2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7" dur="2500" fill="hold"/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8" dur="2500" fill="hold"/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9" presetID="2" presetClass="entr" presetSubtype="4" accel="2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1" dur="2500" fill="hold"/>
                                            <p:tgtEl>
                                              <p:spTgt spid="5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2" dur="2500" fill="hold"/>
                                            <p:tgtEl>
                                              <p:spTgt spid="5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3" presetID="2" presetClass="entr" presetSubtype="4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5" dur="10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6" dur="10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20" grpId="0" animBg="1"/>
          <p:bldP spid="31" grpId="0" animBg="1"/>
          <p:bldP spid="18" grpId="0" animBg="1"/>
          <p:bldP spid="29" grpId="0" animBg="1"/>
          <p:bldP spid="15" grpId="0" animBg="1"/>
          <p:bldP spid="27" grpId="0" animBg="1"/>
          <p:bldP spid="2" grpId="0"/>
        </p:bldLst>
      </p:timing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Rectangle 66">
            <a:extLst>
              <a:ext uri="{FF2B5EF4-FFF2-40B4-BE49-F238E27FC236}">
                <a16:creationId xmlns:a16="http://schemas.microsoft.com/office/drawing/2014/main" id="{66864091-D96B-61DA-6581-7742C79D694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0">
                <a:schemeClr val="tx1"/>
              </a:gs>
              <a:gs pos="10000">
                <a:srgbClr val="344152"/>
              </a:gs>
            </a:gsLst>
            <a:path path="circle">
              <a:fillToRect l="50000" t="50000" r="50000" b="50000"/>
            </a:path>
          </a:gradFill>
          <a:effectLst>
            <a:outerShdw blurRad="317500" sx="102000" sy="102000" algn="ctr" rotWithShape="0">
              <a:prstClr val="black">
                <a:alpha val="7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88" name="Group 87">
            <a:extLst>
              <a:ext uri="{FF2B5EF4-FFF2-40B4-BE49-F238E27FC236}">
                <a16:creationId xmlns:a16="http://schemas.microsoft.com/office/drawing/2014/main" id="{9348F180-F59B-6237-64AB-FA65908FF8A5}"/>
              </a:ext>
            </a:extLst>
          </p:cNvPr>
          <p:cNvGrpSpPr/>
          <p:nvPr/>
        </p:nvGrpSpPr>
        <p:grpSpPr>
          <a:xfrm>
            <a:off x="5268584" y="2582111"/>
            <a:ext cx="1717705" cy="1244308"/>
            <a:chOff x="5359368" y="2198811"/>
            <a:chExt cx="1717705" cy="1244308"/>
          </a:xfrm>
        </p:grpSpPr>
        <p:sp>
          <p:nvSpPr>
            <p:cNvPr id="93" name="Jandt's">
              <a:extLst>
                <a:ext uri="{FF2B5EF4-FFF2-40B4-BE49-F238E27FC236}">
                  <a16:creationId xmlns:a16="http://schemas.microsoft.com/office/drawing/2014/main" id="{19CDC481-B35F-7659-306B-B751380FE196}"/>
                </a:ext>
              </a:extLst>
            </p:cNvPr>
            <p:cNvSpPr txBox="1"/>
            <p:nvPr/>
          </p:nvSpPr>
          <p:spPr>
            <a:xfrm>
              <a:off x="5365815" y="2735233"/>
              <a:ext cx="171125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000" dirty="0">
                  <a:solidFill>
                    <a:schemeClr val="bg1"/>
                  </a:solidFill>
                  <a:effectLst>
                    <a:outerShdw blurRad="88900" dist="63500" algn="l" rotWithShape="0">
                      <a:prstClr val="black">
                        <a:alpha val="81000"/>
                      </a:prstClr>
                    </a:outerShdw>
                  </a:effectLst>
                  <a:latin typeface="League Spartan Black" pitchFamily="2" charset="0"/>
                </a:rPr>
                <a:t>Jandt’s</a:t>
              </a:r>
            </a:p>
          </p:txBody>
        </p:sp>
        <p:sp>
          <p:nvSpPr>
            <p:cNvPr id="95" name="Fred">
              <a:extLst>
                <a:ext uri="{FF2B5EF4-FFF2-40B4-BE49-F238E27FC236}">
                  <a16:creationId xmlns:a16="http://schemas.microsoft.com/office/drawing/2014/main" id="{83E94706-CA97-11F5-4F21-D51816280AEF}"/>
                </a:ext>
              </a:extLst>
            </p:cNvPr>
            <p:cNvSpPr txBox="1"/>
            <p:nvPr/>
          </p:nvSpPr>
          <p:spPr>
            <a:xfrm>
              <a:off x="5359368" y="2198811"/>
              <a:ext cx="1654662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000" dirty="0">
                  <a:solidFill>
                    <a:schemeClr val="bg1"/>
                  </a:solidFill>
                  <a:effectLst>
                    <a:outerShdw blurRad="88900" dist="63500" algn="l" rotWithShape="0">
                      <a:prstClr val="black">
                        <a:alpha val="81000"/>
                      </a:prstClr>
                    </a:outerShdw>
                  </a:effectLst>
                  <a:latin typeface="League Spartan Black" pitchFamily="2" charset="0"/>
                </a:rPr>
                <a:t>Fred E.</a:t>
              </a:r>
            </a:p>
          </p:txBody>
        </p:sp>
      </p:grpSp>
      <p:sp>
        <p:nvSpPr>
          <p:cNvPr id="96" name="TextBox 95">
            <a:extLst>
              <a:ext uri="{FF2B5EF4-FFF2-40B4-BE49-F238E27FC236}">
                <a16:creationId xmlns:a16="http://schemas.microsoft.com/office/drawing/2014/main" id="{4F9C7B56-0462-B02B-60C8-1DEE4E5DD930}"/>
              </a:ext>
            </a:extLst>
          </p:cNvPr>
          <p:cNvSpPr txBox="1"/>
          <p:nvPr/>
        </p:nvSpPr>
        <p:spPr>
          <a:xfrm>
            <a:off x="5007807" y="3544334"/>
            <a:ext cx="20767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>
                <a:solidFill>
                  <a:schemeClr val="bg1"/>
                </a:solidFill>
                <a:effectLst>
                  <a:outerShdw blurRad="635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Russo One" panose="02000503050000020004" pitchFamily="2" charset="0"/>
              </a:rPr>
              <a:t>Theory</a:t>
            </a:r>
            <a:endParaRPr lang="en-US" sz="3600" dirty="0">
              <a:solidFill>
                <a:schemeClr val="bg1"/>
              </a:solidFill>
              <a:effectLst>
                <a:outerShdw blurRad="63500" dist="38100" dir="2700000" algn="tl" rotWithShape="0">
                  <a:prstClr val="black">
                    <a:alpha val="40000"/>
                  </a:prstClr>
                </a:outerShdw>
              </a:effectLst>
              <a:latin typeface="Russo One" panose="02000503050000020004" pitchFamily="2" charset="0"/>
            </a:endParaRPr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57FF2576-A3AA-806F-DC93-D7829192781A}"/>
              </a:ext>
            </a:extLst>
          </p:cNvPr>
          <p:cNvSpPr txBox="1"/>
          <p:nvPr/>
        </p:nvSpPr>
        <p:spPr>
          <a:xfrm>
            <a:off x="1078751" y="1564886"/>
            <a:ext cx="2505456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rgbClr val="DAC2B8"/>
                </a:solidFill>
                <a:latin typeface="Russo One" panose="02000503050000020004" pitchFamily="2" charset="0"/>
              </a:rPr>
              <a:t>01</a:t>
            </a:r>
            <a:endParaRPr lang="en-US" dirty="0">
              <a:solidFill>
                <a:srgbClr val="DAC2B8"/>
              </a:solidFill>
              <a:latin typeface="Russo One" panose="02000503050000020004" pitchFamily="2" charset="0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Examine how identity, perception, and culture impact communication.</a:t>
            </a:r>
            <a:endParaRPr lang="en-US" sz="4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5" name="TextBox 84">
            <a:extLst>
              <a:ext uri="{FF2B5EF4-FFF2-40B4-BE49-F238E27FC236}">
                <a16:creationId xmlns:a16="http://schemas.microsoft.com/office/drawing/2014/main" id="{672D9D42-3DC8-EBBE-906A-74C30A69A9DB}"/>
              </a:ext>
            </a:extLst>
          </p:cNvPr>
          <p:cNvSpPr txBox="1"/>
          <p:nvPr/>
        </p:nvSpPr>
        <p:spPr>
          <a:xfrm>
            <a:off x="8607794" y="1564886"/>
            <a:ext cx="2501507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rgbClr val="ED6B47"/>
                </a:solidFill>
                <a:latin typeface="Russo One" panose="02000503050000020004" pitchFamily="2" charset="0"/>
              </a:rPr>
              <a:t>02</a:t>
            </a:r>
            <a:endParaRPr lang="en-US" dirty="0">
              <a:solidFill>
                <a:srgbClr val="ED6B47"/>
              </a:solidFill>
              <a:latin typeface="Russo One" panose="02000503050000020004" pitchFamily="2" charset="0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Promotes cultural knowledge, empathy, and respect. </a:t>
            </a:r>
            <a:endParaRPr lang="en-US" sz="11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id="{AA7C5E65-CFF4-B8C8-354B-7846758DA9B9}"/>
              </a:ext>
            </a:extLst>
          </p:cNvPr>
          <p:cNvSpPr txBox="1"/>
          <p:nvPr/>
        </p:nvSpPr>
        <p:spPr>
          <a:xfrm>
            <a:off x="1078751" y="4004109"/>
            <a:ext cx="2505456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>
                <a:solidFill>
                  <a:srgbClr val="80422B"/>
                </a:solidFill>
                <a:latin typeface="Russo One" panose="02000503050000020004" pitchFamily="2" charset="0"/>
              </a:rPr>
              <a:t>03</a:t>
            </a:r>
          </a:p>
          <a:p>
            <a:pPr algn="ctr"/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Claims preconceptions and assumptions obstruct understanding.</a:t>
            </a:r>
            <a:endParaRPr lang="en-US" sz="11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7" name="TextBox 86">
            <a:extLst>
              <a:ext uri="{FF2B5EF4-FFF2-40B4-BE49-F238E27FC236}">
                <a16:creationId xmlns:a16="http://schemas.microsoft.com/office/drawing/2014/main" id="{1C17FF00-3860-7E32-7EFF-34477150BB40}"/>
              </a:ext>
            </a:extLst>
          </p:cNvPr>
          <p:cNvSpPr txBox="1"/>
          <p:nvPr/>
        </p:nvSpPr>
        <p:spPr>
          <a:xfrm>
            <a:off x="8607794" y="3919471"/>
            <a:ext cx="2505456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>
                <a:solidFill>
                  <a:srgbClr val="8CBDAA"/>
                </a:solidFill>
                <a:latin typeface="Russo One" panose="02000503050000020004" pitchFamily="2" charset="0"/>
              </a:rPr>
              <a:t>04</a:t>
            </a:r>
          </a:p>
          <a:p>
            <a:pPr algn="ctr"/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Promotes cultural awareness via reflection and adaptation.</a:t>
            </a:r>
            <a:endParaRPr lang="en-US" sz="11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33A59CB6-3DB4-0270-2184-1985BDA53B0C}"/>
              </a:ext>
            </a:extLst>
          </p:cNvPr>
          <p:cNvGrpSpPr/>
          <p:nvPr/>
        </p:nvGrpSpPr>
        <p:grpSpPr>
          <a:xfrm>
            <a:off x="3752913" y="1133783"/>
            <a:ext cx="2243512" cy="2245472"/>
            <a:chOff x="3752913" y="1133783"/>
            <a:chExt cx="2243512" cy="2245472"/>
          </a:xfrm>
        </p:grpSpPr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FB8766B6-DEE9-BBF1-0C6F-D5DEEDE607A4}"/>
                </a:ext>
              </a:extLst>
            </p:cNvPr>
            <p:cNvSpPr/>
            <p:nvPr/>
          </p:nvSpPr>
          <p:spPr>
            <a:xfrm>
              <a:off x="3752913" y="1133783"/>
              <a:ext cx="2243512" cy="2245472"/>
            </a:xfrm>
            <a:custGeom>
              <a:avLst/>
              <a:gdLst>
                <a:gd name="connsiteX0" fmla="*/ 0 w 2570508"/>
                <a:gd name="connsiteY0" fmla="*/ 0 h 2572754"/>
                <a:gd name="connsiteX1" fmla="*/ 2570508 w 2570508"/>
                <a:gd name="connsiteY1" fmla="*/ 734226 h 2572754"/>
                <a:gd name="connsiteX2" fmla="*/ 2560780 w 2570508"/>
                <a:gd name="connsiteY2" fmla="*/ 743954 h 2572754"/>
                <a:gd name="connsiteX3" fmla="*/ 2560780 w 2570508"/>
                <a:gd name="connsiteY3" fmla="*/ 1326832 h 2572754"/>
                <a:gd name="connsiteX4" fmla="*/ 2493943 w 2570508"/>
                <a:gd name="connsiteY4" fmla="*/ 1330207 h 2572754"/>
                <a:gd name="connsiteX5" fmla="*/ 1327961 w 2570508"/>
                <a:gd name="connsiteY5" fmla="*/ 2496189 h 2572754"/>
                <a:gd name="connsiteX6" fmla="*/ 1324095 w 2570508"/>
                <a:gd name="connsiteY6" fmla="*/ 2572754 h 2572754"/>
                <a:gd name="connsiteX7" fmla="*/ 731980 w 2570508"/>
                <a:gd name="connsiteY7" fmla="*/ 2572754 h 2572754"/>
                <a:gd name="connsiteX8" fmla="*/ 734226 w 2570508"/>
                <a:gd name="connsiteY8" fmla="*/ 2570508 h 2572754"/>
                <a:gd name="connsiteX9" fmla="*/ 0 w 2570508"/>
                <a:gd name="connsiteY9" fmla="*/ 0 h 2572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70508" h="2572754">
                  <a:moveTo>
                    <a:pt x="0" y="0"/>
                  </a:moveTo>
                  <a:lnTo>
                    <a:pt x="2570508" y="734226"/>
                  </a:lnTo>
                  <a:lnTo>
                    <a:pt x="2560780" y="743954"/>
                  </a:lnTo>
                  <a:lnTo>
                    <a:pt x="2560780" y="1326832"/>
                  </a:lnTo>
                  <a:lnTo>
                    <a:pt x="2493943" y="1330207"/>
                  </a:lnTo>
                  <a:cubicBezTo>
                    <a:pt x="1879154" y="1392643"/>
                    <a:pt x="1390397" y="1881400"/>
                    <a:pt x="1327961" y="2496189"/>
                  </a:cubicBezTo>
                  <a:lnTo>
                    <a:pt x="1324095" y="2572754"/>
                  </a:lnTo>
                  <a:lnTo>
                    <a:pt x="731980" y="2572754"/>
                  </a:lnTo>
                  <a:lnTo>
                    <a:pt x="734226" y="257050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AC2B8"/>
            </a:solidFill>
            <a:ln>
              <a:noFill/>
            </a:ln>
            <a:effectLst>
              <a:outerShdw blurRad="317500" dist="1524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5CD10A9-407E-C5F1-8DF2-BC9781829EDB}"/>
                </a:ext>
              </a:extLst>
            </p:cNvPr>
            <p:cNvSpPr/>
            <p:nvPr/>
          </p:nvSpPr>
          <p:spPr>
            <a:xfrm>
              <a:off x="4161839" y="1769647"/>
              <a:ext cx="1206008" cy="831315"/>
            </a:xfrm>
            <a:custGeom>
              <a:avLst/>
              <a:gdLst>
                <a:gd name="connsiteX0" fmla="*/ 3446343 w 5286323"/>
                <a:gd name="connsiteY0" fmla="*/ 2179421 h 3643925"/>
                <a:gd name="connsiteX1" fmla="*/ 3503360 w 5286323"/>
                <a:gd name="connsiteY1" fmla="*/ 2238300 h 3643925"/>
                <a:gd name="connsiteX2" fmla="*/ 3515170 w 5286323"/>
                <a:gd name="connsiteY2" fmla="*/ 2280014 h 3643925"/>
                <a:gd name="connsiteX3" fmla="*/ 3682522 w 5286323"/>
                <a:gd name="connsiteY3" fmla="*/ 2499544 h 3643925"/>
                <a:gd name="connsiteX4" fmla="*/ 3872292 w 5286323"/>
                <a:gd name="connsiteY4" fmla="*/ 2525210 h 3643925"/>
                <a:gd name="connsiteX5" fmla="*/ 4056811 w 5286323"/>
                <a:gd name="connsiteY5" fmla="*/ 2389169 h 3643925"/>
                <a:gd name="connsiteX6" fmla="*/ 4082600 w 5286323"/>
                <a:gd name="connsiteY6" fmla="*/ 2334819 h 3643925"/>
                <a:gd name="connsiteX7" fmla="*/ 4139906 w 5286323"/>
                <a:gd name="connsiteY7" fmla="*/ 2264131 h 3643925"/>
                <a:gd name="connsiteX8" fmla="*/ 4192850 w 5286323"/>
                <a:gd name="connsiteY8" fmla="*/ 2258836 h 3643925"/>
                <a:gd name="connsiteX9" fmla="*/ 4251088 w 5286323"/>
                <a:gd name="connsiteY9" fmla="*/ 2322369 h 3643925"/>
                <a:gd name="connsiteX10" fmla="*/ 4214027 w 5286323"/>
                <a:gd name="connsiteY10" fmla="*/ 2449434 h 3643925"/>
                <a:gd name="connsiteX11" fmla="*/ 4204990 w 5286323"/>
                <a:gd name="connsiteY11" fmla="*/ 2465255 h 3643925"/>
                <a:gd name="connsiteX12" fmla="*/ 3922837 w 5286323"/>
                <a:gd name="connsiteY12" fmla="*/ 2682387 h 3643925"/>
                <a:gd name="connsiteX13" fmla="*/ 3552230 w 5286323"/>
                <a:gd name="connsiteY13" fmla="*/ 2613560 h 3643925"/>
                <a:gd name="connsiteX14" fmla="*/ 3493992 w 5286323"/>
                <a:gd name="connsiteY14" fmla="*/ 2565910 h 3643925"/>
                <a:gd name="connsiteX15" fmla="*/ 3483962 w 5286323"/>
                <a:gd name="connsiteY15" fmla="*/ 2557410 h 3643925"/>
                <a:gd name="connsiteX16" fmla="*/ 3344116 w 5286323"/>
                <a:gd name="connsiteY16" fmla="*/ 2279373 h 3643925"/>
                <a:gd name="connsiteX17" fmla="*/ 3354353 w 5286323"/>
                <a:gd name="connsiteY17" fmla="*/ 2213834 h 3643925"/>
                <a:gd name="connsiteX18" fmla="*/ 3446343 w 5286323"/>
                <a:gd name="connsiteY18" fmla="*/ 2179421 h 3643925"/>
                <a:gd name="connsiteX19" fmla="*/ 1735732 w 5286323"/>
                <a:gd name="connsiteY19" fmla="*/ 1393790 h 3643925"/>
                <a:gd name="connsiteX20" fmla="*/ 1940424 w 5286323"/>
                <a:gd name="connsiteY20" fmla="*/ 1439051 h 3643925"/>
                <a:gd name="connsiteX21" fmla="*/ 1956351 w 5286323"/>
                <a:gd name="connsiteY21" fmla="*/ 1446873 h 3643925"/>
                <a:gd name="connsiteX22" fmla="*/ 2064180 w 5286323"/>
                <a:gd name="connsiteY22" fmla="*/ 1512179 h 3643925"/>
                <a:gd name="connsiteX23" fmla="*/ 2076857 w 5286323"/>
                <a:gd name="connsiteY23" fmla="*/ 1521341 h 3643925"/>
                <a:gd name="connsiteX24" fmla="*/ 2197201 w 5286323"/>
                <a:gd name="connsiteY24" fmla="*/ 1669025 h 3643925"/>
                <a:gd name="connsiteX25" fmla="*/ 2175362 w 5286323"/>
                <a:gd name="connsiteY25" fmla="*/ 1729250 h 3643925"/>
                <a:gd name="connsiteX26" fmla="*/ 2114476 w 5286323"/>
                <a:gd name="connsiteY26" fmla="*/ 1758700 h 3643925"/>
                <a:gd name="connsiteX27" fmla="*/ 2016199 w 5286323"/>
                <a:gd name="connsiteY27" fmla="*/ 1696821 h 3643925"/>
                <a:gd name="connsiteX28" fmla="*/ 1715888 w 5286323"/>
                <a:gd name="connsiteY28" fmla="*/ 1557688 h 3643925"/>
                <a:gd name="connsiteX29" fmla="*/ 1555920 w 5286323"/>
                <a:gd name="connsiteY29" fmla="*/ 1581006 h 3643925"/>
                <a:gd name="connsiteX30" fmla="*/ 1537865 w 5286323"/>
                <a:gd name="connsiteY30" fmla="*/ 1586817 h 3643925"/>
                <a:gd name="connsiteX31" fmla="*/ 1312378 w 5286323"/>
                <a:gd name="connsiteY31" fmla="*/ 1782193 h 3643925"/>
                <a:gd name="connsiteX32" fmla="*/ 1302907 w 5286323"/>
                <a:gd name="connsiteY32" fmla="*/ 1800661 h 3643925"/>
                <a:gd name="connsiteX33" fmla="*/ 1253428 w 5286323"/>
                <a:gd name="connsiteY33" fmla="*/ 2070663 h 3643925"/>
                <a:gd name="connsiteX34" fmla="*/ 1250500 w 5286323"/>
                <a:gd name="connsiteY34" fmla="*/ 2206734 h 3643925"/>
                <a:gd name="connsiteX35" fmla="*/ 1200617 w 5286323"/>
                <a:gd name="connsiteY35" fmla="*/ 2239162 h 3643925"/>
                <a:gd name="connsiteX36" fmla="*/ 1146931 w 5286323"/>
                <a:gd name="connsiteY36" fmla="*/ 2230230 h 3643925"/>
                <a:gd name="connsiteX37" fmla="*/ 1093913 w 5286323"/>
                <a:gd name="connsiteY37" fmla="*/ 2076582 h 3643925"/>
                <a:gd name="connsiteX38" fmla="*/ 1093637 w 5286323"/>
                <a:gd name="connsiteY38" fmla="*/ 2024856 h 3643925"/>
                <a:gd name="connsiteX39" fmla="*/ 1093394 w 5286323"/>
                <a:gd name="connsiteY39" fmla="*/ 1985170 h 3643925"/>
                <a:gd name="connsiteX40" fmla="*/ 1238257 w 5286323"/>
                <a:gd name="connsiteY40" fmla="*/ 1602184 h 3643925"/>
                <a:gd name="connsiteX41" fmla="*/ 1249590 w 5286323"/>
                <a:gd name="connsiteY41" fmla="*/ 1587458 h 3643925"/>
                <a:gd name="connsiteX42" fmla="*/ 1699743 w 5286323"/>
                <a:gd name="connsiteY42" fmla="*/ 1394032 h 3643925"/>
                <a:gd name="connsiteX43" fmla="*/ 1735732 w 5286323"/>
                <a:gd name="connsiteY43" fmla="*/ 1393790 h 3643925"/>
                <a:gd name="connsiteX44" fmla="*/ 3077377 w 5286323"/>
                <a:gd name="connsiteY44" fmla="*/ 1070306 h 3643925"/>
                <a:gd name="connsiteX45" fmla="*/ 3229198 w 5286323"/>
                <a:gd name="connsiteY45" fmla="*/ 1093862 h 3643925"/>
                <a:gd name="connsiteX46" fmla="*/ 3246174 w 5286323"/>
                <a:gd name="connsiteY46" fmla="*/ 1099301 h 3643925"/>
                <a:gd name="connsiteX47" fmla="*/ 3425090 w 5286323"/>
                <a:gd name="connsiteY47" fmla="*/ 1189160 h 3643925"/>
                <a:gd name="connsiteX48" fmla="*/ 3439649 w 5286323"/>
                <a:gd name="connsiteY48" fmla="*/ 1200266 h 3643925"/>
                <a:gd name="connsiteX49" fmla="*/ 3658041 w 5286323"/>
                <a:gd name="connsiteY49" fmla="*/ 1522706 h 3643925"/>
                <a:gd name="connsiteX50" fmla="*/ 3660371 w 5286323"/>
                <a:gd name="connsiteY50" fmla="*/ 1532760 h 3643925"/>
                <a:gd name="connsiteX51" fmla="*/ 3666978 w 5286323"/>
                <a:gd name="connsiteY51" fmla="*/ 1772867 h 3643925"/>
                <a:gd name="connsiteX52" fmla="*/ 3665093 w 5286323"/>
                <a:gd name="connsiteY52" fmla="*/ 1786807 h 3643925"/>
                <a:gd name="connsiteX53" fmla="*/ 3615686 w 5286323"/>
                <a:gd name="connsiteY53" fmla="*/ 1888020 h 3643925"/>
                <a:gd name="connsiteX54" fmla="*/ 3552155 w 5286323"/>
                <a:gd name="connsiteY54" fmla="*/ 1893314 h 3643925"/>
                <a:gd name="connsiteX55" fmla="*/ 3509800 w 5286323"/>
                <a:gd name="connsiteY55" fmla="*/ 1835076 h 3643925"/>
                <a:gd name="connsiteX56" fmla="*/ 3508476 w 5286323"/>
                <a:gd name="connsiteY56" fmla="*/ 1793050 h 3643925"/>
                <a:gd name="connsiteX57" fmla="*/ 3508652 w 5286323"/>
                <a:gd name="connsiteY57" fmla="*/ 1781667 h 3643925"/>
                <a:gd name="connsiteX58" fmla="*/ 3512447 w 5286323"/>
                <a:gd name="connsiteY58" fmla="*/ 1728527 h 3643925"/>
                <a:gd name="connsiteX59" fmla="*/ 3477372 w 5286323"/>
                <a:gd name="connsiteY59" fmla="*/ 1514764 h 3643925"/>
                <a:gd name="connsiteX60" fmla="*/ 3469430 w 5286323"/>
                <a:gd name="connsiteY60" fmla="*/ 1498556 h 3643925"/>
                <a:gd name="connsiteX61" fmla="*/ 3403912 w 5286323"/>
                <a:gd name="connsiteY61" fmla="*/ 1395641 h 3643925"/>
                <a:gd name="connsiteX62" fmla="*/ 3391710 w 5286323"/>
                <a:gd name="connsiteY62" fmla="*/ 1381516 h 3643925"/>
                <a:gd name="connsiteX63" fmla="*/ 3113900 w 5286323"/>
                <a:gd name="connsiteY63" fmla="*/ 1235031 h 3643925"/>
                <a:gd name="connsiteX64" fmla="*/ 3081286 w 5286323"/>
                <a:gd name="connsiteY64" fmla="*/ 1234824 h 3643925"/>
                <a:gd name="connsiteX65" fmla="*/ 3063852 w 5286323"/>
                <a:gd name="connsiteY65" fmla="*/ 1234850 h 3643925"/>
                <a:gd name="connsiteX66" fmla="*/ 2863886 w 5286323"/>
                <a:gd name="connsiteY66" fmla="*/ 1279165 h 3643925"/>
                <a:gd name="connsiteX67" fmla="*/ 2850381 w 5286323"/>
                <a:gd name="connsiteY67" fmla="*/ 1286879 h 3643925"/>
                <a:gd name="connsiteX68" fmla="*/ 2708880 w 5286323"/>
                <a:gd name="connsiteY68" fmla="*/ 1410449 h 3643925"/>
                <a:gd name="connsiteX69" fmla="*/ 2644831 w 5286323"/>
                <a:gd name="connsiteY69" fmla="*/ 1454210 h 3643925"/>
                <a:gd name="connsiteX70" fmla="*/ 2577990 w 5286323"/>
                <a:gd name="connsiteY70" fmla="*/ 1432702 h 3643925"/>
                <a:gd name="connsiteX71" fmla="*/ 2553503 w 5286323"/>
                <a:gd name="connsiteY71" fmla="*/ 1375787 h 3643925"/>
                <a:gd name="connsiteX72" fmla="*/ 2662669 w 5286323"/>
                <a:gd name="connsiteY72" fmla="*/ 1219823 h 3643925"/>
                <a:gd name="connsiteX73" fmla="*/ 3039849 w 5286323"/>
                <a:gd name="connsiteY73" fmla="*/ 1070722 h 3643925"/>
                <a:gd name="connsiteX74" fmla="*/ 3077377 w 5286323"/>
                <a:gd name="connsiteY74" fmla="*/ 1070306 h 3643925"/>
                <a:gd name="connsiteX75" fmla="*/ 2235658 w 5286323"/>
                <a:gd name="connsiteY75" fmla="*/ 607353 h 3643925"/>
                <a:gd name="connsiteX76" fmla="*/ 2270770 w 5286323"/>
                <a:gd name="connsiteY76" fmla="*/ 611989 h 3643925"/>
                <a:gd name="connsiteX77" fmla="*/ 2318419 w 5286323"/>
                <a:gd name="connsiteY77" fmla="*/ 670227 h 3643925"/>
                <a:gd name="connsiteX78" fmla="*/ 2244298 w 5286323"/>
                <a:gd name="connsiteY78" fmla="*/ 961418 h 3643925"/>
                <a:gd name="connsiteX79" fmla="*/ 1937224 w 5286323"/>
                <a:gd name="connsiteY79" fmla="*/ 1162604 h 3643925"/>
                <a:gd name="connsiteX80" fmla="*/ 1894869 w 5286323"/>
                <a:gd name="connsiteY80" fmla="*/ 1167899 h 3643925"/>
                <a:gd name="connsiteX81" fmla="*/ 1881902 w 5286323"/>
                <a:gd name="connsiteY81" fmla="*/ 1168746 h 3643925"/>
                <a:gd name="connsiteX82" fmla="*/ 1677800 w 5286323"/>
                <a:gd name="connsiteY82" fmla="*/ 1120249 h 3643925"/>
                <a:gd name="connsiteX83" fmla="*/ 1663283 w 5286323"/>
                <a:gd name="connsiteY83" fmla="*/ 1114541 h 3643925"/>
                <a:gd name="connsiteX84" fmla="*/ 1559322 w 5286323"/>
                <a:gd name="connsiteY84" fmla="*/ 1037785 h 3643925"/>
                <a:gd name="connsiteX85" fmla="*/ 1534666 w 5286323"/>
                <a:gd name="connsiteY85" fmla="*/ 1017815 h 3643925"/>
                <a:gd name="connsiteX86" fmla="*/ 1486207 w 5286323"/>
                <a:gd name="connsiteY86" fmla="*/ 959102 h 3643925"/>
                <a:gd name="connsiteX87" fmla="*/ 1477863 w 5286323"/>
                <a:gd name="connsiteY87" fmla="*/ 947262 h 3643925"/>
                <a:gd name="connsiteX88" fmla="*/ 1434259 w 5286323"/>
                <a:gd name="connsiteY88" fmla="*/ 834353 h 3643925"/>
                <a:gd name="connsiteX89" fmla="*/ 1471319 w 5286323"/>
                <a:gd name="connsiteY89" fmla="*/ 776115 h 3643925"/>
                <a:gd name="connsiteX90" fmla="*/ 1549888 w 5286323"/>
                <a:gd name="connsiteY90" fmla="*/ 774894 h 3643925"/>
                <a:gd name="connsiteX91" fmla="*/ 1626264 w 5286323"/>
                <a:gd name="connsiteY91" fmla="*/ 863762 h 3643925"/>
                <a:gd name="connsiteX92" fmla="*/ 1814792 w 5286323"/>
                <a:gd name="connsiteY92" fmla="*/ 995170 h 3643925"/>
                <a:gd name="connsiteX93" fmla="*/ 2019080 w 5286323"/>
                <a:gd name="connsiteY93" fmla="*/ 950209 h 3643925"/>
                <a:gd name="connsiteX94" fmla="*/ 2133116 w 5286323"/>
                <a:gd name="connsiteY94" fmla="*/ 823764 h 3643925"/>
                <a:gd name="connsiteX95" fmla="*/ 2138524 w 5286323"/>
                <a:gd name="connsiteY95" fmla="*/ 813463 h 3643925"/>
                <a:gd name="connsiteX96" fmla="*/ 2163703 w 5286323"/>
                <a:gd name="connsiteY96" fmla="*/ 701508 h 3643925"/>
                <a:gd name="connsiteX97" fmla="*/ 2202274 w 5286323"/>
                <a:gd name="connsiteY97" fmla="*/ 618276 h 3643925"/>
                <a:gd name="connsiteX98" fmla="*/ 2235658 w 5286323"/>
                <a:gd name="connsiteY98" fmla="*/ 607353 h 3643925"/>
                <a:gd name="connsiteX99" fmla="*/ 2522529 w 5286323"/>
                <a:gd name="connsiteY99" fmla="*/ 216712 h 3643925"/>
                <a:gd name="connsiteX100" fmla="*/ 2159625 w 5286323"/>
                <a:gd name="connsiteY100" fmla="*/ 294211 h 3643925"/>
                <a:gd name="connsiteX101" fmla="*/ 2143142 w 5286323"/>
                <a:gd name="connsiteY101" fmla="*/ 301946 h 3643925"/>
                <a:gd name="connsiteX102" fmla="*/ 2032560 w 5286323"/>
                <a:gd name="connsiteY102" fmla="*/ 384216 h 3643925"/>
                <a:gd name="connsiteX103" fmla="*/ 2024430 w 5286323"/>
                <a:gd name="connsiteY103" fmla="*/ 391534 h 3643925"/>
                <a:gd name="connsiteX104" fmla="*/ 1925164 w 5286323"/>
                <a:gd name="connsiteY104" fmla="*/ 509131 h 3643925"/>
                <a:gd name="connsiteX105" fmla="*/ 1831707 w 5286323"/>
                <a:gd name="connsiteY105" fmla="*/ 588713 h 3643925"/>
                <a:gd name="connsiteX106" fmla="*/ 1734418 w 5286323"/>
                <a:gd name="connsiteY106" fmla="*/ 558599 h 3643925"/>
                <a:gd name="connsiteX107" fmla="*/ 1695271 w 5286323"/>
                <a:gd name="connsiteY107" fmla="*/ 525054 h 3643925"/>
                <a:gd name="connsiteX108" fmla="*/ 1319116 w 5286323"/>
                <a:gd name="connsiteY108" fmla="*/ 393817 h 3643925"/>
                <a:gd name="connsiteX109" fmla="*/ 1016040 w 5286323"/>
                <a:gd name="connsiteY109" fmla="*/ 537750 h 3643925"/>
                <a:gd name="connsiteX110" fmla="*/ 1007754 w 5286323"/>
                <a:gd name="connsiteY110" fmla="*/ 545432 h 3643925"/>
                <a:gd name="connsiteX111" fmla="*/ 865341 w 5286323"/>
                <a:gd name="connsiteY111" fmla="*/ 753321 h 3643925"/>
                <a:gd name="connsiteX112" fmla="*/ 798970 w 5286323"/>
                <a:gd name="connsiteY112" fmla="*/ 835892 h 3643925"/>
                <a:gd name="connsiteX113" fmla="*/ 788715 w 5286323"/>
                <a:gd name="connsiteY113" fmla="*/ 840794 h 3643925"/>
                <a:gd name="connsiteX114" fmla="*/ 721831 w 5286323"/>
                <a:gd name="connsiteY114" fmla="*/ 852209 h 3643925"/>
                <a:gd name="connsiteX115" fmla="*/ 704789 w 5286323"/>
                <a:gd name="connsiteY115" fmla="*/ 853316 h 3643925"/>
                <a:gd name="connsiteX116" fmla="*/ 669835 w 5286323"/>
                <a:gd name="connsiteY116" fmla="*/ 855343 h 3643925"/>
                <a:gd name="connsiteX117" fmla="*/ 510094 w 5286323"/>
                <a:gd name="connsiteY117" fmla="*/ 906704 h 3643925"/>
                <a:gd name="connsiteX118" fmla="*/ 496916 w 5286323"/>
                <a:gd name="connsiteY118" fmla="*/ 913635 h 3643925"/>
                <a:gd name="connsiteX119" fmla="*/ 407187 w 5286323"/>
                <a:gd name="connsiteY119" fmla="*/ 982477 h 3643925"/>
                <a:gd name="connsiteX120" fmla="*/ 390970 w 5286323"/>
                <a:gd name="connsiteY120" fmla="*/ 995057 h 3643925"/>
                <a:gd name="connsiteX121" fmla="*/ 230959 w 5286323"/>
                <a:gd name="connsiteY121" fmla="*/ 1315546 h 3643925"/>
                <a:gd name="connsiteX122" fmla="*/ 230402 w 5286323"/>
                <a:gd name="connsiteY122" fmla="*/ 1370613 h 3643925"/>
                <a:gd name="connsiteX123" fmla="*/ 230302 w 5286323"/>
                <a:gd name="connsiteY123" fmla="*/ 1404301 h 3643925"/>
                <a:gd name="connsiteX124" fmla="*/ 268209 w 5286323"/>
                <a:gd name="connsiteY124" fmla="*/ 1587031 h 3643925"/>
                <a:gd name="connsiteX125" fmla="*/ 273837 w 5286323"/>
                <a:gd name="connsiteY125" fmla="*/ 1597747 h 3643925"/>
                <a:gd name="connsiteX126" fmla="*/ 595301 w 5286323"/>
                <a:gd name="connsiteY126" fmla="*/ 1874521 h 3643925"/>
                <a:gd name="connsiteX127" fmla="*/ 608129 w 5286323"/>
                <a:gd name="connsiteY127" fmla="*/ 1878714 h 3643925"/>
                <a:gd name="connsiteX128" fmla="*/ 633167 w 5286323"/>
                <a:gd name="connsiteY128" fmla="*/ 1886603 h 3643925"/>
                <a:gd name="connsiteX129" fmla="*/ 724849 w 5286323"/>
                <a:gd name="connsiteY129" fmla="*/ 1951348 h 3643925"/>
                <a:gd name="connsiteX130" fmla="*/ 716235 w 5286323"/>
                <a:gd name="connsiteY130" fmla="*/ 2146684 h 3643925"/>
                <a:gd name="connsiteX131" fmla="*/ 836693 w 5286323"/>
                <a:gd name="connsiteY131" fmla="*/ 2587007 h 3643925"/>
                <a:gd name="connsiteX132" fmla="*/ 899230 w 5286323"/>
                <a:gd name="connsiteY132" fmla="*/ 2659471 h 3643925"/>
                <a:gd name="connsiteX133" fmla="*/ 908035 w 5286323"/>
                <a:gd name="connsiteY133" fmla="*/ 2669133 h 3643925"/>
                <a:gd name="connsiteX134" fmla="*/ 1049792 w 5286323"/>
                <a:gd name="connsiteY134" fmla="*/ 2773300 h 3643925"/>
                <a:gd name="connsiteX135" fmla="*/ 1065055 w 5286323"/>
                <a:gd name="connsiteY135" fmla="*/ 2781368 h 3643925"/>
                <a:gd name="connsiteX136" fmla="*/ 1226491 w 5286323"/>
                <a:gd name="connsiteY136" fmla="*/ 2836504 h 3643925"/>
                <a:gd name="connsiteX137" fmla="*/ 1239087 w 5286323"/>
                <a:gd name="connsiteY137" fmla="*/ 2839141 h 3643925"/>
                <a:gd name="connsiteX138" fmla="*/ 1636901 w 5286323"/>
                <a:gd name="connsiteY138" fmla="*/ 2776826 h 3643925"/>
                <a:gd name="connsiteX139" fmla="*/ 1676513 w 5286323"/>
                <a:gd name="connsiteY139" fmla="*/ 2758084 h 3643925"/>
                <a:gd name="connsiteX140" fmla="*/ 1690268 w 5286323"/>
                <a:gd name="connsiteY140" fmla="*/ 2751858 h 3643925"/>
                <a:gd name="connsiteX141" fmla="*/ 1720504 w 5286323"/>
                <a:gd name="connsiteY141" fmla="*/ 2738330 h 3643925"/>
                <a:gd name="connsiteX142" fmla="*/ 1895896 w 5286323"/>
                <a:gd name="connsiteY142" fmla="*/ 2493280 h 3643925"/>
                <a:gd name="connsiteX143" fmla="*/ 1907152 w 5286323"/>
                <a:gd name="connsiteY143" fmla="*/ 2385820 h 3643925"/>
                <a:gd name="connsiteX144" fmla="*/ 1907613 w 5286323"/>
                <a:gd name="connsiteY144" fmla="*/ 2365665 h 3643925"/>
                <a:gd name="connsiteX145" fmla="*/ 1865454 w 5286323"/>
                <a:gd name="connsiteY145" fmla="*/ 2194889 h 3643925"/>
                <a:gd name="connsiteX146" fmla="*/ 1860112 w 5286323"/>
                <a:gd name="connsiteY146" fmla="*/ 2184242 h 3643925"/>
                <a:gd name="connsiteX147" fmla="*/ 1783724 w 5286323"/>
                <a:gd name="connsiteY147" fmla="*/ 2083707 h 3643925"/>
                <a:gd name="connsiteX148" fmla="*/ 1770801 w 5286323"/>
                <a:gd name="connsiteY148" fmla="*/ 2067602 h 3643925"/>
                <a:gd name="connsiteX149" fmla="*/ 1724163 w 5286323"/>
                <a:gd name="connsiteY149" fmla="*/ 2024479 h 3643925"/>
                <a:gd name="connsiteX150" fmla="*/ 1714643 w 5286323"/>
                <a:gd name="connsiteY150" fmla="*/ 2017019 h 3643925"/>
                <a:gd name="connsiteX151" fmla="*/ 1622770 w 5286323"/>
                <a:gd name="connsiteY151" fmla="*/ 1955546 h 3643925"/>
                <a:gd name="connsiteX152" fmla="*/ 1572611 w 5286323"/>
                <a:gd name="connsiteY152" fmla="*/ 1891130 h 3643925"/>
                <a:gd name="connsiteX153" fmla="*/ 1587832 w 5286323"/>
                <a:gd name="connsiteY153" fmla="*/ 1834872 h 3643925"/>
                <a:gd name="connsiteX154" fmla="*/ 1652027 w 5286323"/>
                <a:gd name="connsiteY154" fmla="*/ 1810390 h 3643925"/>
                <a:gd name="connsiteX155" fmla="*/ 1889612 w 5286323"/>
                <a:gd name="connsiteY155" fmla="*/ 1951348 h 3643925"/>
                <a:gd name="connsiteX156" fmla="*/ 2046789 w 5286323"/>
                <a:gd name="connsiteY156" fmla="*/ 2284565 h 3643925"/>
                <a:gd name="connsiteX157" fmla="*/ 2048901 w 5286323"/>
                <a:gd name="connsiteY157" fmla="*/ 2297367 h 3643925"/>
                <a:gd name="connsiteX158" fmla="*/ 2044141 w 5286323"/>
                <a:gd name="connsiteY158" fmla="*/ 2481119 h 3643925"/>
                <a:gd name="connsiteX159" fmla="*/ 2041484 w 5286323"/>
                <a:gd name="connsiteY159" fmla="*/ 2499988 h 3643925"/>
                <a:gd name="connsiteX160" fmla="*/ 1901323 w 5286323"/>
                <a:gd name="connsiteY160" fmla="*/ 2799602 h 3643925"/>
                <a:gd name="connsiteX161" fmla="*/ 1857846 w 5286323"/>
                <a:gd name="connsiteY161" fmla="*/ 2909630 h 3643925"/>
                <a:gd name="connsiteX162" fmla="*/ 1874062 w 5286323"/>
                <a:gd name="connsiteY162" fmla="*/ 2963241 h 3643925"/>
                <a:gd name="connsiteX163" fmla="*/ 1879187 w 5286323"/>
                <a:gd name="connsiteY163" fmla="*/ 2978219 h 3643925"/>
                <a:gd name="connsiteX164" fmla="*/ 2053738 w 5286323"/>
                <a:gd name="connsiteY164" fmla="*/ 3243176 h 3643925"/>
                <a:gd name="connsiteX165" fmla="*/ 2063809 w 5286323"/>
                <a:gd name="connsiteY165" fmla="*/ 3253436 h 3643925"/>
                <a:gd name="connsiteX166" fmla="*/ 2520625 w 5286323"/>
                <a:gd name="connsiteY166" fmla="*/ 3413273 h 3643925"/>
                <a:gd name="connsiteX167" fmla="*/ 2908407 w 5286323"/>
                <a:gd name="connsiteY167" fmla="*/ 3230458 h 3643925"/>
                <a:gd name="connsiteX168" fmla="*/ 2937898 w 5286323"/>
                <a:gd name="connsiteY168" fmla="*/ 3204463 h 3643925"/>
                <a:gd name="connsiteX169" fmla="*/ 3013677 w 5286323"/>
                <a:gd name="connsiteY169" fmla="*/ 3074131 h 3643925"/>
                <a:gd name="connsiteX170" fmla="*/ 2964370 w 5286323"/>
                <a:gd name="connsiteY170" fmla="*/ 2909630 h 3643925"/>
                <a:gd name="connsiteX171" fmla="*/ 2890911 w 5286323"/>
                <a:gd name="connsiteY171" fmla="*/ 2861981 h 3643925"/>
                <a:gd name="connsiteX172" fmla="*/ 2767348 w 5286323"/>
                <a:gd name="connsiteY172" fmla="*/ 2774877 h 3643925"/>
                <a:gd name="connsiteX173" fmla="*/ 2748038 w 5286323"/>
                <a:gd name="connsiteY173" fmla="*/ 2758528 h 3643925"/>
                <a:gd name="connsiteX174" fmla="*/ 2648031 w 5286323"/>
                <a:gd name="connsiteY174" fmla="*/ 2629028 h 3643925"/>
                <a:gd name="connsiteX175" fmla="*/ 2642377 w 5286323"/>
                <a:gd name="connsiteY175" fmla="*/ 2619159 h 3643925"/>
                <a:gd name="connsiteX176" fmla="*/ 2584168 w 5286323"/>
                <a:gd name="connsiteY176" fmla="*/ 2451010 h 3643925"/>
                <a:gd name="connsiteX177" fmla="*/ 2580809 w 5286323"/>
                <a:gd name="connsiteY177" fmla="*/ 2430875 h 3643925"/>
                <a:gd name="connsiteX178" fmla="*/ 2620236 w 5286323"/>
                <a:gd name="connsiteY178" fmla="*/ 2067824 h 3643925"/>
                <a:gd name="connsiteX179" fmla="*/ 2625305 w 5286323"/>
                <a:gd name="connsiteY179" fmla="*/ 2057453 h 3643925"/>
                <a:gd name="connsiteX180" fmla="*/ 2887684 w 5286323"/>
                <a:gd name="connsiteY180" fmla="*/ 1770456 h 3643925"/>
                <a:gd name="connsiteX181" fmla="*/ 2953781 w 5286323"/>
                <a:gd name="connsiteY181" fmla="*/ 1766045 h 3643925"/>
                <a:gd name="connsiteX182" fmla="*/ 3001431 w 5286323"/>
                <a:gd name="connsiteY182" fmla="*/ 1808400 h 3643925"/>
                <a:gd name="connsiteX183" fmla="*/ 3001764 w 5286323"/>
                <a:gd name="connsiteY183" fmla="*/ 1866971 h 3643925"/>
                <a:gd name="connsiteX184" fmla="*/ 2925324 w 5286323"/>
                <a:gd name="connsiteY184" fmla="*/ 1937455 h 3643925"/>
                <a:gd name="connsiteX185" fmla="*/ 2718843 w 5286323"/>
                <a:gd name="connsiteY185" fmla="*/ 2256770 h 3643925"/>
                <a:gd name="connsiteX186" fmla="*/ 2715534 w 5286323"/>
                <a:gd name="connsiteY186" fmla="*/ 2290188 h 3643925"/>
                <a:gd name="connsiteX187" fmla="*/ 2714211 w 5286323"/>
                <a:gd name="connsiteY187" fmla="*/ 2306590 h 3643925"/>
                <a:gd name="connsiteX188" fmla="*/ 2816128 w 5286323"/>
                <a:gd name="connsiteY188" fmla="*/ 2597262 h 3643925"/>
                <a:gd name="connsiteX189" fmla="*/ 2825434 w 5286323"/>
                <a:gd name="connsiteY189" fmla="*/ 2609714 h 3643925"/>
                <a:gd name="connsiteX190" fmla="*/ 3067520 w 5286323"/>
                <a:gd name="connsiteY190" fmla="*/ 2761864 h 3643925"/>
                <a:gd name="connsiteX191" fmla="*/ 3123201 w 5286323"/>
                <a:gd name="connsiteY191" fmla="*/ 2798448 h 3643925"/>
                <a:gd name="connsiteX192" fmla="*/ 3146693 w 5286323"/>
                <a:gd name="connsiteY192" fmla="*/ 2894414 h 3643925"/>
                <a:gd name="connsiteX193" fmla="*/ 3308505 w 5286323"/>
                <a:gd name="connsiteY193" fmla="*/ 3178838 h 3643925"/>
                <a:gd name="connsiteX194" fmla="*/ 3813953 w 5286323"/>
                <a:gd name="connsiteY194" fmla="*/ 3291397 h 3643925"/>
                <a:gd name="connsiteX195" fmla="*/ 3927946 w 5286323"/>
                <a:gd name="connsiteY195" fmla="*/ 3253764 h 3643925"/>
                <a:gd name="connsiteX196" fmla="*/ 3937439 w 5286323"/>
                <a:gd name="connsiteY196" fmla="*/ 3249110 h 3643925"/>
                <a:gd name="connsiteX197" fmla="*/ 4118544 w 5286323"/>
                <a:gd name="connsiteY197" fmla="*/ 3121405 h 3643925"/>
                <a:gd name="connsiteX198" fmla="*/ 4131012 w 5286323"/>
                <a:gd name="connsiteY198" fmla="*/ 3110530 h 3643925"/>
                <a:gd name="connsiteX199" fmla="*/ 4289192 w 5286323"/>
                <a:gd name="connsiteY199" fmla="*/ 2855966 h 3643925"/>
                <a:gd name="connsiteX200" fmla="*/ 4354684 w 5286323"/>
                <a:gd name="connsiteY200" fmla="*/ 2747495 h 3643925"/>
                <a:gd name="connsiteX201" fmla="*/ 4422309 w 5286323"/>
                <a:gd name="connsiteY201" fmla="*/ 2731278 h 3643925"/>
                <a:gd name="connsiteX202" fmla="*/ 4616215 w 5286323"/>
                <a:gd name="connsiteY202" fmla="*/ 2639617 h 3643925"/>
                <a:gd name="connsiteX203" fmla="*/ 4626783 w 5286323"/>
                <a:gd name="connsiteY203" fmla="*/ 2631866 h 3643925"/>
                <a:gd name="connsiteX204" fmla="*/ 4775047 w 5286323"/>
                <a:gd name="connsiteY204" fmla="*/ 2335190 h 3643925"/>
                <a:gd name="connsiteX205" fmla="*/ 4761768 w 5286323"/>
                <a:gd name="connsiteY205" fmla="*/ 2247605 h 3643925"/>
                <a:gd name="connsiteX206" fmla="*/ 4767746 w 5286323"/>
                <a:gd name="connsiteY206" fmla="*/ 2110762 h 3643925"/>
                <a:gd name="connsiteX207" fmla="*/ 4861742 w 5286323"/>
                <a:gd name="connsiteY207" fmla="*/ 2015960 h 3643925"/>
                <a:gd name="connsiteX208" fmla="*/ 4925275 w 5286323"/>
                <a:gd name="connsiteY208" fmla="*/ 1921901 h 3643925"/>
                <a:gd name="connsiteX209" fmla="*/ 4915681 w 5286323"/>
                <a:gd name="connsiteY209" fmla="*/ 1893110 h 3643925"/>
                <a:gd name="connsiteX210" fmla="*/ 4828324 w 5286323"/>
                <a:gd name="connsiteY210" fmla="*/ 1901385 h 3643925"/>
                <a:gd name="connsiteX211" fmla="*/ 4531505 w 5286323"/>
                <a:gd name="connsiteY211" fmla="*/ 1850755 h 3643925"/>
                <a:gd name="connsiteX212" fmla="*/ 4473267 w 5286323"/>
                <a:gd name="connsiteY212" fmla="*/ 1808400 h 3643925"/>
                <a:gd name="connsiteX213" fmla="*/ 4459804 w 5286323"/>
                <a:gd name="connsiteY213" fmla="*/ 1797546 h 3643925"/>
                <a:gd name="connsiteX214" fmla="*/ 4314436 w 5286323"/>
                <a:gd name="connsiteY214" fmla="*/ 1559564 h 3643925"/>
                <a:gd name="connsiteX215" fmla="*/ 4312122 w 5286323"/>
                <a:gd name="connsiteY215" fmla="*/ 1504969 h 3643925"/>
                <a:gd name="connsiteX216" fmla="*/ 4311757 w 5286323"/>
                <a:gd name="connsiteY216" fmla="*/ 1491161 h 3643925"/>
                <a:gd name="connsiteX217" fmla="*/ 4335614 w 5286323"/>
                <a:gd name="connsiteY217" fmla="*/ 1421911 h 3643925"/>
                <a:gd name="connsiteX218" fmla="*/ 4399146 w 5286323"/>
                <a:gd name="connsiteY218" fmla="*/ 1411322 h 3643925"/>
                <a:gd name="connsiteX219" fmla="*/ 4446504 w 5286323"/>
                <a:gd name="connsiteY219" fmla="*/ 1464165 h 3643925"/>
                <a:gd name="connsiteX220" fmla="*/ 4463256 w 5286323"/>
                <a:gd name="connsiteY220" fmla="*/ 1514864 h 3643925"/>
                <a:gd name="connsiteX221" fmla="*/ 4648707 w 5286323"/>
                <a:gd name="connsiteY221" fmla="*/ 1737651 h 3643925"/>
                <a:gd name="connsiteX222" fmla="*/ 4859757 w 5286323"/>
                <a:gd name="connsiteY222" fmla="*/ 1739573 h 3643925"/>
                <a:gd name="connsiteX223" fmla="*/ 5016883 w 5286323"/>
                <a:gd name="connsiteY223" fmla="*/ 1590155 h 3643925"/>
                <a:gd name="connsiteX224" fmla="*/ 5022892 w 5286323"/>
                <a:gd name="connsiteY224" fmla="*/ 1576771 h 3643925"/>
                <a:gd name="connsiteX225" fmla="*/ 5029209 w 5286323"/>
                <a:gd name="connsiteY225" fmla="*/ 1563143 h 3643925"/>
                <a:gd name="connsiteX226" fmla="*/ 5031824 w 5286323"/>
                <a:gd name="connsiteY226" fmla="*/ 1369962 h 3643925"/>
                <a:gd name="connsiteX227" fmla="*/ 5026032 w 5286323"/>
                <a:gd name="connsiteY227" fmla="*/ 1350325 h 3643925"/>
                <a:gd name="connsiteX228" fmla="*/ 4965644 w 5286323"/>
                <a:gd name="connsiteY228" fmla="*/ 1210135 h 3643925"/>
                <a:gd name="connsiteX229" fmla="*/ 4956543 w 5286323"/>
                <a:gd name="connsiteY229" fmla="*/ 1193924 h 3643925"/>
                <a:gd name="connsiteX230" fmla="*/ 4769752 w 5286323"/>
                <a:gd name="connsiteY230" fmla="*/ 1005312 h 3643925"/>
                <a:gd name="connsiteX231" fmla="*/ 4757506 w 5286323"/>
                <a:gd name="connsiteY231" fmla="*/ 996645 h 3643925"/>
                <a:gd name="connsiteX232" fmla="*/ 4627138 w 5286323"/>
                <a:gd name="connsiteY232" fmla="*/ 942113 h 3643925"/>
                <a:gd name="connsiteX233" fmla="*/ 4607501 w 5286323"/>
                <a:gd name="connsiteY233" fmla="*/ 935781 h 3643925"/>
                <a:gd name="connsiteX234" fmla="*/ 4146567 w 5286323"/>
                <a:gd name="connsiteY234" fmla="*/ 970650 h 3643925"/>
                <a:gd name="connsiteX235" fmla="*/ 4032177 w 5286323"/>
                <a:gd name="connsiteY235" fmla="*/ 974536 h 3643925"/>
                <a:gd name="connsiteX236" fmla="*/ 3980890 w 5286323"/>
                <a:gd name="connsiteY236" fmla="*/ 903062 h 3643925"/>
                <a:gd name="connsiteX237" fmla="*/ 3981118 w 5286323"/>
                <a:gd name="connsiteY237" fmla="*/ 873408 h 3643925"/>
                <a:gd name="connsiteX238" fmla="*/ 3959713 w 5286323"/>
                <a:gd name="connsiteY238" fmla="*/ 670109 h 3643925"/>
                <a:gd name="connsiteX239" fmla="*/ 3955668 w 5286323"/>
                <a:gd name="connsiteY239" fmla="*/ 658414 h 3643925"/>
                <a:gd name="connsiteX240" fmla="*/ 3942173 w 5286323"/>
                <a:gd name="connsiteY240" fmla="*/ 622460 h 3643925"/>
                <a:gd name="connsiteX241" fmla="*/ 3938016 w 5286323"/>
                <a:gd name="connsiteY241" fmla="*/ 611707 h 3643925"/>
                <a:gd name="connsiteX242" fmla="*/ 3841579 w 5286323"/>
                <a:gd name="connsiteY242" fmla="*/ 486794 h 3643925"/>
                <a:gd name="connsiteX243" fmla="*/ 3829577 w 5286323"/>
                <a:gd name="connsiteY243" fmla="*/ 474866 h 3643925"/>
                <a:gd name="connsiteX244" fmla="*/ 3742643 w 5286323"/>
                <a:gd name="connsiteY244" fmla="*/ 405393 h 3643925"/>
                <a:gd name="connsiteX245" fmla="*/ 3730112 w 5286323"/>
                <a:gd name="connsiteY245" fmla="*/ 398134 h 3643925"/>
                <a:gd name="connsiteX246" fmla="*/ 3436147 w 5286323"/>
                <a:gd name="connsiteY246" fmla="*/ 361363 h 3643925"/>
                <a:gd name="connsiteX247" fmla="*/ 3216187 w 5286323"/>
                <a:gd name="connsiteY247" fmla="*/ 486794 h 3643925"/>
                <a:gd name="connsiteX248" fmla="*/ 3102024 w 5286323"/>
                <a:gd name="connsiteY248" fmla="*/ 537750 h 3643925"/>
                <a:gd name="connsiteX249" fmla="*/ 2953740 w 5286323"/>
                <a:gd name="connsiteY249" fmla="*/ 407544 h 3643925"/>
                <a:gd name="connsiteX250" fmla="*/ 2884955 w 5286323"/>
                <a:gd name="connsiteY250" fmla="*/ 347155 h 3643925"/>
                <a:gd name="connsiteX251" fmla="*/ 2872360 w 5286323"/>
                <a:gd name="connsiteY251" fmla="*/ 337331 h 3643925"/>
                <a:gd name="connsiteX252" fmla="*/ 2522529 w 5286323"/>
                <a:gd name="connsiteY252" fmla="*/ 216712 h 3643925"/>
                <a:gd name="connsiteX253" fmla="*/ 2470008 w 5286323"/>
                <a:gd name="connsiteY253" fmla="*/ 42 h 3643925"/>
                <a:gd name="connsiteX254" fmla="*/ 2486159 w 5286323"/>
                <a:gd name="connsiteY254" fmla="*/ 100 h 3643925"/>
                <a:gd name="connsiteX255" fmla="*/ 2726123 w 5286323"/>
                <a:gd name="connsiteY255" fmla="*/ 29492 h 3643925"/>
                <a:gd name="connsiteX256" fmla="*/ 2738612 w 5286323"/>
                <a:gd name="connsiteY256" fmla="*/ 32918 h 3643925"/>
                <a:gd name="connsiteX257" fmla="*/ 3043426 w 5286323"/>
                <a:gd name="connsiteY257" fmla="*/ 182239 h 3643925"/>
                <a:gd name="connsiteX258" fmla="*/ 3156498 w 5286323"/>
                <a:gd name="connsiteY258" fmla="*/ 235167 h 3643925"/>
                <a:gd name="connsiteX259" fmla="*/ 3221809 w 5286323"/>
                <a:gd name="connsiteY259" fmla="*/ 208178 h 3643925"/>
                <a:gd name="connsiteX260" fmla="*/ 3685729 w 5286323"/>
                <a:gd name="connsiteY260" fmla="*/ 141005 h 3643925"/>
                <a:gd name="connsiteX261" fmla="*/ 3716171 w 5286323"/>
                <a:gd name="connsiteY261" fmla="*/ 151263 h 3643925"/>
                <a:gd name="connsiteX262" fmla="*/ 3728253 w 5286323"/>
                <a:gd name="connsiteY262" fmla="*/ 155466 h 3643925"/>
                <a:gd name="connsiteX263" fmla="*/ 3965007 w 5286323"/>
                <a:gd name="connsiteY263" fmla="*/ 283622 h 3643925"/>
                <a:gd name="connsiteX264" fmla="*/ 3976321 w 5286323"/>
                <a:gd name="connsiteY264" fmla="*/ 292267 h 3643925"/>
                <a:gd name="connsiteX265" fmla="*/ 4190288 w 5286323"/>
                <a:gd name="connsiteY265" fmla="*/ 647608 h 3643925"/>
                <a:gd name="connsiteX266" fmla="*/ 4224432 w 5286323"/>
                <a:gd name="connsiteY266" fmla="*/ 691287 h 3643925"/>
                <a:gd name="connsiteX267" fmla="*/ 4299320 w 5286323"/>
                <a:gd name="connsiteY267" fmla="*/ 691414 h 3643925"/>
                <a:gd name="connsiteX268" fmla="*/ 4423632 w 5286323"/>
                <a:gd name="connsiteY268" fmla="*/ 683017 h 3643925"/>
                <a:gd name="connsiteX269" fmla="*/ 4436911 w 5286323"/>
                <a:gd name="connsiteY269" fmla="*/ 682943 h 3643925"/>
                <a:gd name="connsiteX270" fmla="*/ 4810450 w 5286323"/>
                <a:gd name="connsiteY270" fmla="*/ 771036 h 3643925"/>
                <a:gd name="connsiteX271" fmla="*/ 4820954 w 5286323"/>
                <a:gd name="connsiteY271" fmla="*/ 777066 h 3643925"/>
                <a:gd name="connsiteX272" fmla="*/ 5123226 w 5286323"/>
                <a:gd name="connsiteY272" fmla="*/ 1041324 h 3643925"/>
                <a:gd name="connsiteX273" fmla="*/ 5136584 w 5286323"/>
                <a:gd name="connsiteY273" fmla="*/ 1061311 h 3643925"/>
                <a:gd name="connsiteX274" fmla="*/ 5224735 w 5286323"/>
                <a:gd name="connsiteY274" fmla="*/ 1228009 h 3643925"/>
                <a:gd name="connsiteX275" fmla="*/ 5229156 w 5286323"/>
                <a:gd name="connsiteY275" fmla="*/ 1238206 h 3643925"/>
                <a:gd name="connsiteX276" fmla="*/ 5273989 w 5286323"/>
                <a:gd name="connsiteY276" fmla="*/ 1357277 h 3643925"/>
                <a:gd name="connsiteX277" fmla="*/ 5283307 w 5286323"/>
                <a:gd name="connsiteY277" fmla="*/ 1374261 h 3643925"/>
                <a:gd name="connsiteX278" fmla="*/ 5284328 w 5286323"/>
                <a:gd name="connsiteY278" fmla="*/ 1406419 h 3643925"/>
                <a:gd name="connsiteX279" fmla="*/ 5284588 w 5286323"/>
                <a:gd name="connsiteY279" fmla="*/ 1427316 h 3643925"/>
                <a:gd name="connsiteX280" fmla="*/ 5284752 w 5286323"/>
                <a:gd name="connsiteY280" fmla="*/ 1450145 h 3643925"/>
                <a:gd name="connsiteX281" fmla="*/ 5284842 w 5286323"/>
                <a:gd name="connsiteY281" fmla="*/ 1461745 h 3643925"/>
                <a:gd name="connsiteX282" fmla="*/ 5285160 w 5286323"/>
                <a:gd name="connsiteY282" fmla="*/ 1522726 h 3643925"/>
                <a:gd name="connsiteX283" fmla="*/ 5285594 w 5286323"/>
                <a:gd name="connsiteY283" fmla="*/ 1572933 h 3643925"/>
                <a:gd name="connsiteX284" fmla="*/ 5286023 w 5286323"/>
                <a:gd name="connsiteY284" fmla="*/ 1633712 h 3643925"/>
                <a:gd name="connsiteX285" fmla="*/ 5286266 w 5286323"/>
                <a:gd name="connsiteY285" fmla="*/ 1656737 h 3643925"/>
                <a:gd name="connsiteX286" fmla="*/ 5256835 w 5286323"/>
                <a:gd name="connsiteY286" fmla="*/ 1792517 h 3643925"/>
                <a:gd name="connsiteX287" fmla="*/ 5246474 w 5286323"/>
                <a:gd name="connsiteY287" fmla="*/ 1818909 h 3643925"/>
                <a:gd name="connsiteX288" fmla="*/ 5030045 w 5286323"/>
                <a:gd name="connsiteY288" fmla="*/ 2169990 h 3643925"/>
                <a:gd name="connsiteX289" fmla="*/ 5000460 w 5286323"/>
                <a:gd name="connsiteY289" fmla="*/ 2288256 h 3643925"/>
                <a:gd name="connsiteX290" fmla="*/ 4907406 w 5286323"/>
                <a:gd name="connsiteY290" fmla="*/ 2639617 h 3643925"/>
                <a:gd name="connsiteX291" fmla="*/ 4901259 w 5286323"/>
                <a:gd name="connsiteY291" fmla="*/ 2649575 h 3643925"/>
                <a:gd name="connsiteX292" fmla="*/ 4796224 w 5286323"/>
                <a:gd name="connsiteY292" fmla="*/ 2782565 h 3643925"/>
                <a:gd name="connsiteX293" fmla="*/ 4784995 w 5286323"/>
                <a:gd name="connsiteY293" fmla="*/ 2794604 h 3643925"/>
                <a:gd name="connsiteX294" fmla="*/ 4612245 w 5286323"/>
                <a:gd name="connsiteY294" fmla="*/ 2905003 h 3643925"/>
                <a:gd name="connsiteX295" fmla="*/ 4565670 w 5286323"/>
                <a:gd name="connsiteY295" fmla="*/ 2926879 h 3643925"/>
                <a:gd name="connsiteX296" fmla="*/ 4555092 w 5286323"/>
                <a:gd name="connsiteY296" fmla="*/ 2931729 h 3643925"/>
                <a:gd name="connsiteX297" fmla="*/ 4479864 w 5286323"/>
                <a:gd name="connsiteY297" fmla="*/ 2994816 h 3643925"/>
                <a:gd name="connsiteX298" fmla="*/ 4472563 w 5286323"/>
                <a:gd name="connsiteY298" fmla="*/ 3007226 h 3643925"/>
                <a:gd name="connsiteX299" fmla="*/ 4464992 w 5286323"/>
                <a:gd name="connsiteY299" fmla="*/ 3020484 h 3643925"/>
                <a:gd name="connsiteX300" fmla="*/ 4456797 w 5286323"/>
                <a:gd name="connsiteY300" fmla="*/ 3034424 h 3643925"/>
                <a:gd name="connsiteX301" fmla="*/ 4413541 w 5286323"/>
                <a:gd name="connsiteY301" fmla="*/ 3109683 h 3643925"/>
                <a:gd name="connsiteX302" fmla="*/ 4311937 w 5286323"/>
                <a:gd name="connsiteY302" fmla="*/ 3251149 h 3643925"/>
                <a:gd name="connsiteX303" fmla="*/ 4284798 w 5286323"/>
                <a:gd name="connsiteY303" fmla="*/ 3278833 h 3643925"/>
                <a:gd name="connsiteX304" fmla="*/ 3906769 w 5286323"/>
                <a:gd name="connsiteY304" fmla="*/ 3502600 h 3643925"/>
                <a:gd name="connsiteX305" fmla="*/ 3886979 w 5286323"/>
                <a:gd name="connsiteY305" fmla="*/ 3509843 h 3643925"/>
                <a:gd name="connsiteX306" fmla="*/ 3655286 w 5286323"/>
                <a:gd name="connsiteY306" fmla="*/ 3536023 h 3643925"/>
                <a:gd name="connsiteX307" fmla="*/ 3643432 w 5286323"/>
                <a:gd name="connsiteY307" fmla="*/ 3536309 h 3643925"/>
                <a:gd name="connsiteX308" fmla="*/ 3447815 w 5286323"/>
                <a:gd name="connsiteY308" fmla="*/ 3494002 h 3643925"/>
                <a:gd name="connsiteX309" fmla="*/ 3437476 w 5286323"/>
                <a:gd name="connsiteY309" fmla="*/ 3490518 h 3643925"/>
                <a:gd name="connsiteX310" fmla="*/ 3186072 w 5286323"/>
                <a:gd name="connsiteY310" fmla="*/ 3368260 h 3643925"/>
                <a:gd name="connsiteX311" fmla="*/ 3123201 w 5286323"/>
                <a:gd name="connsiteY311" fmla="*/ 3354357 h 3643925"/>
                <a:gd name="connsiteX312" fmla="*/ 3054375 w 5286323"/>
                <a:gd name="connsiteY312" fmla="*/ 3407968 h 3643925"/>
                <a:gd name="connsiteX313" fmla="*/ 2937898 w 5286323"/>
                <a:gd name="connsiteY313" fmla="*/ 3497306 h 3643925"/>
                <a:gd name="connsiteX314" fmla="*/ 2926273 w 5286323"/>
                <a:gd name="connsiteY314" fmla="*/ 3504548 h 3643925"/>
                <a:gd name="connsiteX315" fmla="*/ 2731418 w 5286323"/>
                <a:gd name="connsiteY315" fmla="*/ 3597899 h 3643925"/>
                <a:gd name="connsiteX316" fmla="*/ 2718244 w 5286323"/>
                <a:gd name="connsiteY316" fmla="*/ 3602515 h 3643925"/>
                <a:gd name="connsiteX317" fmla="*/ 2284043 w 5286323"/>
                <a:gd name="connsiteY317" fmla="*/ 3613782 h 3643925"/>
                <a:gd name="connsiteX318" fmla="*/ 2273763 w 5286323"/>
                <a:gd name="connsiteY318" fmla="*/ 3610658 h 3643925"/>
                <a:gd name="connsiteX319" fmla="*/ 1936218 w 5286323"/>
                <a:gd name="connsiteY319" fmla="*/ 3431661 h 3643925"/>
                <a:gd name="connsiteX320" fmla="*/ 1906051 w 5286323"/>
                <a:gd name="connsiteY320" fmla="*/ 3405877 h 3643925"/>
                <a:gd name="connsiteX321" fmla="*/ 1693386 w 5286323"/>
                <a:gd name="connsiteY321" fmla="*/ 3118678 h 3643925"/>
                <a:gd name="connsiteX322" fmla="*/ 1687849 w 5286323"/>
                <a:gd name="connsiteY322" fmla="*/ 3106390 h 3643925"/>
                <a:gd name="connsiteX323" fmla="*/ 1677646 w 5286323"/>
                <a:gd name="connsiteY323" fmla="*/ 3082677 h 3643925"/>
                <a:gd name="connsiteX324" fmla="*/ 1630187 w 5286323"/>
                <a:gd name="connsiteY324" fmla="*/ 3031401 h 3643925"/>
                <a:gd name="connsiteX325" fmla="*/ 1524713 w 5286323"/>
                <a:gd name="connsiteY325" fmla="*/ 3056533 h 3643925"/>
                <a:gd name="connsiteX326" fmla="*/ 1351243 w 5286323"/>
                <a:gd name="connsiteY326" fmla="*/ 3075413 h 3643925"/>
                <a:gd name="connsiteX327" fmla="*/ 1330245 w 5286323"/>
                <a:gd name="connsiteY327" fmla="*/ 3075333 h 3643925"/>
                <a:gd name="connsiteX328" fmla="*/ 1084867 w 5286323"/>
                <a:gd name="connsiteY328" fmla="*/ 3031401 h 3643925"/>
                <a:gd name="connsiteX329" fmla="*/ 1072361 w 5286323"/>
                <a:gd name="connsiteY329" fmla="*/ 3027096 h 3643925"/>
                <a:gd name="connsiteX330" fmla="*/ 767204 w 5286323"/>
                <a:gd name="connsiteY330" fmla="*/ 2840803 h 3643925"/>
                <a:gd name="connsiteX331" fmla="*/ 752438 w 5286323"/>
                <a:gd name="connsiteY331" fmla="*/ 2827382 h 3643925"/>
                <a:gd name="connsiteX332" fmla="*/ 491897 w 5286323"/>
                <a:gd name="connsiteY332" fmla="*/ 2274305 h 3643925"/>
                <a:gd name="connsiteX333" fmla="*/ 492283 w 5286323"/>
                <a:gd name="connsiteY333" fmla="*/ 2184285 h 3643925"/>
                <a:gd name="connsiteX334" fmla="*/ 470306 w 5286323"/>
                <a:gd name="connsiteY334" fmla="*/ 2085714 h 3643925"/>
                <a:gd name="connsiteX335" fmla="*/ 408510 w 5286323"/>
                <a:gd name="connsiteY335" fmla="*/ 2046318 h 3643925"/>
                <a:gd name="connsiteX336" fmla="*/ 24669 w 5286323"/>
                <a:gd name="connsiteY336" fmla="*/ 1578095 h 3643925"/>
                <a:gd name="connsiteX337" fmla="*/ 11041 w 5286323"/>
                <a:gd name="connsiteY337" fmla="*/ 1484929 h 3643925"/>
                <a:gd name="connsiteX338" fmla="*/ 7473 w 5286323"/>
                <a:gd name="connsiteY338" fmla="*/ 1454720 h 3643925"/>
                <a:gd name="connsiteX339" fmla="*/ 147762 w 5286323"/>
                <a:gd name="connsiteY339" fmla="*/ 924239 h 3643925"/>
                <a:gd name="connsiteX340" fmla="*/ 154355 w 5286323"/>
                <a:gd name="connsiteY340" fmla="*/ 914852 h 3643925"/>
                <a:gd name="connsiteX341" fmla="*/ 531938 w 5286323"/>
                <a:gd name="connsiteY341" fmla="*/ 659192 h 3643925"/>
                <a:gd name="connsiteX342" fmla="*/ 719555 w 5286323"/>
                <a:gd name="connsiteY342" fmla="*/ 548339 h 3643925"/>
                <a:gd name="connsiteX343" fmla="*/ 740028 w 5286323"/>
                <a:gd name="connsiteY343" fmla="*/ 517237 h 3643925"/>
                <a:gd name="connsiteX344" fmla="*/ 750596 w 5286323"/>
                <a:gd name="connsiteY344" fmla="*/ 501105 h 3643925"/>
                <a:gd name="connsiteX345" fmla="*/ 771773 w 5286323"/>
                <a:gd name="connsiteY345" fmla="*/ 468512 h 3643925"/>
                <a:gd name="connsiteX346" fmla="*/ 926036 w 5286323"/>
                <a:gd name="connsiteY346" fmla="*/ 315389 h 3643925"/>
                <a:gd name="connsiteX347" fmla="*/ 937588 w 5286323"/>
                <a:gd name="connsiteY347" fmla="*/ 307561 h 3643925"/>
                <a:gd name="connsiteX348" fmla="*/ 1503673 w 5286323"/>
                <a:gd name="connsiteY348" fmla="*/ 184875 h 3643925"/>
                <a:gd name="connsiteX349" fmla="*/ 1720525 w 5286323"/>
                <a:gd name="connsiteY349" fmla="*/ 272041 h 3643925"/>
                <a:gd name="connsiteX350" fmla="*/ 1777228 w 5286323"/>
                <a:gd name="connsiteY350" fmla="*/ 286518 h 3643925"/>
                <a:gd name="connsiteX351" fmla="*/ 1839215 w 5286323"/>
                <a:gd name="connsiteY351" fmla="*/ 243694 h 3643925"/>
                <a:gd name="connsiteX352" fmla="*/ 2171207 w 5286323"/>
                <a:gd name="connsiteY352" fmla="*/ 48023 h 3643925"/>
                <a:gd name="connsiteX353" fmla="*/ 2190231 w 5286323"/>
                <a:gd name="connsiteY353" fmla="*/ 41648 h 3643925"/>
                <a:gd name="connsiteX354" fmla="*/ 2470008 w 5286323"/>
                <a:gd name="connsiteY354" fmla="*/ 42 h 3643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</a:cxnLst>
              <a:rect l="l" t="t" r="r" b="b"/>
              <a:pathLst>
                <a:path w="5286323" h="3643925">
                  <a:moveTo>
                    <a:pt x="3446343" y="2179421"/>
                  </a:moveTo>
                  <a:cubicBezTo>
                    <a:pt x="3472685" y="2192840"/>
                    <a:pt x="3493069" y="2209933"/>
                    <a:pt x="3503360" y="2238300"/>
                  </a:cubicBezTo>
                  <a:cubicBezTo>
                    <a:pt x="3507505" y="2252153"/>
                    <a:pt x="3511349" y="2266069"/>
                    <a:pt x="3515170" y="2280014"/>
                  </a:cubicBezTo>
                  <a:cubicBezTo>
                    <a:pt x="3542861" y="2375118"/>
                    <a:pt x="3595231" y="2450542"/>
                    <a:pt x="3682522" y="2499544"/>
                  </a:cubicBezTo>
                  <a:cubicBezTo>
                    <a:pt x="3742712" y="2531008"/>
                    <a:pt x="3805667" y="2538474"/>
                    <a:pt x="3872292" y="2525210"/>
                  </a:cubicBezTo>
                  <a:cubicBezTo>
                    <a:pt x="3947698" y="2501522"/>
                    <a:pt x="4018231" y="2459632"/>
                    <a:pt x="4056811" y="2389169"/>
                  </a:cubicBezTo>
                  <a:cubicBezTo>
                    <a:pt x="4065859" y="2371242"/>
                    <a:pt x="4074452" y="2353173"/>
                    <a:pt x="4082600" y="2334819"/>
                  </a:cubicBezTo>
                  <a:cubicBezTo>
                    <a:pt x="4096619" y="2304403"/>
                    <a:pt x="4111353" y="2282468"/>
                    <a:pt x="4139906" y="2264131"/>
                  </a:cubicBezTo>
                  <a:cubicBezTo>
                    <a:pt x="4159066" y="2257744"/>
                    <a:pt x="4172689" y="2257128"/>
                    <a:pt x="4192850" y="2258836"/>
                  </a:cubicBezTo>
                  <a:cubicBezTo>
                    <a:pt x="4220793" y="2273631"/>
                    <a:pt x="4240970" y="2292011"/>
                    <a:pt x="4251088" y="2322369"/>
                  </a:cubicBezTo>
                  <a:cubicBezTo>
                    <a:pt x="4259554" y="2371322"/>
                    <a:pt x="4237667" y="2408333"/>
                    <a:pt x="4214027" y="2449434"/>
                  </a:cubicBezTo>
                  <a:cubicBezTo>
                    <a:pt x="4211046" y="2454655"/>
                    <a:pt x="4208060" y="2459876"/>
                    <a:pt x="4204990" y="2465255"/>
                  </a:cubicBezTo>
                  <a:cubicBezTo>
                    <a:pt x="4141976" y="2569587"/>
                    <a:pt x="4039503" y="2647402"/>
                    <a:pt x="3922837" y="2682387"/>
                  </a:cubicBezTo>
                  <a:cubicBezTo>
                    <a:pt x="3797280" y="2706727"/>
                    <a:pt x="3659526" y="2683795"/>
                    <a:pt x="3552230" y="2613560"/>
                  </a:cubicBezTo>
                  <a:cubicBezTo>
                    <a:pt x="3532003" y="2598534"/>
                    <a:pt x="3512868" y="2582593"/>
                    <a:pt x="3493992" y="2565910"/>
                  </a:cubicBezTo>
                  <a:cubicBezTo>
                    <a:pt x="3490682" y="2563105"/>
                    <a:pt x="3487372" y="2560300"/>
                    <a:pt x="3483962" y="2557410"/>
                  </a:cubicBezTo>
                  <a:cubicBezTo>
                    <a:pt x="3412156" y="2491994"/>
                    <a:pt x="3353648" y="2375784"/>
                    <a:pt x="3344116" y="2279373"/>
                  </a:cubicBezTo>
                  <a:cubicBezTo>
                    <a:pt x="3343101" y="2254249"/>
                    <a:pt x="3343673" y="2236838"/>
                    <a:pt x="3354353" y="2213834"/>
                  </a:cubicBezTo>
                  <a:cubicBezTo>
                    <a:pt x="3382373" y="2184340"/>
                    <a:pt x="3405916" y="2172236"/>
                    <a:pt x="3446343" y="2179421"/>
                  </a:cubicBezTo>
                  <a:close/>
                  <a:moveTo>
                    <a:pt x="1735732" y="1393790"/>
                  </a:moveTo>
                  <a:cubicBezTo>
                    <a:pt x="1809671" y="1393443"/>
                    <a:pt x="1873809" y="1405588"/>
                    <a:pt x="1940424" y="1439051"/>
                  </a:cubicBezTo>
                  <a:cubicBezTo>
                    <a:pt x="1948307" y="1442923"/>
                    <a:pt x="1948307" y="1442923"/>
                    <a:pt x="1956351" y="1446873"/>
                  </a:cubicBezTo>
                  <a:cubicBezTo>
                    <a:pt x="1994501" y="1465939"/>
                    <a:pt x="2030039" y="1486505"/>
                    <a:pt x="2064180" y="1512179"/>
                  </a:cubicBezTo>
                  <a:cubicBezTo>
                    <a:pt x="2068363" y="1515202"/>
                    <a:pt x="2072547" y="1518226"/>
                    <a:pt x="2076857" y="1521341"/>
                  </a:cubicBezTo>
                  <a:cubicBezTo>
                    <a:pt x="2125363" y="1557451"/>
                    <a:pt x="2186326" y="1606122"/>
                    <a:pt x="2197201" y="1669025"/>
                  </a:cubicBezTo>
                  <a:cubicBezTo>
                    <a:pt x="2198281" y="1693819"/>
                    <a:pt x="2192030" y="1710896"/>
                    <a:pt x="2175362" y="1729250"/>
                  </a:cubicBezTo>
                  <a:cubicBezTo>
                    <a:pt x="2156215" y="1745619"/>
                    <a:pt x="2139442" y="1754687"/>
                    <a:pt x="2114476" y="1758700"/>
                  </a:cubicBezTo>
                  <a:cubicBezTo>
                    <a:pt x="2071249" y="1751751"/>
                    <a:pt x="2044988" y="1728164"/>
                    <a:pt x="2016199" y="1696821"/>
                  </a:cubicBezTo>
                  <a:cubicBezTo>
                    <a:pt x="1933734" y="1610917"/>
                    <a:pt x="1836038" y="1560962"/>
                    <a:pt x="1715888" y="1557688"/>
                  </a:cubicBezTo>
                  <a:cubicBezTo>
                    <a:pt x="1658920" y="1557088"/>
                    <a:pt x="1609857" y="1561629"/>
                    <a:pt x="1555920" y="1581006"/>
                  </a:cubicBezTo>
                  <a:cubicBezTo>
                    <a:pt x="1546983" y="1583883"/>
                    <a:pt x="1546983" y="1583883"/>
                    <a:pt x="1537865" y="1586817"/>
                  </a:cubicBezTo>
                  <a:cubicBezTo>
                    <a:pt x="1447296" y="1618066"/>
                    <a:pt x="1356123" y="1696440"/>
                    <a:pt x="1312378" y="1782193"/>
                  </a:cubicBezTo>
                  <a:cubicBezTo>
                    <a:pt x="1309252" y="1788287"/>
                    <a:pt x="1306127" y="1794381"/>
                    <a:pt x="1302907" y="1800661"/>
                  </a:cubicBezTo>
                  <a:cubicBezTo>
                    <a:pt x="1258138" y="1890956"/>
                    <a:pt x="1236939" y="1970070"/>
                    <a:pt x="1253428" y="2070663"/>
                  </a:cubicBezTo>
                  <a:cubicBezTo>
                    <a:pt x="1269389" y="2169726"/>
                    <a:pt x="1269389" y="2169726"/>
                    <a:pt x="1250500" y="2206734"/>
                  </a:cubicBezTo>
                  <a:cubicBezTo>
                    <a:pt x="1235190" y="2225354"/>
                    <a:pt x="1224959" y="2235557"/>
                    <a:pt x="1200617" y="2239162"/>
                  </a:cubicBezTo>
                  <a:cubicBezTo>
                    <a:pt x="1180015" y="2240269"/>
                    <a:pt x="1166086" y="2238331"/>
                    <a:pt x="1146931" y="2230230"/>
                  </a:cubicBezTo>
                  <a:cubicBezTo>
                    <a:pt x="1104449" y="2189676"/>
                    <a:pt x="1095390" y="2132930"/>
                    <a:pt x="1093913" y="2076582"/>
                  </a:cubicBezTo>
                  <a:cubicBezTo>
                    <a:pt x="1093643" y="2059339"/>
                    <a:pt x="1093590" y="2042100"/>
                    <a:pt x="1093637" y="2024856"/>
                  </a:cubicBezTo>
                  <a:cubicBezTo>
                    <a:pt x="1093653" y="2011626"/>
                    <a:pt x="1093532" y="1998400"/>
                    <a:pt x="1093394" y="1985170"/>
                  </a:cubicBezTo>
                  <a:cubicBezTo>
                    <a:pt x="1092806" y="1836360"/>
                    <a:pt x="1146841" y="1717242"/>
                    <a:pt x="1238257" y="1602184"/>
                  </a:cubicBezTo>
                  <a:cubicBezTo>
                    <a:pt x="1241997" y="1597324"/>
                    <a:pt x="1245737" y="1592465"/>
                    <a:pt x="1249590" y="1587458"/>
                  </a:cubicBezTo>
                  <a:cubicBezTo>
                    <a:pt x="1358790" y="1455042"/>
                    <a:pt x="1533313" y="1393547"/>
                    <a:pt x="1699743" y="1394032"/>
                  </a:cubicBezTo>
                  <a:cubicBezTo>
                    <a:pt x="1711742" y="1394048"/>
                    <a:pt x="1723734" y="1393923"/>
                    <a:pt x="1735732" y="1393790"/>
                  </a:cubicBezTo>
                  <a:close/>
                  <a:moveTo>
                    <a:pt x="3077377" y="1070306"/>
                  </a:moveTo>
                  <a:cubicBezTo>
                    <a:pt x="3131550" y="1069895"/>
                    <a:pt x="3177407" y="1076811"/>
                    <a:pt x="3229198" y="1093862"/>
                  </a:cubicBezTo>
                  <a:cubicBezTo>
                    <a:pt x="3237601" y="1096554"/>
                    <a:pt x="3237601" y="1096554"/>
                    <a:pt x="3246174" y="1099301"/>
                  </a:cubicBezTo>
                  <a:cubicBezTo>
                    <a:pt x="3312126" y="1121253"/>
                    <a:pt x="3370863" y="1144944"/>
                    <a:pt x="3425090" y="1189160"/>
                  </a:cubicBezTo>
                  <a:cubicBezTo>
                    <a:pt x="3432297" y="1194658"/>
                    <a:pt x="3432297" y="1194658"/>
                    <a:pt x="3439649" y="1200266"/>
                  </a:cubicBezTo>
                  <a:cubicBezTo>
                    <a:pt x="3540435" y="1278105"/>
                    <a:pt x="3630045" y="1396950"/>
                    <a:pt x="3658041" y="1522706"/>
                  </a:cubicBezTo>
                  <a:cubicBezTo>
                    <a:pt x="3658809" y="1526024"/>
                    <a:pt x="3659582" y="1529341"/>
                    <a:pt x="3660371" y="1532760"/>
                  </a:cubicBezTo>
                  <a:cubicBezTo>
                    <a:pt x="3678557" y="1613221"/>
                    <a:pt x="3678091" y="1691366"/>
                    <a:pt x="3666978" y="1772867"/>
                  </a:cubicBezTo>
                  <a:cubicBezTo>
                    <a:pt x="3666041" y="1779766"/>
                    <a:pt x="3666041" y="1779766"/>
                    <a:pt x="3665093" y="1786807"/>
                  </a:cubicBezTo>
                  <a:cubicBezTo>
                    <a:pt x="3658809" y="1828003"/>
                    <a:pt x="3648898" y="1860341"/>
                    <a:pt x="3615686" y="1888020"/>
                  </a:cubicBezTo>
                  <a:cubicBezTo>
                    <a:pt x="3593423" y="1900907"/>
                    <a:pt x="3576847" y="1899482"/>
                    <a:pt x="3552155" y="1893314"/>
                  </a:cubicBezTo>
                  <a:cubicBezTo>
                    <a:pt x="3528114" y="1879104"/>
                    <a:pt x="3517848" y="1861225"/>
                    <a:pt x="3509800" y="1835076"/>
                  </a:cubicBezTo>
                  <a:cubicBezTo>
                    <a:pt x="3508578" y="1820549"/>
                    <a:pt x="3508020" y="1807471"/>
                    <a:pt x="3508476" y="1793050"/>
                  </a:cubicBezTo>
                  <a:cubicBezTo>
                    <a:pt x="3508563" y="1787416"/>
                    <a:pt x="3508563" y="1787416"/>
                    <a:pt x="3508652" y="1781667"/>
                  </a:cubicBezTo>
                  <a:cubicBezTo>
                    <a:pt x="3509031" y="1763809"/>
                    <a:pt x="3509840" y="1746200"/>
                    <a:pt x="3512447" y="1728527"/>
                  </a:cubicBezTo>
                  <a:cubicBezTo>
                    <a:pt x="3522444" y="1651044"/>
                    <a:pt x="3511899" y="1584355"/>
                    <a:pt x="3477372" y="1514764"/>
                  </a:cubicBezTo>
                  <a:cubicBezTo>
                    <a:pt x="3474751" y="1509416"/>
                    <a:pt x="3472130" y="1504067"/>
                    <a:pt x="3469430" y="1498556"/>
                  </a:cubicBezTo>
                  <a:cubicBezTo>
                    <a:pt x="3450741" y="1461165"/>
                    <a:pt x="3431723" y="1427100"/>
                    <a:pt x="3403912" y="1395641"/>
                  </a:cubicBezTo>
                  <a:cubicBezTo>
                    <a:pt x="3399885" y="1390980"/>
                    <a:pt x="3395859" y="1386318"/>
                    <a:pt x="3391710" y="1381516"/>
                  </a:cubicBezTo>
                  <a:cubicBezTo>
                    <a:pt x="3320276" y="1304545"/>
                    <a:pt x="3220711" y="1239176"/>
                    <a:pt x="3113900" y="1235031"/>
                  </a:cubicBezTo>
                  <a:cubicBezTo>
                    <a:pt x="3103030" y="1234874"/>
                    <a:pt x="3092158" y="1234807"/>
                    <a:pt x="3081286" y="1234824"/>
                  </a:cubicBezTo>
                  <a:cubicBezTo>
                    <a:pt x="3072656" y="1234837"/>
                    <a:pt x="3072656" y="1234837"/>
                    <a:pt x="3063852" y="1234850"/>
                  </a:cubicBezTo>
                  <a:cubicBezTo>
                    <a:pt x="2996442" y="1235859"/>
                    <a:pt x="2923208" y="1244627"/>
                    <a:pt x="2863886" y="1279165"/>
                  </a:cubicBezTo>
                  <a:cubicBezTo>
                    <a:pt x="2859429" y="1281710"/>
                    <a:pt x="2854972" y="1284256"/>
                    <a:pt x="2850381" y="1286879"/>
                  </a:cubicBezTo>
                  <a:cubicBezTo>
                    <a:pt x="2795261" y="1320169"/>
                    <a:pt x="2748045" y="1359302"/>
                    <a:pt x="2708880" y="1410449"/>
                  </a:cubicBezTo>
                  <a:cubicBezTo>
                    <a:pt x="2690834" y="1433530"/>
                    <a:pt x="2674604" y="1448917"/>
                    <a:pt x="2644831" y="1454210"/>
                  </a:cubicBezTo>
                  <a:cubicBezTo>
                    <a:pt x="2618366" y="1455727"/>
                    <a:pt x="2599122" y="1448396"/>
                    <a:pt x="2577990" y="1432702"/>
                  </a:cubicBezTo>
                  <a:cubicBezTo>
                    <a:pt x="2560910" y="1414769"/>
                    <a:pt x="2555249" y="1400004"/>
                    <a:pt x="2553503" y="1375787"/>
                  </a:cubicBezTo>
                  <a:cubicBezTo>
                    <a:pt x="2557242" y="1309471"/>
                    <a:pt x="2617033" y="1262108"/>
                    <a:pt x="2662669" y="1219823"/>
                  </a:cubicBezTo>
                  <a:cubicBezTo>
                    <a:pt x="2765684" y="1127816"/>
                    <a:pt x="2902607" y="1070694"/>
                    <a:pt x="3039849" y="1070722"/>
                  </a:cubicBezTo>
                  <a:cubicBezTo>
                    <a:pt x="3052362" y="1070699"/>
                    <a:pt x="3064866" y="1070507"/>
                    <a:pt x="3077377" y="1070306"/>
                  </a:cubicBezTo>
                  <a:close/>
                  <a:moveTo>
                    <a:pt x="2235658" y="607353"/>
                  </a:moveTo>
                  <a:cubicBezTo>
                    <a:pt x="2246828" y="606660"/>
                    <a:pt x="2258286" y="608561"/>
                    <a:pt x="2270770" y="611989"/>
                  </a:cubicBezTo>
                  <a:cubicBezTo>
                    <a:pt x="2294933" y="627946"/>
                    <a:pt x="2308957" y="642837"/>
                    <a:pt x="2318419" y="670227"/>
                  </a:cubicBezTo>
                  <a:cubicBezTo>
                    <a:pt x="2337572" y="774768"/>
                    <a:pt x="2298066" y="873714"/>
                    <a:pt x="2244298" y="961418"/>
                  </a:cubicBezTo>
                  <a:cubicBezTo>
                    <a:pt x="2171227" y="1067066"/>
                    <a:pt x="2060833" y="1133026"/>
                    <a:pt x="1937224" y="1162604"/>
                  </a:cubicBezTo>
                  <a:cubicBezTo>
                    <a:pt x="1922687" y="1165140"/>
                    <a:pt x="1909461" y="1167004"/>
                    <a:pt x="1894869" y="1167899"/>
                  </a:cubicBezTo>
                  <a:cubicBezTo>
                    <a:pt x="1890590" y="1168179"/>
                    <a:pt x="1886311" y="1168460"/>
                    <a:pt x="1881902" y="1168746"/>
                  </a:cubicBezTo>
                  <a:cubicBezTo>
                    <a:pt x="1809665" y="1171170"/>
                    <a:pt x="1743561" y="1147335"/>
                    <a:pt x="1677800" y="1120249"/>
                  </a:cubicBezTo>
                  <a:cubicBezTo>
                    <a:pt x="1673008" y="1118365"/>
                    <a:pt x="1668217" y="1116482"/>
                    <a:pt x="1663283" y="1114541"/>
                  </a:cubicBezTo>
                  <a:cubicBezTo>
                    <a:pt x="1622950" y="1096822"/>
                    <a:pt x="1591671" y="1067019"/>
                    <a:pt x="1559322" y="1037785"/>
                  </a:cubicBezTo>
                  <a:cubicBezTo>
                    <a:pt x="1551375" y="1030807"/>
                    <a:pt x="1543032" y="1024287"/>
                    <a:pt x="1534666" y="1017815"/>
                  </a:cubicBezTo>
                  <a:cubicBezTo>
                    <a:pt x="1515008" y="1000229"/>
                    <a:pt x="1501063" y="980768"/>
                    <a:pt x="1486207" y="959102"/>
                  </a:cubicBezTo>
                  <a:cubicBezTo>
                    <a:pt x="1483454" y="955194"/>
                    <a:pt x="1480701" y="951287"/>
                    <a:pt x="1477863" y="947262"/>
                  </a:cubicBezTo>
                  <a:cubicBezTo>
                    <a:pt x="1452932" y="911439"/>
                    <a:pt x="1432930" y="879207"/>
                    <a:pt x="1434259" y="834353"/>
                  </a:cubicBezTo>
                  <a:cubicBezTo>
                    <a:pt x="1441867" y="809926"/>
                    <a:pt x="1450449" y="791344"/>
                    <a:pt x="1471319" y="776115"/>
                  </a:cubicBezTo>
                  <a:cubicBezTo>
                    <a:pt x="1500539" y="764725"/>
                    <a:pt x="1520525" y="763361"/>
                    <a:pt x="1549888" y="774894"/>
                  </a:cubicBezTo>
                  <a:cubicBezTo>
                    <a:pt x="1584127" y="794399"/>
                    <a:pt x="1604409" y="832141"/>
                    <a:pt x="1626264" y="863762"/>
                  </a:cubicBezTo>
                  <a:cubicBezTo>
                    <a:pt x="1672410" y="928824"/>
                    <a:pt x="1736642" y="975980"/>
                    <a:pt x="1814792" y="995170"/>
                  </a:cubicBezTo>
                  <a:cubicBezTo>
                    <a:pt x="1884758" y="1006665"/>
                    <a:pt x="1959902" y="988569"/>
                    <a:pt x="2019080" y="950209"/>
                  </a:cubicBezTo>
                  <a:cubicBezTo>
                    <a:pt x="2066770" y="914845"/>
                    <a:pt x="2105553" y="877024"/>
                    <a:pt x="2133116" y="823764"/>
                  </a:cubicBezTo>
                  <a:cubicBezTo>
                    <a:pt x="2135793" y="818665"/>
                    <a:pt x="2135793" y="818665"/>
                    <a:pt x="2138524" y="813463"/>
                  </a:cubicBezTo>
                  <a:cubicBezTo>
                    <a:pt x="2156379" y="776979"/>
                    <a:pt x="2159882" y="741523"/>
                    <a:pt x="2163703" y="701508"/>
                  </a:cubicBezTo>
                  <a:cubicBezTo>
                    <a:pt x="2167759" y="665284"/>
                    <a:pt x="2174134" y="643005"/>
                    <a:pt x="2202274" y="618276"/>
                  </a:cubicBezTo>
                  <a:cubicBezTo>
                    <a:pt x="2213606" y="611331"/>
                    <a:pt x="2224488" y="608045"/>
                    <a:pt x="2235658" y="607353"/>
                  </a:cubicBezTo>
                  <a:close/>
                  <a:moveTo>
                    <a:pt x="2522529" y="216712"/>
                  </a:moveTo>
                  <a:cubicBezTo>
                    <a:pt x="2398562" y="211391"/>
                    <a:pt x="2272417" y="239089"/>
                    <a:pt x="2159625" y="294211"/>
                  </a:cubicBezTo>
                  <a:cubicBezTo>
                    <a:pt x="2154186" y="296764"/>
                    <a:pt x="2148746" y="299316"/>
                    <a:pt x="2143142" y="301946"/>
                  </a:cubicBezTo>
                  <a:cubicBezTo>
                    <a:pt x="2101144" y="322975"/>
                    <a:pt x="2066961" y="352756"/>
                    <a:pt x="2032560" y="384216"/>
                  </a:cubicBezTo>
                  <a:cubicBezTo>
                    <a:pt x="2028536" y="387838"/>
                    <a:pt x="2028536" y="387838"/>
                    <a:pt x="2024430" y="391534"/>
                  </a:cubicBezTo>
                  <a:cubicBezTo>
                    <a:pt x="1985573" y="426873"/>
                    <a:pt x="1954488" y="465549"/>
                    <a:pt x="1925164" y="509131"/>
                  </a:cubicBezTo>
                  <a:cubicBezTo>
                    <a:pt x="1900937" y="544495"/>
                    <a:pt x="1874428" y="577188"/>
                    <a:pt x="1831707" y="588713"/>
                  </a:cubicBezTo>
                  <a:cubicBezTo>
                    <a:pt x="1793048" y="593971"/>
                    <a:pt x="1764908" y="581741"/>
                    <a:pt x="1734418" y="558599"/>
                  </a:cubicBezTo>
                  <a:cubicBezTo>
                    <a:pt x="1721102" y="547698"/>
                    <a:pt x="1708152" y="536469"/>
                    <a:pt x="1695271" y="525054"/>
                  </a:cubicBezTo>
                  <a:cubicBezTo>
                    <a:pt x="1594477" y="437349"/>
                    <a:pt x="1453202" y="386862"/>
                    <a:pt x="1319116" y="393817"/>
                  </a:cubicBezTo>
                  <a:cubicBezTo>
                    <a:pt x="1203609" y="403413"/>
                    <a:pt x="1098659" y="459257"/>
                    <a:pt x="1016040" y="537750"/>
                  </a:cubicBezTo>
                  <a:cubicBezTo>
                    <a:pt x="1013308" y="540286"/>
                    <a:pt x="1010571" y="542822"/>
                    <a:pt x="1007754" y="545432"/>
                  </a:cubicBezTo>
                  <a:cubicBezTo>
                    <a:pt x="942120" y="606439"/>
                    <a:pt x="901793" y="671729"/>
                    <a:pt x="865341" y="753321"/>
                  </a:cubicBezTo>
                  <a:cubicBezTo>
                    <a:pt x="850014" y="787125"/>
                    <a:pt x="834475" y="819643"/>
                    <a:pt x="798970" y="835892"/>
                  </a:cubicBezTo>
                  <a:cubicBezTo>
                    <a:pt x="793893" y="838317"/>
                    <a:pt x="793893" y="838317"/>
                    <a:pt x="788715" y="840794"/>
                  </a:cubicBezTo>
                  <a:cubicBezTo>
                    <a:pt x="766876" y="848858"/>
                    <a:pt x="744941" y="850917"/>
                    <a:pt x="721831" y="852209"/>
                  </a:cubicBezTo>
                  <a:cubicBezTo>
                    <a:pt x="716204" y="852575"/>
                    <a:pt x="710581" y="852940"/>
                    <a:pt x="704789" y="853316"/>
                  </a:cubicBezTo>
                  <a:cubicBezTo>
                    <a:pt x="693141" y="854046"/>
                    <a:pt x="681488" y="854724"/>
                    <a:pt x="669835" y="855343"/>
                  </a:cubicBezTo>
                  <a:cubicBezTo>
                    <a:pt x="610703" y="859367"/>
                    <a:pt x="562090" y="879295"/>
                    <a:pt x="510094" y="906704"/>
                  </a:cubicBezTo>
                  <a:cubicBezTo>
                    <a:pt x="505748" y="908991"/>
                    <a:pt x="501400" y="911279"/>
                    <a:pt x="496916" y="913635"/>
                  </a:cubicBezTo>
                  <a:cubicBezTo>
                    <a:pt x="462005" y="932610"/>
                    <a:pt x="435173" y="954205"/>
                    <a:pt x="407187" y="982477"/>
                  </a:cubicBezTo>
                  <a:cubicBezTo>
                    <a:pt x="399160" y="988704"/>
                    <a:pt x="399160" y="988704"/>
                    <a:pt x="390970" y="995057"/>
                  </a:cubicBezTo>
                  <a:cubicBezTo>
                    <a:pt x="301839" y="1074705"/>
                    <a:pt x="239683" y="1196169"/>
                    <a:pt x="230959" y="1315546"/>
                  </a:cubicBezTo>
                  <a:cubicBezTo>
                    <a:pt x="230291" y="1333907"/>
                    <a:pt x="230238" y="1352247"/>
                    <a:pt x="230402" y="1370613"/>
                  </a:cubicBezTo>
                  <a:cubicBezTo>
                    <a:pt x="230487" y="1381848"/>
                    <a:pt x="230402" y="1393072"/>
                    <a:pt x="230302" y="1404301"/>
                  </a:cubicBezTo>
                  <a:cubicBezTo>
                    <a:pt x="230190" y="1468024"/>
                    <a:pt x="237179" y="1530244"/>
                    <a:pt x="268209" y="1587031"/>
                  </a:cubicBezTo>
                  <a:cubicBezTo>
                    <a:pt x="270994" y="1592336"/>
                    <a:pt x="270994" y="1592336"/>
                    <a:pt x="273837" y="1597747"/>
                  </a:cubicBezTo>
                  <a:cubicBezTo>
                    <a:pt x="346434" y="1734019"/>
                    <a:pt x="448149" y="1826512"/>
                    <a:pt x="595301" y="1874521"/>
                  </a:cubicBezTo>
                  <a:cubicBezTo>
                    <a:pt x="601649" y="1876597"/>
                    <a:pt x="601649" y="1876597"/>
                    <a:pt x="608129" y="1878714"/>
                  </a:cubicBezTo>
                  <a:cubicBezTo>
                    <a:pt x="616452" y="1881404"/>
                    <a:pt x="624801" y="1884035"/>
                    <a:pt x="633167" y="1886603"/>
                  </a:cubicBezTo>
                  <a:cubicBezTo>
                    <a:pt x="672493" y="1899066"/>
                    <a:pt x="700654" y="1917072"/>
                    <a:pt x="724849" y="1951348"/>
                  </a:cubicBezTo>
                  <a:cubicBezTo>
                    <a:pt x="750495" y="2008474"/>
                    <a:pt x="726109" y="2087302"/>
                    <a:pt x="716235" y="2146684"/>
                  </a:cubicBezTo>
                  <a:cubicBezTo>
                    <a:pt x="692321" y="2298580"/>
                    <a:pt x="747356" y="2462827"/>
                    <a:pt x="836693" y="2587007"/>
                  </a:cubicBezTo>
                  <a:cubicBezTo>
                    <a:pt x="856504" y="2612091"/>
                    <a:pt x="877634" y="2635916"/>
                    <a:pt x="899230" y="2659471"/>
                  </a:cubicBezTo>
                  <a:cubicBezTo>
                    <a:pt x="902137" y="2662663"/>
                    <a:pt x="905043" y="2665850"/>
                    <a:pt x="908035" y="2669133"/>
                  </a:cubicBezTo>
                  <a:cubicBezTo>
                    <a:pt x="949638" y="2713405"/>
                    <a:pt x="995773" y="2745859"/>
                    <a:pt x="1049792" y="2773300"/>
                  </a:cubicBezTo>
                  <a:cubicBezTo>
                    <a:pt x="1054826" y="2775963"/>
                    <a:pt x="1059867" y="2778626"/>
                    <a:pt x="1065055" y="2781368"/>
                  </a:cubicBezTo>
                  <a:cubicBezTo>
                    <a:pt x="1116660" y="2808010"/>
                    <a:pt x="1169630" y="2825216"/>
                    <a:pt x="1226491" y="2836504"/>
                  </a:cubicBezTo>
                  <a:cubicBezTo>
                    <a:pt x="1230647" y="2837372"/>
                    <a:pt x="1234804" y="2838246"/>
                    <a:pt x="1239087" y="2839141"/>
                  </a:cubicBezTo>
                  <a:cubicBezTo>
                    <a:pt x="1376735" y="2867333"/>
                    <a:pt x="1514082" y="2843302"/>
                    <a:pt x="1636901" y="2776826"/>
                  </a:cubicBezTo>
                  <a:cubicBezTo>
                    <a:pt x="1649845" y="2769985"/>
                    <a:pt x="1663124" y="2764008"/>
                    <a:pt x="1676513" y="2758084"/>
                  </a:cubicBezTo>
                  <a:cubicBezTo>
                    <a:pt x="1681051" y="2756024"/>
                    <a:pt x="1685588" y="2753970"/>
                    <a:pt x="1690268" y="2751858"/>
                  </a:cubicBezTo>
                  <a:cubicBezTo>
                    <a:pt x="1700327" y="2747310"/>
                    <a:pt x="1710408" y="2742804"/>
                    <a:pt x="1720504" y="2738330"/>
                  </a:cubicBezTo>
                  <a:cubicBezTo>
                    <a:pt x="1823697" y="2690279"/>
                    <a:pt x="1858285" y="2594064"/>
                    <a:pt x="1895896" y="2493280"/>
                  </a:cubicBezTo>
                  <a:cubicBezTo>
                    <a:pt x="1908142" y="2457734"/>
                    <a:pt x="1906872" y="2423193"/>
                    <a:pt x="1907152" y="2385820"/>
                  </a:cubicBezTo>
                  <a:cubicBezTo>
                    <a:pt x="1907380" y="2375846"/>
                    <a:pt x="1907380" y="2375846"/>
                    <a:pt x="1907613" y="2365665"/>
                  </a:cubicBezTo>
                  <a:cubicBezTo>
                    <a:pt x="1908031" y="2303906"/>
                    <a:pt x="1893265" y="2249834"/>
                    <a:pt x="1865454" y="2194889"/>
                  </a:cubicBezTo>
                  <a:cubicBezTo>
                    <a:pt x="1863696" y="2191379"/>
                    <a:pt x="1861933" y="2187864"/>
                    <a:pt x="1860112" y="2184242"/>
                  </a:cubicBezTo>
                  <a:cubicBezTo>
                    <a:pt x="1840004" y="2146086"/>
                    <a:pt x="1812605" y="2115400"/>
                    <a:pt x="1783724" y="2083707"/>
                  </a:cubicBezTo>
                  <a:cubicBezTo>
                    <a:pt x="1779457" y="2078392"/>
                    <a:pt x="1775195" y="2073076"/>
                    <a:pt x="1770801" y="2067602"/>
                  </a:cubicBezTo>
                  <a:cubicBezTo>
                    <a:pt x="1756570" y="2051152"/>
                    <a:pt x="1741301" y="2037699"/>
                    <a:pt x="1724163" y="2024479"/>
                  </a:cubicBezTo>
                  <a:cubicBezTo>
                    <a:pt x="1721023" y="2022017"/>
                    <a:pt x="1717878" y="2019555"/>
                    <a:pt x="1714643" y="2017019"/>
                  </a:cubicBezTo>
                  <a:cubicBezTo>
                    <a:pt x="1685328" y="1994497"/>
                    <a:pt x="1654430" y="1974606"/>
                    <a:pt x="1622770" y="1955546"/>
                  </a:cubicBezTo>
                  <a:cubicBezTo>
                    <a:pt x="1594773" y="1938250"/>
                    <a:pt x="1581098" y="1923870"/>
                    <a:pt x="1572611" y="1891130"/>
                  </a:cubicBezTo>
                  <a:cubicBezTo>
                    <a:pt x="1571801" y="1867601"/>
                    <a:pt x="1575968" y="1855160"/>
                    <a:pt x="1587832" y="1834872"/>
                  </a:cubicBezTo>
                  <a:cubicBezTo>
                    <a:pt x="1607310" y="1814885"/>
                    <a:pt x="1625078" y="1811836"/>
                    <a:pt x="1652027" y="1810390"/>
                  </a:cubicBezTo>
                  <a:cubicBezTo>
                    <a:pt x="1737060" y="1813557"/>
                    <a:pt x="1832729" y="1891363"/>
                    <a:pt x="1889612" y="1951348"/>
                  </a:cubicBezTo>
                  <a:cubicBezTo>
                    <a:pt x="1973835" y="2048325"/>
                    <a:pt x="2026606" y="2158019"/>
                    <a:pt x="2046789" y="2284565"/>
                  </a:cubicBezTo>
                  <a:cubicBezTo>
                    <a:pt x="2047834" y="2290903"/>
                    <a:pt x="2047834" y="2290903"/>
                    <a:pt x="2048901" y="2297367"/>
                  </a:cubicBezTo>
                  <a:cubicBezTo>
                    <a:pt x="2058205" y="2359486"/>
                    <a:pt x="2053488" y="2419297"/>
                    <a:pt x="2044141" y="2481119"/>
                  </a:cubicBezTo>
                  <a:cubicBezTo>
                    <a:pt x="2043265" y="2487345"/>
                    <a:pt x="2042387" y="2493577"/>
                    <a:pt x="2041484" y="2499988"/>
                  </a:cubicBezTo>
                  <a:cubicBezTo>
                    <a:pt x="2023944" y="2619726"/>
                    <a:pt x="1974899" y="2705447"/>
                    <a:pt x="1901323" y="2799602"/>
                  </a:cubicBezTo>
                  <a:cubicBezTo>
                    <a:pt x="1875068" y="2833761"/>
                    <a:pt x="1852398" y="2864813"/>
                    <a:pt x="1857846" y="2909630"/>
                  </a:cubicBezTo>
                  <a:cubicBezTo>
                    <a:pt x="1862266" y="2927869"/>
                    <a:pt x="1867953" y="2945499"/>
                    <a:pt x="1874062" y="2963241"/>
                  </a:cubicBezTo>
                  <a:cubicBezTo>
                    <a:pt x="1876598" y="2970653"/>
                    <a:pt x="1876598" y="2970653"/>
                    <a:pt x="1879187" y="2978219"/>
                  </a:cubicBezTo>
                  <a:cubicBezTo>
                    <a:pt x="1914744" y="3079188"/>
                    <a:pt x="1978418" y="3167741"/>
                    <a:pt x="2053738" y="3243176"/>
                  </a:cubicBezTo>
                  <a:cubicBezTo>
                    <a:pt x="2057061" y="3246564"/>
                    <a:pt x="2060385" y="3249947"/>
                    <a:pt x="2063809" y="3253436"/>
                  </a:cubicBezTo>
                  <a:cubicBezTo>
                    <a:pt x="2184980" y="3367980"/>
                    <a:pt x="2358230" y="3417519"/>
                    <a:pt x="2520625" y="3413273"/>
                  </a:cubicBezTo>
                  <a:cubicBezTo>
                    <a:pt x="2664137" y="3406777"/>
                    <a:pt x="2810574" y="3334435"/>
                    <a:pt x="2908407" y="3230458"/>
                  </a:cubicBezTo>
                  <a:cubicBezTo>
                    <a:pt x="2917694" y="3221008"/>
                    <a:pt x="2927653" y="3212860"/>
                    <a:pt x="2937898" y="3204463"/>
                  </a:cubicBezTo>
                  <a:cubicBezTo>
                    <a:pt x="2976908" y="3170680"/>
                    <a:pt x="3008128" y="3126127"/>
                    <a:pt x="3013677" y="3074131"/>
                  </a:cubicBezTo>
                  <a:cubicBezTo>
                    <a:pt x="3015874" y="3016820"/>
                    <a:pt x="3002844" y="2954161"/>
                    <a:pt x="2964370" y="2909630"/>
                  </a:cubicBezTo>
                  <a:cubicBezTo>
                    <a:pt x="2941534" y="2888532"/>
                    <a:pt x="2918749" y="2875423"/>
                    <a:pt x="2890911" y="2861981"/>
                  </a:cubicBezTo>
                  <a:cubicBezTo>
                    <a:pt x="2844725" y="2838680"/>
                    <a:pt x="2806253" y="2808724"/>
                    <a:pt x="2767348" y="2774877"/>
                  </a:cubicBezTo>
                  <a:cubicBezTo>
                    <a:pt x="2760974" y="2769356"/>
                    <a:pt x="2754535" y="2763908"/>
                    <a:pt x="2748038" y="2758528"/>
                  </a:cubicBezTo>
                  <a:cubicBezTo>
                    <a:pt x="2704981" y="2722739"/>
                    <a:pt x="2675515" y="2677286"/>
                    <a:pt x="2648031" y="2629028"/>
                  </a:cubicBezTo>
                  <a:cubicBezTo>
                    <a:pt x="2646165" y="2625772"/>
                    <a:pt x="2644300" y="2622516"/>
                    <a:pt x="2642377" y="2619159"/>
                  </a:cubicBezTo>
                  <a:cubicBezTo>
                    <a:pt x="2612633" y="2565316"/>
                    <a:pt x="2594226" y="2511668"/>
                    <a:pt x="2584168" y="2451010"/>
                  </a:cubicBezTo>
                  <a:cubicBezTo>
                    <a:pt x="2583059" y="2444366"/>
                    <a:pt x="2581951" y="2437721"/>
                    <a:pt x="2580809" y="2430875"/>
                  </a:cubicBezTo>
                  <a:cubicBezTo>
                    <a:pt x="2561772" y="2307580"/>
                    <a:pt x="2563744" y="2181383"/>
                    <a:pt x="2620236" y="2067824"/>
                  </a:cubicBezTo>
                  <a:cubicBezTo>
                    <a:pt x="2622745" y="2062689"/>
                    <a:pt x="2622745" y="2062689"/>
                    <a:pt x="2625305" y="2057453"/>
                  </a:cubicBezTo>
                  <a:cubicBezTo>
                    <a:pt x="2682196" y="1941866"/>
                    <a:pt x="2767864" y="1826083"/>
                    <a:pt x="2887684" y="1770456"/>
                  </a:cubicBezTo>
                  <a:cubicBezTo>
                    <a:pt x="2909736" y="1763069"/>
                    <a:pt x="2930834" y="1763032"/>
                    <a:pt x="2953781" y="1766045"/>
                  </a:cubicBezTo>
                  <a:cubicBezTo>
                    <a:pt x="2974387" y="1776538"/>
                    <a:pt x="2990542" y="1787768"/>
                    <a:pt x="3001431" y="1808400"/>
                  </a:cubicBezTo>
                  <a:cubicBezTo>
                    <a:pt x="3006619" y="1831372"/>
                    <a:pt x="3008631" y="1844534"/>
                    <a:pt x="3001764" y="1866971"/>
                  </a:cubicBezTo>
                  <a:cubicBezTo>
                    <a:pt x="2981397" y="1895974"/>
                    <a:pt x="2953216" y="1916040"/>
                    <a:pt x="2925324" y="1937455"/>
                  </a:cubicBezTo>
                  <a:cubicBezTo>
                    <a:pt x="2819195" y="2019328"/>
                    <a:pt x="2742121" y="2122441"/>
                    <a:pt x="2718843" y="2256770"/>
                  </a:cubicBezTo>
                  <a:cubicBezTo>
                    <a:pt x="2717534" y="2267888"/>
                    <a:pt x="2716426" y="2279033"/>
                    <a:pt x="2715534" y="2290188"/>
                  </a:cubicBezTo>
                  <a:cubicBezTo>
                    <a:pt x="2715098" y="2295604"/>
                    <a:pt x="2714661" y="2301015"/>
                    <a:pt x="2714211" y="2306590"/>
                  </a:cubicBezTo>
                  <a:cubicBezTo>
                    <a:pt x="2710038" y="2411816"/>
                    <a:pt x="2752680" y="2515374"/>
                    <a:pt x="2816128" y="2597262"/>
                  </a:cubicBezTo>
                  <a:cubicBezTo>
                    <a:pt x="2820734" y="2603430"/>
                    <a:pt x="2820734" y="2603430"/>
                    <a:pt x="2825434" y="2609714"/>
                  </a:cubicBezTo>
                  <a:cubicBezTo>
                    <a:pt x="2886232" y="2684688"/>
                    <a:pt x="2974959" y="2737997"/>
                    <a:pt x="3067520" y="2761864"/>
                  </a:cubicBezTo>
                  <a:cubicBezTo>
                    <a:pt x="3092881" y="2768874"/>
                    <a:pt x="3107054" y="2777689"/>
                    <a:pt x="3123201" y="2798448"/>
                  </a:cubicBezTo>
                  <a:cubicBezTo>
                    <a:pt x="3139116" y="2828689"/>
                    <a:pt x="3142780" y="2860906"/>
                    <a:pt x="3146693" y="2894414"/>
                  </a:cubicBezTo>
                  <a:cubicBezTo>
                    <a:pt x="3162915" y="3017519"/>
                    <a:pt x="3210638" y="3101964"/>
                    <a:pt x="3308505" y="3178838"/>
                  </a:cubicBezTo>
                  <a:cubicBezTo>
                    <a:pt x="3459781" y="3287373"/>
                    <a:pt x="3630302" y="3320055"/>
                    <a:pt x="3813953" y="3291397"/>
                  </a:cubicBezTo>
                  <a:cubicBezTo>
                    <a:pt x="3854646" y="3284233"/>
                    <a:pt x="3890971" y="3271971"/>
                    <a:pt x="3927946" y="3253764"/>
                  </a:cubicBezTo>
                  <a:cubicBezTo>
                    <a:pt x="3931081" y="3252229"/>
                    <a:pt x="3934210" y="3250693"/>
                    <a:pt x="3937439" y="3249110"/>
                  </a:cubicBezTo>
                  <a:cubicBezTo>
                    <a:pt x="4005493" y="3215327"/>
                    <a:pt x="4063138" y="3173544"/>
                    <a:pt x="4118544" y="3121405"/>
                  </a:cubicBezTo>
                  <a:cubicBezTo>
                    <a:pt x="4122658" y="3117815"/>
                    <a:pt x="4126777" y="3114226"/>
                    <a:pt x="4131012" y="3110530"/>
                  </a:cubicBezTo>
                  <a:cubicBezTo>
                    <a:pt x="4205054" y="3042651"/>
                    <a:pt x="4255383" y="2949364"/>
                    <a:pt x="4289192" y="2855966"/>
                  </a:cubicBezTo>
                  <a:cubicBezTo>
                    <a:pt x="4320937" y="2768572"/>
                    <a:pt x="4320937" y="2768572"/>
                    <a:pt x="4354684" y="2747495"/>
                  </a:cubicBezTo>
                  <a:cubicBezTo>
                    <a:pt x="4377010" y="2738458"/>
                    <a:pt x="4398627" y="2735080"/>
                    <a:pt x="4422309" y="2731278"/>
                  </a:cubicBezTo>
                  <a:cubicBezTo>
                    <a:pt x="4495858" y="2717979"/>
                    <a:pt x="4557480" y="2685561"/>
                    <a:pt x="4616215" y="2639617"/>
                  </a:cubicBezTo>
                  <a:cubicBezTo>
                    <a:pt x="4621446" y="2635778"/>
                    <a:pt x="4621446" y="2635778"/>
                    <a:pt x="4626783" y="2631866"/>
                  </a:cubicBezTo>
                  <a:cubicBezTo>
                    <a:pt x="4716930" y="2560582"/>
                    <a:pt x="4761181" y="2446102"/>
                    <a:pt x="4775047" y="2335190"/>
                  </a:cubicBezTo>
                  <a:cubicBezTo>
                    <a:pt x="4776847" y="2304250"/>
                    <a:pt x="4769996" y="2277090"/>
                    <a:pt x="4761768" y="2247605"/>
                  </a:cubicBezTo>
                  <a:cubicBezTo>
                    <a:pt x="4749226" y="2201528"/>
                    <a:pt x="4744932" y="2154318"/>
                    <a:pt x="4767746" y="2110762"/>
                  </a:cubicBezTo>
                  <a:cubicBezTo>
                    <a:pt x="4792979" y="2072160"/>
                    <a:pt x="4825926" y="2044413"/>
                    <a:pt x="4861742" y="2015960"/>
                  </a:cubicBezTo>
                  <a:cubicBezTo>
                    <a:pt x="4892084" y="1990495"/>
                    <a:pt x="4920986" y="1962625"/>
                    <a:pt x="4925275" y="1921901"/>
                  </a:cubicBezTo>
                  <a:cubicBezTo>
                    <a:pt x="4924835" y="1904016"/>
                    <a:pt x="4924835" y="1904016"/>
                    <a:pt x="4915681" y="1893110"/>
                  </a:cubicBezTo>
                  <a:cubicBezTo>
                    <a:pt x="4886525" y="1881738"/>
                    <a:pt x="4856993" y="1892167"/>
                    <a:pt x="4828324" y="1901385"/>
                  </a:cubicBezTo>
                  <a:cubicBezTo>
                    <a:pt x="4728229" y="1929625"/>
                    <a:pt x="4620477" y="1898584"/>
                    <a:pt x="4531505" y="1850755"/>
                  </a:cubicBezTo>
                  <a:cubicBezTo>
                    <a:pt x="4510820" y="1837974"/>
                    <a:pt x="4491978" y="1823912"/>
                    <a:pt x="4473267" y="1808400"/>
                  </a:cubicBezTo>
                  <a:cubicBezTo>
                    <a:pt x="4468825" y="1804821"/>
                    <a:pt x="4464383" y="1801237"/>
                    <a:pt x="4459804" y="1797546"/>
                  </a:cubicBezTo>
                  <a:cubicBezTo>
                    <a:pt x="4390717" y="1738954"/>
                    <a:pt x="4326756" y="1651422"/>
                    <a:pt x="4314436" y="1559564"/>
                  </a:cubicBezTo>
                  <a:cubicBezTo>
                    <a:pt x="4313059" y="1541362"/>
                    <a:pt x="4312435" y="1523218"/>
                    <a:pt x="4312122" y="1504969"/>
                  </a:cubicBezTo>
                  <a:cubicBezTo>
                    <a:pt x="4312001" y="1500410"/>
                    <a:pt x="4311884" y="1495857"/>
                    <a:pt x="4311757" y="1491161"/>
                  </a:cubicBezTo>
                  <a:cubicBezTo>
                    <a:pt x="4311868" y="1461989"/>
                    <a:pt x="4315940" y="1444862"/>
                    <a:pt x="4335614" y="1421911"/>
                  </a:cubicBezTo>
                  <a:cubicBezTo>
                    <a:pt x="4357130" y="1407568"/>
                    <a:pt x="4373902" y="1407997"/>
                    <a:pt x="4399146" y="1411322"/>
                  </a:cubicBezTo>
                  <a:cubicBezTo>
                    <a:pt x="4426174" y="1423054"/>
                    <a:pt x="4435990" y="1437958"/>
                    <a:pt x="4446504" y="1464165"/>
                  </a:cubicBezTo>
                  <a:cubicBezTo>
                    <a:pt x="4452381" y="1480980"/>
                    <a:pt x="4457829" y="1497901"/>
                    <a:pt x="4463256" y="1514864"/>
                  </a:cubicBezTo>
                  <a:cubicBezTo>
                    <a:pt x="4495970" y="1616516"/>
                    <a:pt x="4552784" y="1687603"/>
                    <a:pt x="4648707" y="1737651"/>
                  </a:cubicBezTo>
                  <a:cubicBezTo>
                    <a:pt x="4721097" y="1771387"/>
                    <a:pt x="4785413" y="1763022"/>
                    <a:pt x="4859757" y="1739573"/>
                  </a:cubicBezTo>
                  <a:cubicBezTo>
                    <a:pt x="4929007" y="1714123"/>
                    <a:pt x="4986038" y="1656425"/>
                    <a:pt x="5016883" y="1590155"/>
                  </a:cubicBezTo>
                  <a:cubicBezTo>
                    <a:pt x="5018863" y="1585740"/>
                    <a:pt x="5020849" y="1581324"/>
                    <a:pt x="5022892" y="1576771"/>
                  </a:cubicBezTo>
                  <a:cubicBezTo>
                    <a:pt x="5026016" y="1570026"/>
                    <a:pt x="5026016" y="1570026"/>
                    <a:pt x="5029209" y="1563143"/>
                  </a:cubicBezTo>
                  <a:cubicBezTo>
                    <a:pt x="5059958" y="1496365"/>
                    <a:pt x="5052800" y="1439562"/>
                    <a:pt x="5031824" y="1369962"/>
                  </a:cubicBezTo>
                  <a:cubicBezTo>
                    <a:pt x="5028960" y="1360242"/>
                    <a:pt x="5028960" y="1360242"/>
                    <a:pt x="5026032" y="1350325"/>
                  </a:cubicBezTo>
                  <a:cubicBezTo>
                    <a:pt x="5010768" y="1300309"/>
                    <a:pt x="4992323" y="1255032"/>
                    <a:pt x="4965644" y="1210135"/>
                  </a:cubicBezTo>
                  <a:cubicBezTo>
                    <a:pt x="4962642" y="1204788"/>
                    <a:pt x="4959640" y="1199436"/>
                    <a:pt x="4956543" y="1193924"/>
                  </a:cubicBezTo>
                  <a:cubicBezTo>
                    <a:pt x="4912182" y="1120761"/>
                    <a:pt x="4839649" y="1054073"/>
                    <a:pt x="4769752" y="1005312"/>
                  </a:cubicBezTo>
                  <a:cubicBezTo>
                    <a:pt x="4765713" y="1002453"/>
                    <a:pt x="4761673" y="999594"/>
                    <a:pt x="4757506" y="996645"/>
                  </a:cubicBezTo>
                  <a:cubicBezTo>
                    <a:pt x="4716274" y="970936"/>
                    <a:pt x="4673283" y="956646"/>
                    <a:pt x="4627138" y="942113"/>
                  </a:cubicBezTo>
                  <a:cubicBezTo>
                    <a:pt x="4620657" y="940022"/>
                    <a:pt x="4614177" y="937936"/>
                    <a:pt x="4607501" y="935781"/>
                  </a:cubicBezTo>
                  <a:cubicBezTo>
                    <a:pt x="4443328" y="883499"/>
                    <a:pt x="4303487" y="909547"/>
                    <a:pt x="4146567" y="970650"/>
                  </a:cubicBezTo>
                  <a:cubicBezTo>
                    <a:pt x="4109226" y="984648"/>
                    <a:pt x="4069994" y="990827"/>
                    <a:pt x="4032177" y="974536"/>
                  </a:cubicBezTo>
                  <a:cubicBezTo>
                    <a:pt x="4004418" y="958859"/>
                    <a:pt x="3990711" y="932525"/>
                    <a:pt x="3980890" y="903062"/>
                  </a:cubicBezTo>
                  <a:cubicBezTo>
                    <a:pt x="3980694" y="893182"/>
                    <a:pt x="3980816" y="883287"/>
                    <a:pt x="3981118" y="873408"/>
                  </a:cubicBezTo>
                  <a:cubicBezTo>
                    <a:pt x="3982659" y="802686"/>
                    <a:pt x="3983045" y="737385"/>
                    <a:pt x="3959713" y="670109"/>
                  </a:cubicBezTo>
                  <a:cubicBezTo>
                    <a:pt x="3958378" y="666250"/>
                    <a:pt x="3957044" y="662390"/>
                    <a:pt x="3955668" y="658414"/>
                  </a:cubicBezTo>
                  <a:cubicBezTo>
                    <a:pt x="3951364" y="646343"/>
                    <a:pt x="3946842" y="634393"/>
                    <a:pt x="3942173" y="622460"/>
                  </a:cubicBezTo>
                  <a:cubicBezTo>
                    <a:pt x="3940801" y="618913"/>
                    <a:pt x="3939430" y="615365"/>
                    <a:pt x="3938016" y="611707"/>
                  </a:cubicBezTo>
                  <a:cubicBezTo>
                    <a:pt x="3917183" y="562178"/>
                    <a:pt x="3879217" y="524137"/>
                    <a:pt x="3841579" y="486794"/>
                  </a:cubicBezTo>
                  <a:cubicBezTo>
                    <a:pt x="3837619" y="482858"/>
                    <a:pt x="3833659" y="478922"/>
                    <a:pt x="3829577" y="474866"/>
                  </a:cubicBezTo>
                  <a:cubicBezTo>
                    <a:pt x="3802539" y="448398"/>
                    <a:pt x="3775675" y="424211"/>
                    <a:pt x="3742643" y="405393"/>
                  </a:cubicBezTo>
                  <a:cubicBezTo>
                    <a:pt x="3738508" y="402997"/>
                    <a:pt x="3734374" y="400602"/>
                    <a:pt x="3730112" y="398134"/>
                  </a:cubicBezTo>
                  <a:cubicBezTo>
                    <a:pt x="3638847" y="349004"/>
                    <a:pt x="3535967" y="332785"/>
                    <a:pt x="3436147" y="361363"/>
                  </a:cubicBezTo>
                  <a:cubicBezTo>
                    <a:pt x="3353030" y="387076"/>
                    <a:pt x="3282011" y="430414"/>
                    <a:pt x="3216187" y="486794"/>
                  </a:cubicBezTo>
                  <a:cubicBezTo>
                    <a:pt x="3180338" y="517361"/>
                    <a:pt x="3149938" y="536993"/>
                    <a:pt x="3102024" y="537750"/>
                  </a:cubicBezTo>
                  <a:cubicBezTo>
                    <a:pt x="3040773" y="520252"/>
                    <a:pt x="2991537" y="456372"/>
                    <a:pt x="2953740" y="407544"/>
                  </a:cubicBezTo>
                  <a:cubicBezTo>
                    <a:pt x="2934099" y="383820"/>
                    <a:pt x="2909178" y="365981"/>
                    <a:pt x="2884955" y="347155"/>
                  </a:cubicBezTo>
                  <a:cubicBezTo>
                    <a:pt x="2880798" y="343913"/>
                    <a:pt x="2876642" y="340671"/>
                    <a:pt x="2872360" y="337331"/>
                  </a:cubicBezTo>
                  <a:cubicBezTo>
                    <a:pt x="2768284" y="260375"/>
                    <a:pt x="2646496" y="222034"/>
                    <a:pt x="2522529" y="216712"/>
                  </a:cubicBezTo>
                  <a:close/>
                  <a:moveTo>
                    <a:pt x="2470008" y="42"/>
                  </a:moveTo>
                  <a:cubicBezTo>
                    <a:pt x="2475338" y="61"/>
                    <a:pt x="2480667" y="81"/>
                    <a:pt x="2486159" y="100"/>
                  </a:cubicBezTo>
                  <a:cubicBezTo>
                    <a:pt x="2568896" y="523"/>
                    <a:pt x="2646294" y="6193"/>
                    <a:pt x="2726123" y="29492"/>
                  </a:cubicBezTo>
                  <a:cubicBezTo>
                    <a:pt x="2732305" y="31188"/>
                    <a:pt x="2732305" y="31188"/>
                    <a:pt x="2738612" y="32918"/>
                  </a:cubicBezTo>
                  <a:cubicBezTo>
                    <a:pt x="2847075" y="62766"/>
                    <a:pt x="2954894" y="112325"/>
                    <a:pt x="3043426" y="182239"/>
                  </a:cubicBezTo>
                  <a:cubicBezTo>
                    <a:pt x="3094019" y="224342"/>
                    <a:pt x="3094019" y="224342"/>
                    <a:pt x="3156498" y="235167"/>
                  </a:cubicBezTo>
                  <a:cubicBezTo>
                    <a:pt x="3182218" y="231765"/>
                    <a:pt x="3200197" y="221942"/>
                    <a:pt x="3221809" y="208178"/>
                  </a:cubicBezTo>
                  <a:cubicBezTo>
                    <a:pt x="3351235" y="130997"/>
                    <a:pt x="3538556" y="104735"/>
                    <a:pt x="3685729" y="141005"/>
                  </a:cubicBezTo>
                  <a:cubicBezTo>
                    <a:pt x="3695942" y="144218"/>
                    <a:pt x="3706080" y="147681"/>
                    <a:pt x="3716171" y="151263"/>
                  </a:cubicBezTo>
                  <a:cubicBezTo>
                    <a:pt x="3720158" y="152650"/>
                    <a:pt x="3724145" y="154037"/>
                    <a:pt x="3728253" y="155466"/>
                  </a:cubicBezTo>
                  <a:cubicBezTo>
                    <a:pt x="3816881" y="186601"/>
                    <a:pt x="3891198" y="224618"/>
                    <a:pt x="3965007" y="283622"/>
                  </a:cubicBezTo>
                  <a:cubicBezTo>
                    <a:pt x="3968740" y="286475"/>
                    <a:pt x="3972472" y="289328"/>
                    <a:pt x="3976321" y="292267"/>
                  </a:cubicBezTo>
                  <a:cubicBezTo>
                    <a:pt x="4082214" y="377754"/>
                    <a:pt x="4148690" y="521637"/>
                    <a:pt x="4190288" y="647608"/>
                  </a:cubicBezTo>
                  <a:cubicBezTo>
                    <a:pt x="4198902" y="666938"/>
                    <a:pt x="4208326" y="677707"/>
                    <a:pt x="4224432" y="691287"/>
                  </a:cubicBezTo>
                  <a:cubicBezTo>
                    <a:pt x="4250210" y="699879"/>
                    <a:pt x="4273309" y="697825"/>
                    <a:pt x="4299320" y="691414"/>
                  </a:cubicBezTo>
                  <a:cubicBezTo>
                    <a:pt x="4340347" y="683059"/>
                    <a:pt x="4381929" y="683192"/>
                    <a:pt x="4423632" y="683017"/>
                  </a:cubicBezTo>
                  <a:cubicBezTo>
                    <a:pt x="4428011" y="682990"/>
                    <a:pt x="4432395" y="682969"/>
                    <a:pt x="4436911" y="682943"/>
                  </a:cubicBezTo>
                  <a:cubicBezTo>
                    <a:pt x="4564421" y="682826"/>
                    <a:pt x="4699030" y="706005"/>
                    <a:pt x="4810450" y="771036"/>
                  </a:cubicBezTo>
                  <a:cubicBezTo>
                    <a:pt x="4813918" y="773027"/>
                    <a:pt x="4817380" y="775017"/>
                    <a:pt x="4820954" y="777066"/>
                  </a:cubicBezTo>
                  <a:cubicBezTo>
                    <a:pt x="4938288" y="845544"/>
                    <a:pt x="5048030" y="926489"/>
                    <a:pt x="5123226" y="1041324"/>
                  </a:cubicBezTo>
                  <a:cubicBezTo>
                    <a:pt x="5127620" y="1048027"/>
                    <a:pt x="5132073" y="1054687"/>
                    <a:pt x="5136584" y="1061311"/>
                  </a:cubicBezTo>
                  <a:cubicBezTo>
                    <a:pt x="5172352" y="1114000"/>
                    <a:pt x="5199539" y="1169686"/>
                    <a:pt x="5224735" y="1228009"/>
                  </a:cubicBezTo>
                  <a:cubicBezTo>
                    <a:pt x="5226196" y="1231371"/>
                    <a:pt x="5227652" y="1234738"/>
                    <a:pt x="5229156" y="1238206"/>
                  </a:cubicBezTo>
                  <a:cubicBezTo>
                    <a:pt x="5245987" y="1277316"/>
                    <a:pt x="5261213" y="1316632"/>
                    <a:pt x="5273989" y="1357277"/>
                  </a:cubicBezTo>
                  <a:cubicBezTo>
                    <a:pt x="5276959" y="1368691"/>
                    <a:pt x="5276959" y="1368691"/>
                    <a:pt x="5283307" y="1374261"/>
                  </a:cubicBezTo>
                  <a:cubicBezTo>
                    <a:pt x="5283942" y="1384966"/>
                    <a:pt x="5284207" y="1395698"/>
                    <a:pt x="5284328" y="1406419"/>
                  </a:cubicBezTo>
                  <a:cubicBezTo>
                    <a:pt x="5284413" y="1413318"/>
                    <a:pt x="5284498" y="1420211"/>
                    <a:pt x="5284588" y="1427316"/>
                  </a:cubicBezTo>
                  <a:cubicBezTo>
                    <a:pt x="5284646" y="1434924"/>
                    <a:pt x="5284704" y="1442532"/>
                    <a:pt x="5284752" y="1450145"/>
                  </a:cubicBezTo>
                  <a:cubicBezTo>
                    <a:pt x="5284794" y="1455884"/>
                    <a:pt x="5284794" y="1455884"/>
                    <a:pt x="5284842" y="1461745"/>
                  </a:cubicBezTo>
                  <a:cubicBezTo>
                    <a:pt x="5284980" y="1482076"/>
                    <a:pt x="5285086" y="1502401"/>
                    <a:pt x="5285160" y="1522726"/>
                  </a:cubicBezTo>
                  <a:cubicBezTo>
                    <a:pt x="5285228" y="1539462"/>
                    <a:pt x="5285377" y="1556197"/>
                    <a:pt x="5285594" y="1572933"/>
                  </a:cubicBezTo>
                  <a:cubicBezTo>
                    <a:pt x="5285859" y="1593189"/>
                    <a:pt x="5285986" y="1613450"/>
                    <a:pt x="5286023" y="1633712"/>
                  </a:cubicBezTo>
                  <a:cubicBezTo>
                    <a:pt x="5286060" y="1641390"/>
                    <a:pt x="5286139" y="1649060"/>
                    <a:pt x="5286266" y="1656737"/>
                  </a:cubicBezTo>
                  <a:cubicBezTo>
                    <a:pt x="5287066" y="1707621"/>
                    <a:pt x="5279558" y="1746651"/>
                    <a:pt x="5256835" y="1792517"/>
                  </a:cubicBezTo>
                  <a:cubicBezTo>
                    <a:pt x="5253293" y="1801279"/>
                    <a:pt x="5249820" y="1810073"/>
                    <a:pt x="5246474" y="1818909"/>
                  </a:cubicBezTo>
                  <a:cubicBezTo>
                    <a:pt x="5194758" y="1952105"/>
                    <a:pt x="5129976" y="2066569"/>
                    <a:pt x="5030045" y="2169990"/>
                  </a:cubicBezTo>
                  <a:cubicBezTo>
                    <a:pt x="4999825" y="2207744"/>
                    <a:pt x="5000666" y="2241130"/>
                    <a:pt x="5000460" y="2288256"/>
                  </a:cubicBezTo>
                  <a:cubicBezTo>
                    <a:pt x="4999613" y="2416623"/>
                    <a:pt x="4976344" y="2529420"/>
                    <a:pt x="4907406" y="2639617"/>
                  </a:cubicBezTo>
                  <a:cubicBezTo>
                    <a:pt x="4905378" y="2642905"/>
                    <a:pt x="4903351" y="2646192"/>
                    <a:pt x="4901259" y="2649575"/>
                  </a:cubicBezTo>
                  <a:cubicBezTo>
                    <a:pt x="4870690" y="2698691"/>
                    <a:pt x="4836631" y="2741248"/>
                    <a:pt x="4796224" y="2782565"/>
                  </a:cubicBezTo>
                  <a:cubicBezTo>
                    <a:pt x="4790665" y="2788526"/>
                    <a:pt x="4790665" y="2788526"/>
                    <a:pt x="4784995" y="2794604"/>
                  </a:cubicBezTo>
                  <a:cubicBezTo>
                    <a:pt x="4735678" y="2846404"/>
                    <a:pt x="4676100" y="2875291"/>
                    <a:pt x="4612245" y="2905003"/>
                  </a:cubicBezTo>
                  <a:cubicBezTo>
                    <a:pt x="4596695" y="2912240"/>
                    <a:pt x="4581177" y="2919541"/>
                    <a:pt x="4565670" y="2926879"/>
                  </a:cubicBezTo>
                  <a:cubicBezTo>
                    <a:pt x="4562181" y="2928478"/>
                    <a:pt x="4558687" y="2930082"/>
                    <a:pt x="4555092" y="2931729"/>
                  </a:cubicBezTo>
                  <a:cubicBezTo>
                    <a:pt x="4523971" y="2946463"/>
                    <a:pt x="4497510" y="2964315"/>
                    <a:pt x="4479864" y="2994816"/>
                  </a:cubicBezTo>
                  <a:cubicBezTo>
                    <a:pt x="4477455" y="2998914"/>
                    <a:pt x="4475046" y="3003007"/>
                    <a:pt x="4472563" y="3007226"/>
                  </a:cubicBezTo>
                  <a:cubicBezTo>
                    <a:pt x="4470064" y="3011600"/>
                    <a:pt x="4467571" y="3015978"/>
                    <a:pt x="4464992" y="3020484"/>
                  </a:cubicBezTo>
                  <a:cubicBezTo>
                    <a:pt x="4462287" y="3025084"/>
                    <a:pt x="4459581" y="3029685"/>
                    <a:pt x="4456797" y="3034424"/>
                  </a:cubicBezTo>
                  <a:cubicBezTo>
                    <a:pt x="4442147" y="3059376"/>
                    <a:pt x="4427810" y="3084508"/>
                    <a:pt x="4413541" y="3109683"/>
                  </a:cubicBezTo>
                  <a:cubicBezTo>
                    <a:pt x="4383776" y="3161796"/>
                    <a:pt x="4355377" y="3209191"/>
                    <a:pt x="4311937" y="3251149"/>
                  </a:cubicBezTo>
                  <a:cubicBezTo>
                    <a:pt x="4302688" y="3260192"/>
                    <a:pt x="4293751" y="3269494"/>
                    <a:pt x="4284798" y="3278833"/>
                  </a:cubicBezTo>
                  <a:cubicBezTo>
                    <a:pt x="4178556" y="3388940"/>
                    <a:pt x="4050130" y="3451911"/>
                    <a:pt x="3906769" y="3502600"/>
                  </a:cubicBezTo>
                  <a:cubicBezTo>
                    <a:pt x="3900236" y="3504993"/>
                    <a:pt x="3893708" y="3507381"/>
                    <a:pt x="3886979" y="3509843"/>
                  </a:cubicBezTo>
                  <a:cubicBezTo>
                    <a:pt x="3813445" y="3533969"/>
                    <a:pt x="3732123" y="3534970"/>
                    <a:pt x="3655286" y="3536023"/>
                  </a:cubicBezTo>
                  <a:cubicBezTo>
                    <a:pt x="3651374" y="3536119"/>
                    <a:pt x="3647461" y="3536208"/>
                    <a:pt x="3643432" y="3536309"/>
                  </a:cubicBezTo>
                  <a:cubicBezTo>
                    <a:pt x="3576183" y="3536219"/>
                    <a:pt x="3510861" y="3515428"/>
                    <a:pt x="3447815" y="3494002"/>
                  </a:cubicBezTo>
                  <a:cubicBezTo>
                    <a:pt x="3444401" y="3492847"/>
                    <a:pt x="3440991" y="3491699"/>
                    <a:pt x="3437476" y="3490518"/>
                  </a:cubicBezTo>
                  <a:cubicBezTo>
                    <a:pt x="3347969" y="3460256"/>
                    <a:pt x="3261824" y="3425832"/>
                    <a:pt x="3186072" y="3368260"/>
                  </a:cubicBezTo>
                  <a:cubicBezTo>
                    <a:pt x="3165853" y="3356830"/>
                    <a:pt x="3146444" y="3351387"/>
                    <a:pt x="3123201" y="3354357"/>
                  </a:cubicBezTo>
                  <a:cubicBezTo>
                    <a:pt x="3094464" y="3367985"/>
                    <a:pt x="3075695" y="3384789"/>
                    <a:pt x="3054375" y="3407968"/>
                  </a:cubicBezTo>
                  <a:cubicBezTo>
                    <a:pt x="3019172" y="3444478"/>
                    <a:pt x="2981102" y="3471114"/>
                    <a:pt x="2937898" y="3497306"/>
                  </a:cubicBezTo>
                  <a:cubicBezTo>
                    <a:pt x="2932144" y="3500890"/>
                    <a:pt x="2932144" y="3500890"/>
                    <a:pt x="2926273" y="3504548"/>
                  </a:cubicBezTo>
                  <a:cubicBezTo>
                    <a:pt x="2863960" y="3543245"/>
                    <a:pt x="2800651" y="3573677"/>
                    <a:pt x="2731418" y="3597899"/>
                  </a:cubicBezTo>
                  <a:cubicBezTo>
                    <a:pt x="2724897" y="3600186"/>
                    <a:pt x="2724897" y="3600186"/>
                    <a:pt x="2718244" y="3602515"/>
                  </a:cubicBezTo>
                  <a:cubicBezTo>
                    <a:pt x="2573612" y="3651938"/>
                    <a:pt x="2430639" y="3658890"/>
                    <a:pt x="2284043" y="3613782"/>
                  </a:cubicBezTo>
                  <a:cubicBezTo>
                    <a:pt x="2278954" y="3612236"/>
                    <a:pt x="2278954" y="3612236"/>
                    <a:pt x="2273763" y="3610658"/>
                  </a:cubicBezTo>
                  <a:cubicBezTo>
                    <a:pt x="2147541" y="3572051"/>
                    <a:pt x="2034501" y="3520273"/>
                    <a:pt x="1936218" y="3431661"/>
                  </a:cubicBezTo>
                  <a:cubicBezTo>
                    <a:pt x="1926318" y="3422872"/>
                    <a:pt x="1916227" y="3414353"/>
                    <a:pt x="1906051" y="3405877"/>
                  </a:cubicBezTo>
                  <a:cubicBezTo>
                    <a:pt x="1814130" y="3328966"/>
                    <a:pt x="1742555" y="3228192"/>
                    <a:pt x="1693386" y="3118678"/>
                  </a:cubicBezTo>
                  <a:cubicBezTo>
                    <a:pt x="1691560" y="3114623"/>
                    <a:pt x="1689733" y="3110567"/>
                    <a:pt x="1687849" y="3106390"/>
                  </a:cubicBezTo>
                  <a:cubicBezTo>
                    <a:pt x="1684359" y="3098523"/>
                    <a:pt x="1680950" y="3090618"/>
                    <a:pt x="1677646" y="3082677"/>
                  </a:cubicBezTo>
                  <a:cubicBezTo>
                    <a:pt x="1666523" y="3057401"/>
                    <a:pt x="1655807" y="3044149"/>
                    <a:pt x="1630187" y="3031401"/>
                  </a:cubicBezTo>
                  <a:cubicBezTo>
                    <a:pt x="1593963" y="3025884"/>
                    <a:pt x="1557480" y="3043011"/>
                    <a:pt x="1524713" y="3056533"/>
                  </a:cubicBezTo>
                  <a:cubicBezTo>
                    <a:pt x="1469688" y="3075709"/>
                    <a:pt x="1408824" y="3075672"/>
                    <a:pt x="1351243" y="3075413"/>
                  </a:cubicBezTo>
                  <a:cubicBezTo>
                    <a:pt x="1344312" y="3075386"/>
                    <a:pt x="1337382" y="3075360"/>
                    <a:pt x="1330245" y="3075333"/>
                  </a:cubicBezTo>
                  <a:cubicBezTo>
                    <a:pt x="1243841" y="3074296"/>
                    <a:pt x="1166082" y="3060101"/>
                    <a:pt x="1084867" y="3031401"/>
                  </a:cubicBezTo>
                  <a:cubicBezTo>
                    <a:pt x="1080743" y="3029982"/>
                    <a:pt x="1076613" y="3028558"/>
                    <a:pt x="1072361" y="3027096"/>
                  </a:cubicBezTo>
                  <a:cubicBezTo>
                    <a:pt x="955631" y="2986737"/>
                    <a:pt x="858485" y="2923787"/>
                    <a:pt x="767204" y="2840803"/>
                  </a:cubicBezTo>
                  <a:cubicBezTo>
                    <a:pt x="762333" y="2836377"/>
                    <a:pt x="757457" y="2831945"/>
                    <a:pt x="752438" y="2827382"/>
                  </a:cubicBezTo>
                  <a:cubicBezTo>
                    <a:pt x="605445" y="2686954"/>
                    <a:pt x="501533" y="2478800"/>
                    <a:pt x="491897" y="2274305"/>
                  </a:cubicBezTo>
                  <a:cubicBezTo>
                    <a:pt x="491473" y="2244296"/>
                    <a:pt x="491632" y="2214293"/>
                    <a:pt x="492283" y="2184285"/>
                  </a:cubicBezTo>
                  <a:cubicBezTo>
                    <a:pt x="493707" y="2131542"/>
                    <a:pt x="493707" y="2131542"/>
                    <a:pt x="470306" y="2085714"/>
                  </a:cubicBezTo>
                  <a:cubicBezTo>
                    <a:pt x="450897" y="2069915"/>
                    <a:pt x="430418" y="2058294"/>
                    <a:pt x="408510" y="2046318"/>
                  </a:cubicBezTo>
                  <a:cubicBezTo>
                    <a:pt x="222969" y="1941733"/>
                    <a:pt x="84134" y="1785164"/>
                    <a:pt x="24669" y="1578095"/>
                  </a:cubicBezTo>
                  <a:cubicBezTo>
                    <a:pt x="16648" y="1546948"/>
                    <a:pt x="12486" y="1517029"/>
                    <a:pt x="11041" y="1484929"/>
                  </a:cubicBezTo>
                  <a:cubicBezTo>
                    <a:pt x="10406" y="1469581"/>
                    <a:pt x="10406" y="1469581"/>
                    <a:pt x="7473" y="1454720"/>
                  </a:cubicBezTo>
                  <a:cubicBezTo>
                    <a:pt x="-22314" y="1264953"/>
                    <a:pt x="39483" y="1078258"/>
                    <a:pt x="147762" y="924239"/>
                  </a:cubicBezTo>
                  <a:cubicBezTo>
                    <a:pt x="151025" y="919596"/>
                    <a:pt x="151025" y="919596"/>
                    <a:pt x="154355" y="914852"/>
                  </a:cubicBezTo>
                  <a:cubicBezTo>
                    <a:pt x="241229" y="793267"/>
                    <a:pt x="385009" y="687761"/>
                    <a:pt x="531938" y="659192"/>
                  </a:cubicBezTo>
                  <a:cubicBezTo>
                    <a:pt x="617416" y="642340"/>
                    <a:pt x="670090" y="621782"/>
                    <a:pt x="719555" y="548339"/>
                  </a:cubicBezTo>
                  <a:cubicBezTo>
                    <a:pt x="726400" y="537988"/>
                    <a:pt x="733225" y="527620"/>
                    <a:pt x="740028" y="517237"/>
                  </a:cubicBezTo>
                  <a:cubicBezTo>
                    <a:pt x="743517" y="511913"/>
                    <a:pt x="747006" y="506590"/>
                    <a:pt x="750596" y="501105"/>
                  </a:cubicBezTo>
                  <a:cubicBezTo>
                    <a:pt x="757685" y="490260"/>
                    <a:pt x="764742" y="479395"/>
                    <a:pt x="771773" y="468512"/>
                  </a:cubicBezTo>
                  <a:cubicBezTo>
                    <a:pt x="814652" y="403316"/>
                    <a:pt x="861571" y="358047"/>
                    <a:pt x="926036" y="315389"/>
                  </a:cubicBezTo>
                  <a:cubicBezTo>
                    <a:pt x="929847" y="312806"/>
                    <a:pt x="933659" y="310222"/>
                    <a:pt x="937588" y="307561"/>
                  </a:cubicBezTo>
                  <a:cubicBezTo>
                    <a:pt x="1105044" y="194413"/>
                    <a:pt x="1303382" y="146700"/>
                    <a:pt x="1503673" y="184875"/>
                  </a:cubicBezTo>
                  <a:cubicBezTo>
                    <a:pt x="1578356" y="201673"/>
                    <a:pt x="1657708" y="227265"/>
                    <a:pt x="1720525" y="272041"/>
                  </a:cubicBezTo>
                  <a:cubicBezTo>
                    <a:pt x="1739479" y="284018"/>
                    <a:pt x="1754806" y="287905"/>
                    <a:pt x="1777228" y="286518"/>
                  </a:cubicBezTo>
                  <a:cubicBezTo>
                    <a:pt x="1802996" y="280190"/>
                    <a:pt x="1821230" y="262416"/>
                    <a:pt x="1839215" y="243694"/>
                  </a:cubicBezTo>
                  <a:cubicBezTo>
                    <a:pt x="1927922" y="151818"/>
                    <a:pt x="2051329" y="88123"/>
                    <a:pt x="2171207" y="48023"/>
                  </a:cubicBezTo>
                  <a:cubicBezTo>
                    <a:pt x="2180624" y="44867"/>
                    <a:pt x="2180624" y="44867"/>
                    <a:pt x="2190231" y="41648"/>
                  </a:cubicBezTo>
                  <a:cubicBezTo>
                    <a:pt x="2283762" y="11829"/>
                    <a:pt x="2371850" y="-829"/>
                    <a:pt x="2470008" y="42"/>
                  </a:cubicBezTo>
                  <a:close/>
                </a:path>
              </a:pathLst>
            </a:custGeom>
            <a:solidFill>
              <a:srgbClr val="040404"/>
            </a:solidFill>
            <a:ln w="529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20F592E9-A5F3-5606-A90A-D2CCC7CADF8E}"/>
              </a:ext>
            </a:extLst>
          </p:cNvPr>
          <p:cNvGrpSpPr/>
          <p:nvPr/>
        </p:nvGrpSpPr>
        <p:grpSpPr>
          <a:xfrm>
            <a:off x="6095915" y="1133783"/>
            <a:ext cx="2243512" cy="2245472"/>
            <a:chOff x="6095915" y="1133783"/>
            <a:chExt cx="2243512" cy="2245472"/>
          </a:xfrm>
        </p:grpSpPr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0A33EBA0-5E3E-5A3C-E261-9C7BE156891E}"/>
                </a:ext>
              </a:extLst>
            </p:cNvPr>
            <p:cNvSpPr/>
            <p:nvPr/>
          </p:nvSpPr>
          <p:spPr>
            <a:xfrm>
              <a:off x="6095915" y="1133783"/>
              <a:ext cx="2243512" cy="2245472"/>
            </a:xfrm>
            <a:custGeom>
              <a:avLst/>
              <a:gdLst>
                <a:gd name="connsiteX0" fmla="*/ 2570508 w 2570508"/>
                <a:gd name="connsiteY0" fmla="*/ 0 h 2572754"/>
                <a:gd name="connsiteX1" fmla="*/ 1836282 w 2570508"/>
                <a:gd name="connsiteY1" fmla="*/ 2570508 h 2572754"/>
                <a:gd name="connsiteX2" fmla="*/ 1838528 w 2570508"/>
                <a:gd name="connsiteY2" fmla="*/ 2572754 h 2572754"/>
                <a:gd name="connsiteX3" fmla="*/ 1246413 w 2570508"/>
                <a:gd name="connsiteY3" fmla="*/ 2572754 h 2572754"/>
                <a:gd name="connsiteX4" fmla="*/ 1242547 w 2570508"/>
                <a:gd name="connsiteY4" fmla="*/ 2496189 h 2572754"/>
                <a:gd name="connsiteX5" fmla="*/ 76565 w 2570508"/>
                <a:gd name="connsiteY5" fmla="*/ 1330207 h 2572754"/>
                <a:gd name="connsiteX6" fmla="*/ 9728 w 2570508"/>
                <a:gd name="connsiteY6" fmla="*/ 1326832 h 2572754"/>
                <a:gd name="connsiteX7" fmla="*/ 9728 w 2570508"/>
                <a:gd name="connsiteY7" fmla="*/ 743954 h 2572754"/>
                <a:gd name="connsiteX8" fmla="*/ 0 w 2570508"/>
                <a:gd name="connsiteY8" fmla="*/ 734226 h 2572754"/>
                <a:gd name="connsiteX9" fmla="*/ 2570508 w 2570508"/>
                <a:gd name="connsiteY9" fmla="*/ 0 h 2572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70508" h="2572754">
                  <a:moveTo>
                    <a:pt x="2570508" y="0"/>
                  </a:moveTo>
                  <a:lnTo>
                    <a:pt x="1836282" y="2570508"/>
                  </a:lnTo>
                  <a:lnTo>
                    <a:pt x="1838528" y="2572754"/>
                  </a:lnTo>
                  <a:lnTo>
                    <a:pt x="1246413" y="2572754"/>
                  </a:lnTo>
                  <a:lnTo>
                    <a:pt x="1242547" y="2496189"/>
                  </a:lnTo>
                  <a:cubicBezTo>
                    <a:pt x="1180112" y="1881400"/>
                    <a:pt x="691355" y="1392643"/>
                    <a:pt x="76565" y="1330207"/>
                  </a:cubicBezTo>
                  <a:lnTo>
                    <a:pt x="9728" y="1326832"/>
                  </a:lnTo>
                  <a:lnTo>
                    <a:pt x="9728" y="743954"/>
                  </a:lnTo>
                  <a:lnTo>
                    <a:pt x="0" y="734226"/>
                  </a:lnTo>
                  <a:lnTo>
                    <a:pt x="2570508" y="0"/>
                  </a:lnTo>
                  <a:close/>
                </a:path>
              </a:pathLst>
            </a:custGeom>
            <a:solidFill>
              <a:srgbClr val="ED6B47"/>
            </a:solidFill>
            <a:ln>
              <a:noFill/>
            </a:ln>
            <a:effectLst>
              <a:outerShdw blurRad="317500" dist="152400" dir="54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pic>
          <p:nvPicPr>
            <p:cNvPr id="8" name="Graphic 7" descr="Earth globe: Africa and Europe with solid fill">
              <a:extLst>
                <a:ext uri="{FF2B5EF4-FFF2-40B4-BE49-F238E27FC236}">
                  <a16:creationId xmlns:a16="http://schemas.microsoft.com/office/drawing/2014/main" id="{557775FC-6993-B07C-9995-D9BEA6AC86D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6781325" y="1661003"/>
              <a:ext cx="1068890" cy="1068890"/>
            </a:xfrm>
            <a:prstGeom prst="rect">
              <a:avLst/>
            </a:prstGeom>
          </p:spPr>
        </p:pic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E7E9953-6FE7-B5CA-5CA7-AAD32E2065AE}"/>
              </a:ext>
            </a:extLst>
          </p:cNvPr>
          <p:cNvGrpSpPr/>
          <p:nvPr/>
        </p:nvGrpSpPr>
        <p:grpSpPr>
          <a:xfrm>
            <a:off x="3752913" y="3478745"/>
            <a:ext cx="2243512" cy="2245472"/>
            <a:chOff x="3752913" y="3478745"/>
            <a:chExt cx="2243512" cy="2245472"/>
          </a:xfrm>
        </p:grpSpPr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F06ECBEA-9CD8-9125-AA8D-83B0855A7AF4}"/>
                </a:ext>
              </a:extLst>
            </p:cNvPr>
            <p:cNvSpPr/>
            <p:nvPr/>
          </p:nvSpPr>
          <p:spPr>
            <a:xfrm>
              <a:off x="3752913" y="3478745"/>
              <a:ext cx="2243512" cy="2245472"/>
            </a:xfrm>
            <a:custGeom>
              <a:avLst/>
              <a:gdLst>
                <a:gd name="connsiteX0" fmla="*/ 731980 w 2570508"/>
                <a:gd name="connsiteY0" fmla="*/ 0 h 2572754"/>
                <a:gd name="connsiteX1" fmla="*/ 1324095 w 2570508"/>
                <a:gd name="connsiteY1" fmla="*/ 0 h 2572754"/>
                <a:gd name="connsiteX2" fmla="*/ 1327961 w 2570508"/>
                <a:gd name="connsiteY2" fmla="*/ 76565 h 2572754"/>
                <a:gd name="connsiteX3" fmla="*/ 2493943 w 2570508"/>
                <a:gd name="connsiteY3" fmla="*/ 1242547 h 2572754"/>
                <a:gd name="connsiteX4" fmla="*/ 2560780 w 2570508"/>
                <a:gd name="connsiteY4" fmla="*/ 1245922 h 2572754"/>
                <a:gd name="connsiteX5" fmla="*/ 2560780 w 2570508"/>
                <a:gd name="connsiteY5" fmla="*/ 1828800 h 2572754"/>
                <a:gd name="connsiteX6" fmla="*/ 2570508 w 2570508"/>
                <a:gd name="connsiteY6" fmla="*/ 1838528 h 2572754"/>
                <a:gd name="connsiteX7" fmla="*/ 0 w 2570508"/>
                <a:gd name="connsiteY7" fmla="*/ 2572754 h 2572754"/>
                <a:gd name="connsiteX8" fmla="*/ 734226 w 2570508"/>
                <a:gd name="connsiteY8" fmla="*/ 2246 h 2572754"/>
                <a:gd name="connsiteX9" fmla="*/ 731980 w 2570508"/>
                <a:gd name="connsiteY9" fmla="*/ 0 h 2572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70508" h="2572754">
                  <a:moveTo>
                    <a:pt x="731980" y="0"/>
                  </a:moveTo>
                  <a:lnTo>
                    <a:pt x="1324095" y="0"/>
                  </a:lnTo>
                  <a:lnTo>
                    <a:pt x="1327961" y="76565"/>
                  </a:lnTo>
                  <a:cubicBezTo>
                    <a:pt x="1390397" y="691355"/>
                    <a:pt x="1879154" y="1180112"/>
                    <a:pt x="2493943" y="1242547"/>
                  </a:cubicBezTo>
                  <a:lnTo>
                    <a:pt x="2560780" y="1245922"/>
                  </a:lnTo>
                  <a:lnTo>
                    <a:pt x="2560780" y="1828800"/>
                  </a:lnTo>
                  <a:lnTo>
                    <a:pt x="2570508" y="1838528"/>
                  </a:lnTo>
                  <a:lnTo>
                    <a:pt x="0" y="2572754"/>
                  </a:lnTo>
                  <a:lnTo>
                    <a:pt x="734226" y="2246"/>
                  </a:lnTo>
                  <a:lnTo>
                    <a:pt x="731980" y="0"/>
                  </a:lnTo>
                  <a:close/>
                </a:path>
              </a:pathLst>
            </a:custGeom>
            <a:solidFill>
              <a:srgbClr val="80422B"/>
            </a:solidFill>
            <a:ln>
              <a:noFill/>
            </a:ln>
            <a:effectLst>
              <a:outerShdw blurRad="317500" dist="152400" dir="198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pic>
          <p:nvPicPr>
            <p:cNvPr id="11" name="Graphic 10" descr="Thought outline">
              <a:extLst>
                <a:ext uri="{FF2B5EF4-FFF2-40B4-BE49-F238E27FC236}">
                  <a16:creationId xmlns:a16="http://schemas.microsoft.com/office/drawing/2014/main" id="{E28E9CD5-7BFD-8F06-DFFD-9B3F0528F9D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4161840" y="4099863"/>
              <a:ext cx="1268404" cy="1268404"/>
            </a:xfrm>
            <a:prstGeom prst="rect">
              <a:avLst/>
            </a:prstGeom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BD07178-E4FD-6960-CD80-6F3BBD8B38AB}"/>
              </a:ext>
            </a:extLst>
          </p:cNvPr>
          <p:cNvGrpSpPr/>
          <p:nvPr/>
        </p:nvGrpSpPr>
        <p:grpSpPr>
          <a:xfrm>
            <a:off x="6095915" y="3478745"/>
            <a:ext cx="2243512" cy="2245472"/>
            <a:chOff x="6095915" y="3478745"/>
            <a:chExt cx="2243512" cy="2245472"/>
          </a:xfrm>
        </p:grpSpPr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58C00CE2-F33E-0BF0-6CA3-FDC0749FC7B2}"/>
                </a:ext>
              </a:extLst>
            </p:cNvPr>
            <p:cNvSpPr/>
            <p:nvPr/>
          </p:nvSpPr>
          <p:spPr>
            <a:xfrm>
              <a:off x="6095915" y="3478745"/>
              <a:ext cx="2243512" cy="2245472"/>
            </a:xfrm>
            <a:custGeom>
              <a:avLst/>
              <a:gdLst>
                <a:gd name="connsiteX0" fmla="*/ 1246413 w 2570508"/>
                <a:gd name="connsiteY0" fmla="*/ 0 h 2572754"/>
                <a:gd name="connsiteX1" fmla="*/ 1838528 w 2570508"/>
                <a:gd name="connsiteY1" fmla="*/ 0 h 2572754"/>
                <a:gd name="connsiteX2" fmla="*/ 1836282 w 2570508"/>
                <a:gd name="connsiteY2" fmla="*/ 2246 h 2572754"/>
                <a:gd name="connsiteX3" fmla="*/ 2570508 w 2570508"/>
                <a:gd name="connsiteY3" fmla="*/ 2572754 h 2572754"/>
                <a:gd name="connsiteX4" fmla="*/ 0 w 2570508"/>
                <a:gd name="connsiteY4" fmla="*/ 1838528 h 2572754"/>
                <a:gd name="connsiteX5" fmla="*/ 9728 w 2570508"/>
                <a:gd name="connsiteY5" fmla="*/ 1828800 h 2572754"/>
                <a:gd name="connsiteX6" fmla="*/ 9728 w 2570508"/>
                <a:gd name="connsiteY6" fmla="*/ 1245922 h 2572754"/>
                <a:gd name="connsiteX7" fmla="*/ 76565 w 2570508"/>
                <a:gd name="connsiteY7" fmla="*/ 1242547 h 2572754"/>
                <a:gd name="connsiteX8" fmla="*/ 1242547 w 2570508"/>
                <a:gd name="connsiteY8" fmla="*/ 76565 h 2572754"/>
                <a:gd name="connsiteX9" fmla="*/ 1246413 w 2570508"/>
                <a:gd name="connsiteY9" fmla="*/ 0 h 2572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70508" h="2572754">
                  <a:moveTo>
                    <a:pt x="1246413" y="0"/>
                  </a:moveTo>
                  <a:lnTo>
                    <a:pt x="1838528" y="0"/>
                  </a:lnTo>
                  <a:lnTo>
                    <a:pt x="1836282" y="2246"/>
                  </a:lnTo>
                  <a:lnTo>
                    <a:pt x="2570508" y="2572754"/>
                  </a:lnTo>
                  <a:lnTo>
                    <a:pt x="0" y="1838528"/>
                  </a:lnTo>
                  <a:lnTo>
                    <a:pt x="9728" y="1828800"/>
                  </a:lnTo>
                  <a:lnTo>
                    <a:pt x="9728" y="1245922"/>
                  </a:lnTo>
                  <a:lnTo>
                    <a:pt x="76565" y="1242547"/>
                  </a:lnTo>
                  <a:cubicBezTo>
                    <a:pt x="691355" y="1180112"/>
                    <a:pt x="1180112" y="691355"/>
                    <a:pt x="1242547" y="76565"/>
                  </a:cubicBezTo>
                  <a:lnTo>
                    <a:pt x="1246413" y="0"/>
                  </a:lnTo>
                  <a:close/>
                </a:path>
              </a:pathLst>
            </a:custGeom>
            <a:solidFill>
              <a:srgbClr val="8CBDAA"/>
            </a:solidFill>
            <a:ln>
              <a:noFill/>
            </a:ln>
            <a:effectLst>
              <a:outerShdw blurRad="317500" dist="152400" dir="132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pic>
          <p:nvPicPr>
            <p:cNvPr id="14" name="Graphic 13" descr="Aspiration outline">
              <a:extLst>
                <a:ext uri="{FF2B5EF4-FFF2-40B4-BE49-F238E27FC236}">
                  <a16:creationId xmlns:a16="http://schemas.microsoft.com/office/drawing/2014/main" id="{58085753-45B0-1CFB-7CC0-92873DEC14A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6685137" y="4080756"/>
              <a:ext cx="1110509" cy="1110509"/>
            </a:xfrm>
            <a:prstGeom prst="rect">
              <a:avLst/>
            </a:prstGeom>
          </p:spPr>
        </p:pic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11366351-0CBA-81E7-74AA-584AF6B162E2}"/>
              </a:ext>
            </a:extLst>
          </p:cNvPr>
          <p:cNvSpPr txBox="1"/>
          <p:nvPr/>
        </p:nvSpPr>
        <p:spPr>
          <a:xfrm>
            <a:off x="4597138" y="5989385"/>
            <a:ext cx="29977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(Sarwari et al., 2024).</a:t>
            </a:r>
          </a:p>
        </p:txBody>
      </p:sp>
    </p:spTree>
    <p:extLst>
      <p:ext uri="{BB962C8B-B14F-4D97-AF65-F5344CB8AC3E}">
        <p14:creationId xmlns:p14="http://schemas.microsoft.com/office/powerpoint/2010/main" val="268740828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accel="24000" decel="69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accel="24000" decel="69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accel="24000" decel="69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accel="24000" decel="69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" grpId="0"/>
      <p:bldP spid="84" grpId="0"/>
      <p:bldP spid="85" grpId="0"/>
      <p:bldP spid="86" grpId="0"/>
      <p:bldP spid="8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A2555C-2DA7-A78B-5586-F0D9A2A155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Freeform: Shape 88">
            <a:extLst>
              <a:ext uri="{FF2B5EF4-FFF2-40B4-BE49-F238E27FC236}">
                <a16:creationId xmlns:a16="http://schemas.microsoft.com/office/drawing/2014/main" id="{D870B4E0-486D-B8C3-8300-5901C40B8232}"/>
              </a:ext>
            </a:extLst>
          </p:cNvPr>
          <p:cNvSpPr/>
          <p:nvPr/>
        </p:nvSpPr>
        <p:spPr>
          <a:xfrm>
            <a:off x="2288420" y="3343005"/>
            <a:ext cx="6221782" cy="3334537"/>
          </a:xfrm>
          <a:custGeom>
            <a:avLst/>
            <a:gdLst>
              <a:gd name="connsiteX0" fmla="*/ 1649782 w 6221782"/>
              <a:gd name="connsiteY0" fmla="*/ 0 h 3334537"/>
              <a:gd name="connsiteX1" fmla="*/ 5766217 w 6221782"/>
              <a:gd name="connsiteY1" fmla="*/ 0 h 3334537"/>
              <a:gd name="connsiteX2" fmla="*/ 6221782 w 6221782"/>
              <a:gd name="connsiteY2" fmla="*/ 455565 h 3334537"/>
              <a:gd name="connsiteX3" fmla="*/ 5766217 w 6221782"/>
              <a:gd name="connsiteY3" fmla="*/ 911130 h 3334537"/>
              <a:gd name="connsiteX4" fmla="*/ 1649782 w 6221782"/>
              <a:gd name="connsiteY4" fmla="*/ 911130 h 3334537"/>
              <a:gd name="connsiteX5" fmla="*/ 1649782 w 6221782"/>
              <a:gd name="connsiteY5" fmla="*/ 911131 h 3334537"/>
              <a:gd name="connsiteX6" fmla="*/ 1649781 w 6221782"/>
              <a:gd name="connsiteY6" fmla="*/ 911131 h 3334537"/>
              <a:gd name="connsiteX7" fmla="*/ 449940 w 6221782"/>
              <a:gd name="connsiteY7" fmla="*/ 2125970 h 3334537"/>
              <a:gd name="connsiteX8" fmla="*/ 1407971 w 6221782"/>
              <a:gd name="connsiteY8" fmla="*/ 3316127 h 3334537"/>
              <a:gd name="connsiteX9" fmla="*/ 1527100 w 6221782"/>
              <a:gd name="connsiteY9" fmla="*/ 3334537 h 3334537"/>
              <a:gd name="connsiteX10" fmla="*/ 1481093 w 6221782"/>
              <a:gd name="connsiteY10" fmla="*/ 3332184 h 3334537"/>
              <a:gd name="connsiteX11" fmla="*/ 1317292 w 6221782"/>
              <a:gd name="connsiteY11" fmla="*/ 3306873 h 3334537"/>
              <a:gd name="connsiteX12" fmla="*/ 0 w 6221782"/>
              <a:gd name="connsiteY12" fmla="*/ 1670405 h 3334537"/>
              <a:gd name="connsiteX13" fmla="*/ 1649781 w 6221782"/>
              <a:gd name="connsiteY13" fmla="*/ 1 h 3334537"/>
              <a:gd name="connsiteX14" fmla="*/ 1649782 w 6221782"/>
              <a:gd name="connsiteY14" fmla="*/ 1 h 3334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221782" h="3334537">
                <a:moveTo>
                  <a:pt x="1649782" y="0"/>
                </a:moveTo>
                <a:lnTo>
                  <a:pt x="5766217" y="0"/>
                </a:lnTo>
                <a:cubicBezTo>
                  <a:pt x="6017819" y="0"/>
                  <a:pt x="6221782" y="203963"/>
                  <a:pt x="6221782" y="455565"/>
                </a:cubicBezTo>
                <a:cubicBezTo>
                  <a:pt x="6221782" y="707167"/>
                  <a:pt x="6017819" y="911130"/>
                  <a:pt x="5766217" y="911130"/>
                </a:cubicBezTo>
                <a:lnTo>
                  <a:pt x="1649782" y="911130"/>
                </a:lnTo>
                <a:lnTo>
                  <a:pt x="1649782" y="911131"/>
                </a:lnTo>
                <a:lnTo>
                  <a:pt x="1649781" y="911131"/>
                </a:lnTo>
                <a:cubicBezTo>
                  <a:pt x="987128" y="911131"/>
                  <a:pt x="449940" y="1455033"/>
                  <a:pt x="449940" y="2125970"/>
                </a:cubicBezTo>
                <a:cubicBezTo>
                  <a:pt x="449940" y="2713040"/>
                  <a:pt x="861225" y="3202849"/>
                  <a:pt x="1407971" y="3316127"/>
                </a:cubicBezTo>
                <a:lnTo>
                  <a:pt x="1527100" y="3334537"/>
                </a:lnTo>
                <a:lnTo>
                  <a:pt x="1481093" y="3332184"/>
                </a:lnTo>
                <a:lnTo>
                  <a:pt x="1317292" y="3306873"/>
                </a:lnTo>
                <a:cubicBezTo>
                  <a:pt x="565516" y="3151114"/>
                  <a:pt x="0" y="2477627"/>
                  <a:pt x="0" y="1670405"/>
                </a:cubicBezTo>
                <a:cubicBezTo>
                  <a:pt x="0" y="747866"/>
                  <a:pt x="738632" y="1"/>
                  <a:pt x="1649781" y="1"/>
                </a:cubicBezTo>
                <a:lnTo>
                  <a:pt x="1649782" y="1"/>
                </a:lnTo>
                <a:close/>
              </a:path>
            </a:pathLst>
          </a:custGeom>
          <a:gradFill flip="none" rotWithShape="1">
            <a:gsLst>
              <a:gs pos="100000">
                <a:schemeClr val="tx1"/>
              </a:gs>
              <a:gs pos="0">
                <a:srgbClr val="00CCFF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317500" dist="1524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600" dirty="0">
              <a:latin typeface="Objective" pitchFamily="50" charset="0"/>
            </a:endParaRPr>
          </a:p>
        </p:txBody>
      </p:sp>
      <p:sp>
        <p:nvSpPr>
          <p:cNvPr id="88" name="Freeform: Shape 87">
            <a:extLst>
              <a:ext uri="{FF2B5EF4-FFF2-40B4-BE49-F238E27FC236}">
                <a16:creationId xmlns:a16="http://schemas.microsoft.com/office/drawing/2014/main" id="{BB2F31E1-81CD-B52A-8846-89428626F030}"/>
              </a:ext>
            </a:extLst>
          </p:cNvPr>
          <p:cNvSpPr/>
          <p:nvPr/>
        </p:nvSpPr>
        <p:spPr>
          <a:xfrm>
            <a:off x="1838480" y="2431876"/>
            <a:ext cx="7586122" cy="4243312"/>
          </a:xfrm>
          <a:custGeom>
            <a:avLst/>
            <a:gdLst>
              <a:gd name="connsiteX0" fmla="*/ 2099721 w 7586122"/>
              <a:gd name="connsiteY0" fmla="*/ 0 h 4243312"/>
              <a:gd name="connsiteX1" fmla="*/ 2099722 w 7586122"/>
              <a:gd name="connsiteY1" fmla="*/ 0 h 4243312"/>
              <a:gd name="connsiteX2" fmla="*/ 7130557 w 7586122"/>
              <a:gd name="connsiteY2" fmla="*/ 0 h 4243312"/>
              <a:gd name="connsiteX3" fmla="*/ 7586122 w 7586122"/>
              <a:gd name="connsiteY3" fmla="*/ 455565 h 4243312"/>
              <a:gd name="connsiteX4" fmla="*/ 7130557 w 7586122"/>
              <a:gd name="connsiteY4" fmla="*/ 911130 h 4243312"/>
              <a:gd name="connsiteX5" fmla="*/ 2099722 w 7586122"/>
              <a:gd name="connsiteY5" fmla="*/ 911130 h 4243312"/>
              <a:gd name="connsiteX6" fmla="*/ 2099722 w 7586122"/>
              <a:gd name="connsiteY6" fmla="*/ 911130 h 4243312"/>
              <a:gd name="connsiteX7" fmla="*/ 2099721 w 7586122"/>
              <a:gd name="connsiteY7" fmla="*/ 911130 h 4243312"/>
              <a:gd name="connsiteX8" fmla="*/ 449940 w 7586122"/>
              <a:gd name="connsiteY8" fmla="*/ 2581533 h 4243312"/>
              <a:gd name="connsiteX9" fmla="*/ 1767232 w 7586122"/>
              <a:gd name="connsiteY9" fmla="*/ 4218001 h 4243312"/>
              <a:gd name="connsiteX10" fmla="*/ 1931033 w 7586122"/>
              <a:gd name="connsiteY10" fmla="*/ 4243312 h 4243312"/>
              <a:gd name="connsiteX11" fmla="*/ 1885037 w 7586122"/>
              <a:gd name="connsiteY11" fmla="*/ 4240960 h 4243312"/>
              <a:gd name="connsiteX12" fmla="*/ 0 w 7586122"/>
              <a:gd name="connsiteY12" fmla="*/ 2125969 h 4243312"/>
              <a:gd name="connsiteX13" fmla="*/ 2099721 w 7586122"/>
              <a:gd name="connsiteY13" fmla="*/ 0 h 4243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7586122" h="4243312">
                <a:moveTo>
                  <a:pt x="2099721" y="0"/>
                </a:moveTo>
                <a:lnTo>
                  <a:pt x="2099722" y="0"/>
                </a:lnTo>
                <a:lnTo>
                  <a:pt x="7130557" y="0"/>
                </a:lnTo>
                <a:cubicBezTo>
                  <a:pt x="7382159" y="0"/>
                  <a:pt x="7586122" y="203963"/>
                  <a:pt x="7586122" y="455565"/>
                </a:cubicBezTo>
                <a:cubicBezTo>
                  <a:pt x="7586122" y="707167"/>
                  <a:pt x="7382159" y="911130"/>
                  <a:pt x="7130557" y="911130"/>
                </a:cubicBezTo>
                <a:lnTo>
                  <a:pt x="2099722" y="911130"/>
                </a:lnTo>
                <a:lnTo>
                  <a:pt x="2099722" y="911130"/>
                </a:lnTo>
                <a:lnTo>
                  <a:pt x="2099721" y="911130"/>
                </a:lnTo>
                <a:cubicBezTo>
                  <a:pt x="1188572" y="911130"/>
                  <a:pt x="449940" y="1658995"/>
                  <a:pt x="449940" y="2581533"/>
                </a:cubicBezTo>
                <a:cubicBezTo>
                  <a:pt x="449940" y="3388755"/>
                  <a:pt x="1015456" y="4062242"/>
                  <a:pt x="1767232" y="4218001"/>
                </a:cubicBezTo>
                <a:lnTo>
                  <a:pt x="1931033" y="4243312"/>
                </a:lnTo>
                <a:lnTo>
                  <a:pt x="1885037" y="4240960"/>
                </a:lnTo>
                <a:cubicBezTo>
                  <a:pt x="826240" y="4132090"/>
                  <a:pt x="0" y="3226725"/>
                  <a:pt x="0" y="2125969"/>
                </a:cubicBezTo>
                <a:cubicBezTo>
                  <a:pt x="0" y="951829"/>
                  <a:pt x="940078" y="0"/>
                  <a:pt x="2099721" y="0"/>
                </a:cubicBezTo>
                <a:close/>
              </a:path>
            </a:pathLst>
          </a:custGeom>
          <a:gradFill>
            <a:gsLst>
              <a:gs pos="100000">
                <a:schemeClr val="tx1"/>
              </a:gs>
              <a:gs pos="0">
                <a:srgbClr val="00CCFF"/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outerShdw blurRad="317500" dist="1524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600" dirty="0">
              <a:latin typeface="Objective" pitchFamily="50" charset="0"/>
            </a:endParaRPr>
          </a:p>
        </p:txBody>
      </p:sp>
      <p:sp>
        <p:nvSpPr>
          <p:cNvPr id="87" name="Freeform: Shape 86">
            <a:extLst>
              <a:ext uri="{FF2B5EF4-FFF2-40B4-BE49-F238E27FC236}">
                <a16:creationId xmlns:a16="http://schemas.microsoft.com/office/drawing/2014/main" id="{39B3364A-98CA-3169-A4E2-893694CFD6FA}"/>
              </a:ext>
            </a:extLst>
          </p:cNvPr>
          <p:cNvSpPr/>
          <p:nvPr/>
        </p:nvSpPr>
        <p:spPr>
          <a:xfrm>
            <a:off x="1388539" y="1520745"/>
            <a:ext cx="8950463" cy="5154444"/>
          </a:xfrm>
          <a:custGeom>
            <a:avLst/>
            <a:gdLst>
              <a:gd name="connsiteX0" fmla="*/ 2549663 w 8950463"/>
              <a:gd name="connsiteY0" fmla="*/ 0 h 5154444"/>
              <a:gd name="connsiteX1" fmla="*/ 8494898 w 8950463"/>
              <a:gd name="connsiteY1" fmla="*/ 0 h 5154444"/>
              <a:gd name="connsiteX2" fmla="*/ 8950463 w 8950463"/>
              <a:gd name="connsiteY2" fmla="*/ 455565 h 5154444"/>
              <a:gd name="connsiteX3" fmla="*/ 8494898 w 8950463"/>
              <a:gd name="connsiteY3" fmla="*/ 911130 h 5154444"/>
              <a:gd name="connsiteX4" fmla="*/ 2549663 w 8950463"/>
              <a:gd name="connsiteY4" fmla="*/ 911130 h 5154444"/>
              <a:gd name="connsiteX5" fmla="*/ 2549663 w 8950463"/>
              <a:gd name="connsiteY5" fmla="*/ 911131 h 5154444"/>
              <a:gd name="connsiteX6" fmla="*/ 2549662 w 8950463"/>
              <a:gd name="connsiteY6" fmla="*/ 911131 h 5154444"/>
              <a:gd name="connsiteX7" fmla="*/ 449941 w 8950463"/>
              <a:gd name="connsiteY7" fmla="*/ 3037099 h 5154444"/>
              <a:gd name="connsiteX8" fmla="*/ 2334978 w 8950463"/>
              <a:gd name="connsiteY8" fmla="*/ 5152091 h 5154444"/>
              <a:gd name="connsiteX9" fmla="*/ 2380974 w 8950463"/>
              <a:gd name="connsiteY9" fmla="*/ 5154443 h 5154444"/>
              <a:gd name="connsiteX10" fmla="*/ 2380977 w 8950463"/>
              <a:gd name="connsiteY10" fmla="*/ 5154444 h 5154444"/>
              <a:gd name="connsiteX11" fmla="*/ 2288974 w 8950463"/>
              <a:gd name="connsiteY11" fmla="*/ 5149740 h 5154444"/>
              <a:gd name="connsiteX12" fmla="*/ 0 w 8950463"/>
              <a:gd name="connsiteY12" fmla="*/ 2581534 h 5154444"/>
              <a:gd name="connsiteX13" fmla="*/ 2549662 w 8950463"/>
              <a:gd name="connsiteY13" fmla="*/ 1 h 5154444"/>
              <a:gd name="connsiteX14" fmla="*/ 2549663 w 8950463"/>
              <a:gd name="connsiteY14" fmla="*/ 1 h 51544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8950463" h="5154444">
                <a:moveTo>
                  <a:pt x="2549663" y="0"/>
                </a:moveTo>
                <a:lnTo>
                  <a:pt x="8494898" y="0"/>
                </a:lnTo>
                <a:cubicBezTo>
                  <a:pt x="8746500" y="0"/>
                  <a:pt x="8950463" y="203963"/>
                  <a:pt x="8950463" y="455565"/>
                </a:cubicBezTo>
                <a:cubicBezTo>
                  <a:pt x="8950463" y="707167"/>
                  <a:pt x="8746500" y="911130"/>
                  <a:pt x="8494898" y="911130"/>
                </a:cubicBezTo>
                <a:lnTo>
                  <a:pt x="2549663" y="911130"/>
                </a:lnTo>
                <a:lnTo>
                  <a:pt x="2549663" y="911131"/>
                </a:lnTo>
                <a:lnTo>
                  <a:pt x="2549662" y="911131"/>
                </a:lnTo>
                <a:cubicBezTo>
                  <a:pt x="1390018" y="911131"/>
                  <a:pt x="449941" y="1862960"/>
                  <a:pt x="449941" y="3037099"/>
                </a:cubicBezTo>
                <a:cubicBezTo>
                  <a:pt x="449941" y="4137855"/>
                  <a:pt x="1276180" y="5043221"/>
                  <a:pt x="2334978" y="5152091"/>
                </a:cubicBezTo>
                <a:lnTo>
                  <a:pt x="2380974" y="5154443"/>
                </a:lnTo>
                <a:lnTo>
                  <a:pt x="2380977" y="5154444"/>
                </a:lnTo>
                <a:lnTo>
                  <a:pt x="2288974" y="5149740"/>
                </a:lnTo>
                <a:cubicBezTo>
                  <a:pt x="1003291" y="5017539"/>
                  <a:pt x="0" y="3918168"/>
                  <a:pt x="0" y="2581534"/>
                </a:cubicBezTo>
                <a:cubicBezTo>
                  <a:pt x="0" y="1155793"/>
                  <a:pt x="1141522" y="1"/>
                  <a:pt x="2549662" y="1"/>
                </a:cubicBezTo>
                <a:lnTo>
                  <a:pt x="2549663" y="1"/>
                </a:lnTo>
                <a:close/>
              </a:path>
            </a:pathLst>
          </a:custGeom>
          <a:gradFill>
            <a:gsLst>
              <a:gs pos="100000">
                <a:schemeClr val="tx1"/>
              </a:gs>
              <a:gs pos="0">
                <a:srgbClr val="00CCFF"/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outerShdw blurRad="317500" dist="1524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600" dirty="0">
              <a:latin typeface="Objective" pitchFamily="50" charset="0"/>
            </a:endParaRPr>
          </a:p>
        </p:txBody>
      </p:sp>
      <p:sp>
        <p:nvSpPr>
          <p:cNvPr id="86" name="Freeform: Shape 85">
            <a:extLst>
              <a:ext uri="{FF2B5EF4-FFF2-40B4-BE49-F238E27FC236}">
                <a16:creationId xmlns:a16="http://schemas.microsoft.com/office/drawing/2014/main" id="{0502D048-9718-E833-B145-C99CB2234DB6}"/>
              </a:ext>
            </a:extLst>
          </p:cNvPr>
          <p:cNvSpPr/>
          <p:nvPr/>
        </p:nvSpPr>
        <p:spPr>
          <a:xfrm>
            <a:off x="938599" y="609617"/>
            <a:ext cx="10314803" cy="6074195"/>
          </a:xfrm>
          <a:custGeom>
            <a:avLst/>
            <a:gdLst>
              <a:gd name="connsiteX0" fmla="*/ 2999603 w 10314803"/>
              <a:gd name="connsiteY0" fmla="*/ 0 h 6074195"/>
              <a:gd name="connsiteX1" fmla="*/ 9859238 w 10314803"/>
              <a:gd name="connsiteY1" fmla="*/ 0 h 6074195"/>
              <a:gd name="connsiteX2" fmla="*/ 10314803 w 10314803"/>
              <a:gd name="connsiteY2" fmla="*/ 455565 h 6074195"/>
              <a:gd name="connsiteX3" fmla="*/ 9859238 w 10314803"/>
              <a:gd name="connsiteY3" fmla="*/ 911130 h 6074195"/>
              <a:gd name="connsiteX4" fmla="*/ 2999603 w 10314803"/>
              <a:gd name="connsiteY4" fmla="*/ 911130 h 6074195"/>
              <a:gd name="connsiteX5" fmla="*/ 2999603 w 10314803"/>
              <a:gd name="connsiteY5" fmla="*/ 911130 h 6074195"/>
              <a:gd name="connsiteX6" fmla="*/ 2999602 w 10314803"/>
              <a:gd name="connsiteY6" fmla="*/ 911130 h 6074195"/>
              <a:gd name="connsiteX7" fmla="*/ 449941 w 10314803"/>
              <a:gd name="connsiteY7" fmla="*/ 3492663 h 6074195"/>
              <a:gd name="connsiteX8" fmla="*/ 2738914 w 10314803"/>
              <a:gd name="connsiteY8" fmla="*/ 6060868 h 6074195"/>
              <a:gd name="connsiteX9" fmla="*/ 2830916 w 10314803"/>
              <a:gd name="connsiteY9" fmla="*/ 6065573 h 6074195"/>
              <a:gd name="connsiteX10" fmla="*/ 2830922 w 10314803"/>
              <a:gd name="connsiteY10" fmla="*/ 6065573 h 6074195"/>
              <a:gd name="connsiteX11" fmla="*/ 2999580 w 10314803"/>
              <a:gd name="connsiteY11" fmla="*/ 6074195 h 6074195"/>
              <a:gd name="connsiteX12" fmla="*/ 2999538 w 10314803"/>
              <a:gd name="connsiteY12" fmla="*/ 6074195 h 6074195"/>
              <a:gd name="connsiteX13" fmla="*/ 2692911 w 10314803"/>
              <a:gd name="connsiteY13" fmla="*/ 6058518 h 6074195"/>
              <a:gd name="connsiteX14" fmla="*/ 0 w 10314803"/>
              <a:gd name="connsiteY14" fmla="*/ 3037099 h 6074195"/>
              <a:gd name="connsiteX15" fmla="*/ 2999603 w 10314803"/>
              <a:gd name="connsiteY15" fmla="*/ 0 h 60741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0314803" h="6074195">
                <a:moveTo>
                  <a:pt x="2999603" y="0"/>
                </a:moveTo>
                <a:lnTo>
                  <a:pt x="9859238" y="0"/>
                </a:lnTo>
                <a:cubicBezTo>
                  <a:pt x="10110840" y="0"/>
                  <a:pt x="10314803" y="203963"/>
                  <a:pt x="10314803" y="455565"/>
                </a:cubicBezTo>
                <a:cubicBezTo>
                  <a:pt x="10314803" y="707167"/>
                  <a:pt x="10110840" y="911130"/>
                  <a:pt x="9859238" y="911130"/>
                </a:cubicBezTo>
                <a:lnTo>
                  <a:pt x="2999603" y="911130"/>
                </a:lnTo>
                <a:lnTo>
                  <a:pt x="2999603" y="911130"/>
                </a:lnTo>
                <a:lnTo>
                  <a:pt x="2999602" y="911130"/>
                </a:lnTo>
                <a:cubicBezTo>
                  <a:pt x="1591463" y="911130"/>
                  <a:pt x="449941" y="2066921"/>
                  <a:pt x="449941" y="3492663"/>
                </a:cubicBezTo>
                <a:cubicBezTo>
                  <a:pt x="449941" y="4829296"/>
                  <a:pt x="1453231" y="5928668"/>
                  <a:pt x="2738914" y="6060868"/>
                </a:cubicBezTo>
                <a:lnTo>
                  <a:pt x="2830916" y="6065573"/>
                </a:lnTo>
                <a:lnTo>
                  <a:pt x="2830922" y="6065573"/>
                </a:lnTo>
                <a:lnTo>
                  <a:pt x="2999580" y="6074195"/>
                </a:lnTo>
                <a:lnTo>
                  <a:pt x="2999538" y="6074195"/>
                </a:lnTo>
                <a:lnTo>
                  <a:pt x="2692911" y="6058518"/>
                </a:lnTo>
                <a:cubicBezTo>
                  <a:pt x="1180343" y="5902989"/>
                  <a:pt x="0" y="4609609"/>
                  <a:pt x="0" y="3037099"/>
                </a:cubicBezTo>
                <a:cubicBezTo>
                  <a:pt x="0" y="1359756"/>
                  <a:pt x="1342968" y="0"/>
                  <a:pt x="2999603" y="0"/>
                </a:cubicBezTo>
                <a:close/>
              </a:path>
            </a:pathLst>
          </a:custGeom>
          <a:gradFill>
            <a:gsLst>
              <a:gs pos="100000">
                <a:schemeClr val="tx1"/>
              </a:gs>
              <a:gs pos="0">
                <a:srgbClr val="00CCFF"/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outerShdw blurRad="317500" dist="1524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600" dirty="0">
              <a:latin typeface="Objective" pitchFamily="50" charset="0"/>
            </a:endParaRPr>
          </a:p>
        </p:txBody>
      </p:sp>
      <p:sp>
        <p:nvSpPr>
          <p:cNvPr id="95" name="TextBox 94">
            <a:extLst>
              <a:ext uri="{FF2B5EF4-FFF2-40B4-BE49-F238E27FC236}">
                <a16:creationId xmlns:a16="http://schemas.microsoft.com/office/drawing/2014/main" id="{B73F663A-B644-D38F-96E0-C32B5C45820E}"/>
              </a:ext>
            </a:extLst>
          </p:cNvPr>
          <p:cNvSpPr txBox="1">
            <a:spLocks/>
          </p:cNvSpPr>
          <p:nvPr/>
        </p:nvSpPr>
        <p:spPr>
          <a:xfrm flipH="1">
            <a:off x="2767398" y="5028447"/>
            <a:ext cx="66098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 defTabSz="914400">
              <a:defRPr/>
            </a:pPr>
            <a:r>
              <a:rPr lang="en-GB" sz="5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Samovar Framework </a:t>
            </a:r>
            <a:endParaRPr kumimoji="0" lang="en-US" sz="6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Objective" pitchFamily="50" charset="0"/>
            </a:endParaRP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91F6A001-6D51-8C58-DE18-6FD48993B076}"/>
              </a:ext>
            </a:extLst>
          </p:cNvPr>
          <p:cNvSpPr txBox="1">
            <a:spLocks/>
          </p:cNvSpPr>
          <p:nvPr/>
        </p:nvSpPr>
        <p:spPr>
          <a:xfrm flipH="1">
            <a:off x="4568046" y="3613611"/>
            <a:ext cx="374621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>
              <a:defRPr/>
            </a:pPr>
            <a:r>
              <a:rPr kumimoji="0" lang="en-US" sz="160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1. 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is culturally-shaped </a:t>
            </a:r>
            <a:endParaRPr kumimoji="0" lang="en-US" sz="160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1" name="Graphic 100" descr="Alarm clock outline">
            <a:extLst>
              <a:ext uri="{FF2B5EF4-FFF2-40B4-BE49-F238E27FC236}">
                <a16:creationId xmlns:a16="http://schemas.microsoft.com/office/drawing/2014/main" id="{5A566D0B-1FFB-878A-2F80-E2DC2F1B97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607665" y="3402186"/>
            <a:ext cx="822960" cy="822960"/>
          </a:xfrm>
          <a:prstGeom prst="rect">
            <a:avLst/>
          </a:prstGeom>
        </p:spPr>
      </p:pic>
      <p:pic>
        <p:nvPicPr>
          <p:cNvPr id="102" name="Graphic 101" descr="Bass clef outline">
            <a:extLst>
              <a:ext uri="{FF2B5EF4-FFF2-40B4-BE49-F238E27FC236}">
                <a16:creationId xmlns:a16="http://schemas.microsoft.com/office/drawing/2014/main" id="{17DED372-B6D1-B0BB-CB56-C2DC43E76A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469253" y="2479732"/>
            <a:ext cx="822960" cy="822960"/>
          </a:xfrm>
          <a:prstGeom prst="rect">
            <a:avLst/>
          </a:prstGeom>
        </p:spPr>
      </p:pic>
      <p:pic>
        <p:nvPicPr>
          <p:cNvPr id="103" name="Graphic 102" descr="Bitcoin outline">
            <a:extLst>
              <a:ext uri="{FF2B5EF4-FFF2-40B4-BE49-F238E27FC236}">
                <a16:creationId xmlns:a16="http://schemas.microsoft.com/office/drawing/2014/main" id="{94DDDB4C-83C0-EC38-B1BE-F73DBB1DABA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603910" y="662603"/>
            <a:ext cx="822960" cy="822960"/>
          </a:xfrm>
          <a:prstGeom prst="rect">
            <a:avLst/>
          </a:prstGeom>
        </p:spPr>
      </p:pic>
      <p:pic>
        <p:nvPicPr>
          <p:cNvPr id="104" name="Graphic 103" descr="Download from cloud outline">
            <a:extLst>
              <a:ext uri="{FF2B5EF4-FFF2-40B4-BE49-F238E27FC236}">
                <a16:creationId xmlns:a16="http://schemas.microsoft.com/office/drawing/2014/main" id="{DD321617-C059-0549-9518-545F369603A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520707" y="1554711"/>
            <a:ext cx="822960" cy="822960"/>
          </a:xfrm>
          <a:prstGeom prst="rect">
            <a:avLst/>
          </a:prstGeom>
        </p:spPr>
      </p:pic>
      <p:sp>
        <p:nvSpPr>
          <p:cNvPr id="105" name="TextBox 104">
            <a:extLst>
              <a:ext uri="{FF2B5EF4-FFF2-40B4-BE49-F238E27FC236}">
                <a16:creationId xmlns:a16="http://schemas.microsoft.com/office/drawing/2014/main" id="{4F4694EB-A7D4-8856-53F2-910643796251}"/>
              </a:ext>
            </a:extLst>
          </p:cNvPr>
          <p:cNvSpPr txBox="1">
            <a:spLocks/>
          </p:cNvSpPr>
          <p:nvPr/>
        </p:nvSpPr>
        <p:spPr>
          <a:xfrm flipH="1">
            <a:off x="5567548" y="2711149"/>
            <a:ext cx="374621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>
              <a:defRPr/>
            </a:pPr>
            <a:r>
              <a:rPr kumimoji="0" lang="en-US" sz="160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2. 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Separates high- and low-context cultures </a:t>
            </a:r>
          </a:p>
        </p:txBody>
      </p:sp>
      <p:sp>
        <p:nvSpPr>
          <p:cNvPr id="106" name="TextBox 105">
            <a:extLst>
              <a:ext uri="{FF2B5EF4-FFF2-40B4-BE49-F238E27FC236}">
                <a16:creationId xmlns:a16="http://schemas.microsoft.com/office/drawing/2014/main" id="{485FDD1C-54D6-9032-1F8F-06CC8ECF66C1}"/>
              </a:ext>
            </a:extLst>
          </p:cNvPr>
          <p:cNvSpPr txBox="1">
            <a:spLocks/>
          </p:cNvSpPr>
          <p:nvPr/>
        </p:nvSpPr>
        <p:spPr>
          <a:xfrm flipH="1">
            <a:off x="6526258" y="1808686"/>
            <a:ext cx="37462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>
              <a:defRPr/>
            </a:pPr>
            <a:r>
              <a:rPr kumimoji="0" lang="en-US" sz="160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3. </a:t>
            </a:r>
            <a:r>
              <a:rPr lang="en-GB" sz="1600" noProof="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GB" sz="16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estures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tone, and context affect communication</a:t>
            </a:r>
            <a:endParaRPr kumimoji="0" lang="en-US" sz="160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7" name="TextBox 106">
            <a:extLst>
              <a:ext uri="{FF2B5EF4-FFF2-40B4-BE49-F238E27FC236}">
                <a16:creationId xmlns:a16="http://schemas.microsoft.com/office/drawing/2014/main" id="{8723C940-166F-90E0-73A8-65826204680D}"/>
              </a:ext>
            </a:extLst>
          </p:cNvPr>
          <p:cNvSpPr txBox="1">
            <a:spLocks/>
          </p:cNvSpPr>
          <p:nvPr/>
        </p:nvSpPr>
        <p:spPr>
          <a:xfrm flipH="1">
            <a:off x="7440658" y="906223"/>
            <a:ext cx="37462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>
              <a:defRPr/>
            </a:pPr>
            <a:r>
              <a:rPr kumimoji="0" lang="en-US" sz="160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4. </a:t>
            </a:r>
            <a:r>
              <a:rPr lang="en-GB" sz="1600" noProof="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16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nterpreting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communications leads to misconceptions </a:t>
            </a:r>
            <a:endParaRPr kumimoji="0" lang="en-US" sz="160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D41DBFC-EE9E-4BB0-153F-D1B19FD2EF3B}"/>
              </a:ext>
            </a:extLst>
          </p:cNvPr>
          <p:cNvSpPr txBox="1"/>
          <p:nvPr/>
        </p:nvSpPr>
        <p:spPr>
          <a:xfrm>
            <a:off x="10413153" y="6242447"/>
            <a:ext cx="1547447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(Økland, 2022)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8196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6" fill="hold" grpId="0" nodeType="withEffect" p14:presetBounceEnd="6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7" dur="3000" fill="hold"/>
                                            <p:tgtEl>
                                              <p:spTgt spid="8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8" dur="3000" fill="hold"/>
                                            <p:tgtEl>
                                              <p:spTgt spid="8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6" fill="hold" grpId="0" nodeType="withEffect" p14:presetBounceEnd="60000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11" dur="3000" fill="hold"/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12" dur="3000" fill="hold"/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6" fill="hold" grpId="0" nodeType="withEffect" p14:presetBounceEnd="60000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15" dur="3000" fill="hold"/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16" dur="3000" fill="hold"/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6" fill="hold" grpId="0" nodeType="withEffect" p14:presetBounceEnd="60000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19" dur="3000" fill="hold"/>
                                            <p:tgtEl>
                                              <p:spTgt spid="8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20" dur="3000" fill="hold"/>
                                            <p:tgtEl>
                                              <p:spTgt spid="8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10" presetClass="entr" presetSubtype="0" fill="hold" grpId="0" nodeType="withEffect">
                                      <p:stCondLst>
                                        <p:cond delay="200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3" dur="1000"/>
                                            <p:tgtEl>
                                              <p:spTgt spid="9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4" presetID="10" presetClass="entr" presetSubtype="0" fill="hold" nodeType="withEffect">
                                      <p:stCondLst>
                                        <p:cond delay="2000"/>
                                      </p:stCondLst>
                                      <p:childTnLst>
                                        <p:set>
                                          <p:cBhvr>
                                            <p:cTn id="2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6" dur="1000"/>
                                            <p:tgtEl>
                                              <p:spTgt spid="10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7" presetID="10" presetClass="entr" presetSubtype="0" fill="hold" nodeType="withEffect">
                                      <p:stCondLst>
                                        <p:cond delay="2000"/>
                                      </p:stCondLst>
                                      <p:childTnLst>
                                        <p:set>
                                          <p:cBhvr>
                                            <p:cTn id="2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9" dur="1000"/>
                                            <p:tgtEl>
                                              <p:spTgt spid="10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0" presetID="10" presetClass="entr" presetSubtype="0" fill="hold" nodeType="withEffect">
                                      <p:stCondLst>
                                        <p:cond delay="2000"/>
                                      </p:stCondLst>
                                      <p:childTnLst>
                                        <p:set>
                                          <p:cBhvr>
                                            <p:cTn id="3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2" dur="1000"/>
                                            <p:tgtEl>
                                              <p:spTgt spid="10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3" presetID="10" presetClass="entr" presetSubtype="0" fill="hold" nodeType="withEffect">
                                      <p:stCondLst>
                                        <p:cond delay="200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5" dur="1000"/>
                                            <p:tgtEl>
                                              <p:spTgt spid="10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6" presetID="10" presetClass="entr" presetSubtype="0" fill="hold" grpId="0" nodeType="withEffect">
                                      <p:stCondLst>
                                        <p:cond delay="2000"/>
                                      </p:stCondLst>
                                      <p:childTnLst>
                                        <p:set>
                                          <p:cBhvr>
                                            <p:cTn id="3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8" dur="1000"/>
                                            <p:tgtEl>
                                              <p:spTgt spid="9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9" presetID="10" presetClass="entr" presetSubtype="0" fill="hold" grpId="0" nodeType="withEffect">
                                      <p:stCondLst>
                                        <p:cond delay="2000"/>
                                      </p:stCondLst>
                                      <p:childTnLst>
                                        <p:set>
                                          <p:cBhvr>
                                            <p:cTn id="4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41" dur="1000"/>
                                            <p:tgtEl>
                                              <p:spTgt spid="10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2" presetID="10" presetClass="entr" presetSubtype="0" fill="hold" grpId="0" nodeType="withEffect">
                                      <p:stCondLst>
                                        <p:cond delay="2000"/>
                                      </p:stCondLst>
                                      <p:childTnLst>
                                        <p:set>
                                          <p:cBhvr>
                                            <p:cTn id="4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44" dur="1000"/>
                                            <p:tgtEl>
                                              <p:spTgt spid="10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5" presetID="10" presetClass="entr" presetSubtype="0" fill="hold" grpId="0" nodeType="withEffect">
                                      <p:stCondLst>
                                        <p:cond delay="2000"/>
                                      </p:stCondLst>
                                      <p:childTnLst>
                                        <p:set>
                                          <p:cBhvr>
                                            <p:cTn id="4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47" dur="1000"/>
                                            <p:tgtEl>
                                              <p:spTgt spid="10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8" presetID="42" presetClass="entr" presetSubtype="0" fill="hold" grpId="0" nodeType="withEffect">
                                      <p:stCondLst>
                                        <p:cond delay="2000"/>
                                      </p:stCondLst>
                                      <p:childTnLst>
                                        <p:set>
                                          <p:cBhvr>
                                            <p:cTn id="4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50" dur="1000"/>
                                            <p:tgtEl>
                                              <p:spTgt spid="2"/>
                                            </p:tgtEl>
                                          </p:cBhvr>
                                        </p:animEffect>
                                        <p:anim calcmode="lin" valueType="num">
                                          <p:cBhvr>
                                            <p:cTn id="51" dur="10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52" dur="10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+.1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89" grpId="0" animBg="1"/>
          <p:bldP spid="88" grpId="0" animBg="1"/>
          <p:bldP spid="87" grpId="0" animBg="1"/>
          <p:bldP spid="86" grpId="0" animBg="1"/>
          <p:bldP spid="95" grpId="0"/>
          <p:bldP spid="99" grpId="0"/>
          <p:bldP spid="105" grpId="0"/>
          <p:bldP spid="106" grpId="0"/>
          <p:bldP spid="107" grpId="0"/>
          <p:bldP spid="2" grpId="0"/>
        </p:bld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6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3000" fill="hold"/>
                                            <p:tgtEl>
                                              <p:spTgt spid="8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3000" fill="hold"/>
                                            <p:tgtEl>
                                              <p:spTgt spid="8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6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3000" fill="hold"/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3000" fill="hold"/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6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5" dur="3000" fill="hold"/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6" dur="3000" fill="hold"/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6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9" dur="3000" fill="hold"/>
                                            <p:tgtEl>
                                              <p:spTgt spid="8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0" dur="3000" fill="hold"/>
                                            <p:tgtEl>
                                              <p:spTgt spid="8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10" presetClass="entr" presetSubtype="0" fill="hold" grpId="0" nodeType="withEffect">
                                      <p:stCondLst>
                                        <p:cond delay="200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3" dur="1000"/>
                                            <p:tgtEl>
                                              <p:spTgt spid="9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4" presetID="10" presetClass="entr" presetSubtype="0" fill="hold" nodeType="withEffect">
                                      <p:stCondLst>
                                        <p:cond delay="2000"/>
                                      </p:stCondLst>
                                      <p:childTnLst>
                                        <p:set>
                                          <p:cBhvr>
                                            <p:cTn id="2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6" dur="1000"/>
                                            <p:tgtEl>
                                              <p:spTgt spid="10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7" presetID="10" presetClass="entr" presetSubtype="0" fill="hold" nodeType="withEffect">
                                      <p:stCondLst>
                                        <p:cond delay="2000"/>
                                      </p:stCondLst>
                                      <p:childTnLst>
                                        <p:set>
                                          <p:cBhvr>
                                            <p:cTn id="2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9" dur="1000"/>
                                            <p:tgtEl>
                                              <p:spTgt spid="10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0" presetID="10" presetClass="entr" presetSubtype="0" fill="hold" nodeType="withEffect">
                                      <p:stCondLst>
                                        <p:cond delay="2000"/>
                                      </p:stCondLst>
                                      <p:childTnLst>
                                        <p:set>
                                          <p:cBhvr>
                                            <p:cTn id="3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2" dur="1000"/>
                                            <p:tgtEl>
                                              <p:spTgt spid="10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3" presetID="10" presetClass="entr" presetSubtype="0" fill="hold" nodeType="withEffect">
                                      <p:stCondLst>
                                        <p:cond delay="200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5" dur="1000"/>
                                            <p:tgtEl>
                                              <p:spTgt spid="10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6" presetID="10" presetClass="entr" presetSubtype="0" fill="hold" grpId="0" nodeType="withEffect">
                                      <p:stCondLst>
                                        <p:cond delay="2000"/>
                                      </p:stCondLst>
                                      <p:childTnLst>
                                        <p:set>
                                          <p:cBhvr>
                                            <p:cTn id="3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8" dur="1000"/>
                                            <p:tgtEl>
                                              <p:spTgt spid="9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9" presetID="10" presetClass="entr" presetSubtype="0" fill="hold" grpId="0" nodeType="withEffect">
                                      <p:stCondLst>
                                        <p:cond delay="2000"/>
                                      </p:stCondLst>
                                      <p:childTnLst>
                                        <p:set>
                                          <p:cBhvr>
                                            <p:cTn id="4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41" dur="1000"/>
                                            <p:tgtEl>
                                              <p:spTgt spid="10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2" presetID="10" presetClass="entr" presetSubtype="0" fill="hold" grpId="0" nodeType="withEffect">
                                      <p:stCondLst>
                                        <p:cond delay="2000"/>
                                      </p:stCondLst>
                                      <p:childTnLst>
                                        <p:set>
                                          <p:cBhvr>
                                            <p:cTn id="4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44" dur="1000"/>
                                            <p:tgtEl>
                                              <p:spTgt spid="10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5" presetID="10" presetClass="entr" presetSubtype="0" fill="hold" grpId="0" nodeType="withEffect">
                                      <p:stCondLst>
                                        <p:cond delay="2000"/>
                                      </p:stCondLst>
                                      <p:childTnLst>
                                        <p:set>
                                          <p:cBhvr>
                                            <p:cTn id="4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47" dur="1000"/>
                                            <p:tgtEl>
                                              <p:spTgt spid="10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8" presetID="42" presetClass="entr" presetSubtype="0" fill="hold" grpId="0" nodeType="withEffect">
                                      <p:stCondLst>
                                        <p:cond delay="2000"/>
                                      </p:stCondLst>
                                      <p:childTnLst>
                                        <p:set>
                                          <p:cBhvr>
                                            <p:cTn id="4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50" dur="1000"/>
                                            <p:tgtEl>
                                              <p:spTgt spid="2"/>
                                            </p:tgtEl>
                                          </p:cBhvr>
                                        </p:animEffect>
                                        <p:anim calcmode="lin" valueType="num">
                                          <p:cBhvr>
                                            <p:cTn id="51" dur="10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52" dur="10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+.1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89" grpId="0" animBg="1"/>
          <p:bldP spid="88" grpId="0" animBg="1"/>
          <p:bldP spid="87" grpId="0" animBg="1"/>
          <p:bldP spid="86" grpId="0" animBg="1"/>
          <p:bldP spid="95" grpId="0"/>
          <p:bldP spid="99" grpId="0"/>
          <p:bldP spid="105" grpId="0"/>
          <p:bldP spid="106" grpId="0"/>
          <p:bldP spid="107" grpId="0"/>
          <p:bldP spid="2" grpId="0"/>
        </p:bldLst>
      </p:timing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1EA9A7-6B6E-A049-7CC6-F7BD98F0D2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0" name="6">
            <a:extLst>
              <a:ext uri="{FF2B5EF4-FFF2-40B4-BE49-F238E27FC236}">
                <a16:creationId xmlns:a16="http://schemas.microsoft.com/office/drawing/2014/main" id="{672E7BAA-9AF6-A845-BA3A-1ACB8CD03226}"/>
              </a:ext>
            </a:extLst>
          </p:cNvPr>
          <p:cNvGrpSpPr/>
          <p:nvPr/>
        </p:nvGrpSpPr>
        <p:grpSpPr>
          <a:xfrm>
            <a:off x="1524000" y="2926080"/>
            <a:ext cx="3281408" cy="3931920"/>
            <a:chOff x="1524000" y="2926080"/>
            <a:chExt cx="3281408" cy="3931920"/>
          </a:xfrm>
          <a:effectLst>
            <a:outerShdw blurRad="317500" dist="38100" dir="13500000" algn="br" rotWithShape="0">
              <a:prstClr val="black">
                <a:alpha val="40000"/>
              </a:prstClr>
            </a:outerShdw>
          </a:effectLst>
        </p:grpSpPr>
        <p:sp>
          <p:nvSpPr>
            <p:cNvPr id="24" name="Arrow: Up 23">
              <a:extLst>
                <a:ext uri="{FF2B5EF4-FFF2-40B4-BE49-F238E27FC236}">
                  <a16:creationId xmlns:a16="http://schemas.microsoft.com/office/drawing/2014/main" id="{BFCFD63D-528D-9FD0-A460-1DF9C1A9B16A}"/>
                </a:ext>
              </a:extLst>
            </p:cNvPr>
            <p:cNvSpPr/>
            <p:nvPr/>
          </p:nvSpPr>
          <p:spPr>
            <a:xfrm>
              <a:off x="1524000" y="2926080"/>
              <a:ext cx="1523999" cy="3200400"/>
            </a:xfrm>
            <a:prstGeom prst="upArrow">
              <a:avLst>
                <a:gd name="adj1" fmla="val 100000"/>
                <a:gd name="adj2" fmla="val 23162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rgbClr val="5DDEFF"/>
                </a:gs>
              </a:gsLst>
              <a:lin ang="19200000" scaled="0"/>
            </a:gradFill>
            <a:ln>
              <a:noFill/>
            </a:ln>
            <a:effectLst>
              <a:outerShdw blurRad="317500" dist="152400" dir="13500000" algn="br" rotWithShape="0">
                <a:srgbClr val="5DDEFF">
                  <a:alpha val="30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8BA0EEC1-859A-6090-5ECB-97211255498B}"/>
                </a:ext>
              </a:extLst>
            </p:cNvPr>
            <p:cNvSpPr txBox="1"/>
            <p:nvPr/>
          </p:nvSpPr>
          <p:spPr>
            <a:xfrm>
              <a:off x="1622729" y="3841510"/>
              <a:ext cx="1326541" cy="181588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lvl="0" defTabSz="914400">
                <a:defRPr/>
              </a:pPr>
              <a:r>
                <a:rPr lang="en-GB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High-context, collectivist society that values harmony and collective consent.</a:t>
              </a:r>
              <a:endPara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6ACE539-ADCC-3F23-654D-A4DCFDC8C382}"/>
                </a:ext>
              </a:extLst>
            </p:cNvPr>
            <p:cNvSpPr/>
            <p:nvPr/>
          </p:nvSpPr>
          <p:spPr>
            <a:xfrm>
              <a:off x="1524000" y="6126480"/>
              <a:ext cx="3281408" cy="731520"/>
            </a:xfrm>
            <a:custGeom>
              <a:avLst/>
              <a:gdLst>
                <a:gd name="connsiteX0" fmla="*/ 0 w 2731769"/>
                <a:gd name="connsiteY0" fmla="*/ 0 h 731520"/>
                <a:gd name="connsiteX1" fmla="*/ 1268729 w 2731769"/>
                <a:gd name="connsiteY1" fmla="*/ 0 h 731520"/>
                <a:gd name="connsiteX2" fmla="*/ 2731769 w 2731769"/>
                <a:gd name="connsiteY2" fmla="*/ 731520 h 731520"/>
                <a:gd name="connsiteX3" fmla="*/ 2194560 w 2731769"/>
                <a:gd name="connsiteY3" fmla="*/ 731520 h 731520"/>
                <a:gd name="connsiteX4" fmla="*/ 0 w 2731769"/>
                <a:gd name="connsiteY4" fmla="*/ 0 h 731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31769" h="731520">
                  <a:moveTo>
                    <a:pt x="0" y="0"/>
                  </a:moveTo>
                  <a:lnTo>
                    <a:pt x="1268729" y="0"/>
                  </a:lnTo>
                  <a:lnTo>
                    <a:pt x="2731769" y="731520"/>
                  </a:lnTo>
                  <a:lnTo>
                    <a:pt x="2194560" y="731520"/>
                  </a:lnTo>
                  <a:lnTo>
                    <a:pt x="0" y="0"/>
                  </a:lnTo>
                  <a:close/>
                </a:path>
              </a:pathLst>
            </a:cu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rgbClr val="5DDEFF"/>
                </a:gs>
              </a:gsLst>
              <a:lin ang="5400000" scaled="1"/>
            </a:gradFill>
            <a:ln>
              <a:noFill/>
            </a:ln>
            <a:effectLst>
              <a:outerShdw blurRad="317500" dist="38100" dir="16200000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49" name="Graphic 48" descr="Users with solid fill">
              <a:extLst>
                <a:ext uri="{FF2B5EF4-FFF2-40B4-BE49-F238E27FC236}">
                  <a16:creationId xmlns:a16="http://schemas.microsoft.com/office/drawing/2014/main" id="{53E9B8F1-54D7-B4F6-2F96-6303A0BA8DB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920239" y="3082115"/>
              <a:ext cx="731520" cy="731520"/>
            </a:xfrm>
            <a:prstGeom prst="rect">
              <a:avLst/>
            </a:prstGeom>
          </p:spPr>
        </p:pic>
      </p:grpSp>
      <p:grpSp>
        <p:nvGrpSpPr>
          <p:cNvPr id="59" name="5">
            <a:extLst>
              <a:ext uri="{FF2B5EF4-FFF2-40B4-BE49-F238E27FC236}">
                <a16:creationId xmlns:a16="http://schemas.microsoft.com/office/drawing/2014/main" id="{F7422A54-79FB-5B39-EDCF-1FE278A68204}"/>
              </a:ext>
            </a:extLst>
          </p:cNvPr>
          <p:cNvGrpSpPr/>
          <p:nvPr/>
        </p:nvGrpSpPr>
        <p:grpSpPr>
          <a:xfrm>
            <a:off x="3047999" y="2560320"/>
            <a:ext cx="2402703" cy="4297680"/>
            <a:chOff x="3047999" y="2560320"/>
            <a:chExt cx="2402703" cy="4297680"/>
          </a:xfrm>
          <a:effectLst>
            <a:outerShdw blurRad="317500" dist="38100" dir="13500000" algn="br" rotWithShape="0">
              <a:prstClr val="black">
                <a:alpha val="40000"/>
              </a:prstClr>
            </a:outerShdw>
          </a:effectLst>
        </p:grpSpPr>
        <p:sp>
          <p:nvSpPr>
            <p:cNvPr id="25" name="Arrow: Up 24">
              <a:extLst>
                <a:ext uri="{FF2B5EF4-FFF2-40B4-BE49-F238E27FC236}">
                  <a16:creationId xmlns:a16="http://schemas.microsoft.com/office/drawing/2014/main" id="{637969B1-D89C-923B-0262-B19B4687DBEA}"/>
                </a:ext>
              </a:extLst>
            </p:cNvPr>
            <p:cNvSpPr/>
            <p:nvPr/>
          </p:nvSpPr>
          <p:spPr>
            <a:xfrm>
              <a:off x="3048000" y="2560320"/>
              <a:ext cx="1523999" cy="3566160"/>
            </a:xfrm>
            <a:prstGeom prst="upArrow">
              <a:avLst>
                <a:gd name="adj1" fmla="val 100000"/>
                <a:gd name="adj2" fmla="val 23162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rgbClr val="769BFF"/>
                </a:gs>
              </a:gsLst>
              <a:lin ang="19200000" scaled="0"/>
            </a:gradFill>
            <a:ln>
              <a:noFill/>
            </a:ln>
            <a:effectLst>
              <a:outerShdw blurRad="317500" dist="152400" dir="13500000" algn="br" rotWithShape="0">
                <a:srgbClr val="769BFF">
                  <a:alpha val="30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5B39A056-0BA6-9E4A-3099-387DD0B11818}"/>
                </a:ext>
              </a:extLst>
            </p:cNvPr>
            <p:cNvSpPr txBox="1"/>
            <p:nvPr/>
          </p:nvSpPr>
          <p:spPr>
            <a:xfrm>
              <a:off x="3100242" y="3841510"/>
              <a:ext cx="1412387" cy="132343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lvl="0" defTabSz="914400">
                <a:defRPr/>
              </a:pPr>
              <a:r>
                <a:rPr lang="en-GB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Indirect communication that relies on mutual understanding.</a:t>
              </a:r>
              <a:endPara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33D97DE-83DF-F307-CB74-876334ABDD42}"/>
                </a:ext>
              </a:extLst>
            </p:cNvPr>
            <p:cNvSpPr/>
            <p:nvPr/>
          </p:nvSpPr>
          <p:spPr>
            <a:xfrm>
              <a:off x="3047999" y="6126480"/>
              <a:ext cx="2402703" cy="731520"/>
            </a:xfrm>
            <a:custGeom>
              <a:avLst/>
              <a:gdLst>
                <a:gd name="connsiteX0" fmla="*/ 0 w 2000248"/>
                <a:gd name="connsiteY0" fmla="*/ 0 h 731520"/>
                <a:gd name="connsiteX1" fmla="*/ 1268728 w 2000248"/>
                <a:gd name="connsiteY1" fmla="*/ 0 h 731520"/>
                <a:gd name="connsiteX2" fmla="*/ 2000248 w 2000248"/>
                <a:gd name="connsiteY2" fmla="*/ 731520 h 731520"/>
                <a:gd name="connsiteX3" fmla="*/ 1463040 w 2000248"/>
                <a:gd name="connsiteY3" fmla="*/ 731520 h 731520"/>
                <a:gd name="connsiteX4" fmla="*/ 0 w 2000248"/>
                <a:gd name="connsiteY4" fmla="*/ 0 h 731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00248" h="731520">
                  <a:moveTo>
                    <a:pt x="0" y="0"/>
                  </a:moveTo>
                  <a:lnTo>
                    <a:pt x="1268728" y="0"/>
                  </a:lnTo>
                  <a:lnTo>
                    <a:pt x="2000248" y="731520"/>
                  </a:lnTo>
                  <a:lnTo>
                    <a:pt x="1463040" y="731520"/>
                  </a:lnTo>
                  <a:lnTo>
                    <a:pt x="0" y="0"/>
                  </a:lnTo>
                  <a:close/>
                </a:path>
              </a:pathLst>
            </a:cu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rgbClr val="769BFF"/>
                </a:gs>
              </a:gsLst>
              <a:lin ang="5400000" scaled="1"/>
            </a:gradFill>
            <a:ln>
              <a:noFill/>
            </a:ln>
            <a:effectLst>
              <a:outerShdw blurRad="317500" dist="38100" dir="16200000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50" name="Graphic 49" descr="Briefcase with solid fill">
              <a:extLst>
                <a:ext uri="{FF2B5EF4-FFF2-40B4-BE49-F238E27FC236}">
                  <a16:creationId xmlns:a16="http://schemas.microsoft.com/office/drawing/2014/main" id="{6CC9E585-CA43-6F5B-2054-93656E5E89D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444239" y="3082115"/>
              <a:ext cx="731520" cy="731520"/>
            </a:xfrm>
            <a:prstGeom prst="rect">
              <a:avLst/>
            </a:prstGeom>
          </p:spPr>
        </p:pic>
      </p:grpSp>
      <p:grpSp>
        <p:nvGrpSpPr>
          <p:cNvPr id="58" name="4">
            <a:extLst>
              <a:ext uri="{FF2B5EF4-FFF2-40B4-BE49-F238E27FC236}">
                <a16:creationId xmlns:a16="http://schemas.microsoft.com/office/drawing/2014/main" id="{CFF936CA-9DC8-DFB9-6C5B-673CBB4C2D2A}"/>
              </a:ext>
            </a:extLst>
          </p:cNvPr>
          <p:cNvGrpSpPr/>
          <p:nvPr/>
        </p:nvGrpSpPr>
        <p:grpSpPr>
          <a:xfrm>
            <a:off x="4571997" y="2194560"/>
            <a:ext cx="1524003" cy="4663440"/>
            <a:chOff x="4571997" y="2194560"/>
            <a:chExt cx="1524003" cy="4663440"/>
          </a:xfrm>
          <a:effectLst>
            <a:outerShdw blurRad="317500" dist="38100" dir="13500000" algn="br" rotWithShape="0">
              <a:prstClr val="black">
                <a:alpha val="40000"/>
              </a:prstClr>
            </a:outerShdw>
          </a:effectLst>
        </p:grpSpPr>
        <p:sp>
          <p:nvSpPr>
            <p:cNvPr id="26" name="Arrow: Up 25">
              <a:extLst>
                <a:ext uri="{FF2B5EF4-FFF2-40B4-BE49-F238E27FC236}">
                  <a16:creationId xmlns:a16="http://schemas.microsoft.com/office/drawing/2014/main" id="{3464908C-4F48-73FB-AB04-F68615932438}"/>
                </a:ext>
              </a:extLst>
            </p:cNvPr>
            <p:cNvSpPr/>
            <p:nvPr/>
          </p:nvSpPr>
          <p:spPr>
            <a:xfrm>
              <a:off x="4571997" y="2194560"/>
              <a:ext cx="1523999" cy="3931920"/>
            </a:xfrm>
            <a:prstGeom prst="upArrow">
              <a:avLst>
                <a:gd name="adj1" fmla="val 100000"/>
                <a:gd name="adj2" fmla="val 23162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rgbClr val="AD8CEF"/>
                </a:gs>
              </a:gsLst>
              <a:lin ang="19200000" scaled="0"/>
            </a:gradFill>
            <a:ln>
              <a:noFill/>
            </a:ln>
            <a:effectLst>
              <a:outerShdw blurRad="317500" dist="152400" dir="13500000" algn="br" rotWithShape="0">
                <a:srgbClr val="AD8CEF">
                  <a:alpha val="30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C152862A-9596-DFA4-241A-06864F0DC6F6}"/>
                </a:ext>
              </a:extLst>
            </p:cNvPr>
            <p:cNvSpPr txBox="1"/>
            <p:nvPr/>
          </p:nvSpPr>
          <p:spPr>
            <a:xfrm>
              <a:off x="4624242" y="3841510"/>
              <a:ext cx="1419509" cy="206210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lvl="0" defTabSz="914400">
                <a:defRPr/>
              </a:pPr>
              <a:r>
                <a:rPr lang="en-GB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Business relationship evolve gradually throughout trust and long-term commitment.</a:t>
              </a:r>
              <a:endPara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F658D44-F9CA-CC18-B5BE-4CF129A34EA6}"/>
                </a:ext>
              </a:extLst>
            </p:cNvPr>
            <p:cNvSpPr/>
            <p:nvPr/>
          </p:nvSpPr>
          <p:spPr>
            <a:xfrm>
              <a:off x="4571998" y="6126480"/>
              <a:ext cx="1524002" cy="731520"/>
            </a:xfrm>
            <a:custGeom>
              <a:avLst/>
              <a:gdLst>
                <a:gd name="connsiteX0" fmla="*/ 0 w 1268730"/>
                <a:gd name="connsiteY0" fmla="*/ 0 h 731520"/>
                <a:gd name="connsiteX1" fmla="*/ 1268730 w 1268730"/>
                <a:gd name="connsiteY1" fmla="*/ 0 h 731520"/>
                <a:gd name="connsiteX2" fmla="*/ 1268730 w 1268730"/>
                <a:gd name="connsiteY2" fmla="*/ 731520 h 731520"/>
                <a:gd name="connsiteX3" fmla="*/ 731520 w 1268730"/>
                <a:gd name="connsiteY3" fmla="*/ 731520 h 731520"/>
                <a:gd name="connsiteX4" fmla="*/ 0 w 1268730"/>
                <a:gd name="connsiteY4" fmla="*/ 0 h 731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8730" h="731520">
                  <a:moveTo>
                    <a:pt x="0" y="0"/>
                  </a:moveTo>
                  <a:lnTo>
                    <a:pt x="1268730" y="0"/>
                  </a:lnTo>
                  <a:lnTo>
                    <a:pt x="1268730" y="731520"/>
                  </a:lnTo>
                  <a:lnTo>
                    <a:pt x="731520" y="731520"/>
                  </a:lnTo>
                  <a:lnTo>
                    <a:pt x="0" y="0"/>
                  </a:lnTo>
                  <a:close/>
                </a:path>
              </a:pathLst>
            </a:cu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rgbClr val="AD8CEF"/>
                </a:gs>
              </a:gsLst>
              <a:lin ang="5400000" scaled="1"/>
            </a:gradFill>
            <a:ln>
              <a:noFill/>
            </a:ln>
            <a:effectLst>
              <a:outerShdw blurRad="317500" dist="38100" dir="16200000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51" name="Graphic 50" descr="Handshake with solid fill">
              <a:extLst>
                <a:ext uri="{FF2B5EF4-FFF2-40B4-BE49-F238E27FC236}">
                  <a16:creationId xmlns:a16="http://schemas.microsoft.com/office/drawing/2014/main" id="{80921A87-0615-6AA6-C067-80B39489309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4968236" y="3082115"/>
              <a:ext cx="731520" cy="731520"/>
            </a:xfrm>
            <a:prstGeom prst="rect">
              <a:avLst/>
            </a:prstGeom>
          </p:spPr>
        </p:pic>
      </p:grpSp>
      <p:grpSp>
        <p:nvGrpSpPr>
          <p:cNvPr id="57" name="3">
            <a:extLst>
              <a:ext uri="{FF2B5EF4-FFF2-40B4-BE49-F238E27FC236}">
                <a16:creationId xmlns:a16="http://schemas.microsoft.com/office/drawing/2014/main" id="{34DA785E-6EA3-2DBE-E681-FBFC85BAF052}"/>
              </a:ext>
            </a:extLst>
          </p:cNvPr>
          <p:cNvGrpSpPr/>
          <p:nvPr/>
        </p:nvGrpSpPr>
        <p:grpSpPr>
          <a:xfrm>
            <a:off x="6096000" y="1828800"/>
            <a:ext cx="1524002" cy="5029200"/>
            <a:chOff x="6096000" y="1828800"/>
            <a:chExt cx="1524002" cy="5029200"/>
          </a:xfrm>
          <a:effectLst>
            <a:outerShdw blurRad="317500" dist="38100" dir="13500000" algn="br" rotWithShape="0">
              <a:prstClr val="black">
                <a:alpha val="40000"/>
              </a:prstClr>
            </a:outerShdw>
          </a:effectLst>
        </p:grpSpPr>
        <p:sp>
          <p:nvSpPr>
            <p:cNvPr id="27" name="Arrow: Up 26">
              <a:extLst>
                <a:ext uri="{FF2B5EF4-FFF2-40B4-BE49-F238E27FC236}">
                  <a16:creationId xmlns:a16="http://schemas.microsoft.com/office/drawing/2014/main" id="{C50C9FDF-ACD2-DEA7-17A4-A68C331DAA1C}"/>
                </a:ext>
              </a:extLst>
            </p:cNvPr>
            <p:cNvSpPr/>
            <p:nvPr/>
          </p:nvSpPr>
          <p:spPr>
            <a:xfrm>
              <a:off x="6096001" y="1828800"/>
              <a:ext cx="1523999" cy="4297680"/>
            </a:xfrm>
            <a:prstGeom prst="upArrow">
              <a:avLst>
                <a:gd name="adj1" fmla="val 100000"/>
                <a:gd name="adj2" fmla="val 23162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rgbClr val="F271FF"/>
                </a:gs>
              </a:gsLst>
              <a:lin ang="19200000" scaled="0"/>
            </a:gradFill>
            <a:ln>
              <a:noFill/>
            </a:ln>
            <a:effectLst>
              <a:outerShdw blurRad="317500" dist="152400" dir="13500000" algn="br" rotWithShape="0">
                <a:srgbClr val="F271FF">
                  <a:alpha val="30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B678DAC1-54E5-EC61-0F1F-94922B2CD43E}"/>
                </a:ext>
              </a:extLst>
            </p:cNvPr>
            <p:cNvSpPr txBox="1"/>
            <p:nvPr/>
          </p:nvSpPr>
          <p:spPr>
            <a:xfrm>
              <a:off x="6184997" y="3841510"/>
              <a:ext cx="1346006" cy="132343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lvl="0" defTabSz="914400">
                <a:defRPr/>
              </a:pPr>
              <a:r>
                <a:rPr lang="en-GB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Organisations prioritise hierarchy, seniority, and teamwork.</a:t>
              </a:r>
              <a:endPara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4A189E2-6086-6071-32F0-1B716D9478F3}"/>
                </a:ext>
              </a:extLst>
            </p:cNvPr>
            <p:cNvSpPr/>
            <p:nvPr/>
          </p:nvSpPr>
          <p:spPr>
            <a:xfrm flipH="1">
              <a:off x="6096000" y="6126480"/>
              <a:ext cx="1524002" cy="731520"/>
            </a:xfrm>
            <a:custGeom>
              <a:avLst/>
              <a:gdLst>
                <a:gd name="connsiteX0" fmla="*/ 0 w 1268730"/>
                <a:gd name="connsiteY0" fmla="*/ 0 h 731520"/>
                <a:gd name="connsiteX1" fmla="*/ 1268730 w 1268730"/>
                <a:gd name="connsiteY1" fmla="*/ 0 h 731520"/>
                <a:gd name="connsiteX2" fmla="*/ 1268730 w 1268730"/>
                <a:gd name="connsiteY2" fmla="*/ 731520 h 731520"/>
                <a:gd name="connsiteX3" fmla="*/ 731520 w 1268730"/>
                <a:gd name="connsiteY3" fmla="*/ 731520 h 731520"/>
                <a:gd name="connsiteX4" fmla="*/ 0 w 1268730"/>
                <a:gd name="connsiteY4" fmla="*/ 0 h 731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8730" h="731520">
                  <a:moveTo>
                    <a:pt x="0" y="0"/>
                  </a:moveTo>
                  <a:lnTo>
                    <a:pt x="1268730" y="0"/>
                  </a:lnTo>
                  <a:lnTo>
                    <a:pt x="1268730" y="731520"/>
                  </a:lnTo>
                  <a:lnTo>
                    <a:pt x="731520" y="731520"/>
                  </a:lnTo>
                  <a:lnTo>
                    <a:pt x="0" y="0"/>
                  </a:lnTo>
                  <a:close/>
                </a:path>
              </a:pathLst>
            </a:cu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rgbClr val="F271FF"/>
                </a:gs>
              </a:gsLst>
              <a:lin ang="5400000" scaled="1"/>
            </a:gradFill>
            <a:ln>
              <a:noFill/>
            </a:ln>
            <a:effectLst>
              <a:outerShdw blurRad="317500" dist="38100" dir="16200000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52" name="Graphic 51" descr="Bar graph with upward trend with solid fill">
              <a:extLst>
                <a:ext uri="{FF2B5EF4-FFF2-40B4-BE49-F238E27FC236}">
                  <a16:creationId xmlns:a16="http://schemas.microsoft.com/office/drawing/2014/main" id="{1D77F97C-7C62-1AD5-B916-601E8417FA7A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6492240" y="3082115"/>
              <a:ext cx="731520" cy="731520"/>
            </a:xfrm>
            <a:prstGeom prst="rect">
              <a:avLst/>
            </a:prstGeom>
          </p:spPr>
        </p:pic>
      </p:grpSp>
      <p:grpSp>
        <p:nvGrpSpPr>
          <p:cNvPr id="56" name="2">
            <a:extLst>
              <a:ext uri="{FF2B5EF4-FFF2-40B4-BE49-F238E27FC236}">
                <a16:creationId xmlns:a16="http://schemas.microsoft.com/office/drawing/2014/main" id="{53711690-9B51-9793-055E-25F1C9501D28}"/>
              </a:ext>
            </a:extLst>
          </p:cNvPr>
          <p:cNvGrpSpPr/>
          <p:nvPr/>
        </p:nvGrpSpPr>
        <p:grpSpPr>
          <a:xfrm>
            <a:off x="6741298" y="1463040"/>
            <a:ext cx="2402703" cy="5394960"/>
            <a:chOff x="6741298" y="1463040"/>
            <a:chExt cx="2402703" cy="5394960"/>
          </a:xfrm>
          <a:effectLst>
            <a:outerShdw blurRad="317500" dist="38100" dir="13500000" algn="br" rotWithShape="0">
              <a:prstClr val="black">
                <a:alpha val="40000"/>
              </a:prstClr>
            </a:outerShdw>
          </a:effectLst>
        </p:grpSpPr>
        <p:sp>
          <p:nvSpPr>
            <p:cNvPr id="28" name="Arrow: Up 27">
              <a:extLst>
                <a:ext uri="{FF2B5EF4-FFF2-40B4-BE49-F238E27FC236}">
                  <a16:creationId xmlns:a16="http://schemas.microsoft.com/office/drawing/2014/main" id="{4F1FB1E1-2652-59A3-965D-B247856EDEEB}"/>
                </a:ext>
              </a:extLst>
            </p:cNvPr>
            <p:cNvSpPr/>
            <p:nvPr/>
          </p:nvSpPr>
          <p:spPr>
            <a:xfrm>
              <a:off x="7620002" y="1463040"/>
              <a:ext cx="1523999" cy="4663440"/>
            </a:xfrm>
            <a:prstGeom prst="upArrow">
              <a:avLst>
                <a:gd name="adj1" fmla="val 100000"/>
                <a:gd name="adj2" fmla="val 23162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rgbClr val="FF2993"/>
                </a:gs>
              </a:gsLst>
              <a:lin ang="19200000" scaled="0"/>
            </a:gradFill>
            <a:ln>
              <a:noFill/>
            </a:ln>
            <a:effectLst>
              <a:outerShdw blurRad="317500" dist="152400" dir="13500000" algn="br" rotWithShape="0">
                <a:srgbClr val="FF2993">
                  <a:alpha val="30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C809B091-E6BB-4D24-0A8E-84A362766D4D}"/>
                </a:ext>
              </a:extLst>
            </p:cNvPr>
            <p:cNvSpPr txBox="1"/>
            <p:nvPr/>
          </p:nvSpPr>
          <p:spPr>
            <a:xfrm>
              <a:off x="7679368" y="3841510"/>
              <a:ext cx="1405266" cy="83099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lvl="0" defTabSz="914400">
                <a:defRPr/>
              </a:pPr>
              <a:r>
                <a:rPr lang="en-GB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Stable market with minimal risk.</a:t>
              </a:r>
              <a:endPara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8590D063-1CD4-E334-7DF0-5524D25DEF46}"/>
                </a:ext>
              </a:extLst>
            </p:cNvPr>
            <p:cNvSpPr/>
            <p:nvPr/>
          </p:nvSpPr>
          <p:spPr>
            <a:xfrm flipH="1">
              <a:off x="6741298" y="6126480"/>
              <a:ext cx="2402703" cy="731520"/>
            </a:xfrm>
            <a:custGeom>
              <a:avLst/>
              <a:gdLst>
                <a:gd name="connsiteX0" fmla="*/ 0 w 2000248"/>
                <a:gd name="connsiteY0" fmla="*/ 0 h 731520"/>
                <a:gd name="connsiteX1" fmla="*/ 1268728 w 2000248"/>
                <a:gd name="connsiteY1" fmla="*/ 0 h 731520"/>
                <a:gd name="connsiteX2" fmla="*/ 2000248 w 2000248"/>
                <a:gd name="connsiteY2" fmla="*/ 731520 h 731520"/>
                <a:gd name="connsiteX3" fmla="*/ 1463040 w 2000248"/>
                <a:gd name="connsiteY3" fmla="*/ 731520 h 731520"/>
                <a:gd name="connsiteX4" fmla="*/ 0 w 2000248"/>
                <a:gd name="connsiteY4" fmla="*/ 0 h 731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00248" h="731520">
                  <a:moveTo>
                    <a:pt x="0" y="0"/>
                  </a:moveTo>
                  <a:lnTo>
                    <a:pt x="1268728" y="0"/>
                  </a:lnTo>
                  <a:lnTo>
                    <a:pt x="2000248" y="731520"/>
                  </a:lnTo>
                  <a:lnTo>
                    <a:pt x="1463040" y="731520"/>
                  </a:lnTo>
                  <a:lnTo>
                    <a:pt x="0" y="0"/>
                  </a:lnTo>
                  <a:close/>
                </a:path>
              </a:pathLst>
            </a:cu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rgbClr val="FF2993"/>
                </a:gs>
              </a:gsLst>
              <a:lin ang="5400000" scaled="1"/>
            </a:gradFill>
            <a:ln>
              <a:noFill/>
            </a:ln>
            <a:effectLst>
              <a:outerShdw blurRad="317500" dist="38100" dir="16200000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53" name="Graphic 52" descr="Dollar with solid fill">
              <a:extLst>
                <a:ext uri="{FF2B5EF4-FFF2-40B4-BE49-F238E27FC236}">
                  <a16:creationId xmlns:a16="http://schemas.microsoft.com/office/drawing/2014/main" id="{2E957ACB-73CB-EFB9-71F0-FEF1D43EFF8E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8016241" y="3082115"/>
              <a:ext cx="731520" cy="731520"/>
            </a:xfrm>
            <a:prstGeom prst="rect">
              <a:avLst/>
            </a:prstGeom>
          </p:spPr>
        </p:pic>
      </p:grpSp>
      <p:grpSp>
        <p:nvGrpSpPr>
          <p:cNvPr id="55" name="1">
            <a:extLst>
              <a:ext uri="{FF2B5EF4-FFF2-40B4-BE49-F238E27FC236}">
                <a16:creationId xmlns:a16="http://schemas.microsoft.com/office/drawing/2014/main" id="{6BA95929-A045-FC5B-C894-7C40DD28291A}"/>
              </a:ext>
            </a:extLst>
          </p:cNvPr>
          <p:cNvGrpSpPr/>
          <p:nvPr/>
        </p:nvGrpSpPr>
        <p:grpSpPr>
          <a:xfrm>
            <a:off x="7386592" y="1097280"/>
            <a:ext cx="3281408" cy="5760720"/>
            <a:chOff x="7386592" y="1097280"/>
            <a:chExt cx="3281408" cy="5760720"/>
          </a:xfrm>
          <a:effectLst>
            <a:outerShdw blurRad="317500" dist="38100" dir="13500000" algn="br" rotWithShape="0">
              <a:prstClr val="black">
                <a:alpha val="40000"/>
              </a:prstClr>
            </a:outerShdw>
          </a:effectLst>
        </p:grpSpPr>
        <p:sp>
          <p:nvSpPr>
            <p:cNvPr id="29" name="Arrow: Up 28">
              <a:extLst>
                <a:ext uri="{FF2B5EF4-FFF2-40B4-BE49-F238E27FC236}">
                  <a16:creationId xmlns:a16="http://schemas.microsoft.com/office/drawing/2014/main" id="{FF18360D-EC09-859E-F088-54696C0CDB07}"/>
                </a:ext>
              </a:extLst>
            </p:cNvPr>
            <p:cNvSpPr/>
            <p:nvPr/>
          </p:nvSpPr>
          <p:spPr>
            <a:xfrm>
              <a:off x="9144001" y="1097280"/>
              <a:ext cx="1523999" cy="5029200"/>
            </a:xfrm>
            <a:prstGeom prst="upArrow">
              <a:avLst>
                <a:gd name="adj1" fmla="val 100000"/>
                <a:gd name="adj2" fmla="val 23162"/>
              </a:avLst>
            </a:pr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rgbClr val="91D050"/>
                </a:gs>
              </a:gsLst>
              <a:lin ang="19200000" scaled="0"/>
            </a:gradFill>
            <a:ln>
              <a:noFill/>
            </a:ln>
            <a:effectLst>
              <a:outerShdw blurRad="317500" dist="152400" dir="13500000" algn="br" rotWithShape="0">
                <a:srgbClr val="91D050">
                  <a:alpha val="30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367ED19C-5C99-0414-700D-5B7E718B4E0E}"/>
                </a:ext>
              </a:extLst>
            </p:cNvPr>
            <p:cNvSpPr txBox="1"/>
            <p:nvPr/>
          </p:nvSpPr>
          <p:spPr>
            <a:xfrm>
              <a:off x="9201912" y="3841510"/>
              <a:ext cx="1408176" cy="107721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lvl="0" defTabSz="914400">
                <a:defRPr/>
              </a:pPr>
              <a:r>
                <a:rPr lang="en-GB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Decision-making are cautious and bureaucratic.</a:t>
              </a:r>
              <a:r>
                <a: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E63F4A9-D399-CD83-41B1-A362EFD5385F}"/>
                </a:ext>
              </a:extLst>
            </p:cNvPr>
            <p:cNvSpPr/>
            <p:nvPr/>
          </p:nvSpPr>
          <p:spPr>
            <a:xfrm flipH="1">
              <a:off x="7386592" y="6126480"/>
              <a:ext cx="3281408" cy="731520"/>
            </a:xfrm>
            <a:custGeom>
              <a:avLst/>
              <a:gdLst>
                <a:gd name="connsiteX0" fmla="*/ 0 w 2731769"/>
                <a:gd name="connsiteY0" fmla="*/ 0 h 731520"/>
                <a:gd name="connsiteX1" fmla="*/ 1268729 w 2731769"/>
                <a:gd name="connsiteY1" fmla="*/ 0 h 731520"/>
                <a:gd name="connsiteX2" fmla="*/ 2731769 w 2731769"/>
                <a:gd name="connsiteY2" fmla="*/ 731520 h 731520"/>
                <a:gd name="connsiteX3" fmla="*/ 2194560 w 2731769"/>
                <a:gd name="connsiteY3" fmla="*/ 731520 h 731520"/>
                <a:gd name="connsiteX4" fmla="*/ 0 w 2731769"/>
                <a:gd name="connsiteY4" fmla="*/ 0 h 731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31769" h="731520">
                  <a:moveTo>
                    <a:pt x="0" y="0"/>
                  </a:moveTo>
                  <a:lnTo>
                    <a:pt x="1268729" y="0"/>
                  </a:lnTo>
                  <a:lnTo>
                    <a:pt x="2731769" y="731520"/>
                  </a:lnTo>
                  <a:lnTo>
                    <a:pt x="2194560" y="731520"/>
                  </a:lnTo>
                  <a:lnTo>
                    <a:pt x="0" y="0"/>
                  </a:lnTo>
                  <a:close/>
                </a:path>
              </a:pathLst>
            </a:custGeom>
            <a:gradFill>
              <a:gsLst>
                <a:gs pos="0">
                  <a:schemeClr val="bg1">
                    <a:lumMod val="95000"/>
                  </a:schemeClr>
                </a:gs>
                <a:gs pos="100000">
                  <a:srgbClr val="91D050"/>
                </a:gs>
              </a:gsLst>
              <a:lin ang="5400000" scaled="1"/>
            </a:gradFill>
            <a:ln>
              <a:noFill/>
            </a:ln>
            <a:effectLst>
              <a:outerShdw blurRad="317500" dist="38100" dir="16200000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54" name="Graphic 53" descr="Lightbulb and gear with solid fill">
              <a:extLst>
                <a:ext uri="{FF2B5EF4-FFF2-40B4-BE49-F238E27FC236}">
                  <a16:creationId xmlns:a16="http://schemas.microsoft.com/office/drawing/2014/main" id="{14C1861E-7F3B-FCD5-8F0E-0FC2807A6458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9540240" y="3082115"/>
              <a:ext cx="731520" cy="731520"/>
            </a:xfrm>
            <a:prstGeom prst="rect">
              <a:avLst/>
            </a:prstGeom>
          </p:spPr>
        </p:pic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99188910-A5AF-5047-F7FC-1CC82EFF2CFB}"/>
              </a:ext>
            </a:extLst>
          </p:cNvPr>
          <p:cNvSpPr txBox="1"/>
          <p:nvPr/>
        </p:nvSpPr>
        <p:spPr>
          <a:xfrm>
            <a:off x="9540240" y="6492240"/>
            <a:ext cx="27958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(Økland, 2022; Whitehill, 2022).​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8CE06BE-797A-D7C8-CC58-907075A07722}"/>
              </a:ext>
            </a:extLst>
          </p:cNvPr>
          <p:cNvSpPr txBox="1"/>
          <p:nvPr/>
        </p:nvSpPr>
        <p:spPr>
          <a:xfrm>
            <a:off x="3499104" y="365760"/>
            <a:ext cx="51937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Why Japan?</a:t>
            </a:r>
          </a:p>
        </p:txBody>
      </p:sp>
    </p:spTree>
    <p:extLst>
      <p:ext uri="{BB962C8B-B14F-4D97-AF65-F5344CB8AC3E}">
        <p14:creationId xmlns:p14="http://schemas.microsoft.com/office/powerpoint/2010/main" val="35031104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6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7" dur="580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</p:cBhvr>
                                        </p:animEffect>
                                        <p:anim calcmode="lin" valueType="num">
                                          <p:cBhvr>
                                            <p:cTn id="8" dur="1822" tmFilter="0,0; 0.14,0.36; 0.43,0.73; 0.71,0.91; 1.0,1.0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-0.25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9" dur="664" tmFilter="0.0,0.0; 0.25,0.07; 0.50,0.2; 0.75,0.467; 1.0,1.0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 fmla="#ppt_y-sin(pi*$)/3">
                                              <p:val>
                                                <p:fltVal val="0.5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1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0" dur="664" tmFilter="0, 0; 0.125,0.2665; 0.25,0.4; 0.375,0.465; 0.5,0.5;  0.625,0.535; 0.75,0.6; 0.875,0.7335; 1,1">
                                              <p:stCondLst>
                                                <p:cond delay="664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 fmla="#ppt_y-sin(pi*$)/9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1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1" dur="332" tmFilter="0, 0; 0.125,0.2665; 0.25,0.4; 0.375,0.465; 0.5,0.5;  0.625,0.535; 0.75,0.6; 0.875,0.7335; 1,1">
                                              <p:stCondLst>
                                                <p:cond delay="1324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 fmla="#ppt_y-sin(pi*$)/27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1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2" dur="164" tmFilter="0, 0; 0.125,0.2665; 0.25,0.4; 0.375,0.465; 0.5,0.5;  0.625,0.535; 0.75,0.6; 0.875,0.7335; 1,1">
                                              <p:stCondLst>
                                                <p:cond delay="1656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 fmla="#ppt_y-sin(pi*$)/81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1"/>
                                              </p:val>
                                            </p:tav>
                                          </p:tavLst>
                                        </p:anim>
                                        <p:animScale>
                                          <p:cBhvr>
                                            <p:cTn id="13" dur="26">
                                              <p:stCondLst>
                                                <p:cond delay="65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</p:cBhvr>
                                          <p:to x="100000" y="60000"/>
                                        </p:animScale>
                                        <p:animScale>
                                          <p:cBhvr>
                                            <p:cTn id="14" dur="166" decel="50000">
                                              <p:stCondLst>
                                                <p:cond delay="676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</p:cBhvr>
                                          <p:to x="100000" y="100000"/>
                                        </p:animScale>
                                        <p:animScale>
                                          <p:cBhvr>
                                            <p:cTn id="15" dur="26">
                                              <p:stCondLst>
                                                <p:cond delay="1312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</p:cBhvr>
                                          <p:to x="100000" y="80000"/>
                                        </p:animScale>
                                        <p:animScale>
                                          <p:cBhvr>
                                            <p:cTn id="16" dur="166" decel="50000">
                                              <p:stCondLst>
                                                <p:cond delay="1338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</p:cBhvr>
                                          <p:to x="100000" y="100000"/>
                                        </p:animScale>
                                        <p:animScale>
                                          <p:cBhvr>
                                            <p:cTn id="17" dur="26">
                                              <p:stCondLst>
                                                <p:cond delay="1642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</p:cBhvr>
                                          <p:to x="100000" y="90000"/>
                                        </p:animScale>
                                        <p:animScale>
                                          <p:cBhvr>
                                            <p:cTn id="18" dur="166" decel="50000">
                                              <p:stCondLst>
                                                <p:cond delay="1668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</p:cBhvr>
                                          <p:to x="100000" y="100000"/>
                                        </p:animScale>
                                        <p:animScale>
                                          <p:cBhvr>
                                            <p:cTn id="19" dur="26">
                                              <p:stCondLst>
                                                <p:cond delay="1808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</p:cBhvr>
                                          <p:to x="100000" y="95000"/>
                                        </p:animScale>
                                        <p:animScale>
                                          <p:cBhvr>
                                            <p:cTn id="20" dur="166" decel="50000">
                                              <p:stCondLst>
                                                <p:cond delay="1834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</p:cBhvr>
                                          <p:to x="100000" y="100000"/>
                                        </p:animScale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8" fill="hold" nodeType="withEffect" p14:presetBounceEnd="65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5000">
                                          <p:cBhvr additive="base">
                                            <p:cTn id="23" dur="2000" fill="hold"/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5000">
                                          <p:cBhvr additive="base">
                                            <p:cTn id="24" dur="2000" fill="hold"/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2" presetClass="entr" presetSubtype="8" fill="hold" nodeType="withEffect" p14:presetBounceEnd="65000">
                                      <p:stCondLst>
                                        <p:cond delay="5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5000">
                                          <p:cBhvr additive="base">
                                            <p:cTn id="27" dur="2000" fill="hold"/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5000">
                                          <p:cBhvr additive="base">
                                            <p:cTn id="28" dur="2000" fill="hold"/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8" fill="hold" nodeType="withEffect" p14:presetBounceEnd="65000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5000">
                                          <p:cBhvr additive="base">
                                            <p:cTn id="31" dur="2000" fill="hold"/>
                                            <p:tgtEl>
                                              <p:spTgt spid="5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5000">
                                          <p:cBhvr additive="base">
                                            <p:cTn id="32" dur="2000" fill="hold"/>
                                            <p:tgtEl>
                                              <p:spTgt spid="5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3" presetID="2" presetClass="entr" presetSubtype="8" fill="hold" nodeType="withEffect" p14:presetBounceEnd="65000">
                                      <p:stCondLst>
                                        <p:cond delay="15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5000">
                                          <p:cBhvr additive="base">
                                            <p:cTn id="35" dur="2000" fill="hold"/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5000">
                                          <p:cBhvr additive="base">
                                            <p:cTn id="36" dur="2000" fill="hold"/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7" presetID="2" presetClass="entr" presetSubtype="8" fill="hold" nodeType="withEffect" p14:presetBounceEnd="65000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5000">
                                          <p:cBhvr additive="base">
                                            <p:cTn id="39" dur="2000" fill="hold"/>
                                            <p:tgtEl>
                                              <p:spTgt spid="5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5000">
                                          <p:cBhvr additive="base">
                                            <p:cTn id="40" dur="2000" fill="hold"/>
                                            <p:tgtEl>
                                              <p:spTgt spid="5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1" presetID="2" presetClass="entr" presetSubtype="8" fill="hold" nodeType="withEffect" p14:presetBounceEnd="65000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5000">
                                          <p:cBhvr additive="base">
                                            <p:cTn id="43" dur="2000" fill="hold"/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5000">
                                          <p:cBhvr additive="base">
                                            <p:cTn id="44" dur="2000" fill="hold"/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5" presetID="2" presetClass="entr" presetSubtype="8" fill="hold" grpId="0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4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7" dur="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8" dur="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2" grpId="0"/>
          <p:bldP spid="3" grpId="0"/>
        </p:bld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6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7" dur="580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</p:cBhvr>
                                        </p:animEffect>
                                        <p:anim calcmode="lin" valueType="num">
                                          <p:cBhvr>
                                            <p:cTn id="8" dur="1822" tmFilter="0,0; 0.14,0.36; 0.43,0.73; 0.71,0.91; 1.0,1.0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-0.25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9" dur="664" tmFilter="0.0,0.0; 0.25,0.07; 0.50,0.2; 0.75,0.467; 1.0,1.0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 fmla="#ppt_y-sin(pi*$)/3">
                                              <p:val>
                                                <p:fltVal val="0.5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1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0" dur="664" tmFilter="0, 0; 0.125,0.2665; 0.25,0.4; 0.375,0.465; 0.5,0.5;  0.625,0.535; 0.75,0.6; 0.875,0.7335; 1,1">
                                              <p:stCondLst>
                                                <p:cond delay="664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 fmla="#ppt_y-sin(pi*$)/9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1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1" dur="332" tmFilter="0, 0; 0.125,0.2665; 0.25,0.4; 0.375,0.465; 0.5,0.5;  0.625,0.535; 0.75,0.6; 0.875,0.7335; 1,1">
                                              <p:stCondLst>
                                                <p:cond delay="1324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 fmla="#ppt_y-sin(pi*$)/27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1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2" dur="164" tmFilter="0, 0; 0.125,0.2665; 0.25,0.4; 0.375,0.465; 0.5,0.5;  0.625,0.535; 0.75,0.6; 0.875,0.7335; 1,1">
                                              <p:stCondLst>
                                                <p:cond delay="1656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 fmla="#ppt_y-sin(pi*$)/81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1"/>
                                              </p:val>
                                            </p:tav>
                                          </p:tavLst>
                                        </p:anim>
                                        <p:animScale>
                                          <p:cBhvr>
                                            <p:cTn id="13" dur="26">
                                              <p:stCondLst>
                                                <p:cond delay="65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</p:cBhvr>
                                          <p:to x="100000" y="60000"/>
                                        </p:animScale>
                                        <p:animScale>
                                          <p:cBhvr>
                                            <p:cTn id="14" dur="166" decel="50000">
                                              <p:stCondLst>
                                                <p:cond delay="676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</p:cBhvr>
                                          <p:to x="100000" y="100000"/>
                                        </p:animScale>
                                        <p:animScale>
                                          <p:cBhvr>
                                            <p:cTn id="15" dur="26">
                                              <p:stCondLst>
                                                <p:cond delay="1312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</p:cBhvr>
                                          <p:to x="100000" y="80000"/>
                                        </p:animScale>
                                        <p:animScale>
                                          <p:cBhvr>
                                            <p:cTn id="16" dur="166" decel="50000">
                                              <p:stCondLst>
                                                <p:cond delay="1338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</p:cBhvr>
                                          <p:to x="100000" y="100000"/>
                                        </p:animScale>
                                        <p:animScale>
                                          <p:cBhvr>
                                            <p:cTn id="17" dur="26">
                                              <p:stCondLst>
                                                <p:cond delay="1642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</p:cBhvr>
                                          <p:to x="100000" y="90000"/>
                                        </p:animScale>
                                        <p:animScale>
                                          <p:cBhvr>
                                            <p:cTn id="18" dur="166" decel="50000">
                                              <p:stCondLst>
                                                <p:cond delay="1668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</p:cBhvr>
                                          <p:to x="100000" y="100000"/>
                                        </p:animScale>
                                        <p:animScale>
                                          <p:cBhvr>
                                            <p:cTn id="19" dur="26">
                                              <p:stCondLst>
                                                <p:cond delay="1808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</p:cBhvr>
                                          <p:to x="100000" y="95000"/>
                                        </p:animScale>
                                        <p:animScale>
                                          <p:cBhvr>
                                            <p:cTn id="20" dur="166" decel="50000">
                                              <p:stCondLst>
                                                <p:cond delay="1834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</p:cBhvr>
                                          <p:to x="100000" y="100000"/>
                                        </p:animScale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8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3" dur="2000" fill="hold"/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4" dur="2000" fill="hold"/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2" presetClass="entr" presetSubtype="8" fill="hold" nodeType="withEffect">
                                      <p:stCondLst>
                                        <p:cond delay="5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7" dur="2000" fill="hold"/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8" dur="2000" fill="hold"/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8" fill="hold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1" dur="2000" fill="hold"/>
                                            <p:tgtEl>
                                              <p:spTgt spid="5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2" dur="2000" fill="hold"/>
                                            <p:tgtEl>
                                              <p:spTgt spid="5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3" presetID="2" presetClass="entr" presetSubtype="8" fill="hold" nodeType="withEffect">
                                      <p:stCondLst>
                                        <p:cond delay="15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5" dur="2000" fill="hold"/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6" dur="2000" fill="hold"/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7" presetID="2" presetClass="entr" presetSubtype="8" fill="hold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9" dur="2000" fill="hold"/>
                                            <p:tgtEl>
                                              <p:spTgt spid="5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0" dur="2000" fill="hold"/>
                                            <p:tgtEl>
                                              <p:spTgt spid="5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1" presetID="2" presetClass="entr" presetSubtype="8" fill="hold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3" dur="2000" fill="hold"/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4" dur="2000" fill="hold"/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5" presetID="2" presetClass="entr" presetSubtype="8" fill="hold" grpId="0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4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7" dur="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8" dur="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2" grpId="0"/>
          <p:bldP spid="3" grpId="0"/>
        </p:bldLst>
      </p:timing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DFF"/>
            </a:gs>
            <a:gs pos="35000">
              <a:srgbClr val="FFEDFF"/>
            </a:gs>
            <a:gs pos="73000">
              <a:srgbClr val="FFBCC7"/>
            </a:gs>
            <a:gs pos="100000">
              <a:srgbClr val="C88290">
                <a:alpha val="94000"/>
              </a:srgbClr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hair dryer with flowers&#10;&#10;AI-generated content may be incorrect.">
            <a:extLst>
              <a:ext uri="{FF2B5EF4-FFF2-40B4-BE49-F238E27FC236}">
                <a16:creationId xmlns:a16="http://schemas.microsoft.com/office/drawing/2014/main" id="{C94077D7-65A4-14A3-5705-2B9B5F7623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06717" y="-165538"/>
            <a:ext cx="7189076" cy="7189076"/>
          </a:xfrm>
          <a:prstGeom prst="ellipse">
            <a:avLst/>
          </a:prstGeom>
          <a:ln>
            <a:noFill/>
          </a:ln>
          <a:effectLst>
            <a:outerShdw blurRad="520700" dir="5400000" algn="ctr" rotWithShape="0">
              <a:srgbClr val="000000">
                <a:alpha val="43137"/>
              </a:srgbClr>
            </a:outerShdw>
          </a:effectLst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F6051B5A-2704-1136-54DA-17B0C31CC006}"/>
              </a:ext>
            </a:extLst>
          </p:cNvPr>
          <p:cNvSpPr txBox="1">
            <a:spLocks/>
          </p:cNvSpPr>
          <p:nvPr/>
        </p:nvSpPr>
        <p:spPr>
          <a:xfrm>
            <a:off x="6447692" y="345341"/>
            <a:ext cx="4306277" cy="1202105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Dyson in Japan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F330B380-CD9F-BA01-4635-B4118DD55AAD}"/>
              </a:ext>
            </a:extLst>
          </p:cNvPr>
          <p:cNvSpPr txBox="1">
            <a:spLocks/>
          </p:cNvSpPr>
          <p:nvPr/>
        </p:nvSpPr>
        <p:spPr>
          <a:xfrm>
            <a:off x="6291385" y="1547446"/>
            <a:ext cx="4941272" cy="4235939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Japanese consumers rapidly took to Dyson's revolutionary technology.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Compact, high-performance devices for smaller living areas were popular in Japan.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Brand recognition and engineering excellence keep Dyson competitive in the Japanese luxury appliance market.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firm extensively invests in research, design, and superior motor technology to innovate for Japan's high-expectation consumers.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Dyson evaluates new concepts and meets sophisticated customers in Japan, a critical market.</a:t>
            </a: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(BCCJ Acumen, 2022)</a:t>
            </a:r>
          </a:p>
        </p:txBody>
      </p:sp>
      <p:pic>
        <p:nvPicPr>
          <p:cNvPr id="18" name="Picture 17" descr="A group of pink flowers&#10;&#10;AI-generated content may be incorrect.">
            <a:extLst>
              <a:ext uri="{FF2B5EF4-FFF2-40B4-BE49-F238E27FC236}">
                <a16:creationId xmlns:a16="http://schemas.microsoft.com/office/drawing/2014/main" id="{9ECC1EDE-76F9-B22B-472E-80E7858E5CD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744" b="90096" l="9744" r="90735">
                        <a14:foregroundMark x1="90735" y1="56869" x2="90735" y2="56869"/>
                        <a14:foregroundMark x1="57029" y1="90096" x2="57029" y2="9009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423284" y="-1593456"/>
            <a:ext cx="4612943" cy="4612943"/>
          </a:xfrm>
          <a:prstGeom prst="rect">
            <a:avLst/>
          </a:prstGeom>
        </p:spPr>
      </p:pic>
      <p:pic>
        <p:nvPicPr>
          <p:cNvPr id="19" name="Picture 18" descr="A group of pink flowers&#10;&#10;AI-generated content may be incorrect.">
            <a:extLst>
              <a:ext uri="{FF2B5EF4-FFF2-40B4-BE49-F238E27FC236}">
                <a16:creationId xmlns:a16="http://schemas.microsoft.com/office/drawing/2014/main" id="{CCBF2472-F859-F9F7-3A2F-60FE6E2B74F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744" b="90096" l="9744" r="90735">
                        <a14:foregroundMark x1="90735" y1="56869" x2="90735" y2="56869"/>
                        <a14:foregroundMark x1="57029" y1="90096" x2="57029" y2="9009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713600" y="1860834"/>
            <a:ext cx="3193576" cy="3193576"/>
          </a:xfrm>
          <a:prstGeom prst="rect">
            <a:avLst/>
          </a:prstGeom>
        </p:spPr>
      </p:pic>
      <p:pic>
        <p:nvPicPr>
          <p:cNvPr id="20" name="Picture 19" descr="A group of pink flowers&#10;&#10;AI-generated content may be incorrect.">
            <a:extLst>
              <a:ext uri="{FF2B5EF4-FFF2-40B4-BE49-F238E27FC236}">
                <a16:creationId xmlns:a16="http://schemas.microsoft.com/office/drawing/2014/main" id="{04E4D4EA-3B7E-D10A-F348-8463C212A79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744" b="90096" l="9744" r="90735">
                        <a14:foregroundMark x1="90735" y1="56869" x2="90735" y2="56869"/>
                        <a14:foregroundMark x1="57029" y1="90096" x2="57029" y2="9009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721668" y="4178140"/>
            <a:ext cx="3721668" cy="3721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74773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-1.11111E-6 C 0.12175 0.16458 0.33112 0.06968 0.45274 0.23472 C 0.52813 0.34653 0.58295 0.62292 0.67305 0.66597 C 0.76328 0.70949 0.91771 0.60602 0.99336 0.49445 C 1.11498 0.32963 1.23972 0.38565 1.36133 0.22083 " pathEditMode="relative" rAng="0" ptsTypes="AAAAA">
                                      <p:cBhvr>
                                        <p:cTn id="6" dur="4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8060" y="33796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7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3.33333E-6 C 0.11992 -0.04699 0.25248 -0.17315 0.37214 -0.21968 C 0.44688 -0.25093 0.56485 -0.25023 0.66328 -0.1882 C 0.76172 -0.12616 0.88776 0.12176 0.96237 0.15301 C 1.08203 0.19953 1.2142 0.30139 1.33399 0.34838 " pathEditMode="relative" rAng="0" ptsTypes="AAAAA">
                                      <p:cBhvr>
                                        <p:cTn id="8" dur="4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6693" y="5417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37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6602 -0.11135 C -0.03581 0.19953 0.18424 -0.59561 0.31445 -0.2845 C 0.3957 -0.07362 0.57291 -0.19607 0.68945 -0.2625 C 0.80625 -0.32871 0.93346 -0.47176 1.01458 -0.68218 C 1.14479 -0.99306 1.28177 -0.64584 1.41198 -0.95672 " pathEditMode="relative" rAng="0" ptsTypes="AAAAA">
                                      <p:cBhvr>
                                        <p:cTn id="10" dur="4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893" y="-38588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74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74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33D1F20-9EF1-C896-FD13-BB25D917DA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803" b="-1"/>
          <a:stretch>
            <a:fillRect/>
          </a:stretch>
        </p:blipFill>
        <p:spPr>
          <a:xfrm>
            <a:off x="534678" y="2243955"/>
            <a:ext cx="11122644" cy="424471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2D9B2E7-E3C2-FB30-CE08-025C5585A0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604" y="1431283"/>
            <a:ext cx="2638793" cy="50489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416F641-91A3-E738-FE61-4944F51D4D68}"/>
              </a:ext>
            </a:extLst>
          </p:cNvPr>
          <p:cNvSpPr txBox="1"/>
          <p:nvPr/>
        </p:nvSpPr>
        <p:spPr>
          <a:xfrm>
            <a:off x="7955280" y="6488668"/>
            <a:ext cx="370204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(Country comparison tool, no date)</a:t>
            </a:r>
            <a:endParaRPr lang="en-GB" sz="14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2FD71BE5-E6F7-DFCF-31F5-77A4213D1ED1}"/>
              </a:ext>
            </a:extLst>
          </p:cNvPr>
          <p:cNvSpPr txBox="1">
            <a:spLocks/>
          </p:cNvSpPr>
          <p:nvPr/>
        </p:nvSpPr>
        <p:spPr>
          <a:xfrm>
            <a:off x="1901224" y="568131"/>
            <a:ext cx="8389553" cy="1110749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fr-FR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Comparison: UK vs Japan</a:t>
            </a:r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60006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6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7" dur="580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</p:cBhvr>
                                        </p:animEffect>
                                        <p:anim calcmode="lin" valueType="num">
                                          <p:cBhvr>
                                            <p:cTn id="8" dur="1822" tmFilter="0,0; 0.14,0.36; 0.43,0.73; 0.71,0.91; 1.0,1.0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-0.25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9" dur="664" tmFilter="0.0,0.0; 0.25,0.07; 0.50,0.2; 0.75,0.467; 1.0,1.0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 fmla="#ppt_y-sin(pi*$)/3">
                                              <p:val>
                                                <p:fltVal val="0.5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1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0" dur="664" tmFilter="0, 0; 0.125,0.2665; 0.25,0.4; 0.375,0.465; 0.5,0.5;  0.625,0.535; 0.75,0.6; 0.875,0.7335; 1,1">
                                              <p:stCondLst>
                                                <p:cond delay="664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 fmla="#ppt_y-sin(pi*$)/9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1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1" dur="332" tmFilter="0, 0; 0.125,0.2665; 0.25,0.4; 0.375,0.465; 0.5,0.5;  0.625,0.535; 0.75,0.6; 0.875,0.7335; 1,1">
                                              <p:stCondLst>
                                                <p:cond delay="1324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 fmla="#ppt_y-sin(pi*$)/27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1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2" dur="164" tmFilter="0, 0; 0.125,0.2665; 0.25,0.4; 0.375,0.465; 0.5,0.5;  0.625,0.535; 0.75,0.6; 0.875,0.7335; 1,1">
                                              <p:stCondLst>
                                                <p:cond delay="1656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 fmla="#ppt_y-sin(pi*$)/81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1"/>
                                              </p:val>
                                            </p:tav>
                                          </p:tavLst>
                                        </p:anim>
                                        <p:animScale>
                                          <p:cBhvr>
                                            <p:cTn id="13" dur="26">
                                              <p:stCondLst>
                                                <p:cond delay="65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</p:cBhvr>
                                          <p:to x="100000" y="60000"/>
                                        </p:animScale>
                                        <p:animScale>
                                          <p:cBhvr>
                                            <p:cTn id="14" dur="166" decel="50000">
                                              <p:stCondLst>
                                                <p:cond delay="676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</p:cBhvr>
                                          <p:to x="100000" y="100000"/>
                                        </p:animScale>
                                        <p:animScale>
                                          <p:cBhvr>
                                            <p:cTn id="15" dur="26">
                                              <p:stCondLst>
                                                <p:cond delay="1312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</p:cBhvr>
                                          <p:to x="100000" y="80000"/>
                                        </p:animScale>
                                        <p:animScale>
                                          <p:cBhvr>
                                            <p:cTn id="16" dur="166" decel="50000">
                                              <p:stCondLst>
                                                <p:cond delay="1338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</p:cBhvr>
                                          <p:to x="100000" y="100000"/>
                                        </p:animScale>
                                        <p:animScale>
                                          <p:cBhvr>
                                            <p:cTn id="17" dur="26">
                                              <p:stCondLst>
                                                <p:cond delay="1642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</p:cBhvr>
                                          <p:to x="100000" y="90000"/>
                                        </p:animScale>
                                        <p:animScale>
                                          <p:cBhvr>
                                            <p:cTn id="18" dur="166" decel="50000">
                                              <p:stCondLst>
                                                <p:cond delay="1668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</p:cBhvr>
                                          <p:to x="100000" y="100000"/>
                                        </p:animScale>
                                        <p:animScale>
                                          <p:cBhvr>
                                            <p:cTn id="19" dur="26">
                                              <p:stCondLst>
                                                <p:cond delay="1808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</p:cBhvr>
                                          <p:to x="100000" y="95000"/>
                                        </p:animScale>
                                        <p:animScale>
                                          <p:cBhvr>
                                            <p:cTn id="20" dur="166" decel="50000">
                                              <p:stCondLst>
                                                <p:cond delay="1834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</p:cBhvr>
                                          <p:to x="100000" y="100000"/>
                                        </p:animScale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8" accel="20000" fill="hold" nodeType="withEffect" p14:presetBounceEnd="7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23" dur="25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24" dur="25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2" presetClass="entr" presetSubtype="8" accel="20000" fill="hold" nodeType="withEffect" p14:presetBounceEnd="7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27" dur="25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28" dur="25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0" grpId="0"/>
        </p:bld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6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down)">
                                          <p:cBhvr>
                                            <p:cTn id="7" dur="580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</p:cBhvr>
                                        </p:animEffect>
                                        <p:anim calcmode="lin" valueType="num">
                                          <p:cBhvr>
                                            <p:cTn id="8" dur="1822" tmFilter="0,0; 0.14,0.36; 0.43,0.73; 0.71,0.91; 1.0,1.0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-0.25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9" dur="664" tmFilter="0.0,0.0; 0.25,0.07; 0.50,0.2; 0.75,0.467; 1.0,1.0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 fmla="#ppt_y-sin(pi*$)/3">
                                              <p:val>
                                                <p:fltVal val="0.5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1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0" dur="664" tmFilter="0, 0; 0.125,0.2665; 0.25,0.4; 0.375,0.465; 0.5,0.5;  0.625,0.535; 0.75,0.6; 0.875,0.7335; 1,1">
                                              <p:stCondLst>
                                                <p:cond delay="664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 fmla="#ppt_y-sin(pi*$)/9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1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1" dur="332" tmFilter="0, 0; 0.125,0.2665; 0.25,0.4; 0.375,0.465; 0.5,0.5;  0.625,0.535; 0.75,0.6; 0.875,0.7335; 1,1">
                                              <p:stCondLst>
                                                <p:cond delay="1324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 fmla="#ppt_y-sin(pi*$)/27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1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2" dur="164" tmFilter="0, 0; 0.125,0.2665; 0.25,0.4; 0.375,0.465; 0.5,0.5;  0.625,0.535; 0.75,0.6; 0.875,0.7335; 1,1">
                                              <p:stCondLst>
                                                <p:cond delay="1656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 fmla="#ppt_y-sin(pi*$)/81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1"/>
                                              </p:val>
                                            </p:tav>
                                          </p:tavLst>
                                        </p:anim>
                                        <p:animScale>
                                          <p:cBhvr>
                                            <p:cTn id="13" dur="26">
                                              <p:stCondLst>
                                                <p:cond delay="65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</p:cBhvr>
                                          <p:to x="100000" y="60000"/>
                                        </p:animScale>
                                        <p:animScale>
                                          <p:cBhvr>
                                            <p:cTn id="14" dur="166" decel="50000">
                                              <p:stCondLst>
                                                <p:cond delay="676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</p:cBhvr>
                                          <p:to x="100000" y="100000"/>
                                        </p:animScale>
                                        <p:animScale>
                                          <p:cBhvr>
                                            <p:cTn id="15" dur="26">
                                              <p:stCondLst>
                                                <p:cond delay="1312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</p:cBhvr>
                                          <p:to x="100000" y="80000"/>
                                        </p:animScale>
                                        <p:animScale>
                                          <p:cBhvr>
                                            <p:cTn id="16" dur="166" decel="50000">
                                              <p:stCondLst>
                                                <p:cond delay="1338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</p:cBhvr>
                                          <p:to x="100000" y="100000"/>
                                        </p:animScale>
                                        <p:animScale>
                                          <p:cBhvr>
                                            <p:cTn id="17" dur="26">
                                              <p:stCondLst>
                                                <p:cond delay="1642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</p:cBhvr>
                                          <p:to x="100000" y="90000"/>
                                        </p:animScale>
                                        <p:animScale>
                                          <p:cBhvr>
                                            <p:cTn id="18" dur="166" decel="50000">
                                              <p:stCondLst>
                                                <p:cond delay="1668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</p:cBhvr>
                                          <p:to x="100000" y="100000"/>
                                        </p:animScale>
                                        <p:animScale>
                                          <p:cBhvr>
                                            <p:cTn id="19" dur="26">
                                              <p:stCondLst>
                                                <p:cond delay="1808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</p:cBhvr>
                                          <p:to x="100000" y="95000"/>
                                        </p:animScale>
                                        <p:animScale>
                                          <p:cBhvr>
                                            <p:cTn id="20" dur="166" decel="50000">
                                              <p:stCondLst>
                                                <p:cond delay="1834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</p:cBhvr>
                                          <p:to x="100000" y="100000"/>
                                        </p:animScale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8" accel="2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3" dur="25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4" dur="25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2" presetClass="entr" presetSubtype="8" accel="2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7" dur="25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8" dur="25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0" grpId="0"/>
        </p:bldLst>
      </p:timing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4">
            <a:extLst>
              <a:ext uri="{FF2B5EF4-FFF2-40B4-BE49-F238E27FC236}">
                <a16:creationId xmlns:a16="http://schemas.microsoft.com/office/drawing/2014/main" id="{1BCCC35B-2476-CCFF-7741-D3D931C091FC}"/>
              </a:ext>
            </a:extLst>
          </p:cNvPr>
          <p:cNvGrpSpPr/>
          <p:nvPr/>
        </p:nvGrpSpPr>
        <p:grpSpPr>
          <a:xfrm rot="9000000">
            <a:off x="-1676400" y="-8686800"/>
            <a:ext cx="15544800" cy="15544800"/>
            <a:chOff x="-1676400" y="-8686800"/>
            <a:chExt cx="15544800" cy="15544800"/>
          </a:xfrm>
          <a:effectLst>
            <a:outerShdw blurRad="317500" dist="254000" dir="16200000" sx="102000" sy="102000" algn="ctr" rotWithShape="0">
              <a:prstClr val="black">
                <a:alpha val="40000"/>
              </a:prstClr>
            </a:outerShdw>
          </a:effectLst>
        </p:grpSpPr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E779A13B-7F82-8479-E690-55CB6D0EAA7A}"/>
                </a:ext>
              </a:extLst>
            </p:cNvPr>
            <p:cNvGrpSpPr/>
            <p:nvPr/>
          </p:nvGrpSpPr>
          <p:grpSpPr>
            <a:xfrm rot="2700000">
              <a:off x="8299704" y="1140307"/>
              <a:ext cx="2103120" cy="2286000"/>
              <a:chOff x="5044440" y="2286000"/>
              <a:chExt cx="2103120" cy="2286000"/>
            </a:xfrm>
          </p:grpSpPr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DA79FE3E-DBA3-93B6-0221-13CECF18EB87}"/>
                  </a:ext>
                </a:extLst>
              </p:cNvPr>
              <p:cNvSpPr/>
              <p:nvPr/>
            </p:nvSpPr>
            <p:spPr>
              <a:xfrm>
                <a:off x="5044440" y="2286000"/>
                <a:ext cx="1051560" cy="2286000"/>
              </a:xfrm>
              <a:custGeom>
                <a:avLst/>
                <a:gdLst>
                  <a:gd name="connsiteX0" fmla="*/ 1051560 w 1051560"/>
                  <a:gd name="connsiteY0" fmla="*/ 0 h 2286000"/>
                  <a:gd name="connsiteX1" fmla="*/ 1051560 w 1051560"/>
                  <a:gd name="connsiteY1" fmla="*/ 1720800 h 2286000"/>
                  <a:gd name="connsiteX2" fmla="*/ 0 w 1051560"/>
                  <a:gd name="connsiteY2" fmla="*/ 2286000 h 2286000"/>
                  <a:gd name="connsiteX3" fmla="*/ 1051560 w 1051560"/>
                  <a:gd name="connsiteY3" fmla="*/ 0 h 2286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51560" h="2286000">
                    <a:moveTo>
                      <a:pt x="1051560" y="0"/>
                    </a:moveTo>
                    <a:lnTo>
                      <a:pt x="1051560" y="1720800"/>
                    </a:lnTo>
                    <a:lnTo>
                      <a:pt x="0" y="2286000"/>
                    </a:lnTo>
                    <a:lnTo>
                      <a:pt x="1051560" y="0"/>
                    </a:lnTo>
                    <a:close/>
                  </a:path>
                </a:pathLst>
              </a:custGeom>
              <a:solidFill>
                <a:srgbClr val="C8C8C8"/>
              </a:solidFill>
              <a:ln>
                <a:noFill/>
              </a:ln>
            </p:spPr>
            <p:style>
              <a:lnRef idx="2">
                <a:schemeClr val="accent2">
                  <a:shade val="15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 dirty="0"/>
              </a:p>
            </p:txBody>
          </p:sp>
          <p:sp>
            <p:nvSpPr>
              <p:cNvPr id="35" name="Freeform: Shape 34">
                <a:extLst>
                  <a:ext uri="{FF2B5EF4-FFF2-40B4-BE49-F238E27FC236}">
                    <a16:creationId xmlns:a16="http://schemas.microsoft.com/office/drawing/2014/main" id="{E80409E9-6057-1417-4AE2-CEEBD8B9C4D2}"/>
                  </a:ext>
                </a:extLst>
              </p:cNvPr>
              <p:cNvSpPr/>
              <p:nvPr/>
            </p:nvSpPr>
            <p:spPr>
              <a:xfrm>
                <a:off x="6096000" y="2286000"/>
                <a:ext cx="1051560" cy="2286000"/>
              </a:xfrm>
              <a:custGeom>
                <a:avLst/>
                <a:gdLst>
                  <a:gd name="connsiteX0" fmla="*/ 0 w 1051560"/>
                  <a:gd name="connsiteY0" fmla="*/ 0 h 2286000"/>
                  <a:gd name="connsiteX1" fmla="*/ 1051560 w 1051560"/>
                  <a:gd name="connsiteY1" fmla="*/ 2286000 h 2286000"/>
                  <a:gd name="connsiteX2" fmla="*/ 0 w 1051560"/>
                  <a:gd name="connsiteY2" fmla="*/ 1720800 h 2286000"/>
                  <a:gd name="connsiteX3" fmla="*/ 0 w 1051560"/>
                  <a:gd name="connsiteY3" fmla="*/ 0 h 2286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51560" h="2286000">
                    <a:moveTo>
                      <a:pt x="0" y="0"/>
                    </a:moveTo>
                    <a:lnTo>
                      <a:pt x="1051560" y="2286000"/>
                    </a:lnTo>
                    <a:lnTo>
                      <a:pt x="0" y="172080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BA0A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 dirty="0"/>
              </a:p>
            </p:txBody>
          </p:sp>
        </p:grp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D40761BE-FD1C-24B6-B8EB-0A92F86BBF8F}"/>
                </a:ext>
              </a:extLst>
            </p:cNvPr>
            <p:cNvSpPr/>
            <p:nvPr/>
          </p:nvSpPr>
          <p:spPr>
            <a:xfrm>
              <a:off x="-1676400" y="-8686800"/>
              <a:ext cx="15544800" cy="15544800"/>
            </a:xfrm>
            <a:prstGeom prst="ellipse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6" name="3">
            <a:extLst>
              <a:ext uri="{FF2B5EF4-FFF2-40B4-BE49-F238E27FC236}">
                <a16:creationId xmlns:a16="http://schemas.microsoft.com/office/drawing/2014/main" id="{C9013384-D90D-69F6-F13C-418A888C0C1B}"/>
              </a:ext>
            </a:extLst>
          </p:cNvPr>
          <p:cNvGrpSpPr/>
          <p:nvPr/>
        </p:nvGrpSpPr>
        <p:grpSpPr>
          <a:xfrm rot="9000000">
            <a:off x="-1676400" y="-8686800"/>
            <a:ext cx="15544800" cy="15544800"/>
            <a:chOff x="-1676400" y="-8686800"/>
            <a:chExt cx="15544800" cy="15544800"/>
          </a:xfrm>
          <a:effectLst>
            <a:outerShdw blurRad="317500" dist="254000" dir="16200000" sx="102000" sy="102000" algn="ctr" rotWithShape="0">
              <a:prstClr val="black">
                <a:alpha val="40000"/>
              </a:prstClr>
            </a:outerShdw>
          </a:effectLst>
        </p:grpSpPr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7ED51AA2-FBE2-FF27-E564-323E94CFDFB4}"/>
                </a:ext>
              </a:extLst>
            </p:cNvPr>
            <p:cNvGrpSpPr/>
            <p:nvPr/>
          </p:nvGrpSpPr>
          <p:grpSpPr>
            <a:xfrm rot="2700000">
              <a:off x="8299704" y="1140307"/>
              <a:ext cx="2103120" cy="2286000"/>
              <a:chOff x="5044440" y="2286000"/>
              <a:chExt cx="2103120" cy="2286000"/>
            </a:xfrm>
          </p:grpSpPr>
          <p:sp>
            <p:nvSpPr>
              <p:cNvPr id="39" name="Freeform: Shape 38">
                <a:extLst>
                  <a:ext uri="{FF2B5EF4-FFF2-40B4-BE49-F238E27FC236}">
                    <a16:creationId xmlns:a16="http://schemas.microsoft.com/office/drawing/2014/main" id="{009A6502-93EE-3D7D-D3EF-64177C52619B}"/>
                  </a:ext>
                </a:extLst>
              </p:cNvPr>
              <p:cNvSpPr/>
              <p:nvPr/>
            </p:nvSpPr>
            <p:spPr>
              <a:xfrm>
                <a:off x="5044440" y="2286000"/>
                <a:ext cx="1051560" cy="2286000"/>
              </a:xfrm>
              <a:custGeom>
                <a:avLst/>
                <a:gdLst>
                  <a:gd name="connsiteX0" fmla="*/ 1051560 w 1051560"/>
                  <a:gd name="connsiteY0" fmla="*/ 0 h 2286000"/>
                  <a:gd name="connsiteX1" fmla="*/ 1051560 w 1051560"/>
                  <a:gd name="connsiteY1" fmla="*/ 1720800 h 2286000"/>
                  <a:gd name="connsiteX2" fmla="*/ 0 w 1051560"/>
                  <a:gd name="connsiteY2" fmla="*/ 2286000 h 2286000"/>
                  <a:gd name="connsiteX3" fmla="*/ 1051560 w 1051560"/>
                  <a:gd name="connsiteY3" fmla="*/ 0 h 2286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51560" h="2286000">
                    <a:moveTo>
                      <a:pt x="1051560" y="0"/>
                    </a:moveTo>
                    <a:lnTo>
                      <a:pt x="1051560" y="1720800"/>
                    </a:lnTo>
                    <a:lnTo>
                      <a:pt x="0" y="2286000"/>
                    </a:lnTo>
                    <a:lnTo>
                      <a:pt x="1051560" y="0"/>
                    </a:lnTo>
                    <a:close/>
                  </a:path>
                </a:pathLst>
              </a:custGeom>
              <a:solidFill>
                <a:srgbClr val="385B71"/>
              </a:solidFill>
              <a:ln>
                <a:noFill/>
              </a:ln>
            </p:spPr>
            <p:style>
              <a:lnRef idx="2">
                <a:schemeClr val="accent2">
                  <a:shade val="15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 dirty="0"/>
              </a:p>
            </p:txBody>
          </p:sp>
          <p:sp>
            <p:nvSpPr>
              <p:cNvPr id="40" name="Freeform: Shape 39">
                <a:extLst>
                  <a:ext uri="{FF2B5EF4-FFF2-40B4-BE49-F238E27FC236}">
                    <a16:creationId xmlns:a16="http://schemas.microsoft.com/office/drawing/2014/main" id="{3804CE09-26A5-DF5D-CB17-1DC1E0609D95}"/>
                  </a:ext>
                </a:extLst>
              </p:cNvPr>
              <p:cNvSpPr/>
              <p:nvPr/>
            </p:nvSpPr>
            <p:spPr>
              <a:xfrm>
                <a:off x="6096000" y="2286000"/>
                <a:ext cx="1051560" cy="2286000"/>
              </a:xfrm>
              <a:custGeom>
                <a:avLst/>
                <a:gdLst>
                  <a:gd name="connsiteX0" fmla="*/ 0 w 1051560"/>
                  <a:gd name="connsiteY0" fmla="*/ 0 h 2286000"/>
                  <a:gd name="connsiteX1" fmla="*/ 1051560 w 1051560"/>
                  <a:gd name="connsiteY1" fmla="*/ 2286000 h 2286000"/>
                  <a:gd name="connsiteX2" fmla="*/ 0 w 1051560"/>
                  <a:gd name="connsiteY2" fmla="*/ 1720800 h 2286000"/>
                  <a:gd name="connsiteX3" fmla="*/ 0 w 1051560"/>
                  <a:gd name="connsiteY3" fmla="*/ 0 h 2286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51560" h="2286000">
                    <a:moveTo>
                      <a:pt x="0" y="0"/>
                    </a:moveTo>
                    <a:lnTo>
                      <a:pt x="1051560" y="2286000"/>
                    </a:lnTo>
                    <a:lnTo>
                      <a:pt x="0" y="172080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243F5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 dirty="0"/>
              </a:p>
            </p:txBody>
          </p:sp>
        </p:grp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EABD0FF3-9BD4-B12F-A966-0B75F393D1E2}"/>
                </a:ext>
              </a:extLst>
            </p:cNvPr>
            <p:cNvSpPr/>
            <p:nvPr/>
          </p:nvSpPr>
          <p:spPr>
            <a:xfrm>
              <a:off x="-1676400" y="-8686800"/>
              <a:ext cx="15544800" cy="15544800"/>
            </a:xfrm>
            <a:prstGeom prst="ellipse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1" name="2">
            <a:extLst>
              <a:ext uri="{FF2B5EF4-FFF2-40B4-BE49-F238E27FC236}">
                <a16:creationId xmlns:a16="http://schemas.microsoft.com/office/drawing/2014/main" id="{1FFB24CF-16BC-620B-861C-27A7699EAD87}"/>
              </a:ext>
            </a:extLst>
          </p:cNvPr>
          <p:cNvGrpSpPr/>
          <p:nvPr/>
        </p:nvGrpSpPr>
        <p:grpSpPr>
          <a:xfrm rot="9000000">
            <a:off x="-1676400" y="-8686800"/>
            <a:ext cx="15544800" cy="15544800"/>
            <a:chOff x="-1676400" y="-8686800"/>
            <a:chExt cx="15544800" cy="15544800"/>
          </a:xfrm>
          <a:effectLst>
            <a:outerShdw blurRad="317500" dist="254000" dir="16200000" sx="102000" sy="102000" algn="ctr" rotWithShape="0">
              <a:prstClr val="black">
                <a:alpha val="40000"/>
              </a:prstClr>
            </a:outerShdw>
          </a:effectLst>
        </p:grpSpPr>
        <p:grpSp>
          <p:nvGrpSpPr>
            <p:cNvPr id="42" name="Group 41">
              <a:extLst>
                <a:ext uri="{FF2B5EF4-FFF2-40B4-BE49-F238E27FC236}">
                  <a16:creationId xmlns:a16="http://schemas.microsoft.com/office/drawing/2014/main" id="{B08DE016-E27E-EC00-91CF-6FF2FDDE0311}"/>
                </a:ext>
              </a:extLst>
            </p:cNvPr>
            <p:cNvGrpSpPr/>
            <p:nvPr/>
          </p:nvGrpSpPr>
          <p:grpSpPr>
            <a:xfrm rot="2700000">
              <a:off x="8299704" y="1140307"/>
              <a:ext cx="2103120" cy="2286000"/>
              <a:chOff x="5044440" y="2286000"/>
              <a:chExt cx="2103120" cy="2286000"/>
            </a:xfrm>
          </p:grpSpPr>
          <p:sp>
            <p:nvSpPr>
              <p:cNvPr id="44" name="Freeform: Shape 43">
                <a:extLst>
                  <a:ext uri="{FF2B5EF4-FFF2-40B4-BE49-F238E27FC236}">
                    <a16:creationId xmlns:a16="http://schemas.microsoft.com/office/drawing/2014/main" id="{2FCC9E14-2438-1BC8-2CD4-A9A80DAE1830}"/>
                  </a:ext>
                </a:extLst>
              </p:cNvPr>
              <p:cNvSpPr/>
              <p:nvPr/>
            </p:nvSpPr>
            <p:spPr>
              <a:xfrm>
                <a:off x="5044440" y="2286000"/>
                <a:ext cx="1051560" cy="2286000"/>
              </a:xfrm>
              <a:custGeom>
                <a:avLst/>
                <a:gdLst>
                  <a:gd name="connsiteX0" fmla="*/ 1051560 w 1051560"/>
                  <a:gd name="connsiteY0" fmla="*/ 0 h 2286000"/>
                  <a:gd name="connsiteX1" fmla="*/ 1051560 w 1051560"/>
                  <a:gd name="connsiteY1" fmla="*/ 1720800 h 2286000"/>
                  <a:gd name="connsiteX2" fmla="*/ 0 w 1051560"/>
                  <a:gd name="connsiteY2" fmla="*/ 2286000 h 2286000"/>
                  <a:gd name="connsiteX3" fmla="*/ 1051560 w 1051560"/>
                  <a:gd name="connsiteY3" fmla="*/ 0 h 2286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51560" h="2286000">
                    <a:moveTo>
                      <a:pt x="1051560" y="0"/>
                    </a:moveTo>
                    <a:lnTo>
                      <a:pt x="1051560" y="1720800"/>
                    </a:lnTo>
                    <a:lnTo>
                      <a:pt x="0" y="2286000"/>
                    </a:lnTo>
                    <a:lnTo>
                      <a:pt x="1051560" y="0"/>
                    </a:lnTo>
                    <a:close/>
                  </a:path>
                </a:pathLst>
              </a:custGeom>
              <a:solidFill>
                <a:srgbClr val="A0CAD6"/>
              </a:solidFill>
              <a:ln>
                <a:noFill/>
              </a:ln>
            </p:spPr>
            <p:style>
              <a:lnRef idx="2">
                <a:schemeClr val="accent2">
                  <a:shade val="15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 dirty="0"/>
              </a:p>
            </p:txBody>
          </p:sp>
          <p:sp>
            <p:nvSpPr>
              <p:cNvPr id="45" name="Freeform: Shape 44">
                <a:extLst>
                  <a:ext uri="{FF2B5EF4-FFF2-40B4-BE49-F238E27FC236}">
                    <a16:creationId xmlns:a16="http://schemas.microsoft.com/office/drawing/2014/main" id="{3FC95B64-4D9B-4718-4CAB-D05D2B9DA1B0}"/>
                  </a:ext>
                </a:extLst>
              </p:cNvPr>
              <p:cNvSpPr/>
              <p:nvPr/>
            </p:nvSpPr>
            <p:spPr>
              <a:xfrm>
                <a:off x="6096000" y="2286000"/>
                <a:ext cx="1051560" cy="2286000"/>
              </a:xfrm>
              <a:custGeom>
                <a:avLst/>
                <a:gdLst>
                  <a:gd name="connsiteX0" fmla="*/ 0 w 1051560"/>
                  <a:gd name="connsiteY0" fmla="*/ 0 h 2286000"/>
                  <a:gd name="connsiteX1" fmla="*/ 1051560 w 1051560"/>
                  <a:gd name="connsiteY1" fmla="*/ 2286000 h 2286000"/>
                  <a:gd name="connsiteX2" fmla="*/ 0 w 1051560"/>
                  <a:gd name="connsiteY2" fmla="*/ 1720800 h 2286000"/>
                  <a:gd name="connsiteX3" fmla="*/ 0 w 1051560"/>
                  <a:gd name="connsiteY3" fmla="*/ 0 h 2286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51560" h="2286000">
                    <a:moveTo>
                      <a:pt x="0" y="0"/>
                    </a:moveTo>
                    <a:lnTo>
                      <a:pt x="1051560" y="2286000"/>
                    </a:lnTo>
                    <a:lnTo>
                      <a:pt x="0" y="172080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7596A9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 dirty="0"/>
              </a:p>
            </p:txBody>
          </p:sp>
        </p:grp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B0CECB2D-49D5-E850-06A8-55DB6CBF5370}"/>
                </a:ext>
              </a:extLst>
            </p:cNvPr>
            <p:cNvSpPr/>
            <p:nvPr/>
          </p:nvSpPr>
          <p:spPr>
            <a:xfrm>
              <a:off x="-1676400" y="-8686800"/>
              <a:ext cx="15544800" cy="15544800"/>
            </a:xfrm>
            <a:prstGeom prst="ellipse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5" name="1">
            <a:extLst>
              <a:ext uri="{FF2B5EF4-FFF2-40B4-BE49-F238E27FC236}">
                <a16:creationId xmlns:a16="http://schemas.microsoft.com/office/drawing/2014/main" id="{0A3BCF45-2C00-1323-2393-18AC0BDF5A07}"/>
              </a:ext>
            </a:extLst>
          </p:cNvPr>
          <p:cNvGrpSpPr/>
          <p:nvPr/>
        </p:nvGrpSpPr>
        <p:grpSpPr>
          <a:xfrm rot="9000000">
            <a:off x="-1676400" y="-8686800"/>
            <a:ext cx="15544800" cy="15544800"/>
            <a:chOff x="-1676400" y="-8686800"/>
            <a:chExt cx="15544800" cy="15544800"/>
          </a:xfrm>
          <a:effectLst>
            <a:outerShdw blurRad="317500" dist="254000" dir="16200000" sx="102000" sy="102000" algn="ctr" rotWithShape="0">
              <a:prstClr val="black">
                <a:alpha val="40000"/>
              </a:prstClr>
            </a:outerShdw>
          </a:effectLst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CD6F3C3C-F9C5-73F8-98F0-B6C02E07776B}"/>
                </a:ext>
              </a:extLst>
            </p:cNvPr>
            <p:cNvGrpSpPr/>
            <p:nvPr/>
          </p:nvGrpSpPr>
          <p:grpSpPr>
            <a:xfrm rot="2700000">
              <a:off x="8299704" y="1140307"/>
              <a:ext cx="2103120" cy="2286000"/>
              <a:chOff x="5044440" y="2286000"/>
              <a:chExt cx="2103120" cy="2286000"/>
            </a:xfrm>
          </p:grpSpPr>
          <p:sp>
            <p:nvSpPr>
              <p:cNvPr id="10" name="Freeform: Shape 9">
                <a:extLst>
                  <a:ext uri="{FF2B5EF4-FFF2-40B4-BE49-F238E27FC236}">
                    <a16:creationId xmlns:a16="http://schemas.microsoft.com/office/drawing/2014/main" id="{A5209EDA-69ED-5B33-59F2-956FB64A6D5F}"/>
                  </a:ext>
                </a:extLst>
              </p:cNvPr>
              <p:cNvSpPr/>
              <p:nvPr/>
            </p:nvSpPr>
            <p:spPr>
              <a:xfrm>
                <a:off x="5044440" y="2286000"/>
                <a:ext cx="1051560" cy="2286000"/>
              </a:xfrm>
              <a:custGeom>
                <a:avLst/>
                <a:gdLst>
                  <a:gd name="connsiteX0" fmla="*/ 1051560 w 1051560"/>
                  <a:gd name="connsiteY0" fmla="*/ 0 h 2286000"/>
                  <a:gd name="connsiteX1" fmla="*/ 1051560 w 1051560"/>
                  <a:gd name="connsiteY1" fmla="*/ 1720800 h 2286000"/>
                  <a:gd name="connsiteX2" fmla="*/ 0 w 1051560"/>
                  <a:gd name="connsiteY2" fmla="*/ 2286000 h 2286000"/>
                  <a:gd name="connsiteX3" fmla="*/ 1051560 w 1051560"/>
                  <a:gd name="connsiteY3" fmla="*/ 0 h 2286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51560" h="2286000">
                    <a:moveTo>
                      <a:pt x="1051560" y="0"/>
                    </a:moveTo>
                    <a:lnTo>
                      <a:pt x="1051560" y="1720800"/>
                    </a:lnTo>
                    <a:lnTo>
                      <a:pt x="0" y="2286000"/>
                    </a:lnTo>
                    <a:lnTo>
                      <a:pt x="1051560" y="0"/>
                    </a:lnTo>
                    <a:close/>
                  </a:path>
                </a:pathLst>
              </a:custGeom>
              <a:solidFill>
                <a:srgbClr val="FE2A52"/>
              </a:solidFill>
              <a:ln>
                <a:noFill/>
              </a:ln>
            </p:spPr>
            <p:style>
              <a:lnRef idx="2">
                <a:schemeClr val="accent2">
                  <a:shade val="15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 dirty="0"/>
              </a:p>
            </p:txBody>
          </p:sp>
          <p:sp>
            <p:nvSpPr>
              <p:cNvPr id="8" name="Freeform: Shape 7">
                <a:extLst>
                  <a:ext uri="{FF2B5EF4-FFF2-40B4-BE49-F238E27FC236}">
                    <a16:creationId xmlns:a16="http://schemas.microsoft.com/office/drawing/2014/main" id="{9A653A90-EF28-C553-2BB8-AEB496F13734}"/>
                  </a:ext>
                </a:extLst>
              </p:cNvPr>
              <p:cNvSpPr/>
              <p:nvPr/>
            </p:nvSpPr>
            <p:spPr>
              <a:xfrm>
                <a:off x="6096000" y="2286000"/>
                <a:ext cx="1051560" cy="2286000"/>
              </a:xfrm>
              <a:custGeom>
                <a:avLst/>
                <a:gdLst>
                  <a:gd name="connsiteX0" fmla="*/ 0 w 1051560"/>
                  <a:gd name="connsiteY0" fmla="*/ 0 h 2286000"/>
                  <a:gd name="connsiteX1" fmla="*/ 1051560 w 1051560"/>
                  <a:gd name="connsiteY1" fmla="*/ 2286000 h 2286000"/>
                  <a:gd name="connsiteX2" fmla="*/ 0 w 1051560"/>
                  <a:gd name="connsiteY2" fmla="*/ 1720800 h 2286000"/>
                  <a:gd name="connsiteX3" fmla="*/ 0 w 1051560"/>
                  <a:gd name="connsiteY3" fmla="*/ 0 h 2286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51560" h="2286000">
                    <a:moveTo>
                      <a:pt x="0" y="0"/>
                    </a:moveTo>
                    <a:lnTo>
                      <a:pt x="1051560" y="2286000"/>
                    </a:lnTo>
                    <a:lnTo>
                      <a:pt x="0" y="172080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92C5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/>
              </a:p>
            </p:txBody>
          </p:sp>
        </p:grp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9BF02F68-4D27-D605-B6C2-21864844AC95}"/>
                </a:ext>
              </a:extLst>
            </p:cNvPr>
            <p:cNvSpPr/>
            <p:nvPr/>
          </p:nvSpPr>
          <p:spPr>
            <a:xfrm>
              <a:off x="-1676400" y="-8686800"/>
              <a:ext cx="15544800" cy="15544800"/>
            </a:xfrm>
            <a:prstGeom prst="ellipse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46" name="Arc 45">
            <a:extLst>
              <a:ext uri="{FF2B5EF4-FFF2-40B4-BE49-F238E27FC236}">
                <a16:creationId xmlns:a16="http://schemas.microsoft.com/office/drawing/2014/main" id="{083C7932-E2D3-6535-3094-75FBCE7DF676}"/>
              </a:ext>
            </a:extLst>
          </p:cNvPr>
          <p:cNvSpPr/>
          <p:nvPr/>
        </p:nvSpPr>
        <p:spPr>
          <a:xfrm rot="8137540">
            <a:off x="609600" y="-9231232"/>
            <a:ext cx="10972800" cy="10972800"/>
          </a:xfrm>
          <a:prstGeom prst="arc">
            <a:avLst>
              <a:gd name="adj1" fmla="val 17275562"/>
              <a:gd name="adj2" fmla="val 20385790"/>
            </a:avLst>
          </a:prstGeom>
          <a:ln w="38100">
            <a:solidFill>
              <a:schemeClr val="tx1">
                <a:lumMod val="50000"/>
                <a:lumOff val="50000"/>
              </a:schemeClr>
            </a:solidFill>
            <a:headEnd type="stealth" w="lg" len="lg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583E80BB-941C-F94D-5799-7B5B15D3B855}"/>
              </a:ext>
            </a:extLst>
          </p:cNvPr>
          <p:cNvSpPr txBox="1"/>
          <p:nvPr/>
        </p:nvSpPr>
        <p:spPr>
          <a:xfrm>
            <a:off x="4681538" y="390525"/>
            <a:ext cx="28289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Challenges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6A0F4412-921F-8715-62F9-8C95EE564B9D}"/>
              </a:ext>
            </a:extLst>
          </p:cNvPr>
          <p:cNvSpPr txBox="1"/>
          <p:nvPr/>
        </p:nvSpPr>
        <p:spPr>
          <a:xfrm>
            <a:off x="647700" y="4267200"/>
            <a:ext cx="215265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British directness can appear rude in Japan</a:t>
            </a:r>
            <a:endParaRPr lang="en-GB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50" name="Graphic 49" descr="Chat outline">
            <a:extLst>
              <a:ext uri="{FF2B5EF4-FFF2-40B4-BE49-F238E27FC236}">
                <a16:creationId xmlns:a16="http://schemas.microsoft.com/office/drawing/2014/main" id="{02F477F3-0ACE-5FE3-55CB-8B5EC4E799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66825" y="3342226"/>
            <a:ext cx="914400" cy="914400"/>
          </a:xfrm>
          <a:prstGeom prst="rect">
            <a:avLst/>
          </a:prstGeom>
        </p:spPr>
      </p:pic>
      <p:pic>
        <p:nvPicPr>
          <p:cNvPr id="53" name="Graphic 52" descr="Business Growth outline">
            <a:extLst>
              <a:ext uri="{FF2B5EF4-FFF2-40B4-BE49-F238E27FC236}">
                <a16:creationId xmlns:a16="http://schemas.microsoft.com/office/drawing/2014/main" id="{18174B6C-8A40-FDBB-EAED-F49446BC95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310708" y="4464977"/>
            <a:ext cx="914400" cy="914400"/>
          </a:xfrm>
          <a:prstGeom prst="rect">
            <a:avLst/>
          </a:prstGeom>
        </p:spPr>
      </p:pic>
      <p:sp>
        <p:nvSpPr>
          <p:cNvPr id="54" name="TextBox 53">
            <a:extLst>
              <a:ext uri="{FF2B5EF4-FFF2-40B4-BE49-F238E27FC236}">
                <a16:creationId xmlns:a16="http://schemas.microsoft.com/office/drawing/2014/main" id="{CADBC196-36D3-788C-66C8-A2F3A0D1B258}"/>
              </a:ext>
            </a:extLst>
          </p:cNvPr>
          <p:cNvSpPr txBox="1"/>
          <p:nvPr/>
        </p:nvSpPr>
        <p:spPr>
          <a:xfrm>
            <a:off x="3706516" y="5379377"/>
            <a:ext cx="212278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Consensus </a:t>
            </a: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Ringi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processes may delay outcomes </a:t>
            </a:r>
          </a:p>
          <a:p>
            <a:endParaRPr lang="en-GB" dirty="0"/>
          </a:p>
        </p:txBody>
      </p:sp>
      <p:pic>
        <p:nvPicPr>
          <p:cNvPr id="56" name="Graphic 55" descr="Handshake outline">
            <a:extLst>
              <a:ext uri="{FF2B5EF4-FFF2-40B4-BE49-F238E27FC236}">
                <a16:creationId xmlns:a16="http://schemas.microsoft.com/office/drawing/2014/main" id="{1D2CEC8B-EDA7-53CB-D5DD-7769B3F91C9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460889" y="4368463"/>
            <a:ext cx="914400" cy="914400"/>
          </a:xfrm>
          <a:prstGeom prst="rect">
            <a:avLst/>
          </a:prstGeom>
        </p:spPr>
      </p:pic>
      <p:sp>
        <p:nvSpPr>
          <p:cNvPr id="58" name="TextBox 57">
            <a:extLst>
              <a:ext uri="{FF2B5EF4-FFF2-40B4-BE49-F238E27FC236}">
                <a16:creationId xmlns:a16="http://schemas.microsoft.com/office/drawing/2014/main" id="{94E5C6D0-5CA6-9F4A-FF32-E266C5472789}"/>
              </a:ext>
            </a:extLst>
          </p:cNvPr>
          <p:cNvSpPr txBox="1"/>
          <p:nvPr/>
        </p:nvSpPr>
        <p:spPr>
          <a:xfrm>
            <a:off x="6856697" y="5282863"/>
            <a:ext cx="212278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Formal structures affect interaction and feedback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60" name="Graphic 59" descr="Fork In Road outline">
            <a:extLst>
              <a:ext uri="{FF2B5EF4-FFF2-40B4-BE49-F238E27FC236}">
                <a16:creationId xmlns:a16="http://schemas.microsoft.com/office/drawing/2014/main" id="{BF27F46C-0C20-9E33-A18E-35EF4EE8BDB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081748" y="3429000"/>
            <a:ext cx="914400" cy="914400"/>
          </a:xfrm>
          <a:prstGeom prst="rect">
            <a:avLst/>
          </a:prstGeom>
        </p:spPr>
      </p:pic>
      <p:sp>
        <p:nvSpPr>
          <p:cNvPr id="61" name="TextBox 60">
            <a:extLst>
              <a:ext uri="{FF2B5EF4-FFF2-40B4-BE49-F238E27FC236}">
                <a16:creationId xmlns:a16="http://schemas.microsoft.com/office/drawing/2014/main" id="{727003AA-89C1-EF16-EB8E-018EED7BBA77}"/>
              </a:ext>
            </a:extLst>
          </p:cNvPr>
          <p:cNvSpPr txBox="1"/>
          <p:nvPr/>
        </p:nvSpPr>
        <p:spPr>
          <a:xfrm>
            <a:off x="9638836" y="4368463"/>
            <a:ext cx="18002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Japanese loyalty vs UK flexibility </a:t>
            </a:r>
          </a:p>
          <a:p>
            <a:pPr algn="ctr"/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8501739"/>
      </p:ext>
    </p:extLst>
  </p:cSld>
  <p:clrMapOvr>
    <a:masterClrMapping/>
  </p:clrMapOvr>
  <p:transition spd="slow">
    <p:wipe dir="r"/>
  </p:transition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8" presetClass="emph" presetSubtype="0" fill="hold" nodeType="withEffect" p14:presetBounceEnd="84211">
                                      <p:stCondLst>
                                        <p:cond delay="0"/>
                                      </p:stCondLst>
                                      <p:childTnLst>
                                        <p:animRot by="-9000000" p14:bounceEnd="84211">
                                          <p:cBhvr>
                                            <p:cTn id="6" dur="475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7" presetID="8" presetClass="emph" presetSubtype="0" fill="hold" nodeType="withEffect" p14:presetBounceEnd="84211">
                                      <p:stCondLst>
                                        <p:cond delay="0"/>
                                      </p:stCondLst>
                                      <p:childTnLst>
                                        <p:animRot by="-7200000" p14:bounceEnd="84211">
                                          <p:cBhvr>
                                            <p:cTn id="8" dur="475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9" presetID="8" presetClass="emph" presetSubtype="0" fill="hold" nodeType="withEffect" p14:presetBounceEnd="84211">
                                      <p:stCondLst>
                                        <p:cond delay="0"/>
                                      </p:stCondLst>
                                      <p:childTnLst>
                                        <p:animRot by="-5400000" p14:bounceEnd="84211">
                                          <p:cBhvr>
                                            <p:cTn id="10" dur="4750" fill="hold"/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11" presetID="8" presetClass="emph" presetSubtype="0" fill="hold" nodeType="withEffect" p14:presetBounceEnd="84211">
                                      <p:stCondLst>
                                        <p:cond delay="0"/>
                                      </p:stCondLst>
                                      <p:childTnLst>
                                        <p:animRot by="-3600000" p14:bounceEnd="84211">
                                          <p:cBhvr>
                                            <p:cTn id="12" dur="475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13" presetID="10" presetClass="entr" presetSubtype="0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5" dur="1000"/>
                                            <p:tgtEl>
                                              <p:spTgt spid="4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6" presetID="10" presetClass="entr" presetSubtype="0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1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8" dur="1000"/>
                                            <p:tgtEl>
                                              <p:spTgt spid="4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9" presetID="10" presetClass="entr" presetSubtype="0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2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1" dur="1000"/>
                                            <p:tgtEl>
                                              <p:spTgt spid="5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2" presetID="10" presetClass="entr" presetSubtype="0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2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4" dur="1000"/>
                                            <p:tgtEl>
                                              <p:spTgt spid="5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5" presetID="10" presetClass="entr" presetSubtype="0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7" dur="1000"/>
                                            <p:tgtEl>
                                              <p:spTgt spid="5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8" presetID="10" presetClass="entr" presetSubtype="0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2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0" dur="1000"/>
                                            <p:tgtEl>
                                              <p:spTgt spid="5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1" presetID="10" presetClass="entr" presetSubtype="0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3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3" dur="1000"/>
                                            <p:tgtEl>
                                              <p:spTgt spid="5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4" presetID="10" presetClass="entr" presetSubtype="0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3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6" dur="1000"/>
                                            <p:tgtEl>
                                              <p:spTgt spid="6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7" presetID="10" presetClass="entr" presetSubtype="0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9" dur="1000"/>
                                            <p:tgtEl>
                                              <p:spTgt spid="6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0" presetID="22" presetClass="entr" presetSubtype="8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4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42" dur="1000"/>
                                            <p:tgtEl>
                                              <p:spTgt spid="4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46" grpId="0" animBg="1"/>
          <p:bldP spid="47" grpId="0"/>
          <p:bldP spid="48" grpId="0"/>
          <p:bldP spid="54" grpId="0"/>
          <p:bldP spid="58" grpId="0"/>
          <p:bldP spid="61" grpId="0"/>
        </p:bld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8" presetClass="emph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-9000000">
                                          <p:cBhvr>
                                            <p:cTn id="6" dur="475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7" presetID="8" presetClass="emph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-7200000">
                                          <p:cBhvr>
                                            <p:cTn id="8" dur="475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9" presetID="8" presetClass="emph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-5400000">
                                          <p:cBhvr>
                                            <p:cTn id="10" dur="4750" fill="hold"/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11" presetID="8" presetClass="emph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-3600000">
                                          <p:cBhvr>
                                            <p:cTn id="12" dur="475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13" presetID="10" presetClass="entr" presetSubtype="0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5" dur="1000"/>
                                            <p:tgtEl>
                                              <p:spTgt spid="4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6" presetID="10" presetClass="entr" presetSubtype="0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1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8" dur="1000"/>
                                            <p:tgtEl>
                                              <p:spTgt spid="4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9" presetID="10" presetClass="entr" presetSubtype="0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2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1" dur="1000"/>
                                            <p:tgtEl>
                                              <p:spTgt spid="5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2" presetID="10" presetClass="entr" presetSubtype="0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2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4" dur="1000"/>
                                            <p:tgtEl>
                                              <p:spTgt spid="5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5" presetID="10" presetClass="entr" presetSubtype="0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7" dur="1000"/>
                                            <p:tgtEl>
                                              <p:spTgt spid="5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8" presetID="10" presetClass="entr" presetSubtype="0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2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0" dur="1000"/>
                                            <p:tgtEl>
                                              <p:spTgt spid="5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1" presetID="10" presetClass="entr" presetSubtype="0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3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3" dur="1000"/>
                                            <p:tgtEl>
                                              <p:spTgt spid="5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4" presetID="10" presetClass="entr" presetSubtype="0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3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6" dur="1000"/>
                                            <p:tgtEl>
                                              <p:spTgt spid="6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7" presetID="10" presetClass="entr" presetSubtype="0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9" dur="1000"/>
                                            <p:tgtEl>
                                              <p:spTgt spid="6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0" presetID="22" presetClass="entr" presetSubtype="8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4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42" dur="1000"/>
                                            <p:tgtEl>
                                              <p:spTgt spid="4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46" grpId="0" animBg="1"/>
          <p:bldP spid="47" grpId="0"/>
          <p:bldP spid="48" grpId="0"/>
          <p:bldP spid="54" grpId="0"/>
          <p:bldP spid="58" grpId="0"/>
          <p:bldP spid="61" grpId="0"/>
        </p:bldLst>
      </p:timing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5147AF-62FB-47BF-B68F-E66F1BAD1C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4">
            <a:extLst>
              <a:ext uri="{FF2B5EF4-FFF2-40B4-BE49-F238E27FC236}">
                <a16:creationId xmlns:a16="http://schemas.microsoft.com/office/drawing/2014/main" id="{97BC7D6B-B966-92E4-286F-6566F28E4784}"/>
              </a:ext>
            </a:extLst>
          </p:cNvPr>
          <p:cNvGrpSpPr/>
          <p:nvPr/>
        </p:nvGrpSpPr>
        <p:grpSpPr>
          <a:xfrm rot="12600000" flipH="1">
            <a:off x="-1676400" y="-8686800"/>
            <a:ext cx="15544800" cy="15544800"/>
            <a:chOff x="-1676400" y="-8686800"/>
            <a:chExt cx="15544800" cy="15544800"/>
          </a:xfrm>
          <a:effectLst>
            <a:outerShdw blurRad="317500" dist="254000" dir="16200000" sx="102000" sy="102000" algn="ctr" rotWithShape="0">
              <a:prstClr val="black">
                <a:alpha val="40000"/>
              </a:prstClr>
            </a:outerShdw>
          </a:effectLst>
        </p:grpSpPr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B21DE0B6-5106-1FB7-AFFA-CA6063239D9E}"/>
                </a:ext>
              </a:extLst>
            </p:cNvPr>
            <p:cNvGrpSpPr/>
            <p:nvPr/>
          </p:nvGrpSpPr>
          <p:grpSpPr>
            <a:xfrm rot="2700000">
              <a:off x="8299704" y="1140307"/>
              <a:ext cx="2103120" cy="2286000"/>
              <a:chOff x="5044440" y="2286000"/>
              <a:chExt cx="2103120" cy="2286000"/>
            </a:xfrm>
          </p:grpSpPr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3954FDFA-72D8-7345-BD90-8C8F1873797F}"/>
                  </a:ext>
                </a:extLst>
              </p:cNvPr>
              <p:cNvSpPr/>
              <p:nvPr/>
            </p:nvSpPr>
            <p:spPr>
              <a:xfrm>
                <a:off x="5044440" y="2286000"/>
                <a:ext cx="1051560" cy="2286000"/>
              </a:xfrm>
              <a:custGeom>
                <a:avLst/>
                <a:gdLst>
                  <a:gd name="connsiteX0" fmla="*/ 1051560 w 1051560"/>
                  <a:gd name="connsiteY0" fmla="*/ 0 h 2286000"/>
                  <a:gd name="connsiteX1" fmla="*/ 1051560 w 1051560"/>
                  <a:gd name="connsiteY1" fmla="*/ 1720800 h 2286000"/>
                  <a:gd name="connsiteX2" fmla="*/ 0 w 1051560"/>
                  <a:gd name="connsiteY2" fmla="*/ 2286000 h 2286000"/>
                  <a:gd name="connsiteX3" fmla="*/ 1051560 w 1051560"/>
                  <a:gd name="connsiteY3" fmla="*/ 0 h 2286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51560" h="2286000">
                    <a:moveTo>
                      <a:pt x="1051560" y="0"/>
                    </a:moveTo>
                    <a:lnTo>
                      <a:pt x="1051560" y="1720800"/>
                    </a:lnTo>
                    <a:lnTo>
                      <a:pt x="0" y="2286000"/>
                    </a:lnTo>
                    <a:lnTo>
                      <a:pt x="1051560" y="0"/>
                    </a:lnTo>
                    <a:close/>
                  </a:path>
                </a:pathLst>
              </a:custGeom>
              <a:solidFill>
                <a:srgbClr val="C8C8C8"/>
              </a:solidFill>
              <a:ln>
                <a:noFill/>
              </a:ln>
            </p:spPr>
            <p:style>
              <a:lnRef idx="2">
                <a:schemeClr val="accent2">
                  <a:shade val="15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 dirty="0"/>
              </a:p>
            </p:txBody>
          </p:sp>
          <p:sp>
            <p:nvSpPr>
              <p:cNvPr id="35" name="Freeform: Shape 34">
                <a:extLst>
                  <a:ext uri="{FF2B5EF4-FFF2-40B4-BE49-F238E27FC236}">
                    <a16:creationId xmlns:a16="http://schemas.microsoft.com/office/drawing/2014/main" id="{7AA73DDC-16C4-3512-7967-97C6748580D4}"/>
                  </a:ext>
                </a:extLst>
              </p:cNvPr>
              <p:cNvSpPr/>
              <p:nvPr/>
            </p:nvSpPr>
            <p:spPr>
              <a:xfrm>
                <a:off x="6096000" y="2286000"/>
                <a:ext cx="1051560" cy="2286000"/>
              </a:xfrm>
              <a:custGeom>
                <a:avLst/>
                <a:gdLst>
                  <a:gd name="connsiteX0" fmla="*/ 0 w 1051560"/>
                  <a:gd name="connsiteY0" fmla="*/ 0 h 2286000"/>
                  <a:gd name="connsiteX1" fmla="*/ 1051560 w 1051560"/>
                  <a:gd name="connsiteY1" fmla="*/ 2286000 h 2286000"/>
                  <a:gd name="connsiteX2" fmla="*/ 0 w 1051560"/>
                  <a:gd name="connsiteY2" fmla="*/ 1720800 h 2286000"/>
                  <a:gd name="connsiteX3" fmla="*/ 0 w 1051560"/>
                  <a:gd name="connsiteY3" fmla="*/ 0 h 2286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51560" h="2286000">
                    <a:moveTo>
                      <a:pt x="0" y="0"/>
                    </a:moveTo>
                    <a:lnTo>
                      <a:pt x="1051560" y="2286000"/>
                    </a:lnTo>
                    <a:lnTo>
                      <a:pt x="0" y="172080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BA0A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 dirty="0"/>
              </a:p>
            </p:txBody>
          </p:sp>
        </p:grp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BEB8EDB1-7CF9-6F0F-5C77-6BC62B4F3CD2}"/>
                </a:ext>
              </a:extLst>
            </p:cNvPr>
            <p:cNvSpPr/>
            <p:nvPr/>
          </p:nvSpPr>
          <p:spPr>
            <a:xfrm>
              <a:off x="-1676400" y="-8686800"/>
              <a:ext cx="15544800" cy="15544800"/>
            </a:xfrm>
            <a:prstGeom prst="ellipse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6" name="3">
            <a:extLst>
              <a:ext uri="{FF2B5EF4-FFF2-40B4-BE49-F238E27FC236}">
                <a16:creationId xmlns:a16="http://schemas.microsoft.com/office/drawing/2014/main" id="{7D6BE911-A0F0-EFB6-97B7-FBFE16E118E3}"/>
              </a:ext>
            </a:extLst>
          </p:cNvPr>
          <p:cNvGrpSpPr/>
          <p:nvPr/>
        </p:nvGrpSpPr>
        <p:grpSpPr>
          <a:xfrm rot="12600000" flipH="1">
            <a:off x="-1676400" y="-8686800"/>
            <a:ext cx="15544800" cy="15544800"/>
            <a:chOff x="-1676400" y="-8686800"/>
            <a:chExt cx="15544800" cy="15544800"/>
          </a:xfrm>
          <a:effectLst>
            <a:outerShdw blurRad="317500" dist="254000" dir="16200000" sx="102000" sy="102000" algn="ctr" rotWithShape="0">
              <a:prstClr val="black">
                <a:alpha val="40000"/>
              </a:prstClr>
            </a:outerShdw>
          </a:effectLst>
        </p:grpSpPr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9F0826CD-A1C5-4DBD-5178-84E62642E758}"/>
                </a:ext>
              </a:extLst>
            </p:cNvPr>
            <p:cNvGrpSpPr/>
            <p:nvPr/>
          </p:nvGrpSpPr>
          <p:grpSpPr>
            <a:xfrm rot="2700000">
              <a:off x="8299704" y="1140307"/>
              <a:ext cx="2103120" cy="2286000"/>
              <a:chOff x="5044440" y="2286000"/>
              <a:chExt cx="2103120" cy="2286000"/>
            </a:xfrm>
          </p:grpSpPr>
          <p:sp>
            <p:nvSpPr>
              <p:cNvPr id="39" name="Freeform: Shape 38">
                <a:extLst>
                  <a:ext uri="{FF2B5EF4-FFF2-40B4-BE49-F238E27FC236}">
                    <a16:creationId xmlns:a16="http://schemas.microsoft.com/office/drawing/2014/main" id="{377146C2-5F6B-3A66-3264-28344D590DD7}"/>
                  </a:ext>
                </a:extLst>
              </p:cNvPr>
              <p:cNvSpPr/>
              <p:nvPr/>
            </p:nvSpPr>
            <p:spPr>
              <a:xfrm>
                <a:off x="5044440" y="2286000"/>
                <a:ext cx="1051560" cy="2286000"/>
              </a:xfrm>
              <a:custGeom>
                <a:avLst/>
                <a:gdLst>
                  <a:gd name="connsiteX0" fmla="*/ 1051560 w 1051560"/>
                  <a:gd name="connsiteY0" fmla="*/ 0 h 2286000"/>
                  <a:gd name="connsiteX1" fmla="*/ 1051560 w 1051560"/>
                  <a:gd name="connsiteY1" fmla="*/ 1720800 h 2286000"/>
                  <a:gd name="connsiteX2" fmla="*/ 0 w 1051560"/>
                  <a:gd name="connsiteY2" fmla="*/ 2286000 h 2286000"/>
                  <a:gd name="connsiteX3" fmla="*/ 1051560 w 1051560"/>
                  <a:gd name="connsiteY3" fmla="*/ 0 h 2286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51560" h="2286000">
                    <a:moveTo>
                      <a:pt x="1051560" y="0"/>
                    </a:moveTo>
                    <a:lnTo>
                      <a:pt x="1051560" y="1720800"/>
                    </a:lnTo>
                    <a:lnTo>
                      <a:pt x="0" y="2286000"/>
                    </a:lnTo>
                    <a:lnTo>
                      <a:pt x="1051560" y="0"/>
                    </a:lnTo>
                    <a:close/>
                  </a:path>
                </a:pathLst>
              </a:custGeom>
              <a:solidFill>
                <a:srgbClr val="385B71"/>
              </a:solidFill>
              <a:ln>
                <a:noFill/>
              </a:ln>
            </p:spPr>
            <p:style>
              <a:lnRef idx="2">
                <a:schemeClr val="accent2">
                  <a:shade val="15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 dirty="0"/>
              </a:p>
            </p:txBody>
          </p:sp>
          <p:sp>
            <p:nvSpPr>
              <p:cNvPr id="40" name="Freeform: Shape 39">
                <a:extLst>
                  <a:ext uri="{FF2B5EF4-FFF2-40B4-BE49-F238E27FC236}">
                    <a16:creationId xmlns:a16="http://schemas.microsoft.com/office/drawing/2014/main" id="{BF1C4286-9EBE-4138-6E12-97E4AF87C48A}"/>
                  </a:ext>
                </a:extLst>
              </p:cNvPr>
              <p:cNvSpPr/>
              <p:nvPr/>
            </p:nvSpPr>
            <p:spPr>
              <a:xfrm>
                <a:off x="6096000" y="2286000"/>
                <a:ext cx="1051560" cy="2286000"/>
              </a:xfrm>
              <a:custGeom>
                <a:avLst/>
                <a:gdLst>
                  <a:gd name="connsiteX0" fmla="*/ 0 w 1051560"/>
                  <a:gd name="connsiteY0" fmla="*/ 0 h 2286000"/>
                  <a:gd name="connsiteX1" fmla="*/ 1051560 w 1051560"/>
                  <a:gd name="connsiteY1" fmla="*/ 2286000 h 2286000"/>
                  <a:gd name="connsiteX2" fmla="*/ 0 w 1051560"/>
                  <a:gd name="connsiteY2" fmla="*/ 1720800 h 2286000"/>
                  <a:gd name="connsiteX3" fmla="*/ 0 w 1051560"/>
                  <a:gd name="connsiteY3" fmla="*/ 0 h 2286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51560" h="2286000">
                    <a:moveTo>
                      <a:pt x="0" y="0"/>
                    </a:moveTo>
                    <a:lnTo>
                      <a:pt x="1051560" y="2286000"/>
                    </a:lnTo>
                    <a:lnTo>
                      <a:pt x="0" y="172080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243F5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 dirty="0"/>
              </a:p>
            </p:txBody>
          </p:sp>
        </p:grp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74D0EEFF-6C8E-72EC-9B25-631C397FACFD}"/>
                </a:ext>
              </a:extLst>
            </p:cNvPr>
            <p:cNvSpPr/>
            <p:nvPr/>
          </p:nvSpPr>
          <p:spPr>
            <a:xfrm>
              <a:off x="-1676400" y="-8686800"/>
              <a:ext cx="15544800" cy="15544800"/>
            </a:xfrm>
            <a:prstGeom prst="ellipse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1" name="2">
            <a:extLst>
              <a:ext uri="{FF2B5EF4-FFF2-40B4-BE49-F238E27FC236}">
                <a16:creationId xmlns:a16="http://schemas.microsoft.com/office/drawing/2014/main" id="{83B8C078-A18F-4286-CC76-7DA7637154C1}"/>
              </a:ext>
            </a:extLst>
          </p:cNvPr>
          <p:cNvGrpSpPr/>
          <p:nvPr/>
        </p:nvGrpSpPr>
        <p:grpSpPr>
          <a:xfrm rot="12600000" flipH="1">
            <a:off x="-1676400" y="-8686800"/>
            <a:ext cx="15544800" cy="15544800"/>
            <a:chOff x="-1676400" y="-8686800"/>
            <a:chExt cx="15544800" cy="15544800"/>
          </a:xfrm>
          <a:effectLst>
            <a:outerShdw blurRad="317500" dist="254000" dir="16200000" sx="102000" sy="102000" algn="ctr" rotWithShape="0">
              <a:prstClr val="black">
                <a:alpha val="40000"/>
              </a:prstClr>
            </a:outerShdw>
          </a:effectLst>
        </p:grpSpPr>
        <p:grpSp>
          <p:nvGrpSpPr>
            <p:cNvPr id="42" name="Group 41">
              <a:extLst>
                <a:ext uri="{FF2B5EF4-FFF2-40B4-BE49-F238E27FC236}">
                  <a16:creationId xmlns:a16="http://schemas.microsoft.com/office/drawing/2014/main" id="{25EE695A-CFF0-BB21-B9E7-36C961E9936C}"/>
                </a:ext>
              </a:extLst>
            </p:cNvPr>
            <p:cNvGrpSpPr/>
            <p:nvPr/>
          </p:nvGrpSpPr>
          <p:grpSpPr>
            <a:xfrm rot="2700000">
              <a:off x="8299704" y="1140307"/>
              <a:ext cx="2103120" cy="2286000"/>
              <a:chOff x="5044440" y="2286000"/>
              <a:chExt cx="2103120" cy="2286000"/>
            </a:xfrm>
          </p:grpSpPr>
          <p:sp>
            <p:nvSpPr>
              <p:cNvPr id="44" name="Freeform: Shape 43">
                <a:extLst>
                  <a:ext uri="{FF2B5EF4-FFF2-40B4-BE49-F238E27FC236}">
                    <a16:creationId xmlns:a16="http://schemas.microsoft.com/office/drawing/2014/main" id="{D8D81D0D-E5D3-40B9-DC58-8874B9B8652C}"/>
                  </a:ext>
                </a:extLst>
              </p:cNvPr>
              <p:cNvSpPr/>
              <p:nvPr/>
            </p:nvSpPr>
            <p:spPr>
              <a:xfrm>
                <a:off x="5044440" y="2286000"/>
                <a:ext cx="1051560" cy="2286000"/>
              </a:xfrm>
              <a:custGeom>
                <a:avLst/>
                <a:gdLst>
                  <a:gd name="connsiteX0" fmla="*/ 1051560 w 1051560"/>
                  <a:gd name="connsiteY0" fmla="*/ 0 h 2286000"/>
                  <a:gd name="connsiteX1" fmla="*/ 1051560 w 1051560"/>
                  <a:gd name="connsiteY1" fmla="*/ 1720800 h 2286000"/>
                  <a:gd name="connsiteX2" fmla="*/ 0 w 1051560"/>
                  <a:gd name="connsiteY2" fmla="*/ 2286000 h 2286000"/>
                  <a:gd name="connsiteX3" fmla="*/ 1051560 w 1051560"/>
                  <a:gd name="connsiteY3" fmla="*/ 0 h 2286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51560" h="2286000">
                    <a:moveTo>
                      <a:pt x="1051560" y="0"/>
                    </a:moveTo>
                    <a:lnTo>
                      <a:pt x="1051560" y="1720800"/>
                    </a:lnTo>
                    <a:lnTo>
                      <a:pt x="0" y="2286000"/>
                    </a:lnTo>
                    <a:lnTo>
                      <a:pt x="1051560" y="0"/>
                    </a:lnTo>
                    <a:close/>
                  </a:path>
                </a:pathLst>
              </a:custGeom>
              <a:solidFill>
                <a:srgbClr val="A0CAD6"/>
              </a:solidFill>
              <a:ln>
                <a:noFill/>
              </a:ln>
            </p:spPr>
            <p:style>
              <a:lnRef idx="2">
                <a:schemeClr val="accent2">
                  <a:shade val="15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 dirty="0"/>
              </a:p>
            </p:txBody>
          </p:sp>
          <p:sp>
            <p:nvSpPr>
              <p:cNvPr id="45" name="Freeform: Shape 44">
                <a:extLst>
                  <a:ext uri="{FF2B5EF4-FFF2-40B4-BE49-F238E27FC236}">
                    <a16:creationId xmlns:a16="http://schemas.microsoft.com/office/drawing/2014/main" id="{16A9F914-12FA-6F9E-C6E4-435F74462DC0}"/>
                  </a:ext>
                </a:extLst>
              </p:cNvPr>
              <p:cNvSpPr/>
              <p:nvPr/>
            </p:nvSpPr>
            <p:spPr>
              <a:xfrm>
                <a:off x="6096000" y="2286000"/>
                <a:ext cx="1051560" cy="2286000"/>
              </a:xfrm>
              <a:custGeom>
                <a:avLst/>
                <a:gdLst>
                  <a:gd name="connsiteX0" fmla="*/ 0 w 1051560"/>
                  <a:gd name="connsiteY0" fmla="*/ 0 h 2286000"/>
                  <a:gd name="connsiteX1" fmla="*/ 1051560 w 1051560"/>
                  <a:gd name="connsiteY1" fmla="*/ 2286000 h 2286000"/>
                  <a:gd name="connsiteX2" fmla="*/ 0 w 1051560"/>
                  <a:gd name="connsiteY2" fmla="*/ 1720800 h 2286000"/>
                  <a:gd name="connsiteX3" fmla="*/ 0 w 1051560"/>
                  <a:gd name="connsiteY3" fmla="*/ 0 h 2286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51560" h="2286000">
                    <a:moveTo>
                      <a:pt x="0" y="0"/>
                    </a:moveTo>
                    <a:lnTo>
                      <a:pt x="1051560" y="2286000"/>
                    </a:lnTo>
                    <a:lnTo>
                      <a:pt x="0" y="172080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7596A9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 dirty="0"/>
              </a:p>
            </p:txBody>
          </p:sp>
        </p:grp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C9BC8E11-22DD-19C5-7695-AC39182A07E2}"/>
                </a:ext>
              </a:extLst>
            </p:cNvPr>
            <p:cNvSpPr/>
            <p:nvPr/>
          </p:nvSpPr>
          <p:spPr>
            <a:xfrm>
              <a:off x="-1676400" y="-8686800"/>
              <a:ext cx="15544800" cy="15544800"/>
            </a:xfrm>
            <a:prstGeom prst="ellipse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5" name="1">
            <a:extLst>
              <a:ext uri="{FF2B5EF4-FFF2-40B4-BE49-F238E27FC236}">
                <a16:creationId xmlns:a16="http://schemas.microsoft.com/office/drawing/2014/main" id="{B7F81CF2-2C59-9C4B-30B1-803ED469D076}"/>
              </a:ext>
            </a:extLst>
          </p:cNvPr>
          <p:cNvGrpSpPr/>
          <p:nvPr/>
        </p:nvGrpSpPr>
        <p:grpSpPr>
          <a:xfrm rot="12600000" flipH="1">
            <a:off x="-1676400" y="-8686800"/>
            <a:ext cx="15544800" cy="15544800"/>
            <a:chOff x="-1676400" y="-8686800"/>
            <a:chExt cx="15544800" cy="15544800"/>
          </a:xfrm>
          <a:effectLst>
            <a:outerShdw blurRad="317500" dist="254000" dir="16200000" sx="102000" sy="102000" algn="ctr" rotWithShape="0">
              <a:prstClr val="black">
                <a:alpha val="40000"/>
              </a:prstClr>
            </a:outerShdw>
          </a:effectLst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40AD538D-6827-5E52-2C1F-434470A13CC3}"/>
                </a:ext>
              </a:extLst>
            </p:cNvPr>
            <p:cNvGrpSpPr/>
            <p:nvPr/>
          </p:nvGrpSpPr>
          <p:grpSpPr>
            <a:xfrm rot="2700000">
              <a:off x="8299704" y="1140307"/>
              <a:ext cx="2103120" cy="2286000"/>
              <a:chOff x="5044440" y="2286000"/>
              <a:chExt cx="2103120" cy="2286000"/>
            </a:xfrm>
          </p:grpSpPr>
          <p:sp>
            <p:nvSpPr>
              <p:cNvPr id="10" name="Freeform: Shape 9">
                <a:extLst>
                  <a:ext uri="{FF2B5EF4-FFF2-40B4-BE49-F238E27FC236}">
                    <a16:creationId xmlns:a16="http://schemas.microsoft.com/office/drawing/2014/main" id="{DC310924-A926-4C42-203E-E1D9A3148D51}"/>
                  </a:ext>
                </a:extLst>
              </p:cNvPr>
              <p:cNvSpPr/>
              <p:nvPr/>
            </p:nvSpPr>
            <p:spPr>
              <a:xfrm>
                <a:off x="5044440" y="2286000"/>
                <a:ext cx="1051560" cy="2286000"/>
              </a:xfrm>
              <a:custGeom>
                <a:avLst/>
                <a:gdLst>
                  <a:gd name="connsiteX0" fmla="*/ 1051560 w 1051560"/>
                  <a:gd name="connsiteY0" fmla="*/ 0 h 2286000"/>
                  <a:gd name="connsiteX1" fmla="*/ 1051560 w 1051560"/>
                  <a:gd name="connsiteY1" fmla="*/ 1720800 h 2286000"/>
                  <a:gd name="connsiteX2" fmla="*/ 0 w 1051560"/>
                  <a:gd name="connsiteY2" fmla="*/ 2286000 h 2286000"/>
                  <a:gd name="connsiteX3" fmla="*/ 1051560 w 1051560"/>
                  <a:gd name="connsiteY3" fmla="*/ 0 h 2286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51560" h="2286000">
                    <a:moveTo>
                      <a:pt x="1051560" y="0"/>
                    </a:moveTo>
                    <a:lnTo>
                      <a:pt x="1051560" y="1720800"/>
                    </a:lnTo>
                    <a:lnTo>
                      <a:pt x="0" y="2286000"/>
                    </a:lnTo>
                    <a:lnTo>
                      <a:pt x="1051560" y="0"/>
                    </a:lnTo>
                    <a:close/>
                  </a:path>
                </a:pathLst>
              </a:custGeom>
              <a:solidFill>
                <a:srgbClr val="FE2A52"/>
              </a:solidFill>
              <a:ln>
                <a:noFill/>
              </a:ln>
            </p:spPr>
            <p:style>
              <a:lnRef idx="2">
                <a:schemeClr val="accent2">
                  <a:shade val="15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 dirty="0"/>
              </a:p>
            </p:txBody>
          </p:sp>
          <p:sp>
            <p:nvSpPr>
              <p:cNvPr id="8" name="Freeform: Shape 7">
                <a:extLst>
                  <a:ext uri="{FF2B5EF4-FFF2-40B4-BE49-F238E27FC236}">
                    <a16:creationId xmlns:a16="http://schemas.microsoft.com/office/drawing/2014/main" id="{BAC78C4F-4142-8DA5-7EA8-F2DBF2D167FD}"/>
                  </a:ext>
                </a:extLst>
              </p:cNvPr>
              <p:cNvSpPr/>
              <p:nvPr/>
            </p:nvSpPr>
            <p:spPr>
              <a:xfrm>
                <a:off x="6096000" y="2286000"/>
                <a:ext cx="1051560" cy="2286000"/>
              </a:xfrm>
              <a:custGeom>
                <a:avLst/>
                <a:gdLst>
                  <a:gd name="connsiteX0" fmla="*/ 0 w 1051560"/>
                  <a:gd name="connsiteY0" fmla="*/ 0 h 2286000"/>
                  <a:gd name="connsiteX1" fmla="*/ 1051560 w 1051560"/>
                  <a:gd name="connsiteY1" fmla="*/ 2286000 h 2286000"/>
                  <a:gd name="connsiteX2" fmla="*/ 0 w 1051560"/>
                  <a:gd name="connsiteY2" fmla="*/ 1720800 h 2286000"/>
                  <a:gd name="connsiteX3" fmla="*/ 0 w 1051560"/>
                  <a:gd name="connsiteY3" fmla="*/ 0 h 2286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51560" h="2286000">
                    <a:moveTo>
                      <a:pt x="0" y="0"/>
                    </a:moveTo>
                    <a:lnTo>
                      <a:pt x="1051560" y="2286000"/>
                    </a:lnTo>
                    <a:lnTo>
                      <a:pt x="0" y="172080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92C50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/>
              </a:p>
            </p:txBody>
          </p:sp>
        </p:grp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C2DED2D-16FA-8A8F-33E5-B8AFEFB4D389}"/>
                </a:ext>
              </a:extLst>
            </p:cNvPr>
            <p:cNvSpPr/>
            <p:nvPr/>
          </p:nvSpPr>
          <p:spPr>
            <a:xfrm>
              <a:off x="-1676400" y="-8686800"/>
              <a:ext cx="15544800" cy="15544800"/>
            </a:xfrm>
            <a:prstGeom prst="ellipse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46" name="Arc 45">
            <a:extLst>
              <a:ext uri="{FF2B5EF4-FFF2-40B4-BE49-F238E27FC236}">
                <a16:creationId xmlns:a16="http://schemas.microsoft.com/office/drawing/2014/main" id="{56D40507-A67B-16D6-8075-61883DBCFBD1}"/>
              </a:ext>
            </a:extLst>
          </p:cNvPr>
          <p:cNvSpPr/>
          <p:nvPr/>
        </p:nvSpPr>
        <p:spPr>
          <a:xfrm rot="13462460" flipH="1">
            <a:off x="609600" y="-9231232"/>
            <a:ext cx="10972800" cy="10972800"/>
          </a:xfrm>
          <a:prstGeom prst="arc">
            <a:avLst>
              <a:gd name="adj1" fmla="val 17275562"/>
              <a:gd name="adj2" fmla="val 20385790"/>
            </a:avLst>
          </a:prstGeom>
          <a:ln w="38100">
            <a:solidFill>
              <a:schemeClr val="tx1">
                <a:lumMod val="50000"/>
                <a:lumOff val="50000"/>
              </a:schemeClr>
            </a:solidFill>
            <a:headEnd type="stealth" w="lg" len="lg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021A7192-B6FF-DD95-7DEA-95A908504394}"/>
              </a:ext>
            </a:extLst>
          </p:cNvPr>
          <p:cNvSpPr txBox="1"/>
          <p:nvPr/>
        </p:nvSpPr>
        <p:spPr>
          <a:xfrm>
            <a:off x="4076700" y="390525"/>
            <a:ext cx="4038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AC6DEF66-786F-5BE3-05FB-E46B388E0731}"/>
              </a:ext>
            </a:extLst>
          </p:cNvPr>
          <p:cNvSpPr txBox="1"/>
          <p:nvPr/>
        </p:nvSpPr>
        <p:spPr>
          <a:xfrm>
            <a:off x="440287" y="3893381"/>
            <a:ext cx="215265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Cross-cultural training in indirect language and non-verbal signals</a:t>
            </a:r>
          </a:p>
        </p:txBody>
      </p:sp>
      <p:pic>
        <p:nvPicPr>
          <p:cNvPr id="50" name="Graphic 49" descr="Chat outline">
            <a:extLst>
              <a:ext uri="{FF2B5EF4-FFF2-40B4-BE49-F238E27FC236}">
                <a16:creationId xmlns:a16="http://schemas.microsoft.com/office/drawing/2014/main" id="{95A30193-DE5C-13FF-3D75-4431DC1885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59412" y="2968407"/>
            <a:ext cx="914400" cy="914400"/>
          </a:xfrm>
          <a:prstGeom prst="rect">
            <a:avLst/>
          </a:prstGeom>
        </p:spPr>
      </p:pic>
      <p:pic>
        <p:nvPicPr>
          <p:cNvPr id="53" name="Graphic 52" descr="Business Growth outline">
            <a:extLst>
              <a:ext uri="{FF2B5EF4-FFF2-40B4-BE49-F238E27FC236}">
                <a16:creationId xmlns:a16="http://schemas.microsoft.com/office/drawing/2014/main" id="{7EE935EF-FBDD-3AE5-6BAE-56FB2337AC9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022345" y="4302420"/>
            <a:ext cx="914400" cy="914400"/>
          </a:xfrm>
          <a:prstGeom prst="rect">
            <a:avLst/>
          </a:prstGeom>
        </p:spPr>
      </p:pic>
      <p:sp>
        <p:nvSpPr>
          <p:cNvPr id="54" name="TextBox 53">
            <a:extLst>
              <a:ext uri="{FF2B5EF4-FFF2-40B4-BE49-F238E27FC236}">
                <a16:creationId xmlns:a16="http://schemas.microsoft.com/office/drawing/2014/main" id="{31504098-C7FD-51F3-9188-856428F4BB97}"/>
              </a:ext>
            </a:extLst>
          </p:cNvPr>
          <p:cNvSpPr txBox="1"/>
          <p:nvPr/>
        </p:nvSpPr>
        <p:spPr>
          <a:xfrm>
            <a:off x="3418153" y="5216820"/>
            <a:ext cx="212278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Blend group consultation with clear leadership.</a:t>
            </a:r>
          </a:p>
          <a:p>
            <a:endParaRPr lang="en-GB" dirty="0"/>
          </a:p>
        </p:txBody>
      </p:sp>
      <p:pic>
        <p:nvPicPr>
          <p:cNvPr id="56" name="Graphic 55" descr="Handshake outline">
            <a:extLst>
              <a:ext uri="{FF2B5EF4-FFF2-40B4-BE49-F238E27FC236}">
                <a16:creationId xmlns:a16="http://schemas.microsoft.com/office/drawing/2014/main" id="{A819A5EB-9ECB-141E-CAEF-579A3BCBCA7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093802" y="4265740"/>
            <a:ext cx="914400" cy="914400"/>
          </a:xfrm>
          <a:prstGeom prst="rect">
            <a:avLst/>
          </a:prstGeom>
        </p:spPr>
      </p:pic>
      <p:sp>
        <p:nvSpPr>
          <p:cNvPr id="58" name="TextBox 57">
            <a:extLst>
              <a:ext uri="{FF2B5EF4-FFF2-40B4-BE49-F238E27FC236}">
                <a16:creationId xmlns:a16="http://schemas.microsoft.com/office/drawing/2014/main" id="{31E3FE28-7DFC-E096-EF69-E696658E47A9}"/>
              </a:ext>
            </a:extLst>
          </p:cNvPr>
          <p:cNvSpPr txBox="1"/>
          <p:nvPr/>
        </p:nvSpPr>
        <p:spPr>
          <a:xfrm>
            <a:off x="6489610" y="5180140"/>
            <a:ext cx="212278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Acknowledge seniority and experience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60" name="Graphic 59" descr="Fork In Road outline">
            <a:extLst>
              <a:ext uri="{FF2B5EF4-FFF2-40B4-BE49-F238E27FC236}">
                <a16:creationId xmlns:a16="http://schemas.microsoft.com/office/drawing/2014/main" id="{D871C931-98A9-25F4-9E47-27DD1998A88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919567" y="3127632"/>
            <a:ext cx="914400" cy="914400"/>
          </a:xfrm>
          <a:prstGeom prst="rect">
            <a:avLst/>
          </a:prstGeom>
        </p:spPr>
      </p:pic>
      <p:sp>
        <p:nvSpPr>
          <p:cNvPr id="61" name="TextBox 60">
            <a:extLst>
              <a:ext uri="{FF2B5EF4-FFF2-40B4-BE49-F238E27FC236}">
                <a16:creationId xmlns:a16="http://schemas.microsoft.com/office/drawing/2014/main" id="{BDEE67BA-6549-EAD8-F3F4-81092785C4D6}"/>
              </a:ext>
            </a:extLst>
          </p:cNvPr>
          <p:cNvSpPr txBox="1"/>
          <p:nvPr/>
        </p:nvSpPr>
        <p:spPr>
          <a:xfrm>
            <a:off x="9476655" y="4067095"/>
            <a:ext cx="180022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Provide career stability and training to retain talent </a:t>
            </a:r>
          </a:p>
          <a:p>
            <a:pPr algn="ctr"/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4437562"/>
      </p:ext>
    </p:extLst>
  </p:cSld>
  <p:clrMapOvr>
    <a:masterClrMapping/>
  </p:clrMapOvr>
  <p:transition spd="slow">
    <p:cover/>
  </p:transition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8" presetClass="emph" presetSubtype="0" fill="hold" nodeType="withEffect" p14:presetBounceEnd="84211">
                                      <p:stCondLst>
                                        <p:cond delay="0"/>
                                      </p:stCondLst>
                                      <p:childTnLst>
                                        <p:animRot by="9000000" p14:bounceEnd="84211">
                                          <p:cBhvr>
                                            <p:cTn id="6" dur="475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7" presetID="8" presetClass="emph" presetSubtype="0" fill="hold" nodeType="withEffect" p14:presetBounceEnd="84211">
                                      <p:stCondLst>
                                        <p:cond delay="0"/>
                                      </p:stCondLst>
                                      <p:childTnLst>
                                        <p:animRot by="7200000" p14:bounceEnd="84211">
                                          <p:cBhvr>
                                            <p:cTn id="8" dur="475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9" presetID="8" presetClass="emph" presetSubtype="0" fill="hold" nodeType="withEffect" p14:presetBounceEnd="84211">
                                      <p:stCondLst>
                                        <p:cond delay="0"/>
                                      </p:stCondLst>
                                      <p:childTnLst>
                                        <p:animRot by="5400000" p14:bounceEnd="84211">
                                          <p:cBhvr>
                                            <p:cTn id="10" dur="4750" fill="hold"/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11" presetID="8" presetClass="emph" presetSubtype="0" fill="hold" nodeType="withEffect" p14:presetBounceEnd="84211">
                                      <p:stCondLst>
                                        <p:cond delay="0"/>
                                      </p:stCondLst>
                                      <p:childTnLst>
                                        <p:animRot by="3600000" p14:bounceEnd="84211">
                                          <p:cBhvr>
                                            <p:cTn id="12" dur="475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13" presetID="10" presetClass="entr" presetSubtype="0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5" dur="1000"/>
                                            <p:tgtEl>
                                              <p:spTgt spid="4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6" presetID="10" presetClass="entr" presetSubtype="0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1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8" dur="1000"/>
                                            <p:tgtEl>
                                              <p:spTgt spid="4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9" presetID="10" presetClass="entr" presetSubtype="0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2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1" dur="1000"/>
                                            <p:tgtEl>
                                              <p:spTgt spid="5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2" presetID="10" presetClass="entr" presetSubtype="0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2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4" dur="1000"/>
                                            <p:tgtEl>
                                              <p:spTgt spid="5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5" presetID="10" presetClass="entr" presetSubtype="0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7" dur="1000"/>
                                            <p:tgtEl>
                                              <p:spTgt spid="5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8" presetID="10" presetClass="entr" presetSubtype="0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2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0" dur="1000"/>
                                            <p:tgtEl>
                                              <p:spTgt spid="5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1" presetID="10" presetClass="entr" presetSubtype="0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3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3" dur="1000"/>
                                            <p:tgtEl>
                                              <p:spTgt spid="5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4" presetID="10" presetClass="entr" presetSubtype="0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3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6" dur="1000"/>
                                            <p:tgtEl>
                                              <p:spTgt spid="6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7" presetID="10" presetClass="entr" presetSubtype="0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9" dur="1000"/>
                                            <p:tgtEl>
                                              <p:spTgt spid="6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0" presetID="22" presetClass="entr" presetSubtype="2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4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right)">
                                          <p:cBhvr>
                                            <p:cTn id="42" dur="1000"/>
                                            <p:tgtEl>
                                              <p:spTgt spid="4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46" grpId="0" animBg="1"/>
          <p:bldP spid="47" grpId="0"/>
          <p:bldP spid="48" grpId="0"/>
          <p:bldP spid="54" grpId="0"/>
          <p:bldP spid="58" grpId="0"/>
          <p:bldP spid="61" grpId="0"/>
        </p:bld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8" presetClass="emph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9000000">
                                          <p:cBhvr>
                                            <p:cTn id="6" dur="4750" fill="hold"/>
                                            <p:tgtEl>
                                              <p:spTgt spid="15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7" presetID="8" presetClass="emph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7200000">
                                          <p:cBhvr>
                                            <p:cTn id="8" dur="475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9" presetID="8" presetClass="emph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5400000">
                                          <p:cBhvr>
                                            <p:cTn id="10" dur="4750" fill="hold"/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11" presetID="8" presetClass="emph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3600000">
                                          <p:cBhvr>
                                            <p:cTn id="12" dur="475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13" presetID="10" presetClass="entr" presetSubtype="0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5" dur="1000"/>
                                            <p:tgtEl>
                                              <p:spTgt spid="4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6" presetID="10" presetClass="entr" presetSubtype="0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1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8" dur="1000"/>
                                            <p:tgtEl>
                                              <p:spTgt spid="4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9" presetID="10" presetClass="entr" presetSubtype="0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2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1" dur="1000"/>
                                            <p:tgtEl>
                                              <p:spTgt spid="5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2" presetID="10" presetClass="entr" presetSubtype="0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2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4" dur="1000"/>
                                            <p:tgtEl>
                                              <p:spTgt spid="5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5" presetID="10" presetClass="entr" presetSubtype="0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7" dur="1000"/>
                                            <p:tgtEl>
                                              <p:spTgt spid="5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8" presetID="10" presetClass="entr" presetSubtype="0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2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0" dur="1000"/>
                                            <p:tgtEl>
                                              <p:spTgt spid="5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1" presetID="10" presetClass="entr" presetSubtype="0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3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3" dur="1000"/>
                                            <p:tgtEl>
                                              <p:spTgt spid="5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4" presetID="10" presetClass="entr" presetSubtype="0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3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6" dur="1000"/>
                                            <p:tgtEl>
                                              <p:spTgt spid="6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7" presetID="10" presetClass="entr" presetSubtype="0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9" dur="1000"/>
                                            <p:tgtEl>
                                              <p:spTgt spid="6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0" presetID="22" presetClass="entr" presetSubtype="2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4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right)">
                                          <p:cBhvr>
                                            <p:cTn id="42" dur="1000"/>
                                            <p:tgtEl>
                                              <p:spTgt spid="4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46" grpId="0" animBg="1"/>
          <p:bldP spid="47" grpId="0"/>
          <p:bldP spid="48" grpId="0"/>
          <p:bldP spid="54" grpId="0"/>
          <p:bldP spid="58" grpId="0"/>
          <p:bldP spid="61" grpId="0"/>
        </p:bldLst>
      </p:timing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BA0F47-0F33-3B34-2476-D7FB8CA0CC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 hidden="1">
            <a:extLst>
              <a:ext uri="{FF2B5EF4-FFF2-40B4-BE49-F238E27FC236}">
                <a16:creationId xmlns:a16="http://schemas.microsoft.com/office/drawing/2014/main" id="{9D20D6BC-4739-16C4-F046-6F0D8D110385}"/>
              </a:ext>
            </a:extLst>
          </p:cNvPr>
          <p:cNvSpPr/>
          <p:nvPr/>
        </p:nvSpPr>
        <p:spPr>
          <a:xfrm rot="5400000">
            <a:off x="1976552" y="-4564"/>
            <a:ext cx="8238898" cy="6857999"/>
          </a:xfrm>
          <a:custGeom>
            <a:avLst/>
            <a:gdLst>
              <a:gd name="connsiteX0" fmla="*/ 4054957 w 8238898"/>
              <a:gd name="connsiteY0" fmla="*/ 5669279 h 6857999"/>
              <a:gd name="connsiteX1" fmla="*/ 5243677 w 8238898"/>
              <a:gd name="connsiteY1" fmla="*/ 4480559 h 6857999"/>
              <a:gd name="connsiteX2" fmla="*/ 6295237 w 8238898"/>
              <a:gd name="connsiteY2" fmla="*/ 3428999 h 6857999"/>
              <a:gd name="connsiteX3" fmla="*/ 5243677 w 8238898"/>
              <a:gd name="connsiteY3" fmla="*/ 2377439 h 6857999"/>
              <a:gd name="connsiteX4" fmla="*/ 4192117 w 8238898"/>
              <a:gd name="connsiteY4" fmla="*/ 3428999 h 6857999"/>
              <a:gd name="connsiteX5" fmla="*/ 4054957 w 8238898"/>
              <a:gd name="connsiteY5" fmla="*/ 3428999 h 6857999"/>
              <a:gd name="connsiteX6" fmla="*/ 5243677 w 8238898"/>
              <a:gd name="connsiteY6" fmla="*/ 2240279 h 6857999"/>
              <a:gd name="connsiteX7" fmla="*/ 6432397 w 8238898"/>
              <a:gd name="connsiteY7" fmla="*/ 3428999 h 6857999"/>
              <a:gd name="connsiteX8" fmla="*/ 5243677 w 8238898"/>
              <a:gd name="connsiteY8" fmla="*/ 4617719 h 6857999"/>
              <a:gd name="connsiteX9" fmla="*/ 4192117 w 8238898"/>
              <a:gd name="connsiteY9" fmla="*/ 5669279 h 6857999"/>
              <a:gd name="connsiteX10" fmla="*/ 5243677 w 8238898"/>
              <a:gd name="connsiteY10" fmla="*/ 6720839 h 6857999"/>
              <a:gd name="connsiteX11" fmla="*/ 6289808 w 8238898"/>
              <a:gd name="connsiteY11" fmla="*/ 5776795 h 6857999"/>
              <a:gd name="connsiteX12" fmla="*/ 6294738 w 8238898"/>
              <a:gd name="connsiteY12" fmla="*/ 5679148 h 6857999"/>
              <a:gd name="connsiteX13" fmla="*/ 6293572 w 8238898"/>
              <a:gd name="connsiteY13" fmla="*/ 5679148 h 6857999"/>
              <a:gd name="connsiteX14" fmla="*/ 7482270 w 8238898"/>
              <a:gd name="connsiteY14" fmla="*/ 4490451 h 6857999"/>
              <a:gd name="connsiteX15" fmla="*/ 8238393 w 8238898"/>
              <a:gd name="connsiteY15" fmla="*/ 4761892 h 6857999"/>
              <a:gd name="connsiteX16" fmla="*/ 8238898 w 8238898"/>
              <a:gd name="connsiteY16" fmla="*/ 4762351 h 6857999"/>
              <a:gd name="connsiteX17" fmla="*/ 8210149 w 8238898"/>
              <a:gd name="connsiteY17" fmla="*/ 4832436 h 6857999"/>
              <a:gd name="connsiteX18" fmla="*/ 8174690 w 8238898"/>
              <a:gd name="connsiteY18" fmla="*/ 4908161 h 6857999"/>
              <a:gd name="connsiteX19" fmla="*/ 8063806 w 8238898"/>
              <a:gd name="connsiteY19" fmla="*/ 4816673 h 6857999"/>
              <a:gd name="connsiteX20" fmla="*/ 7482270 w 8238898"/>
              <a:gd name="connsiteY20" fmla="*/ 4639038 h 6857999"/>
              <a:gd name="connsiteX21" fmla="*/ 6442159 w 8238898"/>
              <a:gd name="connsiteY21" fmla="*/ 5679148 h 6857999"/>
              <a:gd name="connsiteX22" fmla="*/ 6431898 w 8238898"/>
              <a:gd name="connsiteY22" fmla="*/ 5679148 h 6857999"/>
              <a:gd name="connsiteX23" fmla="*/ 6426260 w 8238898"/>
              <a:gd name="connsiteY23" fmla="*/ 5790819 h 6857999"/>
              <a:gd name="connsiteX24" fmla="*/ 5243677 w 8238898"/>
              <a:gd name="connsiteY24" fmla="*/ 6857999 h 6857999"/>
              <a:gd name="connsiteX25" fmla="*/ 4054957 w 8238898"/>
              <a:gd name="connsiteY25" fmla="*/ 5669279 h 6857999"/>
              <a:gd name="connsiteX26" fmla="*/ 0 w 8238898"/>
              <a:gd name="connsiteY26" fmla="*/ 2087353 h 6857999"/>
              <a:gd name="connsiteX27" fmla="*/ 9214 w 8238898"/>
              <a:gd name="connsiteY27" fmla="*/ 2076451 h 6857999"/>
              <a:gd name="connsiteX28" fmla="*/ 73846 w 8238898"/>
              <a:gd name="connsiteY28" fmla="*/ 1996463 h 6857999"/>
              <a:gd name="connsiteX29" fmla="*/ 96067 w 8238898"/>
              <a:gd name="connsiteY29" fmla="*/ 1968594 h 6857999"/>
              <a:gd name="connsiteX30" fmla="*/ 184221 w 8238898"/>
              <a:gd name="connsiteY30" fmla="*/ 2041328 h 6857999"/>
              <a:gd name="connsiteX31" fmla="*/ 765757 w 8238898"/>
              <a:gd name="connsiteY31" fmla="*/ 2218963 h 6857999"/>
              <a:gd name="connsiteX32" fmla="*/ 1805868 w 8238898"/>
              <a:gd name="connsiteY32" fmla="*/ 1178853 h 6857999"/>
              <a:gd name="connsiteX33" fmla="*/ 1816129 w 8238898"/>
              <a:gd name="connsiteY33" fmla="*/ 1178853 h 6857999"/>
              <a:gd name="connsiteX34" fmla="*/ 1821767 w 8238898"/>
              <a:gd name="connsiteY34" fmla="*/ 1067182 h 6857999"/>
              <a:gd name="connsiteX35" fmla="*/ 3004350 w 8238898"/>
              <a:gd name="connsiteY35" fmla="*/ 0 h 6857999"/>
              <a:gd name="connsiteX36" fmla="*/ 4193070 w 8238898"/>
              <a:gd name="connsiteY36" fmla="*/ 1188721 h 6857999"/>
              <a:gd name="connsiteX37" fmla="*/ 3004350 w 8238898"/>
              <a:gd name="connsiteY37" fmla="*/ 2377441 h 6857999"/>
              <a:gd name="connsiteX38" fmla="*/ 3004350 w 8238898"/>
              <a:gd name="connsiteY38" fmla="*/ 2377440 h 6857999"/>
              <a:gd name="connsiteX39" fmla="*/ 1952790 w 8238898"/>
              <a:gd name="connsiteY39" fmla="*/ 3429000 h 6857999"/>
              <a:gd name="connsiteX40" fmla="*/ 3004350 w 8238898"/>
              <a:gd name="connsiteY40" fmla="*/ 4480560 h 6857999"/>
              <a:gd name="connsiteX41" fmla="*/ 4055910 w 8238898"/>
              <a:gd name="connsiteY41" fmla="*/ 3429000 h 6857999"/>
              <a:gd name="connsiteX42" fmla="*/ 4193070 w 8238898"/>
              <a:gd name="connsiteY42" fmla="*/ 3429000 h 6857999"/>
              <a:gd name="connsiteX43" fmla="*/ 3004350 w 8238898"/>
              <a:gd name="connsiteY43" fmla="*/ 4617720 h 6857999"/>
              <a:gd name="connsiteX44" fmla="*/ 1815630 w 8238898"/>
              <a:gd name="connsiteY44" fmla="*/ 3429000 h 6857999"/>
              <a:gd name="connsiteX45" fmla="*/ 3004350 w 8238898"/>
              <a:gd name="connsiteY45" fmla="*/ 2240280 h 6857999"/>
              <a:gd name="connsiteX46" fmla="*/ 3004350 w 8238898"/>
              <a:gd name="connsiteY46" fmla="*/ 2240281 h 6857999"/>
              <a:gd name="connsiteX47" fmla="*/ 4055910 w 8238898"/>
              <a:gd name="connsiteY47" fmla="*/ 1188721 h 6857999"/>
              <a:gd name="connsiteX48" fmla="*/ 3004350 w 8238898"/>
              <a:gd name="connsiteY48" fmla="*/ 137161 h 6857999"/>
              <a:gd name="connsiteX49" fmla="*/ 1958219 w 8238898"/>
              <a:gd name="connsiteY49" fmla="*/ 1081206 h 6857999"/>
              <a:gd name="connsiteX50" fmla="*/ 1953288 w 8238898"/>
              <a:gd name="connsiteY50" fmla="*/ 1178853 h 6857999"/>
              <a:gd name="connsiteX51" fmla="*/ 1954455 w 8238898"/>
              <a:gd name="connsiteY51" fmla="*/ 1178853 h 6857999"/>
              <a:gd name="connsiteX52" fmla="*/ 765757 w 8238898"/>
              <a:gd name="connsiteY52" fmla="*/ 2367550 h 6857999"/>
              <a:gd name="connsiteX53" fmla="*/ 9635 w 8238898"/>
              <a:gd name="connsiteY53" fmla="*/ 209610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8238898" h="6857999">
                <a:moveTo>
                  <a:pt x="4054957" y="5669279"/>
                </a:moveTo>
                <a:cubicBezTo>
                  <a:pt x="4054957" y="5012767"/>
                  <a:pt x="4587165" y="4480559"/>
                  <a:pt x="5243677" y="4480559"/>
                </a:cubicBezTo>
                <a:cubicBezTo>
                  <a:pt x="5824438" y="4480559"/>
                  <a:pt x="6295237" y="4009760"/>
                  <a:pt x="6295237" y="3428999"/>
                </a:cubicBezTo>
                <a:cubicBezTo>
                  <a:pt x="6295237" y="2848238"/>
                  <a:pt x="5824438" y="2377439"/>
                  <a:pt x="5243677" y="2377439"/>
                </a:cubicBezTo>
                <a:cubicBezTo>
                  <a:pt x="4662916" y="2377439"/>
                  <a:pt x="4192117" y="2848238"/>
                  <a:pt x="4192117" y="3428999"/>
                </a:cubicBezTo>
                <a:lnTo>
                  <a:pt x="4054957" y="3428999"/>
                </a:lnTo>
                <a:cubicBezTo>
                  <a:pt x="4054957" y="2772487"/>
                  <a:pt x="4587165" y="2240279"/>
                  <a:pt x="5243677" y="2240279"/>
                </a:cubicBezTo>
                <a:cubicBezTo>
                  <a:pt x="5900189" y="2240279"/>
                  <a:pt x="6432397" y="2772487"/>
                  <a:pt x="6432397" y="3428999"/>
                </a:cubicBezTo>
                <a:cubicBezTo>
                  <a:pt x="6432397" y="4085511"/>
                  <a:pt x="5900189" y="4617719"/>
                  <a:pt x="5243677" y="4617719"/>
                </a:cubicBezTo>
                <a:cubicBezTo>
                  <a:pt x="4662916" y="4617719"/>
                  <a:pt x="4192117" y="5088518"/>
                  <a:pt x="4192117" y="5669279"/>
                </a:cubicBezTo>
                <a:cubicBezTo>
                  <a:pt x="4192117" y="6250040"/>
                  <a:pt x="4662916" y="6720839"/>
                  <a:pt x="5243677" y="6720839"/>
                </a:cubicBezTo>
                <a:cubicBezTo>
                  <a:pt x="5788140" y="6720839"/>
                  <a:pt x="6235957" y="6307051"/>
                  <a:pt x="6289808" y="5776795"/>
                </a:cubicBezTo>
                <a:lnTo>
                  <a:pt x="6294738" y="5679148"/>
                </a:lnTo>
                <a:lnTo>
                  <a:pt x="6293572" y="5679148"/>
                </a:lnTo>
                <a:cubicBezTo>
                  <a:pt x="6293572" y="5022649"/>
                  <a:pt x="6825771" y="4490451"/>
                  <a:pt x="7482270" y="4490451"/>
                </a:cubicBezTo>
                <a:cubicBezTo>
                  <a:pt x="7769489" y="4490451"/>
                  <a:pt x="8032915" y="4592317"/>
                  <a:pt x="8238393" y="4761892"/>
                </a:cubicBezTo>
                <a:lnTo>
                  <a:pt x="8238898" y="4762351"/>
                </a:lnTo>
                <a:lnTo>
                  <a:pt x="8210149" y="4832436"/>
                </a:lnTo>
                <a:lnTo>
                  <a:pt x="8174690" y="4908161"/>
                </a:lnTo>
                <a:lnTo>
                  <a:pt x="8063806" y="4816673"/>
                </a:lnTo>
                <a:cubicBezTo>
                  <a:pt x="7897803" y="4704524"/>
                  <a:pt x="7697684" y="4639038"/>
                  <a:pt x="7482270" y="4639038"/>
                </a:cubicBezTo>
                <a:cubicBezTo>
                  <a:pt x="6907833" y="4639038"/>
                  <a:pt x="6442159" y="5104712"/>
                  <a:pt x="6442159" y="5679148"/>
                </a:cubicBezTo>
                <a:lnTo>
                  <a:pt x="6431898" y="5679148"/>
                </a:lnTo>
                <a:lnTo>
                  <a:pt x="6426260" y="5790819"/>
                </a:lnTo>
                <a:cubicBezTo>
                  <a:pt x="6365385" y="6390238"/>
                  <a:pt x="5859157" y="6857999"/>
                  <a:pt x="5243677" y="6857999"/>
                </a:cubicBezTo>
                <a:cubicBezTo>
                  <a:pt x="4587165" y="6857999"/>
                  <a:pt x="4054957" y="6325791"/>
                  <a:pt x="4054957" y="5669279"/>
                </a:cubicBezTo>
                <a:close/>
                <a:moveTo>
                  <a:pt x="0" y="2087353"/>
                </a:moveTo>
                <a:lnTo>
                  <a:pt x="9214" y="2076451"/>
                </a:lnTo>
                <a:cubicBezTo>
                  <a:pt x="32520" y="2047767"/>
                  <a:pt x="54027" y="2021146"/>
                  <a:pt x="73846" y="1996463"/>
                </a:cubicBezTo>
                <a:lnTo>
                  <a:pt x="96067" y="1968594"/>
                </a:lnTo>
                <a:lnTo>
                  <a:pt x="184221" y="2041328"/>
                </a:lnTo>
                <a:cubicBezTo>
                  <a:pt x="350224" y="2153478"/>
                  <a:pt x="550343" y="2218963"/>
                  <a:pt x="765757" y="2218963"/>
                </a:cubicBezTo>
                <a:cubicBezTo>
                  <a:pt x="1340194" y="2218963"/>
                  <a:pt x="1805868" y="1753290"/>
                  <a:pt x="1805868" y="1178853"/>
                </a:cubicBezTo>
                <a:lnTo>
                  <a:pt x="1816129" y="1178853"/>
                </a:lnTo>
                <a:lnTo>
                  <a:pt x="1821767" y="1067182"/>
                </a:lnTo>
                <a:cubicBezTo>
                  <a:pt x="1882642" y="467762"/>
                  <a:pt x="2388870" y="0"/>
                  <a:pt x="3004350" y="0"/>
                </a:cubicBezTo>
                <a:cubicBezTo>
                  <a:pt x="3660862" y="0"/>
                  <a:pt x="4193070" y="532209"/>
                  <a:pt x="4193070" y="1188721"/>
                </a:cubicBezTo>
                <a:cubicBezTo>
                  <a:pt x="4193070" y="1845233"/>
                  <a:pt x="3660862" y="2377441"/>
                  <a:pt x="3004350" y="2377441"/>
                </a:cubicBezTo>
                <a:lnTo>
                  <a:pt x="3004350" y="2377440"/>
                </a:lnTo>
                <a:cubicBezTo>
                  <a:pt x="2423589" y="2377440"/>
                  <a:pt x="1952790" y="2848239"/>
                  <a:pt x="1952790" y="3429000"/>
                </a:cubicBezTo>
                <a:cubicBezTo>
                  <a:pt x="1952790" y="4009761"/>
                  <a:pt x="2423589" y="4480560"/>
                  <a:pt x="3004350" y="4480560"/>
                </a:cubicBezTo>
                <a:cubicBezTo>
                  <a:pt x="3585111" y="4480560"/>
                  <a:pt x="4055910" y="4009761"/>
                  <a:pt x="4055910" y="3429000"/>
                </a:cubicBezTo>
                <a:lnTo>
                  <a:pt x="4193070" y="3429000"/>
                </a:lnTo>
                <a:cubicBezTo>
                  <a:pt x="4193070" y="4085512"/>
                  <a:pt x="3660862" y="4617720"/>
                  <a:pt x="3004350" y="4617720"/>
                </a:cubicBezTo>
                <a:cubicBezTo>
                  <a:pt x="2347838" y="4617720"/>
                  <a:pt x="1815630" y="4085512"/>
                  <a:pt x="1815630" y="3429000"/>
                </a:cubicBezTo>
                <a:cubicBezTo>
                  <a:pt x="1815630" y="2772488"/>
                  <a:pt x="2347838" y="2240280"/>
                  <a:pt x="3004350" y="2240280"/>
                </a:cubicBezTo>
                <a:lnTo>
                  <a:pt x="3004350" y="2240281"/>
                </a:lnTo>
                <a:cubicBezTo>
                  <a:pt x="3585111" y="2240281"/>
                  <a:pt x="4055910" y="1769482"/>
                  <a:pt x="4055910" y="1188721"/>
                </a:cubicBezTo>
                <a:cubicBezTo>
                  <a:pt x="4055910" y="607961"/>
                  <a:pt x="3585111" y="137161"/>
                  <a:pt x="3004350" y="137161"/>
                </a:cubicBezTo>
                <a:cubicBezTo>
                  <a:pt x="2459887" y="137161"/>
                  <a:pt x="2012070" y="550950"/>
                  <a:pt x="1958219" y="1081206"/>
                </a:cubicBezTo>
                <a:lnTo>
                  <a:pt x="1953288" y="1178853"/>
                </a:lnTo>
                <a:lnTo>
                  <a:pt x="1954455" y="1178853"/>
                </a:lnTo>
                <a:cubicBezTo>
                  <a:pt x="1954455" y="1835352"/>
                  <a:pt x="1422256" y="2367550"/>
                  <a:pt x="765757" y="2367550"/>
                </a:cubicBezTo>
                <a:cubicBezTo>
                  <a:pt x="478538" y="2367550"/>
                  <a:pt x="215112" y="2265684"/>
                  <a:pt x="9635" y="2096109"/>
                </a:cubicBezTo>
                <a:close/>
              </a:path>
            </a:pathLst>
          </a:custGeom>
          <a:solidFill>
            <a:srgbClr val="000000"/>
          </a:solidFill>
          <a:ln w="18256" cap="flat">
            <a:noFill/>
            <a:prstDash val="solid"/>
            <a:miter/>
          </a:ln>
          <a:effectLst>
            <a:outerShdw blurRad="203200" sx="102000" sy="102000" algn="ctr" rotWithShape="0">
              <a:srgbClr val="5A24FD"/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A8279DF2-5BEA-02B9-1517-348E8BF83263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18900000">
            <a:off x="1268597" y="-477985"/>
            <a:ext cx="9652293" cy="9645428"/>
          </a:xfrm>
          <a:custGeom>
            <a:avLst/>
            <a:gdLst>
              <a:gd name="connsiteX0" fmla="*/ 9283170 w 9652293"/>
              <a:gd name="connsiteY0" fmla="*/ 5118419 h 9645428"/>
              <a:gd name="connsiteX1" fmla="*/ 9652293 w 9652293"/>
              <a:gd name="connsiteY1" fmla="*/ 6009563 h 9645428"/>
              <a:gd name="connsiteX2" fmla="*/ 8646014 w 9652293"/>
              <a:gd name="connsiteY2" fmla="*/ 7244224 h 9645428"/>
              <a:gd name="connsiteX3" fmla="*/ 8399086 w 9652293"/>
              <a:gd name="connsiteY3" fmla="*/ 7269117 h 9645428"/>
              <a:gd name="connsiteX4" fmla="*/ 8399086 w 9652293"/>
              <a:gd name="connsiteY4" fmla="*/ 7270310 h 9645428"/>
              <a:gd name="connsiteX5" fmla="*/ 7284235 w 9652293"/>
              <a:gd name="connsiteY5" fmla="*/ 8385161 h 9645428"/>
              <a:gd name="connsiteX6" fmla="*/ 8399086 w 9652293"/>
              <a:gd name="connsiteY6" fmla="*/ 9500013 h 9645428"/>
              <a:gd name="connsiteX7" fmla="*/ 8730609 w 9652293"/>
              <a:gd name="connsiteY7" fmla="*/ 9449892 h 9645428"/>
              <a:gd name="connsiteX8" fmla="*/ 8850467 w 9652293"/>
              <a:gd name="connsiteY8" fmla="*/ 9402666 h 9645428"/>
              <a:gd name="connsiteX9" fmla="*/ 8631575 w 9652293"/>
              <a:gd name="connsiteY9" fmla="*/ 9621559 h 9645428"/>
              <a:gd name="connsiteX10" fmla="*/ 8591012 w 9652293"/>
              <a:gd name="connsiteY10" fmla="*/ 9630907 h 9645428"/>
              <a:gd name="connsiteX11" fmla="*/ 8399086 w 9652293"/>
              <a:gd name="connsiteY11" fmla="*/ 9645428 h 9645428"/>
              <a:gd name="connsiteX12" fmla="*/ 7138820 w 9652293"/>
              <a:gd name="connsiteY12" fmla="*/ 8385161 h 9645428"/>
              <a:gd name="connsiteX13" fmla="*/ 8145099 w 9652293"/>
              <a:gd name="connsiteY13" fmla="*/ 7150498 h 9645428"/>
              <a:gd name="connsiteX14" fmla="*/ 8392027 w 9652293"/>
              <a:gd name="connsiteY14" fmla="*/ 7125606 h 9645428"/>
              <a:gd name="connsiteX15" fmla="*/ 8392028 w 9652293"/>
              <a:gd name="connsiteY15" fmla="*/ 7124414 h 9645428"/>
              <a:gd name="connsiteX16" fmla="*/ 9506879 w 9652293"/>
              <a:gd name="connsiteY16" fmla="*/ 6009562 h 9645428"/>
              <a:gd name="connsiteX17" fmla="*/ 8392027 w 9652293"/>
              <a:gd name="connsiteY17" fmla="*/ 4894711 h 9645428"/>
              <a:gd name="connsiteX18" fmla="*/ 7277176 w 9652293"/>
              <a:gd name="connsiteY18" fmla="*/ 6009562 h 9645428"/>
              <a:gd name="connsiteX19" fmla="*/ 7277977 w 9652293"/>
              <a:gd name="connsiteY19" fmla="*/ 6009562 h 9645428"/>
              <a:gd name="connsiteX20" fmla="*/ 6017711 w 9652293"/>
              <a:gd name="connsiteY20" fmla="*/ 7269829 h 9645428"/>
              <a:gd name="connsiteX21" fmla="*/ 4757444 w 9652293"/>
              <a:gd name="connsiteY21" fmla="*/ 6009562 h 9645428"/>
              <a:gd name="connsiteX22" fmla="*/ 5888856 w 9652293"/>
              <a:gd name="connsiteY22" fmla="*/ 4755803 h 9645428"/>
              <a:gd name="connsiteX23" fmla="*/ 6012694 w 9652293"/>
              <a:gd name="connsiteY23" fmla="*/ 4749548 h 9645428"/>
              <a:gd name="connsiteX24" fmla="*/ 6012694 w 9652293"/>
              <a:gd name="connsiteY24" fmla="*/ 4748080 h 9645428"/>
              <a:gd name="connsiteX25" fmla="*/ 7127546 w 9652293"/>
              <a:gd name="connsiteY25" fmla="*/ 3633228 h 9645428"/>
              <a:gd name="connsiteX26" fmla="*/ 6012695 w 9652293"/>
              <a:gd name="connsiteY26" fmla="*/ 2518377 h 9645428"/>
              <a:gd name="connsiteX27" fmla="*/ 4897844 w 9652293"/>
              <a:gd name="connsiteY27" fmla="*/ 3633228 h 9645428"/>
              <a:gd name="connsiteX28" fmla="*/ 4898645 w 9652293"/>
              <a:gd name="connsiteY28" fmla="*/ 3633228 h 9645428"/>
              <a:gd name="connsiteX29" fmla="*/ 3638379 w 9652293"/>
              <a:gd name="connsiteY29" fmla="*/ 4893495 h 9645428"/>
              <a:gd name="connsiteX30" fmla="*/ 2378113 w 9652293"/>
              <a:gd name="connsiteY30" fmla="*/ 3633228 h 9645428"/>
              <a:gd name="connsiteX31" fmla="*/ 3638379 w 9652293"/>
              <a:gd name="connsiteY31" fmla="*/ 2372962 h 9645428"/>
              <a:gd name="connsiteX32" fmla="*/ 3638379 w 9652293"/>
              <a:gd name="connsiteY32" fmla="*/ 2374991 h 9645428"/>
              <a:gd name="connsiteX33" fmla="*/ 3749841 w 9652293"/>
              <a:gd name="connsiteY33" fmla="*/ 2369363 h 9645428"/>
              <a:gd name="connsiteX34" fmla="*/ 4750704 w 9652293"/>
              <a:gd name="connsiteY34" fmla="*/ 1260268 h 9645428"/>
              <a:gd name="connsiteX35" fmla="*/ 3635852 w 9652293"/>
              <a:gd name="connsiteY35" fmla="*/ 145416 h 9645428"/>
              <a:gd name="connsiteX36" fmla="*/ 2521001 w 9652293"/>
              <a:gd name="connsiteY36" fmla="*/ 1260267 h 9645428"/>
              <a:gd name="connsiteX37" fmla="*/ 2520180 w 9652293"/>
              <a:gd name="connsiteY37" fmla="*/ 1260268 h 9645428"/>
              <a:gd name="connsiteX38" fmla="*/ 2494929 w 9652293"/>
              <a:gd name="connsiteY38" fmla="*/ 1510754 h 9645428"/>
              <a:gd name="connsiteX39" fmla="*/ 1260266 w 9652293"/>
              <a:gd name="connsiteY39" fmla="*/ 2517032 h 9645428"/>
              <a:gd name="connsiteX40" fmla="*/ 0 w 9652293"/>
              <a:gd name="connsiteY40" fmla="*/ 1256765 h 9645428"/>
              <a:gd name="connsiteX41" fmla="*/ 25468 w 9652293"/>
              <a:gd name="connsiteY41" fmla="*/ 1004126 h 9645428"/>
              <a:gd name="connsiteX42" fmla="*/ 264183 w 9652293"/>
              <a:gd name="connsiteY42" fmla="*/ 765410 h 9645428"/>
              <a:gd name="connsiteX43" fmla="*/ 233025 w 9652293"/>
              <a:gd name="connsiteY43" fmla="*/ 822815 h 9645428"/>
              <a:gd name="connsiteX44" fmla="*/ 145415 w 9652293"/>
              <a:gd name="connsiteY44" fmla="*/ 1256765 h 9645428"/>
              <a:gd name="connsiteX45" fmla="*/ 1260266 w 9652293"/>
              <a:gd name="connsiteY45" fmla="*/ 2371617 h 9645428"/>
              <a:gd name="connsiteX46" fmla="*/ 2375117 w 9652293"/>
              <a:gd name="connsiteY46" fmla="*/ 1256765 h 9645428"/>
              <a:gd name="connsiteX47" fmla="*/ 2375939 w 9652293"/>
              <a:gd name="connsiteY47" fmla="*/ 1256765 h 9645428"/>
              <a:gd name="connsiteX48" fmla="*/ 2401191 w 9652293"/>
              <a:gd name="connsiteY48" fmla="*/ 1006280 h 9645428"/>
              <a:gd name="connsiteX49" fmla="*/ 3635852 w 9652293"/>
              <a:gd name="connsiteY49" fmla="*/ 1 h 9645428"/>
              <a:gd name="connsiteX50" fmla="*/ 4896119 w 9652293"/>
              <a:gd name="connsiteY50" fmla="*/ 1260267 h 9645428"/>
              <a:gd name="connsiteX51" fmla="*/ 3635853 w 9652293"/>
              <a:gd name="connsiteY51" fmla="*/ 2520534 h 9645428"/>
              <a:gd name="connsiteX52" fmla="*/ 3635853 w 9652293"/>
              <a:gd name="connsiteY52" fmla="*/ 2518506 h 9645428"/>
              <a:gd name="connsiteX53" fmla="*/ 3524393 w 9652293"/>
              <a:gd name="connsiteY53" fmla="*/ 2524133 h 9645428"/>
              <a:gd name="connsiteX54" fmla="*/ 2523529 w 9652293"/>
              <a:gd name="connsiteY54" fmla="*/ 3633230 h 9645428"/>
              <a:gd name="connsiteX55" fmla="*/ 3638379 w 9652293"/>
              <a:gd name="connsiteY55" fmla="*/ 4748080 h 9645428"/>
              <a:gd name="connsiteX56" fmla="*/ 4753230 w 9652293"/>
              <a:gd name="connsiteY56" fmla="*/ 3633228 h 9645428"/>
              <a:gd name="connsiteX57" fmla="*/ 4752429 w 9652293"/>
              <a:gd name="connsiteY57" fmla="*/ 3633229 h 9645428"/>
              <a:gd name="connsiteX58" fmla="*/ 6012695 w 9652293"/>
              <a:gd name="connsiteY58" fmla="*/ 2372962 h 9645428"/>
              <a:gd name="connsiteX59" fmla="*/ 7272961 w 9652293"/>
              <a:gd name="connsiteY59" fmla="*/ 3633228 h 9645428"/>
              <a:gd name="connsiteX60" fmla="*/ 6141550 w 9652293"/>
              <a:gd name="connsiteY60" fmla="*/ 4886988 h 9645428"/>
              <a:gd name="connsiteX61" fmla="*/ 6017711 w 9652293"/>
              <a:gd name="connsiteY61" fmla="*/ 4893242 h 9645428"/>
              <a:gd name="connsiteX62" fmla="*/ 6017710 w 9652293"/>
              <a:gd name="connsiteY62" fmla="*/ 4894710 h 9645428"/>
              <a:gd name="connsiteX63" fmla="*/ 4902859 w 9652293"/>
              <a:gd name="connsiteY63" fmla="*/ 6009562 h 9645428"/>
              <a:gd name="connsiteX64" fmla="*/ 6017711 w 9652293"/>
              <a:gd name="connsiteY64" fmla="*/ 7124414 h 9645428"/>
              <a:gd name="connsiteX65" fmla="*/ 7132561 w 9652293"/>
              <a:gd name="connsiteY65" fmla="*/ 6009562 h 9645428"/>
              <a:gd name="connsiteX66" fmla="*/ 7131760 w 9652293"/>
              <a:gd name="connsiteY66" fmla="*/ 6009562 h 9645428"/>
              <a:gd name="connsiteX67" fmla="*/ 8392027 w 9652293"/>
              <a:gd name="connsiteY67" fmla="*/ 4749296 h 9645428"/>
              <a:gd name="connsiteX68" fmla="*/ 9283170 w 9652293"/>
              <a:gd name="connsiteY68" fmla="*/ 5118419 h 96454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</a:cxnLst>
            <a:rect l="l" t="t" r="r" b="b"/>
            <a:pathLst>
              <a:path w="9652293" h="9645428">
                <a:moveTo>
                  <a:pt x="9283170" y="5118419"/>
                </a:moveTo>
                <a:cubicBezTo>
                  <a:pt x="9511233" y="5346483"/>
                  <a:pt x="9652293" y="5661549"/>
                  <a:pt x="9652293" y="6009563"/>
                </a:cubicBezTo>
                <a:cubicBezTo>
                  <a:pt x="9652293" y="6618585"/>
                  <a:pt x="9220296" y="7126708"/>
                  <a:pt x="8646014" y="7244224"/>
                </a:cubicBezTo>
                <a:lnTo>
                  <a:pt x="8399086" y="7269117"/>
                </a:lnTo>
                <a:lnTo>
                  <a:pt x="8399086" y="7270310"/>
                </a:lnTo>
                <a:cubicBezTo>
                  <a:pt x="7783370" y="7270310"/>
                  <a:pt x="7284235" y="7769445"/>
                  <a:pt x="7284235" y="8385161"/>
                </a:cubicBezTo>
                <a:cubicBezTo>
                  <a:pt x="7284235" y="9000877"/>
                  <a:pt x="7783370" y="9500013"/>
                  <a:pt x="8399086" y="9500013"/>
                </a:cubicBezTo>
                <a:cubicBezTo>
                  <a:pt x="8514533" y="9500013"/>
                  <a:pt x="8625881" y="9482465"/>
                  <a:pt x="8730609" y="9449892"/>
                </a:cubicBezTo>
                <a:lnTo>
                  <a:pt x="8850467" y="9402666"/>
                </a:lnTo>
                <a:lnTo>
                  <a:pt x="8631575" y="9621559"/>
                </a:lnTo>
                <a:lnTo>
                  <a:pt x="8591012" y="9630907"/>
                </a:lnTo>
                <a:cubicBezTo>
                  <a:pt x="8528432" y="9640469"/>
                  <a:pt x="8464339" y="9645428"/>
                  <a:pt x="8399086" y="9645428"/>
                </a:cubicBezTo>
                <a:cubicBezTo>
                  <a:pt x="7703061" y="9645428"/>
                  <a:pt x="7138820" y="9081187"/>
                  <a:pt x="7138820" y="8385161"/>
                </a:cubicBezTo>
                <a:cubicBezTo>
                  <a:pt x="7138820" y="7776139"/>
                  <a:pt x="7570815" y="7268013"/>
                  <a:pt x="8145099" y="7150498"/>
                </a:cubicBezTo>
                <a:lnTo>
                  <a:pt x="8392027" y="7125606"/>
                </a:lnTo>
                <a:lnTo>
                  <a:pt x="8392028" y="7124414"/>
                </a:lnTo>
                <a:cubicBezTo>
                  <a:pt x="9007742" y="7124413"/>
                  <a:pt x="9506878" y="6625278"/>
                  <a:pt x="9506879" y="6009562"/>
                </a:cubicBezTo>
                <a:cubicBezTo>
                  <a:pt x="9506879" y="5393846"/>
                  <a:pt x="9007742" y="4894710"/>
                  <a:pt x="8392027" y="4894711"/>
                </a:cubicBezTo>
                <a:cubicBezTo>
                  <a:pt x="7776311" y="4894711"/>
                  <a:pt x="7277176" y="5393846"/>
                  <a:pt x="7277176" y="6009562"/>
                </a:cubicBezTo>
                <a:lnTo>
                  <a:pt x="7277977" y="6009562"/>
                </a:lnTo>
                <a:cubicBezTo>
                  <a:pt x="7277977" y="6705588"/>
                  <a:pt x="6713736" y="7269828"/>
                  <a:pt x="6017711" y="7269829"/>
                </a:cubicBezTo>
                <a:cubicBezTo>
                  <a:pt x="5321684" y="7269829"/>
                  <a:pt x="4757444" y="6705588"/>
                  <a:pt x="4757444" y="6009562"/>
                </a:cubicBezTo>
                <a:cubicBezTo>
                  <a:pt x="4757444" y="5357037"/>
                  <a:pt x="5253358" y="4820340"/>
                  <a:pt x="5888856" y="4755803"/>
                </a:cubicBezTo>
                <a:lnTo>
                  <a:pt x="6012694" y="4749548"/>
                </a:lnTo>
                <a:lnTo>
                  <a:pt x="6012694" y="4748080"/>
                </a:lnTo>
                <a:cubicBezTo>
                  <a:pt x="6628411" y="4748080"/>
                  <a:pt x="7127546" y="4248944"/>
                  <a:pt x="7127546" y="3633228"/>
                </a:cubicBezTo>
                <a:cubicBezTo>
                  <a:pt x="7127546" y="3017512"/>
                  <a:pt x="6628410" y="2518377"/>
                  <a:pt x="6012695" y="2518377"/>
                </a:cubicBezTo>
                <a:cubicBezTo>
                  <a:pt x="5396979" y="2518377"/>
                  <a:pt x="4897844" y="3017513"/>
                  <a:pt x="4897844" y="3633228"/>
                </a:cubicBezTo>
                <a:lnTo>
                  <a:pt x="4898645" y="3633228"/>
                </a:lnTo>
                <a:cubicBezTo>
                  <a:pt x="4898645" y="4329254"/>
                  <a:pt x="4334404" y="4893494"/>
                  <a:pt x="3638379" y="4893495"/>
                </a:cubicBezTo>
                <a:cubicBezTo>
                  <a:pt x="2942352" y="4893495"/>
                  <a:pt x="2378114" y="4329255"/>
                  <a:pt x="2378113" y="3633228"/>
                </a:cubicBezTo>
                <a:cubicBezTo>
                  <a:pt x="2378112" y="2937203"/>
                  <a:pt x="2942353" y="2372962"/>
                  <a:pt x="3638379" y="2372962"/>
                </a:cubicBezTo>
                <a:lnTo>
                  <a:pt x="3638379" y="2374991"/>
                </a:lnTo>
                <a:lnTo>
                  <a:pt x="3749841" y="2369363"/>
                </a:lnTo>
                <a:cubicBezTo>
                  <a:pt x="4312012" y="2312273"/>
                  <a:pt x="4750703" y="1837500"/>
                  <a:pt x="4750704" y="1260268"/>
                </a:cubicBezTo>
                <a:cubicBezTo>
                  <a:pt x="4750703" y="644552"/>
                  <a:pt x="4251568" y="145416"/>
                  <a:pt x="3635852" y="145416"/>
                </a:cubicBezTo>
                <a:cubicBezTo>
                  <a:pt x="3020137" y="145416"/>
                  <a:pt x="2521001" y="644551"/>
                  <a:pt x="2521001" y="1260267"/>
                </a:cubicBezTo>
                <a:lnTo>
                  <a:pt x="2520180" y="1260268"/>
                </a:lnTo>
                <a:lnTo>
                  <a:pt x="2494929" y="1510754"/>
                </a:lnTo>
                <a:cubicBezTo>
                  <a:pt x="2377414" y="2085035"/>
                  <a:pt x="1869289" y="2517032"/>
                  <a:pt x="1260266" y="2517032"/>
                </a:cubicBezTo>
                <a:cubicBezTo>
                  <a:pt x="564240" y="2517032"/>
                  <a:pt x="0" y="1952792"/>
                  <a:pt x="0" y="1256765"/>
                </a:cubicBezTo>
                <a:lnTo>
                  <a:pt x="25468" y="1004126"/>
                </a:lnTo>
                <a:lnTo>
                  <a:pt x="264183" y="765410"/>
                </a:lnTo>
                <a:lnTo>
                  <a:pt x="233025" y="822815"/>
                </a:lnTo>
                <a:cubicBezTo>
                  <a:pt x="176611" y="956194"/>
                  <a:pt x="145415" y="1102836"/>
                  <a:pt x="145415" y="1256765"/>
                </a:cubicBezTo>
                <a:cubicBezTo>
                  <a:pt x="145415" y="1872481"/>
                  <a:pt x="644550" y="2371617"/>
                  <a:pt x="1260266" y="2371617"/>
                </a:cubicBezTo>
                <a:cubicBezTo>
                  <a:pt x="1875982" y="2371617"/>
                  <a:pt x="2375117" y="1872481"/>
                  <a:pt x="2375117" y="1256765"/>
                </a:cubicBezTo>
                <a:lnTo>
                  <a:pt x="2375939" y="1256765"/>
                </a:lnTo>
                <a:lnTo>
                  <a:pt x="2401191" y="1006280"/>
                </a:lnTo>
                <a:cubicBezTo>
                  <a:pt x="2518706" y="431997"/>
                  <a:pt x="3026830" y="0"/>
                  <a:pt x="3635852" y="1"/>
                </a:cubicBezTo>
                <a:cubicBezTo>
                  <a:pt x="4331879" y="1"/>
                  <a:pt x="4896119" y="564241"/>
                  <a:pt x="4896119" y="1260267"/>
                </a:cubicBezTo>
                <a:cubicBezTo>
                  <a:pt x="4896119" y="1956293"/>
                  <a:pt x="4331879" y="2520534"/>
                  <a:pt x="3635853" y="2520534"/>
                </a:cubicBezTo>
                <a:lnTo>
                  <a:pt x="3635853" y="2518506"/>
                </a:lnTo>
                <a:lnTo>
                  <a:pt x="3524393" y="2524133"/>
                </a:lnTo>
                <a:cubicBezTo>
                  <a:pt x="2962222" y="2581225"/>
                  <a:pt x="2523528" y="3055995"/>
                  <a:pt x="2523529" y="3633230"/>
                </a:cubicBezTo>
                <a:cubicBezTo>
                  <a:pt x="2523529" y="4248945"/>
                  <a:pt x="3022662" y="4748079"/>
                  <a:pt x="3638379" y="4748080"/>
                </a:cubicBezTo>
                <a:cubicBezTo>
                  <a:pt x="4254094" y="4748079"/>
                  <a:pt x="4753229" y="4248944"/>
                  <a:pt x="4753230" y="3633228"/>
                </a:cubicBezTo>
                <a:lnTo>
                  <a:pt x="4752429" y="3633229"/>
                </a:lnTo>
                <a:cubicBezTo>
                  <a:pt x="4752428" y="2937202"/>
                  <a:pt x="5316668" y="2372961"/>
                  <a:pt x="6012695" y="2372962"/>
                </a:cubicBezTo>
                <a:cubicBezTo>
                  <a:pt x="6708721" y="2372962"/>
                  <a:pt x="7272961" y="2937202"/>
                  <a:pt x="7272961" y="3633228"/>
                </a:cubicBezTo>
                <a:cubicBezTo>
                  <a:pt x="7272961" y="4285753"/>
                  <a:pt x="6777046" y="4822450"/>
                  <a:pt x="6141550" y="4886988"/>
                </a:cubicBezTo>
                <a:lnTo>
                  <a:pt x="6017711" y="4893242"/>
                </a:lnTo>
                <a:lnTo>
                  <a:pt x="6017710" y="4894710"/>
                </a:lnTo>
                <a:cubicBezTo>
                  <a:pt x="5401994" y="4894710"/>
                  <a:pt x="4902859" y="5393846"/>
                  <a:pt x="4902859" y="6009562"/>
                </a:cubicBezTo>
                <a:cubicBezTo>
                  <a:pt x="4902859" y="6625278"/>
                  <a:pt x="5401995" y="7124414"/>
                  <a:pt x="6017711" y="7124414"/>
                </a:cubicBezTo>
                <a:cubicBezTo>
                  <a:pt x="6633426" y="7124413"/>
                  <a:pt x="7132561" y="6625278"/>
                  <a:pt x="7132561" y="6009562"/>
                </a:cubicBezTo>
                <a:lnTo>
                  <a:pt x="7131760" y="6009562"/>
                </a:lnTo>
                <a:cubicBezTo>
                  <a:pt x="7131760" y="5313536"/>
                  <a:pt x="7696001" y="4749296"/>
                  <a:pt x="8392027" y="4749296"/>
                </a:cubicBezTo>
                <a:cubicBezTo>
                  <a:pt x="8740040" y="4749296"/>
                  <a:pt x="9055106" y="4890356"/>
                  <a:pt x="9283170" y="5118419"/>
                </a:cubicBezTo>
                <a:close/>
              </a:path>
            </a:pathLst>
          </a:custGeom>
          <a:gradFill>
            <a:gsLst>
              <a:gs pos="0">
                <a:srgbClr val="9F6976"/>
              </a:gs>
              <a:gs pos="25000">
                <a:srgbClr val="9F7888"/>
              </a:gs>
              <a:gs pos="75000">
                <a:srgbClr val="A097AC"/>
              </a:gs>
              <a:gs pos="50000">
                <a:srgbClr val="A0889A"/>
              </a:gs>
              <a:gs pos="100000">
                <a:srgbClr val="A0A6BE"/>
              </a:gs>
            </a:gsLst>
            <a:lin ang="5400000" scaled="1"/>
          </a:gradFill>
          <a:ln w="18256" cap="flat">
            <a:noFill/>
            <a:prstDash val="solid"/>
            <a:miter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6" name="Graphic 11" descr="Single gear with solid fill">
            <a:extLst>
              <a:ext uri="{FF2B5EF4-FFF2-40B4-BE49-F238E27FC236}">
                <a16:creationId xmlns:a16="http://schemas.microsoft.com/office/drawing/2014/main" id="{D0BDA506-6F4B-2CDA-DE28-5388D3AE28DB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863102" y="1775986"/>
            <a:ext cx="1755648" cy="1755648"/>
          </a:xfrm>
          <a:custGeom>
            <a:avLst/>
            <a:gdLst>
              <a:gd name="connsiteX0" fmla="*/ 621792 w 1245412"/>
              <a:gd name="connsiteY0" fmla="*/ 841248 h 1243584"/>
              <a:gd name="connsiteX1" fmla="*/ 402336 w 1245412"/>
              <a:gd name="connsiteY1" fmla="*/ 621792 h 1243584"/>
              <a:gd name="connsiteX2" fmla="*/ 621792 w 1245412"/>
              <a:gd name="connsiteY2" fmla="*/ 402336 h 1243584"/>
              <a:gd name="connsiteX3" fmla="*/ 841248 w 1245412"/>
              <a:gd name="connsiteY3" fmla="*/ 621792 h 1243584"/>
              <a:gd name="connsiteX4" fmla="*/ 621792 w 1245412"/>
              <a:gd name="connsiteY4" fmla="*/ 841248 h 1243584"/>
              <a:gd name="connsiteX5" fmla="*/ 1115568 w 1245412"/>
              <a:gd name="connsiteY5" fmla="*/ 484632 h 1243584"/>
              <a:gd name="connsiteX6" fmla="*/ 1068019 w 1245412"/>
              <a:gd name="connsiteY6" fmla="*/ 371246 h 1243584"/>
              <a:gd name="connsiteX7" fmla="*/ 1113739 w 1245412"/>
              <a:gd name="connsiteY7" fmla="*/ 234086 h 1243584"/>
              <a:gd name="connsiteX8" fmla="*/ 1009498 w 1245412"/>
              <a:gd name="connsiteY8" fmla="*/ 129845 h 1243584"/>
              <a:gd name="connsiteX9" fmla="*/ 872338 w 1245412"/>
              <a:gd name="connsiteY9" fmla="*/ 175565 h 1243584"/>
              <a:gd name="connsiteX10" fmla="*/ 757123 w 1245412"/>
              <a:gd name="connsiteY10" fmla="*/ 128016 h 1243584"/>
              <a:gd name="connsiteX11" fmla="*/ 694944 w 1245412"/>
              <a:gd name="connsiteY11" fmla="*/ 0 h 1243584"/>
              <a:gd name="connsiteX12" fmla="*/ 548640 w 1245412"/>
              <a:gd name="connsiteY12" fmla="*/ 0 h 1243584"/>
              <a:gd name="connsiteX13" fmla="*/ 484632 w 1245412"/>
              <a:gd name="connsiteY13" fmla="*/ 128016 h 1243584"/>
              <a:gd name="connsiteX14" fmla="*/ 371246 w 1245412"/>
              <a:gd name="connsiteY14" fmla="*/ 175565 h 1243584"/>
              <a:gd name="connsiteX15" fmla="*/ 234086 w 1245412"/>
              <a:gd name="connsiteY15" fmla="*/ 129845 h 1243584"/>
              <a:gd name="connsiteX16" fmla="*/ 129845 w 1245412"/>
              <a:gd name="connsiteY16" fmla="*/ 234086 h 1243584"/>
              <a:gd name="connsiteX17" fmla="*/ 175565 w 1245412"/>
              <a:gd name="connsiteY17" fmla="*/ 371246 h 1243584"/>
              <a:gd name="connsiteX18" fmla="*/ 128016 w 1245412"/>
              <a:gd name="connsiteY18" fmla="*/ 486461 h 1243584"/>
              <a:gd name="connsiteX19" fmla="*/ 0 w 1245412"/>
              <a:gd name="connsiteY19" fmla="*/ 548640 h 1243584"/>
              <a:gd name="connsiteX20" fmla="*/ 0 w 1245412"/>
              <a:gd name="connsiteY20" fmla="*/ 694944 h 1243584"/>
              <a:gd name="connsiteX21" fmla="*/ 128016 w 1245412"/>
              <a:gd name="connsiteY21" fmla="*/ 758952 h 1243584"/>
              <a:gd name="connsiteX22" fmla="*/ 175565 w 1245412"/>
              <a:gd name="connsiteY22" fmla="*/ 872338 h 1243584"/>
              <a:gd name="connsiteX23" fmla="*/ 129845 w 1245412"/>
              <a:gd name="connsiteY23" fmla="*/ 1009498 h 1243584"/>
              <a:gd name="connsiteX24" fmla="*/ 234086 w 1245412"/>
              <a:gd name="connsiteY24" fmla="*/ 1113739 h 1243584"/>
              <a:gd name="connsiteX25" fmla="*/ 371246 w 1245412"/>
              <a:gd name="connsiteY25" fmla="*/ 1068019 h 1243584"/>
              <a:gd name="connsiteX26" fmla="*/ 486461 w 1245412"/>
              <a:gd name="connsiteY26" fmla="*/ 1115568 h 1243584"/>
              <a:gd name="connsiteX27" fmla="*/ 550469 w 1245412"/>
              <a:gd name="connsiteY27" fmla="*/ 1243584 h 1243584"/>
              <a:gd name="connsiteX28" fmla="*/ 696773 w 1245412"/>
              <a:gd name="connsiteY28" fmla="*/ 1243584 h 1243584"/>
              <a:gd name="connsiteX29" fmla="*/ 760781 w 1245412"/>
              <a:gd name="connsiteY29" fmla="*/ 1115568 h 1243584"/>
              <a:gd name="connsiteX30" fmla="*/ 874166 w 1245412"/>
              <a:gd name="connsiteY30" fmla="*/ 1068019 h 1243584"/>
              <a:gd name="connsiteX31" fmla="*/ 1011326 w 1245412"/>
              <a:gd name="connsiteY31" fmla="*/ 1113739 h 1243584"/>
              <a:gd name="connsiteX32" fmla="*/ 1115568 w 1245412"/>
              <a:gd name="connsiteY32" fmla="*/ 1009498 h 1243584"/>
              <a:gd name="connsiteX33" fmla="*/ 1069848 w 1245412"/>
              <a:gd name="connsiteY33" fmla="*/ 872338 h 1243584"/>
              <a:gd name="connsiteX34" fmla="*/ 1117397 w 1245412"/>
              <a:gd name="connsiteY34" fmla="*/ 757123 h 1243584"/>
              <a:gd name="connsiteX35" fmla="*/ 1245413 w 1245412"/>
              <a:gd name="connsiteY35" fmla="*/ 693115 h 1243584"/>
              <a:gd name="connsiteX36" fmla="*/ 1245413 w 1245412"/>
              <a:gd name="connsiteY36" fmla="*/ 546811 h 1243584"/>
              <a:gd name="connsiteX37" fmla="*/ 1115568 w 1245412"/>
              <a:gd name="connsiteY37" fmla="*/ 484632 h 1243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245412" h="1243584">
                <a:moveTo>
                  <a:pt x="621792" y="841248"/>
                </a:moveTo>
                <a:cubicBezTo>
                  <a:pt x="501091" y="841248"/>
                  <a:pt x="402336" y="742493"/>
                  <a:pt x="402336" y="621792"/>
                </a:cubicBezTo>
                <a:cubicBezTo>
                  <a:pt x="402336" y="501091"/>
                  <a:pt x="501091" y="402336"/>
                  <a:pt x="621792" y="402336"/>
                </a:cubicBezTo>
                <a:cubicBezTo>
                  <a:pt x="742493" y="402336"/>
                  <a:pt x="841248" y="501091"/>
                  <a:pt x="841248" y="621792"/>
                </a:cubicBezTo>
                <a:cubicBezTo>
                  <a:pt x="841248" y="742493"/>
                  <a:pt x="742493" y="841248"/>
                  <a:pt x="621792" y="841248"/>
                </a:cubicBezTo>
                <a:close/>
                <a:moveTo>
                  <a:pt x="1115568" y="484632"/>
                </a:moveTo>
                <a:cubicBezTo>
                  <a:pt x="1104595" y="444398"/>
                  <a:pt x="1088136" y="405994"/>
                  <a:pt x="1068019" y="371246"/>
                </a:cubicBezTo>
                <a:lnTo>
                  <a:pt x="1113739" y="234086"/>
                </a:lnTo>
                <a:lnTo>
                  <a:pt x="1009498" y="129845"/>
                </a:lnTo>
                <a:lnTo>
                  <a:pt x="872338" y="175565"/>
                </a:lnTo>
                <a:cubicBezTo>
                  <a:pt x="835762" y="155448"/>
                  <a:pt x="797357" y="138989"/>
                  <a:pt x="757123" y="128016"/>
                </a:cubicBezTo>
                <a:lnTo>
                  <a:pt x="694944" y="0"/>
                </a:lnTo>
                <a:lnTo>
                  <a:pt x="548640" y="0"/>
                </a:lnTo>
                <a:lnTo>
                  <a:pt x="484632" y="128016"/>
                </a:lnTo>
                <a:cubicBezTo>
                  <a:pt x="444398" y="138989"/>
                  <a:pt x="405994" y="155448"/>
                  <a:pt x="371246" y="175565"/>
                </a:cubicBezTo>
                <a:lnTo>
                  <a:pt x="234086" y="129845"/>
                </a:lnTo>
                <a:lnTo>
                  <a:pt x="129845" y="234086"/>
                </a:lnTo>
                <a:lnTo>
                  <a:pt x="175565" y="371246"/>
                </a:lnTo>
                <a:cubicBezTo>
                  <a:pt x="155448" y="407822"/>
                  <a:pt x="138989" y="446227"/>
                  <a:pt x="128016" y="486461"/>
                </a:cubicBezTo>
                <a:lnTo>
                  <a:pt x="0" y="548640"/>
                </a:lnTo>
                <a:lnTo>
                  <a:pt x="0" y="694944"/>
                </a:lnTo>
                <a:lnTo>
                  <a:pt x="128016" y="758952"/>
                </a:lnTo>
                <a:cubicBezTo>
                  <a:pt x="138989" y="799186"/>
                  <a:pt x="155448" y="837590"/>
                  <a:pt x="175565" y="872338"/>
                </a:cubicBezTo>
                <a:lnTo>
                  <a:pt x="129845" y="1009498"/>
                </a:lnTo>
                <a:lnTo>
                  <a:pt x="234086" y="1113739"/>
                </a:lnTo>
                <a:lnTo>
                  <a:pt x="371246" y="1068019"/>
                </a:lnTo>
                <a:cubicBezTo>
                  <a:pt x="407822" y="1088136"/>
                  <a:pt x="446227" y="1104595"/>
                  <a:pt x="486461" y="1115568"/>
                </a:cubicBezTo>
                <a:lnTo>
                  <a:pt x="550469" y="1243584"/>
                </a:lnTo>
                <a:lnTo>
                  <a:pt x="696773" y="1243584"/>
                </a:lnTo>
                <a:lnTo>
                  <a:pt x="760781" y="1115568"/>
                </a:lnTo>
                <a:cubicBezTo>
                  <a:pt x="801014" y="1104595"/>
                  <a:pt x="839419" y="1088136"/>
                  <a:pt x="874166" y="1068019"/>
                </a:cubicBezTo>
                <a:lnTo>
                  <a:pt x="1011326" y="1113739"/>
                </a:lnTo>
                <a:lnTo>
                  <a:pt x="1115568" y="1009498"/>
                </a:lnTo>
                <a:lnTo>
                  <a:pt x="1069848" y="872338"/>
                </a:lnTo>
                <a:cubicBezTo>
                  <a:pt x="1089965" y="835762"/>
                  <a:pt x="1106424" y="797357"/>
                  <a:pt x="1117397" y="757123"/>
                </a:cubicBezTo>
                <a:lnTo>
                  <a:pt x="1245413" y="693115"/>
                </a:lnTo>
                <a:lnTo>
                  <a:pt x="1245413" y="546811"/>
                </a:lnTo>
                <a:lnTo>
                  <a:pt x="1115568" y="484632"/>
                </a:lnTo>
                <a:close/>
              </a:path>
            </a:pathLst>
          </a:custGeom>
          <a:solidFill>
            <a:srgbClr val="716194"/>
          </a:solidFill>
          <a:ln w="18256" cap="flat">
            <a:noFill/>
            <a:prstDash val="solid"/>
            <a:miter/>
          </a:ln>
          <a:effectLst>
            <a:innerShdw blurRad="571500">
              <a:schemeClr val="tx1"/>
            </a:innerShdw>
          </a:effectLst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7" name="Graphic 11" descr="Single gear with solid fill">
            <a:extLst>
              <a:ext uri="{FF2B5EF4-FFF2-40B4-BE49-F238E27FC236}">
                <a16:creationId xmlns:a16="http://schemas.microsoft.com/office/drawing/2014/main" id="{DCB2AD99-3E05-8CFA-CB17-251C51EFCFFA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3581093" y="3494263"/>
            <a:ext cx="1755648" cy="1755648"/>
          </a:xfrm>
          <a:custGeom>
            <a:avLst/>
            <a:gdLst>
              <a:gd name="connsiteX0" fmla="*/ 621792 w 1245412"/>
              <a:gd name="connsiteY0" fmla="*/ 841248 h 1243584"/>
              <a:gd name="connsiteX1" fmla="*/ 402336 w 1245412"/>
              <a:gd name="connsiteY1" fmla="*/ 621792 h 1243584"/>
              <a:gd name="connsiteX2" fmla="*/ 621792 w 1245412"/>
              <a:gd name="connsiteY2" fmla="*/ 402336 h 1243584"/>
              <a:gd name="connsiteX3" fmla="*/ 841248 w 1245412"/>
              <a:gd name="connsiteY3" fmla="*/ 621792 h 1243584"/>
              <a:gd name="connsiteX4" fmla="*/ 621792 w 1245412"/>
              <a:gd name="connsiteY4" fmla="*/ 841248 h 1243584"/>
              <a:gd name="connsiteX5" fmla="*/ 1115568 w 1245412"/>
              <a:gd name="connsiteY5" fmla="*/ 484632 h 1243584"/>
              <a:gd name="connsiteX6" fmla="*/ 1068019 w 1245412"/>
              <a:gd name="connsiteY6" fmla="*/ 371246 h 1243584"/>
              <a:gd name="connsiteX7" fmla="*/ 1113739 w 1245412"/>
              <a:gd name="connsiteY7" fmla="*/ 234086 h 1243584"/>
              <a:gd name="connsiteX8" fmla="*/ 1009498 w 1245412"/>
              <a:gd name="connsiteY8" fmla="*/ 129845 h 1243584"/>
              <a:gd name="connsiteX9" fmla="*/ 872338 w 1245412"/>
              <a:gd name="connsiteY9" fmla="*/ 175565 h 1243584"/>
              <a:gd name="connsiteX10" fmla="*/ 757123 w 1245412"/>
              <a:gd name="connsiteY10" fmla="*/ 128016 h 1243584"/>
              <a:gd name="connsiteX11" fmla="*/ 694944 w 1245412"/>
              <a:gd name="connsiteY11" fmla="*/ 0 h 1243584"/>
              <a:gd name="connsiteX12" fmla="*/ 548640 w 1245412"/>
              <a:gd name="connsiteY12" fmla="*/ 0 h 1243584"/>
              <a:gd name="connsiteX13" fmla="*/ 484632 w 1245412"/>
              <a:gd name="connsiteY13" fmla="*/ 128016 h 1243584"/>
              <a:gd name="connsiteX14" fmla="*/ 371246 w 1245412"/>
              <a:gd name="connsiteY14" fmla="*/ 175565 h 1243584"/>
              <a:gd name="connsiteX15" fmla="*/ 234086 w 1245412"/>
              <a:gd name="connsiteY15" fmla="*/ 129845 h 1243584"/>
              <a:gd name="connsiteX16" fmla="*/ 129845 w 1245412"/>
              <a:gd name="connsiteY16" fmla="*/ 234086 h 1243584"/>
              <a:gd name="connsiteX17" fmla="*/ 175565 w 1245412"/>
              <a:gd name="connsiteY17" fmla="*/ 371246 h 1243584"/>
              <a:gd name="connsiteX18" fmla="*/ 128016 w 1245412"/>
              <a:gd name="connsiteY18" fmla="*/ 486461 h 1243584"/>
              <a:gd name="connsiteX19" fmla="*/ 0 w 1245412"/>
              <a:gd name="connsiteY19" fmla="*/ 548640 h 1243584"/>
              <a:gd name="connsiteX20" fmla="*/ 0 w 1245412"/>
              <a:gd name="connsiteY20" fmla="*/ 694944 h 1243584"/>
              <a:gd name="connsiteX21" fmla="*/ 128016 w 1245412"/>
              <a:gd name="connsiteY21" fmla="*/ 758952 h 1243584"/>
              <a:gd name="connsiteX22" fmla="*/ 175565 w 1245412"/>
              <a:gd name="connsiteY22" fmla="*/ 872338 h 1243584"/>
              <a:gd name="connsiteX23" fmla="*/ 129845 w 1245412"/>
              <a:gd name="connsiteY23" fmla="*/ 1009498 h 1243584"/>
              <a:gd name="connsiteX24" fmla="*/ 234086 w 1245412"/>
              <a:gd name="connsiteY24" fmla="*/ 1113739 h 1243584"/>
              <a:gd name="connsiteX25" fmla="*/ 371246 w 1245412"/>
              <a:gd name="connsiteY25" fmla="*/ 1068019 h 1243584"/>
              <a:gd name="connsiteX26" fmla="*/ 486461 w 1245412"/>
              <a:gd name="connsiteY26" fmla="*/ 1115568 h 1243584"/>
              <a:gd name="connsiteX27" fmla="*/ 550469 w 1245412"/>
              <a:gd name="connsiteY27" fmla="*/ 1243584 h 1243584"/>
              <a:gd name="connsiteX28" fmla="*/ 696773 w 1245412"/>
              <a:gd name="connsiteY28" fmla="*/ 1243584 h 1243584"/>
              <a:gd name="connsiteX29" fmla="*/ 760781 w 1245412"/>
              <a:gd name="connsiteY29" fmla="*/ 1115568 h 1243584"/>
              <a:gd name="connsiteX30" fmla="*/ 874166 w 1245412"/>
              <a:gd name="connsiteY30" fmla="*/ 1068019 h 1243584"/>
              <a:gd name="connsiteX31" fmla="*/ 1011326 w 1245412"/>
              <a:gd name="connsiteY31" fmla="*/ 1113739 h 1243584"/>
              <a:gd name="connsiteX32" fmla="*/ 1115568 w 1245412"/>
              <a:gd name="connsiteY32" fmla="*/ 1009498 h 1243584"/>
              <a:gd name="connsiteX33" fmla="*/ 1069848 w 1245412"/>
              <a:gd name="connsiteY33" fmla="*/ 872338 h 1243584"/>
              <a:gd name="connsiteX34" fmla="*/ 1117397 w 1245412"/>
              <a:gd name="connsiteY34" fmla="*/ 757123 h 1243584"/>
              <a:gd name="connsiteX35" fmla="*/ 1245413 w 1245412"/>
              <a:gd name="connsiteY35" fmla="*/ 693115 h 1243584"/>
              <a:gd name="connsiteX36" fmla="*/ 1245413 w 1245412"/>
              <a:gd name="connsiteY36" fmla="*/ 546811 h 1243584"/>
              <a:gd name="connsiteX37" fmla="*/ 1115568 w 1245412"/>
              <a:gd name="connsiteY37" fmla="*/ 484632 h 1243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245412" h="1243584">
                <a:moveTo>
                  <a:pt x="621792" y="841248"/>
                </a:moveTo>
                <a:cubicBezTo>
                  <a:pt x="501091" y="841248"/>
                  <a:pt x="402336" y="742493"/>
                  <a:pt x="402336" y="621792"/>
                </a:cubicBezTo>
                <a:cubicBezTo>
                  <a:pt x="402336" y="501091"/>
                  <a:pt x="501091" y="402336"/>
                  <a:pt x="621792" y="402336"/>
                </a:cubicBezTo>
                <a:cubicBezTo>
                  <a:pt x="742493" y="402336"/>
                  <a:pt x="841248" y="501091"/>
                  <a:pt x="841248" y="621792"/>
                </a:cubicBezTo>
                <a:cubicBezTo>
                  <a:pt x="841248" y="742493"/>
                  <a:pt x="742493" y="841248"/>
                  <a:pt x="621792" y="841248"/>
                </a:cubicBezTo>
                <a:close/>
                <a:moveTo>
                  <a:pt x="1115568" y="484632"/>
                </a:moveTo>
                <a:cubicBezTo>
                  <a:pt x="1104595" y="444398"/>
                  <a:pt x="1088136" y="405994"/>
                  <a:pt x="1068019" y="371246"/>
                </a:cubicBezTo>
                <a:lnTo>
                  <a:pt x="1113739" y="234086"/>
                </a:lnTo>
                <a:lnTo>
                  <a:pt x="1009498" y="129845"/>
                </a:lnTo>
                <a:lnTo>
                  <a:pt x="872338" y="175565"/>
                </a:lnTo>
                <a:cubicBezTo>
                  <a:pt x="835762" y="155448"/>
                  <a:pt x="797357" y="138989"/>
                  <a:pt x="757123" y="128016"/>
                </a:cubicBezTo>
                <a:lnTo>
                  <a:pt x="694944" y="0"/>
                </a:lnTo>
                <a:lnTo>
                  <a:pt x="548640" y="0"/>
                </a:lnTo>
                <a:lnTo>
                  <a:pt x="484632" y="128016"/>
                </a:lnTo>
                <a:cubicBezTo>
                  <a:pt x="444398" y="138989"/>
                  <a:pt x="405994" y="155448"/>
                  <a:pt x="371246" y="175565"/>
                </a:cubicBezTo>
                <a:lnTo>
                  <a:pt x="234086" y="129845"/>
                </a:lnTo>
                <a:lnTo>
                  <a:pt x="129845" y="234086"/>
                </a:lnTo>
                <a:lnTo>
                  <a:pt x="175565" y="371246"/>
                </a:lnTo>
                <a:cubicBezTo>
                  <a:pt x="155448" y="407822"/>
                  <a:pt x="138989" y="446227"/>
                  <a:pt x="128016" y="486461"/>
                </a:cubicBezTo>
                <a:lnTo>
                  <a:pt x="0" y="548640"/>
                </a:lnTo>
                <a:lnTo>
                  <a:pt x="0" y="694944"/>
                </a:lnTo>
                <a:lnTo>
                  <a:pt x="128016" y="758952"/>
                </a:lnTo>
                <a:cubicBezTo>
                  <a:pt x="138989" y="799186"/>
                  <a:pt x="155448" y="837590"/>
                  <a:pt x="175565" y="872338"/>
                </a:cubicBezTo>
                <a:lnTo>
                  <a:pt x="129845" y="1009498"/>
                </a:lnTo>
                <a:lnTo>
                  <a:pt x="234086" y="1113739"/>
                </a:lnTo>
                <a:lnTo>
                  <a:pt x="371246" y="1068019"/>
                </a:lnTo>
                <a:cubicBezTo>
                  <a:pt x="407822" y="1088136"/>
                  <a:pt x="446227" y="1104595"/>
                  <a:pt x="486461" y="1115568"/>
                </a:cubicBezTo>
                <a:lnTo>
                  <a:pt x="550469" y="1243584"/>
                </a:lnTo>
                <a:lnTo>
                  <a:pt x="696773" y="1243584"/>
                </a:lnTo>
                <a:lnTo>
                  <a:pt x="760781" y="1115568"/>
                </a:lnTo>
                <a:cubicBezTo>
                  <a:pt x="801014" y="1104595"/>
                  <a:pt x="839419" y="1088136"/>
                  <a:pt x="874166" y="1068019"/>
                </a:cubicBezTo>
                <a:lnTo>
                  <a:pt x="1011326" y="1113739"/>
                </a:lnTo>
                <a:lnTo>
                  <a:pt x="1115568" y="1009498"/>
                </a:lnTo>
                <a:lnTo>
                  <a:pt x="1069848" y="872338"/>
                </a:lnTo>
                <a:cubicBezTo>
                  <a:pt x="1089965" y="835762"/>
                  <a:pt x="1106424" y="797357"/>
                  <a:pt x="1117397" y="757123"/>
                </a:cubicBezTo>
                <a:lnTo>
                  <a:pt x="1245413" y="693115"/>
                </a:lnTo>
                <a:lnTo>
                  <a:pt x="1245413" y="546811"/>
                </a:lnTo>
                <a:lnTo>
                  <a:pt x="1115568" y="484632"/>
                </a:lnTo>
                <a:close/>
              </a:path>
            </a:pathLst>
          </a:custGeom>
          <a:solidFill>
            <a:srgbClr val="716194"/>
          </a:solidFill>
          <a:ln w="18256" cap="flat">
            <a:noFill/>
            <a:prstDash val="solid"/>
            <a:miter/>
          </a:ln>
          <a:effectLst>
            <a:innerShdw blurRad="571500">
              <a:schemeClr val="tx1"/>
            </a:innerShdw>
          </a:effectLst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8" name="Graphic 11" descr="Single gear with solid fill">
            <a:extLst>
              <a:ext uri="{FF2B5EF4-FFF2-40B4-BE49-F238E27FC236}">
                <a16:creationId xmlns:a16="http://schemas.microsoft.com/office/drawing/2014/main" id="{1CB12946-3A74-F3CE-CA4A-F131E34D12E7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5234334" y="1775986"/>
            <a:ext cx="1755648" cy="1755648"/>
          </a:xfrm>
          <a:custGeom>
            <a:avLst/>
            <a:gdLst>
              <a:gd name="connsiteX0" fmla="*/ 621792 w 1245412"/>
              <a:gd name="connsiteY0" fmla="*/ 841248 h 1243584"/>
              <a:gd name="connsiteX1" fmla="*/ 402336 w 1245412"/>
              <a:gd name="connsiteY1" fmla="*/ 621792 h 1243584"/>
              <a:gd name="connsiteX2" fmla="*/ 621792 w 1245412"/>
              <a:gd name="connsiteY2" fmla="*/ 402336 h 1243584"/>
              <a:gd name="connsiteX3" fmla="*/ 841248 w 1245412"/>
              <a:gd name="connsiteY3" fmla="*/ 621792 h 1243584"/>
              <a:gd name="connsiteX4" fmla="*/ 621792 w 1245412"/>
              <a:gd name="connsiteY4" fmla="*/ 841248 h 1243584"/>
              <a:gd name="connsiteX5" fmla="*/ 1115568 w 1245412"/>
              <a:gd name="connsiteY5" fmla="*/ 484632 h 1243584"/>
              <a:gd name="connsiteX6" fmla="*/ 1068019 w 1245412"/>
              <a:gd name="connsiteY6" fmla="*/ 371246 h 1243584"/>
              <a:gd name="connsiteX7" fmla="*/ 1113739 w 1245412"/>
              <a:gd name="connsiteY7" fmla="*/ 234086 h 1243584"/>
              <a:gd name="connsiteX8" fmla="*/ 1009498 w 1245412"/>
              <a:gd name="connsiteY8" fmla="*/ 129845 h 1243584"/>
              <a:gd name="connsiteX9" fmla="*/ 872338 w 1245412"/>
              <a:gd name="connsiteY9" fmla="*/ 175565 h 1243584"/>
              <a:gd name="connsiteX10" fmla="*/ 757123 w 1245412"/>
              <a:gd name="connsiteY10" fmla="*/ 128016 h 1243584"/>
              <a:gd name="connsiteX11" fmla="*/ 694944 w 1245412"/>
              <a:gd name="connsiteY11" fmla="*/ 0 h 1243584"/>
              <a:gd name="connsiteX12" fmla="*/ 548640 w 1245412"/>
              <a:gd name="connsiteY12" fmla="*/ 0 h 1243584"/>
              <a:gd name="connsiteX13" fmla="*/ 484632 w 1245412"/>
              <a:gd name="connsiteY13" fmla="*/ 128016 h 1243584"/>
              <a:gd name="connsiteX14" fmla="*/ 371246 w 1245412"/>
              <a:gd name="connsiteY14" fmla="*/ 175565 h 1243584"/>
              <a:gd name="connsiteX15" fmla="*/ 234086 w 1245412"/>
              <a:gd name="connsiteY15" fmla="*/ 129845 h 1243584"/>
              <a:gd name="connsiteX16" fmla="*/ 129845 w 1245412"/>
              <a:gd name="connsiteY16" fmla="*/ 234086 h 1243584"/>
              <a:gd name="connsiteX17" fmla="*/ 175565 w 1245412"/>
              <a:gd name="connsiteY17" fmla="*/ 371246 h 1243584"/>
              <a:gd name="connsiteX18" fmla="*/ 128016 w 1245412"/>
              <a:gd name="connsiteY18" fmla="*/ 486461 h 1243584"/>
              <a:gd name="connsiteX19" fmla="*/ 0 w 1245412"/>
              <a:gd name="connsiteY19" fmla="*/ 548640 h 1243584"/>
              <a:gd name="connsiteX20" fmla="*/ 0 w 1245412"/>
              <a:gd name="connsiteY20" fmla="*/ 694944 h 1243584"/>
              <a:gd name="connsiteX21" fmla="*/ 128016 w 1245412"/>
              <a:gd name="connsiteY21" fmla="*/ 758952 h 1243584"/>
              <a:gd name="connsiteX22" fmla="*/ 175565 w 1245412"/>
              <a:gd name="connsiteY22" fmla="*/ 872338 h 1243584"/>
              <a:gd name="connsiteX23" fmla="*/ 129845 w 1245412"/>
              <a:gd name="connsiteY23" fmla="*/ 1009498 h 1243584"/>
              <a:gd name="connsiteX24" fmla="*/ 234086 w 1245412"/>
              <a:gd name="connsiteY24" fmla="*/ 1113739 h 1243584"/>
              <a:gd name="connsiteX25" fmla="*/ 371246 w 1245412"/>
              <a:gd name="connsiteY25" fmla="*/ 1068019 h 1243584"/>
              <a:gd name="connsiteX26" fmla="*/ 486461 w 1245412"/>
              <a:gd name="connsiteY26" fmla="*/ 1115568 h 1243584"/>
              <a:gd name="connsiteX27" fmla="*/ 550469 w 1245412"/>
              <a:gd name="connsiteY27" fmla="*/ 1243584 h 1243584"/>
              <a:gd name="connsiteX28" fmla="*/ 696773 w 1245412"/>
              <a:gd name="connsiteY28" fmla="*/ 1243584 h 1243584"/>
              <a:gd name="connsiteX29" fmla="*/ 760781 w 1245412"/>
              <a:gd name="connsiteY29" fmla="*/ 1115568 h 1243584"/>
              <a:gd name="connsiteX30" fmla="*/ 874166 w 1245412"/>
              <a:gd name="connsiteY30" fmla="*/ 1068019 h 1243584"/>
              <a:gd name="connsiteX31" fmla="*/ 1011326 w 1245412"/>
              <a:gd name="connsiteY31" fmla="*/ 1113739 h 1243584"/>
              <a:gd name="connsiteX32" fmla="*/ 1115568 w 1245412"/>
              <a:gd name="connsiteY32" fmla="*/ 1009498 h 1243584"/>
              <a:gd name="connsiteX33" fmla="*/ 1069848 w 1245412"/>
              <a:gd name="connsiteY33" fmla="*/ 872338 h 1243584"/>
              <a:gd name="connsiteX34" fmla="*/ 1117397 w 1245412"/>
              <a:gd name="connsiteY34" fmla="*/ 757123 h 1243584"/>
              <a:gd name="connsiteX35" fmla="*/ 1245413 w 1245412"/>
              <a:gd name="connsiteY35" fmla="*/ 693115 h 1243584"/>
              <a:gd name="connsiteX36" fmla="*/ 1245413 w 1245412"/>
              <a:gd name="connsiteY36" fmla="*/ 546811 h 1243584"/>
              <a:gd name="connsiteX37" fmla="*/ 1115568 w 1245412"/>
              <a:gd name="connsiteY37" fmla="*/ 484632 h 1243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245412" h="1243584">
                <a:moveTo>
                  <a:pt x="621792" y="841248"/>
                </a:moveTo>
                <a:cubicBezTo>
                  <a:pt x="501091" y="841248"/>
                  <a:pt x="402336" y="742493"/>
                  <a:pt x="402336" y="621792"/>
                </a:cubicBezTo>
                <a:cubicBezTo>
                  <a:pt x="402336" y="501091"/>
                  <a:pt x="501091" y="402336"/>
                  <a:pt x="621792" y="402336"/>
                </a:cubicBezTo>
                <a:cubicBezTo>
                  <a:pt x="742493" y="402336"/>
                  <a:pt x="841248" y="501091"/>
                  <a:pt x="841248" y="621792"/>
                </a:cubicBezTo>
                <a:cubicBezTo>
                  <a:pt x="841248" y="742493"/>
                  <a:pt x="742493" y="841248"/>
                  <a:pt x="621792" y="841248"/>
                </a:cubicBezTo>
                <a:close/>
                <a:moveTo>
                  <a:pt x="1115568" y="484632"/>
                </a:moveTo>
                <a:cubicBezTo>
                  <a:pt x="1104595" y="444398"/>
                  <a:pt x="1088136" y="405994"/>
                  <a:pt x="1068019" y="371246"/>
                </a:cubicBezTo>
                <a:lnTo>
                  <a:pt x="1113739" y="234086"/>
                </a:lnTo>
                <a:lnTo>
                  <a:pt x="1009498" y="129845"/>
                </a:lnTo>
                <a:lnTo>
                  <a:pt x="872338" y="175565"/>
                </a:lnTo>
                <a:cubicBezTo>
                  <a:pt x="835762" y="155448"/>
                  <a:pt x="797357" y="138989"/>
                  <a:pt x="757123" y="128016"/>
                </a:cubicBezTo>
                <a:lnTo>
                  <a:pt x="694944" y="0"/>
                </a:lnTo>
                <a:lnTo>
                  <a:pt x="548640" y="0"/>
                </a:lnTo>
                <a:lnTo>
                  <a:pt x="484632" y="128016"/>
                </a:lnTo>
                <a:cubicBezTo>
                  <a:pt x="444398" y="138989"/>
                  <a:pt x="405994" y="155448"/>
                  <a:pt x="371246" y="175565"/>
                </a:cubicBezTo>
                <a:lnTo>
                  <a:pt x="234086" y="129845"/>
                </a:lnTo>
                <a:lnTo>
                  <a:pt x="129845" y="234086"/>
                </a:lnTo>
                <a:lnTo>
                  <a:pt x="175565" y="371246"/>
                </a:lnTo>
                <a:cubicBezTo>
                  <a:pt x="155448" y="407822"/>
                  <a:pt x="138989" y="446227"/>
                  <a:pt x="128016" y="486461"/>
                </a:cubicBezTo>
                <a:lnTo>
                  <a:pt x="0" y="548640"/>
                </a:lnTo>
                <a:lnTo>
                  <a:pt x="0" y="694944"/>
                </a:lnTo>
                <a:lnTo>
                  <a:pt x="128016" y="758952"/>
                </a:lnTo>
                <a:cubicBezTo>
                  <a:pt x="138989" y="799186"/>
                  <a:pt x="155448" y="837590"/>
                  <a:pt x="175565" y="872338"/>
                </a:cubicBezTo>
                <a:lnTo>
                  <a:pt x="129845" y="1009498"/>
                </a:lnTo>
                <a:lnTo>
                  <a:pt x="234086" y="1113739"/>
                </a:lnTo>
                <a:lnTo>
                  <a:pt x="371246" y="1068019"/>
                </a:lnTo>
                <a:cubicBezTo>
                  <a:pt x="407822" y="1088136"/>
                  <a:pt x="446227" y="1104595"/>
                  <a:pt x="486461" y="1115568"/>
                </a:cubicBezTo>
                <a:lnTo>
                  <a:pt x="550469" y="1243584"/>
                </a:lnTo>
                <a:lnTo>
                  <a:pt x="696773" y="1243584"/>
                </a:lnTo>
                <a:lnTo>
                  <a:pt x="760781" y="1115568"/>
                </a:lnTo>
                <a:cubicBezTo>
                  <a:pt x="801014" y="1104595"/>
                  <a:pt x="839419" y="1088136"/>
                  <a:pt x="874166" y="1068019"/>
                </a:cubicBezTo>
                <a:lnTo>
                  <a:pt x="1011326" y="1113739"/>
                </a:lnTo>
                <a:lnTo>
                  <a:pt x="1115568" y="1009498"/>
                </a:lnTo>
                <a:lnTo>
                  <a:pt x="1069848" y="872338"/>
                </a:lnTo>
                <a:cubicBezTo>
                  <a:pt x="1089965" y="835762"/>
                  <a:pt x="1106424" y="797357"/>
                  <a:pt x="1117397" y="757123"/>
                </a:cubicBezTo>
                <a:lnTo>
                  <a:pt x="1245413" y="693115"/>
                </a:lnTo>
                <a:lnTo>
                  <a:pt x="1245413" y="546811"/>
                </a:lnTo>
                <a:lnTo>
                  <a:pt x="1115568" y="484632"/>
                </a:lnTo>
                <a:close/>
              </a:path>
            </a:pathLst>
          </a:custGeom>
          <a:solidFill>
            <a:srgbClr val="716194"/>
          </a:solidFill>
          <a:ln w="18256" cap="flat">
            <a:noFill/>
            <a:prstDash val="solid"/>
            <a:miter/>
          </a:ln>
          <a:effectLst>
            <a:innerShdw blurRad="571500">
              <a:schemeClr val="tx1"/>
            </a:innerShdw>
          </a:effectLst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9" name="Graphic 11" descr="Single gear with solid fill">
            <a:extLst>
              <a:ext uri="{FF2B5EF4-FFF2-40B4-BE49-F238E27FC236}">
                <a16:creationId xmlns:a16="http://schemas.microsoft.com/office/drawing/2014/main" id="{94B9DB6F-223A-F2B7-98A0-FB895DA9D80C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8605566" y="1775986"/>
            <a:ext cx="1755648" cy="1755648"/>
          </a:xfrm>
          <a:custGeom>
            <a:avLst/>
            <a:gdLst>
              <a:gd name="connsiteX0" fmla="*/ 621792 w 1245412"/>
              <a:gd name="connsiteY0" fmla="*/ 841248 h 1243584"/>
              <a:gd name="connsiteX1" fmla="*/ 402336 w 1245412"/>
              <a:gd name="connsiteY1" fmla="*/ 621792 h 1243584"/>
              <a:gd name="connsiteX2" fmla="*/ 621792 w 1245412"/>
              <a:gd name="connsiteY2" fmla="*/ 402336 h 1243584"/>
              <a:gd name="connsiteX3" fmla="*/ 841248 w 1245412"/>
              <a:gd name="connsiteY3" fmla="*/ 621792 h 1243584"/>
              <a:gd name="connsiteX4" fmla="*/ 621792 w 1245412"/>
              <a:gd name="connsiteY4" fmla="*/ 841248 h 1243584"/>
              <a:gd name="connsiteX5" fmla="*/ 1115568 w 1245412"/>
              <a:gd name="connsiteY5" fmla="*/ 484632 h 1243584"/>
              <a:gd name="connsiteX6" fmla="*/ 1068019 w 1245412"/>
              <a:gd name="connsiteY6" fmla="*/ 371246 h 1243584"/>
              <a:gd name="connsiteX7" fmla="*/ 1113739 w 1245412"/>
              <a:gd name="connsiteY7" fmla="*/ 234086 h 1243584"/>
              <a:gd name="connsiteX8" fmla="*/ 1009498 w 1245412"/>
              <a:gd name="connsiteY8" fmla="*/ 129845 h 1243584"/>
              <a:gd name="connsiteX9" fmla="*/ 872338 w 1245412"/>
              <a:gd name="connsiteY9" fmla="*/ 175565 h 1243584"/>
              <a:gd name="connsiteX10" fmla="*/ 757123 w 1245412"/>
              <a:gd name="connsiteY10" fmla="*/ 128016 h 1243584"/>
              <a:gd name="connsiteX11" fmla="*/ 694944 w 1245412"/>
              <a:gd name="connsiteY11" fmla="*/ 0 h 1243584"/>
              <a:gd name="connsiteX12" fmla="*/ 548640 w 1245412"/>
              <a:gd name="connsiteY12" fmla="*/ 0 h 1243584"/>
              <a:gd name="connsiteX13" fmla="*/ 484632 w 1245412"/>
              <a:gd name="connsiteY13" fmla="*/ 128016 h 1243584"/>
              <a:gd name="connsiteX14" fmla="*/ 371246 w 1245412"/>
              <a:gd name="connsiteY14" fmla="*/ 175565 h 1243584"/>
              <a:gd name="connsiteX15" fmla="*/ 234086 w 1245412"/>
              <a:gd name="connsiteY15" fmla="*/ 129845 h 1243584"/>
              <a:gd name="connsiteX16" fmla="*/ 129845 w 1245412"/>
              <a:gd name="connsiteY16" fmla="*/ 234086 h 1243584"/>
              <a:gd name="connsiteX17" fmla="*/ 175565 w 1245412"/>
              <a:gd name="connsiteY17" fmla="*/ 371246 h 1243584"/>
              <a:gd name="connsiteX18" fmla="*/ 128016 w 1245412"/>
              <a:gd name="connsiteY18" fmla="*/ 486461 h 1243584"/>
              <a:gd name="connsiteX19" fmla="*/ 0 w 1245412"/>
              <a:gd name="connsiteY19" fmla="*/ 548640 h 1243584"/>
              <a:gd name="connsiteX20" fmla="*/ 0 w 1245412"/>
              <a:gd name="connsiteY20" fmla="*/ 694944 h 1243584"/>
              <a:gd name="connsiteX21" fmla="*/ 128016 w 1245412"/>
              <a:gd name="connsiteY21" fmla="*/ 758952 h 1243584"/>
              <a:gd name="connsiteX22" fmla="*/ 175565 w 1245412"/>
              <a:gd name="connsiteY22" fmla="*/ 872338 h 1243584"/>
              <a:gd name="connsiteX23" fmla="*/ 129845 w 1245412"/>
              <a:gd name="connsiteY23" fmla="*/ 1009498 h 1243584"/>
              <a:gd name="connsiteX24" fmla="*/ 234086 w 1245412"/>
              <a:gd name="connsiteY24" fmla="*/ 1113739 h 1243584"/>
              <a:gd name="connsiteX25" fmla="*/ 371246 w 1245412"/>
              <a:gd name="connsiteY25" fmla="*/ 1068019 h 1243584"/>
              <a:gd name="connsiteX26" fmla="*/ 486461 w 1245412"/>
              <a:gd name="connsiteY26" fmla="*/ 1115568 h 1243584"/>
              <a:gd name="connsiteX27" fmla="*/ 550469 w 1245412"/>
              <a:gd name="connsiteY27" fmla="*/ 1243584 h 1243584"/>
              <a:gd name="connsiteX28" fmla="*/ 696773 w 1245412"/>
              <a:gd name="connsiteY28" fmla="*/ 1243584 h 1243584"/>
              <a:gd name="connsiteX29" fmla="*/ 760781 w 1245412"/>
              <a:gd name="connsiteY29" fmla="*/ 1115568 h 1243584"/>
              <a:gd name="connsiteX30" fmla="*/ 874166 w 1245412"/>
              <a:gd name="connsiteY30" fmla="*/ 1068019 h 1243584"/>
              <a:gd name="connsiteX31" fmla="*/ 1011326 w 1245412"/>
              <a:gd name="connsiteY31" fmla="*/ 1113739 h 1243584"/>
              <a:gd name="connsiteX32" fmla="*/ 1115568 w 1245412"/>
              <a:gd name="connsiteY32" fmla="*/ 1009498 h 1243584"/>
              <a:gd name="connsiteX33" fmla="*/ 1069848 w 1245412"/>
              <a:gd name="connsiteY33" fmla="*/ 872338 h 1243584"/>
              <a:gd name="connsiteX34" fmla="*/ 1117397 w 1245412"/>
              <a:gd name="connsiteY34" fmla="*/ 757123 h 1243584"/>
              <a:gd name="connsiteX35" fmla="*/ 1245413 w 1245412"/>
              <a:gd name="connsiteY35" fmla="*/ 693115 h 1243584"/>
              <a:gd name="connsiteX36" fmla="*/ 1245413 w 1245412"/>
              <a:gd name="connsiteY36" fmla="*/ 546811 h 1243584"/>
              <a:gd name="connsiteX37" fmla="*/ 1115568 w 1245412"/>
              <a:gd name="connsiteY37" fmla="*/ 484632 h 1243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245412" h="1243584">
                <a:moveTo>
                  <a:pt x="621792" y="841248"/>
                </a:moveTo>
                <a:cubicBezTo>
                  <a:pt x="501091" y="841248"/>
                  <a:pt x="402336" y="742493"/>
                  <a:pt x="402336" y="621792"/>
                </a:cubicBezTo>
                <a:cubicBezTo>
                  <a:pt x="402336" y="501091"/>
                  <a:pt x="501091" y="402336"/>
                  <a:pt x="621792" y="402336"/>
                </a:cubicBezTo>
                <a:cubicBezTo>
                  <a:pt x="742493" y="402336"/>
                  <a:pt x="841248" y="501091"/>
                  <a:pt x="841248" y="621792"/>
                </a:cubicBezTo>
                <a:cubicBezTo>
                  <a:pt x="841248" y="742493"/>
                  <a:pt x="742493" y="841248"/>
                  <a:pt x="621792" y="841248"/>
                </a:cubicBezTo>
                <a:close/>
                <a:moveTo>
                  <a:pt x="1115568" y="484632"/>
                </a:moveTo>
                <a:cubicBezTo>
                  <a:pt x="1104595" y="444398"/>
                  <a:pt x="1088136" y="405994"/>
                  <a:pt x="1068019" y="371246"/>
                </a:cubicBezTo>
                <a:lnTo>
                  <a:pt x="1113739" y="234086"/>
                </a:lnTo>
                <a:lnTo>
                  <a:pt x="1009498" y="129845"/>
                </a:lnTo>
                <a:lnTo>
                  <a:pt x="872338" y="175565"/>
                </a:lnTo>
                <a:cubicBezTo>
                  <a:pt x="835762" y="155448"/>
                  <a:pt x="797357" y="138989"/>
                  <a:pt x="757123" y="128016"/>
                </a:cubicBezTo>
                <a:lnTo>
                  <a:pt x="694944" y="0"/>
                </a:lnTo>
                <a:lnTo>
                  <a:pt x="548640" y="0"/>
                </a:lnTo>
                <a:lnTo>
                  <a:pt x="484632" y="128016"/>
                </a:lnTo>
                <a:cubicBezTo>
                  <a:pt x="444398" y="138989"/>
                  <a:pt x="405994" y="155448"/>
                  <a:pt x="371246" y="175565"/>
                </a:cubicBezTo>
                <a:lnTo>
                  <a:pt x="234086" y="129845"/>
                </a:lnTo>
                <a:lnTo>
                  <a:pt x="129845" y="234086"/>
                </a:lnTo>
                <a:lnTo>
                  <a:pt x="175565" y="371246"/>
                </a:lnTo>
                <a:cubicBezTo>
                  <a:pt x="155448" y="407822"/>
                  <a:pt x="138989" y="446227"/>
                  <a:pt x="128016" y="486461"/>
                </a:cubicBezTo>
                <a:lnTo>
                  <a:pt x="0" y="548640"/>
                </a:lnTo>
                <a:lnTo>
                  <a:pt x="0" y="694944"/>
                </a:lnTo>
                <a:lnTo>
                  <a:pt x="128016" y="758952"/>
                </a:lnTo>
                <a:cubicBezTo>
                  <a:pt x="138989" y="799186"/>
                  <a:pt x="155448" y="837590"/>
                  <a:pt x="175565" y="872338"/>
                </a:cubicBezTo>
                <a:lnTo>
                  <a:pt x="129845" y="1009498"/>
                </a:lnTo>
                <a:lnTo>
                  <a:pt x="234086" y="1113739"/>
                </a:lnTo>
                <a:lnTo>
                  <a:pt x="371246" y="1068019"/>
                </a:lnTo>
                <a:cubicBezTo>
                  <a:pt x="407822" y="1088136"/>
                  <a:pt x="446227" y="1104595"/>
                  <a:pt x="486461" y="1115568"/>
                </a:cubicBezTo>
                <a:lnTo>
                  <a:pt x="550469" y="1243584"/>
                </a:lnTo>
                <a:lnTo>
                  <a:pt x="696773" y="1243584"/>
                </a:lnTo>
                <a:lnTo>
                  <a:pt x="760781" y="1115568"/>
                </a:lnTo>
                <a:cubicBezTo>
                  <a:pt x="801014" y="1104595"/>
                  <a:pt x="839419" y="1088136"/>
                  <a:pt x="874166" y="1068019"/>
                </a:cubicBezTo>
                <a:lnTo>
                  <a:pt x="1011326" y="1113739"/>
                </a:lnTo>
                <a:lnTo>
                  <a:pt x="1115568" y="1009498"/>
                </a:lnTo>
                <a:lnTo>
                  <a:pt x="1069848" y="872338"/>
                </a:lnTo>
                <a:cubicBezTo>
                  <a:pt x="1089965" y="835762"/>
                  <a:pt x="1106424" y="797357"/>
                  <a:pt x="1117397" y="757123"/>
                </a:cubicBezTo>
                <a:lnTo>
                  <a:pt x="1245413" y="693115"/>
                </a:lnTo>
                <a:lnTo>
                  <a:pt x="1245413" y="546811"/>
                </a:lnTo>
                <a:lnTo>
                  <a:pt x="1115568" y="484632"/>
                </a:lnTo>
                <a:close/>
              </a:path>
            </a:pathLst>
          </a:custGeom>
          <a:solidFill>
            <a:srgbClr val="716194"/>
          </a:solidFill>
          <a:ln w="18256" cap="flat">
            <a:noFill/>
            <a:prstDash val="solid"/>
            <a:miter/>
          </a:ln>
          <a:effectLst>
            <a:innerShdw blurRad="571500">
              <a:schemeClr val="tx1"/>
            </a:innerShdw>
          </a:effectLst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0" name="Circle: Hollow 29">
            <a:extLst>
              <a:ext uri="{FF2B5EF4-FFF2-40B4-BE49-F238E27FC236}">
                <a16:creationId xmlns:a16="http://schemas.microsoft.com/office/drawing/2014/main" id="{C20FE183-6982-9E59-48E6-9FB2A0B2DA44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9019840" y="2190260"/>
            <a:ext cx="927100" cy="927100"/>
          </a:xfrm>
          <a:prstGeom prst="donut">
            <a:avLst>
              <a:gd name="adj" fmla="val 13771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1" name="Circle: Hollow 30">
            <a:extLst>
              <a:ext uri="{FF2B5EF4-FFF2-40B4-BE49-F238E27FC236}">
                <a16:creationId xmlns:a16="http://schemas.microsoft.com/office/drawing/2014/main" id="{0FFCEB79-D6AD-5D71-CB1E-314C46229A6A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5648608" y="2190260"/>
            <a:ext cx="927100" cy="927100"/>
          </a:xfrm>
          <a:prstGeom prst="donut">
            <a:avLst>
              <a:gd name="adj" fmla="val 13771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2" name="Circle: Hollow 31">
            <a:extLst>
              <a:ext uri="{FF2B5EF4-FFF2-40B4-BE49-F238E27FC236}">
                <a16:creationId xmlns:a16="http://schemas.microsoft.com/office/drawing/2014/main" id="{08312895-7466-CFFE-FF2E-83E6420F2284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3995367" y="3908537"/>
            <a:ext cx="927100" cy="927100"/>
          </a:xfrm>
          <a:prstGeom prst="donut">
            <a:avLst>
              <a:gd name="adj" fmla="val 13771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3" name="Circle: Hollow 32">
            <a:extLst>
              <a:ext uri="{FF2B5EF4-FFF2-40B4-BE49-F238E27FC236}">
                <a16:creationId xmlns:a16="http://schemas.microsoft.com/office/drawing/2014/main" id="{A4D5013D-F57B-9D1E-284A-5FADD0E31A3E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277376" y="2190260"/>
            <a:ext cx="927100" cy="927100"/>
          </a:xfrm>
          <a:prstGeom prst="donut">
            <a:avLst>
              <a:gd name="adj" fmla="val 13771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34" name="Graphic 33" descr="Lightbulb and gear with solid fill">
            <a:extLst>
              <a:ext uri="{FF2B5EF4-FFF2-40B4-BE49-F238E27FC236}">
                <a16:creationId xmlns:a16="http://schemas.microsoft.com/office/drawing/2014/main" id="{64F21BB0-CABC-082C-C4A8-39D9AE81727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512326" y="2425210"/>
            <a:ext cx="457200" cy="457200"/>
          </a:xfrm>
          <a:prstGeom prst="rect">
            <a:avLst/>
          </a:prstGeom>
        </p:spPr>
      </p:pic>
      <p:pic>
        <p:nvPicPr>
          <p:cNvPr id="35" name="Graphic 34" descr="Bar graph with upward trend with solid fill">
            <a:extLst>
              <a:ext uri="{FF2B5EF4-FFF2-40B4-BE49-F238E27FC236}">
                <a16:creationId xmlns:a16="http://schemas.microsoft.com/office/drawing/2014/main" id="{532D6A14-469B-25D8-3605-54BD9A13496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230317" y="4143487"/>
            <a:ext cx="457200" cy="457200"/>
          </a:xfrm>
          <a:prstGeom prst="rect">
            <a:avLst/>
          </a:prstGeom>
        </p:spPr>
      </p:pic>
      <p:pic>
        <p:nvPicPr>
          <p:cNvPr id="36" name="Graphic 35" descr="Globe outline">
            <a:extLst>
              <a:ext uri="{FF2B5EF4-FFF2-40B4-BE49-F238E27FC236}">
                <a16:creationId xmlns:a16="http://schemas.microsoft.com/office/drawing/2014/main" id="{E652EFEB-A797-CB47-6738-716B92F0CF8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/>
        </p:blipFill>
        <p:spPr>
          <a:xfrm>
            <a:off x="5883558" y="2425210"/>
            <a:ext cx="457200" cy="457200"/>
          </a:xfrm>
          <a:prstGeom prst="rect">
            <a:avLst/>
          </a:prstGeom>
        </p:spPr>
      </p:pic>
      <p:pic>
        <p:nvPicPr>
          <p:cNvPr id="37" name="Graphic 36" descr="Dollar with solid fill">
            <a:extLst>
              <a:ext uri="{FF2B5EF4-FFF2-40B4-BE49-F238E27FC236}">
                <a16:creationId xmlns:a16="http://schemas.microsoft.com/office/drawing/2014/main" id="{43D464A7-7DEB-CA23-0D7A-5448E984A481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9254790" y="2425210"/>
            <a:ext cx="457200" cy="457200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54C087DA-7075-0EC8-EAEE-B686FBDE659C}"/>
              </a:ext>
            </a:extLst>
          </p:cNvPr>
          <p:cNvSpPr txBox="1">
            <a:spLocks/>
          </p:cNvSpPr>
          <p:nvPr/>
        </p:nvSpPr>
        <p:spPr>
          <a:xfrm>
            <a:off x="3136597" y="503068"/>
            <a:ext cx="222467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Working with Japanese engineers improves product design and efficiency.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8C53A73C-2FD7-90C8-78E2-B4AE814B9F67}"/>
              </a:ext>
            </a:extLst>
          </p:cNvPr>
          <p:cNvSpPr txBox="1">
            <a:spLocks/>
          </p:cNvSpPr>
          <p:nvPr/>
        </p:nvSpPr>
        <p:spPr>
          <a:xfrm>
            <a:off x="1642073" y="5400825"/>
            <a:ext cx="219770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Japan values quality and accuracy, which matches Dyson's innovation culture.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43D14999-8369-0E7A-3BB0-D09B3CEED8D6}"/>
              </a:ext>
            </a:extLst>
          </p:cNvPr>
          <p:cNvSpPr txBox="1">
            <a:spLocks/>
          </p:cNvSpPr>
          <p:nvPr/>
        </p:nvSpPr>
        <p:spPr>
          <a:xfrm>
            <a:off x="8229398" y="5336423"/>
            <a:ext cx="25079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Trust and long-term relationships promote Dyson's brand.</a:t>
            </a:r>
            <a:endParaRPr lang="en-US" sz="1200" b="1" dirty="0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3" name="Graphic 11" descr="Single gear with solid fill">
            <a:extLst>
              <a:ext uri="{FF2B5EF4-FFF2-40B4-BE49-F238E27FC236}">
                <a16:creationId xmlns:a16="http://schemas.microsoft.com/office/drawing/2014/main" id="{A21F1E6A-7CF9-3ADE-94D9-B2C14838D637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6919950" y="3429000"/>
            <a:ext cx="1755648" cy="1755648"/>
          </a:xfrm>
          <a:custGeom>
            <a:avLst/>
            <a:gdLst>
              <a:gd name="connsiteX0" fmla="*/ 621792 w 1245412"/>
              <a:gd name="connsiteY0" fmla="*/ 841248 h 1243584"/>
              <a:gd name="connsiteX1" fmla="*/ 402336 w 1245412"/>
              <a:gd name="connsiteY1" fmla="*/ 621792 h 1243584"/>
              <a:gd name="connsiteX2" fmla="*/ 621792 w 1245412"/>
              <a:gd name="connsiteY2" fmla="*/ 402336 h 1243584"/>
              <a:gd name="connsiteX3" fmla="*/ 841248 w 1245412"/>
              <a:gd name="connsiteY3" fmla="*/ 621792 h 1243584"/>
              <a:gd name="connsiteX4" fmla="*/ 621792 w 1245412"/>
              <a:gd name="connsiteY4" fmla="*/ 841248 h 1243584"/>
              <a:gd name="connsiteX5" fmla="*/ 1115568 w 1245412"/>
              <a:gd name="connsiteY5" fmla="*/ 484632 h 1243584"/>
              <a:gd name="connsiteX6" fmla="*/ 1068019 w 1245412"/>
              <a:gd name="connsiteY6" fmla="*/ 371246 h 1243584"/>
              <a:gd name="connsiteX7" fmla="*/ 1113739 w 1245412"/>
              <a:gd name="connsiteY7" fmla="*/ 234086 h 1243584"/>
              <a:gd name="connsiteX8" fmla="*/ 1009498 w 1245412"/>
              <a:gd name="connsiteY8" fmla="*/ 129845 h 1243584"/>
              <a:gd name="connsiteX9" fmla="*/ 872338 w 1245412"/>
              <a:gd name="connsiteY9" fmla="*/ 175565 h 1243584"/>
              <a:gd name="connsiteX10" fmla="*/ 757123 w 1245412"/>
              <a:gd name="connsiteY10" fmla="*/ 128016 h 1243584"/>
              <a:gd name="connsiteX11" fmla="*/ 694944 w 1245412"/>
              <a:gd name="connsiteY11" fmla="*/ 0 h 1243584"/>
              <a:gd name="connsiteX12" fmla="*/ 548640 w 1245412"/>
              <a:gd name="connsiteY12" fmla="*/ 0 h 1243584"/>
              <a:gd name="connsiteX13" fmla="*/ 484632 w 1245412"/>
              <a:gd name="connsiteY13" fmla="*/ 128016 h 1243584"/>
              <a:gd name="connsiteX14" fmla="*/ 371246 w 1245412"/>
              <a:gd name="connsiteY14" fmla="*/ 175565 h 1243584"/>
              <a:gd name="connsiteX15" fmla="*/ 234086 w 1245412"/>
              <a:gd name="connsiteY15" fmla="*/ 129845 h 1243584"/>
              <a:gd name="connsiteX16" fmla="*/ 129845 w 1245412"/>
              <a:gd name="connsiteY16" fmla="*/ 234086 h 1243584"/>
              <a:gd name="connsiteX17" fmla="*/ 175565 w 1245412"/>
              <a:gd name="connsiteY17" fmla="*/ 371246 h 1243584"/>
              <a:gd name="connsiteX18" fmla="*/ 128016 w 1245412"/>
              <a:gd name="connsiteY18" fmla="*/ 486461 h 1243584"/>
              <a:gd name="connsiteX19" fmla="*/ 0 w 1245412"/>
              <a:gd name="connsiteY19" fmla="*/ 548640 h 1243584"/>
              <a:gd name="connsiteX20" fmla="*/ 0 w 1245412"/>
              <a:gd name="connsiteY20" fmla="*/ 694944 h 1243584"/>
              <a:gd name="connsiteX21" fmla="*/ 128016 w 1245412"/>
              <a:gd name="connsiteY21" fmla="*/ 758952 h 1243584"/>
              <a:gd name="connsiteX22" fmla="*/ 175565 w 1245412"/>
              <a:gd name="connsiteY22" fmla="*/ 872338 h 1243584"/>
              <a:gd name="connsiteX23" fmla="*/ 129845 w 1245412"/>
              <a:gd name="connsiteY23" fmla="*/ 1009498 h 1243584"/>
              <a:gd name="connsiteX24" fmla="*/ 234086 w 1245412"/>
              <a:gd name="connsiteY24" fmla="*/ 1113739 h 1243584"/>
              <a:gd name="connsiteX25" fmla="*/ 371246 w 1245412"/>
              <a:gd name="connsiteY25" fmla="*/ 1068019 h 1243584"/>
              <a:gd name="connsiteX26" fmla="*/ 486461 w 1245412"/>
              <a:gd name="connsiteY26" fmla="*/ 1115568 h 1243584"/>
              <a:gd name="connsiteX27" fmla="*/ 550469 w 1245412"/>
              <a:gd name="connsiteY27" fmla="*/ 1243584 h 1243584"/>
              <a:gd name="connsiteX28" fmla="*/ 696773 w 1245412"/>
              <a:gd name="connsiteY28" fmla="*/ 1243584 h 1243584"/>
              <a:gd name="connsiteX29" fmla="*/ 760781 w 1245412"/>
              <a:gd name="connsiteY29" fmla="*/ 1115568 h 1243584"/>
              <a:gd name="connsiteX30" fmla="*/ 874166 w 1245412"/>
              <a:gd name="connsiteY30" fmla="*/ 1068019 h 1243584"/>
              <a:gd name="connsiteX31" fmla="*/ 1011326 w 1245412"/>
              <a:gd name="connsiteY31" fmla="*/ 1113739 h 1243584"/>
              <a:gd name="connsiteX32" fmla="*/ 1115568 w 1245412"/>
              <a:gd name="connsiteY32" fmla="*/ 1009498 h 1243584"/>
              <a:gd name="connsiteX33" fmla="*/ 1069848 w 1245412"/>
              <a:gd name="connsiteY33" fmla="*/ 872338 h 1243584"/>
              <a:gd name="connsiteX34" fmla="*/ 1117397 w 1245412"/>
              <a:gd name="connsiteY34" fmla="*/ 757123 h 1243584"/>
              <a:gd name="connsiteX35" fmla="*/ 1245413 w 1245412"/>
              <a:gd name="connsiteY35" fmla="*/ 693115 h 1243584"/>
              <a:gd name="connsiteX36" fmla="*/ 1245413 w 1245412"/>
              <a:gd name="connsiteY36" fmla="*/ 546811 h 1243584"/>
              <a:gd name="connsiteX37" fmla="*/ 1115568 w 1245412"/>
              <a:gd name="connsiteY37" fmla="*/ 484632 h 1243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245412" h="1243584">
                <a:moveTo>
                  <a:pt x="621792" y="841248"/>
                </a:moveTo>
                <a:cubicBezTo>
                  <a:pt x="501091" y="841248"/>
                  <a:pt x="402336" y="742493"/>
                  <a:pt x="402336" y="621792"/>
                </a:cubicBezTo>
                <a:cubicBezTo>
                  <a:pt x="402336" y="501091"/>
                  <a:pt x="501091" y="402336"/>
                  <a:pt x="621792" y="402336"/>
                </a:cubicBezTo>
                <a:cubicBezTo>
                  <a:pt x="742493" y="402336"/>
                  <a:pt x="841248" y="501091"/>
                  <a:pt x="841248" y="621792"/>
                </a:cubicBezTo>
                <a:cubicBezTo>
                  <a:pt x="841248" y="742493"/>
                  <a:pt x="742493" y="841248"/>
                  <a:pt x="621792" y="841248"/>
                </a:cubicBezTo>
                <a:close/>
                <a:moveTo>
                  <a:pt x="1115568" y="484632"/>
                </a:moveTo>
                <a:cubicBezTo>
                  <a:pt x="1104595" y="444398"/>
                  <a:pt x="1088136" y="405994"/>
                  <a:pt x="1068019" y="371246"/>
                </a:cubicBezTo>
                <a:lnTo>
                  <a:pt x="1113739" y="234086"/>
                </a:lnTo>
                <a:lnTo>
                  <a:pt x="1009498" y="129845"/>
                </a:lnTo>
                <a:lnTo>
                  <a:pt x="872338" y="175565"/>
                </a:lnTo>
                <a:cubicBezTo>
                  <a:pt x="835762" y="155448"/>
                  <a:pt x="797357" y="138989"/>
                  <a:pt x="757123" y="128016"/>
                </a:cubicBezTo>
                <a:lnTo>
                  <a:pt x="694944" y="0"/>
                </a:lnTo>
                <a:lnTo>
                  <a:pt x="548640" y="0"/>
                </a:lnTo>
                <a:lnTo>
                  <a:pt x="484632" y="128016"/>
                </a:lnTo>
                <a:cubicBezTo>
                  <a:pt x="444398" y="138989"/>
                  <a:pt x="405994" y="155448"/>
                  <a:pt x="371246" y="175565"/>
                </a:cubicBezTo>
                <a:lnTo>
                  <a:pt x="234086" y="129845"/>
                </a:lnTo>
                <a:lnTo>
                  <a:pt x="129845" y="234086"/>
                </a:lnTo>
                <a:lnTo>
                  <a:pt x="175565" y="371246"/>
                </a:lnTo>
                <a:cubicBezTo>
                  <a:pt x="155448" y="407822"/>
                  <a:pt x="138989" y="446227"/>
                  <a:pt x="128016" y="486461"/>
                </a:cubicBezTo>
                <a:lnTo>
                  <a:pt x="0" y="548640"/>
                </a:lnTo>
                <a:lnTo>
                  <a:pt x="0" y="694944"/>
                </a:lnTo>
                <a:lnTo>
                  <a:pt x="128016" y="758952"/>
                </a:lnTo>
                <a:cubicBezTo>
                  <a:pt x="138989" y="799186"/>
                  <a:pt x="155448" y="837590"/>
                  <a:pt x="175565" y="872338"/>
                </a:cubicBezTo>
                <a:lnTo>
                  <a:pt x="129845" y="1009498"/>
                </a:lnTo>
                <a:lnTo>
                  <a:pt x="234086" y="1113739"/>
                </a:lnTo>
                <a:lnTo>
                  <a:pt x="371246" y="1068019"/>
                </a:lnTo>
                <a:cubicBezTo>
                  <a:pt x="407822" y="1088136"/>
                  <a:pt x="446227" y="1104595"/>
                  <a:pt x="486461" y="1115568"/>
                </a:cubicBezTo>
                <a:lnTo>
                  <a:pt x="550469" y="1243584"/>
                </a:lnTo>
                <a:lnTo>
                  <a:pt x="696773" y="1243584"/>
                </a:lnTo>
                <a:lnTo>
                  <a:pt x="760781" y="1115568"/>
                </a:lnTo>
                <a:cubicBezTo>
                  <a:pt x="801014" y="1104595"/>
                  <a:pt x="839419" y="1088136"/>
                  <a:pt x="874166" y="1068019"/>
                </a:cubicBezTo>
                <a:lnTo>
                  <a:pt x="1011326" y="1113739"/>
                </a:lnTo>
                <a:lnTo>
                  <a:pt x="1115568" y="1009498"/>
                </a:lnTo>
                <a:lnTo>
                  <a:pt x="1069848" y="872338"/>
                </a:lnTo>
                <a:cubicBezTo>
                  <a:pt x="1089965" y="835762"/>
                  <a:pt x="1106424" y="797357"/>
                  <a:pt x="1117397" y="757123"/>
                </a:cubicBezTo>
                <a:lnTo>
                  <a:pt x="1245413" y="693115"/>
                </a:lnTo>
                <a:lnTo>
                  <a:pt x="1245413" y="546811"/>
                </a:lnTo>
                <a:lnTo>
                  <a:pt x="1115568" y="484632"/>
                </a:lnTo>
                <a:close/>
              </a:path>
            </a:pathLst>
          </a:custGeom>
          <a:solidFill>
            <a:srgbClr val="716194"/>
          </a:solidFill>
          <a:ln w="18256" cap="flat">
            <a:noFill/>
            <a:prstDash val="solid"/>
            <a:miter/>
          </a:ln>
          <a:effectLst>
            <a:innerShdw blurRad="571500">
              <a:schemeClr val="tx1"/>
            </a:innerShdw>
          </a:effectLst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4" name="Circle: Hollow 43">
            <a:extLst>
              <a:ext uri="{FF2B5EF4-FFF2-40B4-BE49-F238E27FC236}">
                <a16:creationId xmlns:a16="http://schemas.microsoft.com/office/drawing/2014/main" id="{968DD7DE-2F76-C20D-3C99-B2F6FA0AE34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7334224" y="3843274"/>
            <a:ext cx="927100" cy="927100"/>
          </a:xfrm>
          <a:prstGeom prst="donut">
            <a:avLst>
              <a:gd name="adj" fmla="val 13771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45" name="Graphic 44" descr="Bank with solid fill">
            <a:extLst>
              <a:ext uri="{FF2B5EF4-FFF2-40B4-BE49-F238E27FC236}">
                <a16:creationId xmlns:a16="http://schemas.microsoft.com/office/drawing/2014/main" id="{58FCCBA3-FB30-EDFF-26B2-081E8114029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/>
        </p:blipFill>
        <p:spPr>
          <a:xfrm>
            <a:off x="7569174" y="4078224"/>
            <a:ext cx="457200" cy="457200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7268E7D7-D398-4891-964B-8DBF9328FBAD}"/>
              </a:ext>
            </a:extLst>
          </p:cNvPr>
          <p:cNvSpPr txBox="1">
            <a:spLocks/>
          </p:cNvSpPr>
          <p:nvPr/>
        </p:nvSpPr>
        <p:spPr>
          <a:xfrm>
            <a:off x="4852072" y="5336423"/>
            <a:ext cx="25079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British creativity and Japanese discipline boost global dominance.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C4238316-F60F-90C3-D157-5BCA245C5DFB}"/>
              </a:ext>
            </a:extLst>
          </p:cNvPr>
          <p:cNvSpPr txBox="1">
            <a:spLocks/>
          </p:cNvSpPr>
          <p:nvPr/>
        </p:nvSpPr>
        <p:spPr>
          <a:xfrm>
            <a:off x="6685436" y="503068"/>
            <a:ext cx="22246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Shared learning boosts teamwork and cultural intelligence.</a:t>
            </a:r>
            <a:endParaRPr lang="en-US" sz="1200" b="1" dirty="0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FA3715-7326-098E-966B-CAB786482AEF}"/>
              </a:ext>
            </a:extLst>
          </p:cNvPr>
          <p:cNvSpPr txBox="1"/>
          <p:nvPr/>
        </p:nvSpPr>
        <p:spPr>
          <a:xfrm>
            <a:off x="-56750" y="902368"/>
            <a:ext cx="923330" cy="3698318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r>
              <a:rPr lang="en-GB" sz="4800" dirty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Opportunities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6FA46D-B01E-73E3-A708-2C53CFBC27C8}"/>
              </a:ext>
            </a:extLst>
          </p:cNvPr>
          <p:cNvSpPr txBox="1"/>
          <p:nvPr/>
        </p:nvSpPr>
        <p:spPr>
          <a:xfrm>
            <a:off x="8220489" y="6485586"/>
            <a:ext cx="42814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(Økland, 2022; Whitehill, 2022; Sarwari et al., 2024).</a:t>
            </a:r>
          </a:p>
          <a:p>
            <a:endParaRPr lang="en-GB" sz="14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56782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2" presetClass="entr" presetSubtype="8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7" dur="500"/>
                                            <p:tgtEl>
                                              <p:spTgt spid="1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8" presetID="1" presetClass="emph" presetSubtype="2" decel="10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Clr clrSpc="rgb" dir="cw">
                                          <p:cBhvr>
                                            <p:cTn id="9" dur="200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fillcolor</p:attrName>
                                            </p:attrNameLst>
                                          </p:cBhvr>
                                          <p:to>
                                            <a:srgbClr val="FFFFFF"/>
                                          </p:to>
                                        </p:animClr>
                                        <p:set>
                                          <p:cBhvr>
                                            <p:cTn id="10" dur="200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fill.type</p:attrName>
                                            </p:attrNameLst>
                                          </p:cBhvr>
                                          <p:to>
                                            <p:strVal val="solid"/>
                                          </p:to>
                                        </p:set>
                                        <p:set>
                                          <p:cBhvr>
                                            <p:cTn id="11" dur="200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fill.on</p:attrName>
                                            </p:attrNameLst>
                                          </p:cBhvr>
                                          <p:to>
                                            <p:strVal val="tru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12" presetID="22" presetClass="entr" presetSubtype="8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1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14" dur="1000"/>
                                            <p:tgtEl>
                                              <p:spTgt spid="2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5" presetID="2" presetClass="entr" presetSubtype="1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1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7" dur="20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8" dur="20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9" presetID="2" presetClass="entr" presetSubtype="8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2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1" dur="20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2" dur="20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23" fill="hold">
                                <p:stCondLst>
                                  <p:cond delay="2500"/>
                                </p:stCondLst>
                                <p:childTnLst>
                                  <p:par>
                                    <p:cTn id="24" presetID="10" presetClass="entr" presetSubtype="0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6" dur="500"/>
                                            <p:tgtEl>
                                              <p:spTgt spid="2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7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9" dur="500"/>
                                            <p:tgtEl>
                                              <p:spTgt spid="2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0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2" dur="500"/>
                                            <p:tgtEl>
                                              <p:spTgt spid="2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3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5" dur="500"/>
                                            <p:tgtEl>
                                              <p:spTgt spid="2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6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8" dur="500"/>
                                            <p:tgtEl>
                                              <p:spTgt spid="3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9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41" dur="500"/>
                                            <p:tgtEl>
                                              <p:spTgt spid="3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2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44" dur="500"/>
                                            <p:tgtEl>
                                              <p:spTgt spid="3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5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47" dur="500"/>
                                            <p:tgtEl>
                                              <p:spTgt spid="3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8" presetID="10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50" dur="500"/>
                                            <p:tgtEl>
                                              <p:spTgt spid="3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51" presetID="10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53" dur="500"/>
                                            <p:tgtEl>
                                              <p:spTgt spid="3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54" presetID="10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56" dur="500"/>
                                            <p:tgtEl>
                                              <p:spTgt spid="3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57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59" dur="500"/>
                                            <p:tgtEl>
                                              <p:spTgt spid="4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60" presetID="10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62" dur="500"/>
                                            <p:tgtEl>
                                              <p:spTgt spid="4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63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65" dur="500"/>
                                            <p:tgtEl>
                                              <p:spTgt spid="4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66" presetID="10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68" dur="500"/>
                                            <p:tgtEl>
                                              <p:spTgt spid="3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69" presetID="2" presetClass="entr" presetSubtype="8" fill="hold" grpId="0" nodeType="withEffect" p14:presetBounceEnd="48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48000">
                                          <p:cBhvr additive="base">
                                            <p:cTn id="71" dur="2500" fill="hold"/>
                                            <p:tgtEl>
                                              <p:spTgt spid="3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48000">
                                          <p:cBhvr additive="base">
                                            <p:cTn id="72" dur="2500" fill="hold"/>
                                            <p:tgtEl>
                                              <p:spTgt spid="3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3" presetID="2" presetClass="entr" presetSubtype="8" fill="hold" grpId="0" nodeType="withEffect" p14:presetBounceEnd="48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48000">
                                          <p:cBhvr additive="base">
                                            <p:cTn id="75" dur="2500" fill="hold"/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48000">
                                          <p:cBhvr additive="base">
                                            <p:cTn id="76" dur="2500" fill="hold"/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7" presetID="2" presetClass="entr" presetSubtype="4" fill="hold" grpId="0" nodeType="withEffect" p14:presetBounceEnd="48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48000">
                                          <p:cBhvr additive="base">
                                            <p:cTn id="79" dur="2500" fill="hold"/>
                                            <p:tgtEl>
                                              <p:spTgt spid="4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48000">
                                          <p:cBhvr additive="base">
                                            <p:cTn id="80" dur="2500" fill="hold"/>
                                            <p:tgtEl>
                                              <p:spTgt spid="4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1" presetID="2" presetClass="entr" presetSubtype="2" fill="hold" grpId="0" nodeType="withEffect" p14:presetBounceEnd="48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8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48000">
                                          <p:cBhvr additive="base">
                                            <p:cTn id="83" dur="25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48000">
                                          <p:cBhvr additive="base">
                                            <p:cTn id="84" dur="25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5" presetID="2" presetClass="entr" presetSubtype="2" fill="hold" grpId="0" nodeType="withEffect" p14:presetBounceEnd="48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8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48000">
                                          <p:cBhvr additive="base">
                                            <p:cTn id="87" dur="2500" fill="hold"/>
                                            <p:tgtEl>
                                              <p:spTgt spid="4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48000">
                                          <p:cBhvr additive="base">
                                            <p:cTn id="88" dur="2500" fill="hold"/>
                                            <p:tgtEl>
                                              <p:spTgt spid="4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9" presetID="8" presetClass="emph" presetSubtype="0" accel="11111" decel="55556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32400000">
                                          <p:cBhvr>
                                            <p:cTn id="90" dur="4500" fill="hold"/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91" presetID="8" presetClass="emph" presetSubtype="0" accel="11111" decel="55556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-32400000">
                                          <p:cBhvr>
                                            <p:cTn id="92" dur="4500" fill="hold"/>
                                            <p:tgtEl>
                                              <p:spTgt spid="43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93" presetID="8" presetClass="emph" presetSubtype="0" accel="11111" decel="55556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-32400000">
                                          <p:cBhvr>
                                            <p:cTn id="94" dur="45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95" presetID="8" presetClass="emph" presetSubtype="0" accel="11111" decel="55556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32400000">
                                          <p:cBhvr>
                                            <p:cTn id="96" dur="45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97" presetID="8" presetClass="emph" presetSubtype="0" accel="11111" decel="55556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32400000">
                                          <p:cBhvr>
                                            <p:cTn id="98" dur="45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99" fill="hold">
                                <p:stCondLst>
                                  <p:cond delay="7000"/>
                                </p:stCondLst>
                                <p:childTnLst>
                                  <p:par>
                                    <p:cTn id="100" presetID="1" presetClass="emph" presetSubtype="2" decel="10000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animClr clrSpc="rgb" dir="cw">
                                          <p:cBhvr>
                                            <p:cTn id="101" dur="2000" fill="hold"/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fillcolor</p:attrName>
                                            </p:attrNameLst>
                                          </p:cBhvr>
                                          <p:to>
                                            <a:srgbClr val="9F6976"/>
                                          </p:to>
                                        </p:animClr>
                                        <p:set>
                                          <p:cBhvr>
                                            <p:cTn id="102" dur="2000" fill="hold"/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fill.type</p:attrName>
                                            </p:attrNameLst>
                                          </p:cBhvr>
                                          <p:to>
                                            <p:strVal val="solid"/>
                                          </p:to>
                                        </p:set>
                                        <p:set>
                                          <p:cBhvr>
                                            <p:cTn id="103" dur="2000" fill="hold"/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fill.on</p:attrName>
                                            </p:attrNameLst>
                                          </p:cBhvr>
                                          <p:to>
                                            <p:strVal val="tru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104" presetID="1" presetClass="emph" presetSubtype="2" decel="10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Clr clrSpc="rgb" dir="cw">
                                          <p:cBhvr>
                                            <p:cTn id="105" dur="20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fillcolor</p:attrName>
                                            </p:attrNameLst>
                                          </p:cBhvr>
                                          <p:to>
                                            <a:srgbClr val="A097AC"/>
                                          </p:to>
                                        </p:animClr>
                                        <p:set>
                                          <p:cBhvr>
                                            <p:cTn id="106" dur="20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fill.type</p:attrName>
                                            </p:attrNameLst>
                                          </p:cBhvr>
                                          <p:to>
                                            <p:strVal val="solid"/>
                                          </p:to>
                                        </p:set>
                                        <p:set>
                                          <p:cBhvr>
                                            <p:cTn id="107" dur="20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fill.on</p:attrName>
                                            </p:attrNameLst>
                                          </p:cBhvr>
                                          <p:to>
                                            <p:strVal val="tru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108" presetID="1" presetClass="emph" presetSubtype="2" decel="10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Clr clrSpc="rgb" dir="cw">
                                          <p:cBhvr>
                                            <p:cTn id="109" dur="20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fillcolor</p:attrName>
                                            </p:attrNameLst>
                                          </p:cBhvr>
                                          <p:to>
                                            <a:srgbClr val="A0889A"/>
                                          </p:to>
                                        </p:animClr>
                                        <p:set>
                                          <p:cBhvr>
                                            <p:cTn id="110" dur="20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fill.type</p:attrName>
                                            </p:attrNameLst>
                                          </p:cBhvr>
                                          <p:to>
                                            <p:strVal val="solid"/>
                                          </p:to>
                                        </p:set>
                                        <p:set>
                                          <p:cBhvr>
                                            <p:cTn id="111" dur="20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fill.on</p:attrName>
                                            </p:attrNameLst>
                                          </p:cBhvr>
                                          <p:to>
                                            <p:strVal val="tru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112" presetID="1" presetClass="emph" presetSubtype="2" decel="10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Clr clrSpc="rgb" dir="cw">
                                          <p:cBhvr>
                                            <p:cTn id="113" dur="2000" fill="hold"/>
                                            <p:tgtEl>
                                              <p:spTgt spid="43"/>
                                            </p:tgtEl>
                                            <p:attrNameLst>
                                              <p:attrName>fillcolor</p:attrName>
                                            </p:attrNameLst>
                                          </p:cBhvr>
                                          <p:to>
                                            <a:srgbClr val="9F7888"/>
                                          </p:to>
                                        </p:animClr>
                                        <p:set>
                                          <p:cBhvr>
                                            <p:cTn id="114" dur="2000" fill="hold"/>
                                            <p:tgtEl>
                                              <p:spTgt spid="43"/>
                                            </p:tgtEl>
                                            <p:attrNameLst>
                                              <p:attrName>fill.type</p:attrName>
                                            </p:attrNameLst>
                                          </p:cBhvr>
                                          <p:to>
                                            <p:strVal val="solid"/>
                                          </p:to>
                                        </p:set>
                                        <p:set>
                                          <p:cBhvr>
                                            <p:cTn id="115" dur="2000" fill="hold"/>
                                            <p:tgtEl>
                                              <p:spTgt spid="43"/>
                                            </p:tgtEl>
                                            <p:attrNameLst>
                                              <p:attrName>fill.on</p:attrName>
                                            </p:attrNameLst>
                                          </p:cBhvr>
                                          <p:to>
                                            <p:strVal val="tru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116" presetID="1" presetClass="emph" presetSubtype="2" decel="10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Clr clrSpc="rgb" dir="cw">
                                          <p:cBhvr>
                                            <p:cTn id="117" dur="20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fillcolor</p:attrName>
                                            </p:attrNameLst>
                                          </p:cBhvr>
                                          <p:to>
                                            <a:srgbClr val="9F6976"/>
                                          </p:to>
                                        </p:animClr>
                                        <p:set>
                                          <p:cBhvr>
                                            <p:cTn id="118" dur="20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fill.type</p:attrName>
                                            </p:attrNameLst>
                                          </p:cBhvr>
                                          <p:to>
                                            <p:strVal val="solid"/>
                                          </p:to>
                                        </p:set>
                                        <p:set>
                                          <p:cBhvr>
                                            <p:cTn id="119" dur="20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fill.on</p:attrName>
                                            </p:attrNameLst>
                                          </p:cBhvr>
                                          <p:to>
                                            <p:strVal val="tru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120" presetID="3" presetClass="emph" presetSubtype="2" decel="100000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Clr clrSpc="rgb" dir="cw">
                                          <p:cBhvr override="childStyle">
                                            <p:cTn id="121" dur="20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style.color</p:attrName>
                                            </p:attrNameLst>
                                          </p:cBhvr>
                                          <p:to>
                                            <a:srgbClr val="3F3F3F"/>
                                          </p:to>
                                        </p:animClr>
                                      </p:childTnLst>
                                    </p:cTn>
                                  </p:par>
                                  <p:par>
                                    <p:cTn id="122" presetID="3" presetClass="emph" presetSubtype="2" decel="100000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Clr clrSpc="rgb" dir="cw">
                                          <p:cBhvr override="childStyle">
                                            <p:cTn id="123" dur="2000" fill="hold"/>
                                            <p:tgtEl>
                                              <p:spTgt spid="38"/>
                                            </p:tgtEl>
                                            <p:attrNameLst>
                                              <p:attrName>style.color</p:attrName>
                                            </p:attrNameLst>
                                          </p:cBhvr>
                                          <p:to>
                                            <a:srgbClr val="3F3F3F"/>
                                          </p:to>
                                        </p:animClr>
                                      </p:childTnLst>
                                    </p:cTn>
                                  </p:par>
                                  <p:par>
                                    <p:cTn id="124" presetID="3" presetClass="emph" presetSubtype="2" decel="100000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Clr clrSpc="rgb" dir="cw">
                                          <p:cBhvr override="childStyle">
                                            <p:cTn id="125" dur="2000" fill="hold"/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style.color</p:attrName>
                                            </p:attrNameLst>
                                          </p:cBhvr>
                                          <p:to>
                                            <a:srgbClr val="3F3F3F"/>
                                          </p:to>
                                        </p:animClr>
                                      </p:childTnLst>
                                    </p:cTn>
                                  </p:par>
                                  <p:par>
                                    <p:cTn id="126" presetID="1" presetClass="emph" presetSubtype="2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Clr clrSpc="rgb" dir="cw">
                                          <p:cBhvr>
                                            <p:cTn id="127" dur="20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fillcolor</p:attrName>
                                            </p:attrNameLst>
                                          </p:cBhvr>
                                          <p:to>
                                            <a:srgbClr val="9F6976"/>
                                          </p:to>
                                        </p:animClr>
                                        <p:set>
                                          <p:cBhvr>
                                            <p:cTn id="128" dur="20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fill.type</p:attrName>
                                            </p:attrNameLst>
                                          </p:cBhvr>
                                          <p:to>
                                            <p:strVal val="solid"/>
                                          </p:to>
                                        </p:set>
                                        <p:set>
                                          <p:cBhvr>
                                            <p:cTn id="129" dur="20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fill.on</p:attrName>
                                            </p:attrNameLst>
                                          </p:cBhvr>
                                          <p:to>
                                            <p:strVal val="tru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130" presetID="3" presetClass="emph" presetSubtype="2" decel="100000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Clr clrSpc="rgb" dir="cw">
                                          <p:cBhvr override="childStyle">
                                            <p:cTn id="131" dur="2000" fill="hold"/>
                                            <p:tgtEl>
                                              <p:spTgt spid="46"/>
                                            </p:tgtEl>
                                            <p:attrNameLst>
                                              <p:attrName>style.color</p:attrName>
                                            </p:attrNameLst>
                                          </p:cBhvr>
                                          <p:to>
                                            <a:srgbClr val="3F3F3F"/>
                                          </p:to>
                                        </p:animClr>
                                      </p:childTnLst>
                                    </p:cTn>
                                  </p:par>
                                  <p:par>
                                    <p:cTn id="132" presetID="3" presetClass="emph" presetSubtype="2" decel="100000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Clr clrSpc="rgb" dir="cw">
                                          <p:cBhvr override="childStyle">
                                            <p:cTn id="133" dur="2000" fill="hold"/>
                                            <p:tgtEl>
                                              <p:spTgt spid="47"/>
                                            </p:tgtEl>
                                            <p:attrNameLst>
                                              <p:attrName>style.color</p:attrName>
                                            </p:attrNameLst>
                                          </p:cBhvr>
                                          <p:to>
                                            <a:srgbClr val="3F3F3F"/>
                                          </p:to>
                                        </p:animClr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2" grpId="0" animBg="1"/>
          <p:bldP spid="23" grpId="0" animBg="1"/>
          <p:bldP spid="26" grpId="0" animBg="1"/>
          <p:bldP spid="26" grpId="1" animBg="1"/>
          <p:bldP spid="27" grpId="0" animBg="1"/>
          <p:bldP spid="27" grpId="1" animBg="1"/>
          <p:bldP spid="28" grpId="0" animBg="1"/>
          <p:bldP spid="28" grpId="1" animBg="1"/>
          <p:bldP spid="29" grpId="0" animBg="1"/>
          <p:bldP spid="29" grpId="1" animBg="1"/>
          <p:bldP spid="30" grpId="0" animBg="1"/>
          <p:bldP spid="31" grpId="0" animBg="1"/>
          <p:bldP spid="32" grpId="0" animBg="1"/>
          <p:bldP spid="33" grpId="0" animBg="1"/>
          <p:bldP spid="38" grpId="0"/>
          <p:bldP spid="38" grpId="1"/>
          <p:bldP spid="39" grpId="0"/>
          <p:bldP spid="39" grpId="1"/>
          <p:bldP spid="41" grpId="0"/>
          <p:bldP spid="41" grpId="1"/>
          <p:bldP spid="43" grpId="0" animBg="1"/>
          <p:bldP spid="43" grpId="1" animBg="1"/>
          <p:bldP spid="44" grpId="0" animBg="1"/>
          <p:bldP spid="46" grpId="0"/>
          <p:bldP spid="46" grpId="1"/>
          <p:bldP spid="47" grpId="0"/>
          <p:bldP spid="47" grpId="1"/>
          <p:bldP spid="4" grpId="0"/>
          <p:bldP spid="5" grpId="0"/>
        </p:bld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2" presetClass="entr" presetSubtype="8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7" dur="500"/>
                                            <p:tgtEl>
                                              <p:spTgt spid="1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8" presetID="1" presetClass="emph" presetSubtype="2" decel="10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Clr clrSpc="rgb" dir="cw">
                                          <p:cBhvr>
                                            <p:cTn id="9" dur="200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fillcolor</p:attrName>
                                            </p:attrNameLst>
                                          </p:cBhvr>
                                          <p:to>
                                            <a:srgbClr val="FFFFFF"/>
                                          </p:to>
                                        </p:animClr>
                                        <p:set>
                                          <p:cBhvr>
                                            <p:cTn id="10" dur="200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fill.type</p:attrName>
                                            </p:attrNameLst>
                                          </p:cBhvr>
                                          <p:to>
                                            <p:strVal val="solid"/>
                                          </p:to>
                                        </p:set>
                                        <p:set>
                                          <p:cBhvr>
                                            <p:cTn id="11" dur="200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fill.on</p:attrName>
                                            </p:attrNameLst>
                                          </p:cBhvr>
                                          <p:to>
                                            <p:strVal val="tru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12" presetID="22" presetClass="entr" presetSubtype="8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1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14" dur="1000"/>
                                            <p:tgtEl>
                                              <p:spTgt spid="2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5" presetID="2" presetClass="entr" presetSubtype="1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1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7" dur="20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8" dur="20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9" presetID="2" presetClass="entr" presetSubtype="8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2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1" dur="20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2" dur="20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23" fill="hold">
                                <p:stCondLst>
                                  <p:cond delay="2500"/>
                                </p:stCondLst>
                                <p:childTnLst>
                                  <p:par>
                                    <p:cTn id="24" presetID="10" presetClass="entr" presetSubtype="0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6" dur="500"/>
                                            <p:tgtEl>
                                              <p:spTgt spid="2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7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9" dur="500"/>
                                            <p:tgtEl>
                                              <p:spTgt spid="2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0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2" dur="500"/>
                                            <p:tgtEl>
                                              <p:spTgt spid="2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3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5" dur="500"/>
                                            <p:tgtEl>
                                              <p:spTgt spid="2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6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8" dur="500"/>
                                            <p:tgtEl>
                                              <p:spTgt spid="3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9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41" dur="500"/>
                                            <p:tgtEl>
                                              <p:spTgt spid="3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2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44" dur="500"/>
                                            <p:tgtEl>
                                              <p:spTgt spid="3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5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47" dur="500"/>
                                            <p:tgtEl>
                                              <p:spTgt spid="3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8" presetID="10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50" dur="500"/>
                                            <p:tgtEl>
                                              <p:spTgt spid="3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51" presetID="10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53" dur="500"/>
                                            <p:tgtEl>
                                              <p:spTgt spid="3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54" presetID="10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56" dur="500"/>
                                            <p:tgtEl>
                                              <p:spTgt spid="3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57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59" dur="500"/>
                                            <p:tgtEl>
                                              <p:spTgt spid="4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60" presetID="10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62" dur="500"/>
                                            <p:tgtEl>
                                              <p:spTgt spid="4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63" presetID="10" presetClass="entr" presetSubtype="0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65" dur="500"/>
                                            <p:tgtEl>
                                              <p:spTgt spid="4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66" presetID="10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68" dur="500"/>
                                            <p:tgtEl>
                                              <p:spTgt spid="3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69" presetID="2" presetClass="entr" presetSubtype="8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1" dur="2500" fill="hold"/>
                                            <p:tgtEl>
                                              <p:spTgt spid="3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72" dur="2500" fill="hold"/>
                                            <p:tgtEl>
                                              <p:spTgt spid="3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3" presetID="2" presetClass="entr" presetSubtype="8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5" dur="2500" fill="hold"/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76" dur="2500" fill="hold"/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7" presetID="2" presetClass="entr" presetSubtype="4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9" dur="2500" fill="hold"/>
                                            <p:tgtEl>
                                              <p:spTgt spid="4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0" dur="2500" fill="hold"/>
                                            <p:tgtEl>
                                              <p:spTgt spid="4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1" presetID="2" presetClass="entr" presetSubtype="2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8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83" dur="25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4" dur="25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5" presetID="2" presetClass="entr" presetSubtype="2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8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87" dur="2500" fill="hold"/>
                                            <p:tgtEl>
                                              <p:spTgt spid="4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8" dur="2500" fill="hold"/>
                                            <p:tgtEl>
                                              <p:spTgt spid="4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9" presetID="8" presetClass="emph" presetSubtype="0" accel="11111" decel="55556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32400000">
                                          <p:cBhvr>
                                            <p:cTn id="90" dur="4500" fill="hold"/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91" presetID="8" presetClass="emph" presetSubtype="0" accel="11111" decel="55556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-32400000">
                                          <p:cBhvr>
                                            <p:cTn id="92" dur="4500" fill="hold"/>
                                            <p:tgtEl>
                                              <p:spTgt spid="43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93" presetID="8" presetClass="emph" presetSubtype="0" accel="11111" decel="55556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-32400000">
                                          <p:cBhvr>
                                            <p:cTn id="94" dur="45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95" presetID="8" presetClass="emph" presetSubtype="0" accel="11111" decel="55556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32400000">
                                          <p:cBhvr>
                                            <p:cTn id="96" dur="45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97" presetID="8" presetClass="emph" presetSubtype="0" accel="11111" decel="55556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32400000">
                                          <p:cBhvr>
                                            <p:cTn id="98" dur="45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99" fill="hold">
                                <p:stCondLst>
                                  <p:cond delay="7000"/>
                                </p:stCondLst>
                                <p:childTnLst>
                                  <p:par>
                                    <p:cTn id="100" presetID="1" presetClass="emph" presetSubtype="2" decel="10000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animClr clrSpc="rgb" dir="cw">
                                          <p:cBhvr>
                                            <p:cTn id="101" dur="2000" fill="hold"/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fillcolor</p:attrName>
                                            </p:attrNameLst>
                                          </p:cBhvr>
                                          <p:to>
                                            <a:srgbClr val="9F6976"/>
                                          </p:to>
                                        </p:animClr>
                                        <p:set>
                                          <p:cBhvr>
                                            <p:cTn id="102" dur="2000" fill="hold"/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fill.type</p:attrName>
                                            </p:attrNameLst>
                                          </p:cBhvr>
                                          <p:to>
                                            <p:strVal val="solid"/>
                                          </p:to>
                                        </p:set>
                                        <p:set>
                                          <p:cBhvr>
                                            <p:cTn id="103" dur="2000" fill="hold"/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fill.on</p:attrName>
                                            </p:attrNameLst>
                                          </p:cBhvr>
                                          <p:to>
                                            <p:strVal val="tru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104" presetID="1" presetClass="emph" presetSubtype="2" decel="10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Clr clrSpc="rgb" dir="cw">
                                          <p:cBhvr>
                                            <p:cTn id="105" dur="20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fillcolor</p:attrName>
                                            </p:attrNameLst>
                                          </p:cBhvr>
                                          <p:to>
                                            <a:srgbClr val="A097AC"/>
                                          </p:to>
                                        </p:animClr>
                                        <p:set>
                                          <p:cBhvr>
                                            <p:cTn id="106" dur="20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fill.type</p:attrName>
                                            </p:attrNameLst>
                                          </p:cBhvr>
                                          <p:to>
                                            <p:strVal val="solid"/>
                                          </p:to>
                                        </p:set>
                                        <p:set>
                                          <p:cBhvr>
                                            <p:cTn id="107" dur="20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fill.on</p:attrName>
                                            </p:attrNameLst>
                                          </p:cBhvr>
                                          <p:to>
                                            <p:strVal val="tru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108" presetID="1" presetClass="emph" presetSubtype="2" decel="10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Clr clrSpc="rgb" dir="cw">
                                          <p:cBhvr>
                                            <p:cTn id="109" dur="20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fillcolor</p:attrName>
                                            </p:attrNameLst>
                                          </p:cBhvr>
                                          <p:to>
                                            <a:srgbClr val="A0889A"/>
                                          </p:to>
                                        </p:animClr>
                                        <p:set>
                                          <p:cBhvr>
                                            <p:cTn id="110" dur="20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fill.type</p:attrName>
                                            </p:attrNameLst>
                                          </p:cBhvr>
                                          <p:to>
                                            <p:strVal val="solid"/>
                                          </p:to>
                                        </p:set>
                                        <p:set>
                                          <p:cBhvr>
                                            <p:cTn id="111" dur="20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fill.on</p:attrName>
                                            </p:attrNameLst>
                                          </p:cBhvr>
                                          <p:to>
                                            <p:strVal val="tru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112" presetID="1" presetClass="emph" presetSubtype="2" decel="10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Clr clrSpc="rgb" dir="cw">
                                          <p:cBhvr>
                                            <p:cTn id="113" dur="2000" fill="hold"/>
                                            <p:tgtEl>
                                              <p:spTgt spid="43"/>
                                            </p:tgtEl>
                                            <p:attrNameLst>
                                              <p:attrName>fillcolor</p:attrName>
                                            </p:attrNameLst>
                                          </p:cBhvr>
                                          <p:to>
                                            <a:srgbClr val="9F7888"/>
                                          </p:to>
                                        </p:animClr>
                                        <p:set>
                                          <p:cBhvr>
                                            <p:cTn id="114" dur="2000" fill="hold"/>
                                            <p:tgtEl>
                                              <p:spTgt spid="43"/>
                                            </p:tgtEl>
                                            <p:attrNameLst>
                                              <p:attrName>fill.type</p:attrName>
                                            </p:attrNameLst>
                                          </p:cBhvr>
                                          <p:to>
                                            <p:strVal val="solid"/>
                                          </p:to>
                                        </p:set>
                                        <p:set>
                                          <p:cBhvr>
                                            <p:cTn id="115" dur="2000" fill="hold"/>
                                            <p:tgtEl>
                                              <p:spTgt spid="43"/>
                                            </p:tgtEl>
                                            <p:attrNameLst>
                                              <p:attrName>fill.on</p:attrName>
                                            </p:attrNameLst>
                                          </p:cBhvr>
                                          <p:to>
                                            <p:strVal val="tru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116" presetID="1" presetClass="emph" presetSubtype="2" decel="10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Clr clrSpc="rgb" dir="cw">
                                          <p:cBhvr>
                                            <p:cTn id="117" dur="20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fillcolor</p:attrName>
                                            </p:attrNameLst>
                                          </p:cBhvr>
                                          <p:to>
                                            <a:srgbClr val="9F6976"/>
                                          </p:to>
                                        </p:animClr>
                                        <p:set>
                                          <p:cBhvr>
                                            <p:cTn id="118" dur="20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fill.type</p:attrName>
                                            </p:attrNameLst>
                                          </p:cBhvr>
                                          <p:to>
                                            <p:strVal val="solid"/>
                                          </p:to>
                                        </p:set>
                                        <p:set>
                                          <p:cBhvr>
                                            <p:cTn id="119" dur="20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fill.on</p:attrName>
                                            </p:attrNameLst>
                                          </p:cBhvr>
                                          <p:to>
                                            <p:strVal val="tru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120" presetID="3" presetClass="emph" presetSubtype="2" decel="100000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Clr clrSpc="rgb" dir="cw">
                                          <p:cBhvr override="childStyle">
                                            <p:cTn id="121" dur="20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style.color</p:attrName>
                                            </p:attrNameLst>
                                          </p:cBhvr>
                                          <p:to>
                                            <a:srgbClr val="3F3F3F"/>
                                          </p:to>
                                        </p:animClr>
                                      </p:childTnLst>
                                    </p:cTn>
                                  </p:par>
                                  <p:par>
                                    <p:cTn id="122" presetID="3" presetClass="emph" presetSubtype="2" decel="100000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Clr clrSpc="rgb" dir="cw">
                                          <p:cBhvr override="childStyle">
                                            <p:cTn id="123" dur="2000" fill="hold"/>
                                            <p:tgtEl>
                                              <p:spTgt spid="38"/>
                                            </p:tgtEl>
                                            <p:attrNameLst>
                                              <p:attrName>style.color</p:attrName>
                                            </p:attrNameLst>
                                          </p:cBhvr>
                                          <p:to>
                                            <a:srgbClr val="3F3F3F"/>
                                          </p:to>
                                        </p:animClr>
                                      </p:childTnLst>
                                    </p:cTn>
                                  </p:par>
                                  <p:par>
                                    <p:cTn id="124" presetID="3" presetClass="emph" presetSubtype="2" decel="100000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Clr clrSpc="rgb" dir="cw">
                                          <p:cBhvr override="childStyle">
                                            <p:cTn id="125" dur="2000" fill="hold"/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style.color</p:attrName>
                                            </p:attrNameLst>
                                          </p:cBhvr>
                                          <p:to>
                                            <a:srgbClr val="3F3F3F"/>
                                          </p:to>
                                        </p:animClr>
                                      </p:childTnLst>
                                    </p:cTn>
                                  </p:par>
                                  <p:par>
                                    <p:cTn id="126" presetID="1" presetClass="emph" presetSubtype="2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Clr clrSpc="rgb" dir="cw">
                                          <p:cBhvr>
                                            <p:cTn id="127" dur="20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fillcolor</p:attrName>
                                            </p:attrNameLst>
                                          </p:cBhvr>
                                          <p:to>
                                            <a:srgbClr val="9F6976"/>
                                          </p:to>
                                        </p:animClr>
                                        <p:set>
                                          <p:cBhvr>
                                            <p:cTn id="128" dur="20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fill.type</p:attrName>
                                            </p:attrNameLst>
                                          </p:cBhvr>
                                          <p:to>
                                            <p:strVal val="solid"/>
                                          </p:to>
                                        </p:set>
                                        <p:set>
                                          <p:cBhvr>
                                            <p:cTn id="129" dur="20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fill.on</p:attrName>
                                            </p:attrNameLst>
                                          </p:cBhvr>
                                          <p:to>
                                            <p:strVal val="true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130" presetID="3" presetClass="emph" presetSubtype="2" decel="100000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Clr clrSpc="rgb" dir="cw">
                                          <p:cBhvr override="childStyle">
                                            <p:cTn id="131" dur="2000" fill="hold"/>
                                            <p:tgtEl>
                                              <p:spTgt spid="46"/>
                                            </p:tgtEl>
                                            <p:attrNameLst>
                                              <p:attrName>style.color</p:attrName>
                                            </p:attrNameLst>
                                          </p:cBhvr>
                                          <p:to>
                                            <a:srgbClr val="3F3F3F"/>
                                          </p:to>
                                        </p:animClr>
                                      </p:childTnLst>
                                    </p:cTn>
                                  </p:par>
                                  <p:par>
                                    <p:cTn id="132" presetID="3" presetClass="emph" presetSubtype="2" decel="100000" fill="hold" grpId="1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Clr clrSpc="rgb" dir="cw">
                                          <p:cBhvr override="childStyle">
                                            <p:cTn id="133" dur="2000" fill="hold"/>
                                            <p:tgtEl>
                                              <p:spTgt spid="47"/>
                                            </p:tgtEl>
                                            <p:attrNameLst>
                                              <p:attrName>style.color</p:attrName>
                                            </p:attrNameLst>
                                          </p:cBhvr>
                                          <p:to>
                                            <a:srgbClr val="3F3F3F"/>
                                          </p:to>
                                        </p:animClr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2" grpId="0" animBg="1"/>
          <p:bldP spid="23" grpId="0" animBg="1"/>
          <p:bldP spid="26" grpId="0" animBg="1"/>
          <p:bldP spid="26" grpId="1" animBg="1"/>
          <p:bldP spid="27" grpId="0" animBg="1"/>
          <p:bldP spid="27" grpId="1" animBg="1"/>
          <p:bldP spid="28" grpId="0" animBg="1"/>
          <p:bldP spid="28" grpId="1" animBg="1"/>
          <p:bldP spid="29" grpId="0" animBg="1"/>
          <p:bldP spid="29" grpId="1" animBg="1"/>
          <p:bldP spid="30" grpId="0" animBg="1"/>
          <p:bldP spid="31" grpId="0" animBg="1"/>
          <p:bldP spid="32" grpId="0" animBg="1"/>
          <p:bldP spid="33" grpId="0" animBg="1"/>
          <p:bldP spid="38" grpId="0"/>
          <p:bldP spid="38" grpId="1"/>
          <p:bldP spid="39" grpId="0"/>
          <p:bldP spid="39" grpId="1"/>
          <p:bldP spid="41" grpId="0"/>
          <p:bldP spid="41" grpId="1"/>
          <p:bldP spid="43" grpId="0" animBg="1"/>
          <p:bldP spid="43" grpId="1" animBg="1"/>
          <p:bldP spid="44" grpId="0" animBg="1"/>
          <p:bldP spid="46" grpId="0"/>
          <p:bldP spid="46" grpId="1"/>
          <p:bldP spid="47" grpId="0"/>
          <p:bldP spid="47" grpId="1"/>
          <p:bldP spid="4" grpId="0"/>
          <p:bldP spid="5" grpId="0"/>
        </p:bldLst>
      </p:timing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0000">
              <a:srgbClr val="A0A6BE"/>
            </a:gs>
            <a:gs pos="0">
              <a:srgbClr val="716194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3EC52E2-73F7-0F72-ED37-467FDE1291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056F851A-2FB6-04A9-6599-3213E1E4FE3F}"/>
              </a:ext>
            </a:extLst>
          </p:cNvPr>
          <p:cNvSpPr/>
          <p:nvPr/>
        </p:nvSpPr>
        <p:spPr>
          <a:xfrm>
            <a:off x="3521140" y="839243"/>
            <a:ext cx="5179516" cy="5179516"/>
          </a:xfrm>
          <a:custGeom>
            <a:avLst/>
            <a:gdLst>
              <a:gd name="connsiteX0" fmla="*/ 0 w 1559465"/>
              <a:gd name="connsiteY0" fmla="*/ 979572 h 1559465"/>
              <a:gd name="connsiteX1" fmla="*/ 124757 w 1559465"/>
              <a:gd name="connsiteY1" fmla="*/ 979572 h 1559465"/>
              <a:gd name="connsiteX2" fmla="*/ 124757 w 1559465"/>
              <a:gd name="connsiteY2" fmla="*/ 1128782 h 1559465"/>
              <a:gd name="connsiteX3" fmla="*/ 430683 w 1559465"/>
              <a:gd name="connsiteY3" fmla="*/ 1434708 h 1559465"/>
              <a:gd name="connsiteX4" fmla="*/ 1128782 w 1559465"/>
              <a:gd name="connsiteY4" fmla="*/ 1434708 h 1559465"/>
              <a:gd name="connsiteX5" fmla="*/ 1434708 w 1559465"/>
              <a:gd name="connsiteY5" fmla="*/ 1128782 h 1559465"/>
              <a:gd name="connsiteX6" fmla="*/ 1434708 w 1559465"/>
              <a:gd name="connsiteY6" fmla="*/ 979572 h 1559465"/>
              <a:gd name="connsiteX7" fmla="*/ 1559465 w 1559465"/>
              <a:gd name="connsiteY7" fmla="*/ 979572 h 1559465"/>
              <a:gd name="connsiteX8" fmla="*/ 1559465 w 1559465"/>
              <a:gd name="connsiteY8" fmla="*/ 1156593 h 1559465"/>
              <a:gd name="connsiteX9" fmla="*/ 1156593 w 1559465"/>
              <a:gd name="connsiteY9" fmla="*/ 1559465 h 1559465"/>
              <a:gd name="connsiteX10" fmla="*/ 402872 w 1559465"/>
              <a:gd name="connsiteY10" fmla="*/ 1559465 h 1559465"/>
              <a:gd name="connsiteX11" fmla="*/ 0 w 1559465"/>
              <a:gd name="connsiteY11" fmla="*/ 1156593 h 1559465"/>
              <a:gd name="connsiteX12" fmla="*/ 402872 w 1559465"/>
              <a:gd name="connsiteY12" fmla="*/ 0 h 1559465"/>
              <a:gd name="connsiteX13" fmla="*/ 1156593 w 1559465"/>
              <a:gd name="connsiteY13" fmla="*/ 0 h 1559465"/>
              <a:gd name="connsiteX14" fmla="*/ 1233205 w 1559465"/>
              <a:gd name="connsiteY14" fmla="*/ 7723 h 1559465"/>
              <a:gd name="connsiteX15" fmla="*/ 1233206 w 1559465"/>
              <a:gd name="connsiteY15" fmla="*/ 7724 h 1559465"/>
              <a:gd name="connsiteX16" fmla="*/ 1237786 w 1559465"/>
              <a:gd name="connsiteY16" fmla="*/ 8185 h 1559465"/>
              <a:gd name="connsiteX17" fmla="*/ 1257029 w 1559465"/>
              <a:gd name="connsiteY17" fmla="*/ 14159 h 1559465"/>
              <a:gd name="connsiteX18" fmla="*/ 1257035 w 1559465"/>
              <a:gd name="connsiteY18" fmla="*/ 14160 h 1559465"/>
              <a:gd name="connsiteX19" fmla="*/ 1304944 w 1559465"/>
              <a:gd name="connsiteY19" fmla="*/ 29032 h 1559465"/>
              <a:gd name="connsiteX20" fmla="*/ 1304944 w 1559465"/>
              <a:gd name="connsiteY20" fmla="*/ 29032 h 1559465"/>
              <a:gd name="connsiteX21" fmla="*/ 1313409 w 1559465"/>
              <a:gd name="connsiteY21" fmla="*/ 31660 h 1559465"/>
              <a:gd name="connsiteX22" fmla="*/ 1441466 w 1559465"/>
              <a:gd name="connsiteY22" fmla="*/ 117999 h 1559465"/>
              <a:gd name="connsiteX23" fmla="*/ 1449669 w 1559465"/>
              <a:gd name="connsiteY23" fmla="*/ 127940 h 1559465"/>
              <a:gd name="connsiteX24" fmla="*/ 1449669 w 1559465"/>
              <a:gd name="connsiteY24" fmla="*/ 127940 h 1559465"/>
              <a:gd name="connsiteX25" fmla="*/ 1470595 w 1559465"/>
              <a:gd name="connsiteY25" fmla="*/ 153303 h 1559465"/>
              <a:gd name="connsiteX26" fmla="*/ 1490661 w 1559465"/>
              <a:gd name="connsiteY26" fmla="*/ 177623 h 1559465"/>
              <a:gd name="connsiteX27" fmla="*/ 1494852 w 1559465"/>
              <a:gd name="connsiteY27" fmla="*/ 185344 h 1559465"/>
              <a:gd name="connsiteX28" fmla="*/ 1494852 w 1559465"/>
              <a:gd name="connsiteY28" fmla="*/ 185344 h 1559465"/>
              <a:gd name="connsiteX29" fmla="*/ 1499364 w 1559465"/>
              <a:gd name="connsiteY29" fmla="*/ 193656 h 1559465"/>
              <a:gd name="connsiteX30" fmla="*/ 1527805 w 1559465"/>
              <a:gd name="connsiteY30" fmla="*/ 246056 h 1559465"/>
              <a:gd name="connsiteX31" fmla="*/ 1529139 w 1559465"/>
              <a:gd name="connsiteY31" fmla="*/ 250354 h 1559465"/>
              <a:gd name="connsiteX32" fmla="*/ 1529140 w 1559465"/>
              <a:gd name="connsiteY32" fmla="*/ 250355 h 1559465"/>
              <a:gd name="connsiteX33" fmla="*/ 1539832 w 1559465"/>
              <a:gd name="connsiteY33" fmla="*/ 284799 h 1559465"/>
              <a:gd name="connsiteX34" fmla="*/ 1551280 w 1559465"/>
              <a:gd name="connsiteY34" fmla="*/ 321680 h 1559465"/>
              <a:gd name="connsiteX35" fmla="*/ 1553026 w 1559465"/>
              <a:gd name="connsiteY35" fmla="*/ 339002 h 1559465"/>
              <a:gd name="connsiteX36" fmla="*/ 1554719 w 1559465"/>
              <a:gd name="connsiteY36" fmla="*/ 355786 h 1559465"/>
              <a:gd name="connsiteX37" fmla="*/ 1554718 w 1559465"/>
              <a:gd name="connsiteY37" fmla="*/ 355786 h 1559465"/>
              <a:gd name="connsiteX38" fmla="*/ 1559465 w 1559465"/>
              <a:gd name="connsiteY38" fmla="*/ 402872 h 1559465"/>
              <a:gd name="connsiteX39" fmla="*/ 1559465 w 1559465"/>
              <a:gd name="connsiteY39" fmla="*/ 480543 h 1559465"/>
              <a:gd name="connsiteX40" fmla="*/ 1559465 w 1559465"/>
              <a:gd name="connsiteY40" fmla="*/ 730330 h 1559465"/>
              <a:gd name="connsiteX41" fmla="*/ 1559465 w 1559465"/>
              <a:gd name="connsiteY41" fmla="*/ 854815 h 1559465"/>
              <a:gd name="connsiteX42" fmla="*/ 1434708 w 1559465"/>
              <a:gd name="connsiteY42" fmla="*/ 854815 h 1559465"/>
              <a:gd name="connsiteX43" fmla="*/ 1434708 w 1559465"/>
              <a:gd name="connsiteY43" fmla="*/ 730330 h 1559465"/>
              <a:gd name="connsiteX44" fmla="*/ 1434708 w 1559465"/>
              <a:gd name="connsiteY44" fmla="*/ 480543 h 1559465"/>
              <a:gd name="connsiteX45" fmla="*/ 1434708 w 1559465"/>
              <a:gd name="connsiteY45" fmla="*/ 430683 h 1559465"/>
              <a:gd name="connsiteX46" fmla="*/ 1382461 w 1559465"/>
              <a:gd name="connsiteY46" fmla="*/ 259637 h 1559465"/>
              <a:gd name="connsiteX47" fmla="*/ 1370945 w 1559465"/>
              <a:gd name="connsiteY47" fmla="*/ 245680 h 1559465"/>
              <a:gd name="connsiteX48" fmla="*/ 1369907 w 1559465"/>
              <a:gd name="connsiteY48" fmla="*/ 244422 h 1559465"/>
              <a:gd name="connsiteX49" fmla="*/ 1369907 w 1559465"/>
              <a:gd name="connsiteY49" fmla="*/ 244422 h 1559465"/>
              <a:gd name="connsiteX50" fmla="*/ 1357577 w 1559465"/>
              <a:gd name="connsiteY50" fmla="*/ 229479 h 1559465"/>
              <a:gd name="connsiteX51" fmla="*/ 1357577 w 1559465"/>
              <a:gd name="connsiteY51" fmla="*/ 229478 h 1559465"/>
              <a:gd name="connsiteX52" fmla="*/ 1345104 w 1559465"/>
              <a:gd name="connsiteY52" fmla="*/ 214361 h 1559465"/>
              <a:gd name="connsiteX53" fmla="*/ 1299831 w 1559465"/>
              <a:gd name="connsiteY53" fmla="*/ 177007 h 1559465"/>
              <a:gd name="connsiteX54" fmla="*/ 1299830 w 1559465"/>
              <a:gd name="connsiteY54" fmla="*/ 177007 h 1559465"/>
              <a:gd name="connsiteX55" fmla="*/ 1299829 w 1559465"/>
              <a:gd name="connsiteY55" fmla="*/ 177005 h 1559465"/>
              <a:gd name="connsiteX56" fmla="*/ 1299826 w 1559465"/>
              <a:gd name="connsiteY56" fmla="*/ 177004 h 1559465"/>
              <a:gd name="connsiteX57" fmla="*/ 1257705 w 1559465"/>
              <a:gd name="connsiteY57" fmla="*/ 154141 h 1559465"/>
              <a:gd name="connsiteX58" fmla="*/ 1247862 w 1559465"/>
              <a:gd name="connsiteY58" fmla="*/ 148798 h 1559465"/>
              <a:gd name="connsiteX59" fmla="*/ 1209946 w 1559465"/>
              <a:gd name="connsiteY59" fmla="*/ 137029 h 1559465"/>
              <a:gd name="connsiteX60" fmla="*/ 1209943 w 1559465"/>
              <a:gd name="connsiteY60" fmla="*/ 137028 h 1559465"/>
              <a:gd name="connsiteX61" fmla="*/ 1190437 w 1559465"/>
              <a:gd name="connsiteY61" fmla="*/ 130973 h 1559465"/>
              <a:gd name="connsiteX62" fmla="*/ 1128782 w 1559465"/>
              <a:gd name="connsiteY62" fmla="*/ 124757 h 1559465"/>
              <a:gd name="connsiteX63" fmla="*/ 430683 w 1559465"/>
              <a:gd name="connsiteY63" fmla="*/ 124757 h 1559465"/>
              <a:gd name="connsiteX64" fmla="*/ 369029 w 1559465"/>
              <a:gd name="connsiteY64" fmla="*/ 130973 h 1559465"/>
              <a:gd name="connsiteX65" fmla="*/ 349523 w 1559465"/>
              <a:gd name="connsiteY65" fmla="*/ 137028 h 1559465"/>
              <a:gd name="connsiteX66" fmla="*/ 349518 w 1559465"/>
              <a:gd name="connsiteY66" fmla="*/ 137029 h 1559465"/>
              <a:gd name="connsiteX67" fmla="*/ 311603 w 1559465"/>
              <a:gd name="connsiteY67" fmla="*/ 148798 h 1559465"/>
              <a:gd name="connsiteX68" fmla="*/ 301760 w 1559465"/>
              <a:gd name="connsiteY68" fmla="*/ 154141 h 1559465"/>
              <a:gd name="connsiteX69" fmla="*/ 259639 w 1559465"/>
              <a:gd name="connsiteY69" fmla="*/ 177004 h 1559465"/>
              <a:gd name="connsiteX70" fmla="*/ 259637 w 1559465"/>
              <a:gd name="connsiteY70" fmla="*/ 177005 h 1559465"/>
              <a:gd name="connsiteX71" fmla="*/ 259634 w 1559465"/>
              <a:gd name="connsiteY71" fmla="*/ 177007 h 1559465"/>
              <a:gd name="connsiteX72" fmla="*/ 214361 w 1559465"/>
              <a:gd name="connsiteY72" fmla="*/ 214361 h 1559465"/>
              <a:gd name="connsiteX73" fmla="*/ 201889 w 1559465"/>
              <a:gd name="connsiteY73" fmla="*/ 229478 h 1559465"/>
              <a:gd name="connsiteX74" fmla="*/ 201885 w 1559465"/>
              <a:gd name="connsiteY74" fmla="*/ 229482 h 1559465"/>
              <a:gd name="connsiteX75" fmla="*/ 189558 w 1559465"/>
              <a:gd name="connsiteY75" fmla="*/ 244422 h 1559465"/>
              <a:gd name="connsiteX76" fmla="*/ 189558 w 1559465"/>
              <a:gd name="connsiteY76" fmla="*/ 244422 h 1559465"/>
              <a:gd name="connsiteX77" fmla="*/ 177005 w 1559465"/>
              <a:gd name="connsiteY77" fmla="*/ 259637 h 1559465"/>
              <a:gd name="connsiteX78" fmla="*/ 154850 w 1559465"/>
              <a:gd name="connsiteY78" fmla="*/ 300454 h 1559465"/>
              <a:gd name="connsiteX79" fmla="*/ 148798 w 1559465"/>
              <a:gd name="connsiteY79" fmla="*/ 311603 h 1559465"/>
              <a:gd name="connsiteX80" fmla="*/ 124757 w 1559465"/>
              <a:gd name="connsiteY80" fmla="*/ 430683 h 1559465"/>
              <a:gd name="connsiteX81" fmla="*/ 124757 w 1559465"/>
              <a:gd name="connsiteY81" fmla="*/ 480543 h 1559465"/>
              <a:gd name="connsiteX82" fmla="*/ 124757 w 1559465"/>
              <a:gd name="connsiteY82" fmla="*/ 730330 h 1559465"/>
              <a:gd name="connsiteX83" fmla="*/ 124757 w 1559465"/>
              <a:gd name="connsiteY83" fmla="*/ 854815 h 1559465"/>
              <a:gd name="connsiteX84" fmla="*/ 0 w 1559465"/>
              <a:gd name="connsiteY84" fmla="*/ 854815 h 1559465"/>
              <a:gd name="connsiteX85" fmla="*/ 0 w 1559465"/>
              <a:gd name="connsiteY85" fmla="*/ 730330 h 1559465"/>
              <a:gd name="connsiteX86" fmla="*/ 0 w 1559465"/>
              <a:gd name="connsiteY86" fmla="*/ 480543 h 1559465"/>
              <a:gd name="connsiteX87" fmla="*/ 0 w 1559465"/>
              <a:gd name="connsiteY87" fmla="*/ 402872 h 1559465"/>
              <a:gd name="connsiteX88" fmla="*/ 31660 w 1559465"/>
              <a:gd name="connsiteY88" fmla="*/ 246056 h 1559465"/>
              <a:gd name="connsiteX89" fmla="*/ 60949 w 1559465"/>
              <a:gd name="connsiteY89" fmla="*/ 192095 h 1559465"/>
              <a:gd name="connsiteX90" fmla="*/ 64613 w 1559465"/>
              <a:gd name="connsiteY90" fmla="*/ 185344 h 1559465"/>
              <a:gd name="connsiteX91" fmla="*/ 64614 w 1559465"/>
              <a:gd name="connsiteY91" fmla="*/ 185344 h 1559465"/>
              <a:gd name="connsiteX92" fmla="*/ 68804 w 1559465"/>
              <a:gd name="connsiteY92" fmla="*/ 177623 h 1559465"/>
              <a:gd name="connsiteX93" fmla="*/ 109039 w 1559465"/>
              <a:gd name="connsiteY93" fmla="*/ 128858 h 1559465"/>
              <a:gd name="connsiteX94" fmla="*/ 109796 w 1559465"/>
              <a:gd name="connsiteY94" fmla="*/ 127940 h 1559465"/>
              <a:gd name="connsiteX95" fmla="*/ 109796 w 1559465"/>
              <a:gd name="connsiteY95" fmla="*/ 127940 h 1559465"/>
              <a:gd name="connsiteX96" fmla="*/ 117999 w 1559465"/>
              <a:gd name="connsiteY96" fmla="*/ 117999 h 1559465"/>
              <a:gd name="connsiteX97" fmla="*/ 321680 w 1559465"/>
              <a:gd name="connsiteY97" fmla="*/ 8185 h 1559465"/>
              <a:gd name="connsiteX98" fmla="*/ 326261 w 1559465"/>
              <a:gd name="connsiteY98" fmla="*/ 7723 h 1559465"/>
              <a:gd name="connsiteX99" fmla="*/ 326261 w 1559465"/>
              <a:gd name="connsiteY99" fmla="*/ 7723 h 15594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</a:cxnLst>
            <a:rect l="l" t="t" r="r" b="b"/>
            <a:pathLst>
              <a:path w="1559465" h="1559465">
                <a:moveTo>
                  <a:pt x="0" y="979572"/>
                </a:moveTo>
                <a:lnTo>
                  <a:pt x="124757" y="979572"/>
                </a:lnTo>
                <a:lnTo>
                  <a:pt x="124757" y="1128782"/>
                </a:lnTo>
                <a:cubicBezTo>
                  <a:pt x="124757" y="1297740"/>
                  <a:pt x="261725" y="1434708"/>
                  <a:pt x="430683" y="1434708"/>
                </a:cubicBezTo>
                <a:lnTo>
                  <a:pt x="1128782" y="1434708"/>
                </a:lnTo>
                <a:cubicBezTo>
                  <a:pt x="1297740" y="1434708"/>
                  <a:pt x="1434708" y="1297740"/>
                  <a:pt x="1434708" y="1128782"/>
                </a:cubicBezTo>
                <a:lnTo>
                  <a:pt x="1434708" y="979572"/>
                </a:lnTo>
                <a:lnTo>
                  <a:pt x="1559465" y="979572"/>
                </a:lnTo>
                <a:lnTo>
                  <a:pt x="1559465" y="1156593"/>
                </a:lnTo>
                <a:cubicBezTo>
                  <a:pt x="1559465" y="1379093"/>
                  <a:pt x="1379093" y="1559465"/>
                  <a:pt x="1156593" y="1559465"/>
                </a:cubicBezTo>
                <a:lnTo>
                  <a:pt x="402872" y="1559465"/>
                </a:lnTo>
                <a:cubicBezTo>
                  <a:pt x="180372" y="1559465"/>
                  <a:pt x="0" y="1379093"/>
                  <a:pt x="0" y="1156593"/>
                </a:cubicBezTo>
                <a:close/>
                <a:moveTo>
                  <a:pt x="402872" y="0"/>
                </a:moveTo>
                <a:lnTo>
                  <a:pt x="1156593" y="0"/>
                </a:lnTo>
                <a:lnTo>
                  <a:pt x="1233205" y="7723"/>
                </a:lnTo>
                <a:lnTo>
                  <a:pt x="1233206" y="7724"/>
                </a:lnTo>
                <a:lnTo>
                  <a:pt x="1237786" y="8185"/>
                </a:lnTo>
                <a:lnTo>
                  <a:pt x="1257029" y="14159"/>
                </a:lnTo>
                <a:lnTo>
                  <a:pt x="1257035" y="14160"/>
                </a:lnTo>
                <a:lnTo>
                  <a:pt x="1304944" y="29032"/>
                </a:lnTo>
                <a:lnTo>
                  <a:pt x="1304944" y="29032"/>
                </a:lnTo>
                <a:lnTo>
                  <a:pt x="1313409" y="31660"/>
                </a:lnTo>
                <a:cubicBezTo>
                  <a:pt x="1361608" y="52046"/>
                  <a:pt x="1405014" y="81546"/>
                  <a:pt x="1441466" y="117999"/>
                </a:cubicBezTo>
                <a:lnTo>
                  <a:pt x="1449669" y="127940"/>
                </a:lnTo>
                <a:lnTo>
                  <a:pt x="1449669" y="127940"/>
                </a:lnTo>
                <a:lnTo>
                  <a:pt x="1470595" y="153303"/>
                </a:lnTo>
                <a:lnTo>
                  <a:pt x="1490661" y="177623"/>
                </a:lnTo>
                <a:lnTo>
                  <a:pt x="1494852" y="185344"/>
                </a:lnTo>
                <a:lnTo>
                  <a:pt x="1494852" y="185344"/>
                </a:lnTo>
                <a:lnTo>
                  <a:pt x="1499364" y="193656"/>
                </a:lnTo>
                <a:lnTo>
                  <a:pt x="1527805" y="246056"/>
                </a:lnTo>
                <a:lnTo>
                  <a:pt x="1529139" y="250354"/>
                </a:lnTo>
                <a:lnTo>
                  <a:pt x="1529140" y="250355"/>
                </a:lnTo>
                <a:lnTo>
                  <a:pt x="1539832" y="284799"/>
                </a:lnTo>
                <a:lnTo>
                  <a:pt x="1551280" y="321680"/>
                </a:lnTo>
                <a:lnTo>
                  <a:pt x="1553026" y="339002"/>
                </a:lnTo>
                <a:lnTo>
                  <a:pt x="1554719" y="355786"/>
                </a:lnTo>
                <a:lnTo>
                  <a:pt x="1554718" y="355786"/>
                </a:lnTo>
                <a:lnTo>
                  <a:pt x="1559465" y="402872"/>
                </a:lnTo>
                <a:lnTo>
                  <a:pt x="1559465" y="480543"/>
                </a:lnTo>
                <a:lnTo>
                  <a:pt x="1559465" y="730330"/>
                </a:lnTo>
                <a:lnTo>
                  <a:pt x="1559465" y="854815"/>
                </a:lnTo>
                <a:lnTo>
                  <a:pt x="1434708" y="854815"/>
                </a:lnTo>
                <a:lnTo>
                  <a:pt x="1434708" y="730330"/>
                </a:lnTo>
                <a:lnTo>
                  <a:pt x="1434708" y="480543"/>
                </a:lnTo>
                <a:lnTo>
                  <a:pt x="1434708" y="430683"/>
                </a:lnTo>
                <a:cubicBezTo>
                  <a:pt x="1434708" y="367324"/>
                  <a:pt x="1415447" y="308463"/>
                  <a:pt x="1382461" y="259637"/>
                </a:cubicBezTo>
                <a:lnTo>
                  <a:pt x="1370945" y="245680"/>
                </a:lnTo>
                <a:lnTo>
                  <a:pt x="1369907" y="244422"/>
                </a:lnTo>
                <a:lnTo>
                  <a:pt x="1369907" y="244422"/>
                </a:lnTo>
                <a:lnTo>
                  <a:pt x="1357577" y="229479"/>
                </a:lnTo>
                <a:lnTo>
                  <a:pt x="1357577" y="229478"/>
                </a:lnTo>
                <a:lnTo>
                  <a:pt x="1345104" y="214361"/>
                </a:lnTo>
                <a:lnTo>
                  <a:pt x="1299831" y="177007"/>
                </a:lnTo>
                <a:lnTo>
                  <a:pt x="1299830" y="177007"/>
                </a:lnTo>
                <a:lnTo>
                  <a:pt x="1299829" y="177005"/>
                </a:lnTo>
                <a:lnTo>
                  <a:pt x="1299826" y="177004"/>
                </a:lnTo>
                <a:lnTo>
                  <a:pt x="1257705" y="154141"/>
                </a:lnTo>
                <a:lnTo>
                  <a:pt x="1247862" y="148798"/>
                </a:lnTo>
                <a:lnTo>
                  <a:pt x="1209946" y="137029"/>
                </a:lnTo>
                <a:lnTo>
                  <a:pt x="1209943" y="137028"/>
                </a:lnTo>
                <a:lnTo>
                  <a:pt x="1190437" y="130973"/>
                </a:lnTo>
                <a:cubicBezTo>
                  <a:pt x="1170522" y="126897"/>
                  <a:pt x="1149902" y="124757"/>
                  <a:pt x="1128782" y="124757"/>
                </a:cubicBezTo>
                <a:lnTo>
                  <a:pt x="430683" y="124757"/>
                </a:lnTo>
                <a:cubicBezTo>
                  <a:pt x="409564" y="124757"/>
                  <a:pt x="388944" y="126897"/>
                  <a:pt x="369029" y="130973"/>
                </a:cubicBezTo>
                <a:lnTo>
                  <a:pt x="349523" y="137028"/>
                </a:lnTo>
                <a:lnTo>
                  <a:pt x="349518" y="137029"/>
                </a:lnTo>
                <a:lnTo>
                  <a:pt x="311603" y="148798"/>
                </a:lnTo>
                <a:lnTo>
                  <a:pt x="301760" y="154141"/>
                </a:lnTo>
                <a:lnTo>
                  <a:pt x="259639" y="177004"/>
                </a:lnTo>
                <a:lnTo>
                  <a:pt x="259637" y="177005"/>
                </a:lnTo>
                <a:lnTo>
                  <a:pt x="259634" y="177007"/>
                </a:lnTo>
                <a:lnTo>
                  <a:pt x="214361" y="214361"/>
                </a:lnTo>
                <a:lnTo>
                  <a:pt x="201889" y="229478"/>
                </a:lnTo>
                <a:lnTo>
                  <a:pt x="201885" y="229482"/>
                </a:lnTo>
                <a:lnTo>
                  <a:pt x="189558" y="244422"/>
                </a:lnTo>
                <a:lnTo>
                  <a:pt x="189558" y="244422"/>
                </a:lnTo>
                <a:lnTo>
                  <a:pt x="177005" y="259637"/>
                </a:lnTo>
                <a:lnTo>
                  <a:pt x="154850" y="300454"/>
                </a:lnTo>
                <a:lnTo>
                  <a:pt x="148798" y="311603"/>
                </a:lnTo>
                <a:cubicBezTo>
                  <a:pt x="133318" y="348204"/>
                  <a:pt x="124757" y="388444"/>
                  <a:pt x="124757" y="430683"/>
                </a:cubicBezTo>
                <a:lnTo>
                  <a:pt x="124757" y="480543"/>
                </a:lnTo>
                <a:lnTo>
                  <a:pt x="124757" y="730330"/>
                </a:lnTo>
                <a:lnTo>
                  <a:pt x="124757" y="854815"/>
                </a:lnTo>
                <a:lnTo>
                  <a:pt x="0" y="854815"/>
                </a:lnTo>
                <a:lnTo>
                  <a:pt x="0" y="730330"/>
                </a:lnTo>
                <a:lnTo>
                  <a:pt x="0" y="480543"/>
                </a:lnTo>
                <a:lnTo>
                  <a:pt x="0" y="402872"/>
                </a:lnTo>
                <a:cubicBezTo>
                  <a:pt x="0" y="347247"/>
                  <a:pt x="11274" y="294255"/>
                  <a:pt x="31660" y="246056"/>
                </a:cubicBezTo>
                <a:lnTo>
                  <a:pt x="60949" y="192095"/>
                </a:lnTo>
                <a:lnTo>
                  <a:pt x="64613" y="185344"/>
                </a:lnTo>
                <a:lnTo>
                  <a:pt x="64614" y="185344"/>
                </a:lnTo>
                <a:lnTo>
                  <a:pt x="68804" y="177623"/>
                </a:lnTo>
                <a:lnTo>
                  <a:pt x="109039" y="128858"/>
                </a:lnTo>
                <a:lnTo>
                  <a:pt x="109796" y="127940"/>
                </a:lnTo>
                <a:lnTo>
                  <a:pt x="109796" y="127940"/>
                </a:lnTo>
                <a:lnTo>
                  <a:pt x="117999" y="117999"/>
                </a:lnTo>
                <a:cubicBezTo>
                  <a:pt x="172678" y="63320"/>
                  <a:pt x="243002" y="24285"/>
                  <a:pt x="321680" y="8185"/>
                </a:cubicBezTo>
                <a:lnTo>
                  <a:pt x="326261" y="7723"/>
                </a:lnTo>
                <a:lnTo>
                  <a:pt x="326261" y="7723"/>
                </a:lnTo>
                <a:close/>
              </a:path>
            </a:pathLst>
          </a:custGeom>
          <a:solidFill>
            <a:srgbClr val="72BDCA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72BDCA"/>
              </a:solidFill>
            </a:endParaRPr>
          </a:p>
        </p:txBody>
      </p:sp>
      <p:sp>
        <p:nvSpPr>
          <p:cNvPr id="65" name="!!2">
            <a:extLst>
              <a:ext uri="{FF2B5EF4-FFF2-40B4-BE49-F238E27FC236}">
                <a16:creationId xmlns:a16="http://schemas.microsoft.com/office/drawing/2014/main" id="{0C1D0B00-AE26-589A-6B3D-79B10CA94621}"/>
              </a:ext>
            </a:extLst>
          </p:cNvPr>
          <p:cNvSpPr/>
          <p:nvPr/>
        </p:nvSpPr>
        <p:spPr>
          <a:xfrm>
            <a:off x="3521138" y="839242"/>
            <a:ext cx="5179518" cy="5179518"/>
          </a:xfrm>
          <a:custGeom>
            <a:avLst/>
            <a:gdLst>
              <a:gd name="connsiteX0" fmla="*/ 2103121 w 2286001"/>
              <a:gd name="connsiteY0" fmla="*/ 1070182 h 2286000"/>
              <a:gd name="connsiteX1" fmla="*/ 2286001 w 2286001"/>
              <a:gd name="connsiteY1" fmla="*/ 1070182 h 2286000"/>
              <a:gd name="connsiteX2" fmla="*/ 2286001 w 2286001"/>
              <a:gd name="connsiteY2" fmla="*/ 1695435 h 2286000"/>
              <a:gd name="connsiteX3" fmla="*/ 1695436 w 2286001"/>
              <a:gd name="connsiteY3" fmla="*/ 2286000 h 2286000"/>
              <a:gd name="connsiteX4" fmla="*/ 590566 w 2286001"/>
              <a:gd name="connsiteY4" fmla="*/ 2286000 h 2286000"/>
              <a:gd name="connsiteX5" fmla="*/ 46411 w 2286001"/>
              <a:gd name="connsiteY5" fmla="*/ 1925310 h 2286000"/>
              <a:gd name="connsiteX6" fmla="*/ 23548 w 2286001"/>
              <a:gd name="connsiteY6" fmla="*/ 1851658 h 2286000"/>
              <a:gd name="connsiteX7" fmla="*/ 230299 w 2286001"/>
              <a:gd name="connsiteY7" fmla="*/ 1851658 h 2286000"/>
              <a:gd name="connsiteX8" fmla="*/ 259470 w 2286001"/>
              <a:gd name="connsiteY8" fmla="*/ 1905401 h 2286000"/>
              <a:gd name="connsiteX9" fmla="*/ 631334 w 2286001"/>
              <a:gd name="connsiteY9" fmla="*/ 2103120 h 2286000"/>
              <a:gd name="connsiteX10" fmla="*/ 1654668 w 2286001"/>
              <a:gd name="connsiteY10" fmla="*/ 2103120 h 2286000"/>
              <a:gd name="connsiteX11" fmla="*/ 2103121 w 2286001"/>
              <a:gd name="connsiteY11" fmla="*/ 1654667 h 2286000"/>
              <a:gd name="connsiteX12" fmla="*/ 590565 w 2286001"/>
              <a:gd name="connsiteY12" fmla="*/ 0 h 2286000"/>
              <a:gd name="connsiteX13" fmla="*/ 1695435 w 2286001"/>
              <a:gd name="connsiteY13" fmla="*/ 0 h 2286000"/>
              <a:gd name="connsiteX14" fmla="*/ 2286000 w 2286001"/>
              <a:gd name="connsiteY14" fmla="*/ 590565 h 2286000"/>
              <a:gd name="connsiteX15" fmla="*/ 2286000 w 2286001"/>
              <a:gd name="connsiteY15" fmla="*/ 887302 h 2286000"/>
              <a:gd name="connsiteX16" fmla="*/ 2103120 w 2286001"/>
              <a:gd name="connsiteY16" fmla="*/ 887302 h 2286000"/>
              <a:gd name="connsiteX17" fmla="*/ 2103120 w 2286001"/>
              <a:gd name="connsiteY17" fmla="*/ 631333 h 2286000"/>
              <a:gd name="connsiteX18" fmla="*/ 1654667 w 2286001"/>
              <a:gd name="connsiteY18" fmla="*/ 182880 h 2286000"/>
              <a:gd name="connsiteX19" fmla="*/ 631333 w 2286001"/>
              <a:gd name="connsiteY19" fmla="*/ 182880 h 2286000"/>
              <a:gd name="connsiteX20" fmla="*/ 182880 w 2286001"/>
              <a:gd name="connsiteY20" fmla="*/ 631333 h 2286000"/>
              <a:gd name="connsiteX21" fmla="*/ 182880 w 2286001"/>
              <a:gd name="connsiteY21" fmla="*/ 1654667 h 2286000"/>
              <a:gd name="connsiteX22" fmla="*/ 184303 w 2286001"/>
              <a:gd name="connsiteY22" fmla="*/ 1668778 h 2286000"/>
              <a:gd name="connsiteX23" fmla="*/ 0 w 2286001"/>
              <a:gd name="connsiteY23" fmla="*/ 1668778 h 2286000"/>
              <a:gd name="connsiteX24" fmla="*/ 0 w 2286001"/>
              <a:gd name="connsiteY24" fmla="*/ 590565 h 2286000"/>
              <a:gd name="connsiteX25" fmla="*/ 590565 w 2286001"/>
              <a:gd name="connsiteY25" fmla="*/ 0 h 228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2286001" h="2286000">
                <a:moveTo>
                  <a:pt x="2103121" y="1070182"/>
                </a:moveTo>
                <a:lnTo>
                  <a:pt x="2286001" y="1070182"/>
                </a:lnTo>
                <a:lnTo>
                  <a:pt x="2286001" y="1695435"/>
                </a:lnTo>
                <a:cubicBezTo>
                  <a:pt x="2286001" y="2021595"/>
                  <a:pt x="2021596" y="2286000"/>
                  <a:pt x="1695436" y="2286000"/>
                </a:cubicBezTo>
                <a:lnTo>
                  <a:pt x="590566" y="2286000"/>
                </a:lnTo>
                <a:cubicBezTo>
                  <a:pt x="345946" y="2286000"/>
                  <a:pt x="136063" y="2137272"/>
                  <a:pt x="46411" y="1925310"/>
                </a:cubicBezTo>
                <a:lnTo>
                  <a:pt x="23548" y="1851658"/>
                </a:lnTo>
                <a:lnTo>
                  <a:pt x="230299" y="1851658"/>
                </a:lnTo>
                <a:lnTo>
                  <a:pt x="259470" y="1905401"/>
                </a:lnTo>
                <a:cubicBezTo>
                  <a:pt x="340060" y="2024691"/>
                  <a:pt x="476538" y="2103120"/>
                  <a:pt x="631334" y="2103120"/>
                </a:cubicBezTo>
                <a:lnTo>
                  <a:pt x="1654668" y="2103120"/>
                </a:lnTo>
                <a:cubicBezTo>
                  <a:pt x="1902342" y="2103120"/>
                  <a:pt x="2103121" y="1902341"/>
                  <a:pt x="2103121" y="1654667"/>
                </a:cubicBezTo>
                <a:close/>
                <a:moveTo>
                  <a:pt x="590565" y="0"/>
                </a:moveTo>
                <a:lnTo>
                  <a:pt x="1695435" y="0"/>
                </a:lnTo>
                <a:cubicBezTo>
                  <a:pt x="2021595" y="0"/>
                  <a:pt x="2286000" y="264405"/>
                  <a:pt x="2286000" y="590565"/>
                </a:cubicBezTo>
                <a:lnTo>
                  <a:pt x="2286000" y="887302"/>
                </a:lnTo>
                <a:lnTo>
                  <a:pt x="2103120" y="887302"/>
                </a:lnTo>
                <a:lnTo>
                  <a:pt x="2103120" y="631333"/>
                </a:lnTo>
                <a:cubicBezTo>
                  <a:pt x="2103120" y="383659"/>
                  <a:pt x="1902341" y="182880"/>
                  <a:pt x="1654667" y="182880"/>
                </a:cubicBezTo>
                <a:lnTo>
                  <a:pt x="631333" y="182880"/>
                </a:lnTo>
                <a:cubicBezTo>
                  <a:pt x="383659" y="182880"/>
                  <a:pt x="182880" y="383659"/>
                  <a:pt x="182880" y="631333"/>
                </a:cubicBezTo>
                <a:lnTo>
                  <a:pt x="182880" y="1654667"/>
                </a:lnTo>
                <a:lnTo>
                  <a:pt x="184303" y="1668778"/>
                </a:lnTo>
                <a:lnTo>
                  <a:pt x="0" y="1668778"/>
                </a:lnTo>
                <a:lnTo>
                  <a:pt x="0" y="590565"/>
                </a:lnTo>
                <a:cubicBezTo>
                  <a:pt x="0" y="264405"/>
                  <a:pt x="264405" y="0"/>
                  <a:pt x="590565" y="0"/>
                </a:cubicBezTo>
                <a:close/>
              </a:path>
            </a:pathLst>
          </a:custGeom>
          <a:solidFill>
            <a:srgbClr val="FC7B7F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0" name="!!5">
            <a:extLst>
              <a:ext uri="{FF2B5EF4-FFF2-40B4-BE49-F238E27FC236}">
                <a16:creationId xmlns:a16="http://schemas.microsoft.com/office/drawing/2014/main" id="{1EA0A524-B488-12E4-1128-8D2AAE45E9B4}"/>
              </a:ext>
            </a:extLst>
          </p:cNvPr>
          <p:cNvSpPr/>
          <p:nvPr/>
        </p:nvSpPr>
        <p:spPr>
          <a:xfrm flipH="1">
            <a:off x="3521138" y="839242"/>
            <a:ext cx="5179518" cy="5179518"/>
          </a:xfrm>
          <a:custGeom>
            <a:avLst/>
            <a:gdLst>
              <a:gd name="connsiteX0" fmla="*/ 2103121 w 2286001"/>
              <a:gd name="connsiteY0" fmla="*/ 1070182 h 2286000"/>
              <a:gd name="connsiteX1" fmla="*/ 2286001 w 2286001"/>
              <a:gd name="connsiteY1" fmla="*/ 1070182 h 2286000"/>
              <a:gd name="connsiteX2" fmla="*/ 2286001 w 2286001"/>
              <a:gd name="connsiteY2" fmla="*/ 1695435 h 2286000"/>
              <a:gd name="connsiteX3" fmla="*/ 1695436 w 2286001"/>
              <a:gd name="connsiteY3" fmla="*/ 2286000 h 2286000"/>
              <a:gd name="connsiteX4" fmla="*/ 590566 w 2286001"/>
              <a:gd name="connsiteY4" fmla="*/ 2286000 h 2286000"/>
              <a:gd name="connsiteX5" fmla="*/ 46411 w 2286001"/>
              <a:gd name="connsiteY5" fmla="*/ 1925310 h 2286000"/>
              <a:gd name="connsiteX6" fmla="*/ 23548 w 2286001"/>
              <a:gd name="connsiteY6" fmla="*/ 1851658 h 2286000"/>
              <a:gd name="connsiteX7" fmla="*/ 230299 w 2286001"/>
              <a:gd name="connsiteY7" fmla="*/ 1851658 h 2286000"/>
              <a:gd name="connsiteX8" fmla="*/ 259470 w 2286001"/>
              <a:gd name="connsiteY8" fmla="*/ 1905401 h 2286000"/>
              <a:gd name="connsiteX9" fmla="*/ 631334 w 2286001"/>
              <a:gd name="connsiteY9" fmla="*/ 2103120 h 2286000"/>
              <a:gd name="connsiteX10" fmla="*/ 1654668 w 2286001"/>
              <a:gd name="connsiteY10" fmla="*/ 2103120 h 2286000"/>
              <a:gd name="connsiteX11" fmla="*/ 2103121 w 2286001"/>
              <a:gd name="connsiteY11" fmla="*/ 1654667 h 2286000"/>
              <a:gd name="connsiteX12" fmla="*/ 590565 w 2286001"/>
              <a:gd name="connsiteY12" fmla="*/ 0 h 2286000"/>
              <a:gd name="connsiteX13" fmla="*/ 1695435 w 2286001"/>
              <a:gd name="connsiteY13" fmla="*/ 0 h 2286000"/>
              <a:gd name="connsiteX14" fmla="*/ 2286000 w 2286001"/>
              <a:gd name="connsiteY14" fmla="*/ 590565 h 2286000"/>
              <a:gd name="connsiteX15" fmla="*/ 2286000 w 2286001"/>
              <a:gd name="connsiteY15" fmla="*/ 887302 h 2286000"/>
              <a:gd name="connsiteX16" fmla="*/ 2103120 w 2286001"/>
              <a:gd name="connsiteY16" fmla="*/ 887302 h 2286000"/>
              <a:gd name="connsiteX17" fmla="*/ 2103120 w 2286001"/>
              <a:gd name="connsiteY17" fmla="*/ 631333 h 2286000"/>
              <a:gd name="connsiteX18" fmla="*/ 1654667 w 2286001"/>
              <a:gd name="connsiteY18" fmla="*/ 182880 h 2286000"/>
              <a:gd name="connsiteX19" fmla="*/ 631333 w 2286001"/>
              <a:gd name="connsiteY19" fmla="*/ 182880 h 2286000"/>
              <a:gd name="connsiteX20" fmla="*/ 182880 w 2286001"/>
              <a:gd name="connsiteY20" fmla="*/ 631333 h 2286000"/>
              <a:gd name="connsiteX21" fmla="*/ 182880 w 2286001"/>
              <a:gd name="connsiteY21" fmla="*/ 1654667 h 2286000"/>
              <a:gd name="connsiteX22" fmla="*/ 184303 w 2286001"/>
              <a:gd name="connsiteY22" fmla="*/ 1668778 h 2286000"/>
              <a:gd name="connsiteX23" fmla="*/ 0 w 2286001"/>
              <a:gd name="connsiteY23" fmla="*/ 1668778 h 2286000"/>
              <a:gd name="connsiteX24" fmla="*/ 0 w 2286001"/>
              <a:gd name="connsiteY24" fmla="*/ 590565 h 2286000"/>
              <a:gd name="connsiteX25" fmla="*/ 590565 w 2286001"/>
              <a:gd name="connsiteY25" fmla="*/ 0 h 228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2286001" h="2286000">
                <a:moveTo>
                  <a:pt x="2103121" y="1070182"/>
                </a:moveTo>
                <a:lnTo>
                  <a:pt x="2286001" y="1070182"/>
                </a:lnTo>
                <a:lnTo>
                  <a:pt x="2286001" y="1695435"/>
                </a:lnTo>
                <a:cubicBezTo>
                  <a:pt x="2286001" y="2021595"/>
                  <a:pt x="2021596" y="2286000"/>
                  <a:pt x="1695436" y="2286000"/>
                </a:cubicBezTo>
                <a:lnTo>
                  <a:pt x="590566" y="2286000"/>
                </a:lnTo>
                <a:cubicBezTo>
                  <a:pt x="345946" y="2286000"/>
                  <a:pt x="136063" y="2137272"/>
                  <a:pt x="46411" y="1925310"/>
                </a:cubicBezTo>
                <a:lnTo>
                  <a:pt x="23548" y="1851658"/>
                </a:lnTo>
                <a:lnTo>
                  <a:pt x="230299" y="1851658"/>
                </a:lnTo>
                <a:lnTo>
                  <a:pt x="259470" y="1905401"/>
                </a:lnTo>
                <a:cubicBezTo>
                  <a:pt x="340060" y="2024691"/>
                  <a:pt x="476538" y="2103120"/>
                  <a:pt x="631334" y="2103120"/>
                </a:cubicBezTo>
                <a:lnTo>
                  <a:pt x="1654668" y="2103120"/>
                </a:lnTo>
                <a:cubicBezTo>
                  <a:pt x="1902342" y="2103120"/>
                  <a:pt x="2103121" y="1902341"/>
                  <a:pt x="2103121" y="1654667"/>
                </a:cubicBezTo>
                <a:close/>
                <a:moveTo>
                  <a:pt x="590565" y="0"/>
                </a:moveTo>
                <a:lnTo>
                  <a:pt x="1695435" y="0"/>
                </a:lnTo>
                <a:cubicBezTo>
                  <a:pt x="2021595" y="0"/>
                  <a:pt x="2286000" y="264405"/>
                  <a:pt x="2286000" y="590565"/>
                </a:cubicBezTo>
                <a:lnTo>
                  <a:pt x="2286000" y="887302"/>
                </a:lnTo>
                <a:lnTo>
                  <a:pt x="2103120" y="887302"/>
                </a:lnTo>
                <a:lnTo>
                  <a:pt x="2103120" y="631333"/>
                </a:lnTo>
                <a:cubicBezTo>
                  <a:pt x="2103120" y="383659"/>
                  <a:pt x="1902341" y="182880"/>
                  <a:pt x="1654667" y="182880"/>
                </a:cubicBezTo>
                <a:lnTo>
                  <a:pt x="631333" y="182880"/>
                </a:lnTo>
                <a:cubicBezTo>
                  <a:pt x="383659" y="182880"/>
                  <a:pt x="182880" y="383659"/>
                  <a:pt x="182880" y="631333"/>
                </a:cubicBezTo>
                <a:lnTo>
                  <a:pt x="182880" y="1654667"/>
                </a:lnTo>
                <a:lnTo>
                  <a:pt x="184303" y="1668778"/>
                </a:lnTo>
                <a:lnTo>
                  <a:pt x="0" y="1668778"/>
                </a:lnTo>
                <a:lnTo>
                  <a:pt x="0" y="590565"/>
                </a:lnTo>
                <a:cubicBezTo>
                  <a:pt x="0" y="264405"/>
                  <a:pt x="264405" y="0"/>
                  <a:pt x="590565" y="0"/>
                </a:cubicBezTo>
                <a:close/>
              </a:path>
            </a:pathLst>
          </a:custGeom>
          <a:solidFill>
            <a:srgbClr val="FC7B7F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7" name="!!6">
            <a:extLst>
              <a:ext uri="{FF2B5EF4-FFF2-40B4-BE49-F238E27FC236}">
                <a16:creationId xmlns:a16="http://schemas.microsoft.com/office/drawing/2014/main" id="{195DD6A3-CA0C-3E15-E76B-818C52723D0D}"/>
              </a:ext>
            </a:extLst>
          </p:cNvPr>
          <p:cNvSpPr/>
          <p:nvPr/>
        </p:nvSpPr>
        <p:spPr>
          <a:xfrm flipH="1">
            <a:off x="3521140" y="839241"/>
            <a:ext cx="5179514" cy="5179520"/>
          </a:xfrm>
          <a:custGeom>
            <a:avLst/>
            <a:gdLst>
              <a:gd name="connsiteX0" fmla="*/ 590565 w 2286000"/>
              <a:gd name="connsiteY0" fmla="*/ 0 h 2286000"/>
              <a:gd name="connsiteX1" fmla="*/ 1695435 w 2286000"/>
              <a:gd name="connsiteY1" fmla="*/ 0 h 2286000"/>
              <a:gd name="connsiteX2" fmla="*/ 2286000 w 2286000"/>
              <a:gd name="connsiteY2" fmla="*/ 590565 h 2286000"/>
              <a:gd name="connsiteX3" fmla="*/ 2286000 w 2286000"/>
              <a:gd name="connsiteY3" fmla="*/ 1303018 h 2286000"/>
              <a:gd name="connsiteX4" fmla="*/ 2103120 w 2286000"/>
              <a:gd name="connsiteY4" fmla="*/ 1303018 h 2286000"/>
              <a:gd name="connsiteX5" fmla="*/ 2103120 w 2286000"/>
              <a:gd name="connsiteY5" fmla="*/ 631333 h 2286000"/>
              <a:gd name="connsiteX6" fmla="*/ 1654667 w 2286000"/>
              <a:gd name="connsiteY6" fmla="*/ 182880 h 2286000"/>
              <a:gd name="connsiteX7" fmla="*/ 631333 w 2286000"/>
              <a:gd name="connsiteY7" fmla="*/ 182880 h 2286000"/>
              <a:gd name="connsiteX8" fmla="*/ 182880 w 2286000"/>
              <a:gd name="connsiteY8" fmla="*/ 631333 h 2286000"/>
              <a:gd name="connsiteX9" fmla="*/ 182880 w 2286000"/>
              <a:gd name="connsiteY9" fmla="*/ 1654667 h 2286000"/>
              <a:gd name="connsiteX10" fmla="*/ 631333 w 2286000"/>
              <a:gd name="connsiteY10" fmla="*/ 2103120 h 2286000"/>
              <a:gd name="connsiteX11" fmla="*/ 1654667 w 2286000"/>
              <a:gd name="connsiteY11" fmla="*/ 2103120 h 2286000"/>
              <a:gd name="connsiteX12" fmla="*/ 2103120 w 2286000"/>
              <a:gd name="connsiteY12" fmla="*/ 1654667 h 2286000"/>
              <a:gd name="connsiteX13" fmla="*/ 2103120 w 2286000"/>
              <a:gd name="connsiteY13" fmla="*/ 1485898 h 2286000"/>
              <a:gd name="connsiteX14" fmla="*/ 2286000 w 2286000"/>
              <a:gd name="connsiteY14" fmla="*/ 1485898 h 2286000"/>
              <a:gd name="connsiteX15" fmla="*/ 2286000 w 2286000"/>
              <a:gd name="connsiteY15" fmla="*/ 1695435 h 2286000"/>
              <a:gd name="connsiteX16" fmla="*/ 1695435 w 2286000"/>
              <a:gd name="connsiteY16" fmla="*/ 2286000 h 2286000"/>
              <a:gd name="connsiteX17" fmla="*/ 590565 w 2286000"/>
              <a:gd name="connsiteY17" fmla="*/ 2286000 h 2286000"/>
              <a:gd name="connsiteX18" fmla="*/ 0 w 2286000"/>
              <a:gd name="connsiteY18" fmla="*/ 1695435 h 2286000"/>
              <a:gd name="connsiteX19" fmla="*/ 0 w 2286000"/>
              <a:gd name="connsiteY19" fmla="*/ 590565 h 2286000"/>
              <a:gd name="connsiteX20" fmla="*/ 590565 w 2286000"/>
              <a:gd name="connsiteY20" fmla="*/ 0 h 228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286000" h="2286000">
                <a:moveTo>
                  <a:pt x="590565" y="0"/>
                </a:moveTo>
                <a:lnTo>
                  <a:pt x="1695435" y="0"/>
                </a:lnTo>
                <a:cubicBezTo>
                  <a:pt x="2021595" y="0"/>
                  <a:pt x="2286000" y="264405"/>
                  <a:pt x="2286000" y="590565"/>
                </a:cubicBezTo>
                <a:lnTo>
                  <a:pt x="2286000" y="1303018"/>
                </a:lnTo>
                <a:lnTo>
                  <a:pt x="2103120" y="1303018"/>
                </a:lnTo>
                <a:lnTo>
                  <a:pt x="2103120" y="631333"/>
                </a:lnTo>
                <a:cubicBezTo>
                  <a:pt x="2103120" y="383659"/>
                  <a:pt x="1902341" y="182880"/>
                  <a:pt x="1654667" y="182880"/>
                </a:cubicBezTo>
                <a:lnTo>
                  <a:pt x="631333" y="182880"/>
                </a:lnTo>
                <a:cubicBezTo>
                  <a:pt x="383659" y="182880"/>
                  <a:pt x="182880" y="383659"/>
                  <a:pt x="182880" y="631333"/>
                </a:cubicBezTo>
                <a:lnTo>
                  <a:pt x="182880" y="1654667"/>
                </a:lnTo>
                <a:cubicBezTo>
                  <a:pt x="182880" y="1902341"/>
                  <a:pt x="383659" y="2103120"/>
                  <a:pt x="631333" y="2103120"/>
                </a:cubicBezTo>
                <a:lnTo>
                  <a:pt x="1654667" y="2103120"/>
                </a:lnTo>
                <a:cubicBezTo>
                  <a:pt x="1902341" y="2103120"/>
                  <a:pt x="2103120" y="1902341"/>
                  <a:pt x="2103120" y="1654667"/>
                </a:cubicBezTo>
                <a:lnTo>
                  <a:pt x="2103120" y="1485898"/>
                </a:lnTo>
                <a:lnTo>
                  <a:pt x="2286000" y="1485898"/>
                </a:lnTo>
                <a:lnTo>
                  <a:pt x="2286000" y="1695435"/>
                </a:lnTo>
                <a:cubicBezTo>
                  <a:pt x="2286000" y="2021595"/>
                  <a:pt x="2021595" y="2286000"/>
                  <a:pt x="1695435" y="2286000"/>
                </a:cubicBezTo>
                <a:lnTo>
                  <a:pt x="590565" y="2286000"/>
                </a:lnTo>
                <a:cubicBezTo>
                  <a:pt x="264405" y="2286000"/>
                  <a:pt x="0" y="2021595"/>
                  <a:pt x="0" y="1695435"/>
                </a:cubicBezTo>
                <a:lnTo>
                  <a:pt x="0" y="590565"/>
                </a:lnTo>
                <a:cubicBezTo>
                  <a:pt x="0" y="264405"/>
                  <a:pt x="264405" y="0"/>
                  <a:pt x="590565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1" name="666">
            <a:extLst>
              <a:ext uri="{FF2B5EF4-FFF2-40B4-BE49-F238E27FC236}">
                <a16:creationId xmlns:a16="http://schemas.microsoft.com/office/drawing/2014/main" id="{EC2CD6E9-452E-DF24-E717-EB99C33B623C}"/>
              </a:ext>
            </a:extLst>
          </p:cNvPr>
          <p:cNvSpPr/>
          <p:nvPr/>
        </p:nvSpPr>
        <p:spPr>
          <a:xfrm flipH="1">
            <a:off x="5059887" y="3221819"/>
            <a:ext cx="2102020" cy="414364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!!1">
            <a:extLst>
              <a:ext uri="{FF2B5EF4-FFF2-40B4-BE49-F238E27FC236}">
                <a16:creationId xmlns:a16="http://schemas.microsoft.com/office/drawing/2014/main" id="{BCB4B356-3756-3B02-B60A-809D0733C335}"/>
              </a:ext>
            </a:extLst>
          </p:cNvPr>
          <p:cNvSpPr/>
          <p:nvPr/>
        </p:nvSpPr>
        <p:spPr>
          <a:xfrm>
            <a:off x="3521140" y="839243"/>
            <a:ext cx="5179516" cy="5179516"/>
          </a:xfrm>
          <a:custGeom>
            <a:avLst/>
            <a:gdLst>
              <a:gd name="connsiteX0" fmla="*/ 590565 w 2286000"/>
              <a:gd name="connsiteY0" fmla="*/ 0 h 2286000"/>
              <a:gd name="connsiteX1" fmla="*/ 1695435 w 2286000"/>
              <a:gd name="connsiteY1" fmla="*/ 0 h 2286000"/>
              <a:gd name="connsiteX2" fmla="*/ 2286000 w 2286000"/>
              <a:gd name="connsiteY2" fmla="*/ 590565 h 2286000"/>
              <a:gd name="connsiteX3" fmla="*/ 2286000 w 2286000"/>
              <a:gd name="connsiteY3" fmla="*/ 1303018 h 2286000"/>
              <a:gd name="connsiteX4" fmla="*/ 2103120 w 2286000"/>
              <a:gd name="connsiteY4" fmla="*/ 1303018 h 2286000"/>
              <a:gd name="connsiteX5" fmla="*/ 2103120 w 2286000"/>
              <a:gd name="connsiteY5" fmla="*/ 631333 h 2286000"/>
              <a:gd name="connsiteX6" fmla="*/ 1654667 w 2286000"/>
              <a:gd name="connsiteY6" fmla="*/ 182880 h 2286000"/>
              <a:gd name="connsiteX7" fmla="*/ 631333 w 2286000"/>
              <a:gd name="connsiteY7" fmla="*/ 182880 h 2286000"/>
              <a:gd name="connsiteX8" fmla="*/ 182880 w 2286000"/>
              <a:gd name="connsiteY8" fmla="*/ 631333 h 2286000"/>
              <a:gd name="connsiteX9" fmla="*/ 182880 w 2286000"/>
              <a:gd name="connsiteY9" fmla="*/ 1654667 h 2286000"/>
              <a:gd name="connsiteX10" fmla="*/ 631333 w 2286000"/>
              <a:gd name="connsiteY10" fmla="*/ 2103120 h 2286000"/>
              <a:gd name="connsiteX11" fmla="*/ 1654667 w 2286000"/>
              <a:gd name="connsiteY11" fmla="*/ 2103120 h 2286000"/>
              <a:gd name="connsiteX12" fmla="*/ 2103120 w 2286000"/>
              <a:gd name="connsiteY12" fmla="*/ 1654667 h 2286000"/>
              <a:gd name="connsiteX13" fmla="*/ 2103120 w 2286000"/>
              <a:gd name="connsiteY13" fmla="*/ 1485898 h 2286000"/>
              <a:gd name="connsiteX14" fmla="*/ 2286000 w 2286000"/>
              <a:gd name="connsiteY14" fmla="*/ 1485898 h 2286000"/>
              <a:gd name="connsiteX15" fmla="*/ 2286000 w 2286000"/>
              <a:gd name="connsiteY15" fmla="*/ 1695435 h 2286000"/>
              <a:gd name="connsiteX16" fmla="*/ 1695435 w 2286000"/>
              <a:gd name="connsiteY16" fmla="*/ 2286000 h 2286000"/>
              <a:gd name="connsiteX17" fmla="*/ 590565 w 2286000"/>
              <a:gd name="connsiteY17" fmla="*/ 2286000 h 2286000"/>
              <a:gd name="connsiteX18" fmla="*/ 0 w 2286000"/>
              <a:gd name="connsiteY18" fmla="*/ 1695435 h 2286000"/>
              <a:gd name="connsiteX19" fmla="*/ 0 w 2286000"/>
              <a:gd name="connsiteY19" fmla="*/ 590565 h 2286000"/>
              <a:gd name="connsiteX20" fmla="*/ 590565 w 2286000"/>
              <a:gd name="connsiteY20" fmla="*/ 0 h 228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286000" h="2286000">
                <a:moveTo>
                  <a:pt x="590565" y="0"/>
                </a:moveTo>
                <a:lnTo>
                  <a:pt x="1695435" y="0"/>
                </a:lnTo>
                <a:cubicBezTo>
                  <a:pt x="2021595" y="0"/>
                  <a:pt x="2286000" y="264405"/>
                  <a:pt x="2286000" y="590565"/>
                </a:cubicBezTo>
                <a:lnTo>
                  <a:pt x="2286000" y="1303018"/>
                </a:lnTo>
                <a:lnTo>
                  <a:pt x="2103120" y="1303018"/>
                </a:lnTo>
                <a:lnTo>
                  <a:pt x="2103120" y="631333"/>
                </a:lnTo>
                <a:cubicBezTo>
                  <a:pt x="2103120" y="383659"/>
                  <a:pt x="1902341" y="182880"/>
                  <a:pt x="1654667" y="182880"/>
                </a:cubicBezTo>
                <a:lnTo>
                  <a:pt x="631333" y="182880"/>
                </a:lnTo>
                <a:cubicBezTo>
                  <a:pt x="383659" y="182880"/>
                  <a:pt x="182880" y="383659"/>
                  <a:pt x="182880" y="631333"/>
                </a:cubicBezTo>
                <a:lnTo>
                  <a:pt x="182880" y="1654667"/>
                </a:lnTo>
                <a:cubicBezTo>
                  <a:pt x="182880" y="1902341"/>
                  <a:pt x="383659" y="2103120"/>
                  <a:pt x="631333" y="2103120"/>
                </a:cubicBezTo>
                <a:lnTo>
                  <a:pt x="1654667" y="2103120"/>
                </a:lnTo>
                <a:cubicBezTo>
                  <a:pt x="1902341" y="2103120"/>
                  <a:pt x="2103120" y="1902341"/>
                  <a:pt x="2103120" y="1654667"/>
                </a:cubicBezTo>
                <a:lnTo>
                  <a:pt x="2103120" y="1485898"/>
                </a:lnTo>
                <a:lnTo>
                  <a:pt x="2286000" y="1485898"/>
                </a:lnTo>
                <a:lnTo>
                  <a:pt x="2286000" y="1695435"/>
                </a:lnTo>
                <a:cubicBezTo>
                  <a:pt x="2286000" y="2021595"/>
                  <a:pt x="2021595" y="2286000"/>
                  <a:pt x="1695435" y="2286000"/>
                </a:cubicBezTo>
                <a:lnTo>
                  <a:pt x="590565" y="2286000"/>
                </a:lnTo>
                <a:cubicBezTo>
                  <a:pt x="264405" y="2286000"/>
                  <a:pt x="0" y="2021595"/>
                  <a:pt x="0" y="1695435"/>
                </a:cubicBezTo>
                <a:lnTo>
                  <a:pt x="0" y="590565"/>
                </a:lnTo>
                <a:cubicBezTo>
                  <a:pt x="0" y="264405"/>
                  <a:pt x="264405" y="0"/>
                  <a:pt x="590565" y="0"/>
                </a:cubicBezTo>
                <a:close/>
              </a:path>
            </a:pathLst>
          </a:custGeom>
          <a:gradFill>
            <a:gsLst>
              <a:gs pos="100000">
                <a:srgbClr val="00FF99"/>
              </a:gs>
              <a:gs pos="0">
                <a:srgbClr val="90488B"/>
              </a:gs>
            </a:gsLst>
            <a:lin ang="270000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!!Rectangle 21">
            <a:extLst>
              <a:ext uri="{FF2B5EF4-FFF2-40B4-BE49-F238E27FC236}">
                <a16:creationId xmlns:a16="http://schemas.microsoft.com/office/drawing/2014/main" id="{5581BC64-E560-E551-5097-624396E91BE7}"/>
              </a:ext>
            </a:extLst>
          </p:cNvPr>
          <p:cNvSpPr/>
          <p:nvPr/>
        </p:nvSpPr>
        <p:spPr>
          <a:xfrm>
            <a:off x="5059887" y="3221819"/>
            <a:ext cx="2102022" cy="414364"/>
          </a:xfrm>
          <a:prstGeom prst="rect">
            <a:avLst/>
          </a:prstGeom>
          <a:solidFill>
            <a:srgbClr val="FC7B7F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!!Rectangle 21">
            <a:extLst>
              <a:ext uri="{FF2B5EF4-FFF2-40B4-BE49-F238E27FC236}">
                <a16:creationId xmlns:a16="http://schemas.microsoft.com/office/drawing/2014/main" id="{329278C5-CE90-A3AD-F39B-FA4E8FAA75E7}"/>
              </a:ext>
            </a:extLst>
          </p:cNvPr>
          <p:cNvSpPr/>
          <p:nvPr/>
        </p:nvSpPr>
        <p:spPr>
          <a:xfrm flipH="1">
            <a:off x="5059887" y="3221819"/>
            <a:ext cx="2102020" cy="414364"/>
          </a:xfrm>
          <a:prstGeom prst="rect">
            <a:avLst/>
          </a:prstGeom>
          <a:solidFill>
            <a:srgbClr val="FC7B7F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111">
            <a:extLst>
              <a:ext uri="{FF2B5EF4-FFF2-40B4-BE49-F238E27FC236}">
                <a16:creationId xmlns:a16="http://schemas.microsoft.com/office/drawing/2014/main" id="{BFA0AB4B-ABE0-477C-EA63-B6514C1A8975}"/>
              </a:ext>
            </a:extLst>
          </p:cNvPr>
          <p:cNvSpPr/>
          <p:nvPr/>
        </p:nvSpPr>
        <p:spPr>
          <a:xfrm>
            <a:off x="5059887" y="3221819"/>
            <a:ext cx="2102022" cy="414364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11">
            <a:extLst>
              <a:ext uri="{FF2B5EF4-FFF2-40B4-BE49-F238E27FC236}">
                <a16:creationId xmlns:a16="http://schemas.microsoft.com/office/drawing/2014/main" id="{DE1B523C-6069-4DC0-8621-75120BEC1645}"/>
              </a:ext>
            </a:extLst>
          </p:cNvPr>
          <p:cNvSpPr/>
          <p:nvPr/>
        </p:nvSpPr>
        <p:spPr>
          <a:xfrm>
            <a:off x="4090886" y="1408989"/>
            <a:ext cx="4040024" cy="4040024"/>
          </a:xfrm>
          <a:prstGeom prst="roundRect">
            <a:avLst>
              <a:gd name="adj" fmla="val 23611"/>
            </a:avLst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22">
            <a:extLst>
              <a:ext uri="{FF2B5EF4-FFF2-40B4-BE49-F238E27FC236}">
                <a16:creationId xmlns:a16="http://schemas.microsoft.com/office/drawing/2014/main" id="{CA937822-8F8E-D32F-F19E-C5799E4A415F}"/>
              </a:ext>
            </a:extLst>
          </p:cNvPr>
          <p:cNvSpPr/>
          <p:nvPr/>
        </p:nvSpPr>
        <p:spPr>
          <a:xfrm>
            <a:off x="4090886" y="1408989"/>
            <a:ext cx="4040024" cy="4040024"/>
          </a:xfrm>
          <a:prstGeom prst="roundRect">
            <a:avLst>
              <a:gd name="adj" fmla="val 23611"/>
            </a:avLst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33">
            <a:extLst>
              <a:ext uri="{FF2B5EF4-FFF2-40B4-BE49-F238E27FC236}">
                <a16:creationId xmlns:a16="http://schemas.microsoft.com/office/drawing/2014/main" id="{30ADB245-42B4-D110-0E06-0FF405E834C0}"/>
              </a:ext>
            </a:extLst>
          </p:cNvPr>
          <p:cNvSpPr/>
          <p:nvPr/>
        </p:nvSpPr>
        <p:spPr>
          <a:xfrm>
            <a:off x="4090886" y="1408989"/>
            <a:ext cx="4040024" cy="4040024"/>
          </a:xfrm>
          <a:prstGeom prst="roundRect">
            <a:avLst>
              <a:gd name="adj" fmla="val 23611"/>
            </a:avLst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55">
            <a:extLst>
              <a:ext uri="{FF2B5EF4-FFF2-40B4-BE49-F238E27FC236}">
                <a16:creationId xmlns:a16="http://schemas.microsoft.com/office/drawing/2014/main" id="{44235BA9-A06B-1E18-B51A-4A1610719D68}"/>
              </a:ext>
            </a:extLst>
          </p:cNvPr>
          <p:cNvSpPr/>
          <p:nvPr/>
        </p:nvSpPr>
        <p:spPr>
          <a:xfrm>
            <a:off x="4090886" y="1408989"/>
            <a:ext cx="4040024" cy="4040024"/>
          </a:xfrm>
          <a:prstGeom prst="roundRect">
            <a:avLst>
              <a:gd name="adj" fmla="val 23611"/>
            </a:avLst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66">
            <a:extLst>
              <a:ext uri="{FF2B5EF4-FFF2-40B4-BE49-F238E27FC236}">
                <a16:creationId xmlns:a16="http://schemas.microsoft.com/office/drawing/2014/main" id="{71FB18AA-8655-9F29-A3DC-B4EDEEB263CB}"/>
              </a:ext>
            </a:extLst>
          </p:cNvPr>
          <p:cNvSpPr/>
          <p:nvPr/>
        </p:nvSpPr>
        <p:spPr>
          <a:xfrm>
            <a:off x="4090886" y="1408989"/>
            <a:ext cx="4040024" cy="4040024"/>
          </a:xfrm>
          <a:prstGeom prst="roundRect">
            <a:avLst>
              <a:gd name="adj" fmla="val 23611"/>
            </a:avLst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66">
            <a:extLst>
              <a:ext uri="{FF2B5EF4-FFF2-40B4-BE49-F238E27FC236}">
                <a16:creationId xmlns:a16="http://schemas.microsoft.com/office/drawing/2014/main" id="{65792D6D-91CF-E73E-4A2E-7E7B779F4B95}"/>
              </a:ext>
            </a:extLst>
          </p:cNvPr>
          <p:cNvSpPr/>
          <p:nvPr/>
        </p:nvSpPr>
        <p:spPr>
          <a:xfrm>
            <a:off x="4201252" y="1534252"/>
            <a:ext cx="3789496" cy="3789496"/>
          </a:xfrm>
          <a:prstGeom prst="roundRect">
            <a:avLst>
              <a:gd name="adj" fmla="val 23611"/>
            </a:avLst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317500" dist="495300" dir="2700000" algn="tl" rotWithShape="0">
              <a:prstClr val="black">
                <a:alpha val="32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!!TextBox title">
            <a:extLst>
              <a:ext uri="{FF2B5EF4-FFF2-40B4-BE49-F238E27FC236}">
                <a16:creationId xmlns:a16="http://schemas.microsoft.com/office/drawing/2014/main" id="{1DE67CB7-3080-025B-0786-BB0D4425D45E}"/>
              </a:ext>
            </a:extLst>
          </p:cNvPr>
          <p:cNvSpPr txBox="1"/>
          <p:nvPr/>
        </p:nvSpPr>
        <p:spPr>
          <a:xfrm>
            <a:off x="4432300" y="2967335"/>
            <a:ext cx="3327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dirty="0">
                <a:effectLst>
                  <a:outerShdw blurRad="635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11" name="Saeed Faal">
            <a:extLst>
              <a:ext uri="{FF2B5EF4-FFF2-40B4-BE49-F238E27FC236}">
                <a16:creationId xmlns:a16="http://schemas.microsoft.com/office/drawing/2014/main" id="{E718B2AF-865E-51FB-A34F-04F35C0F4A88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-348343" y="-344714"/>
            <a:ext cx="12888686" cy="7547429"/>
          </a:xfrm>
          <a:prstGeom prst="frame">
            <a:avLst>
              <a:gd name="adj1" fmla="val 3929"/>
            </a:avLst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1270000" sx="102000" sy="102000" algn="ctr" rotWithShape="0">
              <a:srgbClr val="002060"/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093569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9000">
              <a:srgbClr val="A097AC"/>
            </a:gs>
            <a:gs pos="0">
              <a:srgbClr val="716194"/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F02818D-A246-7B0D-9962-7849FB0C8D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" name="Group 70">
            <a:extLst>
              <a:ext uri="{FF2B5EF4-FFF2-40B4-BE49-F238E27FC236}">
                <a16:creationId xmlns:a16="http://schemas.microsoft.com/office/drawing/2014/main" id="{3321FF70-D2C4-3274-AAB6-F046674FEC11}"/>
              </a:ext>
            </a:extLst>
          </p:cNvPr>
          <p:cNvGrpSpPr/>
          <p:nvPr/>
        </p:nvGrpSpPr>
        <p:grpSpPr>
          <a:xfrm>
            <a:off x="1599711" y="2820809"/>
            <a:ext cx="8992579" cy="1216383"/>
            <a:chOff x="3049316" y="4937358"/>
            <a:chExt cx="8992579" cy="1216383"/>
          </a:xfrm>
        </p:grpSpPr>
        <p:sp>
          <p:nvSpPr>
            <p:cNvPr id="59" name="11">
              <a:extLst>
                <a:ext uri="{FF2B5EF4-FFF2-40B4-BE49-F238E27FC236}">
                  <a16:creationId xmlns:a16="http://schemas.microsoft.com/office/drawing/2014/main" id="{FB55232C-BB42-10CD-AB8B-9D9FDFE01F3D}"/>
                </a:ext>
              </a:extLst>
            </p:cNvPr>
            <p:cNvSpPr/>
            <p:nvPr/>
          </p:nvSpPr>
          <p:spPr>
            <a:xfrm>
              <a:off x="3049316" y="4937358"/>
              <a:ext cx="1216383" cy="1216383"/>
            </a:xfrm>
            <a:prstGeom prst="roundRect">
              <a:avLst>
                <a:gd name="adj" fmla="val 23611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  <a:effectLst>
              <a:outerShdw blurRad="317500" dist="495300" dir="2700000" algn="tl" rotWithShape="0">
                <a:prstClr val="black">
                  <a:alpha val="32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22">
              <a:extLst>
                <a:ext uri="{FF2B5EF4-FFF2-40B4-BE49-F238E27FC236}">
                  <a16:creationId xmlns:a16="http://schemas.microsoft.com/office/drawing/2014/main" id="{AE74F9DA-4E27-6FA4-A293-B9E501EED257}"/>
                </a:ext>
              </a:extLst>
            </p:cNvPr>
            <p:cNvSpPr/>
            <p:nvPr/>
          </p:nvSpPr>
          <p:spPr>
            <a:xfrm>
              <a:off x="4992150" y="4937358"/>
              <a:ext cx="1216383" cy="1216383"/>
            </a:xfrm>
            <a:prstGeom prst="roundRect">
              <a:avLst>
                <a:gd name="adj" fmla="val 23611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  <a:effectLst>
              <a:outerShdw blurRad="317500" dist="495300" dir="2700000" algn="tl" rotWithShape="0">
                <a:prstClr val="black">
                  <a:alpha val="32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33">
              <a:extLst>
                <a:ext uri="{FF2B5EF4-FFF2-40B4-BE49-F238E27FC236}">
                  <a16:creationId xmlns:a16="http://schemas.microsoft.com/office/drawing/2014/main" id="{4F572249-553F-2E96-C40B-80A6D4B3868C}"/>
                </a:ext>
              </a:extLst>
            </p:cNvPr>
            <p:cNvSpPr/>
            <p:nvPr/>
          </p:nvSpPr>
          <p:spPr>
            <a:xfrm>
              <a:off x="6934984" y="4937358"/>
              <a:ext cx="1216383" cy="1216383"/>
            </a:xfrm>
            <a:prstGeom prst="roundRect">
              <a:avLst>
                <a:gd name="adj" fmla="val 23611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  <a:effectLst>
              <a:outerShdw blurRad="317500" dist="495300" dir="2700000" algn="tl" rotWithShape="0">
                <a:prstClr val="black">
                  <a:alpha val="32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55">
              <a:extLst>
                <a:ext uri="{FF2B5EF4-FFF2-40B4-BE49-F238E27FC236}">
                  <a16:creationId xmlns:a16="http://schemas.microsoft.com/office/drawing/2014/main" id="{0B6A0307-9B2B-6620-3D16-2DB102ADACEA}"/>
                </a:ext>
              </a:extLst>
            </p:cNvPr>
            <p:cNvSpPr/>
            <p:nvPr/>
          </p:nvSpPr>
          <p:spPr>
            <a:xfrm>
              <a:off x="8882679" y="4937358"/>
              <a:ext cx="1216383" cy="1216383"/>
            </a:xfrm>
            <a:prstGeom prst="roundRect">
              <a:avLst>
                <a:gd name="adj" fmla="val 23611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  <a:effectLst>
              <a:outerShdw blurRad="317500" dist="495300" dir="2700000" algn="tl" rotWithShape="0">
                <a:prstClr val="black">
                  <a:alpha val="32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66">
              <a:extLst>
                <a:ext uri="{FF2B5EF4-FFF2-40B4-BE49-F238E27FC236}">
                  <a16:creationId xmlns:a16="http://schemas.microsoft.com/office/drawing/2014/main" id="{5404F271-B788-A421-600D-B2BF33A779F2}"/>
                </a:ext>
              </a:extLst>
            </p:cNvPr>
            <p:cNvSpPr/>
            <p:nvPr/>
          </p:nvSpPr>
          <p:spPr>
            <a:xfrm>
              <a:off x="10825512" y="4937358"/>
              <a:ext cx="1216383" cy="1216383"/>
            </a:xfrm>
            <a:prstGeom prst="roundRect">
              <a:avLst>
                <a:gd name="adj" fmla="val 23611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  <a:effectLst>
              <a:outerShdw blurRad="317500" dist="495300" dir="2700000" algn="tl" rotWithShape="0">
                <a:prstClr val="black">
                  <a:alpha val="32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C954F63B-C217-25FC-64E8-5C58B36D5E3E}"/>
              </a:ext>
            </a:extLst>
          </p:cNvPr>
          <p:cNvSpPr/>
          <p:nvPr/>
        </p:nvSpPr>
        <p:spPr>
          <a:xfrm>
            <a:off x="5328735" y="2649268"/>
            <a:ext cx="1559465" cy="1559465"/>
          </a:xfrm>
          <a:custGeom>
            <a:avLst/>
            <a:gdLst>
              <a:gd name="connsiteX0" fmla="*/ 0 w 1559465"/>
              <a:gd name="connsiteY0" fmla="*/ 979572 h 1559465"/>
              <a:gd name="connsiteX1" fmla="*/ 124757 w 1559465"/>
              <a:gd name="connsiteY1" fmla="*/ 979572 h 1559465"/>
              <a:gd name="connsiteX2" fmla="*/ 124757 w 1559465"/>
              <a:gd name="connsiteY2" fmla="*/ 1128782 h 1559465"/>
              <a:gd name="connsiteX3" fmla="*/ 430683 w 1559465"/>
              <a:gd name="connsiteY3" fmla="*/ 1434708 h 1559465"/>
              <a:gd name="connsiteX4" fmla="*/ 1128782 w 1559465"/>
              <a:gd name="connsiteY4" fmla="*/ 1434708 h 1559465"/>
              <a:gd name="connsiteX5" fmla="*/ 1434708 w 1559465"/>
              <a:gd name="connsiteY5" fmla="*/ 1128782 h 1559465"/>
              <a:gd name="connsiteX6" fmla="*/ 1434708 w 1559465"/>
              <a:gd name="connsiteY6" fmla="*/ 979572 h 1559465"/>
              <a:gd name="connsiteX7" fmla="*/ 1559465 w 1559465"/>
              <a:gd name="connsiteY7" fmla="*/ 979572 h 1559465"/>
              <a:gd name="connsiteX8" fmla="*/ 1559465 w 1559465"/>
              <a:gd name="connsiteY8" fmla="*/ 1156593 h 1559465"/>
              <a:gd name="connsiteX9" fmla="*/ 1156593 w 1559465"/>
              <a:gd name="connsiteY9" fmla="*/ 1559465 h 1559465"/>
              <a:gd name="connsiteX10" fmla="*/ 402872 w 1559465"/>
              <a:gd name="connsiteY10" fmla="*/ 1559465 h 1559465"/>
              <a:gd name="connsiteX11" fmla="*/ 0 w 1559465"/>
              <a:gd name="connsiteY11" fmla="*/ 1156593 h 1559465"/>
              <a:gd name="connsiteX12" fmla="*/ 402872 w 1559465"/>
              <a:gd name="connsiteY12" fmla="*/ 0 h 1559465"/>
              <a:gd name="connsiteX13" fmla="*/ 1156593 w 1559465"/>
              <a:gd name="connsiteY13" fmla="*/ 0 h 1559465"/>
              <a:gd name="connsiteX14" fmla="*/ 1233205 w 1559465"/>
              <a:gd name="connsiteY14" fmla="*/ 7723 h 1559465"/>
              <a:gd name="connsiteX15" fmla="*/ 1233206 w 1559465"/>
              <a:gd name="connsiteY15" fmla="*/ 7724 h 1559465"/>
              <a:gd name="connsiteX16" fmla="*/ 1237786 w 1559465"/>
              <a:gd name="connsiteY16" fmla="*/ 8185 h 1559465"/>
              <a:gd name="connsiteX17" fmla="*/ 1257029 w 1559465"/>
              <a:gd name="connsiteY17" fmla="*/ 14159 h 1559465"/>
              <a:gd name="connsiteX18" fmla="*/ 1257035 w 1559465"/>
              <a:gd name="connsiteY18" fmla="*/ 14160 h 1559465"/>
              <a:gd name="connsiteX19" fmla="*/ 1304944 w 1559465"/>
              <a:gd name="connsiteY19" fmla="*/ 29032 h 1559465"/>
              <a:gd name="connsiteX20" fmla="*/ 1304944 w 1559465"/>
              <a:gd name="connsiteY20" fmla="*/ 29032 h 1559465"/>
              <a:gd name="connsiteX21" fmla="*/ 1313409 w 1559465"/>
              <a:gd name="connsiteY21" fmla="*/ 31660 h 1559465"/>
              <a:gd name="connsiteX22" fmla="*/ 1441466 w 1559465"/>
              <a:gd name="connsiteY22" fmla="*/ 117999 h 1559465"/>
              <a:gd name="connsiteX23" fmla="*/ 1449669 w 1559465"/>
              <a:gd name="connsiteY23" fmla="*/ 127940 h 1559465"/>
              <a:gd name="connsiteX24" fmla="*/ 1449669 w 1559465"/>
              <a:gd name="connsiteY24" fmla="*/ 127940 h 1559465"/>
              <a:gd name="connsiteX25" fmla="*/ 1470595 w 1559465"/>
              <a:gd name="connsiteY25" fmla="*/ 153303 h 1559465"/>
              <a:gd name="connsiteX26" fmla="*/ 1490661 w 1559465"/>
              <a:gd name="connsiteY26" fmla="*/ 177623 h 1559465"/>
              <a:gd name="connsiteX27" fmla="*/ 1494852 w 1559465"/>
              <a:gd name="connsiteY27" fmla="*/ 185344 h 1559465"/>
              <a:gd name="connsiteX28" fmla="*/ 1494852 w 1559465"/>
              <a:gd name="connsiteY28" fmla="*/ 185344 h 1559465"/>
              <a:gd name="connsiteX29" fmla="*/ 1499364 w 1559465"/>
              <a:gd name="connsiteY29" fmla="*/ 193656 h 1559465"/>
              <a:gd name="connsiteX30" fmla="*/ 1527805 w 1559465"/>
              <a:gd name="connsiteY30" fmla="*/ 246056 h 1559465"/>
              <a:gd name="connsiteX31" fmla="*/ 1529139 w 1559465"/>
              <a:gd name="connsiteY31" fmla="*/ 250354 h 1559465"/>
              <a:gd name="connsiteX32" fmla="*/ 1529140 w 1559465"/>
              <a:gd name="connsiteY32" fmla="*/ 250355 h 1559465"/>
              <a:gd name="connsiteX33" fmla="*/ 1539832 w 1559465"/>
              <a:gd name="connsiteY33" fmla="*/ 284799 h 1559465"/>
              <a:gd name="connsiteX34" fmla="*/ 1551280 w 1559465"/>
              <a:gd name="connsiteY34" fmla="*/ 321680 h 1559465"/>
              <a:gd name="connsiteX35" fmla="*/ 1553026 w 1559465"/>
              <a:gd name="connsiteY35" fmla="*/ 339002 h 1559465"/>
              <a:gd name="connsiteX36" fmla="*/ 1554719 w 1559465"/>
              <a:gd name="connsiteY36" fmla="*/ 355786 h 1559465"/>
              <a:gd name="connsiteX37" fmla="*/ 1554718 w 1559465"/>
              <a:gd name="connsiteY37" fmla="*/ 355786 h 1559465"/>
              <a:gd name="connsiteX38" fmla="*/ 1559465 w 1559465"/>
              <a:gd name="connsiteY38" fmla="*/ 402872 h 1559465"/>
              <a:gd name="connsiteX39" fmla="*/ 1559465 w 1559465"/>
              <a:gd name="connsiteY39" fmla="*/ 480543 h 1559465"/>
              <a:gd name="connsiteX40" fmla="*/ 1559465 w 1559465"/>
              <a:gd name="connsiteY40" fmla="*/ 730330 h 1559465"/>
              <a:gd name="connsiteX41" fmla="*/ 1559465 w 1559465"/>
              <a:gd name="connsiteY41" fmla="*/ 854815 h 1559465"/>
              <a:gd name="connsiteX42" fmla="*/ 1434708 w 1559465"/>
              <a:gd name="connsiteY42" fmla="*/ 854815 h 1559465"/>
              <a:gd name="connsiteX43" fmla="*/ 1434708 w 1559465"/>
              <a:gd name="connsiteY43" fmla="*/ 730330 h 1559465"/>
              <a:gd name="connsiteX44" fmla="*/ 1434708 w 1559465"/>
              <a:gd name="connsiteY44" fmla="*/ 480543 h 1559465"/>
              <a:gd name="connsiteX45" fmla="*/ 1434708 w 1559465"/>
              <a:gd name="connsiteY45" fmla="*/ 430683 h 1559465"/>
              <a:gd name="connsiteX46" fmla="*/ 1382461 w 1559465"/>
              <a:gd name="connsiteY46" fmla="*/ 259637 h 1559465"/>
              <a:gd name="connsiteX47" fmla="*/ 1370945 w 1559465"/>
              <a:gd name="connsiteY47" fmla="*/ 245680 h 1559465"/>
              <a:gd name="connsiteX48" fmla="*/ 1369907 w 1559465"/>
              <a:gd name="connsiteY48" fmla="*/ 244422 h 1559465"/>
              <a:gd name="connsiteX49" fmla="*/ 1369907 w 1559465"/>
              <a:gd name="connsiteY49" fmla="*/ 244422 h 1559465"/>
              <a:gd name="connsiteX50" fmla="*/ 1357577 w 1559465"/>
              <a:gd name="connsiteY50" fmla="*/ 229479 h 1559465"/>
              <a:gd name="connsiteX51" fmla="*/ 1357577 w 1559465"/>
              <a:gd name="connsiteY51" fmla="*/ 229478 h 1559465"/>
              <a:gd name="connsiteX52" fmla="*/ 1345104 w 1559465"/>
              <a:gd name="connsiteY52" fmla="*/ 214361 h 1559465"/>
              <a:gd name="connsiteX53" fmla="*/ 1299831 w 1559465"/>
              <a:gd name="connsiteY53" fmla="*/ 177007 h 1559465"/>
              <a:gd name="connsiteX54" fmla="*/ 1299830 w 1559465"/>
              <a:gd name="connsiteY54" fmla="*/ 177007 h 1559465"/>
              <a:gd name="connsiteX55" fmla="*/ 1299829 w 1559465"/>
              <a:gd name="connsiteY55" fmla="*/ 177005 h 1559465"/>
              <a:gd name="connsiteX56" fmla="*/ 1299826 w 1559465"/>
              <a:gd name="connsiteY56" fmla="*/ 177004 h 1559465"/>
              <a:gd name="connsiteX57" fmla="*/ 1257705 w 1559465"/>
              <a:gd name="connsiteY57" fmla="*/ 154141 h 1559465"/>
              <a:gd name="connsiteX58" fmla="*/ 1247862 w 1559465"/>
              <a:gd name="connsiteY58" fmla="*/ 148798 h 1559465"/>
              <a:gd name="connsiteX59" fmla="*/ 1209946 w 1559465"/>
              <a:gd name="connsiteY59" fmla="*/ 137029 h 1559465"/>
              <a:gd name="connsiteX60" fmla="*/ 1209943 w 1559465"/>
              <a:gd name="connsiteY60" fmla="*/ 137028 h 1559465"/>
              <a:gd name="connsiteX61" fmla="*/ 1190437 w 1559465"/>
              <a:gd name="connsiteY61" fmla="*/ 130973 h 1559465"/>
              <a:gd name="connsiteX62" fmla="*/ 1128782 w 1559465"/>
              <a:gd name="connsiteY62" fmla="*/ 124757 h 1559465"/>
              <a:gd name="connsiteX63" fmla="*/ 430683 w 1559465"/>
              <a:gd name="connsiteY63" fmla="*/ 124757 h 1559465"/>
              <a:gd name="connsiteX64" fmla="*/ 369029 w 1559465"/>
              <a:gd name="connsiteY64" fmla="*/ 130973 h 1559465"/>
              <a:gd name="connsiteX65" fmla="*/ 349523 w 1559465"/>
              <a:gd name="connsiteY65" fmla="*/ 137028 h 1559465"/>
              <a:gd name="connsiteX66" fmla="*/ 349518 w 1559465"/>
              <a:gd name="connsiteY66" fmla="*/ 137029 h 1559465"/>
              <a:gd name="connsiteX67" fmla="*/ 311603 w 1559465"/>
              <a:gd name="connsiteY67" fmla="*/ 148798 h 1559465"/>
              <a:gd name="connsiteX68" fmla="*/ 301760 w 1559465"/>
              <a:gd name="connsiteY68" fmla="*/ 154141 h 1559465"/>
              <a:gd name="connsiteX69" fmla="*/ 259639 w 1559465"/>
              <a:gd name="connsiteY69" fmla="*/ 177004 h 1559465"/>
              <a:gd name="connsiteX70" fmla="*/ 259637 w 1559465"/>
              <a:gd name="connsiteY70" fmla="*/ 177005 h 1559465"/>
              <a:gd name="connsiteX71" fmla="*/ 259634 w 1559465"/>
              <a:gd name="connsiteY71" fmla="*/ 177007 h 1559465"/>
              <a:gd name="connsiteX72" fmla="*/ 214361 w 1559465"/>
              <a:gd name="connsiteY72" fmla="*/ 214361 h 1559465"/>
              <a:gd name="connsiteX73" fmla="*/ 201889 w 1559465"/>
              <a:gd name="connsiteY73" fmla="*/ 229478 h 1559465"/>
              <a:gd name="connsiteX74" fmla="*/ 201885 w 1559465"/>
              <a:gd name="connsiteY74" fmla="*/ 229482 h 1559465"/>
              <a:gd name="connsiteX75" fmla="*/ 189558 w 1559465"/>
              <a:gd name="connsiteY75" fmla="*/ 244422 h 1559465"/>
              <a:gd name="connsiteX76" fmla="*/ 189558 w 1559465"/>
              <a:gd name="connsiteY76" fmla="*/ 244422 h 1559465"/>
              <a:gd name="connsiteX77" fmla="*/ 177005 w 1559465"/>
              <a:gd name="connsiteY77" fmla="*/ 259637 h 1559465"/>
              <a:gd name="connsiteX78" fmla="*/ 154850 w 1559465"/>
              <a:gd name="connsiteY78" fmla="*/ 300454 h 1559465"/>
              <a:gd name="connsiteX79" fmla="*/ 148798 w 1559465"/>
              <a:gd name="connsiteY79" fmla="*/ 311603 h 1559465"/>
              <a:gd name="connsiteX80" fmla="*/ 124757 w 1559465"/>
              <a:gd name="connsiteY80" fmla="*/ 430683 h 1559465"/>
              <a:gd name="connsiteX81" fmla="*/ 124757 w 1559465"/>
              <a:gd name="connsiteY81" fmla="*/ 480543 h 1559465"/>
              <a:gd name="connsiteX82" fmla="*/ 124757 w 1559465"/>
              <a:gd name="connsiteY82" fmla="*/ 730330 h 1559465"/>
              <a:gd name="connsiteX83" fmla="*/ 124757 w 1559465"/>
              <a:gd name="connsiteY83" fmla="*/ 854815 h 1559465"/>
              <a:gd name="connsiteX84" fmla="*/ 0 w 1559465"/>
              <a:gd name="connsiteY84" fmla="*/ 854815 h 1559465"/>
              <a:gd name="connsiteX85" fmla="*/ 0 w 1559465"/>
              <a:gd name="connsiteY85" fmla="*/ 730330 h 1559465"/>
              <a:gd name="connsiteX86" fmla="*/ 0 w 1559465"/>
              <a:gd name="connsiteY86" fmla="*/ 480543 h 1559465"/>
              <a:gd name="connsiteX87" fmla="*/ 0 w 1559465"/>
              <a:gd name="connsiteY87" fmla="*/ 402872 h 1559465"/>
              <a:gd name="connsiteX88" fmla="*/ 31660 w 1559465"/>
              <a:gd name="connsiteY88" fmla="*/ 246056 h 1559465"/>
              <a:gd name="connsiteX89" fmla="*/ 60949 w 1559465"/>
              <a:gd name="connsiteY89" fmla="*/ 192095 h 1559465"/>
              <a:gd name="connsiteX90" fmla="*/ 64613 w 1559465"/>
              <a:gd name="connsiteY90" fmla="*/ 185344 h 1559465"/>
              <a:gd name="connsiteX91" fmla="*/ 64614 w 1559465"/>
              <a:gd name="connsiteY91" fmla="*/ 185344 h 1559465"/>
              <a:gd name="connsiteX92" fmla="*/ 68804 w 1559465"/>
              <a:gd name="connsiteY92" fmla="*/ 177623 h 1559465"/>
              <a:gd name="connsiteX93" fmla="*/ 109039 w 1559465"/>
              <a:gd name="connsiteY93" fmla="*/ 128858 h 1559465"/>
              <a:gd name="connsiteX94" fmla="*/ 109796 w 1559465"/>
              <a:gd name="connsiteY94" fmla="*/ 127940 h 1559465"/>
              <a:gd name="connsiteX95" fmla="*/ 109796 w 1559465"/>
              <a:gd name="connsiteY95" fmla="*/ 127940 h 1559465"/>
              <a:gd name="connsiteX96" fmla="*/ 117999 w 1559465"/>
              <a:gd name="connsiteY96" fmla="*/ 117999 h 1559465"/>
              <a:gd name="connsiteX97" fmla="*/ 321680 w 1559465"/>
              <a:gd name="connsiteY97" fmla="*/ 8185 h 1559465"/>
              <a:gd name="connsiteX98" fmla="*/ 326261 w 1559465"/>
              <a:gd name="connsiteY98" fmla="*/ 7723 h 1559465"/>
              <a:gd name="connsiteX99" fmla="*/ 326261 w 1559465"/>
              <a:gd name="connsiteY99" fmla="*/ 7723 h 15594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</a:cxnLst>
            <a:rect l="l" t="t" r="r" b="b"/>
            <a:pathLst>
              <a:path w="1559465" h="1559465">
                <a:moveTo>
                  <a:pt x="0" y="979572"/>
                </a:moveTo>
                <a:lnTo>
                  <a:pt x="124757" y="979572"/>
                </a:lnTo>
                <a:lnTo>
                  <a:pt x="124757" y="1128782"/>
                </a:lnTo>
                <a:cubicBezTo>
                  <a:pt x="124757" y="1297740"/>
                  <a:pt x="261725" y="1434708"/>
                  <a:pt x="430683" y="1434708"/>
                </a:cubicBezTo>
                <a:lnTo>
                  <a:pt x="1128782" y="1434708"/>
                </a:lnTo>
                <a:cubicBezTo>
                  <a:pt x="1297740" y="1434708"/>
                  <a:pt x="1434708" y="1297740"/>
                  <a:pt x="1434708" y="1128782"/>
                </a:cubicBezTo>
                <a:lnTo>
                  <a:pt x="1434708" y="979572"/>
                </a:lnTo>
                <a:lnTo>
                  <a:pt x="1559465" y="979572"/>
                </a:lnTo>
                <a:lnTo>
                  <a:pt x="1559465" y="1156593"/>
                </a:lnTo>
                <a:cubicBezTo>
                  <a:pt x="1559465" y="1379093"/>
                  <a:pt x="1379093" y="1559465"/>
                  <a:pt x="1156593" y="1559465"/>
                </a:cubicBezTo>
                <a:lnTo>
                  <a:pt x="402872" y="1559465"/>
                </a:lnTo>
                <a:cubicBezTo>
                  <a:pt x="180372" y="1559465"/>
                  <a:pt x="0" y="1379093"/>
                  <a:pt x="0" y="1156593"/>
                </a:cubicBezTo>
                <a:close/>
                <a:moveTo>
                  <a:pt x="402872" y="0"/>
                </a:moveTo>
                <a:lnTo>
                  <a:pt x="1156593" y="0"/>
                </a:lnTo>
                <a:lnTo>
                  <a:pt x="1233205" y="7723"/>
                </a:lnTo>
                <a:lnTo>
                  <a:pt x="1233206" y="7724"/>
                </a:lnTo>
                <a:lnTo>
                  <a:pt x="1237786" y="8185"/>
                </a:lnTo>
                <a:lnTo>
                  <a:pt x="1257029" y="14159"/>
                </a:lnTo>
                <a:lnTo>
                  <a:pt x="1257035" y="14160"/>
                </a:lnTo>
                <a:lnTo>
                  <a:pt x="1304944" y="29032"/>
                </a:lnTo>
                <a:lnTo>
                  <a:pt x="1304944" y="29032"/>
                </a:lnTo>
                <a:lnTo>
                  <a:pt x="1313409" y="31660"/>
                </a:lnTo>
                <a:cubicBezTo>
                  <a:pt x="1361608" y="52046"/>
                  <a:pt x="1405014" y="81546"/>
                  <a:pt x="1441466" y="117999"/>
                </a:cubicBezTo>
                <a:lnTo>
                  <a:pt x="1449669" y="127940"/>
                </a:lnTo>
                <a:lnTo>
                  <a:pt x="1449669" y="127940"/>
                </a:lnTo>
                <a:lnTo>
                  <a:pt x="1470595" y="153303"/>
                </a:lnTo>
                <a:lnTo>
                  <a:pt x="1490661" y="177623"/>
                </a:lnTo>
                <a:lnTo>
                  <a:pt x="1494852" y="185344"/>
                </a:lnTo>
                <a:lnTo>
                  <a:pt x="1494852" y="185344"/>
                </a:lnTo>
                <a:lnTo>
                  <a:pt x="1499364" y="193656"/>
                </a:lnTo>
                <a:lnTo>
                  <a:pt x="1527805" y="246056"/>
                </a:lnTo>
                <a:lnTo>
                  <a:pt x="1529139" y="250354"/>
                </a:lnTo>
                <a:lnTo>
                  <a:pt x="1529140" y="250355"/>
                </a:lnTo>
                <a:lnTo>
                  <a:pt x="1539832" y="284799"/>
                </a:lnTo>
                <a:lnTo>
                  <a:pt x="1551280" y="321680"/>
                </a:lnTo>
                <a:lnTo>
                  <a:pt x="1553026" y="339002"/>
                </a:lnTo>
                <a:lnTo>
                  <a:pt x="1554719" y="355786"/>
                </a:lnTo>
                <a:lnTo>
                  <a:pt x="1554718" y="355786"/>
                </a:lnTo>
                <a:lnTo>
                  <a:pt x="1559465" y="402872"/>
                </a:lnTo>
                <a:lnTo>
                  <a:pt x="1559465" y="480543"/>
                </a:lnTo>
                <a:lnTo>
                  <a:pt x="1559465" y="730330"/>
                </a:lnTo>
                <a:lnTo>
                  <a:pt x="1559465" y="854815"/>
                </a:lnTo>
                <a:lnTo>
                  <a:pt x="1434708" y="854815"/>
                </a:lnTo>
                <a:lnTo>
                  <a:pt x="1434708" y="730330"/>
                </a:lnTo>
                <a:lnTo>
                  <a:pt x="1434708" y="480543"/>
                </a:lnTo>
                <a:lnTo>
                  <a:pt x="1434708" y="430683"/>
                </a:lnTo>
                <a:cubicBezTo>
                  <a:pt x="1434708" y="367324"/>
                  <a:pt x="1415447" y="308463"/>
                  <a:pt x="1382461" y="259637"/>
                </a:cubicBezTo>
                <a:lnTo>
                  <a:pt x="1370945" y="245680"/>
                </a:lnTo>
                <a:lnTo>
                  <a:pt x="1369907" y="244422"/>
                </a:lnTo>
                <a:lnTo>
                  <a:pt x="1369907" y="244422"/>
                </a:lnTo>
                <a:lnTo>
                  <a:pt x="1357577" y="229479"/>
                </a:lnTo>
                <a:lnTo>
                  <a:pt x="1357577" y="229478"/>
                </a:lnTo>
                <a:lnTo>
                  <a:pt x="1345104" y="214361"/>
                </a:lnTo>
                <a:lnTo>
                  <a:pt x="1299831" y="177007"/>
                </a:lnTo>
                <a:lnTo>
                  <a:pt x="1299830" y="177007"/>
                </a:lnTo>
                <a:lnTo>
                  <a:pt x="1299829" y="177005"/>
                </a:lnTo>
                <a:lnTo>
                  <a:pt x="1299826" y="177004"/>
                </a:lnTo>
                <a:lnTo>
                  <a:pt x="1257705" y="154141"/>
                </a:lnTo>
                <a:lnTo>
                  <a:pt x="1247862" y="148798"/>
                </a:lnTo>
                <a:lnTo>
                  <a:pt x="1209946" y="137029"/>
                </a:lnTo>
                <a:lnTo>
                  <a:pt x="1209943" y="137028"/>
                </a:lnTo>
                <a:lnTo>
                  <a:pt x="1190437" y="130973"/>
                </a:lnTo>
                <a:cubicBezTo>
                  <a:pt x="1170522" y="126897"/>
                  <a:pt x="1149902" y="124757"/>
                  <a:pt x="1128782" y="124757"/>
                </a:cubicBezTo>
                <a:lnTo>
                  <a:pt x="430683" y="124757"/>
                </a:lnTo>
                <a:cubicBezTo>
                  <a:pt x="409564" y="124757"/>
                  <a:pt x="388944" y="126897"/>
                  <a:pt x="369029" y="130973"/>
                </a:cubicBezTo>
                <a:lnTo>
                  <a:pt x="349523" y="137028"/>
                </a:lnTo>
                <a:lnTo>
                  <a:pt x="349518" y="137029"/>
                </a:lnTo>
                <a:lnTo>
                  <a:pt x="311603" y="148798"/>
                </a:lnTo>
                <a:lnTo>
                  <a:pt x="301760" y="154141"/>
                </a:lnTo>
                <a:lnTo>
                  <a:pt x="259639" y="177004"/>
                </a:lnTo>
                <a:lnTo>
                  <a:pt x="259637" y="177005"/>
                </a:lnTo>
                <a:lnTo>
                  <a:pt x="259634" y="177007"/>
                </a:lnTo>
                <a:lnTo>
                  <a:pt x="214361" y="214361"/>
                </a:lnTo>
                <a:lnTo>
                  <a:pt x="201889" y="229478"/>
                </a:lnTo>
                <a:lnTo>
                  <a:pt x="201885" y="229482"/>
                </a:lnTo>
                <a:lnTo>
                  <a:pt x="189558" y="244422"/>
                </a:lnTo>
                <a:lnTo>
                  <a:pt x="189558" y="244422"/>
                </a:lnTo>
                <a:lnTo>
                  <a:pt x="177005" y="259637"/>
                </a:lnTo>
                <a:lnTo>
                  <a:pt x="154850" y="300454"/>
                </a:lnTo>
                <a:lnTo>
                  <a:pt x="148798" y="311603"/>
                </a:lnTo>
                <a:cubicBezTo>
                  <a:pt x="133318" y="348204"/>
                  <a:pt x="124757" y="388444"/>
                  <a:pt x="124757" y="430683"/>
                </a:cubicBezTo>
                <a:lnTo>
                  <a:pt x="124757" y="480543"/>
                </a:lnTo>
                <a:lnTo>
                  <a:pt x="124757" y="730330"/>
                </a:lnTo>
                <a:lnTo>
                  <a:pt x="124757" y="854815"/>
                </a:lnTo>
                <a:lnTo>
                  <a:pt x="0" y="854815"/>
                </a:lnTo>
                <a:lnTo>
                  <a:pt x="0" y="730330"/>
                </a:lnTo>
                <a:lnTo>
                  <a:pt x="0" y="480543"/>
                </a:lnTo>
                <a:lnTo>
                  <a:pt x="0" y="402872"/>
                </a:lnTo>
                <a:cubicBezTo>
                  <a:pt x="0" y="347247"/>
                  <a:pt x="11274" y="294255"/>
                  <a:pt x="31660" y="246056"/>
                </a:cubicBezTo>
                <a:lnTo>
                  <a:pt x="60949" y="192095"/>
                </a:lnTo>
                <a:lnTo>
                  <a:pt x="64613" y="185344"/>
                </a:lnTo>
                <a:lnTo>
                  <a:pt x="64614" y="185344"/>
                </a:lnTo>
                <a:lnTo>
                  <a:pt x="68804" y="177623"/>
                </a:lnTo>
                <a:lnTo>
                  <a:pt x="109039" y="128858"/>
                </a:lnTo>
                <a:lnTo>
                  <a:pt x="109796" y="127940"/>
                </a:lnTo>
                <a:lnTo>
                  <a:pt x="109796" y="127940"/>
                </a:lnTo>
                <a:lnTo>
                  <a:pt x="117999" y="117999"/>
                </a:lnTo>
                <a:cubicBezTo>
                  <a:pt x="172678" y="63320"/>
                  <a:pt x="243002" y="24285"/>
                  <a:pt x="321680" y="8185"/>
                </a:cubicBezTo>
                <a:lnTo>
                  <a:pt x="326261" y="7723"/>
                </a:lnTo>
                <a:lnTo>
                  <a:pt x="326261" y="7723"/>
                </a:lnTo>
                <a:close/>
              </a:path>
            </a:pathLst>
          </a:custGeom>
          <a:solidFill>
            <a:srgbClr val="A0889A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72BDCA"/>
              </a:solidFill>
            </a:endParaRPr>
          </a:p>
        </p:txBody>
      </p:sp>
      <p:sp>
        <p:nvSpPr>
          <p:cNvPr id="2" name="!!TextBox 1">
            <a:extLst>
              <a:ext uri="{FF2B5EF4-FFF2-40B4-BE49-F238E27FC236}">
                <a16:creationId xmlns:a16="http://schemas.microsoft.com/office/drawing/2014/main" id="{0BEC30FF-8795-A6B2-3B60-9C313E701CEC}"/>
              </a:ext>
            </a:extLst>
          </p:cNvPr>
          <p:cNvSpPr txBox="1"/>
          <p:nvPr/>
        </p:nvSpPr>
        <p:spPr>
          <a:xfrm>
            <a:off x="6908300" y="1210456"/>
            <a:ext cx="2286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involves sharing meaning and knowledge. 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(Økland, 2022)</a:t>
            </a:r>
            <a:endParaRPr lang="en-US" sz="11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!!TextBox 2">
            <a:extLst>
              <a:ext uri="{FF2B5EF4-FFF2-40B4-BE49-F238E27FC236}">
                <a16:creationId xmlns:a16="http://schemas.microsoft.com/office/drawing/2014/main" id="{24ABF05C-DC20-F95E-F60E-04D8B97FD5EC}"/>
              </a:ext>
            </a:extLst>
          </p:cNvPr>
          <p:cNvSpPr txBox="1"/>
          <p:nvPr/>
        </p:nvSpPr>
        <p:spPr>
          <a:xfrm>
            <a:off x="4965467" y="4570326"/>
            <a:ext cx="2286000" cy="16466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Dyson's Japan experience shows the necessity for awareness and flexibility.</a:t>
            </a:r>
            <a:r>
              <a:rPr lang="en-GB" i="1" dirty="0">
                <a:solidFill>
                  <a:schemeClr val="bg1"/>
                </a:solidFill>
              </a:rPr>
              <a:t> 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(Whitehill, 2022; Økland, 2022)</a:t>
            </a:r>
            <a:endParaRPr lang="en-US" sz="11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!!TextBox 3">
            <a:extLst>
              <a:ext uri="{FF2B5EF4-FFF2-40B4-BE49-F238E27FC236}">
                <a16:creationId xmlns:a16="http://schemas.microsoft.com/office/drawing/2014/main" id="{C9B96A05-1282-BAC7-0D81-D2FF137225FA}"/>
              </a:ext>
            </a:extLst>
          </p:cNvPr>
          <p:cNvSpPr txBox="1"/>
          <p:nvPr/>
        </p:nvSpPr>
        <p:spPr>
          <a:xfrm>
            <a:off x="3042735" y="855130"/>
            <a:ext cx="2286000" cy="16466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Culture influences thinking and communication, say Hofstede, Jandt, and Samovar. 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(Økland, 2022; Komisarof &amp; </a:t>
            </a:r>
            <a:r>
              <a:rPr lang="en-GB" sz="11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Akaliyski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2025)</a:t>
            </a:r>
            <a:endParaRPr lang="en-US" sz="11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!!TextBox 4">
            <a:extLst>
              <a:ext uri="{FF2B5EF4-FFF2-40B4-BE49-F238E27FC236}">
                <a16:creationId xmlns:a16="http://schemas.microsoft.com/office/drawing/2014/main" id="{EF859C8F-E4BD-2C71-E02F-F1EB21C37F87}"/>
              </a:ext>
            </a:extLst>
          </p:cNvPr>
          <p:cNvSpPr txBox="1"/>
          <p:nvPr/>
        </p:nvSpPr>
        <p:spPr>
          <a:xfrm>
            <a:off x="1054865" y="4570326"/>
            <a:ext cx="2286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Intercultural communication is key to global corporate success.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(Sarwari et al., 2024)</a:t>
            </a:r>
            <a:endParaRPr lang="en-US" sz="11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5" name="!!2">
            <a:extLst>
              <a:ext uri="{FF2B5EF4-FFF2-40B4-BE49-F238E27FC236}">
                <a16:creationId xmlns:a16="http://schemas.microsoft.com/office/drawing/2014/main" id="{261A799A-BF91-142B-9921-95A3B4DDAC01}"/>
              </a:ext>
            </a:extLst>
          </p:cNvPr>
          <p:cNvSpPr/>
          <p:nvPr/>
        </p:nvSpPr>
        <p:spPr>
          <a:xfrm>
            <a:off x="3385900" y="2649268"/>
            <a:ext cx="1559466" cy="1559465"/>
          </a:xfrm>
          <a:custGeom>
            <a:avLst/>
            <a:gdLst>
              <a:gd name="connsiteX0" fmla="*/ 2103121 w 2286001"/>
              <a:gd name="connsiteY0" fmla="*/ 1070182 h 2286000"/>
              <a:gd name="connsiteX1" fmla="*/ 2286001 w 2286001"/>
              <a:gd name="connsiteY1" fmla="*/ 1070182 h 2286000"/>
              <a:gd name="connsiteX2" fmla="*/ 2286001 w 2286001"/>
              <a:gd name="connsiteY2" fmla="*/ 1695435 h 2286000"/>
              <a:gd name="connsiteX3" fmla="*/ 1695436 w 2286001"/>
              <a:gd name="connsiteY3" fmla="*/ 2286000 h 2286000"/>
              <a:gd name="connsiteX4" fmla="*/ 590566 w 2286001"/>
              <a:gd name="connsiteY4" fmla="*/ 2286000 h 2286000"/>
              <a:gd name="connsiteX5" fmla="*/ 46411 w 2286001"/>
              <a:gd name="connsiteY5" fmla="*/ 1925310 h 2286000"/>
              <a:gd name="connsiteX6" fmla="*/ 23548 w 2286001"/>
              <a:gd name="connsiteY6" fmla="*/ 1851658 h 2286000"/>
              <a:gd name="connsiteX7" fmla="*/ 230299 w 2286001"/>
              <a:gd name="connsiteY7" fmla="*/ 1851658 h 2286000"/>
              <a:gd name="connsiteX8" fmla="*/ 259470 w 2286001"/>
              <a:gd name="connsiteY8" fmla="*/ 1905401 h 2286000"/>
              <a:gd name="connsiteX9" fmla="*/ 631334 w 2286001"/>
              <a:gd name="connsiteY9" fmla="*/ 2103120 h 2286000"/>
              <a:gd name="connsiteX10" fmla="*/ 1654668 w 2286001"/>
              <a:gd name="connsiteY10" fmla="*/ 2103120 h 2286000"/>
              <a:gd name="connsiteX11" fmla="*/ 2103121 w 2286001"/>
              <a:gd name="connsiteY11" fmla="*/ 1654667 h 2286000"/>
              <a:gd name="connsiteX12" fmla="*/ 590565 w 2286001"/>
              <a:gd name="connsiteY12" fmla="*/ 0 h 2286000"/>
              <a:gd name="connsiteX13" fmla="*/ 1695435 w 2286001"/>
              <a:gd name="connsiteY13" fmla="*/ 0 h 2286000"/>
              <a:gd name="connsiteX14" fmla="*/ 2286000 w 2286001"/>
              <a:gd name="connsiteY14" fmla="*/ 590565 h 2286000"/>
              <a:gd name="connsiteX15" fmla="*/ 2286000 w 2286001"/>
              <a:gd name="connsiteY15" fmla="*/ 887302 h 2286000"/>
              <a:gd name="connsiteX16" fmla="*/ 2103120 w 2286001"/>
              <a:gd name="connsiteY16" fmla="*/ 887302 h 2286000"/>
              <a:gd name="connsiteX17" fmla="*/ 2103120 w 2286001"/>
              <a:gd name="connsiteY17" fmla="*/ 631333 h 2286000"/>
              <a:gd name="connsiteX18" fmla="*/ 1654667 w 2286001"/>
              <a:gd name="connsiteY18" fmla="*/ 182880 h 2286000"/>
              <a:gd name="connsiteX19" fmla="*/ 631333 w 2286001"/>
              <a:gd name="connsiteY19" fmla="*/ 182880 h 2286000"/>
              <a:gd name="connsiteX20" fmla="*/ 182880 w 2286001"/>
              <a:gd name="connsiteY20" fmla="*/ 631333 h 2286000"/>
              <a:gd name="connsiteX21" fmla="*/ 182880 w 2286001"/>
              <a:gd name="connsiteY21" fmla="*/ 1654667 h 2286000"/>
              <a:gd name="connsiteX22" fmla="*/ 184303 w 2286001"/>
              <a:gd name="connsiteY22" fmla="*/ 1668778 h 2286000"/>
              <a:gd name="connsiteX23" fmla="*/ 0 w 2286001"/>
              <a:gd name="connsiteY23" fmla="*/ 1668778 h 2286000"/>
              <a:gd name="connsiteX24" fmla="*/ 0 w 2286001"/>
              <a:gd name="connsiteY24" fmla="*/ 590565 h 2286000"/>
              <a:gd name="connsiteX25" fmla="*/ 590565 w 2286001"/>
              <a:gd name="connsiteY25" fmla="*/ 0 h 228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2286001" h="2286000">
                <a:moveTo>
                  <a:pt x="2103121" y="1070182"/>
                </a:moveTo>
                <a:lnTo>
                  <a:pt x="2286001" y="1070182"/>
                </a:lnTo>
                <a:lnTo>
                  <a:pt x="2286001" y="1695435"/>
                </a:lnTo>
                <a:cubicBezTo>
                  <a:pt x="2286001" y="2021595"/>
                  <a:pt x="2021596" y="2286000"/>
                  <a:pt x="1695436" y="2286000"/>
                </a:cubicBezTo>
                <a:lnTo>
                  <a:pt x="590566" y="2286000"/>
                </a:lnTo>
                <a:cubicBezTo>
                  <a:pt x="345946" y="2286000"/>
                  <a:pt x="136063" y="2137272"/>
                  <a:pt x="46411" y="1925310"/>
                </a:cubicBezTo>
                <a:lnTo>
                  <a:pt x="23548" y="1851658"/>
                </a:lnTo>
                <a:lnTo>
                  <a:pt x="230299" y="1851658"/>
                </a:lnTo>
                <a:lnTo>
                  <a:pt x="259470" y="1905401"/>
                </a:lnTo>
                <a:cubicBezTo>
                  <a:pt x="340060" y="2024691"/>
                  <a:pt x="476538" y="2103120"/>
                  <a:pt x="631334" y="2103120"/>
                </a:cubicBezTo>
                <a:lnTo>
                  <a:pt x="1654668" y="2103120"/>
                </a:lnTo>
                <a:cubicBezTo>
                  <a:pt x="1902342" y="2103120"/>
                  <a:pt x="2103121" y="1902341"/>
                  <a:pt x="2103121" y="1654667"/>
                </a:cubicBezTo>
                <a:close/>
                <a:moveTo>
                  <a:pt x="590565" y="0"/>
                </a:moveTo>
                <a:lnTo>
                  <a:pt x="1695435" y="0"/>
                </a:lnTo>
                <a:cubicBezTo>
                  <a:pt x="2021595" y="0"/>
                  <a:pt x="2286000" y="264405"/>
                  <a:pt x="2286000" y="590565"/>
                </a:cubicBezTo>
                <a:lnTo>
                  <a:pt x="2286000" y="887302"/>
                </a:lnTo>
                <a:lnTo>
                  <a:pt x="2103120" y="887302"/>
                </a:lnTo>
                <a:lnTo>
                  <a:pt x="2103120" y="631333"/>
                </a:lnTo>
                <a:cubicBezTo>
                  <a:pt x="2103120" y="383659"/>
                  <a:pt x="1902341" y="182880"/>
                  <a:pt x="1654667" y="182880"/>
                </a:cubicBezTo>
                <a:lnTo>
                  <a:pt x="631333" y="182880"/>
                </a:lnTo>
                <a:cubicBezTo>
                  <a:pt x="383659" y="182880"/>
                  <a:pt x="182880" y="383659"/>
                  <a:pt x="182880" y="631333"/>
                </a:cubicBezTo>
                <a:lnTo>
                  <a:pt x="182880" y="1654667"/>
                </a:lnTo>
                <a:lnTo>
                  <a:pt x="184303" y="1668778"/>
                </a:lnTo>
                <a:lnTo>
                  <a:pt x="0" y="1668778"/>
                </a:lnTo>
                <a:lnTo>
                  <a:pt x="0" y="590565"/>
                </a:lnTo>
                <a:cubicBezTo>
                  <a:pt x="0" y="264405"/>
                  <a:pt x="264405" y="0"/>
                  <a:pt x="590565" y="0"/>
                </a:cubicBezTo>
                <a:close/>
              </a:path>
            </a:pathLst>
          </a:custGeom>
          <a:solidFill>
            <a:srgbClr val="A0A6BE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0" name="!!5">
            <a:extLst>
              <a:ext uri="{FF2B5EF4-FFF2-40B4-BE49-F238E27FC236}">
                <a16:creationId xmlns:a16="http://schemas.microsoft.com/office/drawing/2014/main" id="{7B388393-B9C6-DD05-F200-BCC7CF1E30D6}"/>
              </a:ext>
            </a:extLst>
          </p:cNvPr>
          <p:cNvSpPr/>
          <p:nvPr/>
        </p:nvSpPr>
        <p:spPr>
          <a:xfrm flipH="1">
            <a:off x="7276429" y="2649268"/>
            <a:ext cx="1559466" cy="1559465"/>
          </a:xfrm>
          <a:custGeom>
            <a:avLst/>
            <a:gdLst>
              <a:gd name="connsiteX0" fmla="*/ 2103121 w 2286001"/>
              <a:gd name="connsiteY0" fmla="*/ 1070182 h 2286000"/>
              <a:gd name="connsiteX1" fmla="*/ 2286001 w 2286001"/>
              <a:gd name="connsiteY1" fmla="*/ 1070182 h 2286000"/>
              <a:gd name="connsiteX2" fmla="*/ 2286001 w 2286001"/>
              <a:gd name="connsiteY2" fmla="*/ 1695435 h 2286000"/>
              <a:gd name="connsiteX3" fmla="*/ 1695436 w 2286001"/>
              <a:gd name="connsiteY3" fmla="*/ 2286000 h 2286000"/>
              <a:gd name="connsiteX4" fmla="*/ 590566 w 2286001"/>
              <a:gd name="connsiteY4" fmla="*/ 2286000 h 2286000"/>
              <a:gd name="connsiteX5" fmla="*/ 46411 w 2286001"/>
              <a:gd name="connsiteY5" fmla="*/ 1925310 h 2286000"/>
              <a:gd name="connsiteX6" fmla="*/ 23548 w 2286001"/>
              <a:gd name="connsiteY6" fmla="*/ 1851658 h 2286000"/>
              <a:gd name="connsiteX7" fmla="*/ 230299 w 2286001"/>
              <a:gd name="connsiteY7" fmla="*/ 1851658 h 2286000"/>
              <a:gd name="connsiteX8" fmla="*/ 259470 w 2286001"/>
              <a:gd name="connsiteY8" fmla="*/ 1905401 h 2286000"/>
              <a:gd name="connsiteX9" fmla="*/ 631334 w 2286001"/>
              <a:gd name="connsiteY9" fmla="*/ 2103120 h 2286000"/>
              <a:gd name="connsiteX10" fmla="*/ 1654668 w 2286001"/>
              <a:gd name="connsiteY10" fmla="*/ 2103120 h 2286000"/>
              <a:gd name="connsiteX11" fmla="*/ 2103121 w 2286001"/>
              <a:gd name="connsiteY11" fmla="*/ 1654667 h 2286000"/>
              <a:gd name="connsiteX12" fmla="*/ 590565 w 2286001"/>
              <a:gd name="connsiteY12" fmla="*/ 0 h 2286000"/>
              <a:gd name="connsiteX13" fmla="*/ 1695435 w 2286001"/>
              <a:gd name="connsiteY13" fmla="*/ 0 h 2286000"/>
              <a:gd name="connsiteX14" fmla="*/ 2286000 w 2286001"/>
              <a:gd name="connsiteY14" fmla="*/ 590565 h 2286000"/>
              <a:gd name="connsiteX15" fmla="*/ 2286000 w 2286001"/>
              <a:gd name="connsiteY15" fmla="*/ 887302 h 2286000"/>
              <a:gd name="connsiteX16" fmla="*/ 2103120 w 2286001"/>
              <a:gd name="connsiteY16" fmla="*/ 887302 h 2286000"/>
              <a:gd name="connsiteX17" fmla="*/ 2103120 w 2286001"/>
              <a:gd name="connsiteY17" fmla="*/ 631333 h 2286000"/>
              <a:gd name="connsiteX18" fmla="*/ 1654667 w 2286001"/>
              <a:gd name="connsiteY18" fmla="*/ 182880 h 2286000"/>
              <a:gd name="connsiteX19" fmla="*/ 631333 w 2286001"/>
              <a:gd name="connsiteY19" fmla="*/ 182880 h 2286000"/>
              <a:gd name="connsiteX20" fmla="*/ 182880 w 2286001"/>
              <a:gd name="connsiteY20" fmla="*/ 631333 h 2286000"/>
              <a:gd name="connsiteX21" fmla="*/ 182880 w 2286001"/>
              <a:gd name="connsiteY21" fmla="*/ 1654667 h 2286000"/>
              <a:gd name="connsiteX22" fmla="*/ 184303 w 2286001"/>
              <a:gd name="connsiteY22" fmla="*/ 1668778 h 2286000"/>
              <a:gd name="connsiteX23" fmla="*/ 0 w 2286001"/>
              <a:gd name="connsiteY23" fmla="*/ 1668778 h 2286000"/>
              <a:gd name="connsiteX24" fmla="*/ 0 w 2286001"/>
              <a:gd name="connsiteY24" fmla="*/ 590565 h 2286000"/>
              <a:gd name="connsiteX25" fmla="*/ 590565 w 2286001"/>
              <a:gd name="connsiteY25" fmla="*/ 0 h 228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2286001" h="2286000">
                <a:moveTo>
                  <a:pt x="2103121" y="1070182"/>
                </a:moveTo>
                <a:lnTo>
                  <a:pt x="2286001" y="1070182"/>
                </a:lnTo>
                <a:lnTo>
                  <a:pt x="2286001" y="1695435"/>
                </a:lnTo>
                <a:cubicBezTo>
                  <a:pt x="2286001" y="2021595"/>
                  <a:pt x="2021596" y="2286000"/>
                  <a:pt x="1695436" y="2286000"/>
                </a:cubicBezTo>
                <a:lnTo>
                  <a:pt x="590566" y="2286000"/>
                </a:lnTo>
                <a:cubicBezTo>
                  <a:pt x="345946" y="2286000"/>
                  <a:pt x="136063" y="2137272"/>
                  <a:pt x="46411" y="1925310"/>
                </a:cubicBezTo>
                <a:lnTo>
                  <a:pt x="23548" y="1851658"/>
                </a:lnTo>
                <a:lnTo>
                  <a:pt x="230299" y="1851658"/>
                </a:lnTo>
                <a:lnTo>
                  <a:pt x="259470" y="1905401"/>
                </a:lnTo>
                <a:cubicBezTo>
                  <a:pt x="340060" y="2024691"/>
                  <a:pt x="476538" y="2103120"/>
                  <a:pt x="631334" y="2103120"/>
                </a:cubicBezTo>
                <a:lnTo>
                  <a:pt x="1654668" y="2103120"/>
                </a:lnTo>
                <a:cubicBezTo>
                  <a:pt x="1902342" y="2103120"/>
                  <a:pt x="2103121" y="1902341"/>
                  <a:pt x="2103121" y="1654667"/>
                </a:cubicBezTo>
                <a:close/>
                <a:moveTo>
                  <a:pt x="590565" y="0"/>
                </a:moveTo>
                <a:lnTo>
                  <a:pt x="1695435" y="0"/>
                </a:lnTo>
                <a:cubicBezTo>
                  <a:pt x="2021595" y="0"/>
                  <a:pt x="2286000" y="264405"/>
                  <a:pt x="2286000" y="590565"/>
                </a:cubicBezTo>
                <a:lnTo>
                  <a:pt x="2286000" y="887302"/>
                </a:lnTo>
                <a:lnTo>
                  <a:pt x="2103120" y="887302"/>
                </a:lnTo>
                <a:lnTo>
                  <a:pt x="2103120" y="631333"/>
                </a:lnTo>
                <a:cubicBezTo>
                  <a:pt x="2103120" y="383659"/>
                  <a:pt x="1902341" y="182880"/>
                  <a:pt x="1654667" y="182880"/>
                </a:cubicBezTo>
                <a:lnTo>
                  <a:pt x="631333" y="182880"/>
                </a:lnTo>
                <a:cubicBezTo>
                  <a:pt x="383659" y="182880"/>
                  <a:pt x="182880" y="383659"/>
                  <a:pt x="182880" y="631333"/>
                </a:cubicBezTo>
                <a:lnTo>
                  <a:pt x="182880" y="1654667"/>
                </a:lnTo>
                <a:lnTo>
                  <a:pt x="184303" y="1668778"/>
                </a:lnTo>
                <a:lnTo>
                  <a:pt x="0" y="1668778"/>
                </a:lnTo>
                <a:lnTo>
                  <a:pt x="0" y="590565"/>
                </a:lnTo>
                <a:cubicBezTo>
                  <a:pt x="0" y="264405"/>
                  <a:pt x="264405" y="0"/>
                  <a:pt x="590565" y="0"/>
                </a:cubicBezTo>
                <a:close/>
              </a:path>
            </a:pathLst>
          </a:custGeom>
          <a:solidFill>
            <a:srgbClr val="A0A6BE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7" name="!!6">
            <a:extLst>
              <a:ext uri="{FF2B5EF4-FFF2-40B4-BE49-F238E27FC236}">
                <a16:creationId xmlns:a16="http://schemas.microsoft.com/office/drawing/2014/main" id="{85670B8D-CA9E-5FC3-A950-6154A70EF771}"/>
              </a:ext>
            </a:extLst>
          </p:cNvPr>
          <p:cNvSpPr/>
          <p:nvPr/>
        </p:nvSpPr>
        <p:spPr>
          <a:xfrm flipH="1">
            <a:off x="9219263" y="2649268"/>
            <a:ext cx="1559465" cy="1559465"/>
          </a:xfrm>
          <a:custGeom>
            <a:avLst/>
            <a:gdLst>
              <a:gd name="connsiteX0" fmla="*/ 590565 w 2286000"/>
              <a:gd name="connsiteY0" fmla="*/ 0 h 2286000"/>
              <a:gd name="connsiteX1" fmla="*/ 1695435 w 2286000"/>
              <a:gd name="connsiteY1" fmla="*/ 0 h 2286000"/>
              <a:gd name="connsiteX2" fmla="*/ 2286000 w 2286000"/>
              <a:gd name="connsiteY2" fmla="*/ 590565 h 2286000"/>
              <a:gd name="connsiteX3" fmla="*/ 2286000 w 2286000"/>
              <a:gd name="connsiteY3" fmla="*/ 1303018 h 2286000"/>
              <a:gd name="connsiteX4" fmla="*/ 2103120 w 2286000"/>
              <a:gd name="connsiteY4" fmla="*/ 1303018 h 2286000"/>
              <a:gd name="connsiteX5" fmla="*/ 2103120 w 2286000"/>
              <a:gd name="connsiteY5" fmla="*/ 631333 h 2286000"/>
              <a:gd name="connsiteX6" fmla="*/ 1654667 w 2286000"/>
              <a:gd name="connsiteY6" fmla="*/ 182880 h 2286000"/>
              <a:gd name="connsiteX7" fmla="*/ 631333 w 2286000"/>
              <a:gd name="connsiteY7" fmla="*/ 182880 h 2286000"/>
              <a:gd name="connsiteX8" fmla="*/ 182880 w 2286000"/>
              <a:gd name="connsiteY8" fmla="*/ 631333 h 2286000"/>
              <a:gd name="connsiteX9" fmla="*/ 182880 w 2286000"/>
              <a:gd name="connsiteY9" fmla="*/ 1654667 h 2286000"/>
              <a:gd name="connsiteX10" fmla="*/ 631333 w 2286000"/>
              <a:gd name="connsiteY10" fmla="*/ 2103120 h 2286000"/>
              <a:gd name="connsiteX11" fmla="*/ 1654667 w 2286000"/>
              <a:gd name="connsiteY11" fmla="*/ 2103120 h 2286000"/>
              <a:gd name="connsiteX12" fmla="*/ 2103120 w 2286000"/>
              <a:gd name="connsiteY12" fmla="*/ 1654667 h 2286000"/>
              <a:gd name="connsiteX13" fmla="*/ 2103120 w 2286000"/>
              <a:gd name="connsiteY13" fmla="*/ 1485898 h 2286000"/>
              <a:gd name="connsiteX14" fmla="*/ 2286000 w 2286000"/>
              <a:gd name="connsiteY14" fmla="*/ 1485898 h 2286000"/>
              <a:gd name="connsiteX15" fmla="*/ 2286000 w 2286000"/>
              <a:gd name="connsiteY15" fmla="*/ 1695435 h 2286000"/>
              <a:gd name="connsiteX16" fmla="*/ 1695435 w 2286000"/>
              <a:gd name="connsiteY16" fmla="*/ 2286000 h 2286000"/>
              <a:gd name="connsiteX17" fmla="*/ 590565 w 2286000"/>
              <a:gd name="connsiteY17" fmla="*/ 2286000 h 2286000"/>
              <a:gd name="connsiteX18" fmla="*/ 0 w 2286000"/>
              <a:gd name="connsiteY18" fmla="*/ 1695435 h 2286000"/>
              <a:gd name="connsiteX19" fmla="*/ 0 w 2286000"/>
              <a:gd name="connsiteY19" fmla="*/ 590565 h 2286000"/>
              <a:gd name="connsiteX20" fmla="*/ 590565 w 2286000"/>
              <a:gd name="connsiteY20" fmla="*/ 0 h 228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286000" h="2286000">
                <a:moveTo>
                  <a:pt x="590565" y="0"/>
                </a:moveTo>
                <a:lnTo>
                  <a:pt x="1695435" y="0"/>
                </a:lnTo>
                <a:cubicBezTo>
                  <a:pt x="2021595" y="0"/>
                  <a:pt x="2286000" y="264405"/>
                  <a:pt x="2286000" y="590565"/>
                </a:cubicBezTo>
                <a:lnTo>
                  <a:pt x="2286000" y="1303018"/>
                </a:lnTo>
                <a:lnTo>
                  <a:pt x="2103120" y="1303018"/>
                </a:lnTo>
                <a:lnTo>
                  <a:pt x="2103120" y="631333"/>
                </a:lnTo>
                <a:cubicBezTo>
                  <a:pt x="2103120" y="383659"/>
                  <a:pt x="1902341" y="182880"/>
                  <a:pt x="1654667" y="182880"/>
                </a:cubicBezTo>
                <a:lnTo>
                  <a:pt x="631333" y="182880"/>
                </a:lnTo>
                <a:cubicBezTo>
                  <a:pt x="383659" y="182880"/>
                  <a:pt x="182880" y="383659"/>
                  <a:pt x="182880" y="631333"/>
                </a:cubicBezTo>
                <a:lnTo>
                  <a:pt x="182880" y="1654667"/>
                </a:lnTo>
                <a:cubicBezTo>
                  <a:pt x="182880" y="1902341"/>
                  <a:pt x="383659" y="2103120"/>
                  <a:pt x="631333" y="2103120"/>
                </a:cubicBezTo>
                <a:lnTo>
                  <a:pt x="1654667" y="2103120"/>
                </a:lnTo>
                <a:cubicBezTo>
                  <a:pt x="1902341" y="2103120"/>
                  <a:pt x="2103120" y="1902341"/>
                  <a:pt x="2103120" y="1654667"/>
                </a:cubicBezTo>
                <a:lnTo>
                  <a:pt x="2103120" y="1485898"/>
                </a:lnTo>
                <a:lnTo>
                  <a:pt x="2286000" y="1485898"/>
                </a:lnTo>
                <a:lnTo>
                  <a:pt x="2286000" y="1695435"/>
                </a:lnTo>
                <a:cubicBezTo>
                  <a:pt x="2286000" y="2021595"/>
                  <a:pt x="2021595" y="2286000"/>
                  <a:pt x="1695435" y="2286000"/>
                </a:cubicBezTo>
                <a:lnTo>
                  <a:pt x="590565" y="2286000"/>
                </a:lnTo>
                <a:cubicBezTo>
                  <a:pt x="264405" y="2286000"/>
                  <a:pt x="0" y="2021595"/>
                  <a:pt x="0" y="1695435"/>
                </a:cubicBezTo>
                <a:lnTo>
                  <a:pt x="0" y="590565"/>
                </a:lnTo>
                <a:cubicBezTo>
                  <a:pt x="0" y="264405"/>
                  <a:pt x="264405" y="0"/>
                  <a:pt x="590565" y="0"/>
                </a:cubicBezTo>
                <a:close/>
              </a:path>
            </a:pathLst>
          </a:custGeom>
          <a:solidFill>
            <a:srgbClr val="A097AC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1" name="666">
            <a:extLst>
              <a:ext uri="{FF2B5EF4-FFF2-40B4-BE49-F238E27FC236}">
                <a16:creationId xmlns:a16="http://schemas.microsoft.com/office/drawing/2014/main" id="{0B2469B8-3B62-DD90-FA7B-D2D071C67A54}"/>
              </a:ext>
            </a:extLst>
          </p:cNvPr>
          <p:cNvSpPr/>
          <p:nvPr/>
        </p:nvSpPr>
        <p:spPr>
          <a:xfrm flipH="1">
            <a:off x="8711137" y="3662919"/>
            <a:ext cx="632883" cy="124757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!!1">
            <a:extLst>
              <a:ext uri="{FF2B5EF4-FFF2-40B4-BE49-F238E27FC236}">
                <a16:creationId xmlns:a16="http://schemas.microsoft.com/office/drawing/2014/main" id="{6C793F6B-CC86-479D-7A1A-41D2BB0B2B76}"/>
              </a:ext>
            </a:extLst>
          </p:cNvPr>
          <p:cNvSpPr/>
          <p:nvPr/>
        </p:nvSpPr>
        <p:spPr>
          <a:xfrm>
            <a:off x="1443067" y="2649268"/>
            <a:ext cx="1559465" cy="1559465"/>
          </a:xfrm>
          <a:custGeom>
            <a:avLst/>
            <a:gdLst>
              <a:gd name="connsiteX0" fmla="*/ 590565 w 2286000"/>
              <a:gd name="connsiteY0" fmla="*/ 0 h 2286000"/>
              <a:gd name="connsiteX1" fmla="*/ 1695435 w 2286000"/>
              <a:gd name="connsiteY1" fmla="*/ 0 h 2286000"/>
              <a:gd name="connsiteX2" fmla="*/ 2286000 w 2286000"/>
              <a:gd name="connsiteY2" fmla="*/ 590565 h 2286000"/>
              <a:gd name="connsiteX3" fmla="*/ 2286000 w 2286000"/>
              <a:gd name="connsiteY3" fmla="*/ 1303018 h 2286000"/>
              <a:gd name="connsiteX4" fmla="*/ 2103120 w 2286000"/>
              <a:gd name="connsiteY4" fmla="*/ 1303018 h 2286000"/>
              <a:gd name="connsiteX5" fmla="*/ 2103120 w 2286000"/>
              <a:gd name="connsiteY5" fmla="*/ 631333 h 2286000"/>
              <a:gd name="connsiteX6" fmla="*/ 1654667 w 2286000"/>
              <a:gd name="connsiteY6" fmla="*/ 182880 h 2286000"/>
              <a:gd name="connsiteX7" fmla="*/ 631333 w 2286000"/>
              <a:gd name="connsiteY7" fmla="*/ 182880 h 2286000"/>
              <a:gd name="connsiteX8" fmla="*/ 182880 w 2286000"/>
              <a:gd name="connsiteY8" fmla="*/ 631333 h 2286000"/>
              <a:gd name="connsiteX9" fmla="*/ 182880 w 2286000"/>
              <a:gd name="connsiteY9" fmla="*/ 1654667 h 2286000"/>
              <a:gd name="connsiteX10" fmla="*/ 631333 w 2286000"/>
              <a:gd name="connsiteY10" fmla="*/ 2103120 h 2286000"/>
              <a:gd name="connsiteX11" fmla="*/ 1654667 w 2286000"/>
              <a:gd name="connsiteY11" fmla="*/ 2103120 h 2286000"/>
              <a:gd name="connsiteX12" fmla="*/ 2103120 w 2286000"/>
              <a:gd name="connsiteY12" fmla="*/ 1654667 h 2286000"/>
              <a:gd name="connsiteX13" fmla="*/ 2103120 w 2286000"/>
              <a:gd name="connsiteY13" fmla="*/ 1485898 h 2286000"/>
              <a:gd name="connsiteX14" fmla="*/ 2286000 w 2286000"/>
              <a:gd name="connsiteY14" fmla="*/ 1485898 h 2286000"/>
              <a:gd name="connsiteX15" fmla="*/ 2286000 w 2286000"/>
              <a:gd name="connsiteY15" fmla="*/ 1695435 h 2286000"/>
              <a:gd name="connsiteX16" fmla="*/ 1695435 w 2286000"/>
              <a:gd name="connsiteY16" fmla="*/ 2286000 h 2286000"/>
              <a:gd name="connsiteX17" fmla="*/ 590565 w 2286000"/>
              <a:gd name="connsiteY17" fmla="*/ 2286000 h 2286000"/>
              <a:gd name="connsiteX18" fmla="*/ 0 w 2286000"/>
              <a:gd name="connsiteY18" fmla="*/ 1695435 h 2286000"/>
              <a:gd name="connsiteX19" fmla="*/ 0 w 2286000"/>
              <a:gd name="connsiteY19" fmla="*/ 590565 h 2286000"/>
              <a:gd name="connsiteX20" fmla="*/ 590565 w 2286000"/>
              <a:gd name="connsiteY20" fmla="*/ 0 h 228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286000" h="2286000">
                <a:moveTo>
                  <a:pt x="590565" y="0"/>
                </a:moveTo>
                <a:lnTo>
                  <a:pt x="1695435" y="0"/>
                </a:lnTo>
                <a:cubicBezTo>
                  <a:pt x="2021595" y="0"/>
                  <a:pt x="2286000" y="264405"/>
                  <a:pt x="2286000" y="590565"/>
                </a:cubicBezTo>
                <a:lnTo>
                  <a:pt x="2286000" y="1303018"/>
                </a:lnTo>
                <a:lnTo>
                  <a:pt x="2103120" y="1303018"/>
                </a:lnTo>
                <a:lnTo>
                  <a:pt x="2103120" y="631333"/>
                </a:lnTo>
                <a:cubicBezTo>
                  <a:pt x="2103120" y="383659"/>
                  <a:pt x="1902341" y="182880"/>
                  <a:pt x="1654667" y="182880"/>
                </a:cubicBezTo>
                <a:lnTo>
                  <a:pt x="631333" y="182880"/>
                </a:lnTo>
                <a:cubicBezTo>
                  <a:pt x="383659" y="182880"/>
                  <a:pt x="182880" y="383659"/>
                  <a:pt x="182880" y="631333"/>
                </a:cubicBezTo>
                <a:lnTo>
                  <a:pt x="182880" y="1654667"/>
                </a:lnTo>
                <a:cubicBezTo>
                  <a:pt x="182880" y="1902341"/>
                  <a:pt x="383659" y="2103120"/>
                  <a:pt x="631333" y="2103120"/>
                </a:cubicBezTo>
                <a:lnTo>
                  <a:pt x="1654667" y="2103120"/>
                </a:lnTo>
                <a:cubicBezTo>
                  <a:pt x="1902341" y="2103120"/>
                  <a:pt x="2103120" y="1902341"/>
                  <a:pt x="2103120" y="1654667"/>
                </a:cubicBezTo>
                <a:lnTo>
                  <a:pt x="2103120" y="1485898"/>
                </a:lnTo>
                <a:lnTo>
                  <a:pt x="2286000" y="1485898"/>
                </a:lnTo>
                <a:lnTo>
                  <a:pt x="2286000" y="1695435"/>
                </a:lnTo>
                <a:cubicBezTo>
                  <a:pt x="2286000" y="2021595"/>
                  <a:pt x="2021595" y="2286000"/>
                  <a:pt x="1695435" y="2286000"/>
                </a:cubicBezTo>
                <a:lnTo>
                  <a:pt x="590565" y="2286000"/>
                </a:lnTo>
                <a:cubicBezTo>
                  <a:pt x="264405" y="2286000"/>
                  <a:pt x="0" y="2021595"/>
                  <a:pt x="0" y="1695435"/>
                </a:cubicBezTo>
                <a:lnTo>
                  <a:pt x="0" y="590565"/>
                </a:lnTo>
                <a:cubicBezTo>
                  <a:pt x="0" y="264405"/>
                  <a:pt x="264405" y="0"/>
                  <a:pt x="590565" y="0"/>
                </a:cubicBezTo>
                <a:close/>
              </a:path>
            </a:pathLst>
          </a:custGeom>
          <a:solidFill>
            <a:srgbClr val="A097AC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!!Rectangle 21">
            <a:extLst>
              <a:ext uri="{FF2B5EF4-FFF2-40B4-BE49-F238E27FC236}">
                <a16:creationId xmlns:a16="http://schemas.microsoft.com/office/drawing/2014/main" id="{44B4466E-D194-F513-42E2-1E943C7FB0F0}"/>
              </a:ext>
            </a:extLst>
          </p:cNvPr>
          <p:cNvSpPr/>
          <p:nvPr/>
        </p:nvSpPr>
        <p:spPr>
          <a:xfrm>
            <a:off x="4822982" y="3379326"/>
            <a:ext cx="632883" cy="124757"/>
          </a:xfrm>
          <a:prstGeom prst="rect">
            <a:avLst/>
          </a:prstGeom>
          <a:solidFill>
            <a:srgbClr val="FC7B7F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!!Rectangle 21">
            <a:extLst>
              <a:ext uri="{FF2B5EF4-FFF2-40B4-BE49-F238E27FC236}">
                <a16:creationId xmlns:a16="http://schemas.microsoft.com/office/drawing/2014/main" id="{3AAAEB45-418B-8222-BAB8-4FCA15FA8AA1}"/>
              </a:ext>
            </a:extLst>
          </p:cNvPr>
          <p:cNvSpPr/>
          <p:nvPr/>
        </p:nvSpPr>
        <p:spPr>
          <a:xfrm flipH="1">
            <a:off x="6765930" y="3379326"/>
            <a:ext cx="632883" cy="124757"/>
          </a:xfrm>
          <a:prstGeom prst="rect">
            <a:avLst/>
          </a:prstGeom>
          <a:solidFill>
            <a:srgbClr val="FC7B7F"/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111">
            <a:extLst>
              <a:ext uri="{FF2B5EF4-FFF2-40B4-BE49-F238E27FC236}">
                <a16:creationId xmlns:a16="http://schemas.microsoft.com/office/drawing/2014/main" id="{5EB838BC-10E8-A97A-2CB8-23800C28C2C1}"/>
              </a:ext>
            </a:extLst>
          </p:cNvPr>
          <p:cNvSpPr/>
          <p:nvPr/>
        </p:nvSpPr>
        <p:spPr>
          <a:xfrm>
            <a:off x="2877775" y="3662919"/>
            <a:ext cx="632883" cy="124757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11">
            <a:extLst>
              <a:ext uri="{FF2B5EF4-FFF2-40B4-BE49-F238E27FC236}">
                <a16:creationId xmlns:a16="http://schemas.microsoft.com/office/drawing/2014/main" id="{82125722-833F-9113-A788-CE95F4B8FC0D}"/>
              </a:ext>
            </a:extLst>
          </p:cNvPr>
          <p:cNvSpPr/>
          <p:nvPr/>
        </p:nvSpPr>
        <p:spPr>
          <a:xfrm>
            <a:off x="1614608" y="2820809"/>
            <a:ext cx="1216383" cy="1216383"/>
          </a:xfrm>
          <a:prstGeom prst="roundRect">
            <a:avLst>
              <a:gd name="adj" fmla="val 23611"/>
            </a:avLst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22">
            <a:extLst>
              <a:ext uri="{FF2B5EF4-FFF2-40B4-BE49-F238E27FC236}">
                <a16:creationId xmlns:a16="http://schemas.microsoft.com/office/drawing/2014/main" id="{8BEABBD7-82D2-678F-4731-CB7453FABDB7}"/>
              </a:ext>
            </a:extLst>
          </p:cNvPr>
          <p:cNvSpPr/>
          <p:nvPr/>
        </p:nvSpPr>
        <p:spPr>
          <a:xfrm>
            <a:off x="3557442" y="2820809"/>
            <a:ext cx="1216383" cy="1216383"/>
          </a:xfrm>
          <a:prstGeom prst="roundRect">
            <a:avLst>
              <a:gd name="adj" fmla="val 23611"/>
            </a:avLst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33">
            <a:extLst>
              <a:ext uri="{FF2B5EF4-FFF2-40B4-BE49-F238E27FC236}">
                <a16:creationId xmlns:a16="http://schemas.microsoft.com/office/drawing/2014/main" id="{0DD6AF3B-1BFC-F2D8-6D9B-607E947E48E3}"/>
              </a:ext>
            </a:extLst>
          </p:cNvPr>
          <p:cNvSpPr/>
          <p:nvPr/>
        </p:nvSpPr>
        <p:spPr>
          <a:xfrm>
            <a:off x="5500276" y="2820809"/>
            <a:ext cx="1216383" cy="1216383"/>
          </a:xfrm>
          <a:prstGeom prst="roundRect">
            <a:avLst>
              <a:gd name="adj" fmla="val 23611"/>
            </a:avLst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55">
            <a:extLst>
              <a:ext uri="{FF2B5EF4-FFF2-40B4-BE49-F238E27FC236}">
                <a16:creationId xmlns:a16="http://schemas.microsoft.com/office/drawing/2014/main" id="{6B147466-C541-B414-C383-2FF9BC0A7024}"/>
              </a:ext>
            </a:extLst>
          </p:cNvPr>
          <p:cNvSpPr/>
          <p:nvPr/>
        </p:nvSpPr>
        <p:spPr>
          <a:xfrm>
            <a:off x="7447971" y="2820809"/>
            <a:ext cx="1216383" cy="1216383"/>
          </a:xfrm>
          <a:prstGeom prst="roundRect">
            <a:avLst>
              <a:gd name="adj" fmla="val 23611"/>
            </a:avLst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66">
            <a:extLst>
              <a:ext uri="{FF2B5EF4-FFF2-40B4-BE49-F238E27FC236}">
                <a16:creationId xmlns:a16="http://schemas.microsoft.com/office/drawing/2014/main" id="{75116CE6-6751-17EA-C198-66C5B4109E7D}"/>
              </a:ext>
            </a:extLst>
          </p:cNvPr>
          <p:cNvSpPr/>
          <p:nvPr/>
        </p:nvSpPr>
        <p:spPr>
          <a:xfrm>
            <a:off x="9390804" y="2820809"/>
            <a:ext cx="1216383" cy="1216383"/>
          </a:xfrm>
          <a:prstGeom prst="roundRect">
            <a:avLst>
              <a:gd name="adj" fmla="val 23611"/>
            </a:avLst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!!TextBox 6">
            <a:extLst>
              <a:ext uri="{FF2B5EF4-FFF2-40B4-BE49-F238E27FC236}">
                <a16:creationId xmlns:a16="http://schemas.microsoft.com/office/drawing/2014/main" id="{6E1B3785-62C7-849C-CB49-031834663379}"/>
              </a:ext>
            </a:extLst>
          </p:cNvPr>
          <p:cNvSpPr txBox="1"/>
          <p:nvPr/>
        </p:nvSpPr>
        <p:spPr>
          <a:xfrm>
            <a:off x="1858924" y="3105835"/>
            <a:ext cx="727750" cy="646331"/>
          </a:xfrm>
          <a:prstGeom prst="rect">
            <a:avLst/>
          </a:prstGeom>
          <a:noFill/>
          <a:effectLst/>
        </p:spPr>
        <p:txBody>
          <a:bodyPr wrap="square" rtlCol="0" anchor="ctr">
            <a:spAutoFit/>
          </a:bodyPr>
          <a:lstStyle/>
          <a:p>
            <a:pPr algn="ctr"/>
            <a:r>
              <a:rPr lang="en-US" sz="3600" dirty="0">
                <a:solidFill>
                  <a:schemeClr val="tx1">
                    <a:lumMod val="50000"/>
                    <a:lumOff val="50000"/>
                  </a:schemeClr>
                </a:solidFill>
                <a:latin typeface="Russo One" panose="02000503050000020004" pitchFamily="2" charset="0"/>
              </a:rPr>
              <a:t>01</a:t>
            </a:r>
            <a:endParaRPr lang="en-US" sz="6000" dirty="0">
              <a:solidFill>
                <a:schemeClr val="tx1">
                  <a:lumMod val="50000"/>
                  <a:lumOff val="50000"/>
                </a:schemeClr>
              </a:solidFill>
              <a:latin typeface="Russo One" panose="02000503050000020004" pitchFamily="2" charset="0"/>
            </a:endParaRPr>
          </a:p>
        </p:txBody>
      </p:sp>
      <p:sp>
        <p:nvSpPr>
          <p:cNvPr id="8" name="!!TextBox 7">
            <a:extLst>
              <a:ext uri="{FF2B5EF4-FFF2-40B4-BE49-F238E27FC236}">
                <a16:creationId xmlns:a16="http://schemas.microsoft.com/office/drawing/2014/main" id="{D73560A5-18A2-EF37-794E-79C60395545B}"/>
              </a:ext>
            </a:extLst>
          </p:cNvPr>
          <p:cNvSpPr txBox="1"/>
          <p:nvPr/>
        </p:nvSpPr>
        <p:spPr>
          <a:xfrm>
            <a:off x="3723898" y="3075057"/>
            <a:ext cx="883471" cy="707886"/>
          </a:xfrm>
          <a:prstGeom prst="rect">
            <a:avLst/>
          </a:prstGeom>
          <a:noFill/>
          <a:effectLst/>
        </p:spPr>
        <p:txBody>
          <a:bodyPr wrap="square" rtlCol="0" anchor="ctr">
            <a:spAutoFit/>
          </a:bodyPr>
          <a:lstStyle/>
          <a:p>
            <a:pPr algn="ctr"/>
            <a:r>
              <a:rPr lang="en-US" sz="4000" dirty="0">
                <a:solidFill>
                  <a:srgbClr val="FE766E"/>
                </a:solidFill>
                <a:latin typeface="Russo One" panose="02000503050000020004" pitchFamily="2" charset="0"/>
              </a:rPr>
              <a:t>02</a:t>
            </a:r>
            <a:endParaRPr lang="en-US" sz="4400" dirty="0">
              <a:solidFill>
                <a:srgbClr val="FE766E"/>
              </a:solidFill>
              <a:latin typeface="Russo One" panose="02000503050000020004" pitchFamily="2" charset="0"/>
            </a:endParaRPr>
          </a:p>
        </p:txBody>
      </p:sp>
      <p:sp>
        <p:nvSpPr>
          <p:cNvPr id="9" name="!!TextBox 8">
            <a:extLst>
              <a:ext uri="{FF2B5EF4-FFF2-40B4-BE49-F238E27FC236}">
                <a16:creationId xmlns:a16="http://schemas.microsoft.com/office/drawing/2014/main" id="{24AA4764-DF26-081E-AFEE-D3F96655DB6F}"/>
              </a:ext>
            </a:extLst>
          </p:cNvPr>
          <p:cNvSpPr txBox="1"/>
          <p:nvPr/>
        </p:nvSpPr>
        <p:spPr>
          <a:xfrm>
            <a:off x="5666732" y="3075057"/>
            <a:ext cx="883471" cy="707886"/>
          </a:xfrm>
          <a:prstGeom prst="rect">
            <a:avLst/>
          </a:prstGeom>
          <a:noFill/>
          <a:effectLst/>
        </p:spPr>
        <p:txBody>
          <a:bodyPr wrap="square" rtlCol="0" anchor="ctr">
            <a:spAutoFit/>
          </a:bodyPr>
          <a:lstStyle/>
          <a:p>
            <a:pPr algn="ctr"/>
            <a:r>
              <a:rPr lang="en-US" sz="4000" dirty="0">
                <a:solidFill>
                  <a:srgbClr val="72BDCA"/>
                </a:solidFill>
                <a:latin typeface="Russo One" panose="02000503050000020004" pitchFamily="2" charset="0"/>
              </a:rPr>
              <a:t>03</a:t>
            </a:r>
            <a:endParaRPr lang="en-US" sz="4400" dirty="0">
              <a:solidFill>
                <a:srgbClr val="72BDCA"/>
              </a:solidFill>
              <a:latin typeface="Russo One" panose="02000503050000020004" pitchFamily="2" charset="0"/>
            </a:endParaRPr>
          </a:p>
        </p:txBody>
      </p:sp>
      <p:sp>
        <p:nvSpPr>
          <p:cNvPr id="56" name="!!TextBox 6">
            <a:extLst>
              <a:ext uri="{FF2B5EF4-FFF2-40B4-BE49-F238E27FC236}">
                <a16:creationId xmlns:a16="http://schemas.microsoft.com/office/drawing/2014/main" id="{8C5BDF89-F499-2D27-88EF-D473613C1A52}"/>
              </a:ext>
            </a:extLst>
          </p:cNvPr>
          <p:cNvSpPr txBox="1"/>
          <p:nvPr/>
        </p:nvSpPr>
        <p:spPr>
          <a:xfrm flipH="1">
            <a:off x="9609861" y="3105835"/>
            <a:ext cx="778268" cy="646331"/>
          </a:xfrm>
          <a:prstGeom prst="rect">
            <a:avLst/>
          </a:prstGeom>
          <a:noFill/>
          <a:effectLst/>
        </p:spPr>
        <p:txBody>
          <a:bodyPr wrap="square" rtlCol="0" anchor="ctr">
            <a:spAutoFit/>
          </a:bodyPr>
          <a:lstStyle/>
          <a:p>
            <a:pPr algn="ctr"/>
            <a:r>
              <a:rPr lang="en-US" sz="3600" dirty="0">
                <a:solidFill>
                  <a:schemeClr val="tx1">
                    <a:lumMod val="50000"/>
                    <a:lumOff val="50000"/>
                  </a:schemeClr>
                </a:solidFill>
                <a:latin typeface="Russo One" panose="02000503050000020004" pitchFamily="2" charset="0"/>
              </a:rPr>
              <a:t>05</a:t>
            </a:r>
            <a:endParaRPr lang="en-US" sz="6000" dirty="0">
              <a:solidFill>
                <a:schemeClr val="tx1">
                  <a:lumMod val="50000"/>
                  <a:lumOff val="50000"/>
                </a:schemeClr>
              </a:solidFill>
              <a:latin typeface="Russo One" panose="02000503050000020004" pitchFamily="2" charset="0"/>
            </a:endParaRPr>
          </a:p>
        </p:txBody>
      </p:sp>
      <p:sp>
        <p:nvSpPr>
          <p:cNvPr id="57" name="!!TextBox 7">
            <a:extLst>
              <a:ext uri="{FF2B5EF4-FFF2-40B4-BE49-F238E27FC236}">
                <a16:creationId xmlns:a16="http://schemas.microsoft.com/office/drawing/2014/main" id="{0A1772FE-765B-61D0-66DE-1BCCF3733EBB}"/>
              </a:ext>
            </a:extLst>
          </p:cNvPr>
          <p:cNvSpPr txBox="1"/>
          <p:nvPr/>
        </p:nvSpPr>
        <p:spPr>
          <a:xfrm flipH="1">
            <a:off x="7614427" y="3075057"/>
            <a:ext cx="883471" cy="707886"/>
          </a:xfrm>
          <a:prstGeom prst="rect">
            <a:avLst/>
          </a:prstGeom>
          <a:noFill/>
          <a:effectLst/>
        </p:spPr>
        <p:txBody>
          <a:bodyPr wrap="square" rtlCol="0" anchor="ctr">
            <a:spAutoFit/>
          </a:bodyPr>
          <a:lstStyle/>
          <a:p>
            <a:pPr algn="ctr"/>
            <a:r>
              <a:rPr lang="en-US" sz="4000" dirty="0">
                <a:solidFill>
                  <a:srgbClr val="FE766E"/>
                </a:solidFill>
                <a:latin typeface="Russo One" panose="02000503050000020004" pitchFamily="2" charset="0"/>
              </a:rPr>
              <a:t>04</a:t>
            </a:r>
            <a:endParaRPr lang="en-US" sz="4400" dirty="0">
              <a:solidFill>
                <a:srgbClr val="FE766E"/>
              </a:solidFill>
              <a:latin typeface="Russo One" panose="02000503050000020004" pitchFamily="2" charset="0"/>
            </a:endParaRPr>
          </a:p>
        </p:txBody>
      </p:sp>
      <p:sp>
        <p:nvSpPr>
          <p:cNvPr id="68" name="!!TextBox 2">
            <a:extLst>
              <a:ext uri="{FF2B5EF4-FFF2-40B4-BE49-F238E27FC236}">
                <a16:creationId xmlns:a16="http://schemas.microsoft.com/office/drawing/2014/main" id="{A90B35B4-FDF6-86CF-8677-8961BEBBCF99}"/>
              </a:ext>
            </a:extLst>
          </p:cNvPr>
          <p:cNvSpPr txBox="1"/>
          <p:nvPr/>
        </p:nvSpPr>
        <p:spPr>
          <a:xfrm>
            <a:off x="8851135" y="4570326"/>
            <a:ext cx="2286000" cy="1369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Cultural intelligence translates problems into development and creativity. 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(Sarwari et al., 2024)</a:t>
            </a:r>
          </a:p>
        </p:txBody>
      </p:sp>
      <p:sp>
        <p:nvSpPr>
          <p:cNvPr id="72" name="Saeed Faal">
            <a:extLst>
              <a:ext uri="{FF2B5EF4-FFF2-40B4-BE49-F238E27FC236}">
                <a16:creationId xmlns:a16="http://schemas.microsoft.com/office/drawing/2014/main" id="{ABFAD716-777F-7AE2-39A4-0EC386776CBB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-348343" y="-344714"/>
            <a:ext cx="12888686" cy="7547429"/>
          </a:xfrm>
          <a:prstGeom prst="frame">
            <a:avLst>
              <a:gd name="adj1" fmla="val 3929"/>
            </a:avLst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1270000" sx="102000" sy="102000" algn="ctr" rotWithShape="0">
              <a:srgbClr val="002060"/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5952085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38" descr="A bunch of pink flowers&#10;&#10;AI-generated content may be incorrect.">
            <a:extLst>
              <a:ext uri="{FF2B5EF4-FFF2-40B4-BE49-F238E27FC236}">
                <a16:creationId xmlns:a16="http://schemas.microsoft.com/office/drawing/2014/main" id="{2169C668-A20D-82C8-8DD3-1974A0C849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94581" y="-848387"/>
            <a:ext cx="5041739" cy="5041739"/>
          </a:xfrm>
          <a:prstGeom prst="rect">
            <a:avLst/>
          </a:prstGeom>
        </p:spPr>
      </p:pic>
      <p:pic>
        <p:nvPicPr>
          <p:cNvPr id="40" name="Picture 39" descr="A bunch of pink flowers&#10;&#10;AI-generated content may be incorrect.">
            <a:extLst>
              <a:ext uri="{FF2B5EF4-FFF2-40B4-BE49-F238E27FC236}">
                <a16:creationId xmlns:a16="http://schemas.microsoft.com/office/drawing/2014/main" id="{381E8EC2-3FF7-AB1E-0AB6-930D98CA6A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9400" y="-2004387"/>
            <a:ext cx="6318838" cy="6318838"/>
          </a:xfrm>
          <a:prstGeom prst="rect">
            <a:avLst/>
          </a:prstGeom>
        </p:spPr>
      </p:pic>
      <p:pic>
        <p:nvPicPr>
          <p:cNvPr id="41" name="Picture 40" descr="A bunch of pink flowers&#10;&#10;AI-generated content may be incorrect.">
            <a:extLst>
              <a:ext uri="{FF2B5EF4-FFF2-40B4-BE49-F238E27FC236}">
                <a16:creationId xmlns:a16="http://schemas.microsoft.com/office/drawing/2014/main" id="{818A5948-C03E-3FD7-946A-CA691AFA7D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4843" y="-1058776"/>
            <a:ext cx="5041739" cy="5041739"/>
          </a:xfrm>
          <a:prstGeom prst="rect">
            <a:avLst/>
          </a:prstGeom>
        </p:spPr>
      </p:pic>
      <p:grpSp>
        <p:nvGrpSpPr>
          <p:cNvPr id="37" name="Group 36">
            <a:extLst>
              <a:ext uri="{FF2B5EF4-FFF2-40B4-BE49-F238E27FC236}">
                <a16:creationId xmlns:a16="http://schemas.microsoft.com/office/drawing/2014/main" id="{B3B52D9B-215B-73C2-7FEC-B98161E7AB60}"/>
              </a:ext>
            </a:extLst>
          </p:cNvPr>
          <p:cNvGrpSpPr/>
          <p:nvPr/>
        </p:nvGrpSpPr>
        <p:grpSpPr>
          <a:xfrm>
            <a:off x="1947334" y="926432"/>
            <a:ext cx="8297332" cy="2342799"/>
            <a:chOff x="2196867" y="926432"/>
            <a:chExt cx="8297332" cy="2342799"/>
          </a:xfrm>
          <a:gradFill>
            <a:gsLst>
              <a:gs pos="50000">
                <a:srgbClr val="A0A6BE"/>
              </a:gs>
              <a:gs pos="0">
                <a:srgbClr val="58EFEC"/>
              </a:gs>
              <a:gs pos="100000">
                <a:srgbClr val="E85C90"/>
              </a:gs>
            </a:gsLst>
            <a:lin ang="1200000" scaled="0"/>
          </a:gradFill>
        </p:grpSpPr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8C8A335F-53F5-E9E4-A0BE-0FBD2AD41A59}"/>
                </a:ext>
              </a:extLst>
            </p:cNvPr>
            <p:cNvGrpSpPr/>
            <p:nvPr/>
          </p:nvGrpSpPr>
          <p:grpSpPr>
            <a:xfrm>
              <a:off x="7671598" y="1069128"/>
              <a:ext cx="2822601" cy="2200102"/>
              <a:chOff x="7671598" y="1069128"/>
              <a:chExt cx="2822601" cy="2200102"/>
            </a:xfrm>
            <a:grpFill/>
          </p:grpSpPr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84EE2A7C-2AE1-3C9C-B78C-BDEF738211E3}"/>
                  </a:ext>
                </a:extLst>
              </p:cNvPr>
              <p:cNvSpPr txBox="1"/>
              <p:nvPr/>
            </p:nvSpPr>
            <p:spPr>
              <a:xfrm>
                <a:off x="9427776" y="1155032"/>
                <a:ext cx="1066423" cy="2114198"/>
              </a:xfrm>
              <a:custGeom>
                <a:avLst/>
                <a:gdLst/>
                <a:ahLst/>
                <a:cxnLst/>
                <a:rect l="l" t="t" r="r" b="b"/>
                <a:pathLst>
                  <a:path w="824099" h="1414574">
                    <a:moveTo>
                      <a:pt x="0" y="0"/>
                    </a:moveTo>
                    <a:lnTo>
                      <a:pt x="360276" y="0"/>
                    </a:lnTo>
                    <a:lnTo>
                      <a:pt x="360276" y="1038895"/>
                    </a:lnTo>
                    <a:cubicBezTo>
                      <a:pt x="360276" y="1099369"/>
                      <a:pt x="363556" y="1138021"/>
                      <a:pt x="370118" y="1154850"/>
                    </a:cubicBezTo>
                    <a:cubicBezTo>
                      <a:pt x="376679" y="1171680"/>
                      <a:pt x="389943" y="1180095"/>
                      <a:pt x="409910" y="1180095"/>
                    </a:cubicBezTo>
                    <a:cubicBezTo>
                      <a:pt x="432731" y="1180095"/>
                      <a:pt x="447421" y="1170825"/>
                      <a:pt x="453982" y="1152283"/>
                    </a:cubicBezTo>
                    <a:cubicBezTo>
                      <a:pt x="460544" y="1133742"/>
                      <a:pt x="463824" y="1089955"/>
                      <a:pt x="463824" y="1020924"/>
                    </a:cubicBezTo>
                    <a:lnTo>
                      <a:pt x="463824" y="0"/>
                    </a:lnTo>
                    <a:lnTo>
                      <a:pt x="824099" y="0"/>
                    </a:lnTo>
                    <a:lnTo>
                      <a:pt x="824099" y="925934"/>
                    </a:lnTo>
                    <a:cubicBezTo>
                      <a:pt x="824099" y="1030908"/>
                      <a:pt x="820676" y="1104646"/>
                      <a:pt x="813830" y="1147149"/>
                    </a:cubicBezTo>
                    <a:cubicBezTo>
                      <a:pt x="806984" y="1189651"/>
                      <a:pt x="786730" y="1233295"/>
                      <a:pt x="753071" y="1278080"/>
                    </a:cubicBezTo>
                    <a:cubicBezTo>
                      <a:pt x="719412" y="1322865"/>
                      <a:pt x="675054" y="1356810"/>
                      <a:pt x="620000" y="1379916"/>
                    </a:cubicBezTo>
                    <a:cubicBezTo>
                      <a:pt x="564946" y="1403021"/>
                      <a:pt x="500050" y="1414574"/>
                      <a:pt x="425314" y="1414574"/>
                    </a:cubicBezTo>
                    <a:cubicBezTo>
                      <a:pt x="342590" y="1414574"/>
                      <a:pt x="269566" y="1400882"/>
                      <a:pt x="206239" y="1373498"/>
                    </a:cubicBezTo>
                    <a:cubicBezTo>
                      <a:pt x="142913" y="1346113"/>
                      <a:pt x="95561" y="1310456"/>
                      <a:pt x="64182" y="1266527"/>
                    </a:cubicBezTo>
                    <a:cubicBezTo>
                      <a:pt x="32805" y="1222598"/>
                      <a:pt x="14264" y="1176244"/>
                      <a:pt x="8558" y="1127466"/>
                    </a:cubicBezTo>
                    <a:cubicBezTo>
                      <a:pt x="2854" y="1078688"/>
                      <a:pt x="0" y="976139"/>
                      <a:pt x="0" y="819820"/>
                    </a:cubicBez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ffectLst>
                <a:outerShdw blurRad="254000" dist="190500" algn="l" rotWithShape="0">
                  <a:prstClr val="black">
                    <a:alpha val="50000"/>
                  </a:prstClr>
                </a:outerShdw>
              </a:effectLst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GB" sz="13800" dirty="0">
                  <a:latin typeface="Impact" panose="020B0806030902050204" pitchFamily="34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5101B264-A051-1FDD-6A3B-47110760D8C5}"/>
                  </a:ext>
                </a:extLst>
              </p:cNvPr>
              <p:cNvSpPr txBox="1"/>
              <p:nvPr/>
            </p:nvSpPr>
            <p:spPr>
              <a:xfrm>
                <a:off x="8594376" y="1470766"/>
                <a:ext cx="1026524" cy="1798464"/>
              </a:xfrm>
              <a:custGeom>
                <a:avLst/>
                <a:gdLst/>
                <a:ahLst/>
                <a:cxnLst/>
                <a:rect l="l" t="t" r="r" b="b"/>
                <a:pathLst>
                  <a:path w="833512" h="1443670">
                    <a:moveTo>
                      <a:pt x="416756" y="0"/>
                    </a:moveTo>
                    <a:cubicBezTo>
                      <a:pt x="490922" y="0"/>
                      <a:pt x="557529" y="12123"/>
                      <a:pt x="616577" y="36370"/>
                    </a:cubicBezTo>
                    <a:cubicBezTo>
                      <a:pt x="675624" y="60616"/>
                      <a:pt x="723119" y="96986"/>
                      <a:pt x="759061" y="145479"/>
                    </a:cubicBezTo>
                    <a:cubicBezTo>
                      <a:pt x="795003" y="193973"/>
                      <a:pt x="816397" y="246745"/>
                      <a:pt x="823243" y="303795"/>
                    </a:cubicBezTo>
                    <a:cubicBezTo>
                      <a:pt x="830089" y="360846"/>
                      <a:pt x="833512" y="460685"/>
                      <a:pt x="833512" y="603312"/>
                    </a:cubicBezTo>
                    <a:lnTo>
                      <a:pt x="833512" y="840358"/>
                    </a:lnTo>
                    <a:cubicBezTo>
                      <a:pt x="833512" y="979562"/>
                      <a:pt x="830231" y="1078117"/>
                      <a:pt x="823671" y="1136024"/>
                    </a:cubicBezTo>
                    <a:cubicBezTo>
                      <a:pt x="817110" y="1193930"/>
                      <a:pt x="796572" y="1246845"/>
                      <a:pt x="762056" y="1294768"/>
                    </a:cubicBezTo>
                    <a:cubicBezTo>
                      <a:pt x="727540" y="1342690"/>
                      <a:pt x="680901" y="1379488"/>
                      <a:pt x="622139" y="1405161"/>
                    </a:cubicBezTo>
                    <a:cubicBezTo>
                      <a:pt x="563377" y="1430834"/>
                      <a:pt x="494916" y="1443670"/>
                      <a:pt x="416756" y="1443670"/>
                    </a:cubicBezTo>
                    <a:cubicBezTo>
                      <a:pt x="342590" y="1443670"/>
                      <a:pt x="275983" y="1431547"/>
                      <a:pt x="216936" y="1407300"/>
                    </a:cubicBezTo>
                    <a:cubicBezTo>
                      <a:pt x="157888" y="1383054"/>
                      <a:pt x="110394" y="1346684"/>
                      <a:pt x="74452" y="1298191"/>
                    </a:cubicBezTo>
                    <a:cubicBezTo>
                      <a:pt x="38510" y="1249697"/>
                      <a:pt x="17116" y="1196925"/>
                      <a:pt x="10269" y="1139875"/>
                    </a:cubicBezTo>
                    <a:cubicBezTo>
                      <a:pt x="3423" y="1082824"/>
                      <a:pt x="0" y="982985"/>
                      <a:pt x="0" y="840358"/>
                    </a:cubicBezTo>
                    <a:lnTo>
                      <a:pt x="0" y="603312"/>
                    </a:lnTo>
                    <a:cubicBezTo>
                      <a:pt x="0" y="464108"/>
                      <a:pt x="3281" y="365553"/>
                      <a:pt x="9842" y="307646"/>
                    </a:cubicBezTo>
                    <a:cubicBezTo>
                      <a:pt x="16402" y="249740"/>
                      <a:pt x="36940" y="196825"/>
                      <a:pt x="71456" y="148902"/>
                    </a:cubicBezTo>
                    <a:cubicBezTo>
                      <a:pt x="105972" y="100980"/>
                      <a:pt x="152611" y="64182"/>
                      <a:pt x="211373" y="38509"/>
                    </a:cubicBezTo>
                    <a:cubicBezTo>
                      <a:pt x="270136" y="12836"/>
                      <a:pt x="338596" y="0"/>
                      <a:pt x="416756" y="0"/>
                    </a:cubicBezTo>
                    <a:close/>
                    <a:moveTo>
                      <a:pt x="418467" y="234479"/>
                    </a:moveTo>
                    <a:cubicBezTo>
                      <a:pt x="399641" y="234479"/>
                      <a:pt x="385235" y="241753"/>
                      <a:pt x="375251" y="256301"/>
                    </a:cubicBezTo>
                    <a:cubicBezTo>
                      <a:pt x="365268" y="270849"/>
                      <a:pt x="360275" y="313779"/>
                      <a:pt x="360275" y="385093"/>
                    </a:cubicBezTo>
                    <a:lnTo>
                      <a:pt x="360275" y="1032049"/>
                    </a:lnTo>
                    <a:cubicBezTo>
                      <a:pt x="360275" y="1112490"/>
                      <a:pt x="363557" y="1162125"/>
                      <a:pt x="370117" y="1180951"/>
                    </a:cubicBezTo>
                    <a:cubicBezTo>
                      <a:pt x="376677" y="1199778"/>
                      <a:pt x="391939" y="1209191"/>
                      <a:pt x="415900" y="1209191"/>
                    </a:cubicBezTo>
                    <a:cubicBezTo>
                      <a:pt x="440432" y="1209191"/>
                      <a:pt x="456121" y="1198352"/>
                      <a:pt x="462967" y="1176672"/>
                    </a:cubicBezTo>
                    <a:cubicBezTo>
                      <a:pt x="469813" y="1154993"/>
                      <a:pt x="473237" y="1103362"/>
                      <a:pt x="473237" y="1021780"/>
                    </a:cubicBezTo>
                    <a:lnTo>
                      <a:pt x="473237" y="385093"/>
                    </a:lnTo>
                    <a:cubicBezTo>
                      <a:pt x="473237" y="320625"/>
                      <a:pt x="469671" y="279406"/>
                      <a:pt x="462539" y="261435"/>
                    </a:cubicBezTo>
                    <a:cubicBezTo>
                      <a:pt x="455407" y="243464"/>
                      <a:pt x="440717" y="234479"/>
                      <a:pt x="418467" y="234479"/>
                    </a:cubicBezTo>
                    <a:close/>
                  </a:path>
                </a:pathLst>
              </a:custGeom>
              <a:grpFill/>
              <a:ln>
                <a:noFill/>
              </a:ln>
              <a:effectLst>
                <a:outerShdw blurRad="254000" dist="190500" algn="l" rotWithShape="0">
                  <a:prstClr val="black">
                    <a:alpha val="50000"/>
                  </a:prstClr>
                </a:outerShdw>
              </a:effectLst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GB" sz="13800" dirty="0">
                  <a:latin typeface="Impact" panose="020B0806030902050204" pitchFamily="34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343806EE-C8CF-EBBD-0B7E-B2F0A55B5027}"/>
                  </a:ext>
                </a:extLst>
              </p:cNvPr>
              <p:cNvSpPr txBox="1"/>
              <p:nvPr/>
            </p:nvSpPr>
            <p:spPr>
              <a:xfrm>
                <a:off x="7671598" y="1069128"/>
                <a:ext cx="1264287" cy="2200102"/>
              </a:xfrm>
              <a:custGeom>
                <a:avLst/>
                <a:gdLst/>
                <a:ahLst/>
                <a:cxnLst/>
                <a:rect l="l" t="t" r="r" b="b"/>
                <a:pathLst>
                  <a:path w="849772" h="1385478">
                    <a:moveTo>
                      <a:pt x="0" y="0"/>
                    </a:moveTo>
                    <a:lnTo>
                      <a:pt x="330966" y="0"/>
                    </a:lnTo>
                    <a:cubicBezTo>
                      <a:pt x="382686" y="270429"/>
                      <a:pt x="411853" y="452422"/>
                      <a:pt x="418468" y="545976"/>
                    </a:cubicBezTo>
                    <a:cubicBezTo>
                      <a:pt x="438435" y="398152"/>
                      <a:pt x="471881" y="216160"/>
                      <a:pt x="518806" y="0"/>
                    </a:cubicBezTo>
                    <a:lnTo>
                      <a:pt x="849772" y="0"/>
                    </a:lnTo>
                    <a:lnTo>
                      <a:pt x="587053" y="884002"/>
                    </a:lnTo>
                    <a:lnTo>
                      <a:pt x="587053" y="1385478"/>
                    </a:lnTo>
                    <a:lnTo>
                      <a:pt x="253306" y="1385478"/>
                    </a:lnTo>
                    <a:lnTo>
                      <a:pt x="253306" y="884002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ffectLst>
                <a:outerShdw blurRad="254000" dist="190500" algn="l" rotWithShape="0">
                  <a:prstClr val="black">
                    <a:alpha val="50000"/>
                  </a:prstClr>
                </a:outerShdw>
              </a:effectLst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GB" sz="13800" dirty="0">
                  <a:latin typeface="Impact" panose="020B0806030902050204" pitchFamily="34" charset="0"/>
                  <a:cs typeface="Times New Roman" panose="02020603050405020304" pitchFamily="18" charset="0"/>
                </a:endParaRPr>
              </a:p>
            </p:txBody>
          </p:sp>
        </p:grpSp>
        <p:grpSp>
          <p:nvGrpSpPr>
            <p:cNvPr id="35" name="Group 34">
              <a:extLst>
                <a:ext uri="{FF2B5EF4-FFF2-40B4-BE49-F238E27FC236}">
                  <a16:creationId xmlns:a16="http://schemas.microsoft.com/office/drawing/2014/main" id="{2DAE928B-A7E0-40B4-EB0E-19C50150A5A8}"/>
                </a:ext>
              </a:extLst>
            </p:cNvPr>
            <p:cNvGrpSpPr/>
            <p:nvPr/>
          </p:nvGrpSpPr>
          <p:grpSpPr>
            <a:xfrm>
              <a:off x="2196867" y="926432"/>
              <a:ext cx="5026477" cy="2342799"/>
              <a:chOff x="2196867" y="926432"/>
              <a:chExt cx="5026477" cy="2342799"/>
            </a:xfrm>
            <a:grpFill/>
          </p:grpSpPr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329F3083-F5C0-BBB0-E12B-41131DD324AC}"/>
                  </a:ext>
                </a:extLst>
              </p:cNvPr>
              <p:cNvSpPr txBox="1"/>
              <p:nvPr/>
            </p:nvSpPr>
            <p:spPr>
              <a:xfrm>
                <a:off x="5888454" y="1022684"/>
                <a:ext cx="1334890" cy="2237873"/>
              </a:xfrm>
              <a:custGeom>
                <a:avLst/>
                <a:gdLst/>
                <a:ahLst/>
                <a:cxnLst/>
                <a:rect l="l" t="t" r="r" b="b"/>
                <a:pathLst>
                  <a:path w="878440" h="1385478">
                    <a:moveTo>
                      <a:pt x="0" y="0"/>
                    </a:moveTo>
                    <a:lnTo>
                      <a:pt x="360276" y="0"/>
                    </a:lnTo>
                    <a:lnTo>
                      <a:pt x="360276" y="538274"/>
                    </a:lnTo>
                    <a:lnTo>
                      <a:pt x="520731" y="0"/>
                    </a:lnTo>
                    <a:lnTo>
                      <a:pt x="858757" y="0"/>
                    </a:lnTo>
                    <a:lnTo>
                      <a:pt x="652091" y="625562"/>
                    </a:lnTo>
                    <a:lnTo>
                      <a:pt x="878440" y="1385478"/>
                    </a:lnTo>
                    <a:lnTo>
                      <a:pt x="506183" y="1385478"/>
                    </a:lnTo>
                    <a:lnTo>
                      <a:pt x="360276" y="791580"/>
                    </a:lnTo>
                    <a:lnTo>
                      <a:pt x="360276" y="1385478"/>
                    </a:lnTo>
                    <a:lnTo>
                      <a:pt x="0" y="1385478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ffectLst>
                <a:outerShdw blurRad="254000" dist="190500" algn="l" rotWithShape="0">
                  <a:prstClr val="black">
                    <a:alpha val="50000"/>
                  </a:prstClr>
                </a:outerShdw>
              </a:effectLst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GB" sz="13800" dirty="0">
                  <a:latin typeface="Impact" panose="020B0806030902050204" pitchFamily="34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BE560320-284F-D642-DC2A-A6E4E1742A2A}"/>
                  </a:ext>
                </a:extLst>
              </p:cNvPr>
              <p:cNvSpPr txBox="1"/>
              <p:nvPr/>
            </p:nvSpPr>
            <p:spPr>
              <a:xfrm>
                <a:off x="4916477" y="1462094"/>
                <a:ext cx="1196807" cy="1798463"/>
              </a:xfrm>
              <a:custGeom>
                <a:avLst/>
                <a:gdLst/>
                <a:ahLst/>
                <a:cxnLst/>
                <a:rect l="l" t="t" r="r" b="b"/>
                <a:pathLst>
                  <a:path w="804416" h="1385478">
                    <a:moveTo>
                      <a:pt x="0" y="0"/>
                    </a:moveTo>
                    <a:lnTo>
                      <a:pt x="301228" y="0"/>
                    </a:lnTo>
                    <a:lnTo>
                      <a:pt x="503188" y="623850"/>
                    </a:lnTo>
                    <a:lnTo>
                      <a:pt x="503188" y="0"/>
                    </a:lnTo>
                    <a:lnTo>
                      <a:pt x="804416" y="0"/>
                    </a:lnTo>
                    <a:lnTo>
                      <a:pt x="804416" y="1385478"/>
                    </a:lnTo>
                    <a:lnTo>
                      <a:pt x="488640" y="1385478"/>
                    </a:lnTo>
                    <a:lnTo>
                      <a:pt x="301228" y="755638"/>
                    </a:lnTo>
                    <a:lnTo>
                      <a:pt x="301228" y="1385478"/>
                    </a:lnTo>
                    <a:lnTo>
                      <a:pt x="0" y="1385478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ffectLst>
                <a:outerShdw blurRad="254000" dist="190500" algn="l" rotWithShape="0">
                  <a:prstClr val="black">
                    <a:alpha val="50000"/>
                  </a:prstClr>
                </a:outerShdw>
              </a:effectLst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GB" sz="13800" dirty="0">
                  <a:latin typeface="Impact" panose="020B0806030902050204" pitchFamily="34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1FFEFAEA-86F3-0D97-519F-A5B29CCDF335}"/>
                  </a:ext>
                </a:extLst>
              </p:cNvPr>
              <p:cNvSpPr txBox="1"/>
              <p:nvPr/>
            </p:nvSpPr>
            <p:spPr>
              <a:xfrm>
                <a:off x="3958049" y="1031359"/>
                <a:ext cx="1232457" cy="2237872"/>
              </a:xfrm>
              <a:custGeom>
                <a:avLst/>
                <a:gdLst/>
                <a:ahLst/>
                <a:cxnLst/>
                <a:rect l="l" t="t" r="r" b="b"/>
                <a:pathLst>
                  <a:path w="910530" h="1385478">
                    <a:moveTo>
                      <a:pt x="183775" y="0"/>
                    </a:moveTo>
                    <a:lnTo>
                      <a:pt x="704506" y="0"/>
                    </a:lnTo>
                    <a:lnTo>
                      <a:pt x="910530" y="1385478"/>
                    </a:lnTo>
                    <a:lnTo>
                      <a:pt x="542339" y="1385478"/>
                    </a:lnTo>
                    <a:lnTo>
                      <a:pt x="523018" y="1136452"/>
                    </a:lnTo>
                    <a:lnTo>
                      <a:pt x="394132" y="1136452"/>
                    </a:lnTo>
                    <a:lnTo>
                      <a:pt x="372470" y="1385478"/>
                    </a:lnTo>
                    <a:lnTo>
                      <a:pt x="0" y="1385478"/>
                    </a:lnTo>
                    <a:lnTo>
                      <a:pt x="183775" y="0"/>
                    </a:lnTo>
                    <a:close/>
                    <a:moveTo>
                      <a:pt x="458688" y="308930"/>
                    </a:moveTo>
                    <a:cubicBezTo>
                      <a:pt x="421998" y="574225"/>
                      <a:pt x="398954" y="768198"/>
                      <a:pt x="389559" y="890848"/>
                    </a:cubicBezTo>
                    <a:lnTo>
                      <a:pt x="513564" y="890848"/>
                    </a:lnTo>
                    <a:cubicBezTo>
                      <a:pt x="495335" y="733923"/>
                      <a:pt x="477042" y="539950"/>
                      <a:pt x="458688" y="308930"/>
                    </a:cubicBezTo>
                    <a:close/>
                  </a:path>
                </a:pathLst>
              </a:custGeom>
              <a:grpFill/>
              <a:ln>
                <a:noFill/>
              </a:ln>
              <a:effectLst>
                <a:outerShdw blurRad="254000" dist="190500" algn="l" rotWithShape="0">
                  <a:prstClr val="black">
                    <a:alpha val="50000"/>
                  </a:prstClr>
                </a:outerShdw>
              </a:effectLst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GB" sz="13800" dirty="0">
                  <a:latin typeface="Impact" panose="020B0806030902050204" pitchFamily="34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AA4F778E-EB8E-CA38-5069-ECE938E57ACA}"/>
                  </a:ext>
                </a:extLst>
              </p:cNvPr>
              <p:cNvSpPr txBox="1"/>
              <p:nvPr/>
            </p:nvSpPr>
            <p:spPr>
              <a:xfrm>
                <a:off x="3260101" y="1470767"/>
                <a:ext cx="970860" cy="1798464"/>
              </a:xfrm>
              <a:custGeom>
                <a:avLst/>
                <a:gdLst/>
                <a:ahLst/>
                <a:cxnLst/>
                <a:rect l="l" t="t" r="r" b="b"/>
                <a:pathLst>
                  <a:path w="828378" h="1385478">
                    <a:moveTo>
                      <a:pt x="0" y="0"/>
                    </a:moveTo>
                    <a:lnTo>
                      <a:pt x="360276" y="0"/>
                    </a:lnTo>
                    <a:lnTo>
                      <a:pt x="360276" y="495486"/>
                    </a:lnTo>
                    <a:lnTo>
                      <a:pt x="468102" y="495486"/>
                    </a:lnTo>
                    <a:lnTo>
                      <a:pt x="468102" y="0"/>
                    </a:lnTo>
                    <a:lnTo>
                      <a:pt x="828378" y="0"/>
                    </a:lnTo>
                    <a:lnTo>
                      <a:pt x="828378" y="1385478"/>
                    </a:lnTo>
                    <a:lnTo>
                      <a:pt x="468102" y="1385478"/>
                    </a:lnTo>
                    <a:lnTo>
                      <a:pt x="468102" y="803560"/>
                    </a:lnTo>
                    <a:lnTo>
                      <a:pt x="360276" y="803560"/>
                    </a:lnTo>
                    <a:lnTo>
                      <a:pt x="360276" y="1385478"/>
                    </a:lnTo>
                    <a:lnTo>
                      <a:pt x="0" y="1385478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ffectLst>
                <a:outerShdw blurRad="254000" dist="190500" algn="l" rotWithShape="0">
                  <a:prstClr val="black">
                    <a:alpha val="50000"/>
                  </a:prstClr>
                </a:outerShdw>
              </a:effectLst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GB" sz="13800" dirty="0">
                  <a:latin typeface="Impact" panose="020B0806030902050204" pitchFamily="34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696012A8-EE78-B7D6-5680-AF51C33B4359}"/>
                  </a:ext>
                </a:extLst>
              </p:cNvPr>
              <p:cNvSpPr txBox="1"/>
              <p:nvPr/>
            </p:nvSpPr>
            <p:spPr>
              <a:xfrm>
                <a:off x="2196867" y="926432"/>
                <a:ext cx="1456430" cy="2334125"/>
              </a:xfrm>
              <a:custGeom>
                <a:avLst/>
                <a:gdLst/>
                <a:ahLst/>
                <a:cxnLst/>
                <a:rect l="l" t="t" r="r" b="b"/>
                <a:pathLst>
                  <a:path w="787301" h="1385478">
                    <a:moveTo>
                      <a:pt x="0" y="0"/>
                    </a:moveTo>
                    <a:lnTo>
                      <a:pt x="787301" y="0"/>
                    </a:lnTo>
                    <a:lnTo>
                      <a:pt x="787301" y="277267"/>
                    </a:lnTo>
                    <a:lnTo>
                      <a:pt x="573361" y="277267"/>
                    </a:lnTo>
                    <a:lnTo>
                      <a:pt x="573361" y="1385478"/>
                    </a:lnTo>
                    <a:lnTo>
                      <a:pt x="213085" y="1385478"/>
                    </a:lnTo>
                    <a:lnTo>
                      <a:pt x="213085" y="277267"/>
                    </a:lnTo>
                    <a:lnTo>
                      <a:pt x="0" y="277267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ffectLst>
                <a:outerShdw blurRad="254000" dist="190500" algn="l" rotWithShape="0">
                  <a:prstClr val="black">
                    <a:alpha val="50000"/>
                  </a:prstClr>
                </a:outerShdw>
              </a:effectLst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GB" sz="13800" dirty="0">
                  <a:latin typeface="Impact" panose="020B0806030902050204" pitchFamily="34" charset="0"/>
                  <a:cs typeface="Times New Roman" panose="02020603050405020304" pitchFamily="18" charset="0"/>
                </a:endParaRPr>
              </a:p>
            </p:txBody>
          </p:sp>
        </p:grpSp>
      </p:grpSp>
      <p:pic>
        <p:nvPicPr>
          <p:cNvPr id="43" name="Picture 42" descr="A close up of a flower&#10;&#10;AI-generated content may be incorrect.">
            <a:extLst>
              <a:ext uri="{FF2B5EF4-FFF2-40B4-BE49-F238E27FC236}">
                <a16:creationId xmlns:a16="http://schemas.microsoft.com/office/drawing/2014/main" id="{7BDCA137-E3E1-FFFA-6C7F-B080818CF9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-1118177"/>
            <a:ext cx="3429000" cy="3429000"/>
          </a:xfrm>
          <a:prstGeom prst="rect">
            <a:avLst/>
          </a:prstGeom>
        </p:spPr>
      </p:pic>
      <p:pic>
        <p:nvPicPr>
          <p:cNvPr id="44" name="Picture 43" descr="A close up of a flower&#10;&#10;AI-generated content may be incorrect.">
            <a:extLst>
              <a:ext uri="{FF2B5EF4-FFF2-40B4-BE49-F238E27FC236}">
                <a16:creationId xmlns:a16="http://schemas.microsoft.com/office/drawing/2014/main" id="{A08CEEF0-1DFF-A0D0-3E9A-D67490DFAA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1969" y="1306301"/>
            <a:ext cx="2842406" cy="2842406"/>
          </a:xfrm>
          <a:prstGeom prst="rect">
            <a:avLst/>
          </a:prstGeom>
        </p:spPr>
      </p:pic>
      <p:pic>
        <p:nvPicPr>
          <p:cNvPr id="45" name="Picture 44" descr="A close up of a flower&#10;&#10;AI-generated content may be incorrect.">
            <a:extLst>
              <a:ext uri="{FF2B5EF4-FFF2-40B4-BE49-F238E27FC236}">
                <a16:creationId xmlns:a16="http://schemas.microsoft.com/office/drawing/2014/main" id="{3A52F7D6-4354-09ED-E5CC-A36C145595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5028" y="-848387"/>
            <a:ext cx="2812835" cy="2812835"/>
          </a:xfrm>
          <a:prstGeom prst="rect">
            <a:avLst/>
          </a:prstGeom>
        </p:spPr>
      </p:pic>
      <p:pic>
        <p:nvPicPr>
          <p:cNvPr id="47" name="Picture 46" descr="A close up of a flower&#10;&#10;AI-generated content may be incorrect.">
            <a:extLst>
              <a:ext uri="{FF2B5EF4-FFF2-40B4-BE49-F238E27FC236}">
                <a16:creationId xmlns:a16="http://schemas.microsoft.com/office/drawing/2014/main" id="{11ACF123-54E6-F357-5CB1-5A9A8B511FF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000" b="92000" l="7732" r="89820">
                        <a14:foregroundMark x1="8505" y1="46500" x2="8505" y2="46500"/>
                        <a14:foregroundMark x1="42397" y1="9000" x2="42397" y2="9000"/>
                        <a14:foregroundMark x1="54639" y1="8125" x2="54639" y2="8125"/>
                        <a14:foregroundMark x1="89948" y1="45000" x2="89948" y2="45000"/>
                        <a14:foregroundMark x1="43170" y1="7250" x2="43170" y2="7250"/>
                        <a14:foregroundMark x1="7732" y1="45625" x2="7732" y2="45625"/>
                        <a14:foregroundMark x1="37758" y1="92000" x2="37758" y2="92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8355" y="910956"/>
            <a:ext cx="1522213" cy="1569292"/>
          </a:xfrm>
          <a:prstGeom prst="rect">
            <a:avLst/>
          </a:prstGeom>
        </p:spPr>
      </p:pic>
      <p:pic>
        <p:nvPicPr>
          <p:cNvPr id="48" name="Picture 47" descr="A close up of a flower&#10;&#10;AI-generated content may be incorrect.">
            <a:extLst>
              <a:ext uri="{FF2B5EF4-FFF2-40B4-BE49-F238E27FC236}">
                <a16:creationId xmlns:a16="http://schemas.microsoft.com/office/drawing/2014/main" id="{FA61A6FE-B0F9-A1DA-4CF8-5CBB9F2FFA8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000" b="92000" l="7732" r="89820">
                        <a14:foregroundMark x1="8505" y1="46500" x2="8505" y2="46500"/>
                        <a14:foregroundMark x1="42397" y1="9000" x2="42397" y2="9000"/>
                        <a14:foregroundMark x1="54639" y1="8125" x2="54639" y2="8125"/>
                        <a14:foregroundMark x1="89948" y1="45000" x2="89948" y2="45000"/>
                        <a14:foregroundMark x1="43170" y1="7250" x2="43170" y2="7250"/>
                        <a14:foregroundMark x1="7732" y1="45625" x2="7732" y2="45625"/>
                        <a14:foregroundMark x1="37758" y1="92000" x2="37758" y2="92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9574" y="1179802"/>
            <a:ext cx="1522213" cy="1569292"/>
          </a:xfrm>
          <a:prstGeom prst="rect">
            <a:avLst/>
          </a:prstGeom>
        </p:spPr>
      </p:pic>
      <p:pic>
        <p:nvPicPr>
          <p:cNvPr id="49" name="Picture 48" descr="A close up of a flower&#10;&#10;AI-generated content may be incorrect.">
            <a:extLst>
              <a:ext uri="{FF2B5EF4-FFF2-40B4-BE49-F238E27FC236}">
                <a16:creationId xmlns:a16="http://schemas.microsoft.com/office/drawing/2014/main" id="{513B8185-C874-E9AE-F90E-F7C75CE9493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000" b="92000" l="7732" r="89820">
                        <a14:foregroundMark x1="8505" y1="46500" x2="8505" y2="46500"/>
                        <a14:foregroundMark x1="42397" y1="9000" x2="42397" y2="9000"/>
                        <a14:foregroundMark x1="54639" y1="8125" x2="54639" y2="8125"/>
                        <a14:foregroundMark x1="89948" y1="45000" x2="89948" y2="45000"/>
                        <a14:foregroundMark x1="43170" y1="7250" x2="43170" y2="7250"/>
                        <a14:foregroundMark x1="7732" y1="45625" x2="7732" y2="45625"/>
                        <a14:foregroundMark x1="37758" y1="92000" x2="37758" y2="92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8802" y="-377832"/>
            <a:ext cx="1522213" cy="1569292"/>
          </a:xfrm>
          <a:prstGeom prst="rect">
            <a:avLst/>
          </a:prstGeom>
        </p:spPr>
      </p:pic>
      <p:pic>
        <p:nvPicPr>
          <p:cNvPr id="50" name="Picture 49" descr="A close up of a flower&#10;&#10;AI-generated content may be incorrect.">
            <a:extLst>
              <a:ext uri="{FF2B5EF4-FFF2-40B4-BE49-F238E27FC236}">
                <a16:creationId xmlns:a16="http://schemas.microsoft.com/office/drawing/2014/main" id="{0C07FFAF-F560-F6BB-DD0A-54DC911A5F2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000" b="92000" l="7732" r="89820">
                        <a14:foregroundMark x1="8505" y1="46500" x2="8505" y2="46500"/>
                        <a14:foregroundMark x1="42397" y1="9000" x2="42397" y2="9000"/>
                        <a14:foregroundMark x1="54639" y1="8125" x2="54639" y2="8125"/>
                        <a14:foregroundMark x1="89948" y1="45000" x2="89948" y2="45000"/>
                        <a14:foregroundMark x1="43170" y1="7250" x2="43170" y2="7250"/>
                        <a14:foregroundMark x1="7732" y1="45625" x2="7732" y2="45625"/>
                        <a14:foregroundMark x1="37758" y1="92000" x2="37758" y2="92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6435" y="763681"/>
            <a:ext cx="1522213" cy="1569292"/>
          </a:xfrm>
          <a:prstGeom prst="rect">
            <a:avLst/>
          </a:prstGeom>
        </p:spPr>
      </p:pic>
      <p:pic>
        <p:nvPicPr>
          <p:cNvPr id="51" name="Picture 50" descr="A close up of a flower&#10;&#10;AI-generated content may be incorrect.">
            <a:extLst>
              <a:ext uri="{FF2B5EF4-FFF2-40B4-BE49-F238E27FC236}">
                <a16:creationId xmlns:a16="http://schemas.microsoft.com/office/drawing/2014/main" id="{EE06229C-C2A2-7480-05B2-F2447CED210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9410" y="986241"/>
            <a:ext cx="2812835" cy="2812835"/>
          </a:xfrm>
          <a:prstGeom prst="rect">
            <a:avLst/>
          </a:prstGeom>
        </p:spPr>
      </p:pic>
      <p:pic>
        <p:nvPicPr>
          <p:cNvPr id="52" name="Picture 51" descr="A close up of a flower&#10;&#10;AI-generated content may be incorrect.">
            <a:extLst>
              <a:ext uri="{FF2B5EF4-FFF2-40B4-BE49-F238E27FC236}">
                <a16:creationId xmlns:a16="http://schemas.microsoft.com/office/drawing/2014/main" id="{CE6511B1-4CA5-CF97-1C58-65469932B51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000" b="92000" l="7732" r="89820">
                        <a14:foregroundMark x1="8505" y1="46500" x2="8505" y2="46500"/>
                        <a14:foregroundMark x1="42397" y1="9000" x2="42397" y2="9000"/>
                        <a14:foregroundMark x1="54639" y1="8125" x2="54639" y2="8125"/>
                        <a14:foregroundMark x1="89948" y1="45000" x2="89948" y2="45000"/>
                        <a14:foregroundMark x1="43170" y1="7250" x2="43170" y2="7250"/>
                        <a14:foregroundMark x1="7732" y1="45625" x2="7732" y2="45625"/>
                        <a14:foregroundMark x1="37758" y1="92000" x2="37758" y2="92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12982" y="1983692"/>
            <a:ext cx="1522213" cy="1569292"/>
          </a:xfrm>
          <a:prstGeom prst="rect">
            <a:avLst/>
          </a:prstGeom>
        </p:spPr>
      </p:pic>
      <p:grpSp>
        <p:nvGrpSpPr>
          <p:cNvPr id="54" name="Group 53">
            <a:extLst>
              <a:ext uri="{FF2B5EF4-FFF2-40B4-BE49-F238E27FC236}">
                <a16:creationId xmlns:a16="http://schemas.microsoft.com/office/drawing/2014/main" id="{F0244AB5-B9DA-A345-C798-5FA269551CA5}"/>
              </a:ext>
            </a:extLst>
          </p:cNvPr>
          <p:cNvGrpSpPr/>
          <p:nvPr/>
        </p:nvGrpSpPr>
        <p:grpSpPr>
          <a:xfrm>
            <a:off x="3062478" y="3687673"/>
            <a:ext cx="6067044" cy="2115025"/>
            <a:chOff x="3153156" y="1390651"/>
            <a:chExt cx="6067044" cy="2115025"/>
          </a:xfrm>
        </p:grpSpPr>
        <p:sp>
          <p:nvSpPr>
            <p:cNvPr id="55" name="TextBox 54">
              <a:extLst>
                <a:ext uri="{FF2B5EF4-FFF2-40B4-BE49-F238E27FC236}">
                  <a16:creationId xmlns:a16="http://schemas.microsoft.com/office/drawing/2014/main" id="{27E12F5A-5E50-C6B3-D21D-968B47309216}"/>
                </a:ext>
              </a:extLst>
            </p:cNvPr>
            <p:cNvSpPr txBox="1"/>
            <p:nvPr/>
          </p:nvSpPr>
          <p:spPr>
            <a:xfrm>
              <a:off x="7398378" y="1676400"/>
              <a:ext cx="579835" cy="1523286"/>
            </a:xfrm>
            <a:custGeom>
              <a:avLst/>
              <a:gdLst/>
              <a:ahLst/>
              <a:cxnLst/>
              <a:rect l="l" t="t" r="r" b="b"/>
              <a:pathLst>
                <a:path w="572691" h="1004292">
                  <a:moveTo>
                    <a:pt x="272058" y="0"/>
                  </a:moveTo>
                  <a:cubicBezTo>
                    <a:pt x="337145" y="0"/>
                    <a:pt x="392609" y="10517"/>
                    <a:pt x="438448" y="31551"/>
                  </a:cubicBezTo>
                  <a:cubicBezTo>
                    <a:pt x="484287" y="52586"/>
                    <a:pt x="514648" y="79077"/>
                    <a:pt x="529531" y="111025"/>
                  </a:cubicBezTo>
                  <a:cubicBezTo>
                    <a:pt x="544413" y="142974"/>
                    <a:pt x="551855" y="197246"/>
                    <a:pt x="551855" y="273843"/>
                  </a:cubicBezTo>
                  <a:lnTo>
                    <a:pt x="551855" y="311943"/>
                  </a:lnTo>
                  <a:lnTo>
                    <a:pt x="319088" y="311943"/>
                  </a:lnTo>
                  <a:lnTo>
                    <a:pt x="319088" y="240506"/>
                  </a:lnTo>
                  <a:cubicBezTo>
                    <a:pt x="319088" y="207168"/>
                    <a:pt x="316111" y="185936"/>
                    <a:pt x="310158" y="176807"/>
                  </a:cubicBezTo>
                  <a:cubicBezTo>
                    <a:pt x="304205" y="167679"/>
                    <a:pt x="294283" y="163115"/>
                    <a:pt x="280392" y="163115"/>
                  </a:cubicBezTo>
                  <a:cubicBezTo>
                    <a:pt x="265311" y="163115"/>
                    <a:pt x="253901" y="169271"/>
                    <a:pt x="246162" y="181584"/>
                  </a:cubicBezTo>
                  <a:cubicBezTo>
                    <a:pt x="238423" y="193896"/>
                    <a:pt x="234553" y="212563"/>
                    <a:pt x="234553" y="237585"/>
                  </a:cubicBezTo>
                  <a:cubicBezTo>
                    <a:pt x="234553" y="269751"/>
                    <a:pt x="238904" y="293975"/>
                    <a:pt x="247604" y="310260"/>
                  </a:cubicBezTo>
                  <a:cubicBezTo>
                    <a:pt x="255913" y="326544"/>
                    <a:pt x="279521" y="346186"/>
                    <a:pt x="318427" y="369186"/>
                  </a:cubicBezTo>
                  <a:cubicBezTo>
                    <a:pt x="429993" y="435402"/>
                    <a:pt x="500261" y="489743"/>
                    <a:pt x="529233" y="532209"/>
                  </a:cubicBezTo>
                  <a:cubicBezTo>
                    <a:pt x="558205" y="574675"/>
                    <a:pt x="572691" y="643136"/>
                    <a:pt x="572691" y="737592"/>
                  </a:cubicBezTo>
                  <a:cubicBezTo>
                    <a:pt x="572691" y="806251"/>
                    <a:pt x="564654" y="856853"/>
                    <a:pt x="548581" y="889397"/>
                  </a:cubicBezTo>
                  <a:cubicBezTo>
                    <a:pt x="532507" y="921940"/>
                    <a:pt x="501452" y="949225"/>
                    <a:pt x="455414" y="971252"/>
                  </a:cubicBezTo>
                  <a:cubicBezTo>
                    <a:pt x="409377" y="993279"/>
                    <a:pt x="355799" y="1004292"/>
                    <a:pt x="294680" y="1004292"/>
                  </a:cubicBezTo>
                  <a:cubicBezTo>
                    <a:pt x="227608" y="1004292"/>
                    <a:pt x="170359" y="991592"/>
                    <a:pt x="122932" y="966192"/>
                  </a:cubicBezTo>
                  <a:cubicBezTo>
                    <a:pt x="75505" y="940792"/>
                    <a:pt x="44450" y="908447"/>
                    <a:pt x="29766" y="869156"/>
                  </a:cubicBezTo>
                  <a:cubicBezTo>
                    <a:pt x="15081" y="829865"/>
                    <a:pt x="7739" y="774104"/>
                    <a:pt x="7739" y="701873"/>
                  </a:cubicBezTo>
                  <a:lnTo>
                    <a:pt x="7739" y="638770"/>
                  </a:lnTo>
                  <a:lnTo>
                    <a:pt x="240506" y="638770"/>
                  </a:lnTo>
                  <a:lnTo>
                    <a:pt x="240506" y="756046"/>
                  </a:lnTo>
                  <a:cubicBezTo>
                    <a:pt x="240506" y="792162"/>
                    <a:pt x="243781" y="815379"/>
                    <a:pt x="250329" y="825698"/>
                  </a:cubicBezTo>
                  <a:cubicBezTo>
                    <a:pt x="256877" y="836017"/>
                    <a:pt x="268486" y="841176"/>
                    <a:pt x="285155" y="841176"/>
                  </a:cubicBezTo>
                  <a:cubicBezTo>
                    <a:pt x="301824" y="841176"/>
                    <a:pt x="314226" y="834628"/>
                    <a:pt x="322362" y="821531"/>
                  </a:cubicBezTo>
                  <a:cubicBezTo>
                    <a:pt x="330498" y="808434"/>
                    <a:pt x="334566" y="788987"/>
                    <a:pt x="334566" y="763190"/>
                  </a:cubicBezTo>
                  <a:cubicBezTo>
                    <a:pt x="334566" y="706437"/>
                    <a:pt x="326827" y="669329"/>
                    <a:pt x="311349" y="651867"/>
                  </a:cubicBezTo>
                  <a:cubicBezTo>
                    <a:pt x="295473" y="634404"/>
                    <a:pt x="256382" y="605234"/>
                    <a:pt x="194072" y="564356"/>
                  </a:cubicBezTo>
                  <a:cubicBezTo>
                    <a:pt x="131762" y="523081"/>
                    <a:pt x="90488" y="493117"/>
                    <a:pt x="70247" y="474464"/>
                  </a:cubicBezTo>
                  <a:cubicBezTo>
                    <a:pt x="50006" y="455811"/>
                    <a:pt x="33238" y="430014"/>
                    <a:pt x="19943" y="397073"/>
                  </a:cubicBezTo>
                  <a:cubicBezTo>
                    <a:pt x="6647" y="364132"/>
                    <a:pt x="0" y="322064"/>
                    <a:pt x="0" y="270867"/>
                  </a:cubicBezTo>
                  <a:cubicBezTo>
                    <a:pt x="0" y="197048"/>
                    <a:pt x="9426" y="143073"/>
                    <a:pt x="28277" y="108942"/>
                  </a:cubicBezTo>
                  <a:cubicBezTo>
                    <a:pt x="47129" y="74810"/>
                    <a:pt x="77589" y="48121"/>
                    <a:pt x="119658" y="28872"/>
                  </a:cubicBezTo>
                  <a:cubicBezTo>
                    <a:pt x="161727" y="9624"/>
                    <a:pt x="212527" y="0"/>
                    <a:pt x="272058" y="0"/>
                  </a:cubicBezTo>
                  <a:close/>
                </a:path>
              </a:pathLst>
            </a:custGeom>
            <a:gradFill>
              <a:gsLst>
                <a:gs pos="50000">
                  <a:srgbClr val="A0A6BE"/>
                </a:gs>
                <a:gs pos="0">
                  <a:srgbClr val="58EFEC"/>
                </a:gs>
                <a:gs pos="100000">
                  <a:srgbClr val="E85C90"/>
                </a:gs>
              </a:gsLst>
              <a:lin ang="1200000" scaled="0"/>
            </a:gradFill>
            <a:ln>
              <a:noFill/>
            </a:ln>
            <a:effectLst>
              <a:outerShdw blurRad="254000" dist="190500" dir="18900000" algn="bl" rotWithShape="0">
                <a:prstClr val="black">
                  <a:alpha val="50000"/>
                </a:prstClr>
              </a:out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GB" sz="9600" dirty="0">
                <a:latin typeface="Impact" panose="020B0806030902050204" pitchFamily="34" charset="0"/>
              </a:endParaRPr>
            </a:p>
          </p:txBody>
        </p:sp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id="{0DAAD97A-2D42-89A5-AAAD-2BE3497BAF75}"/>
                </a:ext>
              </a:extLst>
            </p:cNvPr>
            <p:cNvSpPr txBox="1"/>
            <p:nvPr/>
          </p:nvSpPr>
          <p:spPr>
            <a:xfrm>
              <a:off x="6927915" y="1866901"/>
              <a:ext cx="579835" cy="1312545"/>
            </a:xfrm>
            <a:custGeom>
              <a:avLst/>
              <a:gdLst/>
              <a:ahLst/>
              <a:cxnLst/>
              <a:rect l="l" t="t" r="r" b="b"/>
              <a:pathLst>
                <a:path w="559594" h="963811">
                  <a:moveTo>
                    <a:pt x="0" y="0"/>
                  </a:moveTo>
                  <a:lnTo>
                    <a:pt x="209550" y="0"/>
                  </a:lnTo>
                  <a:lnTo>
                    <a:pt x="350044" y="433983"/>
                  </a:lnTo>
                  <a:lnTo>
                    <a:pt x="350044" y="0"/>
                  </a:lnTo>
                  <a:lnTo>
                    <a:pt x="559594" y="0"/>
                  </a:lnTo>
                  <a:lnTo>
                    <a:pt x="559594" y="963811"/>
                  </a:lnTo>
                  <a:lnTo>
                    <a:pt x="339924" y="963811"/>
                  </a:lnTo>
                  <a:lnTo>
                    <a:pt x="209550" y="525661"/>
                  </a:lnTo>
                  <a:lnTo>
                    <a:pt x="209550" y="963811"/>
                  </a:lnTo>
                  <a:lnTo>
                    <a:pt x="0" y="963811"/>
                  </a:lnTo>
                  <a:lnTo>
                    <a:pt x="0" y="0"/>
                  </a:lnTo>
                  <a:close/>
                </a:path>
              </a:pathLst>
            </a:custGeom>
            <a:gradFill>
              <a:gsLst>
                <a:gs pos="50000">
                  <a:srgbClr val="A0A6BE"/>
                </a:gs>
                <a:gs pos="0">
                  <a:srgbClr val="58EFEC"/>
                </a:gs>
                <a:gs pos="100000">
                  <a:srgbClr val="E85C90"/>
                </a:gs>
              </a:gsLst>
              <a:lin ang="1200000" scaled="0"/>
            </a:gradFill>
            <a:ln>
              <a:noFill/>
            </a:ln>
            <a:effectLst>
              <a:outerShdw blurRad="254000" dist="190500" dir="18900000" algn="bl" rotWithShape="0">
                <a:prstClr val="black">
                  <a:alpha val="50000"/>
                </a:prstClr>
              </a:out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GB" sz="9600" dirty="0">
                <a:latin typeface="Impact" panose="020B0806030902050204" pitchFamily="34" charset="0"/>
              </a:endParaRPr>
            </a:p>
          </p:txBody>
        </p:sp>
        <p:grpSp>
          <p:nvGrpSpPr>
            <p:cNvPr id="57" name="Group 56">
              <a:extLst>
                <a:ext uri="{FF2B5EF4-FFF2-40B4-BE49-F238E27FC236}">
                  <a16:creationId xmlns:a16="http://schemas.microsoft.com/office/drawing/2014/main" id="{98124FFB-2109-A527-D142-C59675691F27}"/>
                </a:ext>
              </a:extLst>
            </p:cNvPr>
            <p:cNvGrpSpPr/>
            <p:nvPr/>
          </p:nvGrpSpPr>
          <p:grpSpPr>
            <a:xfrm>
              <a:off x="8448676" y="1390651"/>
              <a:ext cx="771524" cy="1809035"/>
              <a:chOff x="8047863" y="2195395"/>
              <a:chExt cx="567928" cy="984051"/>
            </a:xfrm>
          </p:grpSpPr>
          <p:sp>
            <p:nvSpPr>
              <p:cNvPr id="65" name="TextBox 64">
                <a:extLst>
                  <a:ext uri="{FF2B5EF4-FFF2-40B4-BE49-F238E27FC236}">
                    <a16:creationId xmlns:a16="http://schemas.microsoft.com/office/drawing/2014/main" id="{6371F4EB-D179-9644-4F90-9CB5523736DE}"/>
                  </a:ext>
                </a:extLst>
              </p:cNvPr>
              <p:cNvSpPr txBox="1"/>
              <p:nvPr/>
            </p:nvSpPr>
            <p:spPr>
              <a:xfrm>
                <a:off x="8047863" y="2195395"/>
                <a:ext cx="567928" cy="741759"/>
              </a:xfrm>
              <a:custGeom>
                <a:avLst/>
                <a:gdLst/>
                <a:ahLst/>
                <a:cxnLst/>
                <a:rect l="l" t="t" r="r" b="b"/>
                <a:pathLst>
                  <a:path w="567928" h="741759">
                    <a:moveTo>
                      <a:pt x="281583" y="0"/>
                    </a:moveTo>
                    <a:cubicBezTo>
                      <a:pt x="331986" y="0"/>
                      <a:pt x="376039" y="7937"/>
                      <a:pt x="413742" y="23812"/>
                    </a:cubicBezTo>
                    <a:cubicBezTo>
                      <a:pt x="451445" y="39687"/>
                      <a:pt x="481409" y="61813"/>
                      <a:pt x="503634" y="90189"/>
                    </a:cubicBezTo>
                    <a:cubicBezTo>
                      <a:pt x="525859" y="118566"/>
                      <a:pt x="542131" y="149225"/>
                      <a:pt x="552450" y="182165"/>
                    </a:cubicBezTo>
                    <a:cubicBezTo>
                      <a:pt x="562769" y="215106"/>
                      <a:pt x="567928" y="266700"/>
                      <a:pt x="567928" y="336946"/>
                    </a:cubicBezTo>
                    <a:lnTo>
                      <a:pt x="567928" y="454818"/>
                    </a:lnTo>
                    <a:cubicBezTo>
                      <a:pt x="567928" y="508396"/>
                      <a:pt x="562967" y="551457"/>
                      <a:pt x="553045" y="584001"/>
                    </a:cubicBezTo>
                    <a:cubicBezTo>
                      <a:pt x="543123" y="616545"/>
                      <a:pt x="521493" y="645120"/>
                      <a:pt x="488156" y="669726"/>
                    </a:cubicBezTo>
                    <a:cubicBezTo>
                      <a:pt x="454819" y="694332"/>
                      <a:pt x="415726" y="706636"/>
                      <a:pt x="370879" y="706636"/>
                    </a:cubicBezTo>
                    <a:cubicBezTo>
                      <a:pt x="312539" y="706636"/>
                      <a:pt x="269081" y="683815"/>
                      <a:pt x="240506" y="638175"/>
                    </a:cubicBezTo>
                    <a:lnTo>
                      <a:pt x="240506" y="741759"/>
                    </a:lnTo>
                    <a:lnTo>
                      <a:pt x="16074" y="741759"/>
                    </a:lnTo>
                    <a:lnTo>
                      <a:pt x="16074" y="476845"/>
                    </a:lnTo>
                    <a:lnTo>
                      <a:pt x="235149" y="476845"/>
                    </a:lnTo>
                    <a:cubicBezTo>
                      <a:pt x="235942" y="513357"/>
                      <a:pt x="249039" y="531614"/>
                      <a:pt x="274439" y="531614"/>
                    </a:cubicBezTo>
                    <a:cubicBezTo>
                      <a:pt x="294283" y="531614"/>
                      <a:pt x="306884" y="523577"/>
                      <a:pt x="312241" y="507504"/>
                    </a:cubicBezTo>
                    <a:cubicBezTo>
                      <a:pt x="317599" y="491430"/>
                      <a:pt x="320278" y="452040"/>
                      <a:pt x="320278" y="389334"/>
                    </a:cubicBezTo>
                    <a:lnTo>
                      <a:pt x="320278" y="229195"/>
                    </a:lnTo>
                    <a:cubicBezTo>
                      <a:pt x="320278" y="193873"/>
                      <a:pt x="317798" y="170160"/>
                      <a:pt x="312837" y="158055"/>
                    </a:cubicBezTo>
                    <a:cubicBezTo>
                      <a:pt x="307876" y="145950"/>
                      <a:pt x="298053" y="139898"/>
                      <a:pt x="283369" y="139898"/>
                    </a:cubicBezTo>
                    <a:cubicBezTo>
                      <a:pt x="265112" y="139898"/>
                      <a:pt x="253405" y="147935"/>
                      <a:pt x="248245" y="164008"/>
                    </a:cubicBezTo>
                    <a:cubicBezTo>
                      <a:pt x="243086" y="180082"/>
                      <a:pt x="240506" y="216296"/>
                      <a:pt x="240506" y="272653"/>
                    </a:cubicBezTo>
                    <a:lnTo>
                      <a:pt x="240506" y="330993"/>
                    </a:lnTo>
                    <a:lnTo>
                      <a:pt x="0" y="330993"/>
                    </a:lnTo>
                    <a:cubicBezTo>
                      <a:pt x="794" y="246459"/>
                      <a:pt x="7937" y="184745"/>
                      <a:pt x="21431" y="145851"/>
                    </a:cubicBezTo>
                    <a:cubicBezTo>
                      <a:pt x="34925" y="106957"/>
                      <a:pt x="64194" y="72925"/>
                      <a:pt x="109240" y="43755"/>
                    </a:cubicBezTo>
                    <a:cubicBezTo>
                      <a:pt x="154285" y="14585"/>
                      <a:pt x="211733" y="0"/>
                      <a:pt x="281583" y="0"/>
                    </a:cubicBezTo>
                    <a:close/>
                  </a:path>
                </a:pathLst>
              </a:custGeom>
              <a:gradFill>
                <a:gsLst>
                  <a:gs pos="50000">
                    <a:srgbClr val="A0A6BE"/>
                  </a:gs>
                  <a:gs pos="0">
                    <a:srgbClr val="58EFEC"/>
                  </a:gs>
                  <a:gs pos="100000">
                    <a:srgbClr val="E85C90"/>
                  </a:gs>
                </a:gsLst>
                <a:lin ang="1200000" scaled="0"/>
              </a:gradFill>
              <a:ln>
                <a:noFill/>
              </a:ln>
              <a:effectLst>
                <a:outerShdw blurRad="254000" dist="190500" dir="18900000" algn="bl" rotWithShape="0">
                  <a:prstClr val="black">
                    <a:alpha val="50000"/>
                  </a:prstClr>
                </a:outerShdw>
              </a:effectLst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GB" sz="9600" dirty="0">
                  <a:latin typeface="Impact" panose="020B0806030902050204" pitchFamily="34" charset="0"/>
                </a:endParaRPr>
              </a:p>
            </p:txBody>
          </p:sp>
          <p:sp>
            <p:nvSpPr>
              <p:cNvPr id="66" name="TextBox 65">
                <a:extLst>
                  <a:ext uri="{FF2B5EF4-FFF2-40B4-BE49-F238E27FC236}">
                    <a16:creationId xmlns:a16="http://schemas.microsoft.com/office/drawing/2014/main" id="{9BB38F5E-556F-3305-C3AE-57CD211CDCA6}"/>
                  </a:ext>
                </a:extLst>
              </p:cNvPr>
              <p:cNvSpPr txBox="1"/>
              <p:nvPr/>
            </p:nvSpPr>
            <p:spPr>
              <a:xfrm>
                <a:off x="8063937" y="2986565"/>
                <a:ext cx="224432" cy="192881"/>
              </a:xfrm>
              <a:custGeom>
                <a:avLst/>
                <a:gdLst/>
                <a:ahLst/>
                <a:cxnLst/>
                <a:rect l="l" t="t" r="r" b="b"/>
                <a:pathLst>
                  <a:path w="224432" h="192881">
                    <a:moveTo>
                      <a:pt x="0" y="0"/>
                    </a:moveTo>
                    <a:lnTo>
                      <a:pt x="224432" y="0"/>
                    </a:lnTo>
                    <a:lnTo>
                      <a:pt x="224432" y="192881"/>
                    </a:lnTo>
                    <a:lnTo>
                      <a:pt x="0" y="192881"/>
                    </a:lnTo>
                    <a:lnTo>
                      <a:pt x="0" y="0"/>
                    </a:lnTo>
                    <a:close/>
                  </a:path>
                </a:pathLst>
              </a:custGeom>
              <a:gradFill>
                <a:gsLst>
                  <a:gs pos="50000">
                    <a:srgbClr val="A0A6BE"/>
                  </a:gs>
                  <a:gs pos="0">
                    <a:srgbClr val="58EFEC"/>
                  </a:gs>
                  <a:gs pos="100000">
                    <a:srgbClr val="E85C90"/>
                  </a:gs>
                </a:gsLst>
                <a:lin ang="1200000" scaled="0"/>
              </a:gradFill>
              <a:ln>
                <a:noFill/>
              </a:ln>
              <a:effectLst>
                <a:outerShdw blurRad="254000" dist="190500" dir="18900000" algn="bl" rotWithShape="0">
                  <a:prstClr val="black">
                    <a:alpha val="50000"/>
                  </a:prstClr>
                </a:outerShdw>
              </a:effectLst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GB" sz="9600" dirty="0">
                  <a:latin typeface="Impact" panose="020B0806030902050204" pitchFamily="34" charset="0"/>
                </a:endParaRPr>
              </a:p>
            </p:txBody>
          </p:sp>
        </p:grpSp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81B0D351-E8AD-B956-9C03-7ABAFED1F6AB}"/>
                </a:ext>
              </a:extLst>
            </p:cNvPr>
            <p:cNvSpPr txBox="1"/>
            <p:nvPr/>
          </p:nvSpPr>
          <p:spPr>
            <a:xfrm>
              <a:off x="6508981" y="2175154"/>
              <a:ext cx="481609" cy="1004292"/>
            </a:xfrm>
            <a:custGeom>
              <a:avLst/>
              <a:gdLst/>
              <a:ahLst/>
              <a:cxnLst/>
              <a:rect l="l" t="t" r="r" b="b"/>
              <a:pathLst>
                <a:path w="579835" h="1004292">
                  <a:moveTo>
                    <a:pt x="289918" y="0"/>
                  </a:moveTo>
                  <a:cubicBezTo>
                    <a:pt x="341511" y="0"/>
                    <a:pt x="387846" y="8433"/>
                    <a:pt x="428923" y="25300"/>
                  </a:cubicBezTo>
                  <a:cubicBezTo>
                    <a:pt x="470000" y="42168"/>
                    <a:pt x="503039" y="67468"/>
                    <a:pt x="528043" y="101203"/>
                  </a:cubicBezTo>
                  <a:cubicBezTo>
                    <a:pt x="553046" y="134937"/>
                    <a:pt x="567928" y="171648"/>
                    <a:pt x="572691" y="211336"/>
                  </a:cubicBezTo>
                  <a:cubicBezTo>
                    <a:pt x="577453" y="251023"/>
                    <a:pt x="579835" y="320476"/>
                    <a:pt x="579835" y="419695"/>
                  </a:cubicBezTo>
                  <a:lnTo>
                    <a:pt x="579835" y="584596"/>
                  </a:lnTo>
                  <a:cubicBezTo>
                    <a:pt x="579835" y="681434"/>
                    <a:pt x="577553" y="749994"/>
                    <a:pt x="572989" y="790277"/>
                  </a:cubicBezTo>
                  <a:cubicBezTo>
                    <a:pt x="568425" y="830560"/>
                    <a:pt x="554137" y="867370"/>
                    <a:pt x="530126" y="900707"/>
                  </a:cubicBezTo>
                  <a:cubicBezTo>
                    <a:pt x="506115" y="934045"/>
                    <a:pt x="473671" y="959643"/>
                    <a:pt x="432793" y="977503"/>
                  </a:cubicBezTo>
                  <a:cubicBezTo>
                    <a:pt x="391914" y="995362"/>
                    <a:pt x="344289" y="1004292"/>
                    <a:pt x="289918" y="1004292"/>
                  </a:cubicBezTo>
                  <a:cubicBezTo>
                    <a:pt x="238324" y="1004292"/>
                    <a:pt x="191989" y="995858"/>
                    <a:pt x="150912" y="978991"/>
                  </a:cubicBezTo>
                  <a:cubicBezTo>
                    <a:pt x="109835" y="962124"/>
                    <a:pt x="76796" y="936823"/>
                    <a:pt x="51793" y="903089"/>
                  </a:cubicBezTo>
                  <a:cubicBezTo>
                    <a:pt x="26789" y="869354"/>
                    <a:pt x="11907" y="832643"/>
                    <a:pt x="7144" y="792956"/>
                  </a:cubicBezTo>
                  <a:cubicBezTo>
                    <a:pt x="2382" y="753268"/>
                    <a:pt x="0" y="683815"/>
                    <a:pt x="0" y="584596"/>
                  </a:cubicBezTo>
                  <a:lnTo>
                    <a:pt x="0" y="419695"/>
                  </a:lnTo>
                  <a:cubicBezTo>
                    <a:pt x="0" y="322857"/>
                    <a:pt x="2282" y="254297"/>
                    <a:pt x="6846" y="214014"/>
                  </a:cubicBezTo>
                  <a:cubicBezTo>
                    <a:pt x="11410" y="173732"/>
                    <a:pt x="25698" y="136921"/>
                    <a:pt x="49709" y="103584"/>
                  </a:cubicBezTo>
                  <a:cubicBezTo>
                    <a:pt x="73720" y="70246"/>
                    <a:pt x="106164" y="44648"/>
                    <a:pt x="147043" y="26789"/>
                  </a:cubicBezTo>
                  <a:cubicBezTo>
                    <a:pt x="187921" y="8929"/>
                    <a:pt x="235546" y="0"/>
                    <a:pt x="289918" y="0"/>
                  </a:cubicBezTo>
                  <a:close/>
                  <a:moveTo>
                    <a:pt x="291108" y="163115"/>
                  </a:moveTo>
                  <a:cubicBezTo>
                    <a:pt x="278011" y="163115"/>
                    <a:pt x="267990" y="168175"/>
                    <a:pt x="261045" y="178296"/>
                  </a:cubicBezTo>
                  <a:cubicBezTo>
                    <a:pt x="254100" y="188416"/>
                    <a:pt x="250627" y="218281"/>
                    <a:pt x="250627" y="267890"/>
                  </a:cubicBezTo>
                  <a:lnTo>
                    <a:pt x="250627" y="717946"/>
                  </a:lnTo>
                  <a:cubicBezTo>
                    <a:pt x="250627" y="773906"/>
                    <a:pt x="252909" y="808434"/>
                    <a:pt x="257473" y="821531"/>
                  </a:cubicBezTo>
                  <a:cubicBezTo>
                    <a:pt x="262037" y="834628"/>
                    <a:pt x="272653" y="841176"/>
                    <a:pt x="289322" y="841176"/>
                  </a:cubicBezTo>
                  <a:cubicBezTo>
                    <a:pt x="306388" y="841176"/>
                    <a:pt x="317302" y="833636"/>
                    <a:pt x="322064" y="818554"/>
                  </a:cubicBezTo>
                  <a:cubicBezTo>
                    <a:pt x="326827" y="803473"/>
                    <a:pt x="329208" y="767556"/>
                    <a:pt x="329208" y="710803"/>
                  </a:cubicBezTo>
                  <a:lnTo>
                    <a:pt x="329208" y="267890"/>
                  </a:lnTo>
                  <a:cubicBezTo>
                    <a:pt x="329208" y="223043"/>
                    <a:pt x="326728" y="194369"/>
                    <a:pt x="321767" y="181868"/>
                  </a:cubicBezTo>
                  <a:cubicBezTo>
                    <a:pt x="316806" y="169366"/>
                    <a:pt x="306586" y="163115"/>
                    <a:pt x="291108" y="163115"/>
                  </a:cubicBezTo>
                  <a:close/>
                </a:path>
              </a:pathLst>
            </a:custGeom>
            <a:gradFill>
              <a:gsLst>
                <a:gs pos="50000">
                  <a:srgbClr val="A0A6BE"/>
                </a:gs>
                <a:gs pos="0">
                  <a:srgbClr val="58EFEC"/>
                </a:gs>
                <a:gs pos="100000">
                  <a:srgbClr val="E85C90"/>
                </a:gs>
              </a:gsLst>
              <a:lin ang="1200000" scaled="0"/>
            </a:gradFill>
            <a:ln>
              <a:noFill/>
            </a:ln>
            <a:effectLst>
              <a:outerShdw blurRad="254000" dist="190500" dir="18900000" algn="bl" rotWithShape="0">
                <a:prstClr val="black">
                  <a:alpha val="50000"/>
                </a:prstClr>
              </a:out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GB" sz="9600" dirty="0">
                <a:latin typeface="Impact" panose="020B0806030902050204" pitchFamily="34" charset="0"/>
              </a:endParaRPr>
            </a:p>
          </p:txBody>
        </p:sp>
        <p:sp>
          <p:nvSpPr>
            <p:cNvPr id="59" name="TextBox 58">
              <a:extLst>
                <a:ext uri="{FF2B5EF4-FFF2-40B4-BE49-F238E27FC236}">
                  <a16:creationId xmlns:a16="http://schemas.microsoft.com/office/drawing/2014/main" id="{E126DFC9-C44C-A2A4-EB24-B532B4673E90}"/>
                </a:ext>
              </a:extLst>
            </p:cNvPr>
            <p:cNvSpPr txBox="1"/>
            <p:nvPr/>
          </p:nvSpPr>
          <p:spPr>
            <a:xfrm>
              <a:off x="6285251" y="2009775"/>
              <a:ext cx="264343" cy="1169671"/>
            </a:xfrm>
            <a:custGeom>
              <a:avLst/>
              <a:gdLst/>
              <a:ahLst/>
              <a:cxnLst/>
              <a:rect l="l" t="t" r="r" b="b"/>
              <a:pathLst>
                <a:path w="250627" h="963811">
                  <a:moveTo>
                    <a:pt x="0" y="0"/>
                  </a:moveTo>
                  <a:lnTo>
                    <a:pt x="250627" y="0"/>
                  </a:lnTo>
                  <a:lnTo>
                    <a:pt x="250627" y="963811"/>
                  </a:lnTo>
                  <a:lnTo>
                    <a:pt x="0" y="963811"/>
                  </a:lnTo>
                  <a:lnTo>
                    <a:pt x="0" y="0"/>
                  </a:lnTo>
                  <a:close/>
                </a:path>
              </a:pathLst>
            </a:custGeom>
            <a:gradFill>
              <a:gsLst>
                <a:gs pos="50000">
                  <a:srgbClr val="A0A6BE"/>
                </a:gs>
                <a:gs pos="0">
                  <a:srgbClr val="58EFEC"/>
                </a:gs>
                <a:gs pos="100000">
                  <a:srgbClr val="E85C90"/>
                </a:gs>
              </a:gsLst>
              <a:lin ang="1200000" scaled="0"/>
            </a:gradFill>
            <a:ln>
              <a:noFill/>
            </a:ln>
            <a:effectLst>
              <a:outerShdw blurRad="254000" dist="190500" dir="18900000" algn="bl" rotWithShape="0">
                <a:prstClr val="black">
                  <a:alpha val="50000"/>
                </a:prstClr>
              </a:out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GB" sz="9600" dirty="0">
                <a:latin typeface="Impact" panose="020B0806030902050204" pitchFamily="34" charset="0"/>
              </a:endParaRPr>
            </a:p>
          </p:txBody>
        </p:sp>
        <p:sp>
          <p:nvSpPr>
            <p:cNvPr id="60" name="TextBox 59">
              <a:extLst>
                <a:ext uri="{FF2B5EF4-FFF2-40B4-BE49-F238E27FC236}">
                  <a16:creationId xmlns:a16="http://schemas.microsoft.com/office/drawing/2014/main" id="{CCA46E62-2ABB-7E3A-B6E7-15A7EFB05254}"/>
                </a:ext>
              </a:extLst>
            </p:cNvPr>
            <p:cNvSpPr txBox="1"/>
            <p:nvPr/>
          </p:nvSpPr>
          <p:spPr>
            <a:xfrm>
              <a:off x="5807512" y="1676401"/>
              <a:ext cx="628103" cy="1523286"/>
            </a:xfrm>
            <a:custGeom>
              <a:avLst/>
              <a:gdLst/>
              <a:ahLst/>
              <a:cxnLst/>
              <a:rect l="l" t="t" r="r" b="b"/>
              <a:pathLst>
                <a:path w="547688" h="963811">
                  <a:moveTo>
                    <a:pt x="0" y="0"/>
                  </a:moveTo>
                  <a:lnTo>
                    <a:pt x="547688" y="0"/>
                  </a:lnTo>
                  <a:lnTo>
                    <a:pt x="547688" y="192881"/>
                  </a:lnTo>
                  <a:lnTo>
                    <a:pt x="398860" y="192881"/>
                  </a:lnTo>
                  <a:lnTo>
                    <a:pt x="398860" y="963811"/>
                  </a:lnTo>
                  <a:lnTo>
                    <a:pt x="148233" y="963811"/>
                  </a:lnTo>
                  <a:lnTo>
                    <a:pt x="148233" y="192881"/>
                  </a:lnTo>
                  <a:lnTo>
                    <a:pt x="0" y="192881"/>
                  </a:lnTo>
                  <a:lnTo>
                    <a:pt x="0" y="0"/>
                  </a:lnTo>
                  <a:close/>
                </a:path>
              </a:pathLst>
            </a:custGeom>
            <a:gradFill>
              <a:gsLst>
                <a:gs pos="50000">
                  <a:srgbClr val="A0A6BE"/>
                </a:gs>
                <a:gs pos="0">
                  <a:srgbClr val="58EFEC"/>
                </a:gs>
                <a:gs pos="100000">
                  <a:srgbClr val="E85C90"/>
                </a:gs>
              </a:gsLst>
              <a:lin ang="1200000" scaled="0"/>
            </a:gradFill>
            <a:ln>
              <a:noFill/>
            </a:ln>
            <a:effectLst>
              <a:outerShdw blurRad="254000" dist="190500" dir="18900000" algn="bl" rotWithShape="0">
                <a:prstClr val="black">
                  <a:alpha val="50000"/>
                </a:prstClr>
              </a:out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GB" sz="9600" dirty="0">
                <a:latin typeface="Impact" panose="020B0806030902050204" pitchFamily="34" charset="0"/>
              </a:endParaRPr>
            </a:p>
          </p:txBody>
        </p:sp>
        <p:sp>
          <p:nvSpPr>
            <p:cNvPr id="61" name="TextBox 60">
              <a:extLst>
                <a:ext uri="{FF2B5EF4-FFF2-40B4-BE49-F238E27FC236}">
                  <a16:creationId xmlns:a16="http://schemas.microsoft.com/office/drawing/2014/main" id="{D8B77B70-A023-3B69-FDB1-B00F8F69D1B9}"/>
                </a:ext>
              </a:extLst>
            </p:cNvPr>
            <p:cNvSpPr txBox="1"/>
            <p:nvPr/>
          </p:nvSpPr>
          <p:spPr>
            <a:xfrm>
              <a:off x="5407187" y="2098954"/>
              <a:ext cx="764085" cy="1100732"/>
            </a:xfrm>
            <a:custGeom>
              <a:avLst/>
              <a:gdLst/>
              <a:ahLst/>
              <a:cxnLst/>
              <a:rect l="l" t="t" r="r" b="b"/>
              <a:pathLst>
                <a:path w="572691" h="1004292">
                  <a:moveTo>
                    <a:pt x="272058" y="0"/>
                  </a:moveTo>
                  <a:cubicBezTo>
                    <a:pt x="337145" y="0"/>
                    <a:pt x="392609" y="10517"/>
                    <a:pt x="438448" y="31551"/>
                  </a:cubicBezTo>
                  <a:cubicBezTo>
                    <a:pt x="484287" y="52586"/>
                    <a:pt x="514648" y="79077"/>
                    <a:pt x="529530" y="111025"/>
                  </a:cubicBezTo>
                  <a:cubicBezTo>
                    <a:pt x="544413" y="142974"/>
                    <a:pt x="551855" y="197246"/>
                    <a:pt x="551855" y="273843"/>
                  </a:cubicBezTo>
                  <a:lnTo>
                    <a:pt x="551855" y="311943"/>
                  </a:lnTo>
                  <a:lnTo>
                    <a:pt x="319088" y="311943"/>
                  </a:lnTo>
                  <a:lnTo>
                    <a:pt x="319088" y="240506"/>
                  </a:lnTo>
                  <a:cubicBezTo>
                    <a:pt x="319088" y="207168"/>
                    <a:pt x="316111" y="185936"/>
                    <a:pt x="310158" y="176807"/>
                  </a:cubicBezTo>
                  <a:cubicBezTo>
                    <a:pt x="304205" y="167679"/>
                    <a:pt x="294283" y="163115"/>
                    <a:pt x="280392" y="163115"/>
                  </a:cubicBezTo>
                  <a:cubicBezTo>
                    <a:pt x="265311" y="163115"/>
                    <a:pt x="253901" y="169271"/>
                    <a:pt x="246162" y="181584"/>
                  </a:cubicBezTo>
                  <a:cubicBezTo>
                    <a:pt x="238423" y="193896"/>
                    <a:pt x="234553" y="212563"/>
                    <a:pt x="234553" y="237585"/>
                  </a:cubicBezTo>
                  <a:cubicBezTo>
                    <a:pt x="234553" y="269751"/>
                    <a:pt x="238903" y="293975"/>
                    <a:pt x="247604" y="310260"/>
                  </a:cubicBezTo>
                  <a:cubicBezTo>
                    <a:pt x="255913" y="326544"/>
                    <a:pt x="279521" y="346186"/>
                    <a:pt x="318427" y="369186"/>
                  </a:cubicBezTo>
                  <a:cubicBezTo>
                    <a:pt x="429992" y="435402"/>
                    <a:pt x="500261" y="489743"/>
                    <a:pt x="529233" y="532209"/>
                  </a:cubicBezTo>
                  <a:cubicBezTo>
                    <a:pt x="558205" y="574675"/>
                    <a:pt x="572691" y="643136"/>
                    <a:pt x="572691" y="737592"/>
                  </a:cubicBezTo>
                  <a:cubicBezTo>
                    <a:pt x="572691" y="806251"/>
                    <a:pt x="564654" y="856853"/>
                    <a:pt x="548580" y="889397"/>
                  </a:cubicBezTo>
                  <a:cubicBezTo>
                    <a:pt x="532507" y="921940"/>
                    <a:pt x="501452" y="949225"/>
                    <a:pt x="455414" y="971252"/>
                  </a:cubicBezTo>
                  <a:cubicBezTo>
                    <a:pt x="409377" y="993279"/>
                    <a:pt x="355799" y="1004292"/>
                    <a:pt x="294680" y="1004292"/>
                  </a:cubicBezTo>
                  <a:cubicBezTo>
                    <a:pt x="227608" y="1004292"/>
                    <a:pt x="170359" y="991592"/>
                    <a:pt x="122932" y="966192"/>
                  </a:cubicBezTo>
                  <a:cubicBezTo>
                    <a:pt x="75505" y="940792"/>
                    <a:pt x="44450" y="908447"/>
                    <a:pt x="29766" y="869156"/>
                  </a:cubicBezTo>
                  <a:cubicBezTo>
                    <a:pt x="15081" y="829865"/>
                    <a:pt x="7739" y="774104"/>
                    <a:pt x="7739" y="701873"/>
                  </a:cubicBezTo>
                  <a:lnTo>
                    <a:pt x="7739" y="638770"/>
                  </a:lnTo>
                  <a:lnTo>
                    <a:pt x="240506" y="638770"/>
                  </a:lnTo>
                  <a:lnTo>
                    <a:pt x="240506" y="756046"/>
                  </a:lnTo>
                  <a:cubicBezTo>
                    <a:pt x="240506" y="792162"/>
                    <a:pt x="243780" y="815379"/>
                    <a:pt x="250329" y="825698"/>
                  </a:cubicBezTo>
                  <a:cubicBezTo>
                    <a:pt x="256877" y="836017"/>
                    <a:pt x="268486" y="841176"/>
                    <a:pt x="285155" y="841176"/>
                  </a:cubicBezTo>
                  <a:cubicBezTo>
                    <a:pt x="301823" y="841176"/>
                    <a:pt x="314226" y="834628"/>
                    <a:pt x="322362" y="821531"/>
                  </a:cubicBezTo>
                  <a:cubicBezTo>
                    <a:pt x="330498" y="808434"/>
                    <a:pt x="334566" y="788987"/>
                    <a:pt x="334566" y="763190"/>
                  </a:cubicBezTo>
                  <a:cubicBezTo>
                    <a:pt x="334566" y="706437"/>
                    <a:pt x="326827" y="669329"/>
                    <a:pt x="311348" y="651867"/>
                  </a:cubicBezTo>
                  <a:cubicBezTo>
                    <a:pt x="295474" y="634404"/>
                    <a:pt x="256381" y="605234"/>
                    <a:pt x="194072" y="564356"/>
                  </a:cubicBezTo>
                  <a:cubicBezTo>
                    <a:pt x="131763" y="523081"/>
                    <a:pt x="90488" y="493117"/>
                    <a:pt x="70247" y="474464"/>
                  </a:cubicBezTo>
                  <a:cubicBezTo>
                    <a:pt x="50006" y="455811"/>
                    <a:pt x="33238" y="430014"/>
                    <a:pt x="19943" y="397073"/>
                  </a:cubicBezTo>
                  <a:cubicBezTo>
                    <a:pt x="6648" y="364132"/>
                    <a:pt x="0" y="322064"/>
                    <a:pt x="0" y="270867"/>
                  </a:cubicBezTo>
                  <a:cubicBezTo>
                    <a:pt x="0" y="197048"/>
                    <a:pt x="9426" y="143073"/>
                    <a:pt x="28277" y="108942"/>
                  </a:cubicBezTo>
                  <a:cubicBezTo>
                    <a:pt x="47129" y="74810"/>
                    <a:pt x="77589" y="48121"/>
                    <a:pt x="119658" y="28872"/>
                  </a:cubicBezTo>
                  <a:cubicBezTo>
                    <a:pt x="161727" y="9624"/>
                    <a:pt x="212527" y="0"/>
                    <a:pt x="272058" y="0"/>
                  </a:cubicBezTo>
                  <a:close/>
                </a:path>
              </a:pathLst>
            </a:custGeom>
            <a:gradFill>
              <a:gsLst>
                <a:gs pos="50000">
                  <a:srgbClr val="A0A6BE"/>
                </a:gs>
                <a:gs pos="0">
                  <a:srgbClr val="58EFEC"/>
                </a:gs>
                <a:gs pos="100000">
                  <a:srgbClr val="E85C90"/>
                </a:gs>
              </a:gsLst>
              <a:lin ang="1200000" scaled="0"/>
            </a:gradFill>
            <a:ln>
              <a:noFill/>
            </a:ln>
            <a:effectLst>
              <a:outerShdw blurRad="254000" dist="190500" dir="18900000" algn="bl" rotWithShape="0">
                <a:prstClr val="black">
                  <a:alpha val="50000"/>
                </a:prstClr>
              </a:out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GB" sz="9600" dirty="0">
                <a:latin typeface="Impact" panose="020B0806030902050204" pitchFamily="34" charset="0"/>
              </a:endParaRPr>
            </a:p>
          </p:txBody>
        </p:sp>
        <p:sp>
          <p:nvSpPr>
            <p:cNvPr id="62" name="TextBox 61">
              <a:extLst>
                <a:ext uri="{FF2B5EF4-FFF2-40B4-BE49-F238E27FC236}">
                  <a16:creationId xmlns:a16="http://schemas.microsoft.com/office/drawing/2014/main" id="{49031373-B598-37B6-900A-CD22A179FEB7}"/>
                </a:ext>
              </a:extLst>
            </p:cNvPr>
            <p:cNvSpPr txBox="1"/>
            <p:nvPr/>
          </p:nvSpPr>
          <p:spPr>
            <a:xfrm>
              <a:off x="4844749" y="1841896"/>
              <a:ext cx="651261" cy="1357790"/>
            </a:xfrm>
            <a:custGeom>
              <a:avLst/>
              <a:gdLst/>
              <a:ahLst/>
              <a:cxnLst/>
              <a:rect l="l" t="t" r="r" b="b"/>
              <a:pathLst>
                <a:path w="434578" h="963811">
                  <a:moveTo>
                    <a:pt x="0" y="0"/>
                  </a:moveTo>
                  <a:lnTo>
                    <a:pt x="417909" y="0"/>
                  </a:lnTo>
                  <a:lnTo>
                    <a:pt x="417909" y="192881"/>
                  </a:lnTo>
                  <a:lnTo>
                    <a:pt x="250627" y="192881"/>
                  </a:lnTo>
                  <a:lnTo>
                    <a:pt x="250627" y="375642"/>
                  </a:lnTo>
                  <a:lnTo>
                    <a:pt x="407194" y="375642"/>
                  </a:lnTo>
                  <a:lnTo>
                    <a:pt x="407194" y="558999"/>
                  </a:lnTo>
                  <a:lnTo>
                    <a:pt x="250627" y="558999"/>
                  </a:lnTo>
                  <a:lnTo>
                    <a:pt x="250627" y="770930"/>
                  </a:lnTo>
                  <a:lnTo>
                    <a:pt x="434578" y="770930"/>
                  </a:lnTo>
                  <a:lnTo>
                    <a:pt x="434578" y="963811"/>
                  </a:lnTo>
                  <a:lnTo>
                    <a:pt x="0" y="963811"/>
                  </a:lnTo>
                  <a:lnTo>
                    <a:pt x="0" y="0"/>
                  </a:lnTo>
                  <a:close/>
                </a:path>
              </a:pathLst>
            </a:custGeom>
            <a:gradFill>
              <a:gsLst>
                <a:gs pos="50000">
                  <a:srgbClr val="A0A6BE"/>
                </a:gs>
                <a:gs pos="0">
                  <a:srgbClr val="58EFEC"/>
                </a:gs>
                <a:gs pos="100000">
                  <a:srgbClr val="E85C90"/>
                </a:gs>
              </a:gsLst>
              <a:lin ang="1200000" scaled="0"/>
            </a:gradFill>
            <a:ln>
              <a:noFill/>
            </a:ln>
            <a:effectLst>
              <a:outerShdw blurRad="254000" dist="190500" dir="18900000" algn="bl" rotWithShape="0">
                <a:prstClr val="black">
                  <a:alpha val="50000"/>
                </a:prstClr>
              </a:out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GB" sz="9600" dirty="0">
                <a:latin typeface="Impact" panose="020B0806030902050204" pitchFamily="34" charset="0"/>
              </a:endParaRPr>
            </a:p>
          </p:txBody>
        </p:sp>
        <p:sp>
          <p:nvSpPr>
            <p:cNvPr id="63" name="TextBox 62">
              <a:extLst>
                <a:ext uri="{FF2B5EF4-FFF2-40B4-BE49-F238E27FC236}">
                  <a16:creationId xmlns:a16="http://schemas.microsoft.com/office/drawing/2014/main" id="{99D119AB-5B82-7DD0-4D75-BAB119B01617}"/>
                </a:ext>
              </a:extLst>
            </p:cNvPr>
            <p:cNvSpPr txBox="1"/>
            <p:nvPr/>
          </p:nvSpPr>
          <p:spPr>
            <a:xfrm>
              <a:off x="4094143" y="2098954"/>
              <a:ext cx="915900" cy="1100732"/>
            </a:xfrm>
            <a:custGeom>
              <a:avLst/>
              <a:gdLst/>
              <a:ahLst/>
              <a:cxnLst/>
              <a:rect l="l" t="t" r="r" b="b"/>
              <a:pathLst>
                <a:path w="573286" h="984052">
                  <a:moveTo>
                    <a:pt x="0" y="0"/>
                  </a:moveTo>
                  <a:lnTo>
                    <a:pt x="250627" y="0"/>
                  </a:lnTo>
                  <a:lnTo>
                    <a:pt x="250627" y="722710"/>
                  </a:lnTo>
                  <a:cubicBezTo>
                    <a:pt x="250627" y="764778"/>
                    <a:pt x="252909" y="791667"/>
                    <a:pt x="257473" y="803374"/>
                  </a:cubicBezTo>
                  <a:cubicBezTo>
                    <a:pt x="262037" y="815082"/>
                    <a:pt x="271264" y="820936"/>
                    <a:pt x="285155" y="820936"/>
                  </a:cubicBezTo>
                  <a:cubicBezTo>
                    <a:pt x="301030" y="820936"/>
                    <a:pt x="311249" y="814487"/>
                    <a:pt x="315813" y="801589"/>
                  </a:cubicBezTo>
                  <a:cubicBezTo>
                    <a:pt x="320377" y="788690"/>
                    <a:pt x="322660" y="758230"/>
                    <a:pt x="322660" y="710208"/>
                  </a:cubicBezTo>
                  <a:lnTo>
                    <a:pt x="322660" y="0"/>
                  </a:lnTo>
                  <a:lnTo>
                    <a:pt x="573286" y="0"/>
                  </a:lnTo>
                  <a:lnTo>
                    <a:pt x="573286" y="644128"/>
                  </a:lnTo>
                  <a:cubicBezTo>
                    <a:pt x="573286" y="717153"/>
                    <a:pt x="570905" y="768449"/>
                    <a:pt x="566142" y="798017"/>
                  </a:cubicBezTo>
                  <a:cubicBezTo>
                    <a:pt x="561380" y="827584"/>
                    <a:pt x="547291" y="857945"/>
                    <a:pt x="523875" y="889099"/>
                  </a:cubicBezTo>
                  <a:cubicBezTo>
                    <a:pt x="500460" y="920254"/>
                    <a:pt x="469603" y="943868"/>
                    <a:pt x="431304" y="959942"/>
                  </a:cubicBezTo>
                  <a:cubicBezTo>
                    <a:pt x="393006" y="976015"/>
                    <a:pt x="347861" y="984052"/>
                    <a:pt x="295870" y="984052"/>
                  </a:cubicBezTo>
                  <a:cubicBezTo>
                    <a:pt x="238324" y="984052"/>
                    <a:pt x="187524" y="974527"/>
                    <a:pt x="143470" y="955477"/>
                  </a:cubicBezTo>
                  <a:cubicBezTo>
                    <a:pt x="99417" y="936427"/>
                    <a:pt x="66477" y="911622"/>
                    <a:pt x="44649" y="881063"/>
                  </a:cubicBezTo>
                  <a:cubicBezTo>
                    <a:pt x="22820" y="850503"/>
                    <a:pt x="9922" y="818257"/>
                    <a:pt x="5953" y="784324"/>
                  </a:cubicBezTo>
                  <a:cubicBezTo>
                    <a:pt x="1984" y="750392"/>
                    <a:pt x="0" y="679053"/>
                    <a:pt x="0" y="570310"/>
                  </a:cubicBezTo>
                  <a:lnTo>
                    <a:pt x="0" y="0"/>
                  </a:lnTo>
                  <a:close/>
                </a:path>
              </a:pathLst>
            </a:custGeom>
            <a:gradFill>
              <a:gsLst>
                <a:gs pos="50000">
                  <a:srgbClr val="A0A6BE"/>
                </a:gs>
                <a:gs pos="0">
                  <a:srgbClr val="58EFEC"/>
                </a:gs>
                <a:gs pos="100000">
                  <a:srgbClr val="E85C90"/>
                </a:gs>
              </a:gsLst>
              <a:lin ang="1200000" scaled="0"/>
            </a:gradFill>
            <a:ln>
              <a:noFill/>
            </a:ln>
            <a:effectLst>
              <a:outerShdw blurRad="254000" dist="190500" dir="18900000" algn="bl" rotWithShape="0">
                <a:prstClr val="black">
                  <a:alpha val="50000"/>
                </a:prstClr>
              </a:out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GB" sz="9600" dirty="0">
                <a:latin typeface="Impact" panose="020B0806030902050204" pitchFamily="34" charset="0"/>
              </a:endParaRPr>
            </a:p>
          </p:txBody>
        </p:sp>
        <p:sp>
          <p:nvSpPr>
            <p:cNvPr id="64" name="TextBox 63">
              <a:extLst>
                <a:ext uri="{FF2B5EF4-FFF2-40B4-BE49-F238E27FC236}">
                  <a16:creationId xmlns:a16="http://schemas.microsoft.com/office/drawing/2014/main" id="{44613335-6ECA-7353-E316-1BCD9AEC1636}"/>
                </a:ext>
              </a:extLst>
            </p:cNvPr>
            <p:cNvSpPr txBox="1"/>
            <p:nvPr/>
          </p:nvSpPr>
          <p:spPr>
            <a:xfrm>
              <a:off x="3153156" y="1676400"/>
              <a:ext cx="1066397" cy="1829276"/>
            </a:xfrm>
            <a:custGeom>
              <a:avLst/>
              <a:gdLst/>
              <a:ahLst/>
              <a:cxnLst/>
              <a:rect l="l" t="t" r="r" b="b"/>
              <a:pathLst>
                <a:path w="580430" h="1100732">
                  <a:moveTo>
                    <a:pt x="279797" y="0"/>
                  </a:moveTo>
                  <a:cubicBezTo>
                    <a:pt x="335757" y="0"/>
                    <a:pt x="385664" y="9521"/>
                    <a:pt x="429518" y="28565"/>
                  </a:cubicBezTo>
                  <a:cubicBezTo>
                    <a:pt x="473373" y="47609"/>
                    <a:pt x="506115" y="71811"/>
                    <a:pt x="527745" y="101170"/>
                  </a:cubicBezTo>
                  <a:cubicBezTo>
                    <a:pt x="549374" y="130530"/>
                    <a:pt x="563464" y="160980"/>
                    <a:pt x="570012" y="192523"/>
                  </a:cubicBezTo>
                  <a:cubicBezTo>
                    <a:pt x="576560" y="224065"/>
                    <a:pt x="579835" y="270982"/>
                    <a:pt x="579835" y="333272"/>
                  </a:cubicBezTo>
                  <a:lnTo>
                    <a:pt x="579835" y="646304"/>
                  </a:lnTo>
                  <a:cubicBezTo>
                    <a:pt x="579835" y="731998"/>
                    <a:pt x="575667" y="790120"/>
                    <a:pt x="567333" y="820670"/>
                  </a:cubicBezTo>
                  <a:cubicBezTo>
                    <a:pt x="558999" y="851221"/>
                    <a:pt x="543025" y="875521"/>
                    <a:pt x="519410" y="893573"/>
                  </a:cubicBezTo>
                  <a:cubicBezTo>
                    <a:pt x="495796" y="911625"/>
                    <a:pt x="464344" y="925413"/>
                    <a:pt x="425053" y="934938"/>
                  </a:cubicBezTo>
                  <a:cubicBezTo>
                    <a:pt x="426244" y="956499"/>
                    <a:pt x="430709" y="970075"/>
                    <a:pt x="438448" y="975666"/>
                  </a:cubicBezTo>
                  <a:cubicBezTo>
                    <a:pt x="446187" y="981256"/>
                    <a:pt x="464542" y="984051"/>
                    <a:pt x="493514" y="984051"/>
                  </a:cubicBezTo>
                  <a:lnTo>
                    <a:pt x="580430" y="984051"/>
                  </a:lnTo>
                  <a:lnTo>
                    <a:pt x="580430" y="1100732"/>
                  </a:lnTo>
                  <a:lnTo>
                    <a:pt x="391121" y="1100732"/>
                  </a:lnTo>
                  <a:cubicBezTo>
                    <a:pt x="345480" y="1100732"/>
                    <a:pt x="313333" y="1097210"/>
                    <a:pt x="294680" y="1090166"/>
                  </a:cubicBezTo>
                  <a:cubicBezTo>
                    <a:pt x="276027" y="1083121"/>
                    <a:pt x="263426" y="1072675"/>
                    <a:pt x="256878" y="1058828"/>
                  </a:cubicBezTo>
                  <a:cubicBezTo>
                    <a:pt x="250329" y="1044981"/>
                    <a:pt x="247055" y="1020055"/>
                    <a:pt x="247055" y="984051"/>
                  </a:cubicBezTo>
                  <a:cubicBezTo>
                    <a:pt x="190302" y="982464"/>
                    <a:pt x="141486" y="967581"/>
                    <a:pt x="100608" y="939403"/>
                  </a:cubicBezTo>
                  <a:cubicBezTo>
                    <a:pt x="59730" y="911225"/>
                    <a:pt x="32742" y="875407"/>
                    <a:pt x="19645" y="831949"/>
                  </a:cubicBezTo>
                  <a:cubicBezTo>
                    <a:pt x="6549" y="788491"/>
                    <a:pt x="0" y="723503"/>
                    <a:pt x="0" y="636984"/>
                  </a:cubicBezTo>
                  <a:lnTo>
                    <a:pt x="0" y="338732"/>
                  </a:lnTo>
                  <a:cubicBezTo>
                    <a:pt x="0" y="273248"/>
                    <a:pt x="3870" y="223341"/>
                    <a:pt x="11609" y="189011"/>
                  </a:cubicBezTo>
                  <a:cubicBezTo>
                    <a:pt x="19348" y="154682"/>
                    <a:pt x="35322" y="122336"/>
                    <a:pt x="59531" y="91975"/>
                  </a:cubicBezTo>
                  <a:cubicBezTo>
                    <a:pt x="83741" y="61614"/>
                    <a:pt x="114896" y="38695"/>
                    <a:pt x="152996" y="23217"/>
                  </a:cubicBezTo>
                  <a:cubicBezTo>
                    <a:pt x="191096" y="7739"/>
                    <a:pt x="233363" y="0"/>
                    <a:pt x="279797" y="0"/>
                  </a:cubicBezTo>
                  <a:close/>
                  <a:moveTo>
                    <a:pt x="291108" y="163115"/>
                  </a:moveTo>
                  <a:cubicBezTo>
                    <a:pt x="278011" y="163115"/>
                    <a:pt x="267990" y="168175"/>
                    <a:pt x="261045" y="178296"/>
                  </a:cubicBezTo>
                  <a:cubicBezTo>
                    <a:pt x="254100" y="188416"/>
                    <a:pt x="250627" y="218281"/>
                    <a:pt x="250627" y="267890"/>
                  </a:cubicBezTo>
                  <a:lnTo>
                    <a:pt x="250627" y="717946"/>
                  </a:lnTo>
                  <a:cubicBezTo>
                    <a:pt x="250627" y="773906"/>
                    <a:pt x="252909" y="808434"/>
                    <a:pt x="257473" y="821531"/>
                  </a:cubicBezTo>
                  <a:cubicBezTo>
                    <a:pt x="262037" y="834628"/>
                    <a:pt x="272653" y="841176"/>
                    <a:pt x="289322" y="841176"/>
                  </a:cubicBezTo>
                  <a:cubicBezTo>
                    <a:pt x="306388" y="841176"/>
                    <a:pt x="317302" y="833636"/>
                    <a:pt x="322064" y="818554"/>
                  </a:cubicBezTo>
                  <a:cubicBezTo>
                    <a:pt x="326827" y="803473"/>
                    <a:pt x="329208" y="767556"/>
                    <a:pt x="329208" y="710803"/>
                  </a:cubicBezTo>
                  <a:lnTo>
                    <a:pt x="329208" y="267890"/>
                  </a:lnTo>
                  <a:cubicBezTo>
                    <a:pt x="329208" y="223043"/>
                    <a:pt x="326728" y="194369"/>
                    <a:pt x="321767" y="181868"/>
                  </a:cubicBezTo>
                  <a:cubicBezTo>
                    <a:pt x="316806" y="169366"/>
                    <a:pt x="306586" y="163115"/>
                    <a:pt x="291108" y="163115"/>
                  </a:cubicBezTo>
                  <a:close/>
                </a:path>
              </a:pathLst>
            </a:custGeom>
            <a:gradFill>
              <a:gsLst>
                <a:gs pos="50000">
                  <a:srgbClr val="A0A6BE"/>
                </a:gs>
                <a:gs pos="0">
                  <a:srgbClr val="58EFEC"/>
                </a:gs>
                <a:gs pos="100000">
                  <a:srgbClr val="E85C90"/>
                </a:gs>
              </a:gsLst>
              <a:lin ang="1200000" scaled="0"/>
            </a:gradFill>
            <a:ln>
              <a:noFill/>
            </a:ln>
            <a:effectLst>
              <a:outerShdw blurRad="254000" dist="190500" dir="18900000" algn="bl" rotWithShape="0">
                <a:prstClr val="black">
                  <a:alpha val="50000"/>
                </a:prstClr>
              </a:out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GB" sz="9600" dirty="0">
                <a:latin typeface="Impact" panose="020B080603090205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36239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0 L -0.0401 0.7951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5" y="39745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2.96296E-6 L 0.01797 0.90231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98" y="45116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3.7037E-6 L 0.01588 0.8689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4" y="43449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96296E-6 L -0.04583 0.8490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92" y="42454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23 -0.23288 L -0.0026 0.616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92" y="42454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9167E-6 1.38778E-17 L -0.01263 0.89375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8" y="44676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-2.22222E-6 L -0.01628 0.6888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20" y="34444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74 -2.59259E-6 L -0.01354 0.68889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20" y="34444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-4.44444E-6 L -0.00716 0.9245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8" y="44468"/>
                                    </p:animMotion>
                                  </p:childTnLst>
                                </p:cTn>
                              </p:par>
                              <p:par>
                                <p:cTn id="27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37 -0.16296 L -0.03086 0.76158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5" y="46227"/>
                                    </p:animMotion>
                                  </p:childTnLst>
                                </p:cTn>
                              </p:par>
                              <p:par>
                                <p:cTn id="2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56 -0.2375 L -0.00807 0.65625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8" y="44676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3.7037E-6 L -0.00872 0.49977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43" y="24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91CCBA-56DB-2AE6-3ED9-029941914D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List: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5CF09C4-987B-8E79-A11E-7466FE71945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32847" y="1336814"/>
            <a:ext cx="11454353" cy="5255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BCC Acumen, 2022. </a:t>
            </a:r>
            <a:r>
              <a:rPr lang="en-US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Dyson’s moves in Japan market pick up headlines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British Chamber of Commerce in Japan Acumen. Available at: 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https://www.bccjacumen.com/news/dysons-moves-in-japan-market-pick-up-headlines/?utm_source=chatgpt.com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12 November 2025]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Country comparison tool (no date). Available at: 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https://www.theculturefactor.com/country-comparison-tool?countries=japan%2Cunited+kingdom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Dyson Technology Ltd., 2024.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About Dyson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https://www.lb.dyson.com/en-LB/community/aboutdyson.aspx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4 November 2025].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Komisarof, A. &amp;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Akaliyski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P., 2025. Changing dynamics in the individualism–collectivism dimension: Are Hofstede’s findings still relevant today?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Intercultural Relations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99, pp.1–13.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Økland, Ø., 2022. </a:t>
            </a:r>
            <a:r>
              <a:rPr lang="en-US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Intercultural communication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In: T. Mjelva &amp; Ø. Økland, eds., </a:t>
            </a:r>
            <a:r>
              <a:rPr lang="en-US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Intercultural Communication and Technology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University of Agder, pp. 1–20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Rings, G. &amp;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Rasinger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 (eds.) 2020,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Cambridge Handbook of Intercultural Communication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Cambridge University Press, Cambridge.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Sarwari, A.Q., et al., 2024. The requirements and importance of intercultural communication competence in the 21st century.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Intercultural Communication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pp.1–12.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Whitehill, A.M., 2022.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Japanese Management: Tradition and Transition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Routledge.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98505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949</Words>
  <Application>Microsoft Office PowerPoint</Application>
  <PresentationFormat>Widescreen</PresentationFormat>
  <Paragraphs>113</Paragraphs>
  <Slides>18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8" baseType="lpstr">
      <vt:lpstr>Aptos</vt:lpstr>
      <vt:lpstr>Aptos Display</vt:lpstr>
      <vt:lpstr>Arial</vt:lpstr>
      <vt:lpstr>Calibri</vt:lpstr>
      <vt:lpstr>Impact</vt:lpstr>
      <vt:lpstr>League Spartan Black</vt:lpstr>
      <vt:lpstr>Objective</vt:lpstr>
      <vt:lpstr>Russo One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 List: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Dana Pellegrini</dc:creator>
  <cp:lastModifiedBy>Dana Pellegrini</cp:lastModifiedBy>
  <cp:revision>7</cp:revision>
  <dcterms:created xsi:type="dcterms:W3CDTF">2025-10-27T17:06:26Z</dcterms:created>
  <dcterms:modified xsi:type="dcterms:W3CDTF">2025-11-21T12:23:29Z</dcterms:modified>
</cp:coreProperties>
</file>