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184" r:id="rId1"/>
  </p:sldMasterIdLst>
  <p:sldIdLst>
    <p:sldId id="275" r:id="rId2"/>
    <p:sldId id="271" r:id="rId3"/>
    <p:sldId id="277" r:id="rId4"/>
    <p:sldId id="278" r:id="rId5"/>
    <p:sldId id="264" r:id="rId6"/>
    <p:sldId id="279" r:id="rId7"/>
    <p:sldId id="280" r:id="rId8"/>
    <p:sldId id="286" r:id="rId9"/>
    <p:sldId id="281" r:id="rId10"/>
    <p:sldId id="282" r:id="rId11"/>
    <p:sldId id="283" r:id="rId12"/>
    <p:sldId id="284" r:id="rId13"/>
    <p:sldId id="285"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7A25"/>
    <a:srgbClr val="760000"/>
    <a:srgbClr val="D7A151"/>
    <a:srgbClr val="E6A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C88AA6-02AD-3557-D5B9-91DD54D04CBE}" v="61" dt="2023-03-08T18:20:35.990"/>
    <p1510:client id="{51E8CD6F-B642-81B5-025E-1884E647AFB2}" v="50" dt="2023-03-08T16:47:15.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0" autoAdjust="0"/>
    <p:restoredTop sz="94660"/>
  </p:normalViewPr>
  <p:slideViewPr>
    <p:cSldViewPr snapToGrid="0">
      <p:cViewPr varScale="1">
        <p:scale>
          <a:sx n="98" d="100"/>
          <a:sy n="98" d="100"/>
        </p:scale>
        <p:origin x="96"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A31BAC2-23BF-4DDE-815B-08C45551B9F4}" type="datetimeFigureOut">
              <a:rPr lang="en-GB" smtClean="0"/>
              <a:t>08/03/2023</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672B52-3731-4A24-8F14-872F19CB281B}" type="slidenum">
              <a:rPr lang="en-GB" smtClean="0"/>
              <a:t>‹#›</a:t>
            </a:fld>
            <a:endParaRPr lang="en-GB"/>
          </a:p>
        </p:txBody>
      </p:sp>
    </p:spTree>
    <p:extLst>
      <p:ext uri="{BB962C8B-B14F-4D97-AF65-F5344CB8AC3E}">
        <p14:creationId xmlns:p14="http://schemas.microsoft.com/office/powerpoint/2010/main" val="63142252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31BAC2-23BF-4DDE-815B-08C45551B9F4}"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348087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2964437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31BAC2-23BF-4DDE-815B-08C45551B9F4}" type="datetimeFigureOut">
              <a:rPr lang="en-GB" smtClean="0"/>
              <a:t>08/03/2023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4002044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31BAC2-23BF-4DDE-815B-08C45551B9F4}" type="datetimeFigureOut">
              <a:rPr lang="en-GB" smtClean="0"/>
              <a:t>08/03/2023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3285020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31BAC2-23BF-4DDE-815B-08C45551B9F4}" type="datetimeFigureOut">
              <a:rPr lang="en-GB" smtClean="0"/>
              <a:t>08/03/2023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534557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31BAC2-23BF-4DDE-815B-08C45551B9F4}" type="datetimeFigureOut">
              <a:rPr lang="en-GB" smtClean="0"/>
              <a:t>08/03/2023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2458036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A31BAC2-23BF-4DDE-815B-08C45551B9F4}" type="datetimeFigureOut">
              <a:rPr lang="en-GB" smtClean="0"/>
              <a:t>08/03/2023</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672B52-3731-4A24-8F14-872F19CB281B}"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2140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8A31BAC2-23BF-4DDE-815B-08C45551B9F4}" type="datetimeFigureOut">
              <a:rPr lang="en-GB" smtClean="0"/>
              <a:t>08/03/2023</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672B52-3731-4A24-8F14-872F19CB281B}"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62430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1827057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31BAC2-23BF-4DDE-815B-08C45551B9F4}" type="datetimeFigureOut">
              <a:rPr lang="en-GB" smtClean="0"/>
              <a:t>08/03/2023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2B52-3731-4A24-8F14-872F19CB281B}" type="slidenum">
              <a:rPr lang="en-GB" smtClean="0"/>
              <a:t>‹#›</a:t>
            </a:fld>
            <a:endParaRPr lang="en-GB"/>
          </a:p>
        </p:txBody>
      </p:sp>
    </p:spTree>
    <p:extLst>
      <p:ext uri="{BB962C8B-B14F-4D97-AF65-F5344CB8AC3E}">
        <p14:creationId xmlns:p14="http://schemas.microsoft.com/office/powerpoint/2010/main" val="285553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A31BAC2-23BF-4DDE-815B-08C45551B9F4}" type="datetimeFigureOut">
              <a:rPr lang="en-GB" smtClean="0"/>
              <a:t>08/03/2023</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672B52-3731-4A24-8F14-872F19CB281B}" type="slidenum">
              <a:rPr lang="en-GB" smtClean="0"/>
              <a:t>‹#›</a:t>
            </a:fld>
            <a:endParaRPr lang="en-GB"/>
          </a:p>
        </p:txBody>
      </p:sp>
    </p:spTree>
    <p:extLst>
      <p:ext uri="{BB962C8B-B14F-4D97-AF65-F5344CB8AC3E}">
        <p14:creationId xmlns:p14="http://schemas.microsoft.com/office/powerpoint/2010/main" val="3823286621"/>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images.saymedia-content.com/.image/c_limit%2Ccs_srgb%2Cq_auto:eco%2Cw_700/MTc2NDY0NzI2MzI1MjA4Mjc3/when-push-comes-to-shove-how-one-greek-hoplite-army-beat-another.webp" TargetMode="External"/><Relationship Id="rId1" Type="http://schemas.openxmlformats.org/officeDocument/2006/relationships/slideLayout" Target="../slideLayouts/slideLayout2.xml"/><Relationship Id="rId4" Type="http://schemas.openxmlformats.org/officeDocument/2006/relationships/hyperlink" Target="http://www.jstor.org/stable/2559848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ebapps.acu.edu.au/staffdirectory/index.php?chris-matthe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pload.wikimedia.org/wikipedia/commons/thumb/d/d5/Scene_of_the_Battle_of_Plataea.jpg/300px-Scene_of_the_Battle_of_Plataea.jpg" TargetMode="External"/><Relationship Id="rId2" Type="http://schemas.openxmlformats.org/officeDocument/2006/relationships/hyperlink" Target="https://en.wikipedia.org/wiki/Battle_of_Plataea" TargetMode="External"/><Relationship Id="rId1" Type="http://schemas.openxmlformats.org/officeDocument/2006/relationships/slideLayout" Target="../slideLayouts/slideLayout2.xml"/><Relationship Id="rId6" Type="http://schemas.openxmlformats.org/officeDocument/2006/relationships/image" Target="../media/image6.jp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png"/><Relationship Id="rId7" Type="http://schemas.openxmlformats.org/officeDocument/2006/relationships/hyperlink" Target="https://upload.wikimedia.org/wikipedia/commons/thumb/d/d5/Scene_of_the_Battle_of_Plataea.jpg/300px-Scene_of_the_Battle_of_Plataea.jpg" TargetMode="External"/><Relationship Id="rId2" Type="http://schemas.openxmlformats.org/officeDocument/2006/relationships/hyperlink" Target="https://magazineclonerepub.azureedge.net/mcepub/3159/233244/image/2d85318c-e5e1-4f86-932b-6d005da23ec4.jpg" TargetMode="External"/><Relationship Id="rId1" Type="http://schemas.openxmlformats.org/officeDocument/2006/relationships/slideLayout" Target="../slideLayouts/slideLayout7.xml"/><Relationship Id="rId6" Type="http://schemas.openxmlformats.org/officeDocument/2006/relationships/hyperlink" Target="https://en.wikipedia.org/wiki/Battle_of_Plataea" TargetMode="External"/><Relationship Id="rId5" Type="http://schemas.openxmlformats.org/officeDocument/2006/relationships/hyperlink" Target="https://pocketmags.com/eu/all-about-history-magazine/issue-120/articles/1191058/battle-of-plataea" TargetMode="External"/><Relationship Id="rId4" Type="http://schemas.openxmlformats.org/officeDocument/2006/relationships/hyperlink" Target="https://upload.wikimedia.org/wikipedia/commons/d/d5/Scene_of_the_Battle_of_Plataea.jpg" TargetMode="External"/><Relationship Id="rId9"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hyperlink" Target="https://en.wikipedia.org/wiki/Battle_of_Plataea" TargetMode="External"/><Relationship Id="rId2" Type="http://schemas.openxmlformats.org/officeDocument/2006/relationships/hyperlink" Target="https://magazineclonerepub.azureedge.net/mcepub/3159/233244/image/2d85318c-e5e1-4f86-932b-6d005da23ec4.jpg" TargetMode="External"/><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microsoft.com/office/2007/relationships/hdphoto" Target="../media/hdphoto1.wdp"/><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kmhistories.files.wordpress.com/2018/09/rszfpwp.jpg?w=1080"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1.bp.blogspot.com/-5ms5586LiLw/Vv4DEwTst8I/AAAAAAAAgLg/_TdgLjVT1h4HQULUCePuyYhw7CC47yR0g/s1600/Alexander+the+Great+Macedonia+phalanx+Macedonian.jpg"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www.jstor.org/stable/25598486" TargetMode="External"/><Relationship Id="rId3" Type="http://schemas.openxmlformats.org/officeDocument/2006/relationships/hyperlink" Target="https://documents.pub/document/thomas-dunne-fighting-techniques-of-the-ancient-world.html" TargetMode="External"/><Relationship Id="rId7" Type="http://schemas.openxmlformats.org/officeDocument/2006/relationships/hyperlink" Target="https://kmhistories.wordpress.com/2018/09/29/battle-of-mantinea/" TargetMode="External"/><Relationship Id="rId2" Type="http://schemas.openxmlformats.org/officeDocument/2006/relationships/hyperlink" Target="https://webapps.acu.edu.au/staffdirectory/index.php?chris-matthew" TargetMode="External"/><Relationship Id="rId1" Type="http://schemas.openxmlformats.org/officeDocument/2006/relationships/slideLayout" Target="../slideLayouts/slideLayout2.xml"/><Relationship Id="rId6" Type="http://schemas.openxmlformats.org/officeDocument/2006/relationships/hyperlink" Target="https://doi.org/10.2307/1192506" TargetMode="External"/><Relationship Id="rId11" Type="http://schemas.openxmlformats.org/officeDocument/2006/relationships/hyperlink" Target="https://www.perseus.tufts.edu/hopper/text?doc=Perseus%3Atext%3A1999.04.0105%3Abook%3D4%3Achapter%3D96" TargetMode="External"/><Relationship Id="rId5" Type="http://schemas.openxmlformats.org/officeDocument/2006/relationships/hyperlink" Target="https://doi.org/10.2307/25010823" TargetMode="External"/><Relationship Id="rId10" Type="http://schemas.openxmlformats.org/officeDocument/2006/relationships/hyperlink" Target="http://www.jstor.org/stable/44079945" TargetMode="External"/><Relationship Id="rId4" Type="http://schemas.openxmlformats.org/officeDocument/2006/relationships/hyperlink" Target="http://www.jstor.org/stable/26004342" TargetMode="External"/><Relationship Id="rId9" Type="http://schemas.openxmlformats.org/officeDocument/2006/relationships/hyperlink" Target="https://www.researchgate.net/publication/307082253_Hoplite_Phalanx_Mechanics_Investigation_of_Footwork_Spacing_and_Shield_Coverag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iscover.hubpages.com/education/When-Push-Comes-to-Shove-How-One-Greek-Hoplite-Army-Beat-Another" TargetMode="External"/><Relationship Id="rId2" Type="http://schemas.openxmlformats.org/officeDocument/2006/relationships/hyperlink" Target="http://www.jstor.org/stable/j.ctt2855dr.8" TargetMode="External"/><Relationship Id="rId1" Type="http://schemas.openxmlformats.org/officeDocument/2006/relationships/slideLayout" Target="../slideLayouts/slideLayout2.xml"/><Relationship Id="rId4" Type="http://schemas.openxmlformats.org/officeDocument/2006/relationships/hyperlink" Target="https://www.perseus.tufts.edu/hopper/text?doc=Perseus%3Atext%3A1999.01.0206%3Abook%3D7%3Achapter%3D1%3Asection%3D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777D3661-4820-D8C2-CC7E-7E43160FFB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455" y="418289"/>
            <a:ext cx="11391090" cy="6021421"/>
          </a:xfrm>
          <a:prstGeom prst="rect">
            <a:avLst/>
          </a:prstGeom>
        </p:spPr>
      </p:pic>
      <p:sp>
        <p:nvSpPr>
          <p:cNvPr id="7" name="TextBox 6">
            <a:extLst>
              <a:ext uri="{FF2B5EF4-FFF2-40B4-BE49-F238E27FC236}">
                <a16:creationId xmlns:a16="http://schemas.microsoft.com/office/drawing/2014/main" id="{CBFAB975-1E88-812A-41A1-CD5629841977}"/>
              </a:ext>
            </a:extLst>
          </p:cNvPr>
          <p:cNvSpPr txBox="1"/>
          <p:nvPr/>
        </p:nvSpPr>
        <p:spPr>
          <a:xfrm>
            <a:off x="10585316" y="6081338"/>
            <a:ext cx="1206229" cy="246221"/>
          </a:xfrm>
          <a:prstGeom prst="rect">
            <a:avLst/>
          </a:prstGeom>
          <a:noFill/>
        </p:spPr>
        <p:txBody>
          <a:bodyPr wrap="square">
            <a:spAutoFit/>
          </a:bodyPr>
          <a:lstStyle/>
          <a:p>
            <a:pPr marL="0" marR="0" indent="0" algn="ctr" defTabSz="825500" rtl="0" fontAlgn="auto" latinLnBrk="0" hangingPunct="0">
              <a:lnSpc>
                <a:spcPct val="100000"/>
              </a:lnSpc>
              <a:spcBef>
                <a:spcPts val="0"/>
              </a:spcBef>
              <a:spcAft>
                <a:spcPts val="0"/>
              </a:spcAft>
              <a:buClrTx/>
              <a:buSzTx/>
              <a:buFontTx/>
              <a:buNone/>
              <a:tabLst/>
            </a:pPr>
            <a:r>
              <a:rPr lang="en-GB" sz="1000" b="1" dirty="0">
                <a:solidFill>
                  <a:schemeClr val="bg1"/>
                </a:solidFill>
              </a:rPr>
              <a:t>(White, 2018.).</a:t>
            </a:r>
            <a:r>
              <a:rPr lang="en-GB" sz="1000" b="1" dirty="0">
                <a:solidFill>
                  <a:srgbClr val="0000FF"/>
                </a:solidFill>
              </a:rPr>
              <a:t> </a:t>
            </a:r>
            <a:endParaRPr kumimoji="0" lang="en-GB" sz="1000" b="1" i="0" strike="noStrike" cap="none" spc="0" normalizeH="0" baseline="0" dirty="0">
              <a:ln>
                <a:noFill/>
              </a:ln>
              <a:solidFill>
                <a:schemeClr val="bg1"/>
              </a:solidFill>
              <a:effectLst/>
              <a:uFillTx/>
              <a:latin typeface="Helvetica Neue"/>
              <a:ea typeface="Helvetica Neue"/>
              <a:cs typeface="Helvetica Neue"/>
              <a:sym typeface="Helvetica Neue"/>
            </a:endParaRPr>
          </a:p>
        </p:txBody>
      </p:sp>
      <p:sp>
        <p:nvSpPr>
          <p:cNvPr id="11" name="TextBox 10">
            <a:extLst>
              <a:ext uri="{FF2B5EF4-FFF2-40B4-BE49-F238E27FC236}">
                <a16:creationId xmlns:a16="http://schemas.microsoft.com/office/drawing/2014/main" id="{3CE284DA-4A6B-F7BA-8242-F3B13AB29D2A}"/>
              </a:ext>
            </a:extLst>
          </p:cNvPr>
          <p:cNvSpPr txBox="1"/>
          <p:nvPr/>
        </p:nvSpPr>
        <p:spPr>
          <a:xfrm>
            <a:off x="1188395" y="1526265"/>
            <a:ext cx="10348609" cy="3570208"/>
          </a:xfrm>
          <a:prstGeom prst="rect">
            <a:avLst/>
          </a:prstGeom>
          <a:noFill/>
        </p:spPr>
        <p:txBody>
          <a:bodyPr wrap="square">
            <a:spAutoFit/>
          </a:bodyPr>
          <a:lstStyle/>
          <a:p>
            <a:r>
              <a:rPr lang="en-GB" sz="5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Matthew, C. A. (2009). When Push Comes to Shove: What Was the “</a:t>
            </a:r>
            <a:r>
              <a:rPr lang="en-GB" sz="5400" b="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Othismos</a:t>
            </a:r>
            <a:r>
              <a:rPr lang="en-GB" sz="54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of Hoplite Combat?</a:t>
            </a:r>
          </a:p>
          <a:p>
            <a:r>
              <a:rPr lang="de-DE" sz="3200" b="1" i="1"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Historia</a:t>
            </a:r>
            <a:r>
              <a:rPr lang="de-DE" sz="32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Zeitschrift Für Alte Geschichte</a:t>
            </a:r>
            <a:r>
              <a:rPr lang="de-DE" sz="32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a:t>
            </a:r>
            <a:r>
              <a:rPr lang="de-DE" sz="32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58</a:t>
            </a:r>
            <a:r>
              <a:rPr lang="de-DE" sz="3200" b="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(4), 395–415. </a:t>
            </a:r>
            <a:r>
              <a:rPr lang="de-DE" sz="32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http://www.jstor.</a:t>
            </a:r>
            <a:r>
              <a:rPr lang="de-DE" sz="3200" b="1" u="sng" dirty="0">
                <a:solidFill>
                  <a:schemeClr val="bg1"/>
                </a:solidFill>
                <a:effectLst/>
                <a:latin typeface="Calibri" panose="020F0502020204030204" pitchFamily="34" charset="0"/>
                <a:ea typeface="Segoe UI Black" panose="020B0A02040204020203" pitchFamily="34" charset="0"/>
                <a:cs typeface="Calibri" panose="020F0502020204030204" pitchFamily="34" charset="0"/>
                <a:hlinkClick r:id="rId4">
                  <a:extLst>
                    <a:ext uri="{A12FA001-AC4F-418D-AE19-62706E023703}">
                      <ahyp:hlinkClr xmlns:ahyp="http://schemas.microsoft.com/office/drawing/2018/hyperlinkcolor" val="tx"/>
                    </a:ext>
                  </a:extLst>
                </a:hlinkClick>
              </a:rPr>
              <a:t>org/stable/25598486</a:t>
            </a:r>
            <a:endParaRPr lang="en-GB" sz="3200" b="1"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22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5FF9A-0025-DF92-B72B-9B00FA08FC00}"/>
              </a:ext>
            </a:extLst>
          </p:cNvPr>
          <p:cNvSpPr>
            <a:spLocks noGrp="1"/>
          </p:cNvSpPr>
          <p:nvPr>
            <p:ph type="title"/>
          </p:nvPr>
        </p:nvSpPr>
        <p:spPr>
          <a:xfrm>
            <a:off x="476655" y="447472"/>
            <a:ext cx="11313268" cy="1566722"/>
          </a:xfrm>
        </p:spPr>
        <p:txBody>
          <a:bodyPr>
            <a:normAutofit fontScale="90000"/>
          </a:bodyPr>
          <a:lstStyle/>
          <a:p>
            <a:r>
              <a:rPr lang="en-GB" sz="4800" b="1" dirty="0">
                <a:latin typeface="Century gothic" panose="020B0502020202020204" pitchFamily="34" charset="0"/>
              </a:rPr>
              <a:t>WHEN PUSH COMES TO SHOVE: WHAT WAS THE "OTHISMOS" OF HOPLITE COMBAT?</a:t>
            </a:r>
            <a:endParaRPr lang="en-GB" dirty="0"/>
          </a:p>
        </p:txBody>
      </p:sp>
      <p:sp>
        <p:nvSpPr>
          <p:cNvPr id="3" name="Content Placeholder 2">
            <a:extLst>
              <a:ext uri="{FF2B5EF4-FFF2-40B4-BE49-F238E27FC236}">
                <a16:creationId xmlns:a16="http://schemas.microsoft.com/office/drawing/2014/main" id="{155733E9-91A3-C161-2563-96D6BDF5A664}"/>
              </a:ext>
            </a:extLst>
          </p:cNvPr>
          <p:cNvSpPr>
            <a:spLocks noGrp="1"/>
          </p:cNvSpPr>
          <p:nvPr>
            <p:ph idx="1"/>
          </p:nvPr>
        </p:nvSpPr>
        <p:spPr>
          <a:xfrm>
            <a:off x="476655" y="2103120"/>
            <a:ext cx="7918315" cy="4404684"/>
          </a:xfrm>
        </p:spPr>
        <p:txBody>
          <a:bodyPr vert="horz" lIns="91440" tIns="45720" rIns="91440" bIns="45720" rtlCol="0" anchor="t">
            <a:normAutofit/>
          </a:bodyPr>
          <a:lstStyle/>
          <a:p>
            <a:pPr>
              <a:buSzPct val="125000"/>
              <a:buFont typeface="Wingdings" panose="05000000000000000000" pitchFamily="2" charset="2"/>
              <a:buChar char="v"/>
            </a:pPr>
            <a:endParaRPr lang="de-DE" dirty="0">
              <a:latin typeface="Century gothic" panose="020B0502020202020204" pitchFamily="34" charset="0"/>
            </a:endParaRPr>
          </a:p>
          <a:p>
            <a:pPr>
              <a:buSzPct val="125000"/>
              <a:buFont typeface="Wingdings" panose="05000000000000000000" pitchFamily="2" charset="2"/>
              <a:buChar char="v"/>
            </a:pPr>
            <a:r>
              <a:rPr lang="de-DE" dirty="0">
                <a:latin typeface="Arial"/>
                <a:cs typeface="Arial"/>
              </a:rPr>
              <a:t>       </a:t>
            </a:r>
            <a:r>
              <a:rPr lang="de-DE" sz="2000" i="1" dirty="0" err="1">
                <a:latin typeface="Arial"/>
                <a:cs typeface="Arial"/>
              </a:rPr>
              <a:t>Historia</a:t>
            </a:r>
            <a:r>
              <a:rPr lang="de-DE" sz="2000" i="1" dirty="0">
                <a:latin typeface="Arial"/>
                <a:cs typeface="Arial"/>
              </a:rPr>
              <a:t>: Zeitschrift Für Alte Geschichte, vol. 58, </a:t>
            </a:r>
            <a:r>
              <a:rPr lang="de-DE" sz="2000" i="1" dirty="0" err="1">
                <a:latin typeface="Arial"/>
                <a:cs typeface="Arial"/>
              </a:rPr>
              <a:t>no</a:t>
            </a:r>
            <a:r>
              <a:rPr lang="de-DE" sz="2000" i="1" dirty="0">
                <a:latin typeface="Arial"/>
                <a:cs typeface="Arial"/>
              </a:rPr>
              <a:t>. 4, 2009.</a:t>
            </a:r>
          </a:p>
          <a:p>
            <a:endParaRPr lang="de-DE" dirty="0">
              <a:latin typeface="Arial" panose="020B0604020202020204" pitchFamily="34" charset="0"/>
              <a:cs typeface="Arial" panose="020B0604020202020204" pitchFamily="34" charset="0"/>
            </a:endParaRPr>
          </a:p>
          <a:p>
            <a:pPr>
              <a:buSzPct val="125000"/>
              <a:buFont typeface="Wingdings" panose="05000000000000000000" pitchFamily="2" charset="2"/>
              <a:buChar char="v"/>
            </a:pPr>
            <a:r>
              <a:rPr lang="en-GB" sz="2000" dirty="0">
                <a:latin typeface="Arial" panose="020B0604020202020204" pitchFamily="34" charset="0"/>
                <a:cs typeface="Arial" panose="020B0604020202020204" pitchFamily="34" charset="0"/>
              </a:rPr>
              <a:t>       Christopher A Matthew</a:t>
            </a:r>
          </a:p>
          <a:p>
            <a:pPr marL="1219200" lvl="3" indent="-396240">
              <a:buSzPct val="135000"/>
              <a:buChar char="•"/>
              <a:defRPr b="0"/>
            </a:pPr>
            <a:r>
              <a:rPr lang="en-GB" sz="1800" dirty="0">
                <a:latin typeface="Arial" panose="020B0604020202020204" pitchFamily="34" charset="0"/>
                <a:cs typeface="Arial" panose="020B0604020202020204" pitchFamily="34" charset="0"/>
              </a:rPr>
              <a:t>Ancient Warfare researcher.</a:t>
            </a:r>
          </a:p>
          <a:p>
            <a:pPr marL="1219200" lvl="3" indent="-396240">
              <a:buSzPct val="135000"/>
              <a:buChar char="•"/>
              <a:defRPr b="0"/>
            </a:pPr>
            <a:r>
              <a:rPr lang="en-GB" sz="1800" dirty="0">
                <a:latin typeface="Arial" panose="020B0604020202020204" pitchFamily="34" charset="0"/>
                <a:cs typeface="Arial" panose="020B0604020202020204" pitchFamily="34" charset="0"/>
              </a:rPr>
              <a:t>Specialises in the mechanics of Ancient Warfare.</a:t>
            </a:r>
          </a:p>
          <a:p>
            <a:pPr marL="1219200" lvl="3" indent="-396240">
              <a:buSzPct val="135000"/>
              <a:buChar char="•"/>
              <a:defRPr b="0"/>
            </a:pPr>
            <a:r>
              <a:rPr lang="en-GB" sz="1800" dirty="0">
                <a:latin typeface="Arial" panose="020B0604020202020204" pitchFamily="34" charset="0"/>
                <a:cs typeface="Arial" panose="020B0604020202020204" pitchFamily="34" charset="0"/>
              </a:rPr>
              <a:t>Lecturer at Macquarie University, University of Newcastle and Australian National University.</a:t>
            </a:r>
          </a:p>
          <a:p>
            <a:pPr marL="1219200" lvl="3" indent="-396240">
              <a:buSzPct val="135000"/>
              <a:buChar char="•"/>
              <a:defRPr b="0"/>
            </a:pPr>
            <a:r>
              <a:rPr lang="en-GB" sz="1800" dirty="0">
                <a:latin typeface="Arial"/>
                <a:cs typeface="Arial"/>
              </a:rPr>
              <a:t>A number of books including  “A Storm of Spears: Understanding the Greek Hoplite At War” (2012).</a:t>
            </a:r>
          </a:p>
          <a:p>
            <a:pPr marL="1219200" lvl="3" indent="-396240">
              <a:buSzPct val="135000"/>
              <a:buChar char="•"/>
              <a:defRPr b="0"/>
            </a:pPr>
            <a:r>
              <a:rPr lang="en-GB" sz="1800" dirty="0">
                <a:latin typeface="Arial" panose="020B0604020202020204" pitchFamily="34" charset="0"/>
                <a:cs typeface="Arial" panose="020B0604020202020204" pitchFamily="34" charset="0"/>
              </a:rPr>
              <a:t>Involved in U.K. documentary “Ancient Black Ops.”  </a:t>
            </a:r>
          </a:p>
          <a:p>
            <a:pPr marL="274320" lvl="1" indent="0">
              <a:buSzPct val="125000"/>
              <a:buNone/>
              <a:defRPr b="0"/>
            </a:pP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(A.C.U., n.d.).</a:t>
            </a:r>
          </a:p>
          <a:p>
            <a:endParaRPr lang="en-GB" dirty="0"/>
          </a:p>
        </p:txBody>
      </p:sp>
      <p:pic>
        <p:nvPicPr>
          <p:cNvPr id="4" name="IMG_4671.png" descr="IMG_4671.png">
            <a:hlinkClick r:id="rId2"/>
            <a:extLst>
              <a:ext uri="{FF2B5EF4-FFF2-40B4-BE49-F238E27FC236}">
                <a16:creationId xmlns:a16="http://schemas.microsoft.com/office/drawing/2014/main" id="{7F495E07-5C8A-110A-600B-F2C2402C738A}"/>
              </a:ext>
            </a:extLst>
          </p:cNvPr>
          <p:cNvPicPr>
            <a:picLocks noChangeAspect="1"/>
          </p:cNvPicPr>
          <p:nvPr/>
        </p:nvPicPr>
        <p:blipFill>
          <a:blip r:embed="rId3"/>
          <a:srcRect l="48437" t="15104" r="9570" b="11371"/>
          <a:stretch>
            <a:fillRect/>
          </a:stretch>
        </p:blipFill>
        <p:spPr>
          <a:xfrm>
            <a:off x="8645763" y="2371306"/>
            <a:ext cx="3069581" cy="3616745"/>
          </a:xfrm>
          <a:prstGeom prst="ellipse">
            <a:avLst/>
          </a:prstGeom>
          <a:ln w="63500" cap="rnd">
            <a:solidFill>
              <a:schemeClr val="bg2">
                <a:lumMod val="25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25764A94-FAB8-6A68-CE2B-6CC965743853}"/>
              </a:ext>
            </a:extLst>
          </p:cNvPr>
          <p:cNvSpPr txBox="1"/>
          <p:nvPr/>
        </p:nvSpPr>
        <p:spPr>
          <a:xfrm>
            <a:off x="10830127" y="5772607"/>
            <a:ext cx="885217" cy="215444"/>
          </a:xfrm>
          <a:prstGeom prst="rect">
            <a:avLst/>
          </a:prstGeom>
          <a:noFill/>
        </p:spPr>
        <p:txBody>
          <a:bodyPr wrap="square">
            <a:spAutoFit/>
          </a:bodyPr>
          <a:lstStyle/>
          <a:p>
            <a:r>
              <a:rPr lang="en-GB" sz="800" dirty="0"/>
              <a:t>(A.C.U. n.d.)</a:t>
            </a:r>
          </a:p>
        </p:txBody>
      </p:sp>
      <p:sp>
        <p:nvSpPr>
          <p:cNvPr id="5" name="TextBox 4">
            <a:extLst>
              <a:ext uri="{FF2B5EF4-FFF2-40B4-BE49-F238E27FC236}">
                <a16:creationId xmlns:a16="http://schemas.microsoft.com/office/drawing/2014/main" id="{902920F8-03F6-70F4-AAB4-E50F2793C0F0}"/>
              </a:ext>
            </a:extLst>
          </p:cNvPr>
          <p:cNvSpPr txBox="1"/>
          <p:nvPr/>
        </p:nvSpPr>
        <p:spPr>
          <a:xfrm>
            <a:off x="10470078" y="1603168"/>
            <a:ext cx="1248888"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latin typeface="Calibri"/>
                <a:cs typeface="Calibri"/>
              </a:rPr>
              <a:t>(Matthew, 2009, p. 395).</a:t>
            </a:r>
            <a:endParaRPr lang="en-GB" dirty="0"/>
          </a:p>
        </p:txBody>
      </p:sp>
    </p:spTree>
    <p:extLst>
      <p:ext uri="{BB962C8B-B14F-4D97-AF65-F5344CB8AC3E}">
        <p14:creationId xmlns:p14="http://schemas.microsoft.com/office/powerpoint/2010/main" val="677662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7FA026F-056A-F728-1F2A-FDA3CB21DF55}"/>
              </a:ext>
            </a:extLst>
          </p:cNvPr>
          <p:cNvSpPr txBox="1"/>
          <p:nvPr/>
        </p:nvSpPr>
        <p:spPr>
          <a:xfrm>
            <a:off x="38911" y="278040"/>
            <a:ext cx="12114178" cy="523220"/>
          </a:xfrm>
          <a:prstGeom prst="rect">
            <a:avLst/>
          </a:prstGeom>
          <a:noFill/>
        </p:spPr>
        <p:txBody>
          <a:bodyPr wrap="square">
            <a:spAutoFit/>
          </a:bodyPr>
          <a:lstStyle/>
          <a:p>
            <a:pPr algn="ctr"/>
            <a:r>
              <a:rPr lang="en-GB" sz="2800" b="1" dirty="0"/>
              <a:t>MATTHEW’S ARGUMENT: THE ESTABLISHED THEORIES ON OTHISMOS</a:t>
            </a:r>
          </a:p>
        </p:txBody>
      </p:sp>
      <p:sp>
        <p:nvSpPr>
          <p:cNvPr id="7" name="OTHISMOS">
            <a:extLst>
              <a:ext uri="{FF2B5EF4-FFF2-40B4-BE49-F238E27FC236}">
                <a16:creationId xmlns:a16="http://schemas.microsoft.com/office/drawing/2014/main" id="{5A96D3A3-B13F-7702-DF86-DA56AA0C7D4A}"/>
              </a:ext>
            </a:extLst>
          </p:cNvPr>
          <p:cNvSpPr txBox="1"/>
          <p:nvPr/>
        </p:nvSpPr>
        <p:spPr>
          <a:xfrm>
            <a:off x="428018" y="962655"/>
            <a:ext cx="11585642" cy="16722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sz="3500" u="sng"/>
            </a:lvl1pPr>
          </a:lstStyle>
          <a:p>
            <a:r>
              <a:rPr sz="1800" b="1" dirty="0"/>
              <a:t>OTHISMOS</a:t>
            </a:r>
            <a:endParaRPr lang="en-GB" sz="2000" b="1" dirty="0"/>
          </a:p>
          <a:p>
            <a:pPr marL="171450" indent="-171450">
              <a:buFont typeface="Wingdings" panose="05000000000000000000" pitchFamily="2" charset="2"/>
              <a:buChar char="§"/>
            </a:pPr>
            <a:r>
              <a:rPr lang="en-GB" sz="1600" u="none" dirty="0">
                <a:latin typeface="Arial" panose="020B0604020202020204" pitchFamily="34" charset="0"/>
                <a:cs typeface="Arial" panose="020B0604020202020204" pitchFamily="34" charset="0"/>
              </a:rPr>
              <a:t>The hot topic of ancient warfare.</a:t>
            </a:r>
          </a:p>
          <a:p>
            <a:pPr marL="171450" indent="-171450">
              <a:buFont typeface="Wingdings" panose="05000000000000000000" pitchFamily="2" charset="2"/>
              <a:buChar char="§"/>
            </a:pPr>
            <a:r>
              <a:rPr lang="en-GB" sz="1600" u="none" dirty="0">
                <a:latin typeface="Arial" panose="020B0604020202020204" pitchFamily="34" charset="0"/>
                <a:cs typeface="Arial" panose="020B0604020202020204" pitchFamily="34" charset="0"/>
              </a:rPr>
              <a:t>Considerable debate surrounding the interpretation of the meaning of </a:t>
            </a:r>
            <a:r>
              <a:rPr lang="en-GB" sz="1600" u="none" dirty="0" err="1">
                <a:latin typeface="Arial" panose="020B0604020202020204" pitchFamily="34" charset="0"/>
                <a:cs typeface="Arial" panose="020B0604020202020204" pitchFamily="34" charset="0"/>
              </a:rPr>
              <a:t>Othismos</a:t>
            </a:r>
            <a:r>
              <a:rPr lang="en-GB" sz="1600" u="none" dirty="0">
                <a:latin typeface="Arial" panose="020B0604020202020204" pitchFamily="34" charset="0"/>
                <a:cs typeface="Arial" panose="020B0604020202020204" pitchFamily="34" charset="0"/>
              </a:rPr>
              <a:t> as “the action of one group of hoplites, physically pushing against another.” </a:t>
            </a:r>
            <a:r>
              <a:rPr lang="en-GB" sz="1400" u="none" dirty="0">
                <a:latin typeface="Arial" panose="020B0604020202020204" pitchFamily="34" charset="0"/>
                <a:cs typeface="Arial" panose="020B0604020202020204" pitchFamily="34" charset="0"/>
              </a:rPr>
              <a:t>(Matthew, 2009, p. 395).</a:t>
            </a:r>
          </a:p>
          <a:p>
            <a:pPr marL="171450" indent="-171450">
              <a:buFont typeface="Wingdings" panose="05000000000000000000" pitchFamily="2" charset="2"/>
              <a:buChar char="§"/>
            </a:pPr>
            <a:endParaRPr lang="en-GB" sz="1600" u="none" dirty="0"/>
          </a:p>
          <a:p>
            <a:endParaRPr sz="2000" dirty="0"/>
          </a:p>
        </p:txBody>
      </p:sp>
      <p:sp>
        <p:nvSpPr>
          <p:cNvPr id="11" name="TextBox 10">
            <a:extLst>
              <a:ext uri="{FF2B5EF4-FFF2-40B4-BE49-F238E27FC236}">
                <a16:creationId xmlns:a16="http://schemas.microsoft.com/office/drawing/2014/main" id="{94C5BA0C-049C-84F7-379A-F3363F719216}"/>
              </a:ext>
            </a:extLst>
          </p:cNvPr>
          <p:cNvSpPr txBox="1"/>
          <p:nvPr/>
        </p:nvSpPr>
        <p:spPr>
          <a:xfrm>
            <a:off x="428017" y="4912664"/>
            <a:ext cx="5198229" cy="1908215"/>
          </a:xfrm>
          <a:prstGeom prst="rect">
            <a:avLst/>
          </a:prstGeom>
          <a:noFill/>
        </p:spPr>
        <p:txBody>
          <a:bodyPr wrap="square">
            <a:spAutoFit/>
          </a:bodyPr>
          <a:lstStyle/>
          <a:p>
            <a:r>
              <a:rPr lang="en-GB" b="1" dirty="0"/>
              <a:t>THE ORTHODOX VIEW/ LITERAL MODEL</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Pushing is to be taken literally. </a:t>
            </a:r>
            <a:r>
              <a:rPr lang="en-GB" sz="1400" dirty="0">
                <a:latin typeface="Arial" panose="020B0604020202020204" pitchFamily="34" charset="0"/>
                <a:cs typeface="Arial" panose="020B0604020202020204" pitchFamily="34" charset="0"/>
              </a:rPr>
              <a:t>(Matthew, 2009, p. 395). </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“A violent collision of two opposing forces, generally considered to have been charging upon one another.” </a:t>
            </a:r>
            <a:r>
              <a:rPr lang="en-GB" sz="1400" dirty="0">
                <a:latin typeface="Arial" panose="020B0604020202020204" pitchFamily="34" charset="0"/>
                <a:cs typeface="Arial" panose="020B0604020202020204" pitchFamily="34" charset="0"/>
              </a:rPr>
              <a:t>(Matthew, 2009, p. 395).</a:t>
            </a:r>
          </a:p>
          <a:p>
            <a:pPr marL="285750" indent="-285750">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8BA34BED-AE56-46E7-CDFD-21F19CED8E87}"/>
              </a:ext>
            </a:extLst>
          </p:cNvPr>
          <p:cNvSpPr txBox="1"/>
          <p:nvPr/>
        </p:nvSpPr>
        <p:spPr>
          <a:xfrm>
            <a:off x="6297040" y="4912664"/>
            <a:ext cx="5466941" cy="1877437"/>
          </a:xfrm>
          <a:prstGeom prst="rect">
            <a:avLst/>
          </a:prstGeom>
          <a:noFill/>
        </p:spPr>
        <p:txBody>
          <a:bodyPr wrap="square">
            <a:spAutoFit/>
          </a:bodyPr>
          <a:lstStyle/>
          <a:p>
            <a:r>
              <a:rPr lang="en-GB" b="1" dirty="0"/>
              <a:t>THE HERETICAL VIEW/ FIGURATIVE MODEL</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“Interprets the word </a:t>
            </a:r>
            <a:r>
              <a:rPr lang="en-GB" sz="1600" dirty="0" err="1">
                <a:latin typeface="Arial" panose="020B0604020202020204" pitchFamily="34" charset="0"/>
                <a:cs typeface="Arial" panose="020B0604020202020204" pitchFamily="34" charset="0"/>
              </a:rPr>
              <a:t>Othismos</a:t>
            </a:r>
            <a:r>
              <a:rPr lang="en-GB" sz="1600" dirty="0">
                <a:latin typeface="Arial" panose="020B0604020202020204" pitchFamily="34" charset="0"/>
                <a:cs typeface="Arial" panose="020B0604020202020204" pitchFamily="34" charset="0"/>
              </a:rPr>
              <a:t> in the metaphorical sense.” </a:t>
            </a:r>
            <a:r>
              <a:rPr lang="en-GB" sz="1400" dirty="0">
                <a:latin typeface="Arial" panose="020B0604020202020204" pitchFamily="34" charset="0"/>
                <a:cs typeface="Arial" panose="020B0604020202020204" pitchFamily="34" charset="0"/>
              </a:rPr>
              <a:t>(Matthew, 2009, p. 396).</a:t>
            </a: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There was no collision and the fighting was at a distance. The pushing element simply meant, forcing the opposition away. </a:t>
            </a:r>
            <a:r>
              <a:rPr lang="en-GB" sz="1400" dirty="0">
                <a:latin typeface="Arial" panose="020B0604020202020204" pitchFamily="34" charset="0"/>
                <a:cs typeface="Arial" panose="020B0604020202020204" pitchFamily="34" charset="0"/>
              </a:rPr>
              <a:t>(Matthew, 2009, p. 396).</a:t>
            </a:r>
          </a:p>
          <a:p>
            <a:endParaRPr lang="en-GB" dirty="0"/>
          </a:p>
        </p:txBody>
      </p:sp>
      <p:sp>
        <p:nvSpPr>
          <p:cNvPr id="20" name="TextBox 19">
            <a:extLst>
              <a:ext uri="{FF2B5EF4-FFF2-40B4-BE49-F238E27FC236}">
                <a16:creationId xmlns:a16="http://schemas.microsoft.com/office/drawing/2014/main" id="{05D95923-FD74-A61A-48D7-CDB13ADEA233}"/>
              </a:ext>
            </a:extLst>
          </p:cNvPr>
          <p:cNvSpPr txBox="1"/>
          <p:nvPr/>
        </p:nvSpPr>
        <p:spPr>
          <a:xfrm>
            <a:off x="9537970" y="4608335"/>
            <a:ext cx="1725830" cy="215444"/>
          </a:xfrm>
          <a:prstGeom prst="rect">
            <a:avLst/>
          </a:prstGeom>
          <a:noFill/>
        </p:spPr>
        <p:txBody>
          <a:bodyPr wrap="square">
            <a:spAutoFit/>
          </a:bodyPr>
          <a:lstStyle/>
          <a:p>
            <a:r>
              <a:rPr lang="en-GB" sz="800" dirty="0">
                <a:hlinkClick r:id="rId2">
                  <a:extLst>
                    <a:ext uri="{A12FA001-AC4F-418D-AE19-62706E023703}">
                      <ahyp:hlinkClr xmlns:ahyp="http://schemas.microsoft.com/office/drawing/2018/hyperlinkcolor" val="tx"/>
                    </a:ext>
                  </a:extLst>
                </a:hlinkClick>
              </a:rPr>
              <a:t>Battle of Plataea - Wikipedia</a:t>
            </a:r>
            <a:endParaRPr lang="en-GB" sz="700" dirty="0"/>
          </a:p>
        </p:txBody>
      </p:sp>
      <p:sp>
        <p:nvSpPr>
          <p:cNvPr id="2" name="TextBox 1">
            <a:extLst>
              <a:ext uri="{FF2B5EF4-FFF2-40B4-BE49-F238E27FC236}">
                <a16:creationId xmlns:a16="http://schemas.microsoft.com/office/drawing/2014/main" id="{93F881A6-C39D-7477-4894-C02E11EBBB0D}"/>
              </a:ext>
            </a:extLst>
          </p:cNvPr>
          <p:cNvSpPr txBox="1"/>
          <p:nvPr/>
        </p:nvSpPr>
        <p:spPr>
          <a:xfrm>
            <a:off x="4386554" y="4588080"/>
            <a:ext cx="924128" cy="215444"/>
          </a:xfrm>
          <a:prstGeom prst="rect">
            <a:avLst/>
          </a:prstGeom>
          <a:noFill/>
        </p:spPr>
        <p:txBody>
          <a:bodyPr wrap="square" rtlCol="0">
            <a:spAutoFit/>
          </a:bodyPr>
          <a:lstStyle/>
          <a:p>
            <a:r>
              <a:rPr lang="en-GB" sz="800" dirty="0"/>
              <a:t>(White, 2018)</a:t>
            </a:r>
          </a:p>
        </p:txBody>
      </p:sp>
      <p:pic>
        <p:nvPicPr>
          <p:cNvPr id="2050" name="Picture 2">
            <a:hlinkClick r:id="rId3"/>
            <a:extLst>
              <a:ext uri="{FF2B5EF4-FFF2-40B4-BE49-F238E27FC236}">
                <a16:creationId xmlns:a16="http://schemas.microsoft.com/office/drawing/2014/main" id="{0F7843BA-4D13-37CB-0F73-1A5C14CF7785}"/>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112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6616557" y="2268125"/>
            <a:ext cx="4438435" cy="2319955"/>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Connector 2">
            <a:extLst>
              <a:ext uri="{FF2B5EF4-FFF2-40B4-BE49-F238E27FC236}">
                <a16:creationId xmlns:a16="http://schemas.microsoft.com/office/drawing/2014/main" id="{1F2D9052-08A3-FF4D-0A9A-02A4276B4198}"/>
              </a:ext>
            </a:extLst>
          </p:cNvPr>
          <p:cNvCxnSpPr>
            <a:cxnSpLocks/>
          </p:cNvCxnSpPr>
          <p:nvPr/>
        </p:nvCxnSpPr>
        <p:spPr>
          <a:xfrm flipV="1">
            <a:off x="5894962" y="2493139"/>
            <a:ext cx="0" cy="3620025"/>
          </a:xfrm>
          <a:prstGeom prst="line">
            <a:avLst/>
          </a:prstGeom>
          <a:ln>
            <a:solidFill>
              <a:schemeClr val="bg2">
                <a:lumMod val="50000"/>
              </a:schemeClr>
            </a:solidFill>
          </a:ln>
        </p:spPr>
        <p:style>
          <a:lnRef idx="3">
            <a:schemeClr val="accent5"/>
          </a:lnRef>
          <a:fillRef idx="0">
            <a:schemeClr val="accent5"/>
          </a:fillRef>
          <a:effectRef idx="2">
            <a:schemeClr val="accent5"/>
          </a:effectRef>
          <a:fontRef idx="minor">
            <a:schemeClr val="tx1"/>
          </a:fontRef>
        </p:style>
      </p:cxnSp>
      <p:pic>
        <p:nvPicPr>
          <p:cNvPr id="5" name="Picture 4">
            <a:extLst>
              <a:ext uri="{FF2B5EF4-FFF2-40B4-BE49-F238E27FC236}">
                <a16:creationId xmlns:a16="http://schemas.microsoft.com/office/drawing/2014/main" id="{11FF5F90-13C0-03F6-6B6B-1C145CE363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305" y="2268125"/>
            <a:ext cx="4263337" cy="2340210"/>
          </a:xfrm>
          <a:prstGeom prst="rect">
            <a:avLst/>
          </a:prstGeom>
        </p:spPr>
      </p:pic>
    </p:spTree>
    <p:extLst>
      <p:ext uri="{BB962C8B-B14F-4D97-AF65-F5344CB8AC3E}">
        <p14:creationId xmlns:p14="http://schemas.microsoft.com/office/powerpoint/2010/main" val="1764263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30B047-FE65-C44E-5A50-31948541B97C}"/>
              </a:ext>
            </a:extLst>
          </p:cNvPr>
          <p:cNvSpPr txBox="1"/>
          <p:nvPr/>
        </p:nvSpPr>
        <p:spPr>
          <a:xfrm>
            <a:off x="479493" y="294541"/>
            <a:ext cx="11233014" cy="523220"/>
          </a:xfrm>
          <a:prstGeom prst="rect">
            <a:avLst/>
          </a:prstGeom>
          <a:noFill/>
        </p:spPr>
        <p:txBody>
          <a:bodyPr wrap="square">
            <a:spAutoFit/>
          </a:bodyPr>
          <a:lstStyle/>
          <a:p>
            <a:r>
              <a:rPr lang="en-GB" sz="2800" b="1" dirty="0"/>
              <a:t>THE EVIDENCE: MATTHEW USES PRIMARY SOURCES DESCRIPTIONS</a:t>
            </a:r>
          </a:p>
        </p:txBody>
      </p:sp>
      <p:sp>
        <p:nvSpPr>
          <p:cNvPr id="19" name="TextBox 18">
            <a:extLst>
              <a:ext uri="{FF2B5EF4-FFF2-40B4-BE49-F238E27FC236}">
                <a16:creationId xmlns:a16="http://schemas.microsoft.com/office/drawing/2014/main" id="{47887148-E0BD-65E9-EF16-B4EE81A9AD0D}"/>
              </a:ext>
            </a:extLst>
          </p:cNvPr>
          <p:cNvSpPr txBox="1"/>
          <p:nvPr/>
        </p:nvSpPr>
        <p:spPr>
          <a:xfrm>
            <a:off x="333172" y="1250164"/>
            <a:ext cx="5581245" cy="3985706"/>
          </a:xfrm>
          <a:prstGeom prst="rect">
            <a:avLst/>
          </a:prstGeom>
          <a:noFill/>
        </p:spPr>
        <p:txBody>
          <a:bodyPr wrap="square">
            <a:spAutoFit/>
          </a:bodyPr>
          <a:lstStyle/>
          <a:p>
            <a:r>
              <a:rPr lang="en-GB" b="1" dirty="0"/>
              <a:t>THE LITERAL MODEL</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Only 4 instances where a collision is described.</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Battle of </a:t>
            </a:r>
            <a:r>
              <a:rPr lang="en-GB" sz="1700" dirty="0" err="1">
                <a:latin typeface="Calibri" panose="020F0502020204030204" pitchFamily="34" charset="0"/>
                <a:ea typeface="Calibri" panose="020F0502020204030204" pitchFamily="34" charset="0"/>
                <a:cs typeface="Calibri" panose="020F0502020204030204" pitchFamily="34" charset="0"/>
              </a:rPr>
              <a:t>Delium</a:t>
            </a:r>
            <a:r>
              <a:rPr lang="en-GB" sz="1700" dirty="0">
                <a:latin typeface="Calibri" panose="020F0502020204030204" pitchFamily="34" charset="0"/>
                <a:ea typeface="Calibri" panose="020F0502020204030204" pitchFamily="34" charset="0"/>
                <a:cs typeface="Calibri" panose="020F0502020204030204" pitchFamily="34" charset="0"/>
              </a:rPr>
              <a:t> 424 BC: Thucydides 4.96 says that both sides “are said to have collided at the run.” (</a:t>
            </a:r>
            <a:r>
              <a:rPr lang="en-GB" sz="1400" dirty="0">
                <a:latin typeface="Calibri" panose="020F0502020204030204" pitchFamily="34" charset="0"/>
                <a:ea typeface="Calibri" panose="020F0502020204030204" pitchFamily="34" charset="0"/>
                <a:cs typeface="Calibri" panose="020F0502020204030204" pitchFamily="34" charset="0"/>
              </a:rPr>
              <a:t>Matthew, 2009, p. 397)</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Battle of </a:t>
            </a:r>
            <a:r>
              <a:rPr lang="en-GB" sz="1700" dirty="0" err="1">
                <a:latin typeface="Calibri" panose="020F0502020204030204" pitchFamily="34" charset="0"/>
                <a:ea typeface="Calibri" panose="020F0502020204030204" pitchFamily="34" charset="0"/>
                <a:cs typeface="Calibri" panose="020F0502020204030204" pitchFamily="34" charset="0"/>
              </a:rPr>
              <a:t>Coronea</a:t>
            </a:r>
            <a:r>
              <a:rPr lang="en-GB" sz="1700" dirty="0">
                <a:latin typeface="Calibri" panose="020F0502020204030204" pitchFamily="34" charset="0"/>
                <a:ea typeface="Calibri" panose="020F0502020204030204" pitchFamily="34" charset="0"/>
                <a:cs typeface="Calibri" panose="020F0502020204030204" pitchFamily="34" charset="0"/>
              </a:rPr>
              <a:t> 394 BC: Xenophon says that the Thebans and Spartans “collided head on and were similarly pressed ‘shield against shield.’  </a:t>
            </a:r>
            <a:r>
              <a:rPr lang="en-GB" sz="1400" dirty="0">
                <a:latin typeface="Calibri" panose="020F0502020204030204" pitchFamily="34" charset="0"/>
                <a:ea typeface="Calibri" panose="020F0502020204030204" pitchFamily="34" charset="0"/>
                <a:cs typeface="Calibri" panose="020F0502020204030204" pitchFamily="34" charset="0"/>
              </a:rPr>
              <a:t>(Xen. Hell. 4.3.19)</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Even without a collision there was still evidence of pushing. Polybius and  Arrian talk of the rear ranks pushing forward to stop the front ranks “from routing.” </a:t>
            </a:r>
            <a:r>
              <a:rPr lang="en-GB" sz="1400" dirty="0">
                <a:latin typeface="Calibri" panose="020F0502020204030204" pitchFamily="34" charset="0"/>
                <a:ea typeface="Calibri" panose="020F0502020204030204" pitchFamily="34" charset="0"/>
                <a:cs typeface="Calibri" panose="020F0502020204030204" pitchFamily="34" charset="0"/>
              </a:rPr>
              <a:t>(Matthew, 2009 p. 399).</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t> </a:t>
            </a:r>
          </a:p>
          <a:p>
            <a:endParaRPr lang="en-GB" dirty="0"/>
          </a:p>
        </p:txBody>
      </p:sp>
      <p:sp>
        <p:nvSpPr>
          <p:cNvPr id="20" name="TextBox 19">
            <a:extLst>
              <a:ext uri="{FF2B5EF4-FFF2-40B4-BE49-F238E27FC236}">
                <a16:creationId xmlns:a16="http://schemas.microsoft.com/office/drawing/2014/main" id="{9C63F578-FA94-74F1-0788-D45753091E3A}"/>
              </a:ext>
            </a:extLst>
          </p:cNvPr>
          <p:cNvSpPr txBox="1"/>
          <p:nvPr/>
        </p:nvSpPr>
        <p:spPr>
          <a:xfrm>
            <a:off x="6673174" y="1250163"/>
            <a:ext cx="5185654" cy="4047262"/>
          </a:xfrm>
          <a:prstGeom prst="rect">
            <a:avLst/>
          </a:prstGeom>
          <a:noFill/>
        </p:spPr>
        <p:txBody>
          <a:bodyPr wrap="square" lIns="91440" tIns="45720" rIns="91440" bIns="45720" rtlCol="0" anchor="t">
            <a:spAutoFit/>
          </a:bodyPr>
          <a:lstStyle/>
          <a:p>
            <a:r>
              <a:rPr lang="en-GB" b="1" dirty="0"/>
              <a:t>THE FIGURATIVE MODEL</a:t>
            </a:r>
          </a:p>
          <a:p>
            <a:pPr marL="285750" indent="-285750">
              <a:buFont typeface="Wingdings" panose="05000000000000000000" pitchFamily="2" charset="2"/>
              <a:buChar char="§"/>
            </a:pPr>
            <a:r>
              <a:rPr lang="en-GB" sz="1700" dirty="0" err="1">
                <a:latin typeface="Calibri" panose="020F0502020204030204" pitchFamily="34" charset="0"/>
                <a:ea typeface="Calibri" panose="020F0502020204030204" pitchFamily="34" charset="0"/>
                <a:cs typeface="Calibri" panose="020F0502020204030204" pitchFamily="34" charset="0"/>
              </a:rPr>
              <a:t>Coronea</a:t>
            </a:r>
            <a:r>
              <a:rPr lang="en-GB" sz="1700" dirty="0">
                <a:latin typeface="Calibri" panose="020F0502020204030204" pitchFamily="34" charset="0"/>
                <a:ea typeface="Calibri" panose="020F0502020204030204" pitchFamily="34" charset="0"/>
                <a:cs typeface="Calibri" panose="020F0502020204030204" pitchFamily="34" charset="0"/>
              </a:rPr>
              <a:t>: Quoting Xenophon Matthew </a:t>
            </a:r>
            <a:r>
              <a:rPr lang="en-GB" sz="1400" dirty="0">
                <a:latin typeface="Calibri" panose="020F0502020204030204" pitchFamily="34" charset="0"/>
                <a:ea typeface="Calibri" panose="020F0502020204030204" pitchFamily="34" charset="0"/>
                <a:cs typeface="Calibri" panose="020F0502020204030204" pitchFamily="34" charset="0"/>
              </a:rPr>
              <a:t>(2009) </a:t>
            </a:r>
            <a:r>
              <a:rPr lang="en-GB" sz="1700" dirty="0">
                <a:latin typeface="Calibri" panose="020F0502020204030204" pitchFamily="34" charset="0"/>
                <a:ea typeface="Calibri" panose="020F0502020204030204" pitchFamily="34" charset="0"/>
                <a:cs typeface="Calibri" panose="020F0502020204030204" pitchFamily="34" charset="0"/>
              </a:rPr>
              <a:t>says that “the initial clash was made “within the spear thrust of the enemy.” </a:t>
            </a:r>
            <a:r>
              <a:rPr lang="en-GB" sz="1400" dirty="0">
                <a:latin typeface="Calibri" panose="020F0502020204030204" pitchFamily="34" charset="0"/>
                <a:ea typeface="Calibri" panose="020F0502020204030204" pitchFamily="34" charset="0"/>
                <a:cs typeface="Calibri" panose="020F0502020204030204" pitchFamily="34" charset="0"/>
              </a:rPr>
              <a:t>(Xen. Hell. 4.3.17).</a:t>
            </a: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The ‘Tearless Battle’</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700" dirty="0">
                <a:latin typeface="Calibri" panose="020F0502020204030204" pitchFamily="34" charset="0"/>
                <a:ea typeface="Calibri" panose="020F0502020204030204" pitchFamily="34" charset="0"/>
                <a:cs typeface="Calibri" panose="020F0502020204030204" pitchFamily="34" charset="0"/>
              </a:rPr>
              <a:t>of 368 BC: the Argives suffered their first casualties “within range” </a:t>
            </a:r>
            <a:r>
              <a:rPr lang="en-GB" sz="1400" dirty="0">
                <a:latin typeface="Calibri" panose="020F0502020204030204" pitchFamily="34" charset="0"/>
                <a:ea typeface="Calibri" panose="020F0502020204030204" pitchFamily="34" charset="0"/>
                <a:cs typeface="Calibri" panose="020F0502020204030204" pitchFamily="34" charset="0"/>
              </a:rPr>
              <a:t>(Xen Hell. 7.1.31</a:t>
            </a:r>
            <a:r>
              <a:rPr lang="en-GB" sz="1700" dirty="0">
                <a:latin typeface="Calibri" panose="020F0502020204030204" pitchFamily="34" charset="0"/>
                <a:ea typeface="Calibri" panose="020F0502020204030204" pitchFamily="34" charset="0"/>
                <a:cs typeface="Calibri" panose="020F0502020204030204" pitchFamily="34" charset="0"/>
              </a:rPr>
              <a:t>) of the Spartan spears. </a:t>
            </a:r>
            <a:r>
              <a:rPr lang="en-GB" sz="1400" dirty="0">
                <a:latin typeface="Calibri" panose="020F0502020204030204" pitchFamily="34" charset="0"/>
                <a:ea typeface="Calibri" panose="020F0502020204030204" pitchFamily="34" charset="0"/>
                <a:cs typeface="Calibri" panose="020F0502020204030204" pitchFamily="34" charset="0"/>
              </a:rPr>
              <a:t>(Matthew, 2009, p. 398).</a:t>
            </a:r>
          </a:p>
          <a:p>
            <a:pPr marL="285750" indent="-285750">
              <a:buFont typeface="Wingdings" panose="05000000000000000000" pitchFamily="2" charset="2"/>
              <a:buChar char="§"/>
            </a:pPr>
            <a:r>
              <a:rPr lang="en-GB" sz="1700" dirty="0">
                <a:latin typeface="Calibri"/>
                <a:ea typeface="Calibri" panose="020F0502020204030204" pitchFamily="34" charset="0"/>
                <a:cs typeface="Calibri"/>
              </a:rPr>
              <a:t>At </a:t>
            </a:r>
            <a:r>
              <a:rPr lang="en-GB" sz="1700" dirty="0" err="1">
                <a:latin typeface="Calibri"/>
                <a:ea typeface="Calibri" panose="020F0502020204030204" pitchFamily="34" charset="0"/>
                <a:cs typeface="Calibri"/>
              </a:rPr>
              <a:t>Palatea</a:t>
            </a:r>
            <a:r>
              <a:rPr lang="en-GB" sz="1700" dirty="0">
                <a:latin typeface="Calibri"/>
                <a:ea typeface="Calibri" panose="020F0502020204030204" pitchFamily="34" charset="0"/>
                <a:cs typeface="Calibri"/>
              </a:rPr>
              <a:t> the Persians and Spartans opposed each other over “a wicker barricade</a:t>
            </a:r>
            <a:r>
              <a:rPr lang="en-GB" sz="1400" dirty="0">
                <a:latin typeface="Calibri"/>
                <a:ea typeface="Calibri" panose="020F0502020204030204" pitchFamily="34" charset="0"/>
                <a:cs typeface="Calibri"/>
              </a:rPr>
              <a:t>” (Matthew, 2009, p. 399). </a:t>
            </a:r>
            <a:r>
              <a:rPr lang="en-GB" sz="1700" dirty="0">
                <a:latin typeface="Calibri"/>
                <a:ea typeface="Calibri" panose="020F0502020204030204" pitchFamily="34" charset="0"/>
                <a:cs typeface="Calibri"/>
              </a:rPr>
              <a:t>Therefore, the description that they “pressed hardest” </a:t>
            </a:r>
            <a:r>
              <a:rPr lang="en-GB" sz="1400" dirty="0">
                <a:latin typeface="Calibri"/>
                <a:ea typeface="Calibri" panose="020F0502020204030204" pitchFamily="34" charset="0"/>
                <a:cs typeface="Calibri"/>
              </a:rPr>
              <a:t>(</a:t>
            </a:r>
            <a:r>
              <a:rPr lang="en-GB" sz="1400" dirty="0" err="1">
                <a:latin typeface="Calibri"/>
                <a:ea typeface="Calibri" panose="020F0502020204030204" pitchFamily="34" charset="0"/>
                <a:cs typeface="Calibri"/>
              </a:rPr>
              <a:t>Hdt</a:t>
            </a:r>
            <a:r>
              <a:rPr lang="en-GB" sz="1400" dirty="0">
                <a:latin typeface="Calibri"/>
                <a:ea typeface="Calibri" panose="020F0502020204030204" pitchFamily="34" charset="0"/>
                <a:cs typeface="Calibri"/>
              </a:rPr>
              <a:t>. 9.63.) </a:t>
            </a:r>
            <a:r>
              <a:rPr lang="en-GB" sz="1700" dirty="0">
                <a:latin typeface="Calibri"/>
                <a:ea typeface="Calibri" panose="020F0502020204030204" pitchFamily="34" charset="0"/>
                <a:cs typeface="Calibri"/>
              </a:rPr>
              <a:t>is misleading and does not fit the idea of a collision. </a:t>
            </a:r>
            <a:r>
              <a:rPr lang="en-GB" sz="1400" dirty="0">
                <a:latin typeface="Calibri"/>
                <a:ea typeface="Calibri" panose="020F0502020204030204" pitchFamily="34" charset="0"/>
                <a:cs typeface="Calibri"/>
              </a:rPr>
              <a:t>(Matthew, 2009, p. 399).</a:t>
            </a:r>
          </a:p>
          <a:p>
            <a:endParaRPr lang="en-GB" sz="1700" dirty="0">
              <a:latin typeface="Calibri" panose="020F0502020204030204" pitchFamily="34" charset="0"/>
              <a:ea typeface="Calibri" panose="020F0502020204030204" pitchFamily="34" charset="0"/>
              <a:cs typeface="Calibri" panose="020F0502020204030204" pitchFamily="34" charset="0"/>
            </a:endParaRPr>
          </a:p>
          <a:p>
            <a:endParaRPr lang="en-GB" sz="17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21" name="IMG_4675.png" descr="IMG_4675.png">
            <a:hlinkClick r:id="rId2"/>
            <a:extLst>
              <a:ext uri="{FF2B5EF4-FFF2-40B4-BE49-F238E27FC236}">
                <a16:creationId xmlns:a16="http://schemas.microsoft.com/office/drawing/2014/main" id="{B11363D8-C8B6-E67B-6CDD-DBE2DC75195B}"/>
              </a:ext>
            </a:extLst>
          </p:cNvPr>
          <p:cNvPicPr>
            <a:picLocks noChangeAspect="1"/>
          </p:cNvPicPr>
          <p:nvPr/>
        </p:nvPicPr>
        <p:blipFill>
          <a:blip r:embed="rId3"/>
          <a:srcRect l="25153" t="33747" r="22952" b="21799"/>
          <a:stretch>
            <a:fillRect/>
          </a:stretch>
        </p:blipFill>
        <p:spPr>
          <a:xfrm>
            <a:off x="1225686" y="4383952"/>
            <a:ext cx="3336587" cy="2103675"/>
          </a:xfrm>
          <a:prstGeom prst="rect">
            <a:avLst/>
          </a:prstGeom>
          <a:ln w="12700">
            <a:miter lim="400000"/>
          </a:ln>
        </p:spPr>
      </p:pic>
      <p:sp>
        <p:nvSpPr>
          <p:cNvPr id="23" name="https://upload.wikimedia.org/wikipedia/commons/d/d5/Scene_of_the_Battle_of_Plataea.jpg">
            <a:extLst>
              <a:ext uri="{FF2B5EF4-FFF2-40B4-BE49-F238E27FC236}">
                <a16:creationId xmlns:a16="http://schemas.microsoft.com/office/drawing/2014/main" id="{327346F6-D0B2-F3E7-1D7B-89F52129123D}"/>
              </a:ext>
            </a:extLst>
          </p:cNvPr>
          <p:cNvSpPr txBox="1"/>
          <p:nvPr/>
        </p:nvSpPr>
        <p:spPr>
          <a:xfrm>
            <a:off x="7384312" y="8722797"/>
            <a:ext cx="4815618" cy="3488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1500"/>
            </a:lvl1pPr>
          </a:lstStyle>
          <a:p>
            <a:r>
              <a:rPr sz="800" dirty="0">
                <a:hlinkClick r:id="rId4"/>
              </a:rPr>
              <a:t>https://upload.wikimedia.org/wikipedia/commons/d/d5/Scene_of_the_Battle_of_Plataea.jpg</a:t>
            </a:r>
            <a:endParaRPr lang="en-GB" sz="800" dirty="0"/>
          </a:p>
          <a:p>
            <a:endParaRPr sz="800" dirty="0"/>
          </a:p>
        </p:txBody>
      </p:sp>
      <p:sp>
        <p:nvSpPr>
          <p:cNvPr id="24" name="https://pocketmags.com/eu/all-about-history-magazine/issue-120/articles/1191058/battle-of-plataea">
            <a:extLst>
              <a:ext uri="{FF2B5EF4-FFF2-40B4-BE49-F238E27FC236}">
                <a16:creationId xmlns:a16="http://schemas.microsoft.com/office/drawing/2014/main" id="{2FF3C686-6F8C-DC20-9659-D29A54EBC6B1}"/>
              </a:ext>
            </a:extLst>
          </p:cNvPr>
          <p:cNvSpPr txBox="1"/>
          <p:nvPr/>
        </p:nvSpPr>
        <p:spPr>
          <a:xfrm>
            <a:off x="1049258" y="6450606"/>
            <a:ext cx="3976256" cy="6258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1500"/>
            </a:lvl1pPr>
          </a:lstStyle>
          <a:p>
            <a:pPr algn="l"/>
            <a:r>
              <a:rPr lang="en-GB" sz="800" dirty="0">
                <a:hlinkClick r:id="rId5"/>
              </a:rPr>
              <a:t> </a:t>
            </a:r>
            <a:r>
              <a:rPr lang="en-GB" sz="900" dirty="0">
                <a:solidFill>
                  <a:srgbClr val="3A3A3A"/>
                </a:solidFill>
                <a:latin typeface="Open Sans" panose="020B0606030504020204" pitchFamily="34" charset="0"/>
              </a:rPr>
              <a:t> </a:t>
            </a:r>
            <a:r>
              <a:rPr lang="en-GB" sz="800" b="0" i="1"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Image by Peter Dennis from Plataea 479 BC by William Shepherd © 2012 Osprey Publishing</a:t>
            </a:r>
          </a:p>
          <a:p>
            <a:br>
              <a:rPr lang="en-GB" sz="900" b="0" i="0" dirty="0">
                <a:solidFill>
                  <a:srgbClr val="3A3A3A"/>
                </a:solidFill>
                <a:effectLst/>
                <a:latin typeface="Open Sans" panose="020B0606030504020204" pitchFamily="34" charset="0"/>
              </a:rPr>
            </a:br>
            <a:endParaRPr lang="en-GB" sz="800" dirty="0"/>
          </a:p>
          <a:p>
            <a:endParaRPr sz="800" dirty="0"/>
          </a:p>
        </p:txBody>
      </p:sp>
      <p:sp>
        <p:nvSpPr>
          <p:cNvPr id="26" name="TextBox 25">
            <a:extLst>
              <a:ext uri="{FF2B5EF4-FFF2-40B4-BE49-F238E27FC236}">
                <a16:creationId xmlns:a16="http://schemas.microsoft.com/office/drawing/2014/main" id="{133F92E1-FBE4-7237-67E2-2D5466040105}"/>
              </a:ext>
            </a:extLst>
          </p:cNvPr>
          <p:cNvSpPr txBox="1"/>
          <p:nvPr/>
        </p:nvSpPr>
        <p:spPr>
          <a:xfrm>
            <a:off x="9804196" y="6428439"/>
            <a:ext cx="1783742" cy="215444"/>
          </a:xfrm>
          <a:prstGeom prst="rect">
            <a:avLst/>
          </a:prstGeom>
          <a:noFill/>
        </p:spPr>
        <p:txBody>
          <a:bodyPr wrap="square">
            <a:spAutoFit/>
          </a:bodyPr>
          <a:lstStyle/>
          <a:p>
            <a:r>
              <a:rPr lang="en-GB" sz="800" dirty="0">
                <a:hlinkClick r:id="rId6">
                  <a:extLst>
                    <a:ext uri="{A12FA001-AC4F-418D-AE19-62706E023703}">
                      <ahyp:hlinkClr xmlns:ahyp="http://schemas.microsoft.com/office/drawing/2018/hyperlinkcolor" val="tx"/>
                    </a:ext>
                  </a:extLst>
                </a:hlinkClick>
              </a:rPr>
              <a:t>Battle of Plataea - Wikipedia</a:t>
            </a:r>
            <a:endParaRPr lang="en-GB" sz="800" dirty="0"/>
          </a:p>
        </p:txBody>
      </p:sp>
      <p:cxnSp>
        <p:nvCxnSpPr>
          <p:cNvPr id="28" name="Straight Connector 27">
            <a:extLst>
              <a:ext uri="{FF2B5EF4-FFF2-40B4-BE49-F238E27FC236}">
                <a16:creationId xmlns:a16="http://schemas.microsoft.com/office/drawing/2014/main" id="{F19293D8-82CD-6077-1157-2FF85AC7BF84}"/>
              </a:ext>
            </a:extLst>
          </p:cNvPr>
          <p:cNvCxnSpPr>
            <a:cxnSpLocks/>
          </p:cNvCxnSpPr>
          <p:nvPr/>
        </p:nvCxnSpPr>
        <p:spPr>
          <a:xfrm flipV="1">
            <a:off x="6274340" y="1250163"/>
            <a:ext cx="0" cy="5043633"/>
          </a:xfrm>
          <a:prstGeom prst="line">
            <a:avLst/>
          </a:prstGeom>
          <a:ln>
            <a:solidFill>
              <a:schemeClr val="bg2">
                <a:lumMod val="50000"/>
              </a:schemeClr>
            </a:solidFill>
          </a:ln>
        </p:spPr>
        <p:style>
          <a:lnRef idx="3">
            <a:schemeClr val="accent5"/>
          </a:lnRef>
          <a:fillRef idx="0">
            <a:schemeClr val="accent5"/>
          </a:fillRef>
          <a:effectRef idx="2">
            <a:schemeClr val="accent5"/>
          </a:effectRef>
          <a:fontRef idx="minor">
            <a:schemeClr val="tx1"/>
          </a:fontRef>
        </p:style>
      </p:cxnSp>
      <p:pic>
        <p:nvPicPr>
          <p:cNvPr id="32" name="Picture 2">
            <a:hlinkClick r:id="rId7"/>
            <a:extLst>
              <a:ext uri="{FF2B5EF4-FFF2-40B4-BE49-F238E27FC236}">
                <a16:creationId xmlns:a16="http://schemas.microsoft.com/office/drawing/2014/main" id="{39C9D1E8-55A5-A976-FB28-80E4C95C93F9}"/>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colorTemperature colorTemp="112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7503269" y="4457157"/>
            <a:ext cx="3813779" cy="1993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764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B31C23D9-6329-4A3D-94D4-F37CBBE8D440}"/>
              </a:ext>
            </a:extLst>
          </p:cNvPr>
          <p:cNvPicPr>
            <a:picLocks noChangeAspect="1"/>
          </p:cNvPicPr>
          <p:nvPr/>
        </p:nvPicPr>
        <p:blipFill>
          <a:blip r:embed="rId3">
            <a:extLst>
              <a:ext uri="{28A0092B-C50C-407E-A947-70E740481C1C}">
                <a14:useLocalDpi xmlns:a14="http://schemas.microsoft.com/office/drawing/2010/main" val="0"/>
              </a:ext>
            </a:extLst>
          </a:blip>
          <a:srcRect l="14665" r="14665"/>
          <a:stretch/>
        </p:blipFill>
        <p:spPr>
          <a:xfrm>
            <a:off x="6799634" y="233464"/>
            <a:ext cx="5136205" cy="310312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a:extLst>
              <a:ext uri="{FF2B5EF4-FFF2-40B4-BE49-F238E27FC236}">
                <a16:creationId xmlns:a16="http://schemas.microsoft.com/office/drawing/2014/main" id="{8EB958C2-43A7-446E-8857-9F6DB4BEAA14}"/>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8800"/>
                    </a14:imgEffect>
                  </a14:imgLayer>
                </a14:imgProps>
              </a:ext>
              <a:ext uri="{28A0092B-C50C-407E-A947-70E740481C1C}">
                <a14:useLocalDpi xmlns:a14="http://schemas.microsoft.com/office/drawing/2010/main" val="0"/>
              </a:ext>
            </a:extLst>
          </a:blip>
          <a:srcRect t="2065" b="2065"/>
          <a:stretch/>
        </p:blipFill>
        <p:spPr>
          <a:xfrm>
            <a:off x="6799633" y="3374670"/>
            <a:ext cx="5136205" cy="3249866"/>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3" name="TextBox 2">
            <a:extLst>
              <a:ext uri="{FF2B5EF4-FFF2-40B4-BE49-F238E27FC236}">
                <a16:creationId xmlns:a16="http://schemas.microsoft.com/office/drawing/2014/main" id="{5FBA2711-D6E2-4188-BC0F-1D28DB0880D4}"/>
              </a:ext>
            </a:extLst>
          </p:cNvPr>
          <p:cNvSpPr txBox="1"/>
          <p:nvPr/>
        </p:nvSpPr>
        <p:spPr>
          <a:xfrm>
            <a:off x="330741" y="2344367"/>
            <a:ext cx="6867727" cy="4513633"/>
          </a:xfrm>
          <a:prstGeom prst="rect">
            <a:avLst/>
          </a:prstGeom>
        </p:spPr>
        <p:txBody>
          <a:bodyPr vert="horz" lIns="91440" tIns="45720" rIns="91440" bIns="45720" rtlCol="0">
            <a:normAutofit fontScale="92500" lnSpcReduction="20000"/>
          </a:bodyPr>
          <a:lstStyle/>
          <a:p>
            <a:pPr marL="285750" indent="-285750">
              <a:lnSpc>
                <a:spcPct val="90000"/>
              </a:lnSpc>
              <a:spcAft>
                <a:spcPts val="600"/>
              </a:spcAft>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 careful analysis of the evidence indicates that hoplite warfare was conducted in a manner that conformed to either, and occasionally both, of the current models depending upon the circumstances of the individual engagement.” </a:t>
            </a:r>
            <a:r>
              <a:rPr lang="en-GB" sz="1400" dirty="0">
                <a:latin typeface="Calibri" panose="020F0502020204030204" pitchFamily="34" charset="0"/>
                <a:ea typeface="Calibri" panose="020F0502020204030204" pitchFamily="34" charset="0"/>
                <a:cs typeface="Calibri" panose="020F0502020204030204" pitchFamily="34" charset="0"/>
              </a:rPr>
              <a:t>(Matthew, 2009, p. 396).</a:t>
            </a:r>
          </a:p>
          <a:p>
            <a:pPr>
              <a:lnSpc>
                <a:spcPct val="90000"/>
              </a:lnSpc>
              <a:spcAft>
                <a:spcPts val="6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“It can only be concluded that these different terms and contacts are meant to describe different aspects of the varied environment of Hoplite conflict.” </a:t>
            </a:r>
            <a:r>
              <a:rPr lang="en-GB" sz="1400" dirty="0">
                <a:latin typeface="Calibri" panose="020F0502020204030204" pitchFamily="34" charset="0"/>
                <a:ea typeface="Calibri" panose="020F0502020204030204" pitchFamily="34" charset="0"/>
                <a:cs typeface="Calibri" panose="020F0502020204030204" pitchFamily="34" charset="0"/>
              </a:rPr>
              <a:t>(Matthew, 2009, p. 400).</a:t>
            </a:r>
          </a:p>
          <a:p>
            <a:pPr>
              <a:lnSpc>
                <a:spcPct val="90000"/>
              </a:lnSpc>
              <a:spcAft>
                <a:spcPts val="6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Wingdings" panose="05000000000000000000" pitchFamily="2" charset="2"/>
              <a:buChar char="§"/>
            </a:pPr>
            <a:r>
              <a:rPr lang="en-GB" dirty="0" err="1">
                <a:latin typeface="Calibri" panose="020F0502020204030204" pitchFamily="34" charset="0"/>
                <a:ea typeface="Calibri" panose="020F0502020204030204" pitchFamily="34" charset="0"/>
                <a:cs typeface="Calibri" panose="020F0502020204030204" pitchFamily="34" charset="0"/>
              </a:rPr>
              <a:t>ωθεω</a:t>
            </a:r>
            <a:r>
              <a:rPr lang="en-GB" dirty="0">
                <a:latin typeface="Calibri" panose="020F0502020204030204" pitchFamily="34" charset="0"/>
                <a:ea typeface="Calibri" panose="020F0502020204030204" pitchFamily="34" charset="0"/>
                <a:cs typeface="Calibri" panose="020F0502020204030204" pitchFamily="34" charset="0"/>
              </a:rPr>
              <a:t> can be defined as among other things: Thrust, push, throw down, push with weapons, force out, stuff into, force open, force back in battle, banish, push matters on, push off from land, throw as a horse throws a rider, push forward, to fall, to jostle</a:t>
            </a:r>
            <a:r>
              <a:rPr lang="en-GB" sz="1400" dirty="0">
                <a:latin typeface="Calibri" panose="020F0502020204030204" pitchFamily="34" charset="0"/>
                <a:ea typeface="Calibri" panose="020F0502020204030204" pitchFamily="34" charset="0"/>
                <a:cs typeface="Calibri" panose="020F0502020204030204" pitchFamily="34" charset="0"/>
              </a:rPr>
              <a:t>. (Liddell &amp; Scott, 1909, p. 800).</a:t>
            </a:r>
            <a:endParaRPr lang="en-GB" sz="1400"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r>
              <a:rPr lang="en-GB" sz="2200" b="1" dirty="0">
                <a:solidFill>
                  <a:srgbClr val="760000"/>
                </a:solidFill>
              </a:rPr>
              <a:t>The true nature of Hoplite tactics and the application of OTHISMOS is dependent on the use of the spear and whether close or open order formations were used.</a:t>
            </a:r>
          </a:p>
          <a:p>
            <a:pPr>
              <a:lnSpc>
                <a:spcPct val="90000"/>
              </a:lnSpc>
              <a:spcAft>
                <a:spcPts val="600"/>
              </a:spcAft>
            </a:pPr>
            <a:endParaRPr lang="en-GB" b="1" u="sng" dirty="0">
              <a:latin typeface="Calibri" panose="020F0502020204030204" pitchFamily="34" charset="0"/>
              <a:ea typeface="Calibri" panose="020F0502020204030204" pitchFamily="34" charset="0"/>
              <a:cs typeface="Calibri" panose="020F0502020204030204" pitchFamily="34" charset="0"/>
              <a:hlinkClick r:id="rId6"/>
            </a:endParaRPr>
          </a:p>
          <a:p>
            <a:pPr>
              <a:lnSpc>
                <a:spcPct val="90000"/>
              </a:lnSpc>
              <a:spcAft>
                <a:spcPts val="6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4" name="CONCLUSION AND POINT OF DEPARTURE">
            <a:extLst>
              <a:ext uri="{FF2B5EF4-FFF2-40B4-BE49-F238E27FC236}">
                <a16:creationId xmlns:a16="http://schemas.microsoft.com/office/drawing/2014/main" id="{8D974B83-0CA6-1540-1E36-433BE686BCCC}"/>
              </a:ext>
            </a:extLst>
          </p:cNvPr>
          <p:cNvSpPr txBox="1"/>
          <p:nvPr/>
        </p:nvSpPr>
        <p:spPr>
          <a:xfrm>
            <a:off x="330741" y="341185"/>
            <a:ext cx="6702357" cy="96436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lgn="l">
              <a:defRPr sz="3500" u="sng"/>
            </a:lvl1pPr>
          </a:lstStyle>
          <a:p>
            <a:r>
              <a:rPr sz="2800" b="1" u="none" dirty="0"/>
              <a:t>CONCLUSION AND POINT OF DEPARTURE</a:t>
            </a:r>
          </a:p>
        </p:txBody>
      </p:sp>
      <p:sp>
        <p:nvSpPr>
          <p:cNvPr id="6" name="The Battle of Palatea">
            <a:extLst>
              <a:ext uri="{FF2B5EF4-FFF2-40B4-BE49-F238E27FC236}">
                <a16:creationId xmlns:a16="http://schemas.microsoft.com/office/drawing/2014/main" id="{0A9F780C-39A1-1EF5-6B6A-EFBCFE40FCE9}"/>
              </a:ext>
            </a:extLst>
          </p:cNvPr>
          <p:cNvSpPr txBox="1"/>
          <p:nvPr/>
        </p:nvSpPr>
        <p:spPr>
          <a:xfrm>
            <a:off x="330741" y="1128435"/>
            <a:ext cx="4961562" cy="8412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3500" u="sng"/>
            </a:lvl1pPr>
          </a:lstStyle>
          <a:p>
            <a:endParaRPr lang="en-GB" sz="2400" dirty="0"/>
          </a:p>
          <a:p>
            <a:r>
              <a:rPr sz="2400" dirty="0"/>
              <a:t>The Battle of </a:t>
            </a:r>
            <a:r>
              <a:rPr sz="2400" dirty="0" err="1"/>
              <a:t>Palatea</a:t>
            </a:r>
            <a:endParaRPr sz="2400" dirty="0"/>
          </a:p>
        </p:txBody>
      </p:sp>
      <p:sp>
        <p:nvSpPr>
          <p:cNvPr id="9" name="TextBox 8">
            <a:extLst>
              <a:ext uri="{FF2B5EF4-FFF2-40B4-BE49-F238E27FC236}">
                <a16:creationId xmlns:a16="http://schemas.microsoft.com/office/drawing/2014/main" id="{C1B2A5D1-6599-1AFF-7679-7EB994F5C881}"/>
              </a:ext>
            </a:extLst>
          </p:cNvPr>
          <p:cNvSpPr txBox="1"/>
          <p:nvPr/>
        </p:nvSpPr>
        <p:spPr>
          <a:xfrm>
            <a:off x="10647733" y="6525824"/>
            <a:ext cx="1404837" cy="215444"/>
          </a:xfrm>
          <a:prstGeom prst="rect">
            <a:avLst/>
          </a:prstGeom>
          <a:noFill/>
        </p:spPr>
        <p:txBody>
          <a:bodyPr wrap="square">
            <a:spAutoFit/>
          </a:bodyPr>
          <a:lstStyle/>
          <a:p>
            <a:r>
              <a:rPr lang="en-GB" sz="800" b="1" dirty="0">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Battle of Plataea - Wikipedia</a:t>
            </a:r>
            <a:endParaRPr lang="en-GB" sz="800" b="1" dirty="0">
              <a:latin typeface="Calibri" panose="020F0502020204030204" pitchFamily="34" charset="0"/>
              <a:ea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6BC42B8B-A6D8-F4B3-82B6-C7E6F1CB8100}"/>
              </a:ext>
            </a:extLst>
          </p:cNvPr>
          <p:cNvSpPr txBox="1"/>
          <p:nvPr/>
        </p:nvSpPr>
        <p:spPr>
          <a:xfrm>
            <a:off x="7813742" y="3141206"/>
            <a:ext cx="4238828" cy="800219"/>
          </a:xfrm>
          <a:prstGeom prst="rect">
            <a:avLst/>
          </a:prstGeom>
          <a:noFill/>
        </p:spPr>
        <p:txBody>
          <a:bodyPr wrap="square">
            <a:spAutoFit/>
          </a:bodyPr>
          <a:lstStyle/>
          <a:p>
            <a:pPr algn="l"/>
            <a:r>
              <a:rPr lang="en-GB" sz="800" b="1" i="1" dirty="0">
                <a:solidFill>
                  <a:schemeClr val="bg1"/>
                </a:solidFill>
                <a:effectLst/>
                <a:latin typeface="Calibri" panose="020F0502020204030204" pitchFamily="34" charset="0"/>
                <a:ea typeface="Calibri" panose="020F0502020204030204" pitchFamily="34" charset="0"/>
                <a:cs typeface="Calibri" panose="020F0502020204030204" pitchFamily="34" charset="0"/>
              </a:rPr>
              <a:t>Image by Peter Dennis from Plataea 479 BC by William Shepherd © 2012 Osprey Publishing</a:t>
            </a:r>
          </a:p>
          <a:p>
            <a:br>
              <a:rPr lang="en-GB" sz="2000" b="0" i="0" dirty="0">
                <a:solidFill>
                  <a:srgbClr val="3A3A3A"/>
                </a:solidFill>
                <a:effectLst/>
                <a:latin typeface="Open Sans" panose="020B0606030504020204" pitchFamily="34" charset="0"/>
              </a:rPr>
            </a:br>
            <a:endParaRPr lang="en-GB" sz="1800" dirty="0"/>
          </a:p>
        </p:txBody>
      </p:sp>
    </p:spTree>
    <p:extLst>
      <p:ext uri="{BB962C8B-B14F-4D97-AF65-F5344CB8AC3E}">
        <p14:creationId xmlns:p14="http://schemas.microsoft.com/office/powerpoint/2010/main" val="1470481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1D0346-E36F-AE28-4D09-EF20424F600B}"/>
              </a:ext>
            </a:extLst>
          </p:cNvPr>
          <p:cNvSpPr txBox="1"/>
          <p:nvPr/>
        </p:nvSpPr>
        <p:spPr>
          <a:xfrm>
            <a:off x="262647" y="866161"/>
            <a:ext cx="6343974" cy="5878532"/>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Most of the scholarly evidence has concentrated on the over-arm use of the spear rather than its use at waist height or under-arm. </a:t>
            </a:r>
            <a:r>
              <a:rPr lang="en-GB" sz="1400" dirty="0">
                <a:latin typeface="Calibri" panose="020F0502020204030204" pitchFamily="34" charset="0"/>
                <a:ea typeface="Calibri" panose="020F0502020204030204" pitchFamily="34" charset="0"/>
                <a:cs typeface="Calibri" panose="020F0502020204030204" pitchFamily="34" charset="0"/>
              </a:rPr>
              <a:t>(Matthew, 2009, p. 401).</a:t>
            </a:r>
          </a:p>
          <a:p>
            <a:endParaRPr lang="en-GB" sz="17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Most of the evidence seems to suggest that the over-arm is the oddity and more likely to date back to early use as a javelin. </a:t>
            </a:r>
            <a:r>
              <a:rPr lang="en-GB" sz="1400" dirty="0">
                <a:latin typeface="Calibri" panose="020F0502020204030204" pitchFamily="34" charset="0"/>
                <a:ea typeface="Calibri" panose="020F0502020204030204" pitchFamily="34" charset="0"/>
                <a:cs typeface="Calibri" panose="020F0502020204030204" pitchFamily="34" charset="0"/>
              </a:rPr>
              <a:t>(Matthew, 2009, p. 401).</a:t>
            </a:r>
          </a:p>
          <a:p>
            <a:endParaRPr lang="en-GB" sz="17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Matthew suggests that the hoplites were employing a highly specialised weapon, the </a:t>
            </a:r>
            <a:r>
              <a:rPr lang="en-GB" sz="1700"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(Matthew, 2009, p. 402).</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1700" dirty="0">
                <a:latin typeface="Calibri" panose="020F0502020204030204" pitchFamily="34" charset="0"/>
                <a:ea typeface="Calibri" panose="020F0502020204030204" pitchFamily="34" charset="0"/>
                <a:cs typeface="Calibri" panose="020F0502020204030204" pitchFamily="34" charset="0"/>
              </a:rPr>
              <a:t>This is in fact a tale of two spears. The </a:t>
            </a:r>
            <a:r>
              <a:rPr lang="en-GB" sz="1700" i="1"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had a bronze  spike at the rear end of the spear, which acted as a counter- balance. </a:t>
            </a:r>
            <a:r>
              <a:rPr lang="en-GB" sz="1400" dirty="0">
                <a:latin typeface="Calibri" panose="020F0502020204030204" pitchFamily="34" charset="0"/>
                <a:ea typeface="Calibri" panose="020F0502020204030204" pitchFamily="34" charset="0"/>
                <a:cs typeface="Calibri" panose="020F0502020204030204" pitchFamily="34" charset="0"/>
              </a:rPr>
              <a:t>(Matthew, 2009, p. 402-3</a:t>
            </a:r>
            <a:r>
              <a:rPr lang="en-GB" sz="1700" dirty="0">
                <a:latin typeface="Calibri" panose="020F0502020204030204" pitchFamily="34" charset="0"/>
                <a:ea typeface="Calibri" panose="020F0502020204030204" pitchFamily="34" charset="0"/>
                <a:cs typeface="Calibri" panose="020F0502020204030204" pitchFamily="34" charset="0"/>
              </a:rPr>
              <a:t>). Unlike the traditional javelin, which had to be held in the middle, the </a:t>
            </a:r>
            <a:r>
              <a:rPr lang="en-GB" sz="1700" i="1" dirty="0" err="1">
                <a:latin typeface="Calibri" panose="020F0502020204030204" pitchFamily="34" charset="0"/>
                <a:ea typeface="Calibri" panose="020F0502020204030204" pitchFamily="34" charset="0"/>
                <a:cs typeface="Calibri" panose="020F0502020204030204" pitchFamily="34" charset="0"/>
              </a:rPr>
              <a:t>sauroter</a:t>
            </a:r>
            <a:r>
              <a:rPr lang="en-GB" sz="1700" dirty="0">
                <a:latin typeface="Calibri" panose="020F0502020204030204" pitchFamily="34" charset="0"/>
                <a:ea typeface="Calibri" panose="020F0502020204030204" pitchFamily="34" charset="0"/>
                <a:cs typeface="Calibri" panose="020F0502020204030204" pitchFamily="34" charset="0"/>
              </a:rPr>
              <a:t> could be held further back, which extended the hoplite’s killing reach. </a:t>
            </a:r>
            <a:r>
              <a:rPr lang="en-GB" sz="1400" dirty="0">
                <a:latin typeface="Calibri" panose="020F0502020204030204" pitchFamily="34" charset="0"/>
                <a:ea typeface="Calibri" panose="020F0502020204030204" pitchFamily="34" charset="0"/>
                <a:cs typeface="Calibri" panose="020F0502020204030204" pitchFamily="34" charset="0"/>
              </a:rPr>
              <a:t>(Matthew, 2009, p. 402-3).</a:t>
            </a:r>
          </a:p>
          <a:p>
            <a:endParaRPr lang="en-GB" sz="1700" dirty="0"/>
          </a:p>
          <a:p>
            <a:pPr marL="285750" indent="-285750">
              <a:buFont typeface="Wingdings" panose="05000000000000000000" pitchFamily="2" charset="2"/>
              <a:buChar char="§"/>
            </a:pPr>
            <a:r>
              <a:rPr lang="en-GB" sz="1700" dirty="0">
                <a:latin typeface="Calibri"/>
                <a:ea typeface="Calibri" panose="020F0502020204030204" pitchFamily="34" charset="0"/>
                <a:cs typeface="Calibri"/>
              </a:rPr>
              <a:t>Images like the </a:t>
            </a:r>
            <a:r>
              <a:rPr lang="en-GB" sz="1700" dirty="0" err="1">
                <a:latin typeface="Calibri"/>
                <a:ea typeface="Calibri" panose="020F0502020204030204" pitchFamily="34" charset="0"/>
                <a:cs typeface="Calibri"/>
              </a:rPr>
              <a:t>Chigi</a:t>
            </a:r>
            <a:r>
              <a:rPr lang="en-GB" sz="1700" dirty="0">
                <a:latin typeface="Calibri"/>
                <a:ea typeface="Calibri" panose="020F0502020204030204" pitchFamily="34" charset="0"/>
                <a:cs typeface="Calibri"/>
              </a:rPr>
              <a:t> vase, cited as typical of Hoplite warfare are misleading. In fact, they point to some misinterpretation because to throw the spears would involve the use of an </a:t>
            </a:r>
            <a:r>
              <a:rPr lang="en-GB" sz="1700" i="1" dirty="0" err="1">
                <a:latin typeface="Calibri"/>
                <a:ea typeface="Calibri" panose="020F0502020204030204" pitchFamily="34" charset="0"/>
                <a:cs typeface="Calibri"/>
              </a:rPr>
              <a:t>agkule</a:t>
            </a:r>
            <a:r>
              <a:rPr lang="en-GB" sz="1700" i="1" dirty="0">
                <a:latin typeface="Calibri"/>
                <a:ea typeface="Calibri" panose="020F0502020204030204" pitchFamily="34" charset="0"/>
                <a:cs typeface="Calibri"/>
              </a:rPr>
              <a:t>, </a:t>
            </a:r>
            <a:r>
              <a:rPr lang="en-GB" sz="1700" dirty="0">
                <a:latin typeface="Calibri"/>
                <a:ea typeface="Calibri" panose="020F0502020204030204" pitchFamily="34" charset="0"/>
                <a:cs typeface="Calibri"/>
              </a:rPr>
              <a:t>a throwing loop and the raised fingers for this are visible on the </a:t>
            </a:r>
            <a:r>
              <a:rPr lang="en-GB" sz="1700" dirty="0" err="1">
                <a:latin typeface="Calibri"/>
                <a:ea typeface="Calibri" panose="020F0502020204030204" pitchFamily="34" charset="0"/>
                <a:cs typeface="Calibri"/>
              </a:rPr>
              <a:t>Chigi</a:t>
            </a:r>
            <a:r>
              <a:rPr lang="en-GB" sz="1700" dirty="0">
                <a:latin typeface="Calibri"/>
                <a:ea typeface="Calibri" panose="020F0502020204030204" pitchFamily="34" charset="0"/>
                <a:cs typeface="Calibri"/>
              </a:rPr>
              <a:t> vase. </a:t>
            </a:r>
            <a:r>
              <a:rPr lang="en-GB" sz="1400" dirty="0">
                <a:latin typeface="Calibri"/>
                <a:ea typeface="Calibri" panose="020F0502020204030204" pitchFamily="34" charset="0"/>
                <a:cs typeface="Calibri"/>
              </a:rPr>
              <a:t>(Matthew, 2009, p. 404).</a:t>
            </a:r>
          </a:p>
        </p:txBody>
      </p:sp>
      <p:pic>
        <p:nvPicPr>
          <p:cNvPr id="7" name="Picture 6">
            <a:extLst>
              <a:ext uri="{FF2B5EF4-FFF2-40B4-BE49-F238E27FC236}">
                <a16:creationId xmlns:a16="http://schemas.microsoft.com/office/drawing/2014/main" id="{5B333861-B0BE-6659-63C2-5EB1917600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6070" y="2797507"/>
            <a:ext cx="3618932" cy="1827682"/>
          </a:xfrm>
          <a:prstGeom prst="rect">
            <a:avLst/>
          </a:prstGeom>
        </p:spPr>
      </p:pic>
      <p:pic>
        <p:nvPicPr>
          <p:cNvPr id="9" name="Picture 8">
            <a:extLst>
              <a:ext uri="{FF2B5EF4-FFF2-40B4-BE49-F238E27FC236}">
                <a16:creationId xmlns:a16="http://schemas.microsoft.com/office/drawing/2014/main" id="{38B43256-2EFD-7AE2-7234-648937E71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048" y="4762335"/>
            <a:ext cx="1923255" cy="1775852"/>
          </a:xfrm>
          <a:prstGeom prst="rect">
            <a:avLst/>
          </a:prstGeom>
        </p:spPr>
      </p:pic>
      <p:pic>
        <p:nvPicPr>
          <p:cNvPr id="11" name="Picture 10">
            <a:extLst>
              <a:ext uri="{FF2B5EF4-FFF2-40B4-BE49-F238E27FC236}">
                <a16:creationId xmlns:a16="http://schemas.microsoft.com/office/drawing/2014/main" id="{018BD53E-41A2-0180-3256-F70A69D107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0187" y="1590373"/>
            <a:ext cx="5515745" cy="905001"/>
          </a:xfrm>
          <a:prstGeom prst="rect">
            <a:avLst/>
          </a:prstGeom>
        </p:spPr>
      </p:pic>
      <p:sp>
        <p:nvSpPr>
          <p:cNvPr id="12" name="TextBox 11">
            <a:extLst>
              <a:ext uri="{FF2B5EF4-FFF2-40B4-BE49-F238E27FC236}">
                <a16:creationId xmlns:a16="http://schemas.microsoft.com/office/drawing/2014/main" id="{CAD6602B-5D6A-2A81-D264-B92A01888428}"/>
              </a:ext>
            </a:extLst>
          </p:cNvPr>
          <p:cNvSpPr txBox="1"/>
          <p:nvPr/>
        </p:nvSpPr>
        <p:spPr>
          <a:xfrm flipH="1">
            <a:off x="10601689" y="2444917"/>
            <a:ext cx="1377113" cy="215444"/>
          </a:xfrm>
          <a:prstGeom prst="rect">
            <a:avLst/>
          </a:prstGeom>
          <a:noFill/>
        </p:spPr>
        <p:txBody>
          <a:bodyPr wrap="square" rtlCol="0">
            <a:spAutoFit/>
          </a:bodyPr>
          <a:lstStyle/>
          <a:p>
            <a:r>
              <a:rPr lang="en-GB" sz="800" dirty="0"/>
              <a:t>(Matthew, 2009, p. 400). </a:t>
            </a:r>
          </a:p>
        </p:txBody>
      </p:sp>
      <p:sp>
        <p:nvSpPr>
          <p:cNvPr id="13" name="TextBox 12">
            <a:extLst>
              <a:ext uri="{FF2B5EF4-FFF2-40B4-BE49-F238E27FC236}">
                <a16:creationId xmlns:a16="http://schemas.microsoft.com/office/drawing/2014/main" id="{99D3CF8C-9C1F-5EAC-87DC-493ABD5D827B}"/>
              </a:ext>
            </a:extLst>
          </p:cNvPr>
          <p:cNvSpPr txBox="1"/>
          <p:nvPr/>
        </p:nvSpPr>
        <p:spPr>
          <a:xfrm flipH="1">
            <a:off x="10601689" y="4625189"/>
            <a:ext cx="1377113" cy="215444"/>
          </a:xfrm>
          <a:prstGeom prst="rect">
            <a:avLst/>
          </a:prstGeom>
          <a:noFill/>
        </p:spPr>
        <p:txBody>
          <a:bodyPr wrap="square" rtlCol="0">
            <a:spAutoFit/>
          </a:bodyPr>
          <a:lstStyle/>
          <a:p>
            <a:r>
              <a:rPr lang="en-GB" sz="800" dirty="0"/>
              <a:t>(Matthew, 2009, p. 402). </a:t>
            </a:r>
          </a:p>
        </p:txBody>
      </p:sp>
      <p:sp>
        <p:nvSpPr>
          <p:cNvPr id="14" name="TextBox 13">
            <a:extLst>
              <a:ext uri="{FF2B5EF4-FFF2-40B4-BE49-F238E27FC236}">
                <a16:creationId xmlns:a16="http://schemas.microsoft.com/office/drawing/2014/main" id="{1744E803-3DFD-1684-302D-4FCB05C29687}"/>
              </a:ext>
            </a:extLst>
          </p:cNvPr>
          <p:cNvSpPr txBox="1"/>
          <p:nvPr/>
        </p:nvSpPr>
        <p:spPr>
          <a:xfrm flipH="1">
            <a:off x="10395303" y="6428924"/>
            <a:ext cx="1377113" cy="215444"/>
          </a:xfrm>
          <a:prstGeom prst="rect">
            <a:avLst/>
          </a:prstGeom>
          <a:noFill/>
        </p:spPr>
        <p:txBody>
          <a:bodyPr wrap="square" rtlCol="0">
            <a:spAutoFit/>
          </a:bodyPr>
          <a:lstStyle/>
          <a:p>
            <a:r>
              <a:rPr lang="en-GB" sz="800" dirty="0"/>
              <a:t>(Matthew, 2009, p. 404). </a:t>
            </a:r>
          </a:p>
        </p:txBody>
      </p:sp>
      <p:sp>
        <p:nvSpPr>
          <p:cNvPr id="15" name="THE  SAUROTER">
            <a:extLst>
              <a:ext uri="{FF2B5EF4-FFF2-40B4-BE49-F238E27FC236}">
                <a16:creationId xmlns:a16="http://schemas.microsoft.com/office/drawing/2014/main" id="{A854AB00-986D-C729-4222-F6E972722F43}"/>
              </a:ext>
            </a:extLst>
          </p:cNvPr>
          <p:cNvSpPr txBox="1"/>
          <p:nvPr/>
        </p:nvSpPr>
        <p:spPr>
          <a:xfrm>
            <a:off x="8611822" y="1249035"/>
            <a:ext cx="1252477" cy="28725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r>
              <a:rPr sz="1200" b="1" i="1" dirty="0"/>
              <a:t>THE</a:t>
            </a:r>
            <a:r>
              <a:rPr lang="en-GB" sz="1200" b="1" i="1" dirty="0"/>
              <a:t> </a:t>
            </a:r>
            <a:r>
              <a:rPr sz="1200" b="1" i="1" dirty="0"/>
              <a:t> SAUROTER</a:t>
            </a:r>
            <a:endParaRPr lang="en-US" sz="1200" b="1" i="1" dirty="0"/>
          </a:p>
        </p:txBody>
      </p:sp>
      <p:sp>
        <p:nvSpPr>
          <p:cNvPr id="16" name="TextBox 15">
            <a:extLst>
              <a:ext uri="{FF2B5EF4-FFF2-40B4-BE49-F238E27FC236}">
                <a16:creationId xmlns:a16="http://schemas.microsoft.com/office/drawing/2014/main" id="{333F9EEC-2457-10A7-F2F5-FDD9F01B98D9}"/>
              </a:ext>
            </a:extLst>
          </p:cNvPr>
          <p:cNvSpPr txBox="1"/>
          <p:nvPr/>
        </p:nvSpPr>
        <p:spPr>
          <a:xfrm>
            <a:off x="1377760" y="206780"/>
            <a:ext cx="9912485" cy="523220"/>
          </a:xfrm>
          <a:prstGeom prst="rect">
            <a:avLst/>
          </a:prstGeom>
          <a:noFill/>
        </p:spPr>
        <p:txBody>
          <a:bodyPr wrap="square" rtlCol="0">
            <a:spAutoFit/>
          </a:bodyPr>
          <a:lstStyle/>
          <a:p>
            <a:r>
              <a:rPr lang="en-GB" sz="2800" b="1" dirty="0"/>
              <a:t>“THE PHYSICAL BASIS OF THE OTHISMOS” </a:t>
            </a:r>
            <a:r>
              <a:rPr lang="en-GB" sz="1600" dirty="0"/>
              <a:t>(Matthew, 2009, p. 400).</a:t>
            </a:r>
          </a:p>
        </p:txBody>
      </p:sp>
    </p:spTree>
    <p:extLst>
      <p:ext uri="{BB962C8B-B14F-4D97-AF65-F5344CB8AC3E}">
        <p14:creationId xmlns:p14="http://schemas.microsoft.com/office/powerpoint/2010/main" val="42091204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SE ORDER PHYSICS AND RENACTMENT METHODOLOGY">
            <a:extLst>
              <a:ext uri="{FF2B5EF4-FFF2-40B4-BE49-F238E27FC236}">
                <a16:creationId xmlns:a16="http://schemas.microsoft.com/office/drawing/2014/main" id="{B61FB5B3-666B-681E-747F-FF878F5E78B3}"/>
              </a:ext>
            </a:extLst>
          </p:cNvPr>
          <p:cNvSpPr txBox="1"/>
          <p:nvPr/>
        </p:nvSpPr>
        <p:spPr>
          <a:xfrm>
            <a:off x="914401" y="226730"/>
            <a:ext cx="10621974" cy="53347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lvl1pPr>
              <a:defRPr sz="3700" u="sng"/>
            </a:lvl1pPr>
          </a:lstStyle>
          <a:p>
            <a:r>
              <a:rPr sz="2800" b="1" u="none" dirty="0"/>
              <a:t>CLOSE ORDER PHYSICS AND R</a:t>
            </a:r>
            <a:r>
              <a:rPr lang="en-GB" sz="2800" b="1" u="none" dirty="0"/>
              <a:t>E-</a:t>
            </a:r>
            <a:r>
              <a:rPr sz="2800" b="1" u="none" dirty="0"/>
              <a:t>ENACTMENT METHODOLOGY</a:t>
            </a:r>
          </a:p>
        </p:txBody>
      </p:sp>
      <p:sp>
        <p:nvSpPr>
          <p:cNvPr id="4" name="TextBox 3">
            <a:extLst>
              <a:ext uri="{FF2B5EF4-FFF2-40B4-BE49-F238E27FC236}">
                <a16:creationId xmlns:a16="http://schemas.microsoft.com/office/drawing/2014/main" id="{042CCDA2-E16E-56ED-DE30-BBBCB61B35EE}"/>
              </a:ext>
            </a:extLst>
          </p:cNvPr>
          <p:cNvSpPr txBox="1"/>
          <p:nvPr/>
        </p:nvSpPr>
        <p:spPr>
          <a:xfrm>
            <a:off x="391539" y="1216836"/>
            <a:ext cx="6094378" cy="5232202"/>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
            </a:pPr>
            <a:r>
              <a:rPr lang="en-GB" dirty="0">
                <a:latin typeface="Calibri"/>
                <a:ea typeface="Calibri" panose="020F0502020204030204" pitchFamily="34" charset="0"/>
                <a:cs typeface="Calibri"/>
              </a:rPr>
              <a:t>The evidence for use of the under-arm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comes from evidence of damage to armour. </a:t>
            </a:r>
            <a:r>
              <a:rPr lang="en-GB" sz="1400" dirty="0">
                <a:latin typeface="Calibri"/>
                <a:ea typeface="Calibri" panose="020F0502020204030204" pitchFamily="34" charset="0"/>
                <a:cs typeface="Calibri"/>
              </a:rPr>
              <a:t>(Matthew, 2009, p. 404). </a:t>
            </a:r>
            <a:r>
              <a:rPr lang="en-GB" dirty="0">
                <a:latin typeface="Calibri"/>
                <a:ea typeface="Calibri" panose="020F0502020204030204" pitchFamily="34" charset="0"/>
                <a:cs typeface="Calibri"/>
              </a:rPr>
              <a:t>Apparently, none shows the downward trajectory that would indicate the use of the overhead technique, and all have the signs of impact from a shallow upward movement. </a:t>
            </a:r>
            <a:r>
              <a:rPr lang="en-GB" sz="1400" dirty="0">
                <a:latin typeface="Calibri"/>
                <a:ea typeface="Calibri" panose="020F0502020204030204" pitchFamily="34" charset="0"/>
                <a:cs typeface="Calibri"/>
              </a:rPr>
              <a:t>(Matthew, 2009, p. 404).</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Linked to that is the use of </a:t>
            </a:r>
            <a:r>
              <a:rPr lang="en-GB" b="1" dirty="0">
                <a:latin typeface="Calibri" panose="020F0502020204030204" pitchFamily="34" charset="0"/>
                <a:ea typeface="Calibri" panose="020F0502020204030204" pitchFamily="34" charset="0"/>
                <a:cs typeface="Calibri" panose="020F0502020204030204" pitchFamily="34" charset="0"/>
              </a:rPr>
              <a:t>Close Order Tactics. </a:t>
            </a:r>
            <a:r>
              <a:rPr lang="en-GB" dirty="0">
                <a:latin typeface="Calibri" panose="020F0502020204030204" pitchFamily="34" charset="0"/>
                <a:ea typeface="Calibri" panose="020F0502020204030204" pitchFamily="34" charset="0"/>
                <a:cs typeface="Calibri" panose="020F0502020204030204" pitchFamily="34" charset="0"/>
              </a:rPr>
              <a:t>Holding the </a:t>
            </a:r>
            <a:r>
              <a:rPr lang="en-GB" dirty="0" err="1">
                <a:latin typeface="Calibri" panose="020F0502020204030204" pitchFamily="34" charset="0"/>
                <a:ea typeface="Calibri" panose="020F0502020204030204" pitchFamily="34" charset="0"/>
                <a:cs typeface="Calibri" panose="020F0502020204030204" pitchFamily="34" charset="0"/>
              </a:rPr>
              <a:t>sauroter</a:t>
            </a:r>
            <a:r>
              <a:rPr lang="en-GB" dirty="0">
                <a:latin typeface="Calibri" panose="020F0502020204030204" pitchFamily="34" charset="0"/>
                <a:ea typeface="Calibri" panose="020F0502020204030204" pitchFamily="34" charset="0"/>
                <a:cs typeface="Calibri" panose="020F0502020204030204" pitchFamily="34" charset="0"/>
              </a:rPr>
              <a:t> underarm allows the front rank to project their spears 2 m ahead of them and the second rank to project  1.5 m ahead. </a:t>
            </a:r>
            <a:r>
              <a:rPr lang="en-GB" sz="1400" dirty="0">
                <a:latin typeface="Calibri" panose="020F0502020204030204" pitchFamily="34" charset="0"/>
                <a:ea typeface="Calibri" panose="020F0502020204030204" pitchFamily="34" charset="0"/>
                <a:cs typeface="Calibri" panose="020F0502020204030204" pitchFamily="34" charset="0"/>
              </a:rPr>
              <a:t>(Matthew, 2009, p. 405).</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Close Order Tactics also involve a lateral displacement, which is dependent on the typical shield width. </a:t>
            </a:r>
            <a:r>
              <a:rPr lang="en-GB" sz="1400" dirty="0">
                <a:latin typeface="Calibri" panose="020F0502020204030204" pitchFamily="34" charset="0"/>
                <a:ea typeface="Calibri" panose="020F0502020204030204" pitchFamily="34" charset="0"/>
                <a:cs typeface="Calibri" panose="020F0502020204030204" pitchFamily="34" charset="0"/>
              </a:rPr>
              <a:t>(Matthew, 2009, p. 406-7).</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average shield width is 90 cm. To form an interlocking shield wall the hoplites would stand 45cm, a </a:t>
            </a:r>
            <a:r>
              <a:rPr lang="en-GB" i="1" dirty="0" err="1">
                <a:latin typeface="Calibri" panose="020F0502020204030204" pitchFamily="34" charset="0"/>
                <a:ea typeface="Calibri" panose="020F0502020204030204" pitchFamily="34" charset="0"/>
                <a:cs typeface="Calibri" panose="020F0502020204030204" pitchFamily="34" charset="0"/>
              </a:rPr>
              <a:t>pechus</a:t>
            </a:r>
            <a:r>
              <a:rPr lang="en-GB" dirty="0">
                <a:latin typeface="Calibri" panose="020F0502020204030204" pitchFamily="34" charset="0"/>
                <a:ea typeface="Calibri" panose="020F0502020204030204" pitchFamily="34" charset="0"/>
                <a:cs typeface="Calibri" panose="020F0502020204030204" pitchFamily="34" charset="0"/>
              </a:rPr>
              <a:t>, apart in Close Order. </a:t>
            </a:r>
            <a:r>
              <a:rPr lang="en-GB" sz="1400" dirty="0">
                <a:latin typeface="Calibri" panose="020F0502020204030204" pitchFamily="34" charset="0"/>
                <a:ea typeface="Calibri" panose="020F0502020204030204" pitchFamily="34" charset="0"/>
                <a:cs typeface="Calibri" panose="020F0502020204030204" pitchFamily="34" charset="0"/>
              </a:rPr>
              <a:t>(Matthew, 2009. p. 407-8).</a:t>
            </a:r>
          </a:p>
        </p:txBody>
      </p:sp>
      <p:pic>
        <p:nvPicPr>
          <p:cNvPr id="6" name="Picture 5">
            <a:extLst>
              <a:ext uri="{FF2B5EF4-FFF2-40B4-BE49-F238E27FC236}">
                <a16:creationId xmlns:a16="http://schemas.microsoft.com/office/drawing/2014/main" id="{7167AAC9-AA18-F1E6-CCF8-042F620E9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4907" y="913222"/>
            <a:ext cx="3838247" cy="2578060"/>
          </a:xfrm>
          <a:prstGeom prst="rect">
            <a:avLst/>
          </a:prstGeom>
        </p:spPr>
      </p:pic>
      <p:pic>
        <p:nvPicPr>
          <p:cNvPr id="8" name="Picture 7">
            <a:extLst>
              <a:ext uri="{FF2B5EF4-FFF2-40B4-BE49-F238E27FC236}">
                <a16:creationId xmlns:a16="http://schemas.microsoft.com/office/drawing/2014/main" id="{B15D9D4E-CFF5-457F-F150-9C74094D82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4907" y="3937234"/>
            <a:ext cx="3962458" cy="2310878"/>
          </a:xfrm>
          <a:prstGeom prst="rect">
            <a:avLst/>
          </a:prstGeom>
        </p:spPr>
      </p:pic>
      <p:sp>
        <p:nvSpPr>
          <p:cNvPr id="9" name="TextBox 8">
            <a:extLst>
              <a:ext uri="{FF2B5EF4-FFF2-40B4-BE49-F238E27FC236}">
                <a16:creationId xmlns:a16="http://schemas.microsoft.com/office/drawing/2014/main" id="{0318B7BC-41D9-55CC-0392-A8E24F1ADE9D}"/>
              </a:ext>
            </a:extLst>
          </p:cNvPr>
          <p:cNvSpPr txBox="1"/>
          <p:nvPr/>
        </p:nvSpPr>
        <p:spPr>
          <a:xfrm flipH="1">
            <a:off x="10334360" y="3491282"/>
            <a:ext cx="1377113" cy="215444"/>
          </a:xfrm>
          <a:prstGeom prst="rect">
            <a:avLst/>
          </a:prstGeom>
          <a:noFill/>
        </p:spPr>
        <p:txBody>
          <a:bodyPr wrap="square" rtlCol="0">
            <a:spAutoFit/>
          </a:bodyPr>
          <a:lstStyle/>
          <a:p>
            <a:r>
              <a:rPr lang="en-GB" sz="800" dirty="0"/>
              <a:t>(Matthew, 2009, p. 405). </a:t>
            </a:r>
          </a:p>
        </p:txBody>
      </p:sp>
      <p:sp>
        <p:nvSpPr>
          <p:cNvPr id="10" name="TextBox 9">
            <a:extLst>
              <a:ext uri="{FF2B5EF4-FFF2-40B4-BE49-F238E27FC236}">
                <a16:creationId xmlns:a16="http://schemas.microsoft.com/office/drawing/2014/main" id="{42842A5E-C2A7-2D45-32CC-B6D2745B0F71}"/>
              </a:ext>
            </a:extLst>
          </p:cNvPr>
          <p:cNvSpPr txBox="1"/>
          <p:nvPr/>
        </p:nvSpPr>
        <p:spPr>
          <a:xfrm flipH="1">
            <a:off x="6876588" y="3445667"/>
            <a:ext cx="3385750" cy="338554"/>
          </a:xfrm>
          <a:prstGeom prst="rect">
            <a:avLst/>
          </a:prstGeom>
          <a:noFill/>
        </p:spPr>
        <p:txBody>
          <a:bodyPr wrap="square" rtlCol="0">
            <a:spAutoFit/>
          </a:bodyPr>
          <a:lstStyle/>
          <a:p>
            <a:r>
              <a:rPr lang="en-GB" sz="800" b="0" i="0" dirty="0">
                <a:effectLst/>
                <a:latin typeface="Arial" panose="020B0604020202020204" pitchFamily="34" charset="0"/>
              </a:rPr>
              <a:t>Side-on view of a modern reconstruction of two hoplite ranks using</a:t>
            </a:r>
            <a:br>
              <a:rPr lang="en-GB" sz="800" b="0" i="0" dirty="0">
                <a:effectLst/>
                <a:latin typeface="system-ui"/>
              </a:rPr>
            </a:br>
            <a:r>
              <a:rPr lang="en-GB" sz="800" b="0" i="0" dirty="0">
                <a:effectLst/>
                <a:latin typeface="Arial" panose="020B0604020202020204" pitchFamily="34" charset="0"/>
              </a:rPr>
              <a:t>the 'underarm technique, to wield the spear.</a:t>
            </a:r>
            <a:r>
              <a:rPr lang="en-GB" sz="800" dirty="0"/>
              <a:t> </a:t>
            </a:r>
          </a:p>
        </p:txBody>
      </p:sp>
      <p:sp>
        <p:nvSpPr>
          <p:cNvPr id="11" name="TextBox 10">
            <a:extLst>
              <a:ext uri="{FF2B5EF4-FFF2-40B4-BE49-F238E27FC236}">
                <a16:creationId xmlns:a16="http://schemas.microsoft.com/office/drawing/2014/main" id="{B7974E9B-7FED-ADCF-DA2C-901EF0796DEE}"/>
              </a:ext>
            </a:extLst>
          </p:cNvPr>
          <p:cNvSpPr txBox="1"/>
          <p:nvPr/>
        </p:nvSpPr>
        <p:spPr>
          <a:xfrm flipH="1">
            <a:off x="10375525" y="6248112"/>
            <a:ext cx="1511840" cy="215444"/>
          </a:xfrm>
          <a:prstGeom prst="rect">
            <a:avLst/>
          </a:prstGeom>
          <a:noFill/>
        </p:spPr>
        <p:txBody>
          <a:bodyPr wrap="square" rtlCol="0">
            <a:spAutoFit/>
          </a:bodyPr>
          <a:lstStyle/>
          <a:p>
            <a:r>
              <a:rPr lang="en-GB" sz="800" dirty="0"/>
              <a:t>(Matthew, 2009, p. 407). </a:t>
            </a:r>
          </a:p>
        </p:txBody>
      </p:sp>
      <p:sp>
        <p:nvSpPr>
          <p:cNvPr id="12" name="TextBox 11">
            <a:extLst>
              <a:ext uri="{FF2B5EF4-FFF2-40B4-BE49-F238E27FC236}">
                <a16:creationId xmlns:a16="http://schemas.microsoft.com/office/drawing/2014/main" id="{1286480B-702E-1D3D-E784-542D675F9F96}"/>
              </a:ext>
            </a:extLst>
          </p:cNvPr>
          <p:cNvSpPr txBox="1"/>
          <p:nvPr/>
        </p:nvSpPr>
        <p:spPr>
          <a:xfrm>
            <a:off x="6824907" y="6248112"/>
            <a:ext cx="3293337" cy="338554"/>
          </a:xfrm>
          <a:prstGeom prst="rect">
            <a:avLst/>
          </a:prstGeom>
          <a:noFill/>
        </p:spPr>
        <p:txBody>
          <a:bodyPr wrap="square" rtlCol="0">
            <a:spAutoFit/>
          </a:bodyPr>
          <a:lstStyle/>
          <a:p>
            <a:r>
              <a:rPr lang="en-GB" sz="800" b="0" i="0" dirty="0">
                <a:effectLst/>
                <a:latin typeface="Calibri" panose="020F0502020204030204" pitchFamily="34" charset="0"/>
                <a:ea typeface="Calibri" panose="020F0502020204030204" pitchFamily="34" charset="0"/>
                <a:cs typeface="Calibri" panose="020F0502020204030204" pitchFamily="34" charset="0"/>
              </a:rPr>
              <a:t>Modern reconstruction of a close-order shield wall with each man occupying an interval of 45-50cm and with 'shield against shield’.</a:t>
            </a:r>
            <a:endParaRPr lang="en-GB" sz="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982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PEN ORDER PHYSICS AND TABULAR ACADEMICS">
            <a:extLst>
              <a:ext uri="{FF2B5EF4-FFF2-40B4-BE49-F238E27FC236}">
                <a16:creationId xmlns:a16="http://schemas.microsoft.com/office/drawing/2014/main" id="{640F3427-A3CE-A320-9E35-60A83970C279}"/>
              </a:ext>
            </a:extLst>
          </p:cNvPr>
          <p:cNvSpPr txBox="1"/>
          <p:nvPr/>
        </p:nvSpPr>
        <p:spPr>
          <a:xfrm>
            <a:off x="1964987" y="273274"/>
            <a:ext cx="8803532"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700" u="sng"/>
            </a:lvl1pPr>
          </a:lstStyle>
          <a:p>
            <a:r>
              <a:rPr lang="en-GB" sz="2800" b="1" u="none"/>
              <a:t>OPEN ORDER PHYSICS AND TABULAR ACADEMICS</a:t>
            </a:r>
            <a:endParaRPr lang="en-GB" sz="2800" b="1" u="none" dirty="0"/>
          </a:p>
        </p:txBody>
      </p:sp>
      <p:sp>
        <p:nvSpPr>
          <p:cNvPr id="3" name="TextBox 2">
            <a:extLst>
              <a:ext uri="{FF2B5EF4-FFF2-40B4-BE49-F238E27FC236}">
                <a16:creationId xmlns:a16="http://schemas.microsoft.com/office/drawing/2014/main" id="{29561888-7FB2-255A-1EB4-02B7F027FEB2}"/>
              </a:ext>
            </a:extLst>
          </p:cNvPr>
          <p:cNvSpPr txBox="1"/>
          <p:nvPr/>
        </p:nvSpPr>
        <p:spPr>
          <a:xfrm>
            <a:off x="379379" y="1052129"/>
            <a:ext cx="6381344" cy="5632311"/>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Close order conflicts were rare and their outcome would depend upon “experience, morale, armament, terrain or the simple luck of the day.” </a:t>
            </a:r>
            <a:r>
              <a:rPr lang="en-GB" sz="1400" dirty="0">
                <a:latin typeface="Calibri" panose="020F0502020204030204" pitchFamily="34" charset="0"/>
                <a:ea typeface="Calibri" panose="020F0502020204030204" pitchFamily="34" charset="0"/>
                <a:cs typeface="Calibri" panose="020F0502020204030204" pitchFamily="34" charset="0"/>
              </a:rPr>
              <a:t>(Matthew, 2009, p. 412).</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restriction of Close Order was that it denied rapid advance, To move more rapidly or to charge required an Open Order formation with shield rims touching. </a:t>
            </a:r>
            <a:r>
              <a:rPr lang="en-GB" sz="1400" dirty="0">
                <a:latin typeface="Calibri" panose="020F0502020204030204" pitchFamily="34" charset="0"/>
                <a:ea typeface="Calibri" panose="020F0502020204030204" pitchFamily="34" charset="0"/>
                <a:cs typeface="Calibri" panose="020F0502020204030204" pitchFamily="34" charset="0"/>
              </a:rPr>
              <a:t>(Matthew, 2009, p. 408).</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very order in which two forces were deployed is what would’ve determined whether an OTHISMOS of the literal model would have occurred or not.”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At </a:t>
            </a:r>
            <a:r>
              <a:rPr lang="en-GB" dirty="0" err="1">
                <a:latin typeface="Calibri" panose="020F0502020204030204" pitchFamily="34" charset="0"/>
                <a:ea typeface="Calibri" panose="020F0502020204030204" pitchFamily="34" charset="0"/>
                <a:cs typeface="Calibri" panose="020F0502020204030204" pitchFamily="34" charset="0"/>
              </a:rPr>
              <a:t>Mantinae</a:t>
            </a:r>
            <a:r>
              <a:rPr lang="en-GB" dirty="0">
                <a:latin typeface="Calibri" panose="020F0502020204030204" pitchFamily="34" charset="0"/>
                <a:ea typeface="Calibri" panose="020F0502020204030204" pitchFamily="34" charset="0"/>
                <a:cs typeface="Calibri" panose="020F0502020204030204" pitchFamily="34" charset="0"/>
              </a:rPr>
              <a:t>, the Argives in open order charged the Spartans in closed order and the number of spears they would have been able to bring to bear was exactly half.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Argives would not have been able to force the 90 cm shields between the 45 cm separated Spartans. There was therefore no chance of collision between shields. Simply a collision between formations. </a:t>
            </a:r>
            <a:r>
              <a:rPr lang="en-GB" sz="1400" dirty="0">
                <a:latin typeface="Calibri" panose="020F0502020204030204" pitchFamily="34" charset="0"/>
                <a:ea typeface="Calibri" panose="020F0502020204030204" pitchFamily="34" charset="0"/>
                <a:cs typeface="Calibri" panose="020F0502020204030204" pitchFamily="34" charset="0"/>
              </a:rPr>
              <a:t>(Matthew, 2009, p. 410).</a:t>
            </a:r>
          </a:p>
        </p:txBody>
      </p:sp>
      <p:pic>
        <p:nvPicPr>
          <p:cNvPr id="5" name="Picture 4">
            <a:extLst>
              <a:ext uri="{FF2B5EF4-FFF2-40B4-BE49-F238E27FC236}">
                <a16:creationId xmlns:a16="http://schemas.microsoft.com/office/drawing/2014/main" id="{8EBCF8D4-C2EB-6765-3D51-BE466B39A5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477" y="3708634"/>
            <a:ext cx="4237475" cy="2695918"/>
          </a:xfrm>
          <a:prstGeom prst="rect">
            <a:avLst/>
          </a:prstGeom>
        </p:spPr>
      </p:pic>
      <p:pic>
        <p:nvPicPr>
          <p:cNvPr id="7" name="Picture 6">
            <a:extLst>
              <a:ext uri="{FF2B5EF4-FFF2-40B4-BE49-F238E27FC236}">
                <a16:creationId xmlns:a16="http://schemas.microsoft.com/office/drawing/2014/main" id="{5C0D69BC-00DF-DE66-83C8-11D6DEA283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477" y="901370"/>
            <a:ext cx="4188837" cy="2478885"/>
          </a:xfrm>
          <a:prstGeom prst="rect">
            <a:avLst/>
          </a:prstGeom>
        </p:spPr>
      </p:pic>
      <p:sp>
        <p:nvSpPr>
          <p:cNvPr id="8" name="TextBox 7">
            <a:extLst>
              <a:ext uri="{FF2B5EF4-FFF2-40B4-BE49-F238E27FC236}">
                <a16:creationId xmlns:a16="http://schemas.microsoft.com/office/drawing/2014/main" id="{8D66A674-290A-40A9-4D91-218A33A2704C}"/>
              </a:ext>
            </a:extLst>
          </p:cNvPr>
          <p:cNvSpPr txBox="1"/>
          <p:nvPr/>
        </p:nvSpPr>
        <p:spPr>
          <a:xfrm>
            <a:off x="10577208" y="3380255"/>
            <a:ext cx="1235413" cy="215444"/>
          </a:xfrm>
          <a:prstGeom prst="rect">
            <a:avLst/>
          </a:prstGeom>
          <a:noFill/>
        </p:spPr>
        <p:txBody>
          <a:bodyPr wrap="square" rtlCol="0">
            <a:spAutoFit/>
          </a:bodyPr>
          <a:lstStyle/>
          <a:p>
            <a:r>
              <a:rPr lang="en-GB" sz="800" dirty="0">
                <a:latin typeface="Calibri" panose="020F0502020204030204" pitchFamily="34" charset="0"/>
                <a:ea typeface="Calibri" panose="020F0502020204030204" pitchFamily="34" charset="0"/>
                <a:cs typeface="Calibri" panose="020F0502020204030204" pitchFamily="34" charset="0"/>
              </a:rPr>
              <a:t>(Matthew, 2009. p. 409).</a:t>
            </a:r>
          </a:p>
        </p:txBody>
      </p:sp>
      <p:sp>
        <p:nvSpPr>
          <p:cNvPr id="9" name="TextBox 8">
            <a:extLst>
              <a:ext uri="{FF2B5EF4-FFF2-40B4-BE49-F238E27FC236}">
                <a16:creationId xmlns:a16="http://schemas.microsoft.com/office/drawing/2014/main" id="{5748A07B-4623-68A2-4E2E-2D1B82522E94}"/>
              </a:ext>
            </a:extLst>
          </p:cNvPr>
          <p:cNvSpPr txBox="1"/>
          <p:nvPr/>
        </p:nvSpPr>
        <p:spPr>
          <a:xfrm flipH="1">
            <a:off x="6966623" y="6404552"/>
            <a:ext cx="3404684" cy="215444"/>
          </a:xfrm>
          <a:prstGeom prst="rect">
            <a:avLst/>
          </a:prstGeom>
          <a:noFill/>
        </p:spPr>
        <p:txBody>
          <a:bodyPr wrap="square" rtlCol="0">
            <a:spAutoFit/>
          </a:bodyPr>
          <a:lstStyle/>
          <a:p>
            <a:r>
              <a:rPr lang="en-GB" sz="800" b="1" dirty="0">
                <a:latin typeface="Arial" panose="020B0604020202020204" pitchFamily="34" charset="0"/>
              </a:rPr>
              <a:t>D</a:t>
            </a:r>
            <a:r>
              <a:rPr lang="en-GB" sz="800" b="1" i="0" dirty="0">
                <a:effectLst/>
                <a:latin typeface="Arial" panose="020B0604020202020204" pitchFamily="34" charset="0"/>
              </a:rPr>
              <a:t>ifference in spacing between the two opposing sides at Mantinea</a:t>
            </a:r>
            <a:endParaRPr lang="en-GB" sz="800" b="1" dirty="0"/>
          </a:p>
        </p:txBody>
      </p:sp>
      <p:sp>
        <p:nvSpPr>
          <p:cNvPr id="10" name="TextBox 9">
            <a:extLst>
              <a:ext uri="{FF2B5EF4-FFF2-40B4-BE49-F238E27FC236}">
                <a16:creationId xmlns:a16="http://schemas.microsoft.com/office/drawing/2014/main" id="{0C660A3C-E66D-D81D-A52D-3FA3157ED07E}"/>
              </a:ext>
            </a:extLst>
          </p:cNvPr>
          <p:cNvSpPr txBox="1"/>
          <p:nvPr/>
        </p:nvSpPr>
        <p:spPr>
          <a:xfrm>
            <a:off x="10577207" y="6404552"/>
            <a:ext cx="1245140" cy="215444"/>
          </a:xfrm>
          <a:prstGeom prst="rect">
            <a:avLst/>
          </a:prstGeom>
          <a:noFill/>
        </p:spPr>
        <p:txBody>
          <a:bodyPr wrap="square" rtlCol="0">
            <a:spAutoFit/>
          </a:bodyPr>
          <a:lstStyle/>
          <a:p>
            <a:r>
              <a:rPr lang="en-GB" sz="800" dirty="0">
                <a:latin typeface="Calibri" panose="020F0502020204030204" pitchFamily="34" charset="0"/>
                <a:ea typeface="Calibri" panose="020F0502020204030204" pitchFamily="34" charset="0"/>
                <a:cs typeface="Calibri" panose="020F0502020204030204" pitchFamily="34" charset="0"/>
              </a:rPr>
              <a:t>(Matthew, 2009, p. 410).</a:t>
            </a:r>
          </a:p>
        </p:txBody>
      </p:sp>
    </p:spTree>
    <p:extLst>
      <p:ext uri="{BB962C8B-B14F-4D97-AF65-F5344CB8AC3E}">
        <p14:creationId xmlns:p14="http://schemas.microsoft.com/office/powerpoint/2010/main" val="3299063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PEN ORDER PHYSICS AND TABULAR ACADEMICS">
            <a:extLst>
              <a:ext uri="{FF2B5EF4-FFF2-40B4-BE49-F238E27FC236}">
                <a16:creationId xmlns:a16="http://schemas.microsoft.com/office/drawing/2014/main" id="{93430F95-7865-8ABB-48B7-0E3EB3BA9EF4}"/>
              </a:ext>
            </a:extLst>
          </p:cNvPr>
          <p:cNvSpPr txBox="1"/>
          <p:nvPr/>
        </p:nvSpPr>
        <p:spPr>
          <a:xfrm>
            <a:off x="1759075" y="257040"/>
            <a:ext cx="8673849"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700" u="sng"/>
            </a:lvl1pPr>
          </a:lstStyle>
          <a:p>
            <a:r>
              <a:rPr sz="2800" b="1" u="none" dirty="0"/>
              <a:t>OPEN ORDER PHYSICS AND TABULAR ACADEMICS</a:t>
            </a:r>
          </a:p>
        </p:txBody>
      </p:sp>
      <p:sp>
        <p:nvSpPr>
          <p:cNvPr id="4" name="TextBox 3">
            <a:extLst>
              <a:ext uri="{FF2B5EF4-FFF2-40B4-BE49-F238E27FC236}">
                <a16:creationId xmlns:a16="http://schemas.microsoft.com/office/drawing/2014/main" id="{32F54523-80C8-72C3-8192-F5AB2C6604F2}"/>
              </a:ext>
            </a:extLst>
          </p:cNvPr>
          <p:cNvSpPr txBox="1"/>
          <p:nvPr/>
        </p:nvSpPr>
        <p:spPr>
          <a:xfrm>
            <a:off x="508269" y="1792601"/>
            <a:ext cx="6094378" cy="4124206"/>
          </a:xfrm>
          <a:prstGeom prst="rect">
            <a:avLst/>
          </a:prstGeom>
          <a:noFill/>
        </p:spPr>
        <p:txBody>
          <a:bodyPr wrap="square">
            <a:spAutoFit/>
          </a:bodyPr>
          <a:lstStyle/>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The Close Order was always victorious against looser ones or cavalry. </a:t>
            </a:r>
            <a:r>
              <a:rPr lang="en-GB" sz="1400" dirty="0">
                <a:latin typeface="Calibri" panose="020F0502020204030204" pitchFamily="34" charset="0"/>
                <a:ea typeface="Calibri" panose="020F0502020204030204" pitchFamily="34" charset="0"/>
                <a:cs typeface="Calibri" panose="020F0502020204030204" pitchFamily="34" charset="0"/>
              </a:rPr>
              <a:t>(Matthew, 2009 p. 411).</a:t>
            </a:r>
          </a:p>
          <a:p>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If two Open Order phalanges charged each other there could be a shield collision but there are only 3 reported cases; </a:t>
            </a:r>
            <a:r>
              <a:rPr lang="en-GB" sz="2000" dirty="0" err="1">
                <a:latin typeface="Calibri" panose="020F0502020204030204" pitchFamily="34" charset="0"/>
                <a:ea typeface="Calibri" panose="020F0502020204030204" pitchFamily="34" charset="0"/>
                <a:cs typeface="Calibri" panose="020F0502020204030204" pitchFamily="34" charset="0"/>
              </a:rPr>
              <a:t>Delium</a:t>
            </a:r>
            <a:r>
              <a:rPr lang="en-GB" sz="2000" dirty="0">
                <a:latin typeface="Calibri" panose="020F0502020204030204" pitchFamily="34" charset="0"/>
                <a:ea typeface="Calibri" panose="020F0502020204030204" pitchFamily="34" charset="0"/>
                <a:cs typeface="Calibri" panose="020F0502020204030204" pitchFamily="34" charset="0"/>
              </a:rPr>
              <a:t>, Leuctra and </a:t>
            </a:r>
            <a:r>
              <a:rPr lang="en-GB" sz="2000" dirty="0" err="1">
                <a:latin typeface="Calibri" panose="020F0502020204030204" pitchFamily="34" charset="0"/>
                <a:ea typeface="Calibri" panose="020F0502020204030204" pitchFamily="34" charset="0"/>
                <a:cs typeface="Calibri" panose="020F0502020204030204" pitchFamily="34" charset="0"/>
              </a:rPr>
              <a:t>Coronea</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(Matthew, 2009, p. 413).</a:t>
            </a:r>
          </a:p>
          <a:p>
            <a:pPr marL="285750" indent="-285750">
              <a:buFont typeface="Wingdings" panose="05000000000000000000" pitchFamily="2" charset="2"/>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
            </a:pPr>
            <a:r>
              <a:rPr lang="en-GB" sz="2000" dirty="0">
                <a:latin typeface="Calibri" panose="020F0502020204030204" pitchFamily="34" charset="0"/>
                <a:ea typeface="Calibri" panose="020F0502020204030204" pitchFamily="34" charset="0"/>
                <a:cs typeface="Calibri" panose="020F0502020204030204" pitchFamily="34" charset="0"/>
              </a:rPr>
              <a:t>Neither the literal or figurative models are entirely correct. “Hoplite warfare was much more varied and dynamic in nature than either of these totally opposing views can readily concede.” </a:t>
            </a:r>
            <a:r>
              <a:rPr lang="en-GB" sz="1400" dirty="0">
                <a:latin typeface="Calibri" panose="020F0502020204030204" pitchFamily="34" charset="0"/>
                <a:ea typeface="Calibri" panose="020F0502020204030204" pitchFamily="34" charset="0"/>
                <a:cs typeface="Calibri" panose="020F0502020204030204" pitchFamily="34" charset="0"/>
              </a:rPr>
              <a:t>(Matthew, 2009, p. 414).</a:t>
            </a:r>
          </a:p>
          <a:p>
            <a:endParaRPr lang="en-GB" dirty="0"/>
          </a:p>
        </p:txBody>
      </p:sp>
      <p:pic>
        <p:nvPicPr>
          <p:cNvPr id="6" name="Picture 5">
            <a:extLst>
              <a:ext uri="{FF2B5EF4-FFF2-40B4-BE49-F238E27FC236}">
                <a16:creationId xmlns:a16="http://schemas.microsoft.com/office/drawing/2014/main" id="{50B025E6-6FD5-271D-BFBB-D2E8C70EBE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1735" y="1429966"/>
            <a:ext cx="4526991" cy="5009745"/>
          </a:xfrm>
          <a:prstGeom prst="rect">
            <a:avLst/>
          </a:prstGeom>
        </p:spPr>
      </p:pic>
      <p:sp>
        <p:nvSpPr>
          <p:cNvPr id="9" name="TextBox 8">
            <a:extLst>
              <a:ext uri="{FF2B5EF4-FFF2-40B4-BE49-F238E27FC236}">
                <a16:creationId xmlns:a16="http://schemas.microsoft.com/office/drawing/2014/main" id="{40884409-BD80-60A7-3C9B-12CFD0C211F4}"/>
              </a:ext>
            </a:extLst>
          </p:cNvPr>
          <p:cNvSpPr txBox="1"/>
          <p:nvPr/>
        </p:nvSpPr>
        <p:spPr>
          <a:xfrm>
            <a:off x="7081735" y="899597"/>
            <a:ext cx="4430951" cy="523220"/>
          </a:xfrm>
          <a:prstGeom prst="rect">
            <a:avLst/>
          </a:prstGeom>
          <a:noFill/>
        </p:spPr>
        <p:txBody>
          <a:bodyPr wrap="square" lIns="91440" tIns="45720" rIns="91440" bIns="45720" anchor="t">
            <a:spAutoFit/>
          </a:bodyPr>
          <a:lstStyle/>
          <a:p>
            <a:r>
              <a:rPr lang="en-GB" sz="1400" b="1" i="1" dirty="0">
                <a:effectLst/>
                <a:latin typeface="Calibri"/>
                <a:ea typeface="Calibri" panose="020F0502020204030204" pitchFamily="34" charset="0"/>
                <a:cs typeface="Calibri"/>
              </a:rPr>
              <a:t>Examples of the results of engagements where at least one side was deployed in a close-order formation.</a:t>
            </a:r>
            <a:endParaRPr lang="en-GB" sz="1400" b="1" i="1" dirty="0">
              <a:latin typeface="Calibri"/>
              <a:ea typeface="Calibri" panose="020F0502020204030204" pitchFamily="34" charset="0"/>
              <a:cs typeface="Calibri"/>
            </a:endParaRPr>
          </a:p>
        </p:txBody>
      </p:sp>
      <p:sp>
        <p:nvSpPr>
          <p:cNvPr id="10" name="Matthew 412">
            <a:extLst>
              <a:ext uri="{FF2B5EF4-FFF2-40B4-BE49-F238E27FC236}">
                <a16:creationId xmlns:a16="http://schemas.microsoft.com/office/drawing/2014/main" id="{D7686586-14DB-3DC3-0EEC-489C1CEA5995}"/>
              </a:ext>
            </a:extLst>
          </p:cNvPr>
          <p:cNvSpPr txBox="1"/>
          <p:nvPr/>
        </p:nvSpPr>
        <p:spPr>
          <a:xfrm>
            <a:off x="10571241" y="6393295"/>
            <a:ext cx="1106072" cy="2257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a:defRPr sz="1500" b="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sz="800" dirty="0">
                <a:latin typeface="Calibri" panose="020F0502020204030204" pitchFamily="34" charset="0"/>
                <a:ea typeface="Calibri" panose="020F0502020204030204" pitchFamily="34" charset="0"/>
                <a:cs typeface="Calibri" panose="020F0502020204030204" pitchFamily="34" charset="0"/>
              </a:rPr>
              <a:t>Matthew</a:t>
            </a:r>
            <a:r>
              <a:rPr lang="en-GB" sz="800" dirty="0">
                <a:latin typeface="Calibri" panose="020F0502020204030204" pitchFamily="34" charset="0"/>
                <a:ea typeface="Calibri" panose="020F0502020204030204" pitchFamily="34" charset="0"/>
                <a:cs typeface="Calibri" panose="020F0502020204030204" pitchFamily="34" charset="0"/>
              </a:rPr>
              <a:t>, 2009, p.</a:t>
            </a:r>
            <a:r>
              <a:rPr sz="800" dirty="0">
                <a:latin typeface="Calibri" panose="020F0502020204030204" pitchFamily="34" charset="0"/>
                <a:ea typeface="Calibri" panose="020F0502020204030204" pitchFamily="34" charset="0"/>
                <a:cs typeface="Calibri" panose="020F0502020204030204" pitchFamily="34" charset="0"/>
              </a:rPr>
              <a:t> 412</a:t>
            </a:r>
            <a:r>
              <a:rPr lang="en-GB" sz="800" dirty="0">
                <a:latin typeface="Calibri" panose="020F0502020204030204" pitchFamily="34" charset="0"/>
                <a:ea typeface="Calibri" panose="020F0502020204030204" pitchFamily="34" charset="0"/>
                <a:cs typeface="Calibri" panose="020F0502020204030204" pitchFamily="34" charset="0"/>
              </a:rPr>
              <a:t>)</a:t>
            </a:r>
            <a:endParaRPr sz="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40708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4D6363BE-93A6-A71A-7521-141ADD931527}"/>
              </a:ext>
            </a:extLst>
          </p:cNvPr>
          <p:cNvSpPr txBox="1"/>
          <p:nvPr/>
        </p:nvSpPr>
        <p:spPr>
          <a:xfrm>
            <a:off x="3563139" y="234417"/>
            <a:ext cx="4715099"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500" u="sng"/>
            </a:lvl1pPr>
          </a:lstStyle>
          <a:p>
            <a:r>
              <a:rPr sz="2800" b="1" u="none" dirty="0"/>
              <a:t>EUREKA OR THERMOPYLAE?</a:t>
            </a:r>
          </a:p>
        </p:txBody>
      </p:sp>
      <p:sp>
        <p:nvSpPr>
          <p:cNvPr id="3" name="VICTORY AT THE DOUBLE?">
            <a:extLst>
              <a:ext uri="{FF2B5EF4-FFF2-40B4-BE49-F238E27FC236}">
                <a16:creationId xmlns:a16="http://schemas.microsoft.com/office/drawing/2014/main" id="{A332D6D0-8237-CD90-0239-80ED9803CD8C}"/>
              </a:ext>
            </a:extLst>
          </p:cNvPr>
          <p:cNvSpPr txBox="1"/>
          <p:nvPr/>
        </p:nvSpPr>
        <p:spPr>
          <a:xfrm>
            <a:off x="331646" y="948765"/>
            <a:ext cx="4085975" cy="4719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u="sng"/>
            </a:lvl1pPr>
          </a:lstStyle>
          <a:p>
            <a:r>
              <a:rPr sz="2400" dirty="0"/>
              <a:t>VICTORY AT THE DOUBLE?</a:t>
            </a:r>
          </a:p>
        </p:txBody>
      </p:sp>
      <p:sp>
        <p:nvSpPr>
          <p:cNvPr id="4" name="Matthew is virtually alone in dismissing the idea that a hoplite charge was the standard modus operandi for phalanges to clash.">
            <a:extLst>
              <a:ext uri="{FF2B5EF4-FFF2-40B4-BE49-F238E27FC236}">
                <a16:creationId xmlns:a16="http://schemas.microsoft.com/office/drawing/2014/main" id="{DD04656D-97D1-746A-8E1F-2B10A4234567}"/>
              </a:ext>
            </a:extLst>
          </p:cNvPr>
          <p:cNvSpPr txBox="1"/>
          <p:nvPr/>
        </p:nvSpPr>
        <p:spPr>
          <a:xfrm>
            <a:off x="256989" y="2667774"/>
            <a:ext cx="6657135" cy="37343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marL="396874" indent="-396874" algn="l">
              <a:buSzPct val="125000"/>
              <a:buChar char="•"/>
              <a:defRPr b="0"/>
            </a:lvl1pPr>
          </a:lstStyle>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Doubling was advantageous because it produced momentum and also limited the time spent in the enemy’s effective missile range. </a:t>
            </a:r>
            <a:r>
              <a:rPr lang="en-GB" sz="1400" dirty="0">
                <a:latin typeface="Calibri" panose="020F0502020204030204" pitchFamily="34" charset="0"/>
                <a:ea typeface="Calibri" panose="020F0502020204030204" pitchFamily="34" charset="0"/>
                <a:cs typeface="Calibri" panose="020F0502020204030204" pitchFamily="34" charset="0"/>
              </a:rPr>
              <a:t>(Rey, 2011, p. 61-2).</a:t>
            </a:r>
            <a:r>
              <a:rPr lang="en-GB" dirty="0">
                <a:latin typeface="Calibri" panose="020F0502020204030204" pitchFamily="34" charset="0"/>
                <a:ea typeface="Calibri" panose="020F0502020204030204" pitchFamily="34" charset="0"/>
                <a:cs typeface="Calibri" panose="020F0502020204030204" pitchFamily="34" charset="0"/>
              </a:rPr>
              <a:t> “ The stronger the momentum, the bigger the disorders in the lines.” </a:t>
            </a:r>
            <a:r>
              <a:rPr lang="en-GB" sz="1400" dirty="0">
                <a:latin typeface="Calibri" panose="020F0502020204030204" pitchFamily="34" charset="0"/>
                <a:ea typeface="Calibri" panose="020F0502020204030204" pitchFamily="34" charset="0"/>
                <a:cs typeface="Calibri" panose="020F0502020204030204" pitchFamily="34" charset="0"/>
              </a:rPr>
              <a:t>(Rey, 2011, p. 62).</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err="1">
                <a:latin typeface="Calibri" panose="020F0502020204030204" pitchFamily="34" charset="0"/>
                <a:ea typeface="Calibri" panose="020F0502020204030204" pitchFamily="34" charset="0"/>
                <a:cs typeface="Calibri" panose="020F0502020204030204" pitchFamily="34" charset="0"/>
              </a:rPr>
              <a:t>Lugingbill</a:t>
            </a:r>
            <a:r>
              <a:rPr lang="en-GB" dirty="0">
                <a:latin typeface="Calibri" panose="020F0502020204030204" pitchFamily="34" charset="0"/>
                <a:ea typeface="Calibri" panose="020F0502020204030204" pitchFamily="34" charset="0"/>
                <a:cs typeface="Calibri" panose="020F0502020204030204" pitchFamily="34" charset="0"/>
              </a:rPr>
              <a:t> says that Thucydides claimed that the slow Spartan advance was unusual and that the charge of the Argives at Mantinea was the normal procedure</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Lugingbill</a:t>
            </a:r>
            <a:r>
              <a:rPr lang="en-GB" sz="1400" dirty="0">
                <a:latin typeface="Calibri" panose="020F0502020204030204" pitchFamily="34" charset="0"/>
                <a:ea typeface="Calibri" panose="020F0502020204030204" pitchFamily="34" charset="0"/>
                <a:cs typeface="Calibri" panose="020F0502020204030204" pitchFamily="34" charset="0"/>
              </a:rPr>
              <a:t>, 1994, p. 57).</a:t>
            </a: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The strength of the collision is predominantly seen as the key to victory. “The means of producing physical shock was the charge” </a:t>
            </a:r>
            <a:r>
              <a:rPr lang="en-GB" sz="1400" dirty="0">
                <a:latin typeface="Calibri" panose="020F0502020204030204" pitchFamily="34" charset="0"/>
                <a:ea typeface="Calibri" panose="020F0502020204030204" pitchFamily="34" charset="0"/>
                <a:cs typeface="Calibri" panose="020F0502020204030204" pitchFamily="34" charset="0"/>
              </a:rPr>
              <a:t>(Rey, 2011, p. 57).</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7" name="IMG_4683.png" descr="IMG_4683.png">
            <a:hlinkClick r:id="rId2"/>
            <a:extLst>
              <a:ext uri="{FF2B5EF4-FFF2-40B4-BE49-F238E27FC236}">
                <a16:creationId xmlns:a16="http://schemas.microsoft.com/office/drawing/2014/main" id="{41C45B5B-43BD-534F-B54A-A70CF8085522}"/>
              </a:ext>
            </a:extLst>
          </p:cNvPr>
          <p:cNvPicPr>
            <a:picLocks noChangeAspect="1"/>
          </p:cNvPicPr>
          <p:nvPr/>
        </p:nvPicPr>
        <p:blipFill>
          <a:blip r:embed="rId3"/>
          <a:srcRect l="5423" t="13310" r="6445" b="16769"/>
          <a:stretch>
            <a:fillRect/>
          </a:stretch>
        </p:blipFill>
        <p:spPr>
          <a:xfrm>
            <a:off x="6800850" y="3508169"/>
            <a:ext cx="5134161" cy="3124200"/>
          </a:xfrm>
          <a:prstGeom prst="rect">
            <a:avLst/>
          </a:prstGeom>
          <a:ln>
            <a:noFill/>
          </a:ln>
          <a:effectLst>
            <a:softEdge rad="112500"/>
          </a:effectLst>
        </p:spPr>
      </p:pic>
      <p:sp>
        <p:nvSpPr>
          <p:cNvPr id="8" name="Argives Charge at Mantinae">
            <a:extLst>
              <a:ext uri="{FF2B5EF4-FFF2-40B4-BE49-F238E27FC236}">
                <a16:creationId xmlns:a16="http://schemas.microsoft.com/office/drawing/2014/main" id="{2AA456C3-6D52-4FAF-7753-AB05240F3940}"/>
              </a:ext>
            </a:extLst>
          </p:cNvPr>
          <p:cNvSpPr txBox="1"/>
          <p:nvPr/>
        </p:nvSpPr>
        <p:spPr>
          <a:xfrm>
            <a:off x="8550667" y="3269982"/>
            <a:ext cx="2533276" cy="3180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defRPr b="0"/>
            </a:lvl1pPr>
          </a:lstStyle>
          <a:p>
            <a:r>
              <a:rPr sz="1400" b="1" i="1" dirty="0">
                <a:latin typeface="Calibri"/>
                <a:ea typeface="Calibri" panose="020F0502020204030204" pitchFamily="34" charset="0"/>
                <a:cs typeface="Calibri"/>
              </a:rPr>
              <a:t>Argives Charge at </a:t>
            </a:r>
            <a:r>
              <a:rPr sz="1400" b="1" i="1" dirty="0" err="1">
                <a:latin typeface="Calibri"/>
                <a:ea typeface="Calibri" panose="020F0502020204030204" pitchFamily="34" charset="0"/>
                <a:cs typeface="Calibri"/>
              </a:rPr>
              <a:t>Mantinae</a:t>
            </a:r>
            <a:endParaRPr lang="en-US" sz="1400" b="1" i="1" dirty="0">
              <a:latin typeface="Calibri"/>
              <a:ea typeface="Calibri" panose="020F0502020204030204" pitchFamily="34" charset="0"/>
              <a:cs typeface="Calibri"/>
            </a:endParaRPr>
          </a:p>
        </p:txBody>
      </p:sp>
      <p:sp>
        <p:nvSpPr>
          <p:cNvPr id="9" name="https://kmhistories.wordpress.com/2018/09/29/battle-of-mantinea/">
            <a:extLst>
              <a:ext uri="{FF2B5EF4-FFF2-40B4-BE49-F238E27FC236}">
                <a16:creationId xmlns:a16="http://schemas.microsoft.com/office/drawing/2014/main" id="{90FEA41F-0AF1-B98A-F561-3689B7A87A39}"/>
              </a:ext>
            </a:extLst>
          </p:cNvPr>
          <p:cNvSpPr txBox="1"/>
          <p:nvPr/>
        </p:nvSpPr>
        <p:spPr>
          <a:xfrm>
            <a:off x="11085755" y="6516881"/>
            <a:ext cx="977500" cy="2257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150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lang="en-GB" sz="8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800" dirty="0">
                <a:latin typeface="Calibri" panose="020F0502020204030204" pitchFamily="34" charset="0"/>
                <a:ea typeface="Calibri" panose="020F0502020204030204" pitchFamily="34" charset="0"/>
                <a:cs typeface="Calibri" panose="020F0502020204030204" pitchFamily="34" charset="0"/>
              </a:rPr>
              <a:t>, 2018)</a:t>
            </a:r>
          </a:p>
        </p:txBody>
      </p:sp>
      <p:sp>
        <p:nvSpPr>
          <p:cNvPr id="15" name="TextBox 14">
            <a:extLst>
              <a:ext uri="{FF2B5EF4-FFF2-40B4-BE49-F238E27FC236}">
                <a16:creationId xmlns:a16="http://schemas.microsoft.com/office/drawing/2014/main" id="{848F5D65-6B1F-C975-55A9-55A96871C01A}"/>
              </a:ext>
            </a:extLst>
          </p:cNvPr>
          <p:cNvSpPr txBox="1"/>
          <p:nvPr/>
        </p:nvSpPr>
        <p:spPr>
          <a:xfrm>
            <a:off x="256989" y="1563401"/>
            <a:ext cx="11642569" cy="1415772"/>
          </a:xfrm>
          <a:prstGeom prst="rect">
            <a:avLst/>
          </a:prstGeom>
          <a:noFill/>
        </p:spPr>
        <p:txBody>
          <a:bodyPr wrap="square">
            <a:spAutoFit/>
          </a:bodyPr>
          <a:lstStyle/>
          <a:p>
            <a:pPr marL="285750" indent="-285750">
              <a:buSzPct val="1250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Matthew is virtually alone in dismissing the idea that a hoplite charge was the standard modus operandi for phalanges to clash.</a:t>
            </a:r>
          </a:p>
          <a:p>
            <a:endParaRPr lang="en-GB" sz="1400" dirty="0">
              <a:latin typeface="Calibri" panose="020F0502020204030204" pitchFamily="34" charset="0"/>
              <a:ea typeface="Calibri" panose="020F0502020204030204" pitchFamily="34" charset="0"/>
              <a:cs typeface="Calibri" panose="020F0502020204030204" pitchFamily="34" charset="0"/>
            </a:endParaRPr>
          </a:p>
          <a:p>
            <a:pPr marL="285750" indent="-285750">
              <a:buSzPct val="125000"/>
              <a:buFont typeface="Wingdings" panose="05000000000000000000" pitchFamily="2" charset="2"/>
              <a:buChar char="§"/>
            </a:pPr>
            <a:r>
              <a:rPr lang="en-GB" dirty="0">
                <a:latin typeface="Calibri" panose="020F0502020204030204" pitchFamily="34" charset="0"/>
                <a:ea typeface="Calibri" panose="020F0502020204030204" pitchFamily="34" charset="0"/>
                <a:cs typeface="Calibri" panose="020F0502020204030204" pitchFamily="34" charset="0"/>
              </a:rPr>
              <a:t>Some have separated Collision and OTHISMOS as two distinct elements of typical Hoplite battles. “ Both collision and </a:t>
            </a:r>
            <a:r>
              <a:rPr lang="en-GB" dirty="0" err="1">
                <a:latin typeface="Calibri" panose="020F0502020204030204" pitchFamily="34" charset="0"/>
                <a:ea typeface="Calibri" panose="020F0502020204030204" pitchFamily="34" charset="0"/>
                <a:cs typeface="Calibri" panose="020F0502020204030204" pitchFamily="34" charset="0"/>
              </a:rPr>
              <a:t>Othismos</a:t>
            </a:r>
            <a:r>
              <a:rPr lang="en-GB" dirty="0">
                <a:latin typeface="Calibri" panose="020F0502020204030204" pitchFamily="34" charset="0"/>
                <a:ea typeface="Calibri" panose="020F0502020204030204" pitchFamily="34" charset="0"/>
                <a:cs typeface="Calibri" panose="020F0502020204030204" pitchFamily="34" charset="0"/>
              </a:rPr>
              <a:t> had a tactical place in the internal dynamics of the hoplite battle” </a:t>
            </a:r>
            <a:r>
              <a:rPr lang="en-GB" sz="1400" dirty="0">
                <a:latin typeface="Calibri" panose="020F0502020204030204" pitchFamily="34" charset="0"/>
                <a:ea typeface="Calibri" panose="020F0502020204030204" pitchFamily="34" charset="0"/>
                <a:cs typeface="Calibri" panose="020F0502020204030204" pitchFamily="34" charset="0"/>
              </a:rPr>
              <a:t>(Rey, 2011, p. 65).</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8830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E7A5AA99-EDCF-B3E2-0182-01EB22C56339}"/>
              </a:ext>
            </a:extLst>
          </p:cNvPr>
          <p:cNvSpPr txBox="1"/>
          <p:nvPr/>
        </p:nvSpPr>
        <p:spPr>
          <a:xfrm>
            <a:off x="3276546" y="314708"/>
            <a:ext cx="4860305"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3500" u="sng"/>
            </a:lvl1pPr>
          </a:lstStyle>
          <a:p>
            <a:pPr algn="ctr"/>
            <a:r>
              <a:rPr sz="2800" b="1" u="none" dirty="0"/>
              <a:t>EUREKA OR THERMOPYLAE?</a:t>
            </a:r>
          </a:p>
        </p:txBody>
      </p:sp>
      <p:sp>
        <p:nvSpPr>
          <p:cNvPr id="3" name="A RAPID COLLISION OF IDEAS BUT NOT FORCES?">
            <a:extLst>
              <a:ext uri="{FF2B5EF4-FFF2-40B4-BE49-F238E27FC236}">
                <a16:creationId xmlns:a16="http://schemas.microsoft.com/office/drawing/2014/main" id="{FF6E835F-2C82-D141-05FD-96B018D08F3C}"/>
              </a:ext>
            </a:extLst>
          </p:cNvPr>
          <p:cNvSpPr txBox="1"/>
          <p:nvPr/>
        </p:nvSpPr>
        <p:spPr>
          <a:xfrm>
            <a:off x="391918" y="1188816"/>
            <a:ext cx="7428187" cy="4719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r>
              <a:rPr sz="2400" u="sng" dirty="0"/>
              <a:t>A RAPID COLLISION OF IDEAS BUT NOT FORCES</a:t>
            </a:r>
            <a:r>
              <a:rPr sz="2400" dirty="0"/>
              <a:t>?</a:t>
            </a:r>
          </a:p>
        </p:txBody>
      </p:sp>
      <p:sp>
        <p:nvSpPr>
          <p:cNvPr id="4" name="Those that support the collision theory have largely turned the sauroter on themselves.">
            <a:extLst>
              <a:ext uri="{FF2B5EF4-FFF2-40B4-BE49-F238E27FC236}">
                <a16:creationId xmlns:a16="http://schemas.microsoft.com/office/drawing/2014/main" id="{6099EEF7-FC16-9A99-5C57-81F2CB4A7556}"/>
              </a:ext>
            </a:extLst>
          </p:cNvPr>
          <p:cNvSpPr txBox="1"/>
          <p:nvPr/>
        </p:nvSpPr>
        <p:spPr>
          <a:xfrm>
            <a:off x="391918" y="2133098"/>
            <a:ext cx="5427938" cy="37343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marL="396874" indent="-396874" algn="l">
              <a:buSzPct val="125000"/>
              <a:buFont typeface="Wingdings" panose="05000000000000000000" pitchFamily="2" charset="2"/>
              <a:buChar char="§"/>
              <a:defRPr b="0"/>
            </a:pPr>
            <a:r>
              <a:rPr sz="2000" dirty="0">
                <a:latin typeface="Calibri" panose="020F0502020204030204" pitchFamily="34" charset="0"/>
                <a:ea typeface="Calibri" panose="020F0502020204030204" pitchFamily="34" charset="0"/>
                <a:cs typeface="Calibri" panose="020F0502020204030204" pitchFamily="34" charset="0"/>
              </a:rPr>
              <a:t>Those that support the collision theory have largely turned the </a:t>
            </a:r>
            <a:r>
              <a:rPr sz="2000" i="1" dirty="0" err="1">
                <a:latin typeface="Calibri" panose="020F0502020204030204" pitchFamily="34" charset="0"/>
                <a:ea typeface="Calibri" panose="020F0502020204030204" pitchFamily="34" charset="0"/>
                <a:cs typeface="Calibri" panose="020F0502020204030204" pitchFamily="34" charset="0"/>
              </a:rPr>
              <a:t>sauroter</a:t>
            </a:r>
            <a:r>
              <a:rPr sz="2000" dirty="0">
                <a:latin typeface="Calibri" panose="020F0502020204030204" pitchFamily="34" charset="0"/>
                <a:ea typeface="Calibri" panose="020F0502020204030204" pitchFamily="34" charset="0"/>
                <a:cs typeface="Calibri" panose="020F0502020204030204" pitchFamily="34" charset="0"/>
              </a:rPr>
              <a:t> on themselves.</a:t>
            </a:r>
            <a:endParaRPr lang="en-GB" sz="2000" dirty="0">
              <a:latin typeface="Calibri" panose="020F0502020204030204" pitchFamily="34" charset="0"/>
              <a:ea typeface="Calibri" panose="020F0502020204030204" pitchFamily="34" charset="0"/>
              <a:cs typeface="Calibri" panose="020F0502020204030204" pitchFamily="34" charset="0"/>
            </a:endParaRPr>
          </a:p>
          <a:p>
            <a:pPr marL="285750" indent="-285750" algn="l">
              <a:buSzPct val="125000"/>
              <a:buFont typeface="Wingdings" panose="05000000000000000000" pitchFamily="2" charset="2"/>
              <a:buChar char="§"/>
              <a:defRPr b="0"/>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396874" indent="-396874">
              <a:buSzPct val="125000"/>
              <a:buFont typeface="Wingdings" panose="05000000000000000000" pitchFamily="2" charset="2"/>
              <a:buChar char="§"/>
              <a:defRPr b="0"/>
            </a:pPr>
            <a:r>
              <a:rPr lang="en-GB" sz="2000" dirty="0">
                <a:latin typeface="Calibri" panose="020F0502020204030204" pitchFamily="34" charset="0"/>
                <a:ea typeface="Calibri" panose="020F0502020204030204" pitchFamily="34" charset="0"/>
                <a:cs typeface="Calibri" panose="020F0502020204030204" pitchFamily="34" charset="0"/>
              </a:rPr>
              <a:t>Rey describes Hoplite warfare as “a highly ritualised experience,” designed to reduce the effects of warfare on a mostly volunteer and amateur citizen militia. </a:t>
            </a:r>
            <a:r>
              <a:rPr lang="en-GB" sz="1400" dirty="0">
                <a:latin typeface="Calibri" panose="020F0502020204030204" pitchFamily="34" charset="0"/>
                <a:ea typeface="Calibri" panose="020F0502020204030204" pitchFamily="34" charset="0"/>
                <a:cs typeface="Calibri" panose="020F0502020204030204" pitchFamily="34" charset="0"/>
              </a:rPr>
              <a:t>(Rey, 2011, p. 45).</a:t>
            </a:r>
          </a:p>
          <a:p>
            <a:pPr marL="285750" indent="-285750">
              <a:buSzPct val="125000"/>
              <a:buFont typeface="Wingdings" panose="05000000000000000000" pitchFamily="2" charset="2"/>
              <a:buChar char="§"/>
              <a:defRPr b="0"/>
            </a:pPr>
            <a:endParaRPr lang="en-GB" dirty="0">
              <a:latin typeface="Calibri" panose="020F0502020204030204" pitchFamily="34" charset="0"/>
              <a:ea typeface="Calibri" panose="020F0502020204030204" pitchFamily="34" charset="0"/>
              <a:cs typeface="Calibri" panose="020F0502020204030204" pitchFamily="34" charset="0"/>
            </a:endParaRPr>
          </a:p>
          <a:p>
            <a:pPr marL="396874" indent="-396874">
              <a:buSzPct val="125000"/>
              <a:buFont typeface="Wingdings" panose="05000000000000000000" pitchFamily="2" charset="2"/>
              <a:buChar char="§"/>
              <a:defRPr b="0"/>
            </a:pPr>
            <a:r>
              <a:rPr lang="en-GB" sz="2000" dirty="0">
                <a:latin typeface="Calibri" panose="020F0502020204030204" pitchFamily="34" charset="0"/>
                <a:ea typeface="Calibri" panose="020F0502020204030204" pitchFamily="34" charset="0"/>
                <a:cs typeface="Calibri" panose="020F0502020204030204" pitchFamily="34" charset="0"/>
              </a:rPr>
              <a:t>The </a:t>
            </a:r>
            <a:r>
              <a:rPr lang="en-GB" sz="2000" i="1" dirty="0">
                <a:latin typeface="Calibri" panose="020F0502020204030204" pitchFamily="34" charset="0"/>
                <a:ea typeface="Calibri" panose="020F0502020204030204" pitchFamily="34" charset="0"/>
                <a:cs typeface="Calibri" panose="020F0502020204030204" pitchFamily="34" charset="0"/>
              </a:rPr>
              <a:t> polis </a:t>
            </a:r>
            <a:r>
              <a:rPr lang="en-GB" sz="2000" dirty="0">
                <a:latin typeface="Calibri" panose="020F0502020204030204" pitchFamily="34" charset="0"/>
                <a:ea typeface="Calibri" panose="020F0502020204030204" pitchFamily="34" charset="0"/>
                <a:cs typeface="Calibri" panose="020F0502020204030204" pitchFamily="34" charset="0"/>
              </a:rPr>
              <a:t>effectively shaped their tactics to achieve their “military goals with the greatest economy possible.” </a:t>
            </a:r>
            <a:r>
              <a:rPr lang="en-GB" sz="1400" dirty="0">
                <a:latin typeface="Calibri" panose="020F0502020204030204" pitchFamily="34" charset="0"/>
                <a:ea typeface="Calibri" panose="020F0502020204030204" pitchFamily="34" charset="0"/>
                <a:cs typeface="Calibri" panose="020F0502020204030204" pitchFamily="34" charset="0"/>
              </a:rPr>
              <a:t>(Rey, 2011, p. 47).</a:t>
            </a:r>
          </a:p>
          <a:p>
            <a:pPr marL="396874" indent="-396874" algn="l">
              <a:buSzPct val="125000"/>
              <a:buChar char="•"/>
              <a:defRPr b="0"/>
            </a:pPr>
            <a:endParaRPr dirty="0"/>
          </a:p>
        </p:txBody>
      </p:sp>
      <p:pic>
        <p:nvPicPr>
          <p:cNvPr id="5" name="IMG_0173.png" descr="IMG_0173.png">
            <a:hlinkClick r:id="rId2"/>
            <a:extLst>
              <a:ext uri="{FF2B5EF4-FFF2-40B4-BE49-F238E27FC236}">
                <a16:creationId xmlns:a16="http://schemas.microsoft.com/office/drawing/2014/main" id="{EE6C6B11-D0F1-7B05-2F77-70E8FB4E10DF}"/>
              </a:ext>
            </a:extLst>
          </p:cNvPr>
          <p:cNvPicPr>
            <a:picLocks noChangeAspect="1"/>
          </p:cNvPicPr>
          <p:nvPr/>
        </p:nvPicPr>
        <p:blipFill>
          <a:blip r:embed="rId3"/>
          <a:srcRect t="11221" b="56796"/>
          <a:stretch>
            <a:fillRect/>
          </a:stretch>
        </p:blipFill>
        <p:spPr>
          <a:xfrm>
            <a:off x="6372145" y="1855104"/>
            <a:ext cx="5427938" cy="3755866"/>
          </a:xfrm>
          <a:prstGeom prst="rect">
            <a:avLst/>
          </a:prstGeom>
          <a:ln w="12700">
            <a:miter lim="400000"/>
          </a:ln>
        </p:spPr>
      </p:pic>
      <p:sp>
        <p:nvSpPr>
          <p:cNvPr id="8" name="The  polis effectively shaped their tactics to achieve their “military goals with the greatest economy possible” (Rey 47)">
            <a:extLst>
              <a:ext uri="{FF2B5EF4-FFF2-40B4-BE49-F238E27FC236}">
                <a16:creationId xmlns:a16="http://schemas.microsoft.com/office/drawing/2014/main" id="{5677DF0C-F1F9-568C-4521-C9743BAF4501}"/>
              </a:ext>
            </a:extLst>
          </p:cNvPr>
          <p:cNvSpPr txBox="1"/>
          <p:nvPr/>
        </p:nvSpPr>
        <p:spPr>
          <a:xfrm>
            <a:off x="972554" y="8420267"/>
            <a:ext cx="10200919" cy="379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spAutoFit/>
          </a:bodyPr>
          <a:lstStyle/>
          <a:p>
            <a:pPr marL="396874" indent="-396874" algn="l">
              <a:buSzPct val="125000"/>
              <a:buChar char="•"/>
              <a:defRPr b="0"/>
            </a:pPr>
            <a:endParaRPr dirty="0"/>
          </a:p>
        </p:txBody>
      </p:sp>
      <p:sp>
        <p:nvSpPr>
          <p:cNvPr id="9" name="Would you run headlong into this array of spears?">
            <a:extLst>
              <a:ext uri="{FF2B5EF4-FFF2-40B4-BE49-F238E27FC236}">
                <a16:creationId xmlns:a16="http://schemas.microsoft.com/office/drawing/2014/main" id="{0D6C1029-108C-E9E4-EE97-9F18C118A13C}"/>
              </a:ext>
            </a:extLst>
          </p:cNvPr>
          <p:cNvSpPr txBox="1"/>
          <p:nvPr/>
        </p:nvSpPr>
        <p:spPr>
          <a:xfrm>
            <a:off x="1347707" y="5929797"/>
            <a:ext cx="10563225" cy="5950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lgn="l"/>
          </a:lstStyle>
          <a:p>
            <a:r>
              <a:rPr sz="3200" b="1" dirty="0">
                <a:solidFill>
                  <a:srgbClr val="760000"/>
                </a:solidFill>
              </a:rPr>
              <a:t>Would you run headlong into this array of spears?</a:t>
            </a:r>
          </a:p>
        </p:txBody>
      </p:sp>
    </p:spTree>
    <p:extLst>
      <p:ext uri="{BB962C8B-B14F-4D97-AF65-F5344CB8AC3E}">
        <p14:creationId xmlns:p14="http://schemas.microsoft.com/office/powerpoint/2010/main" val="4289844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UREKA OR THERMOPYLAE?">
            <a:extLst>
              <a:ext uri="{FF2B5EF4-FFF2-40B4-BE49-F238E27FC236}">
                <a16:creationId xmlns:a16="http://schemas.microsoft.com/office/drawing/2014/main" id="{883547B5-50A8-5A37-B8C5-D957195DEA81}"/>
              </a:ext>
            </a:extLst>
          </p:cNvPr>
          <p:cNvSpPr txBox="1"/>
          <p:nvPr/>
        </p:nvSpPr>
        <p:spPr>
          <a:xfrm>
            <a:off x="3563139" y="234417"/>
            <a:ext cx="4715099" cy="53347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3500" u="sng"/>
            </a:lvl1pPr>
          </a:lstStyle>
          <a:p>
            <a:r>
              <a:rPr sz="2800" b="1" u="none" dirty="0"/>
              <a:t>EUREKA OR THERMOPYLAE?</a:t>
            </a:r>
          </a:p>
        </p:txBody>
      </p:sp>
      <p:sp>
        <p:nvSpPr>
          <p:cNvPr id="3" name="THE SAUROTER: THE POINT OF THE STORY">
            <a:extLst>
              <a:ext uri="{FF2B5EF4-FFF2-40B4-BE49-F238E27FC236}">
                <a16:creationId xmlns:a16="http://schemas.microsoft.com/office/drawing/2014/main" id="{60EB4DD7-D77E-5B56-22D5-2CCEE0D95A9E}"/>
              </a:ext>
            </a:extLst>
          </p:cNvPr>
          <p:cNvSpPr txBox="1"/>
          <p:nvPr/>
        </p:nvSpPr>
        <p:spPr>
          <a:xfrm>
            <a:off x="393989" y="1056923"/>
            <a:ext cx="6244936" cy="4719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r>
              <a:rPr sz="2400" u="sng" dirty="0"/>
              <a:t>THE SAUROTER: THE POINT OF THE STORY</a:t>
            </a:r>
          </a:p>
        </p:txBody>
      </p:sp>
      <p:sp>
        <p:nvSpPr>
          <p:cNvPr id="4" name="Most academic argument has concentrated on analysis of primary sources. Often this involves microscopic evaluation of certain phrases. Ancient Greek words and phrases can be interpreted in a myriad of different ways allowing the translator to derive the ">
            <a:extLst>
              <a:ext uri="{FF2B5EF4-FFF2-40B4-BE49-F238E27FC236}">
                <a16:creationId xmlns:a16="http://schemas.microsoft.com/office/drawing/2014/main" id="{E4E0FC54-154E-6899-3450-6491AD546F6C}"/>
              </a:ext>
            </a:extLst>
          </p:cNvPr>
          <p:cNvSpPr txBox="1"/>
          <p:nvPr/>
        </p:nvSpPr>
        <p:spPr>
          <a:xfrm>
            <a:off x="393989" y="1925624"/>
            <a:ext cx="11404022" cy="44114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marL="396874" indent="-396874" algn="l">
              <a:buSzPct val="125000"/>
              <a:buChar char="•"/>
              <a:defRPr b="0"/>
            </a:lvl1pPr>
          </a:lstStyle>
          <a:p>
            <a:pPr marL="396240" indent="-396240"/>
            <a:r>
              <a:rPr dirty="0">
                <a:latin typeface="Calibri" panose="020F0502020204030204" pitchFamily="34" charset="0"/>
                <a:ea typeface="Calibri" panose="020F0502020204030204" pitchFamily="34" charset="0"/>
                <a:cs typeface="Calibri" panose="020F0502020204030204" pitchFamily="34" charset="0"/>
              </a:rPr>
              <a:t>Most academic argument has concentrated on analysis of primary sources. Often this involves microscopic evaluation of certain phrases. Ancient Greek words and phrases can be interpreted in a myriad of different ways allowing the translator to derive the desire</a:t>
            </a:r>
            <a:r>
              <a:rPr lang="en-GB" dirty="0">
                <a:latin typeface="Calibri" panose="020F0502020204030204" pitchFamily="34" charset="0"/>
                <a:ea typeface="Calibri" panose="020F0502020204030204" pitchFamily="34" charset="0"/>
                <a:cs typeface="Calibri" panose="020F0502020204030204" pitchFamily="34" charset="0"/>
              </a:rPr>
              <a:t>d</a:t>
            </a:r>
            <a:r>
              <a:rPr dirty="0">
                <a:latin typeface="Calibri" panose="020F0502020204030204" pitchFamily="34" charset="0"/>
                <a:ea typeface="Calibri" panose="020F0502020204030204" pitchFamily="34" charset="0"/>
                <a:cs typeface="Calibri" panose="020F0502020204030204" pitchFamily="34" charset="0"/>
              </a:rPr>
              <a:t> meaning irrespective of intended objectivity.</a:t>
            </a: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400"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a:ea typeface="Calibri" panose="020F0502020204030204" pitchFamily="34" charset="0"/>
                <a:cs typeface="Calibri"/>
              </a:rPr>
              <a:t>Hanson is one exception, introducing considerable analysis of the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or butt-spike </a:t>
            </a:r>
            <a:r>
              <a:rPr lang="en-GB" sz="1400" dirty="0">
                <a:latin typeface="Calibri"/>
                <a:ea typeface="Calibri" panose="020F0502020204030204" pitchFamily="34" charset="0"/>
                <a:cs typeface="Calibri"/>
              </a:rPr>
              <a:t>(Hanson, 1993, p. 71-74).</a:t>
            </a:r>
            <a:r>
              <a:rPr lang="en-GB" dirty="0">
                <a:latin typeface="Calibri"/>
                <a:ea typeface="Calibri" panose="020F0502020204030204" pitchFamily="34" charset="0"/>
                <a:cs typeface="Calibri"/>
              </a:rPr>
              <a:t> The </a:t>
            </a:r>
            <a:r>
              <a:rPr lang="en-GB" dirty="0" err="1">
                <a:latin typeface="Calibri"/>
                <a:ea typeface="Calibri" panose="020F0502020204030204" pitchFamily="34" charset="0"/>
                <a:cs typeface="Calibri"/>
              </a:rPr>
              <a:t>sauroter</a:t>
            </a:r>
            <a:r>
              <a:rPr lang="en-GB" dirty="0">
                <a:latin typeface="Calibri"/>
                <a:ea typeface="Calibri" panose="020F0502020204030204" pitchFamily="34" charset="0"/>
                <a:cs typeface="Calibri"/>
              </a:rPr>
              <a:t> is a multi-purpose weapon, designed to deter a charge and adaptable when the shaft broke because the butt end could then be used as  a short-range underarm weapon suited to shield-to-shield conflict. </a:t>
            </a:r>
            <a:r>
              <a:rPr lang="en-GB" sz="1400" dirty="0">
                <a:latin typeface="Calibri"/>
                <a:ea typeface="Calibri" panose="020F0502020204030204" pitchFamily="34" charset="0"/>
                <a:cs typeface="Calibri"/>
              </a:rPr>
              <a:t>(Hanson, 1993, p. 71-74).</a:t>
            </a:r>
          </a:p>
          <a:p>
            <a:pPr marL="396240" indent="-396240"/>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The </a:t>
            </a:r>
            <a:r>
              <a:rPr lang="en-GB" i="1" dirty="0" err="1">
                <a:latin typeface="Calibri" panose="020F0502020204030204" pitchFamily="34" charset="0"/>
                <a:ea typeface="Calibri" panose="020F0502020204030204" pitchFamily="34" charset="0"/>
                <a:cs typeface="Calibri" panose="020F0502020204030204" pitchFamily="34" charset="0"/>
              </a:rPr>
              <a:t>sauroter’s</a:t>
            </a:r>
            <a:r>
              <a:rPr lang="en-GB" dirty="0">
                <a:latin typeface="Calibri" panose="020F0502020204030204" pitchFamily="34" charset="0"/>
                <a:ea typeface="Calibri" panose="020F0502020204030204" pitchFamily="34" charset="0"/>
                <a:cs typeface="Calibri" panose="020F0502020204030204" pitchFamily="34" charset="0"/>
              </a:rPr>
              <a:t> bronze butt spike was ideal for use by the rear ranks of the phalanx, not only to despatch wounded enemies as the phalanx advanced but also to add stability to the push, almost like a prop. </a:t>
            </a:r>
            <a:r>
              <a:rPr lang="en-GB" sz="1400" dirty="0">
                <a:latin typeface="Calibri" panose="020F0502020204030204" pitchFamily="34" charset="0"/>
                <a:ea typeface="Calibri" panose="020F0502020204030204" pitchFamily="34" charset="0"/>
                <a:cs typeface="Calibri" panose="020F0502020204030204" pitchFamily="34" charset="0"/>
              </a:rPr>
              <a:t>(Hanson, 1993, p. 73).</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 Thus, the butt-spike, too, must be seen as a weapon deliberately introduced for phalanx warfare.” </a:t>
            </a:r>
            <a:r>
              <a:rPr lang="en-GB" sz="1400" dirty="0">
                <a:latin typeface="Calibri" panose="020F0502020204030204" pitchFamily="34" charset="0"/>
                <a:ea typeface="Calibri" panose="020F0502020204030204" pitchFamily="34" charset="0"/>
                <a:cs typeface="Calibri" panose="020F0502020204030204" pitchFamily="34" charset="0"/>
              </a:rPr>
              <a:t>(Hanson, 1993, p. 74).</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396240" indent="-396240"/>
            <a:r>
              <a:rPr lang="en-GB" dirty="0">
                <a:latin typeface="Calibri" panose="020F0502020204030204" pitchFamily="34" charset="0"/>
                <a:ea typeface="Calibri" panose="020F0502020204030204" pitchFamily="34" charset="0"/>
                <a:cs typeface="Calibri" panose="020F0502020204030204" pitchFamily="34" charset="0"/>
              </a:rPr>
              <a:t>Matthew’s predisposition to the mechanics of ancient warfare has introduced and reinforced a valuable element in the discussion. </a:t>
            </a:r>
          </a:p>
        </p:txBody>
      </p:sp>
      <p:sp>
        <p:nvSpPr>
          <p:cNvPr id="5" name="Goldsworthy is one exception, introducing considerable analysis of the sauroter or butt-spike (Goldsworthy 71-74). The sauroter is a multi purpose weapon, designed to deter a charge and adaptable when the shaft broke because the butt end could then be us">
            <a:extLst>
              <a:ext uri="{FF2B5EF4-FFF2-40B4-BE49-F238E27FC236}">
                <a16:creationId xmlns:a16="http://schemas.microsoft.com/office/drawing/2014/main" id="{0D6A542E-3268-8F29-1D18-58369BBF6803}"/>
              </a:ext>
            </a:extLst>
          </p:cNvPr>
          <p:cNvSpPr txBox="1"/>
          <p:nvPr/>
        </p:nvSpPr>
        <p:spPr>
          <a:xfrm>
            <a:off x="770962" y="4702894"/>
            <a:ext cx="7868213" cy="379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marL="396874" indent="-396874" algn="l">
              <a:buSzPct val="125000"/>
              <a:buChar char="•"/>
              <a:defRPr b="0"/>
            </a:lvl1pPr>
          </a:lstStyle>
          <a:p>
            <a:endParaRPr dirty="0"/>
          </a:p>
        </p:txBody>
      </p:sp>
      <p:sp>
        <p:nvSpPr>
          <p:cNvPr id="7" name="“ Thus, the butt-spike, too, must be seen as a weapon deliberately introduced for phalanx warfare” (Goldsworthy 74)">
            <a:extLst>
              <a:ext uri="{FF2B5EF4-FFF2-40B4-BE49-F238E27FC236}">
                <a16:creationId xmlns:a16="http://schemas.microsoft.com/office/drawing/2014/main" id="{FCD4C4A4-AB06-5BFC-0F86-F1EB68892D9D}"/>
              </a:ext>
            </a:extLst>
          </p:cNvPr>
          <p:cNvSpPr txBox="1"/>
          <p:nvPr/>
        </p:nvSpPr>
        <p:spPr>
          <a:xfrm>
            <a:off x="1056743" y="7591691"/>
            <a:ext cx="9716032" cy="379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marL="396874" indent="-396874" algn="l">
              <a:buSzPct val="125000"/>
              <a:buChar char="•"/>
              <a:defRPr b="0"/>
            </a:lvl1pPr>
          </a:lstStyle>
          <a:p>
            <a:endParaRPr dirty="0"/>
          </a:p>
        </p:txBody>
      </p:sp>
      <p:sp>
        <p:nvSpPr>
          <p:cNvPr id="8" name="Matthew’s predisposition to the mechanics of ancient warfare has introduced and reinforced a valuable element in the discussion.">
            <a:extLst>
              <a:ext uri="{FF2B5EF4-FFF2-40B4-BE49-F238E27FC236}">
                <a16:creationId xmlns:a16="http://schemas.microsoft.com/office/drawing/2014/main" id="{5095FF52-86AA-903F-B307-79D9386031F9}"/>
              </a:ext>
            </a:extLst>
          </p:cNvPr>
          <p:cNvSpPr txBox="1"/>
          <p:nvPr/>
        </p:nvSpPr>
        <p:spPr>
          <a:xfrm>
            <a:off x="1135809" y="8921789"/>
            <a:ext cx="9074992" cy="379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marL="396874" indent="-396874" algn="l">
              <a:buSzPct val="125000"/>
              <a:buChar char="•"/>
              <a:defRPr b="0"/>
            </a:lvl1pPr>
          </a:lstStyle>
          <a:p>
            <a:endParaRPr dirty="0"/>
          </a:p>
        </p:txBody>
      </p:sp>
    </p:spTree>
    <p:extLst>
      <p:ext uri="{BB962C8B-B14F-4D97-AF65-F5344CB8AC3E}">
        <p14:creationId xmlns:p14="http://schemas.microsoft.com/office/powerpoint/2010/main" val="1529490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312890C-F719-DD9F-BE95-0F5E0578E4F4}"/>
              </a:ext>
            </a:extLst>
          </p:cNvPr>
          <p:cNvPicPr>
            <a:picLocks noChangeAspect="1"/>
          </p:cNvPicPr>
          <p:nvPr/>
        </p:nvPicPr>
        <p:blipFill>
          <a:blip r:embed="rId2">
            <a:duotone>
              <a:schemeClr val="bg2">
                <a:shade val="45000"/>
                <a:satMod val="135000"/>
              </a:schemeClr>
              <a:prstClr val="white"/>
            </a:duotone>
            <a:extLst>
              <a:ext uri="{BEBA8EAE-BF5A-486C-A8C5-ECC9F3942E4B}">
                <a14:imgProps xmlns:a14="http://schemas.microsoft.com/office/drawing/2010/main">
                  <a14:imgLayer r:embed="rId3">
                    <a14:imgEffect>
                      <a14:colorTemperature colorTemp="4700"/>
                    </a14:imgEffect>
                    <a14:imgEffect>
                      <a14:saturation sat="66000"/>
                    </a14:imgEffect>
                  </a14:imgLayer>
                </a14:imgProps>
              </a:ext>
              <a:ext uri="{28A0092B-C50C-407E-A947-70E740481C1C}">
                <a14:useLocalDpi xmlns:a14="http://schemas.microsoft.com/office/drawing/2010/main" val="0"/>
              </a:ext>
            </a:extLst>
          </a:blip>
          <a:stretch>
            <a:fillRect/>
          </a:stretch>
        </p:blipFill>
        <p:spPr>
          <a:xfrm>
            <a:off x="252918" y="233464"/>
            <a:ext cx="11692647" cy="6361889"/>
          </a:xfrm>
          <a:prstGeom prst="rect">
            <a:avLst/>
          </a:prstGeom>
        </p:spPr>
      </p:pic>
      <p:sp>
        <p:nvSpPr>
          <p:cNvPr id="4" name="Rectangle: Rounded Corners 3">
            <a:extLst>
              <a:ext uri="{FF2B5EF4-FFF2-40B4-BE49-F238E27FC236}">
                <a16:creationId xmlns:a16="http://schemas.microsoft.com/office/drawing/2014/main" id="{B7780AE8-6E7C-9545-52B5-5291CBD388F9}"/>
              </a:ext>
            </a:extLst>
          </p:cNvPr>
          <p:cNvSpPr/>
          <p:nvPr/>
        </p:nvSpPr>
        <p:spPr>
          <a:xfrm>
            <a:off x="1295400" y="876299"/>
            <a:ext cx="9906000" cy="5105400"/>
          </a:xfrm>
          <a:prstGeom prst="roundRect">
            <a:avLst/>
          </a:prstGeom>
          <a:solidFill>
            <a:schemeClr val="bg2"/>
          </a:solidFill>
          <a:ln w="19050">
            <a:solidFill>
              <a:srgbClr val="76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18B503D-FBC7-9FD2-BF4F-4582363760A6}"/>
              </a:ext>
            </a:extLst>
          </p:cNvPr>
          <p:cNvSpPr txBox="1"/>
          <p:nvPr/>
        </p:nvSpPr>
        <p:spPr>
          <a:xfrm>
            <a:off x="1590675" y="1228397"/>
            <a:ext cx="9505950" cy="4401205"/>
          </a:xfrm>
          <a:prstGeom prst="rect">
            <a:avLst/>
          </a:prstGeom>
          <a:noFill/>
        </p:spPr>
        <p:txBody>
          <a:bodyPr wrap="square">
            <a:spAutoFit/>
          </a:bodyPr>
          <a:lstStyle/>
          <a:p>
            <a:pPr algn="l"/>
            <a:r>
              <a:rPr lang="en-GB" sz="2800" b="1" dirty="0">
                <a:solidFill>
                  <a:srgbClr val="760000"/>
                </a:solidFill>
              </a:rPr>
              <a:t>Although there are other factors to consider the </a:t>
            </a:r>
            <a:r>
              <a:rPr lang="en-GB" sz="2800" b="1" i="1" dirty="0" err="1">
                <a:solidFill>
                  <a:srgbClr val="760000"/>
                </a:solidFill>
              </a:rPr>
              <a:t>sauroter</a:t>
            </a:r>
            <a:r>
              <a:rPr lang="en-GB" sz="2800" b="1" dirty="0">
                <a:solidFill>
                  <a:srgbClr val="760000"/>
                </a:solidFill>
              </a:rPr>
              <a:t> is one of the keys to understanding the function of </a:t>
            </a:r>
            <a:r>
              <a:rPr lang="en-GB" sz="2800" b="1" dirty="0" err="1">
                <a:solidFill>
                  <a:srgbClr val="760000"/>
                </a:solidFill>
              </a:rPr>
              <a:t>othismos</a:t>
            </a:r>
            <a:r>
              <a:rPr lang="en-GB" sz="2800" b="1" dirty="0">
                <a:solidFill>
                  <a:srgbClr val="760000"/>
                </a:solidFill>
              </a:rPr>
              <a:t> within Hoplite warfare. The </a:t>
            </a:r>
            <a:r>
              <a:rPr lang="en-GB" sz="2800" b="1" i="1" dirty="0" err="1">
                <a:solidFill>
                  <a:srgbClr val="760000"/>
                </a:solidFill>
              </a:rPr>
              <a:t>sauroter</a:t>
            </a:r>
            <a:r>
              <a:rPr lang="en-GB" sz="2800" b="1" dirty="0">
                <a:solidFill>
                  <a:srgbClr val="760000"/>
                </a:solidFill>
              </a:rPr>
              <a:t> was not only designed for but also shaped the nature of conflict at this time. A multi-role weapon, it matched the Spartan model of a slowly advancing and highly skilled professional army that forged a reputation for winning. Matthew is correct to highlight this element above the limited primary reports.</a:t>
            </a:r>
          </a:p>
        </p:txBody>
      </p:sp>
      <p:sp>
        <p:nvSpPr>
          <p:cNvPr id="9" name="https://kmhistories.wordpress.com/2018/09/29/battle-of-mantinea/">
            <a:extLst>
              <a:ext uri="{FF2B5EF4-FFF2-40B4-BE49-F238E27FC236}">
                <a16:creationId xmlns:a16="http://schemas.microsoft.com/office/drawing/2014/main" id="{BAF45A02-CEC5-8AA9-B7C1-B97051A56E12}"/>
              </a:ext>
            </a:extLst>
          </p:cNvPr>
          <p:cNvSpPr txBox="1"/>
          <p:nvPr/>
        </p:nvSpPr>
        <p:spPr>
          <a:xfrm>
            <a:off x="11096625" y="6457368"/>
            <a:ext cx="977500" cy="22570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lvl1pPr>
              <a:defRPr sz="1500"/>
            </a:lvl1pPr>
          </a:lstStyle>
          <a:p>
            <a:r>
              <a:rPr lang="en-GB" sz="800" dirty="0">
                <a:latin typeface="Calibri" panose="020F0502020204030204" pitchFamily="34" charset="0"/>
                <a:ea typeface="Calibri" panose="020F0502020204030204" pitchFamily="34" charset="0"/>
                <a:cs typeface="Calibri" panose="020F0502020204030204" pitchFamily="34" charset="0"/>
              </a:rPr>
              <a:t>(</a:t>
            </a:r>
            <a:r>
              <a:rPr lang="en-GB" sz="8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800" dirty="0">
                <a:latin typeface="Calibri" panose="020F0502020204030204" pitchFamily="34" charset="0"/>
                <a:ea typeface="Calibri" panose="020F0502020204030204" pitchFamily="34" charset="0"/>
                <a:cs typeface="Calibri" panose="020F0502020204030204" pitchFamily="34" charset="0"/>
              </a:rPr>
              <a:t>, 2018)</a:t>
            </a:r>
          </a:p>
        </p:txBody>
      </p:sp>
    </p:spTree>
    <p:extLst>
      <p:ext uri="{BB962C8B-B14F-4D97-AF65-F5344CB8AC3E}">
        <p14:creationId xmlns:p14="http://schemas.microsoft.com/office/powerpoint/2010/main" val="3897359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5D46A20-00E7-F105-BD83-A0FE3FF32C3A}"/>
              </a:ext>
            </a:extLst>
          </p:cNvPr>
          <p:cNvSpPr txBox="1"/>
          <p:nvPr/>
        </p:nvSpPr>
        <p:spPr>
          <a:xfrm>
            <a:off x="214008" y="194554"/>
            <a:ext cx="11721830" cy="6433556"/>
          </a:xfrm>
          <a:prstGeom prst="rect">
            <a:avLst/>
          </a:prstGeom>
          <a:noFill/>
        </p:spPr>
        <p:txBody>
          <a:bodyPr wrap="square" rtlCol="0">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Arial" panose="020B0604020202020204" pitchFamily="34" charset="0"/>
              </a:rPr>
              <a:t>BIBLIOGRAPHY</a:t>
            </a:r>
          </a:p>
          <a:p>
            <a:r>
              <a:rPr lang="en-GB" sz="1200" dirty="0">
                <a:effectLst/>
                <a:latin typeface="Calibri" panose="020F0502020204030204" pitchFamily="34" charset="0"/>
                <a:ea typeface="Calibri" panose="020F0502020204030204" pitchFamily="34" charset="0"/>
                <a:cs typeface="Arial" panose="020B0604020202020204" pitchFamily="34" charset="0"/>
              </a:rPr>
              <a:t>A.C.U. (n.d.) </a:t>
            </a:r>
            <a:r>
              <a:rPr lang="en-GB" sz="1200" i="1" dirty="0">
                <a:effectLst/>
                <a:latin typeface="Calibri" panose="020F0502020204030204" pitchFamily="34" charset="0"/>
                <a:ea typeface="Calibri" panose="020F0502020204030204" pitchFamily="34" charset="0"/>
                <a:cs typeface="Arial" panose="020B0604020202020204" pitchFamily="34" charset="0"/>
              </a:rPr>
              <a:t>Dr Chris Matthews</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https://webapps.acu.edu.au/staffdirectory/index.php?chris-matthew</a:t>
            </a:r>
            <a:endPar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endParaRPr>
          </a:p>
          <a:p>
            <a:endParaRPr lang="en-GB" sz="1200" dirty="0">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Anglim, S.  </a:t>
            </a:r>
            <a:r>
              <a:rPr lang="en-GB" sz="1200" dirty="0" err="1">
                <a:effectLst/>
                <a:latin typeface="Calibri" panose="020F0502020204030204" pitchFamily="34" charset="0"/>
                <a:ea typeface="Calibri" panose="020F0502020204030204" pitchFamily="34" charset="0"/>
                <a:cs typeface="Arial" panose="020B0604020202020204" pitchFamily="34" charset="0"/>
              </a:rPr>
              <a:t>Jestice</a:t>
            </a:r>
            <a:r>
              <a:rPr lang="en-GB" sz="1200" dirty="0">
                <a:effectLst/>
                <a:latin typeface="Calibri" panose="020F0502020204030204" pitchFamily="34" charset="0"/>
                <a:ea typeface="Calibri" panose="020F0502020204030204" pitchFamily="34" charset="0"/>
                <a:cs typeface="Arial" panose="020B0604020202020204" pitchFamily="34" charset="0"/>
              </a:rPr>
              <a:t>, P.  Rice, R. &amp; Serrati, J. (2002). </a:t>
            </a:r>
            <a:r>
              <a:rPr lang="en-GB" sz="1200" i="1" dirty="0">
                <a:effectLst/>
                <a:latin typeface="Calibri" panose="020F0502020204030204" pitchFamily="34" charset="0"/>
                <a:ea typeface="Calibri" panose="020F0502020204030204" pitchFamily="34" charset="0"/>
                <a:cs typeface="Arial" panose="020B0604020202020204" pitchFamily="34" charset="0"/>
              </a:rPr>
              <a:t>Fighting Techniques of the Ancient World (3000 B.C. to 500 A.D.): Equipment, Combat Skills, and Tactics.</a:t>
            </a:r>
            <a:r>
              <a:rPr lang="en-GB" sz="1200" dirty="0">
                <a:effectLst/>
                <a:latin typeface="Calibri" panose="020F0502020204030204" pitchFamily="34" charset="0"/>
                <a:ea typeface="Calibri" panose="020F0502020204030204" pitchFamily="34" charset="0"/>
                <a:cs typeface="Arial" panose="020B0604020202020204" pitchFamily="34" charset="0"/>
              </a:rPr>
              <a:t>  Thomas Dunne Books, St Martins Press, New York.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https://documents.pub/document/thomas-dunne-fighting-techniques-of-the-ancient-world.html</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Times New Roman" panose="02020603050405020304" pitchFamily="18" charset="0"/>
                <a:cs typeface="Calibri" panose="020F0502020204030204" pitchFamily="34" charset="0"/>
              </a:rPr>
              <a:t>Goldsworthy, A. K. (1997). The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Myths and Heresies: The Nature of Hoplite Battle.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War in History</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a:t>
            </a:r>
            <a:r>
              <a:rPr lang="en-GB" sz="1200" dirty="0">
                <a:effectLst/>
                <a:latin typeface="Calibri" panose="020F0502020204030204" pitchFamily="34" charset="0"/>
                <a:ea typeface="Times New Roman" panose="02020603050405020304" pitchFamily="18" charset="0"/>
                <a:cs typeface="Calibri" panose="020F0502020204030204" pitchFamily="34" charset="0"/>
              </a:rPr>
              <a:t>(1), 1–26.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http://www.jstor.org/stable/26004342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Hanson, V. D. (1993</a:t>
            </a:r>
            <a:r>
              <a:rPr lang="en-GB" sz="1200" i="1" dirty="0">
                <a:effectLst/>
                <a:latin typeface="Calibri" panose="020F0502020204030204" pitchFamily="34" charset="0"/>
                <a:ea typeface="Calibri" panose="020F0502020204030204" pitchFamily="34" charset="0"/>
                <a:cs typeface="Arial" panose="020B0604020202020204" pitchFamily="34" charset="0"/>
              </a:rPr>
              <a:t>). Hoplites: The Classical Greek Battle Experience.</a:t>
            </a:r>
            <a:r>
              <a:rPr lang="en-GB" sz="1200" dirty="0">
                <a:effectLst/>
                <a:latin typeface="Calibri" panose="020F0502020204030204" pitchFamily="34" charset="0"/>
                <a:ea typeface="Calibri" panose="020F0502020204030204" pitchFamily="34" charset="0"/>
                <a:cs typeface="Arial" panose="020B0604020202020204" pitchFamily="34" charset="0"/>
              </a:rPr>
              <a:t> Routledge, London, New York.</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Herodotus, </a:t>
            </a:r>
            <a:r>
              <a:rPr lang="en-GB" sz="1200" b="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Histories</a:t>
            </a:r>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G</a:t>
            </a:r>
            <a:r>
              <a:rPr lang="en-GB" sz="12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odley, A (Trans.). 1920. Cambridge. Harvard University Press.</a:t>
            </a:r>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endParaRPr lang="en-GB" sz="1200" b="1" dirty="0">
              <a:solidFill>
                <a:srgbClr val="E6AF00"/>
              </a:solidFill>
              <a:latin typeface="Calibri" panose="020F0502020204030204" pitchFamily="34" charset="0"/>
              <a:ea typeface="Calibri" panose="020F0502020204030204" pitchFamily="34" charset="0"/>
              <a:cs typeface="Calibri" panose="020F0502020204030204" pitchFamily="34" charset="0"/>
            </a:endParaRPr>
          </a:p>
          <a:p>
            <a:r>
              <a:rPr lang="en-GB" sz="1200" dirty="0" err="1">
                <a:effectLst/>
                <a:latin typeface="Calibri" panose="020F0502020204030204" pitchFamily="34" charset="0"/>
                <a:ea typeface="Times New Roman" panose="02020603050405020304" pitchFamily="18" charset="0"/>
                <a:cs typeface="Calibri" panose="020F0502020204030204" pitchFamily="34" charset="0"/>
              </a:rPr>
              <a:t>Krentz</a:t>
            </a:r>
            <a:r>
              <a:rPr lang="en-GB" sz="1200" dirty="0">
                <a:effectLst/>
                <a:latin typeface="Calibri" panose="020F0502020204030204" pitchFamily="34" charset="0"/>
                <a:ea typeface="Times New Roman" panose="02020603050405020304" pitchFamily="18" charset="0"/>
                <a:cs typeface="Calibri" panose="020F0502020204030204" pitchFamily="34" charset="0"/>
              </a:rPr>
              <a:t>, P. (1985). The Nature of Hoplite Battle.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Classical Antiquity</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a:t>
            </a:r>
            <a:r>
              <a:rPr lang="en-GB" sz="1200" dirty="0">
                <a:effectLst/>
                <a:latin typeface="Calibri" panose="020F0502020204030204" pitchFamily="34" charset="0"/>
                <a:ea typeface="Times New Roman" panose="02020603050405020304" pitchFamily="18" charset="0"/>
                <a:cs typeface="Calibri" panose="020F0502020204030204" pitchFamily="34" charset="0"/>
              </a:rPr>
              <a:t>(1), 50–61.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https://doi.org/10.2307/25010823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Liddell, H. G. &amp; Scott, R. (1909). </a:t>
            </a:r>
            <a:r>
              <a:rPr lang="en-GB" sz="1200" b="0" i="1" dirty="0">
                <a:solidFill>
                  <a:srgbClr val="2C2C2C"/>
                </a:solidFill>
                <a:effectLst/>
                <a:latin typeface="Calibri" panose="020F0502020204030204" pitchFamily="34" charset="0"/>
                <a:ea typeface="Calibri" panose="020F0502020204030204" pitchFamily="34" charset="0"/>
                <a:cs typeface="Calibri" panose="020F0502020204030204" pitchFamily="34" charset="0"/>
              </a:rPr>
              <a:t>English Lexicon, abridged : </a:t>
            </a:r>
            <a:r>
              <a:rPr lang="en-GB" sz="1200" i="1" dirty="0">
                <a:solidFill>
                  <a:srgbClr val="2C2C2C"/>
                </a:solidFill>
                <a:latin typeface="Calibri" panose="020F0502020204030204" pitchFamily="34" charset="0"/>
                <a:ea typeface="Calibri" panose="020F0502020204030204" pitchFamily="34" charset="0"/>
                <a:cs typeface="Calibri" panose="020F0502020204030204" pitchFamily="34" charset="0"/>
              </a:rPr>
              <a:t>T</a:t>
            </a:r>
            <a:r>
              <a:rPr lang="en-GB" sz="1200" b="0" i="1" dirty="0">
                <a:solidFill>
                  <a:srgbClr val="2C2C2C"/>
                </a:solidFill>
                <a:effectLst/>
                <a:latin typeface="Calibri" panose="020F0502020204030204" pitchFamily="34" charset="0"/>
                <a:ea typeface="Calibri" panose="020F0502020204030204" pitchFamily="34" charset="0"/>
                <a:cs typeface="Calibri" panose="020F0502020204030204" pitchFamily="34" charset="0"/>
              </a:rPr>
              <a:t>he Little Liddell</a:t>
            </a:r>
            <a:r>
              <a:rPr lang="en-GB" sz="1200" i="1"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rPr>
              <a:t>Clarendon Press, Oxford.</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err="1">
                <a:effectLst/>
                <a:latin typeface="Calibri" panose="020F0502020204030204" pitchFamily="34" charset="0"/>
                <a:ea typeface="Times New Roman" panose="02020603050405020304" pitchFamily="18" charset="0"/>
                <a:cs typeface="Calibri" panose="020F0502020204030204" pitchFamily="34" charset="0"/>
              </a:rPr>
              <a:t>Luginbill</a:t>
            </a:r>
            <a:r>
              <a:rPr lang="en-GB" sz="1200" dirty="0">
                <a:effectLst/>
                <a:latin typeface="Calibri" panose="020F0502020204030204" pitchFamily="34" charset="0"/>
                <a:ea typeface="Times New Roman" panose="02020603050405020304" pitchFamily="18" charset="0"/>
                <a:cs typeface="Calibri" panose="020F0502020204030204" pitchFamily="34" charset="0"/>
              </a:rPr>
              <a:t>, R. D. (1994).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The Importance of the Mass-Shove in Hoplite Warfare.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Phoenix</a:t>
            </a: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48</a:t>
            </a:r>
            <a:r>
              <a:rPr lang="en-GB" sz="1200" dirty="0">
                <a:effectLst/>
                <a:latin typeface="Calibri" panose="020F0502020204030204" pitchFamily="34" charset="0"/>
                <a:ea typeface="Times New Roman" panose="02020603050405020304" pitchFamily="18" charset="0"/>
                <a:cs typeface="Calibri" panose="020F0502020204030204" pitchFamily="34" charset="0"/>
              </a:rPr>
              <a:t>(1), 51–61. </a:t>
            </a:r>
            <a:r>
              <a:rPr lang="en-GB"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https://doi.org/10.2307/1192506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b="0" i="0" dirty="0" err="1">
                <a:solidFill>
                  <a:srgbClr val="192930"/>
                </a:solidFill>
                <a:effectLst/>
                <a:latin typeface="Calibri" panose="020F0502020204030204" pitchFamily="34" charset="0"/>
                <a:ea typeface="Calibri" panose="020F0502020204030204" pitchFamily="34" charset="0"/>
                <a:cs typeface="Calibri" panose="020F0502020204030204" pitchFamily="34" charset="0"/>
              </a:rPr>
              <a:t>Manolakos</a:t>
            </a:r>
            <a:r>
              <a:rPr lang="en-GB" sz="1200" dirty="0">
                <a:latin typeface="Calibri" panose="020F0502020204030204" pitchFamily="34" charset="0"/>
                <a:ea typeface="Calibri" panose="020F0502020204030204" pitchFamily="34" charset="0"/>
                <a:cs typeface="Calibri" panose="020F0502020204030204" pitchFamily="34" charset="0"/>
              </a:rPr>
              <a:t>, K. (2018). </a:t>
            </a:r>
            <a:r>
              <a:rPr lang="en-GB" sz="1200" i="1" dirty="0">
                <a:effectLst/>
                <a:latin typeface="Calibri" panose="020F0502020204030204" pitchFamily="34" charset="0"/>
                <a:ea typeface="Calibri" panose="020F0502020204030204" pitchFamily="34" charset="0"/>
                <a:cs typeface="Calibri" panose="020F0502020204030204" pitchFamily="34" charset="0"/>
              </a:rPr>
              <a:t>Battle of Mantinea 362 B.C</a:t>
            </a:r>
            <a:r>
              <a:rPr lang="en-GB" sz="1200" b="1" i="0" dirty="0">
                <a:solidFill>
                  <a:srgbClr val="EB7A25"/>
                </a:solidFill>
                <a:effectLst/>
                <a:latin typeface="Calibri" panose="020F0502020204030204" pitchFamily="34" charset="0"/>
                <a:ea typeface="Calibri" panose="020F0502020204030204" pitchFamily="34" charset="0"/>
                <a:cs typeface="Calibri" panose="020F0502020204030204" pitchFamily="34" charset="0"/>
              </a:rPr>
              <a:t>. </a:t>
            </a:r>
            <a:r>
              <a:rPr lang="en-GB" sz="1200" b="1" i="0" u="sng" dirty="0">
                <a:solidFill>
                  <a:srgbClr val="EB7A25"/>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https://kmhistories.wordpress.com/2018/09/29/battle-of-mantinea/</a:t>
            </a:r>
            <a:endPar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endParaRPr>
          </a:p>
          <a:p>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r>
              <a:rPr lang="en-GB" sz="1200" dirty="0">
                <a:effectLst/>
                <a:latin typeface="Calibri" panose="020F0502020204030204" pitchFamily="34" charset="0"/>
                <a:ea typeface="Times New Roman" panose="02020603050405020304" pitchFamily="18" charset="0"/>
                <a:cs typeface="Calibri" panose="020F0502020204030204" pitchFamily="34" charset="0"/>
              </a:rPr>
              <a:t>Matthew, C. A. (2009). When Push Comes to Shove: What Was the “</a:t>
            </a:r>
            <a:r>
              <a:rPr lang="en-GB" sz="1200" dirty="0" err="1">
                <a:effectLst/>
                <a:latin typeface="Calibri" panose="020F0502020204030204" pitchFamily="34" charset="0"/>
                <a:ea typeface="Times New Roman" panose="02020603050405020304" pitchFamily="18" charset="0"/>
                <a:cs typeface="Calibri" panose="020F0502020204030204" pitchFamily="34" charset="0"/>
              </a:rPr>
              <a:t>Othismos</a:t>
            </a:r>
            <a:r>
              <a:rPr lang="en-GB" sz="1200" dirty="0">
                <a:effectLst/>
                <a:latin typeface="Calibri" panose="020F0502020204030204" pitchFamily="34" charset="0"/>
                <a:ea typeface="Times New Roman" panose="02020603050405020304" pitchFamily="18" charset="0"/>
                <a:cs typeface="Calibri" panose="020F0502020204030204" pitchFamily="34" charset="0"/>
              </a:rPr>
              <a:t>” of Hoplite Combat? </a:t>
            </a:r>
            <a:r>
              <a:rPr lang="de-DE" sz="1200" i="1" dirty="0" err="1">
                <a:effectLst/>
                <a:latin typeface="Calibri" panose="020F0502020204030204" pitchFamily="34" charset="0"/>
                <a:ea typeface="Times New Roman" panose="02020603050405020304" pitchFamily="18" charset="0"/>
                <a:cs typeface="Calibri" panose="020F0502020204030204" pitchFamily="34" charset="0"/>
              </a:rPr>
              <a:t>Historia</a:t>
            </a:r>
            <a:r>
              <a:rPr lang="de-DE" sz="1200" i="1" dirty="0">
                <a:effectLst/>
                <a:latin typeface="Calibri" panose="020F0502020204030204" pitchFamily="34" charset="0"/>
                <a:ea typeface="Times New Roman" panose="02020603050405020304" pitchFamily="18" charset="0"/>
                <a:cs typeface="Calibri" panose="020F0502020204030204" pitchFamily="34" charset="0"/>
              </a:rPr>
              <a:t>: Zeitschrift Für Alte Geschichte</a:t>
            </a:r>
            <a:r>
              <a:rPr lang="de-DE" sz="1200" dirty="0">
                <a:effectLst/>
                <a:latin typeface="Calibri" panose="020F0502020204030204" pitchFamily="34" charset="0"/>
                <a:ea typeface="Times New Roman" panose="02020603050405020304" pitchFamily="18" charset="0"/>
                <a:cs typeface="Calibri" panose="020F0502020204030204" pitchFamily="34" charset="0"/>
              </a:rPr>
              <a:t>, </a:t>
            </a:r>
            <a:r>
              <a:rPr lang="de-DE" sz="1200" i="1" dirty="0">
                <a:effectLst/>
                <a:latin typeface="Calibri" panose="020F0502020204030204" pitchFamily="34" charset="0"/>
                <a:ea typeface="Times New Roman" panose="02020603050405020304" pitchFamily="18" charset="0"/>
                <a:cs typeface="Calibri" panose="020F0502020204030204" pitchFamily="34" charset="0"/>
              </a:rPr>
              <a:t>58</a:t>
            </a:r>
            <a:r>
              <a:rPr lang="de-DE" sz="1200" dirty="0">
                <a:effectLst/>
                <a:latin typeface="Calibri" panose="020F0502020204030204" pitchFamily="34" charset="0"/>
                <a:ea typeface="Times New Roman" panose="02020603050405020304" pitchFamily="18" charset="0"/>
                <a:cs typeface="Calibri" panose="020F0502020204030204" pitchFamily="34" charset="0"/>
              </a:rPr>
              <a:t>(4), 395–415. </a:t>
            </a:r>
            <a:r>
              <a:rPr lang="de-DE" sz="12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8"/>
              </a:rPr>
              <a:t>http://www.jstor.org/stable/25598486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de-DE"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Matthew, C. A. (2012). </a:t>
            </a:r>
            <a:r>
              <a:rPr lang="en-GB" sz="1200" i="1" dirty="0">
                <a:effectLst/>
                <a:latin typeface="Calibri" panose="020F0502020204030204" pitchFamily="34" charset="0"/>
                <a:ea typeface="Calibri" panose="020F0502020204030204" pitchFamily="34" charset="0"/>
                <a:cs typeface="Arial" panose="020B0604020202020204" pitchFamily="34" charset="0"/>
              </a:rPr>
              <a:t>A Storm of Spears, Understanding the Greek Hoplite at War</a:t>
            </a:r>
            <a:r>
              <a:rPr lang="en-GB" sz="1200" dirty="0">
                <a:effectLst/>
                <a:latin typeface="Calibri" panose="020F0502020204030204" pitchFamily="34" charset="0"/>
                <a:ea typeface="Calibri" panose="020F0502020204030204" pitchFamily="34" charset="0"/>
                <a:cs typeface="Arial" panose="020B0604020202020204" pitchFamily="34" charset="0"/>
              </a:rPr>
              <a:t>. Pen and Sword, Yorkshire, UK. </a:t>
            </a: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Calibri" panose="020F0502020204030204" pitchFamily="34" charset="0"/>
                <a:cs typeface="Arial" panose="020B0604020202020204" pitchFamily="34" charset="0"/>
              </a:rPr>
              <a:t>Randall, K. (2011). Hoplite Phalanx Mechanics: Investigation of Footwork, Spacing and Shield Coverage. </a:t>
            </a:r>
            <a:r>
              <a:rPr lang="en-GB" sz="1200" i="1" dirty="0">
                <a:effectLst/>
                <a:latin typeface="Calibri" panose="020F0502020204030204" pitchFamily="34" charset="0"/>
                <a:ea typeface="Calibri" panose="020F0502020204030204" pitchFamily="34" charset="0"/>
                <a:cs typeface="Arial" panose="020B0604020202020204" pitchFamily="34" charset="0"/>
              </a:rPr>
              <a:t>Korean Journal of Greco-Roman Studies. 44. 111-137.</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9"/>
              </a:rPr>
              <a:t>https://www.researchgate.net/publication/307082253_Hoplite_Phalanx_Mechanics_Investigation_of_Footwork_Spacing_and_Shield_Coverage</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effectLst/>
                <a:latin typeface="Calibri" panose="020F0502020204030204" pitchFamily="34" charset="0"/>
                <a:ea typeface="Calibri" panose="020F0502020204030204" pitchFamily="34" charset="0"/>
                <a:cs typeface="Arial" panose="020B0604020202020204" pitchFamily="34" charset="0"/>
              </a:rPr>
              <a:t> Rey, F. E. (2011). “TAKTIKÈ TECHNÈ” — The Neglected Element in Classical Hoplite Battles. </a:t>
            </a:r>
            <a:r>
              <a:rPr lang="en-GB" sz="1200" i="1" dirty="0">
                <a:effectLst/>
                <a:latin typeface="Calibri" panose="020F0502020204030204" pitchFamily="34" charset="0"/>
                <a:ea typeface="Calibri" panose="020F0502020204030204" pitchFamily="34" charset="0"/>
                <a:cs typeface="Arial" panose="020B0604020202020204" pitchFamily="34" charset="0"/>
              </a:rPr>
              <a:t>Ancient Society, 41, 45–82.</a:t>
            </a:r>
            <a:r>
              <a:rPr lang="en-GB" sz="1200" dirty="0">
                <a:effectLst/>
                <a:latin typeface="Calibri" panose="020F0502020204030204" pitchFamily="34" charset="0"/>
                <a:ea typeface="Calibri" panose="020F0502020204030204" pitchFamily="34" charset="0"/>
                <a:cs typeface="Arial" panose="020B0604020202020204" pitchFamily="34" charset="0"/>
              </a:rPr>
              <a:t> </a:t>
            </a:r>
            <a:r>
              <a:rPr lang="en-GB" sz="1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10"/>
              </a:rPr>
              <a:t>http://www.jstor.org/stable/44079945</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effectLst/>
                <a:latin typeface="Calibri" panose="020F0502020204030204" pitchFamily="34" charset="0"/>
                <a:ea typeface="Calibri" panose="020F0502020204030204" pitchFamily="34" charset="0"/>
                <a:cs typeface="Arial" panose="020B0604020202020204" pitchFamily="34" charset="0"/>
              </a:rPr>
              <a:t> </a:t>
            </a:r>
          </a:p>
          <a:p>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Thucydides. </a:t>
            </a:r>
            <a:r>
              <a:rPr lang="en-GB" sz="1200" i="1" dirty="0">
                <a:effectLst/>
                <a:latin typeface="Calibri" panose="020F0502020204030204" pitchFamily="34" charset="0"/>
                <a:ea typeface="Calibri" panose="020F0502020204030204" pitchFamily="34" charset="0"/>
                <a:cs typeface="Calibri" panose="020F0502020204030204" pitchFamily="34" charset="0"/>
              </a:rPr>
              <a:t>History of the Peloponnesian Wa</a:t>
            </a:r>
            <a:r>
              <a:rPr lang="en-GB" sz="1200" dirty="0">
                <a:effectLst/>
                <a:latin typeface="Calibri" panose="020F0502020204030204" pitchFamily="34" charset="0"/>
                <a:ea typeface="Calibri" panose="020F0502020204030204" pitchFamily="34" charset="0"/>
                <a:cs typeface="Calibri" panose="020F0502020204030204" pitchFamily="34" charset="0"/>
              </a:rPr>
              <a:t>r. Jowett, B. (Trans.). 1818.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Clarendon Press, Oxford. </a:t>
            </a:r>
            <a:r>
              <a:rPr lang="en-GB" sz="1200" u="sng" dirty="0">
                <a:solidFill>
                  <a:srgbClr val="F491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https://www.perseus.tufts.edu/hopper/text?doc=Perseus%3Atext%</a:t>
            </a:r>
            <a:r>
              <a:rPr lang="en-GB" sz="1200" u="sng" dirty="0">
                <a:solidFill>
                  <a:srgbClr val="E6AF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3A1999.04.0105%3Abook</a:t>
            </a:r>
            <a:r>
              <a:rPr lang="en-GB" sz="1200" u="sng" dirty="0">
                <a:solidFill>
                  <a:srgbClr val="F49100"/>
                </a:solidFill>
                <a:effectLst/>
                <a:latin typeface="Calibri" panose="020F0502020204030204" pitchFamily="34" charset="0"/>
                <a:ea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%3D4%3Achapter%3D96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sz="12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8699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5AD2D2-790E-9CE4-F4CD-FE2C65009D68}"/>
              </a:ext>
            </a:extLst>
          </p:cNvPr>
          <p:cNvSpPr txBox="1"/>
          <p:nvPr/>
        </p:nvSpPr>
        <p:spPr>
          <a:xfrm>
            <a:off x="342089" y="443567"/>
            <a:ext cx="11507822" cy="2031325"/>
          </a:xfrm>
          <a:prstGeom prst="rect">
            <a:avLst/>
          </a:prstGeom>
          <a:noFill/>
        </p:spPr>
        <p:txBody>
          <a:bodyPr wrap="square">
            <a:sp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nl-NL" sz="1200" dirty="0" err="1">
                <a:effectLst/>
                <a:latin typeface="Calibri" panose="020F0502020204030204" pitchFamily="34" charset="0"/>
                <a:ea typeface="Calibri" panose="020F0502020204030204" pitchFamily="34" charset="0"/>
                <a:cs typeface="Calibri" panose="020F0502020204030204" pitchFamily="34" charset="0"/>
              </a:rPr>
              <a:t>Viggiano</a:t>
            </a:r>
            <a:r>
              <a:rPr lang="nl-NL" sz="1200" dirty="0">
                <a:effectLst/>
                <a:latin typeface="Calibri" panose="020F0502020204030204" pitchFamily="34" charset="0"/>
                <a:ea typeface="Calibri" panose="020F0502020204030204" pitchFamily="34" charset="0"/>
                <a:cs typeface="Calibri" panose="020F0502020204030204" pitchFamily="34" charset="0"/>
              </a:rPr>
              <a:t>, G. F., &amp; Van Wees, H. (2013). </a:t>
            </a:r>
            <a:r>
              <a:rPr lang="en-GB" sz="1200" dirty="0">
                <a:effectLst/>
                <a:latin typeface="Calibri" panose="020F0502020204030204" pitchFamily="34" charset="0"/>
                <a:ea typeface="Calibri" panose="020F0502020204030204" pitchFamily="34" charset="0"/>
                <a:cs typeface="Calibri" panose="020F0502020204030204" pitchFamily="34" charset="0"/>
              </a:rPr>
              <a:t>The Arms, Armor, and Iconography of Early Greek Hoplite Warfare. In </a:t>
            </a:r>
            <a:r>
              <a:rPr lang="en-GB" sz="1200" i="1" dirty="0">
                <a:effectLst/>
                <a:latin typeface="Calibri" panose="020F0502020204030204" pitchFamily="34" charset="0"/>
                <a:ea typeface="Calibri" panose="020F0502020204030204" pitchFamily="34" charset="0"/>
                <a:cs typeface="Calibri" panose="020F0502020204030204" pitchFamily="34" charset="0"/>
              </a:rPr>
              <a:t>Men of Bronze: Hoplite Warfare in Ancient Greece (pp. 57–73).</a:t>
            </a:r>
            <a:r>
              <a:rPr lang="en-GB" sz="1200" dirty="0">
                <a:effectLst/>
                <a:latin typeface="Calibri" panose="020F0502020204030204" pitchFamily="34" charset="0"/>
                <a:ea typeface="Calibri" panose="020F0502020204030204" pitchFamily="34" charset="0"/>
                <a:cs typeface="Calibri" panose="020F0502020204030204" pitchFamily="34" charset="0"/>
              </a:rPr>
              <a:t> Princeton University Press. </a:t>
            </a:r>
            <a:r>
              <a:rPr lang="en-GB" sz="12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http://www.jstor.org/stable/j.ctt2855dr.8</a:t>
            </a:r>
            <a:endParaRPr lang="en-GB" sz="1200" u="sng" dirty="0">
              <a:solidFill>
                <a:srgbClr val="0563C1"/>
              </a:solidFill>
              <a:latin typeface="Calibri" panose="020F0502020204030204" pitchFamily="34" charset="0"/>
              <a:ea typeface="Calibri" panose="020F0502020204030204" pitchFamily="34" charset="0"/>
              <a:cs typeface="Arial" panose="020B0604020202020204" pitchFamily="34" charset="0"/>
            </a:endParaRPr>
          </a:p>
          <a:p>
            <a:endParaRPr lang="en-GB" sz="1200" dirty="0">
              <a:effectLst/>
              <a:latin typeface="Calibri" panose="020F0502020204030204" pitchFamily="34" charset="0"/>
              <a:ea typeface="Calibri" panose="020F0502020204030204" pitchFamily="34" charset="0"/>
              <a:cs typeface="Arial" panose="020B060402020202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White, D. (2018). </a:t>
            </a:r>
            <a:r>
              <a:rPr lang="en-GB" sz="1200" i="1"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When Push Comes to Shove: How One Greek Hoplite Army Defeated Another</a:t>
            </a:r>
            <a:r>
              <a:rPr lang="en-GB" dirty="0"/>
              <a:t>. </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https://discover.hubpages.com/education/When-Push-Comes-to-Shove-How-One-Greek-Hoplite-Army-Beat-Another</a:t>
            </a:r>
            <a:r>
              <a:rPr lang="en-GB" sz="1200" dirty="0">
                <a:solidFill>
                  <a:srgbClr val="EB7A25"/>
                </a:solidFill>
                <a:latin typeface="Calibri" panose="020F0502020204030204" pitchFamily="34" charset="0"/>
                <a:ea typeface="Calibri" panose="020F0502020204030204" pitchFamily="34" charset="0"/>
                <a:cs typeface="Calibri" panose="020F0502020204030204" pitchFamily="34" charset="0"/>
              </a:rPr>
              <a:t>.</a:t>
            </a: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r>
              <a:rPr lang="en-GB" sz="1200" dirty="0">
                <a:effectLst/>
                <a:latin typeface="Calibri" panose="020F0502020204030204" pitchFamily="34" charset="0"/>
                <a:ea typeface="Calibri" panose="020F0502020204030204" pitchFamily="34" charset="0"/>
                <a:cs typeface="Calibri" panose="020F0502020204030204" pitchFamily="34" charset="0"/>
              </a:rPr>
              <a:t>Xenophon. </a:t>
            </a:r>
            <a:r>
              <a:rPr lang="en-GB" sz="1200" i="1" dirty="0">
                <a:effectLst/>
                <a:latin typeface="Calibri" panose="020F0502020204030204" pitchFamily="34" charset="0"/>
                <a:ea typeface="Calibri" panose="020F0502020204030204" pitchFamily="34" charset="0"/>
                <a:cs typeface="Calibri" panose="020F0502020204030204" pitchFamily="34" charset="0"/>
              </a:rPr>
              <a:t>Hellenica. </a:t>
            </a:r>
            <a:r>
              <a:rPr lang="en-GB" sz="1200" dirty="0">
                <a:effectLst/>
                <a:latin typeface="Calibri" panose="020F0502020204030204" pitchFamily="34" charset="0"/>
                <a:ea typeface="Calibri" panose="020F0502020204030204" pitchFamily="34" charset="0"/>
                <a:cs typeface="Calibri" panose="020F0502020204030204" pitchFamily="34" charset="0"/>
              </a:rPr>
              <a:t> Brownson, C. L. (Ed.)  1918-21. Harvard University Press, Cambridge, MA; William Heinemann, Ltd., London.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https://www.perseus.tufts.edu/hopper/text?doc=Perseus%3Atext%3A1999.01.0206%3Abook%3D7%3Achapter%3D1%3Asection%3D31 – </a:t>
            </a:r>
            <a:endPar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endParaRPr>
          </a:p>
          <a:p>
            <a:endParaRPr lang="en-GB" sz="1200" u="sng" dirty="0">
              <a:solidFill>
                <a:srgbClr val="0000FF"/>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078029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0</TotalTime>
  <Words>3043</Words>
  <Application>Microsoft Office PowerPoint</Application>
  <PresentationFormat>Widescreen</PresentationFormat>
  <Paragraphs>175</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Savon</vt:lpstr>
      <vt:lpstr>PowerPoint Presentation</vt:lpstr>
      <vt:lpstr>WHEN PUSH COMES TO SHOVE: WHAT WAS THE "OTHISMOS" OF HOPLITE COMBAT?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cp:revision>
  <dcterms:created xsi:type="dcterms:W3CDTF">2023-03-06T14:51:03Z</dcterms:created>
  <dcterms:modified xsi:type="dcterms:W3CDTF">2023-03-08T18:20:37Z</dcterms:modified>
</cp:coreProperties>
</file>