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C7CE4F-88D1-48D5-8040-F11F620F1B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631C42F-11EF-4DE6-97EB-63CAD2CA0E52}">
      <dgm:prSet custT="1"/>
      <dgm:spPr/>
      <dgm:t>
        <a:bodyPr/>
        <a:lstStyle/>
        <a:p>
          <a:pPr>
            <a:lnSpc>
              <a:spcPct val="100000"/>
            </a:lnSpc>
          </a:pPr>
          <a:r>
            <a:rPr lang="en-US" sz="1400" dirty="0">
              <a:latin typeface="Arial" panose="020B0604020202020204" pitchFamily="34" charset="0"/>
              <a:cs typeface="Arial" panose="020B0604020202020204" pitchFamily="34" charset="0"/>
            </a:rPr>
            <a:t>John Vivian contributed to the construction of large copper works and helped to establish the renown of Swansea.  </a:t>
          </a:r>
        </a:p>
      </dgm:t>
    </dgm:pt>
    <dgm:pt modelId="{9B11B475-4CF7-4501-8162-8D13D3884BC6}" type="parTrans" cxnId="{D731B081-1780-464D-99E4-57ADE22E98E0}">
      <dgm:prSet/>
      <dgm:spPr/>
      <dgm:t>
        <a:bodyPr/>
        <a:lstStyle/>
        <a:p>
          <a:endParaRPr lang="en-US"/>
        </a:p>
      </dgm:t>
    </dgm:pt>
    <dgm:pt modelId="{06045086-C5C2-42E0-ABD1-FCCF83C9EEEC}" type="sibTrans" cxnId="{D731B081-1780-464D-99E4-57ADE22E98E0}">
      <dgm:prSet/>
      <dgm:spPr/>
      <dgm:t>
        <a:bodyPr/>
        <a:lstStyle/>
        <a:p>
          <a:endParaRPr lang="en-US"/>
        </a:p>
      </dgm:t>
    </dgm:pt>
    <dgm:pt modelId="{5EFCDE5F-885C-441A-9372-830CB10AA047}">
      <dgm:prSet custT="1"/>
      <dgm:spPr/>
      <dgm:t>
        <a:bodyPr/>
        <a:lstStyle/>
        <a:p>
          <a:pPr>
            <a:lnSpc>
              <a:spcPct val="100000"/>
            </a:lnSpc>
          </a:pPr>
          <a:r>
            <a:rPr lang="en-US" sz="1400" dirty="0">
              <a:latin typeface="Arial" panose="020B0604020202020204" pitchFamily="34" charset="0"/>
              <a:cs typeface="Arial" panose="020B0604020202020204" pitchFamily="34" charset="0"/>
            </a:rPr>
            <a:t>The implementation of steam engines and canals facilitated the production of manufacturing faster and in better quality. </a:t>
          </a:r>
        </a:p>
      </dgm:t>
    </dgm:pt>
    <dgm:pt modelId="{7648710A-A94F-4E68-AB8D-4997876E4493}" type="parTrans" cxnId="{C3679512-60C2-4803-8E10-DC9951CFCFA3}">
      <dgm:prSet/>
      <dgm:spPr/>
      <dgm:t>
        <a:bodyPr/>
        <a:lstStyle/>
        <a:p>
          <a:endParaRPr lang="en-US"/>
        </a:p>
      </dgm:t>
    </dgm:pt>
    <dgm:pt modelId="{65CEE33B-80C9-473D-8A48-3706C903B104}" type="sibTrans" cxnId="{C3679512-60C2-4803-8E10-DC9951CFCFA3}">
      <dgm:prSet/>
      <dgm:spPr/>
      <dgm:t>
        <a:bodyPr/>
        <a:lstStyle/>
        <a:p>
          <a:endParaRPr lang="en-US"/>
        </a:p>
      </dgm:t>
    </dgm:pt>
    <dgm:pt modelId="{53183EDB-6C80-4373-AEA0-8DA29745284D}">
      <dgm:prSet custT="1"/>
      <dgm:spPr/>
      <dgm:t>
        <a:bodyPr/>
        <a:lstStyle/>
        <a:p>
          <a:pPr>
            <a:lnSpc>
              <a:spcPct val="100000"/>
            </a:lnSpc>
          </a:pPr>
          <a:r>
            <a:rPr lang="en-US" sz="1400" dirty="0">
              <a:latin typeface="Arial" panose="020B0604020202020204" pitchFamily="34" charset="0"/>
              <a:cs typeface="Arial" panose="020B0604020202020204" pitchFamily="34" charset="0"/>
            </a:rPr>
            <a:t>Many workers arrived from places nearby to work in the factories</a:t>
          </a:r>
          <a:r>
            <a:rPr lang="en-US" sz="2500" dirty="0"/>
            <a:t>.</a:t>
          </a:r>
        </a:p>
      </dgm:t>
    </dgm:pt>
    <dgm:pt modelId="{D2992F7C-002A-46CC-8BCE-E18A1DF37203}" type="parTrans" cxnId="{43031DA0-33B2-438E-AA1D-B0497F8371F1}">
      <dgm:prSet/>
      <dgm:spPr/>
      <dgm:t>
        <a:bodyPr/>
        <a:lstStyle/>
        <a:p>
          <a:endParaRPr lang="en-US"/>
        </a:p>
      </dgm:t>
    </dgm:pt>
    <dgm:pt modelId="{BC92EF2E-CF13-4E54-9CB6-0D3DDF495946}" type="sibTrans" cxnId="{43031DA0-33B2-438E-AA1D-B0497F8371F1}">
      <dgm:prSet/>
      <dgm:spPr/>
      <dgm:t>
        <a:bodyPr/>
        <a:lstStyle/>
        <a:p>
          <a:endParaRPr lang="en-US"/>
        </a:p>
      </dgm:t>
    </dgm:pt>
    <dgm:pt modelId="{DDF75C16-98F0-4003-81DC-858C99501B1B}" type="pres">
      <dgm:prSet presAssocID="{93C7CE4F-88D1-48D5-8040-F11F620F1B7C}" presName="root" presStyleCnt="0">
        <dgm:presLayoutVars>
          <dgm:dir/>
          <dgm:resizeHandles val="exact"/>
        </dgm:presLayoutVars>
      </dgm:prSet>
      <dgm:spPr/>
    </dgm:pt>
    <dgm:pt modelId="{D455C4C2-2D8E-4B71-9185-75B7D13AE884}" type="pres">
      <dgm:prSet presAssocID="{1631C42F-11EF-4DE6-97EB-63CAD2CA0E52}" presName="compNode" presStyleCnt="0"/>
      <dgm:spPr/>
    </dgm:pt>
    <dgm:pt modelId="{F97A12FE-FA6B-4E49-8073-A44BCFFDBEA3}" type="pres">
      <dgm:prSet presAssocID="{1631C42F-11EF-4DE6-97EB-63CAD2CA0E52}" presName="bgRect" presStyleLbl="bgShp" presStyleIdx="0" presStyleCnt="3"/>
      <dgm:spPr/>
    </dgm:pt>
    <dgm:pt modelId="{F311F03E-E3A9-4191-9D83-FC3C13B24C63}" type="pres">
      <dgm:prSet presAssocID="{1631C42F-11EF-4DE6-97EB-63CAD2CA0E52}" presName="iconRect" presStyleLbl="node1" presStyleIdx="0" presStyleCnt="3"/>
      <dgm:spPr>
        <a:blipFill rotWithShape="1">
          <a:blip xmlns:r="http://schemas.openxmlformats.org/officeDocument/2006/relationships" r:embed="rId1"/>
          <a:srcRect/>
          <a:stretch>
            <a:fillRect t="-26000" b="-26000"/>
          </a:stretch>
        </a:blipFill>
      </dgm:spPr>
      <dgm:extLst>
        <a:ext uri="{E40237B7-FDA0-4F09-8148-C483321AD2D9}">
          <dgm14:cNvPr xmlns:dgm14="http://schemas.microsoft.com/office/drawing/2010/diagram" id="0" name="" descr="Bulldozer"/>
        </a:ext>
      </dgm:extLst>
    </dgm:pt>
    <dgm:pt modelId="{90FF1CA9-3F90-41E0-9798-19BDAD0E1893}" type="pres">
      <dgm:prSet presAssocID="{1631C42F-11EF-4DE6-97EB-63CAD2CA0E52}" presName="spaceRect" presStyleCnt="0"/>
      <dgm:spPr/>
    </dgm:pt>
    <dgm:pt modelId="{930178AD-B293-4EDA-B103-62B2AAAD2B3C}" type="pres">
      <dgm:prSet presAssocID="{1631C42F-11EF-4DE6-97EB-63CAD2CA0E52}" presName="parTx" presStyleLbl="revTx" presStyleIdx="0" presStyleCnt="3">
        <dgm:presLayoutVars>
          <dgm:chMax val="0"/>
          <dgm:chPref val="0"/>
        </dgm:presLayoutVars>
      </dgm:prSet>
      <dgm:spPr/>
    </dgm:pt>
    <dgm:pt modelId="{4C7AB070-12D5-4D0D-8716-2160B9C5105F}" type="pres">
      <dgm:prSet presAssocID="{06045086-C5C2-42E0-ABD1-FCCF83C9EEEC}" presName="sibTrans" presStyleCnt="0"/>
      <dgm:spPr/>
    </dgm:pt>
    <dgm:pt modelId="{E8061C89-9086-41CC-8FA6-A6573B183F9A}" type="pres">
      <dgm:prSet presAssocID="{5EFCDE5F-885C-441A-9372-830CB10AA047}" presName="compNode" presStyleCnt="0"/>
      <dgm:spPr/>
    </dgm:pt>
    <dgm:pt modelId="{E9583BE5-D593-4B36-8645-3D790E1DCA30}" type="pres">
      <dgm:prSet presAssocID="{5EFCDE5F-885C-441A-9372-830CB10AA047}" presName="bgRect" presStyleLbl="bgShp" presStyleIdx="1" presStyleCnt="3"/>
      <dgm:spPr/>
    </dgm:pt>
    <dgm:pt modelId="{9D096F39-B7D0-4590-8753-8D62BEFC2E3B}" type="pres">
      <dgm:prSet presAssocID="{5EFCDE5F-885C-441A-9372-830CB10AA047}" presName="iconRect" presStyleLbl="node1" presStyleIdx="1" presStyleCnt="3"/>
      <dgm:spPr>
        <a:blipFill rotWithShape="1">
          <a:blip xmlns:r="http://schemas.openxmlformats.org/officeDocument/2006/relationships" r:embed="rId2"/>
          <a:srcRect/>
          <a:stretch>
            <a:fillRect l="-27000" r="-27000"/>
          </a:stretch>
        </a:blipFill>
      </dgm:spPr>
      <dgm:extLst>
        <a:ext uri="{E40237B7-FDA0-4F09-8148-C483321AD2D9}">
          <dgm14:cNvPr xmlns:dgm14="http://schemas.microsoft.com/office/drawing/2010/diagram" id="0" name="" descr="Truck"/>
        </a:ext>
      </dgm:extLst>
    </dgm:pt>
    <dgm:pt modelId="{14DD9013-E11B-4C03-9CFE-4235F8E931BC}" type="pres">
      <dgm:prSet presAssocID="{5EFCDE5F-885C-441A-9372-830CB10AA047}" presName="spaceRect" presStyleCnt="0"/>
      <dgm:spPr/>
    </dgm:pt>
    <dgm:pt modelId="{93C40C73-3DB1-4383-B846-4DC6CD6FA5C7}" type="pres">
      <dgm:prSet presAssocID="{5EFCDE5F-885C-441A-9372-830CB10AA047}" presName="parTx" presStyleLbl="revTx" presStyleIdx="1" presStyleCnt="3">
        <dgm:presLayoutVars>
          <dgm:chMax val="0"/>
          <dgm:chPref val="0"/>
        </dgm:presLayoutVars>
      </dgm:prSet>
      <dgm:spPr/>
    </dgm:pt>
    <dgm:pt modelId="{FC35690E-6F11-4743-AED0-38D64FCAFE6E}" type="pres">
      <dgm:prSet presAssocID="{65CEE33B-80C9-473D-8A48-3706C903B104}" presName="sibTrans" presStyleCnt="0"/>
      <dgm:spPr/>
    </dgm:pt>
    <dgm:pt modelId="{E90A29D9-A600-4E43-906B-448899662E78}" type="pres">
      <dgm:prSet presAssocID="{53183EDB-6C80-4373-AEA0-8DA29745284D}" presName="compNode" presStyleCnt="0"/>
      <dgm:spPr/>
    </dgm:pt>
    <dgm:pt modelId="{95BAA82A-24CE-4868-9016-FFAB2EE8DE08}" type="pres">
      <dgm:prSet presAssocID="{53183EDB-6C80-4373-AEA0-8DA29745284D}" presName="bgRect" presStyleLbl="bgShp" presStyleIdx="2" presStyleCnt="3"/>
      <dgm:spPr/>
    </dgm:pt>
    <dgm:pt modelId="{BC470184-C51D-449D-ADF0-4AA31B060FE6}" type="pres">
      <dgm:prSet presAssocID="{53183EDB-6C80-4373-AEA0-8DA29745284D}" presName="iconRect" presStyleLbl="node1" presStyleIdx="2" presStyleCnt="3"/>
      <dgm:spPr>
        <a:blipFill rotWithShape="1">
          <a:blip xmlns:r="http://schemas.openxmlformats.org/officeDocument/2006/relationships" r:embed="rId3"/>
          <a:srcRect/>
          <a:stretch>
            <a:fillRect l="-29000" r="-29000"/>
          </a:stretch>
        </a:blipFill>
      </dgm:spPr>
      <dgm:extLst>
        <a:ext uri="{E40237B7-FDA0-4F09-8148-C483321AD2D9}">
          <dgm14:cNvPr xmlns:dgm14="http://schemas.microsoft.com/office/drawing/2010/diagram" id="0" name="" descr="Factory"/>
        </a:ext>
      </dgm:extLst>
    </dgm:pt>
    <dgm:pt modelId="{CDD25B3C-6ECE-4EB6-AE8E-7E7BAC79E2F0}" type="pres">
      <dgm:prSet presAssocID="{53183EDB-6C80-4373-AEA0-8DA29745284D}" presName="spaceRect" presStyleCnt="0"/>
      <dgm:spPr/>
    </dgm:pt>
    <dgm:pt modelId="{E7E9FF3B-3966-4E64-9CB7-C58E77317144}" type="pres">
      <dgm:prSet presAssocID="{53183EDB-6C80-4373-AEA0-8DA29745284D}" presName="parTx" presStyleLbl="revTx" presStyleIdx="2" presStyleCnt="3">
        <dgm:presLayoutVars>
          <dgm:chMax val="0"/>
          <dgm:chPref val="0"/>
        </dgm:presLayoutVars>
      </dgm:prSet>
      <dgm:spPr/>
    </dgm:pt>
  </dgm:ptLst>
  <dgm:cxnLst>
    <dgm:cxn modelId="{88BD2B10-6EBE-4799-AB1E-086ADFF940A9}" type="presOf" srcId="{53183EDB-6C80-4373-AEA0-8DA29745284D}" destId="{E7E9FF3B-3966-4E64-9CB7-C58E77317144}" srcOrd="0" destOrd="0" presId="urn:microsoft.com/office/officeart/2018/2/layout/IconVerticalSolidList"/>
    <dgm:cxn modelId="{C3679512-60C2-4803-8E10-DC9951CFCFA3}" srcId="{93C7CE4F-88D1-48D5-8040-F11F620F1B7C}" destId="{5EFCDE5F-885C-441A-9372-830CB10AA047}" srcOrd="1" destOrd="0" parTransId="{7648710A-A94F-4E68-AB8D-4997876E4493}" sibTransId="{65CEE33B-80C9-473D-8A48-3706C903B104}"/>
    <dgm:cxn modelId="{FCAEFB2A-4EBF-4561-B4CE-73FC0860367F}" type="presOf" srcId="{1631C42F-11EF-4DE6-97EB-63CAD2CA0E52}" destId="{930178AD-B293-4EDA-B103-62B2AAAD2B3C}" srcOrd="0" destOrd="0" presId="urn:microsoft.com/office/officeart/2018/2/layout/IconVerticalSolidList"/>
    <dgm:cxn modelId="{01A6D067-D662-4518-9D9B-29DF9C908701}" type="presOf" srcId="{93C7CE4F-88D1-48D5-8040-F11F620F1B7C}" destId="{DDF75C16-98F0-4003-81DC-858C99501B1B}" srcOrd="0" destOrd="0" presId="urn:microsoft.com/office/officeart/2018/2/layout/IconVerticalSolidList"/>
    <dgm:cxn modelId="{D731B081-1780-464D-99E4-57ADE22E98E0}" srcId="{93C7CE4F-88D1-48D5-8040-F11F620F1B7C}" destId="{1631C42F-11EF-4DE6-97EB-63CAD2CA0E52}" srcOrd="0" destOrd="0" parTransId="{9B11B475-4CF7-4501-8162-8D13D3884BC6}" sibTransId="{06045086-C5C2-42E0-ABD1-FCCF83C9EEEC}"/>
    <dgm:cxn modelId="{43031DA0-33B2-438E-AA1D-B0497F8371F1}" srcId="{93C7CE4F-88D1-48D5-8040-F11F620F1B7C}" destId="{53183EDB-6C80-4373-AEA0-8DA29745284D}" srcOrd="2" destOrd="0" parTransId="{D2992F7C-002A-46CC-8BCE-E18A1DF37203}" sibTransId="{BC92EF2E-CF13-4E54-9CB6-0D3DDF495946}"/>
    <dgm:cxn modelId="{3FBCEEF5-0505-4BCF-B7CD-13C4E058DE8A}" type="presOf" srcId="{5EFCDE5F-885C-441A-9372-830CB10AA047}" destId="{93C40C73-3DB1-4383-B846-4DC6CD6FA5C7}" srcOrd="0" destOrd="0" presId="urn:microsoft.com/office/officeart/2018/2/layout/IconVerticalSolidList"/>
    <dgm:cxn modelId="{01EEEB75-E44E-4C25-A898-0615CD62C069}" type="presParOf" srcId="{DDF75C16-98F0-4003-81DC-858C99501B1B}" destId="{D455C4C2-2D8E-4B71-9185-75B7D13AE884}" srcOrd="0" destOrd="0" presId="urn:microsoft.com/office/officeart/2018/2/layout/IconVerticalSolidList"/>
    <dgm:cxn modelId="{F8058703-171F-45E6-8CFA-7381612C0D8F}" type="presParOf" srcId="{D455C4C2-2D8E-4B71-9185-75B7D13AE884}" destId="{F97A12FE-FA6B-4E49-8073-A44BCFFDBEA3}" srcOrd="0" destOrd="0" presId="urn:microsoft.com/office/officeart/2018/2/layout/IconVerticalSolidList"/>
    <dgm:cxn modelId="{95EC4D91-01F9-49CD-A4A2-ED69597B1F98}" type="presParOf" srcId="{D455C4C2-2D8E-4B71-9185-75B7D13AE884}" destId="{F311F03E-E3A9-4191-9D83-FC3C13B24C63}" srcOrd="1" destOrd="0" presId="urn:microsoft.com/office/officeart/2018/2/layout/IconVerticalSolidList"/>
    <dgm:cxn modelId="{41CEED6B-D41E-4373-B319-77CC27BEF2AF}" type="presParOf" srcId="{D455C4C2-2D8E-4B71-9185-75B7D13AE884}" destId="{90FF1CA9-3F90-41E0-9798-19BDAD0E1893}" srcOrd="2" destOrd="0" presId="urn:microsoft.com/office/officeart/2018/2/layout/IconVerticalSolidList"/>
    <dgm:cxn modelId="{A56B1EC3-7353-4BB7-9230-289682EDE2C3}" type="presParOf" srcId="{D455C4C2-2D8E-4B71-9185-75B7D13AE884}" destId="{930178AD-B293-4EDA-B103-62B2AAAD2B3C}" srcOrd="3" destOrd="0" presId="urn:microsoft.com/office/officeart/2018/2/layout/IconVerticalSolidList"/>
    <dgm:cxn modelId="{7BB7416B-EF74-4CC5-8BEE-DA004BF26BC6}" type="presParOf" srcId="{DDF75C16-98F0-4003-81DC-858C99501B1B}" destId="{4C7AB070-12D5-4D0D-8716-2160B9C5105F}" srcOrd="1" destOrd="0" presId="urn:microsoft.com/office/officeart/2018/2/layout/IconVerticalSolidList"/>
    <dgm:cxn modelId="{6429F8A6-DBC0-48A5-9C2E-85A40E04E859}" type="presParOf" srcId="{DDF75C16-98F0-4003-81DC-858C99501B1B}" destId="{E8061C89-9086-41CC-8FA6-A6573B183F9A}" srcOrd="2" destOrd="0" presId="urn:microsoft.com/office/officeart/2018/2/layout/IconVerticalSolidList"/>
    <dgm:cxn modelId="{0243A6E8-8D8F-45AD-8C25-A8F4201D3504}" type="presParOf" srcId="{E8061C89-9086-41CC-8FA6-A6573B183F9A}" destId="{E9583BE5-D593-4B36-8645-3D790E1DCA30}" srcOrd="0" destOrd="0" presId="urn:microsoft.com/office/officeart/2018/2/layout/IconVerticalSolidList"/>
    <dgm:cxn modelId="{BFA21D60-FDFC-4173-9F0F-543DEF5232A4}" type="presParOf" srcId="{E8061C89-9086-41CC-8FA6-A6573B183F9A}" destId="{9D096F39-B7D0-4590-8753-8D62BEFC2E3B}" srcOrd="1" destOrd="0" presId="urn:microsoft.com/office/officeart/2018/2/layout/IconVerticalSolidList"/>
    <dgm:cxn modelId="{55EF86F2-A989-4211-B42B-EBD9E2334A0B}" type="presParOf" srcId="{E8061C89-9086-41CC-8FA6-A6573B183F9A}" destId="{14DD9013-E11B-4C03-9CFE-4235F8E931BC}" srcOrd="2" destOrd="0" presId="urn:microsoft.com/office/officeart/2018/2/layout/IconVerticalSolidList"/>
    <dgm:cxn modelId="{A8F721C7-0986-4A04-B69C-4CD11B18EA87}" type="presParOf" srcId="{E8061C89-9086-41CC-8FA6-A6573B183F9A}" destId="{93C40C73-3DB1-4383-B846-4DC6CD6FA5C7}" srcOrd="3" destOrd="0" presId="urn:microsoft.com/office/officeart/2018/2/layout/IconVerticalSolidList"/>
    <dgm:cxn modelId="{53C6C013-7A98-4E52-B973-A4B417FBFFA6}" type="presParOf" srcId="{DDF75C16-98F0-4003-81DC-858C99501B1B}" destId="{FC35690E-6F11-4743-AED0-38D64FCAFE6E}" srcOrd="3" destOrd="0" presId="urn:microsoft.com/office/officeart/2018/2/layout/IconVerticalSolidList"/>
    <dgm:cxn modelId="{EB3F5547-4D09-4A81-BF92-DB537229C750}" type="presParOf" srcId="{DDF75C16-98F0-4003-81DC-858C99501B1B}" destId="{E90A29D9-A600-4E43-906B-448899662E78}" srcOrd="4" destOrd="0" presId="urn:microsoft.com/office/officeart/2018/2/layout/IconVerticalSolidList"/>
    <dgm:cxn modelId="{E88E4CA9-7F70-4B4B-9A8C-8F6EF0ED24A1}" type="presParOf" srcId="{E90A29D9-A600-4E43-906B-448899662E78}" destId="{95BAA82A-24CE-4868-9016-FFAB2EE8DE08}" srcOrd="0" destOrd="0" presId="urn:microsoft.com/office/officeart/2018/2/layout/IconVerticalSolidList"/>
    <dgm:cxn modelId="{014B46B2-0662-402B-B803-AFFE0FECAD62}" type="presParOf" srcId="{E90A29D9-A600-4E43-906B-448899662E78}" destId="{BC470184-C51D-449D-ADF0-4AA31B060FE6}" srcOrd="1" destOrd="0" presId="urn:microsoft.com/office/officeart/2018/2/layout/IconVerticalSolidList"/>
    <dgm:cxn modelId="{18B05DDB-EE0D-462C-A86C-D80B399478DF}" type="presParOf" srcId="{E90A29D9-A600-4E43-906B-448899662E78}" destId="{CDD25B3C-6ECE-4EB6-AE8E-7E7BAC79E2F0}" srcOrd="2" destOrd="0" presId="urn:microsoft.com/office/officeart/2018/2/layout/IconVerticalSolidList"/>
    <dgm:cxn modelId="{8BCD1E16-EE11-4CF2-AB75-9509D74623D6}" type="presParOf" srcId="{E90A29D9-A600-4E43-906B-448899662E78}" destId="{E7E9FF3B-3966-4E64-9CB7-C58E773171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A12FE-FA6B-4E49-8073-A44BCFFDBEA3}">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1F03E-E3A9-4191-9D83-FC3C13B24C63}">
      <dsp:nvSpPr>
        <dsp:cNvPr id="0" name=""/>
        <dsp:cNvSpPr/>
      </dsp:nvSpPr>
      <dsp:spPr>
        <a:xfrm>
          <a:off x="375988" y="280191"/>
          <a:ext cx="683614" cy="683614"/>
        </a:xfrm>
        <a:prstGeom prst="rect">
          <a:avLst/>
        </a:prstGeom>
        <a:blipFill rotWithShape="1">
          <a:blip xmlns:r="http://schemas.openxmlformats.org/officeDocument/2006/relationships" r:embed="rId1"/>
          <a:srcRect/>
          <a:stretch>
            <a:fillRect t="-26000" b="-26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178AD-B293-4EDA-B103-62B2AAAD2B3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John Vivian contributed to the construction of large copper works and helped to establish the renown of Swansea.  </a:t>
          </a:r>
        </a:p>
      </dsp:txBody>
      <dsp:txXfrm>
        <a:off x="1435590" y="531"/>
        <a:ext cx="9080009" cy="1242935"/>
      </dsp:txXfrm>
    </dsp:sp>
    <dsp:sp modelId="{E9583BE5-D593-4B36-8645-3D790E1DCA3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096F39-B7D0-4590-8753-8D62BEFC2E3B}">
      <dsp:nvSpPr>
        <dsp:cNvPr id="0" name=""/>
        <dsp:cNvSpPr/>
      </dsp:nvSpPr>
      <dsp:spPr>
        <a:xfrm>
          <a:off x="375988" y="1833861"/>
          <a:ext cx="683614" cy="683614"/>
        </a:xfrm>
        <a:prstGeom prst="rect">
          <a:avLst/>
        </a:prstGeom>
        <a:blipFill rotWithShape="1">
          <a:blip xmlns:r="http://schemas.openxmlformats.org/officeDocument/2006/relationships" r:embed="rId2"/>
          <a:srcRect/>
          <a:stretch>
            <a:fillRect l="-27000" r="-2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C40C73-3DB1-4383-B846-4DC6CD6FA5C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The implementation of steam engines and canals facilitated the production of manufacturing faster and in better quality. </a:t>
          </a:r>
        </a:p>
      </dsp:txBody>
      <dsp:txXfrm>
        <a:off x="1435590" y="1554201"/>
        <a:ext cx="9080009" cy="1242935"/>
      </dsp:txXfrm>
    </dsp:sp>
    <dsp:sp modelId="{95BAA82A-24CE-4868-9016-FFAB2EE8DE0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70184-C51D-449D-ADF0-4AA31B060FE6}">
      <dsp:nvSpPr>
        <dsp:cNvPr id="0" name=""/>
        <dsp:cNvSpPr/>
      </dsp:nvSpPr>
      <dsp:spPr>
        <a:xfrm>
          <a:off x="375988" y="3387531"/>
          <a:ext cx="683614" cy="683614"/>
        </a:xfrm>
        <a:prstGeom prst="rect">
          <a:avLst/>
        </a:prstGeom>
        <a:blipFill rotWithShape="1">
          <a:blip xmlns:r="http://schemas.openxmlformats.org/officeDocument/2006/relationships" r:embed="rId3"/>
          <a:srcRect/>
          <a:stretch>
            <a:fillRect l="-29000" r="-2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E9FF3B-3966-4E64-9CB7-C58E77317144}">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Many workers arrived from places nearby to work in the factories</a:t>
          </a:r>
          <a:r>
            <a:rPr lang="en-US" sz="2500" kern="1200" dirty="0"/>
            <a:t>.</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3CF23-9C5E-4D2D-8463-94DCD8DFB013}"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CBB72F-473B-4465-859A-5DA50354AF78}" type="slidenum">
              <a:rPr lang="en-GB" smtClean="0"/>
              <a:t>‹#›</a:t>
            </a:fld>
            <a:endParaRPr lang="en-GB"/>
          </a:p>
        </p:txBody>
      </p:sp>
    </p:spTree>
    <p:extLst>
      <p:ext uri="{BB962C8B-B14F-4D97-AF65-F5344CB8AC3E}">
        <p14:creationId xmlns:p14="http://schemas.microsoft.com/office/powerpoint/2010/main" val="2377950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Swansea became wealthy because it had everything necessary to support industry. The region had the coal necessary to fuel the copper factories, and limestone was readily available for smelting. The River Tawe and the docks nearby ensured that moving products in and out was easy. These various elements made Swansea a good location for the copper smelting industries and other heavy industries as well.</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FCBB72F-473B-4465-859A-5DA50354AF78}" type="slidenum">
              <a:rPr lang="en-GB" smtClean="0"/>
              <a:t>2</a:t>
            </a:fld>
            <a:endParaRPr lang="en-GB"/>
          </a:p>
        </p:txBody>
      </p:sp>
    </p:spTree>
    <p:extLst>
      <p:ext uri="{BB962C8B-B14F-4D97-AF65-F5344CB8AC3E}">
        <p14:creationId xmlns:p14="http://schemas.microsoft.com/office/powerpoint/2010/main" val="1677726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People like John Vivian had an important role to play in creating new facilities like the Hafod Works, which represented new developments and important improvements. Steam engines and canals sped up work and travel. Workers from the surrounding towns and farms were attracted to fill job openings in Swansea's growing industries.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FCBB72F-473B-4465-859A-5DA50354AF78}" type="slidenum">
              <a:rPr lang="en-GB" smtClean="0"/>
              <a:t>3</a:t>
            </a:fld>
            <a:endParaRPr lang="en-GB"/>
          </a:p>
        </p:txBody>
      </p:sp>
    </p:spTree>
    <p:extLst>
      <p:ext uri="{BB962C8B-B14F-4D97-AF65-F5344CB8AC3E}">
        <p14:creationId xmlns:p14="http://schemas.microsoft.com/office/powerpoint/2010/main" val="1893677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Swansea was noted for its copper and industry contributed to the prosperity of the nation. But with the factories came increased pollution. The smoke impacted the plants, the animals and the land. Children and other laborers worked long hours for little pay and dangerous conditions. So, while the city thrived, many were harmed.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FCBB72F-473B-4465-859A-5DA50354AF78}" type="slidenum">
              <a:rPr lang="en-GB" smtClean="0"/>
              <a:t>4</a:t>
            </a:fld>
            <a:endParaRPr lang="en-GB"/>
          </a:p>
        </p:txBody>
      </p:sp>
    </p:spTree>
    <p:extLst>
      <p:ext uri="{BB962C8B-B14F-4D97-AF65-F5344CB8AC3E}">
        <p14:creationId xmlns:p14="http://schemas.microsoft.com/office/powerpoint/2010/main" val="1484086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D3E-0655-5422-21D4-0C6B667722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2E4902-CCFF-A825-1864-091204BB8E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77069B-D173-B750-061B-20A86D8BB7A4}"/>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1E09AA4D-331E-6C8D-304C-6E1001BFF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95EA0-8904-F9C8-85AE-0E95CF78199A}"/>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410356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63F80-4FE6-20BE-52C3-7177A25431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3E7AEC-3287-E0E1-3C88-98A6E69FBC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F0EFF-87D3-C7C7-BDAF-4CDA103347E9}"/>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6AF567F0-E5E8-E277-00ED-21C06A3840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A6BB7B-6CC1-8B2C-9654-A99B8ED498D2}"/>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930962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EBB0-078B-5FEA-E911-6E911FCF14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C61F05-7429-30FC-A679-6E36D73F58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A23F78-9FA6-280D-0A99-DFDED7DCBA9A}"/>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F3EC959F-5EBD-CE89-73A6-6251C1532C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CC680-EAD3-5725-E50E-047B94113AD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320966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A22E7-722A-9960-3F9C-A61583933C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75B069-9166-8827-1252-63F1215168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8C9EA8-6D84-D70C-C9B1-945B147F03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8A1CDE-C86A-EBFA-00C3-4D7FB3617905}"/>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6" name="Footer Placeholder 5">
            <a:extLst>
              <a:ext uri="{FF2B5EF4-FFF2-40B4-BE49-F238E27FC236}">
                <a16:creationId xmlns:a16="http://schemas.microsoft.com/office/drawing/2014/main" id="{18C0FA2D-1194-771F-A16C-BEA2739D3E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9EA29B-7109-A8B9-D49C-66E35481206E}"/>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988543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6A97C-2593-3483-0D60-A40283562F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B8B963-18B4-3C4B-E917-58B413DA81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3F8939-3694-F6E7-0A6E-7CD1AB902D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209B59-C8F1-A309-47AB-52A7D6B9F6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A7AA48-2992-69BE-A758-AC5CEB4BC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7F28A1-DB00-93BA-A0D5-3CE448A46A3A}"/>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8" name="Footer Placeholder 7">
            <a:extLst>
              <a:ext uri="{FF2B5EF4-FFF2-40B4-BE49-F238E27FC236}">
                <a16:creationId xmlns:a16="http://schemas.microsoft.com/office/drawing/2014/main" id="{A4FBAC67-CF22-50AD-30B9-E3C3BBD24B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BED365-FADE-7BBF-DE75-EFA4CAED97A1}"/>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509951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339DA-CB07-CE78-F5BB-2DFF349E0B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25A931-0799-E949-68EC-53D4A21BB030}"/>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4" name="Footer Placeholder 3">
            <a:extLst>
              <a:ext uri="{FF2B5EF4-FFF2-40B4-BE49-F238E27FC236}">
                <a16:creationId xmlns:a16="http://schemas.microsoft.com/office/drawing/2014/main" id="{655B89FC-0303-0C63-19AA-620037D942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AAAD13-0BC2-1E13-55F8-8E74E2DDE66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376130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A65FD-616F-833D-FCDB-7923E5A48359}"/>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3" name="Footer Placeholder 2">
            <a:extLst>
              <a:ext uri="{FF2B5EF4-FFF2-40B4-BE49-F238E27FC236}">
                <a16:creationId xmlns:a16="http://schemas.microsoft.com/office/drawing/2014/main" id="{121E835E-4272-18D8-1DC9-1260BDF391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1073F1-CFD0-2CC6-E87E-3FA44A01399F}"/>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3188570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FCA76-D6C8-463D-00FB-3DA097A15B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0397F7-9971-8791-C3E7-83D6326B67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E69198-0E17-92D4-0517-E97B9C9BFE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B9ABF5-1B42-5CE6-63EA-D3A9ACA949AF}"/>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6" name="Footer Placeholder 5">
            <a:extLst>
              <a:ext uri="{FF2B5EF4-FFF2-40B4-BE49-F238E27FC236}">
                <a16:creationId xmlns:a16="http://schemas.microsoft.com/office/drawing/2014/main" id="{E99B10AE-EEC3-9FD9-D72A-9E7BAE0B25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503729-F405-D181-AD61-FA2470693B9E}"/>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109160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87F7C-994E-9350-0F69-C86B52F74A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E01D33-BF60-D596-A1E9-26198992C8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5831E8-8F33-ACED-67F4-9386A8515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C8F929-31D8-EFBD-1A0F-6575D8B307E6}"/>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6" name="Footer Placeholder 5">
            <a:extLst>
              <a:ext uri="{FF2B5EF4-FFF2-40B4-BE49-F238E27FC236}">
                <a16:creationId xmlns:a16="http://schemas.microsoft.com/office/drawing/2014/main" id="{86A9C575-AD05-DFA5-66BE-3BC542400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41DA04-AA9C-C383-C5A1-03B0D7144758}"/>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074040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564F2-ACAC-7592-1AB5-4DBB40E5EF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4FDB2B-8F5C-E085-E28C-EC56326638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3E4EB-D079-BA0A-6F19-ED1A56EA59A5}"/>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492B4929-D247-3C1F-A4C2-E43B63F10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8001C-B3A1-77B7-9D88-3819B8379A90}"/>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43532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12952A-8366-DD9D-F62A-D4CCADAD97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319BD9-767F-3FBD-3BC3-533130A823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ACA2FD-367A-1F23-B971-43D4B8EB0639}"/>
              </a:ext>
            </a:extLst>
          </p:cNvPr>
          <p:cNvSpPr>
            <a:spLocks noGrp="1"/>
          </p:cNvSpPr>
          <p:nvPr>
            <p:ph type="dt" sz="half" idx="10"/>
          </p:nvPr>
        </p:nvSpPr>
        <p:spPr/>
        <p:txBody>
          <a:body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A06F0B54-6B5C-1B3A-3323-CA0FDB3BC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1A0474-1B38-D9C3-FD03-72EB852ECA34}"/>
              </a:ext>
            </a:extLst>
          </p:cNvPr>
          <p:cNvSpPr>
            <a:spLocks noGrp="1"/>
          </p:cNvSpPr>
          <p:nvPr>
            <p:ph type="sldNum" sz="quarter" idx="12"/>
          </p:nvPr>
        </p:nvSpPr>
        <p:spPr/>
        <p:txBody>
          <a:bodyPr/>
          <a:lstStyle/>
          <a:p>
            <a:fld id="{4D0F0D72-5B27-4FBC-ADF0-E5E1E45D9C4A}" type="slidenum">
              <a:rPr lang="en-GB" smtClean="0"/>
              <a:t>‹#›</a:t>
            </a:fld>
            <a:endParaRPr lang="en-GB"/>
          </a:p>
        </p:txBody>
      </p:sp>
    </p:spTree>
    <p:extLst>
      <p:ext uri="{BB962C8B-B14F-4D97-AF65-F5344CB8AC3E}">
        <p14:creationId xmlns:p14="http://schemas.microsoft.com/office/powerpoint/2010/main" val="263580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6803DD-7FF4-93AF-64BC-B1C3D2AF2F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3A87F-B089-9948-BBC7-F4BE0458C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203E85-B402-E70D-C140-F3C66356E4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2D2FDD-B6A1-4F0C-810C-9DFEF7FEFDB5}" type="datetimeFigureOut">
              <a:rPr lang="en-GB" smtClean="0"/>
              <a:t>08/11/2025</a:t>
            </a:fld>
            <a:endParaRPr lang="en-GB"/>
          </a:p>
        </p:txBody>
      </p:sp>
      <p:sp>
        <p:nvSpPr>
          <p:cNvPr id="5" name="Footer Placeholder 4">
            <a:extLst>
              <a:ext uri="{FF2B5EF4-FFF2-40B4-BE49-F238E27FC236}">
                <a16:creationId xmlns:a16="http://schemas.microsoft.com/office/drawing/2014/main" id="{E9984C72-218B-6B94-C97A-D0693F7BA5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967C4D3-B4C9-6CA3-66B4-B3FFEAF7C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0F0D72-5B27-4FBC-ADF0-E5E1E45D9C4A}" type="slidenum">
              <a:rPr lang="en-GB" smtClean="0"/>
              <a:t>‹#›</a:t>
            </a:fld>
            <a:endParaRPr lang="en-GB"/>
          </a:p>
        </p:txBody>
      </p:sp>
    </p:spTree>
    <p:extLst>
      <p:ext uri="{BB962C8B-B14F-4D97-AF65-F5344CB8AC3E}">
        <p14:creationId xmlns:p14="http://schemas.microsoft.com/office/powerpoint/2010/main" val="2554242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hyperlink" Target="https://cadw.gov.wales/sites/default/files/2019-05/Hafod%20and%20the%20Lower%20Swansea%20Valley-%20Understanding%20Urban%20Character_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187FCFF-8A98-91DC-3102-6B5DA079C415}"/>
              </a:ext>
            </a:extLst>
          </p:cNvPr>
          <p:cNvSpPr>
            <a:spLocks noGrp="1"/>
          </p:cNvSpPr>
          <p:nvPr>
            <p:ph type="ctrTitle"/>
          </p:nvPr>
        </p:nvSpPr>
        <p:spPr>
          <a:xfrm>
            <a:off x="1314824" y="735106"/>
            <a:ext cx="10053763" cy="2928470"/>
          </a:xfrm>
        </p:spPr>
        <p:txBody>
          <a:bodyPr anchor="b">
            <a:normAutofit/>
          </a:bodyPr>
          <a:lstStyle/>
          <a:p>
            <a:pPr algn="l"/>
            <a:r>
              <a:rPr lang="en-GB" dirty="0">
                <a:solidFill>
                  <a:srgbClr val="FFFF00"/>
                </a:solidFill>
                <a:latin typeface="Arial Black" panose="020B0A04020102020204" pitchFamily="34" charset="0"/>
              </a:rPr>
              <a:t>Swansea during Industrial Revolution </a:t>
            </a:r>
          </a:p>
        </p:txBody>
      </p:sp>
      <p:sp>
        <p:nvSpPr>
          <p:cNvPr id="3" name="Subtitle 2">
            <a:extLst>
              <a:ext uri="{FF2B5EF4-FFF2-40B4-BE49-F238E27FC236}">
                <a16:creationId xmlns:a16="http://schemas.microsoft.com/office/drawing/2014/main" id="{5C6ECA87-8D89-B5E6-BAE0-1DAB8B8EF0E3}"/>
              </a:ext>
            </a:extLst>
          </p:cNvPr>
          <p:cNvSpPr>
            <a:spLocks noGrp="1"/>
          </p:cNvSpPr>
          <p:nvPr>
            <p:ph type="subTitle" idx="1"/>
          </p:nvPr>
        </p:nvSpPr>
        <p:spPr>
          <a:xfrm>
            <a:off x="1350682" y="4870824"/>
            <a:ext cx="10005951" cy="1458258"/>
          </a:xfrm>
        </p:spPr>
        <p:txBody>
          <a:bodyPr anchor="ctr">
            <a:normAutofit/>
          </a:bodyPr>
          <a:lstStyle/>
          <a:p>
            <a:pPr algn="l"/>
            <a:r>
              <a:rPr lang="en-GB" sz="3200" dirty="0">
                <a:latin typeface="Arial Black" panose="020B0A04020102020204" pitchFamily="34" charset="0"/>
              </a:rPr>
              <a:t>Presentation by Catalin Dumitru </a:t>
            </a:r>
          </a:p>
        </p:txBody>
      </p:sp>
      <p:pic>
        <p:nvPicPr>
          <p:cNvPr id="4" name="Picture 3">
            <a:extLst>
              <a:ext uri="{FF2B5EF4-FFF2-40B4-BE49-F238E27FC236}">
                <a16:creationId xmlns:a16="http://schemas.microsoft.com/office/drawing/2014/main" id="{BE851A39-CDFD-1988-A4BB-F9BDCCCB653D}"/>
              </a:ext>
            </a:extLst>
          </p:cNvPr>
          <p:cNvPicPr>
            <a:picLocks noChangeAspect="1"/>
          </p:cNvPicPr>
          <p:nvPr/>
        </p:nvPicPr>
        <p:blipFill>
          <a:blip r:embed="rId2"/>
          <a:stretch>
            <a:fillRect/>
          </a:stretch>
        </p:blipFill>
        <p:spPr>
          <a:xfrm>
            <a:off x="9354967" y="4592298"/>
            <a:ext cx="2419350" cy="1885950"/>
          </a:xfrm>
          <a:prstGeom prst="rect">
            <a:avLst/>
          </a:prstGeom>
        </p:spPr>
      </p:pic>
    </p:spTree>
    <p:extLst>
      <p:ext uri="{BB962C8B-B14F-4D97-AF65-F5344CB8AC3E}">
        <p14:creationId xmlns:p14="http://schemas.microsoft.com/office/powerpoint/2010/main" val="2633260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913254B2-0FB2-BDD6-DA72-D46F2308DEBF}"/>
              </a:ext>
            </a:extLst>
          </p:cNvPr>
          <p:cNvPicPr>
            <a:picLocks noChangeAspect="1"/>
          </p:cNvPicPr>
          <p:nvPr/>
        </p:nvPicPr>
        <p:blipFill>
          <a:blip r:embed="rId3"/>
          <a:srcRect t="2242" r="4" b="12054"/>
          <a:stretch>
            <a:fillRect/>
          </a:stretch>
        </p:blipFill>
        <p:spPr>
          <a:xfrm>
            <a:off x="20" y="10"/>
            <a:ext cx="2970445" cy="3383269"/>
          </a:xfrm>
          <a:prstGeom prst="rect">
            <a:avLst/>
          </a:prstGeom>
        </p:spPr>
      </p:pic>
      <p:pic>
        <p:nvPicPr>
          <p:cNvPr id="5" name="Picture 4">
            <a:extLst>
              <a:ext uri="{FF2B5EF4-FFF2-40B4-BE49-F238E27FC236}">
                <a16:creationId xmlns:a16="http://schemas.microsoft.com/office/drawing/2014/main" id="{B02BA7F5-9C99-297C-59C6-6C513CF150AF}"/>
              </a:ext>
            </a:extLst>
          </p:cNvPr>
          <p:cNvPicPr>
            <a:picLocks noChangeAspect="1"/>
          </p:cNvPicPr>
          <p:nvPr/>
        </p:nvPicPr>
        <p:blipFill>
          <a:blip r:embed="rId4"/>
          <a:srcRect t="3641" r="5" b="10940"/>
          <a:stretch>
            <a:fillRect/>
          </a:stretch>
        </p:blipFill>
        <p:spPr>
          <a:xfrm>
            <a:off x="3072956" y="10"/>
            <a:ext cx="2970465" cy="3383268"/>
          </a:xfrm>
          <a:prstGeom prst="rect">
            <a:avLst/>
          </a:prstGeom>
        </p:spPr>
      </p:pic>
      <p:pic>
        <p:nvPicPr>
          <p:cNvPr id="15" name="Picture 14">
            <a:extLst>
              <a:ext uri="{FF2B5EF4-FFF2-40B4-BE49-F238E27FC236}">
                <a16:creationId xmlns:a16="http://schemas.microsoft.com/office/drawing/2014/main" id="{59A0B570-2873-62D9-3625-B63792BF34A7}"/>
              </a:ext>
            </a:extLst>
          </p:cNvPr>
          <p:cNvPicPr>
            <a:picLocks noChangeAspect="1"/>
          </p:cNvPicPr>
          <p:nvPr/>
        </p:nvPicPr>
        <p:blipFill>
          <a:blip r:embed="rId5"/>
          <a:srcRect t="8702" r="-2" b="7620"/>
          <a:stretch>
            <a:fillRect/>
          </a:stretch>
        </p:blipFill>
        <p:spPr>
          <a:xfrm>
            <a:off x="6145909" y="10"/>
            <a:ext cx="2971800" cy="3383268"/>
          </a:xfrm>
          <a:prstGeom prst="rect">
            <a:avLst/>
          </a:prstGeom>
        </p:spPr>
      </p:pic>
      <p:pic>
        <p:nvPicPr>
          <p:cNvPr id="9" name="Picture 8">
            <a:extLst>
              <a:ext uri="{FF2B5EF4-FFF2-40B4-BE49-F238E27FC236}">
                <a16:creationId xmlns:a16="http://schemas.microsoft.com/office/drawing/2014/main" id="{6E5D108A-FA4D-DBAF-8A1E-81BFF352432F}"/>
              </a:ext>
            </a:extLst>
          </p:cNvPr>
          <p:cNvPicPr>
            <a:picLocks noChangeAspect="1"/>
          </p:cNvPicPr>
          <p:nvPr/>
        </p:nvPicPr>
        <p:blipFill>
          <a:blip r:embed="rId6"/>
          <a:srcRect r="-1" b="15469"/>
          <a:stretch>
            <a:fillRect/>
          </a:stretch>
        </p:blipFill>
        <p:spPr>
          <a:xfrm>
            <a:off x="9220200" y="10"/>
            <a:ext cx="2971800" cy="3383268"/>
          </a:xfrm>
          <a:prstGeom prst="rect">
            <a:avLst/>
          </a:prstGeom>
        </p:spPr>
      </p:pic>
      <p:pic>
        <p:nvPicPr>
          <p:cNvPr id="11" name="Picture 10">
            <a:extLst>
              <a:ext uri="{FF2B5EF4-FFF2-40B4-BE49-F238E27FC236}">
                <a16:creationId xmlns:a16="http://schemas.microsoft.com/office/drawing/2014/main" id="{E7A18EC2-3BB3-3EBF-C6D8-EC0C9E3C9A3F}"/>
              </a:ext>
            </a:extLst>
          </p:cNvPr>
          <p:cNvPicPr>
            <a:picLocks noChangeAspect="1"/>
          </p:cNvPicPr>
          <p:nvPr/>
        </p:nvPicPr>
        <p:blipFill>
          <a:blip r:embed="rId7"/>
          <a:srcRect t="21584" r="2" b="36577"/>
          <a:stretch>
            <a:fillRect/>
          </a:stretch>
        </p:blipFill>
        <p:spPr>
          <a:xfrm>
            <a:off x="-1018" y="3474720"/>
            <a:ext cx="6097018" cy="3383280"/>
          </a:xfrm>
          <a:prstGeom prst="rect">
            <a:avLst/>
          </a:prstGeom>
        </p:spPr>
      </p:pic>
      <p:sp>
        <p:nvSpPr>
          <p:cNvPr id="29" name="Rectangle 28">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455A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9C45F8-FADC-9DCE-55FC-99997F47548F}"/>
              </a:ext>
            </a:extLst>
          </p:cNvPr>
          <p:cNvSpPr>
            <a:spLocks noGrp="1"/>
          </p:cNvSpPr>
          <p:nvPr>
            <p:ph type="title"/>
          </p:nvPr>
        </p:nvSpPr>
        <p:spPr>
          <a:xfrm>
            <a:off x="6491653" y="3799272"/>
            <a:ext cx="5193748" cy="637124"/>
          </a:xfrm>
        </p:spPr>
        <p:txBody>
          <a:bodyPr>
            <a:normAutofit/>
          </a:bodyPr>
          <a:lstStyle/>
          <a:p>
            <a:r>
              <a:rPr lang="en-GB" sz="2800" dirty="0">
                <a:solidFill>
                  <a:srgbClr val="FFFFFF"/>
                </a:solidFill>
                <a:latin typeface="Arial Black" panose="020B0A04020102020204" pitchFamily="34" charset="0"/>
              </a:rPr>
              <a:t>Why Swansea Grew Rich</a:t>
            </a:r>
          </a:p>
        </p:txBody>
      </p:sp>
      <p:sp>
        <p:nvSpPr>
          <p:cNvPr id="3" name="Content Placeholder 2">
            <a:extLst>
              <a:ext uri="{FF2B5EF4-FFF2-40B4-BE49-F238E27FC236}">
                <a16:creationId xmlns:a16="http://schemas.microsoft.com/office/drawing/2014/main" id="{5AEBA84A-F3EC-891E-568D-185C7F7995C2}"/>
              </a:ext>
            </a:extLst>
          </p:cNvPr>
          <p:cNvSpPr>
            <a:spLocks noGrp="1"/>
          </p:cNvSpPr>
          <p:nvPr>
            <p:ph idx="1"/>
          </p:nvPr>
        </p:nvSpPr>
        <p:spPr>
          <a:xfrm>
            <a:off x="6479648" y="4590919"/>
            <a:ext cx="5366610" cy="2081048"/>
          </a:xfrm>
        </p:spPr>
        <p:txBody>
          <a:bodyPr>
            <a:noAutofit/>
          </a:bodyPr>
          <a:lstStyle/>
          <a:p>
            <a:r>
              <a:rPr lang="en-US" sz="1400" dirty="0">
                <a:solidFill>
                  <a:srgbClr val="FFFFFF"/>
                </a:solidFill>
                <a:latin typeface="Arial" panose="020B0604020202020204" pitchFamily="34" charset="0"/>
                <a:cs typeface="Arial" panose="020B0604020202020204" pitchFamily="34" charset="0"/>
              </a:rPr>
              <a:t>There was an ample supply of coal, limestone, and a transportation river. </a:t>
            </a:r>
          </a:p>
          <a:p>
            <a:r>
              <a:rPr lang="en-US" sz="1400" dirty="0">
                <a:solidFill>
                  <a:srgbClr val="FFFFFF"/>
                </a:solidFill>
                <a:latin typeface="Arial" panose="020B0604020202020204" pitchFamily="34" charset="0"/>
                <a:cs typeface="Arial" panose="020B0604020202020204" pitchFamily="34" charset="0"/>
              </a:rPr>
              <a:t>The docks enabled copper to be brought in and goods to be sent out. </a:t>
            </a:r>
          </a:p>
          <a:p>
            <a:r>
              <a:rPr lang="en-US" sz="1400" dirty="0">
                <a:solidFill>
                  <a:srgbClr val="FFFFFF"/>
                </a:solidFill>
                <a:latin typeface="Arial" panose="020B0604020202020204" pitchFamily="34" charset="0"/>
                <a:cs typeface="Arial" panose="020B0604020202020204" pitchFamily="34" charset="0"/>
              </a:rPr>
              <a:t>The area was well worth it as a location for manufacturing and transportation.</a:t>
            </a:r>
            <a:endParaRPr lang="en-GB" sz="1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58121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E4CE-D085-29D5-3D4D-C0718A31EEA0}"/>
              </a:ext>
            </a:extLst>
          </p:cNvPr>
          <p:cNvSpPr>
            <a:spLocks noGrp="1"/>
          </p:cNvSpPr>
          <p:nvPr>
            <p:ph type="title"/>
          </p:nvPr>
        </p:nvSpPr>
        <p:spPr>
          <a:xfrm>
            <a:off x="945406" y="365125"/>
            <a:ext cx="10515600" cy="1325563"/>
          </a:xfrm>
        </p:spPr>
        <p:txBody>
          <a:bodyPr>
            <a:normAutofit/>
          </a:bodyPr>
          <a:lstStyle/>
          <a:p>
            <a:r>
              <a:rPr lang="en-GB" sz="3200" dirty="0">
                <a:latin typeface="Arial Black" panose="020B0A04020102020204" pitchFamily="34" charset="0"/>
              </a:rPr>
              <a:t>Who Made It Happen</a:t>
            </a:r>
          </a:p>
        </p:txBody>
      </p:sp>
      <p:graphicFrame>
        <p:nvGraphicFramePr>
          <p:cNvPr id="5" name="Content Placeholder 2">
            <a:extLst>
              <a:ext uri="{FF2B5EF4-FFF2-40B4-BE49-F238E27FC236}">
                <a16:creationId xmlns:a16="http://schemas.microsoft.com/office/drawing/2014/main" id="{F8C6BFE0-176E-0AD8-55E7-5A30D4948F0E}"/>
              </a:ext>
            </a:extLst>
          </p:cNvPr>
          <p:cNvGraphicFramePr>
            <a:graphicFrameLocks noGrp="1"/>
          </p:cNvGraphicFramePr>
          <p:nvPr>
            <p:ph idx="1"/>
            <p:extLst>
              <p:ext uri="{D42A27DB-BD31-4B8C-83A1-F6EECF244321}">
                <p14:modId xmlns:p14="http://schemas.microsoft.com/office/powerpoint/2010/main" val="777362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7698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BCDD69C-17F0-8208-EC22-D768071F0832}"/>
              </a:ext>
            </a:extLst>
          </p:cNvPr>
          <p:cNvPicPr>
            <a:picLocks noChangeAspect="1"/>
          </p:cNvPicPr>
          <p:nvPr/>
        </p:nvPicPr>
        <p:blipFill>
          <a:blip r:embed="rId3"/>
          <a:srcRect l="14677" r="14322"/>
          <a:stretch>
            <a:fillRect/>
          </a:stretch>
        </p:blipFill>
        <p:spPr>
          <a:xfrm>
            <a:off x="680483" y="685792"/>
            <a:ext cx="2931299" cy="5486400"/>
          </a:xfrm>
          <a:prstGeom prst="rect">
            <a:avLst/>
          </a:prstGeom>
        </p:spPr>
      </p:pic>
      <p:sp>
        <p:nvSpPr>
          <p:cNvPr id="12" name="Rectangle 11">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1782" y="685800"/>
            <a:ext cx="4994335"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AC926-42F1-F756-4D1C-21CCF42355AE}"/>
              </a:ext>
            </a:extLst>
          </p:cNvPr>
          <p:cNvSpPr>
            <a:spLocks noGrp="1"/>
          </p:cNvSpPr>
          <p:nvPr>
            <p:ph type="title"/>
          </p:nvPr>
        </p:nvSpPr>
        <p:spPr>
          <a:xfrm>
            <a:off x="4099396" y="1084521"/>
            <a:ext cx="4019107" cy="1292027"/>
          </a:xfrm>
        </p:spPr>
        <p:txBody>
          <a:bodyPr anchor="b">
            <a:normAutofit/>
          </a:bodyPr>
          <a:lstStyle/>
          <a:p>
            <a:pPr algn="ctr"/>
            <a:r>
              <a:rPr lang="en-GB" sz="3200" dirty="0">
                <a:solidFill>
                  <a:srgbClr val="595959"/>
                </a:solidFill>
                <a:latin typeface="Arial Black" panose="020B0A04020102020204" pitchFamily="34" charset="0"/>
              </a:rPr>
              <a:t>Advantages and disadvantages </a:t>
            </a:r>
          </a:p>
        </p:txBody>
      </p:sp>
      <p:sp>
        <p:nvSpPr>
          <p:cNvPr id="3" name="Content Placeholder 2">
            <a:extLst>
              <a:ext uri="{FF2B5EF4-FFF2-40B4-BE49-F238E27FC236}">
                <a16:creationId xmlns:a16="http://schemas.microsoft.com/office/drawing/2014/main" id="{3818474E-0A7E-036B-098E-1BC3E899942C}"/>
              </a:ext>
            </a:extLst>
          </p:cNvPr>
          <p:cNvSpPr>
            <a:spLocks noGrp="1"/>
          </p:cNvSpPr>
          <p:nvPr>
            <p:ph idx="1"/>
          </p:nvPr>
        </p:nvSpPr>
        <p:spPr>
          <a:xfrm>
            <a:off x="3834174" y="3309276"/>
            <a:ext cx="4698123" cy="1603260"/>
          </a:xfrm>
        </p:spPr>
        <p:txBody>
          <a:bodyPr anchor="t">
            <a:normAutofit/>
          </a:bodyPr>
          <a:lstStyle/>
          <a:p>
            <a:r>
              <a:rPr lang="en-US" sz="1400" dirty="0">
                <a:solidFill>
                  <a:srgbClr val="595959"/>
                </a:solidFill>
                <a:latin typeface="Arial" panose="020B0604020202020204" pitchFamily="34" charset="0"/>
                <a:cs typeface="Arial" panose="020B0604020202020204" pitchFamily="34" charset="0"/>
              </a:rPr>
              <a:t>Swansea became a key location to produce copper.</a:t>
            </a:r>
          </a:p>
          <a:p>
            <a:r>
              <a:rPr lang="en-US" sz="1400" dirty="0">
                <a:solidFill>
                  <a:srgbClr val="595959"/>
                </a:solidFill>
                <a:latin typeface="Arial" panose="020B0604020202020204" pitchFamily="34" charset="0"/>
                <a:cs typeface="Arial" panose="020B0604020202020204" pitchFamily="34" charset="0"/>
              </a:rPr>
              <a:t>However, the smoke and waste made the land and animals ill.</a:t>
            </a:r>
          </a:p>
          <a:p>
            <a:r>
              <a:rPr lang="en-US" sz="1400" dirty="0">
                <a:solidFill>
                  <a:srgbClr val="595959"/>
                </a:solidFill>
                <a:latin typeface="Arial" panose="020B0604020202020204" pitchFamily="34" charset="0"/>
                <a:cs typeface="Arial" panose="020B0604020202020204" pitchFamily="34" charset="0"/>
              </a:rPr>
              <a:t>Workers had difficult lives with long hours and little pay. </a:t>
            </a:r>
            <a:endParaRPr lang="en-GB" sz="1400" dirty="0">
              <a:solidFill>
                <a:srgbClr val="595959"/>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CE064E8-8A0B-673A-DD51-AA4690682FA1}"/>
              </a:ext>
            </a:extLst>
          </p:cNvPr>
          <p:cNvPicPr>
            <a:picLocks noChangeAspect="1"/>
          </p:cNvPicPr>
          <p:nvPr/>
        </p:nvPicPr>
        <p:blipFill>
          <a:blip r:embed="rId4"/>
          <a:srcRect l="8902" r="19536"/>
          <a:stretch>
            <a:fillRect/>
          </a:stretch>
        </p:blipFill>
        <p:spPr>
          <a:xfrm>
            <a:off x="8606117" y="685808"/>
            <a:ext cx="2905400" cy="5486399"/>
          </a:xfrm>
          <a:prstGeom prst="rect">
            <a:avLst/>
          </a:prstGeom>
        </p:spPr>
      </p:pic>
    </p:spTree>
    <p:extLst>
      <p:ext uri="{BB962C8B-B14F-4D97-AF65-F5344CB8AC3E}">
        <p14:creationId xmlns:p14="http://schemas.microsoft.com/office/powerpoint/2010/main" val="467407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69BD1-46FE-BFE9-D97C-19059EAECA15}"/>
              </a:ext>
            </a:extLst>
          </p:cNvPr>
          <p:cNvSpPr>
            <a:spLocks noGrp="1"/>
          </p:cNvSpPr>
          <p:nvPr>
            <p:ph type="title"/>
          </p:nvPr>
        </p:nvSpPr>
        <p:spPr>
          <a:xfrm>
            <a:off x="466722" y="586855"/>
            <a:ext cx="3201366" cy="3387497"/>
          </a:xfrm>
        </p:spPr>
        <p:txBody>
          <a:bodyPr anchor="b">
            <a:normAutofit/>
          </a:bodyPr>
          <a:lstStyle/>
          <a:p>
            <a:pPr algn="r"/>
            <a:r>
              <a:rPr lang="en-GB" sz="3200" dirty="0">
                <a:solidFill>
                  <a:srgbClr val="FFFF0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D17D880C-C55F-23F0-847B-1BFB2FC5400B}"/>
              </a:ext>
            </a:extLst>
          </p:cNvPr>
          <p:cNvSpPr>
            <a:spLocks noGrp="1"/>
          </p:cNvSpPr>
          <p:nvPr>
            <p:ph idx="1"/>
          </p:nvPr>
        </p:nvSpPr>
        <p:spPr>
          <a:xfrm>
            <a:off x="4810259" y="649480"/>
            <a:ext cx="6555347" cy="5546047"/>
          </a:xfrm>
        </p:spPr>
        <p:txBody>
          <a:bodyPr anchor="ctr">
            <a:normAutofit/>
          </a:bodyPr>
          <a:lstStyle/>
          <a:p>
            <a:r>
              <a:rPr lang="en-US" sz="1400" dirty="0">
                <a:latin typeface="Arial" panose="020B0604020202020204" pitchFamily="34" charset="0"/>
                <a:cs typeface="Arial" panose="020B0604020202020204" pitchFamily="34" charset="0"/>
              </a:rPr>
              <a:t>Evans, C., &amp; Miskell, L. (2020). </a:t>
            </a:r>
            <a:r>
              <a:rPr lang="en-US" sz="1400" i="1" dirty="0">
                <a:latin typeface="Arial" panose="020B0604020202020204" pitchFamily="34" charset="0"/>
                <a:cs typeface="Arial" panose="020B0604020202020204" pitchFamily="34" charset="0"/>
              </a:rPr>
              <a:t>Swansea copper: A global history</a:t>
            </a:r>
            <a:r>
              <a:rPr lang="en-US" sz="1400" dirty="0">
                <a:latin typeface="Arial" panose="020B0604020202020204" pitchFamily="34" charset="0"/>
                <a:cs typeface="Arial" panose="020B0604020202020204" pitchFamily="34" charset="0"/>
              </a:rPr>
              <a:t>. Johns Hopkins University Press.</a:t>
            </a:r>
          </a:p>
          <a:p>
            <a:r>
              <a:rPr lang="en-US" sz="1400" dirty="0">
                <a:latin typeface="Arial" panose="020B0604020202020204" pitchFamily="34" charset="0"/>
                <a:cs typeface="Arial" panose="020B0604020202020204" pitchFamily="34" charset="0"/>
              </a:rPr>
              <a:t>Evans, C. (2014). A World of copper: introducing Swansea, Globalization and the Industrial Revolution. </a:t>
            </a:r>
            <a:r>
              <a:rPr lang="en-US" sz="1400" i="1" dirty="0">
                <a:latin typeface="Arial" panose="020B0604020202020204" pitchFamily="34" charset="0"/>
                <a:cs typeface="Arial" panose="020B0604020202020204" pitchFamily="34" charset="0"/>
              </a:rPr>
              <a:t>The Welsh History Review, 27</a:t>
            </a:r>
            <a:r>
              <a:rPr lang="en-US" sz="1400" dirty="0">
                <a:latin typeface="Arial" panose="020B0604020202020204" pitchFamily="34" charset="0"/>
                <a:cs typeface="Arial" panose="020B0604020202020204" pitchFamily="34" charset="0"/>
              </a:rPr>
              <a:t>(1), 85-91.</a:t>
            </a:r>
          </a:p>
          <a:p>
            <a:r>
              <a:rPr lang="en-US" sz="1400" dirty="0">
                <a:latin typeface="Arial" panose="020B0604020202020204" pitchFamily="34" charset="0"/>
                <a:cs typeface="Arial" panose="020B0604020202020204" pitchFamily="34" charset="0"/>
              </a:rPr>
              <a:t>Golding, B., &amp; Golding, S. D. (2017). Copper and coal through the ages. In Metals, energy and sustainability: The story of doctor copper and king coal (pp. 37-155). Cham: Springer International Publishing.</a:t>
            </a:r>
          </a:p>
          <a:p>
            <a:r>
              <a:rPr lang="en-US" sz="1400" dirty="0">
                <a:latin typeface="Arial" panose="020B0604020202020204" pitchFamily="34" charset="0"/>
                <a:cs typeface="Arial" panose="020B0604020202020204" pitchFamily="34" charset="0"/>
              </a:rPr>
              <a:t>Hughes, S. (2008). </a:t>
            </a:r>
            <a:r>
              <a:rPr lang="en-US" sz="1400" i="1" dirty="0">
                <a:latin typeface="Arial" panose="020B0604020202020204" pitchFamily="34" charset="0"/>
                <a:cs typeface="Arial" panose="020B0604020202020204" pitchFamily="34" charset="0"/>
              </a:rPr>
              <a:t>Copperopolis: landscapes of the early industrial period in Swansea. </a:t>
            </a:r>
            <a:r>
              <a:rPr lang="en-US" sz="1400" dirty="0">
                <a:latin typeface="Arial" panose="020B0604020202020204" pitchFamily="34" charset="0"/>
                <a:cs typeface="Arial" panose="020B0604020202020204" pitchFamily="34" charset="0"/>
              </a:rPr>
              <a:t>Royal Commission on the Ancient and Historical Monuments of Wales.</a:t>
            </a:r>
          </a:p>
          <a:p>
            <a:r>
              <a:rPr lang="en-US" sz="1400" dirty="0">
                <a:latin typeface="Arial" panose="020B0604020202020204" pitchFamily="34" charset="0"/>
                <a:cs typeface="Arial" panose="020B0604020202020204" pitchFamily="34" charset="0"/>
              </a:rPr>
              <a:t>Hughes, S. (2008). The characteristics of extractive and smelting landscapes of the Industrial Revolution at Swansea and Blaenavon. </a:t>
            </a:r>
            <a:r>
              <a:rPr lang="en-US" sz="1400" i="1" dirty="0">
                <a:latin typeface="Arial" panose="020B0604020202020204" pitchFamily="34" charset="0"/>
                <a:cs typeface="Arial" panose="020B0604020202020204" pitchFamily="34" charset="0"/>
              </a:rPr>
              <a:t>Landscape History, 30</a:t>
            </a:r>
            <a:r>
              <a:rPr lang="en-US" sz="1400" dirty="0">
                <a:latin typeface="Arial" panose="020B0604020202020204" pitchFamily="34" charset="0"/>
                <a:cs typeface="Arial" panose="020B0604020202020204" pitchFamily="34" charset="0"/>
              </a:rPr>
              <a:t>(1), 21-47.</a:t>
            </a:r>
          </a:p>
          <a:p>
            <a:r>
              <a:rPr lang="en-US" sz="1400" dirty="0">
                <a:latin typeface="Arial" panose="020B0604020202020204" pitchFamily="34" charset="0"/>
                <a:cs typeface="Arial" panose="020B0604020202020204" pitchFamily="34" charset="0"/>
              </a:rPr>
              <a:t>Newell, E. (2014). ‘Copperopolis': The Rise and Fall of the Copper Industry in the Swansea District, 1826–1921. In </a:t>
            </a:r>
            <a:r>
              <a:rPr lang="en-US" sz="1400" i="1" dirty="0">
                <a:latin typeface="Arial" panose="020B0604020202020204" pitchFamily="34" charset="0"/>
                <a:cs typeface="Arial" panose="020B0604020202020204" pitchFamily="34" charset="0"/>
              </a:rPr>
              <a:t>International Competition and Industrial Change </a:t>
            </a:r>
            <a:r>
              <a:rPr lang="en-US" sz="1400" dirty="0">
                <a:latin typeface="Arial" panose="020B0604020202020204" pitchFamily="34" charset="0"/>
                <a:cs typeface="Arial" panose="020B0604020202020204" pitchFamily="34" charset="0"/>
              </a:rPr>
              <a:t>(pp. 75-97). Routledge.</a:t>
            </a:r>
          </a:p>
          <a:p>
            <a:r>
              <a:rPr lang="en-GB" sz="1400" dirty="0">
                <a:latin typeface="Arial" panose="020B0604020202020204" pitchFamily="34" charset="0"/>
                <a:cs typeface="Arial" panose="020B0604020202020204" pitchFamily="34" charset="0"/>
                <a:hlinkClick r:id="rId2"/>
              </a:rPr>
              <a:t>https://cadw.gov.wales/sites/default/files/2019-05/Hafod%20and%20the%20Lower%20Swansea%20Valley-%20Understanding%20Urban%20Character_0.pdf</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9913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569</Words>
  <PresentationFormat>Widescreen</PresentationFormat>
  <Paragraphs>28</Paragraphs>
  <Slides>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Aptos Display</vt:lpstr>
      <vt:lpstr>Arial</vt:lpstr>
      <vt:lpstr>Arial Black</vt:lpstr>
      <vt:lpstr>Calibri</vt:lpstr>
      <vt:lpstr>Office Theme</vt:lpstr>
      <vt:lpstr>Swansea during Industrial Revolution </vt:lpstr>
      <vt:lpstr>Why Swansea Grew Rich</vt:lpstr>
      <vt:lpstr>Who Made It Happen</vt:lpstr>
      <vt:lpstr>Advantages and disadvantages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2025-11-08T09:53:33Z</dcterms:created>
  <dcterms:modified xsi:type="dcterms:W3CDTF">2025-11-08T10:08:31Z</dcterms:modified>
</cp:coreProperties>
</file>