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7"/>
  </p:notesMasterIdLst>
  <p:handoutMasterIdLst>
    <p:handoutMasterId r:id="rId28"/>
  </p:handoutMasterIdLst>
  <p:sldIdLst>
    <p:sldId id="256" r:id="rId5"/>
    <p:sldId id="257" r:id="rId6"/>
    <p:sldId id="258" r:id="rId7"/>
    <p:sldId id="259" r:id="rId8"/>
    <p:sldId id="260" r:id="rId9"/>
    <p:sldId id="261" r:id="rId10"/>
    <p:sldId id="277" r:id="rId11"/>
    <p:sldId id="262" r:id="rId12"/>
    <p:sldId id="263" r:id="rId13"/>
    <p:sldId id="264" r:id="rId14"/>
    <p:sldId id="265" r:id="rId15"/>
    <p:sldId id="268" r:id="rId16"/>
    <p:sldId id="282" r:id="rId17"/>
    <p:sldId id="270" r:id="rId18"/>
    <p:sldId id="271" r:id="rId19"/>
    <p:sldId id="275" r:id="rId20"/>
    <p:sldId id="276" r:id="rId21"/>
    <p:sldId id="279" r:id="rId22"/>
    <p:sldId id="280" r:id="rId23"/>
    <p:sldId id="281" r:id="rId24"/>
    <p:sldId id="272" r:id="rId25"/>
    <p:sldId id="273" r:id="rId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8"/>
    <p:restoredTop sz="94661"/>
  </p:normalViewPr>
  <p:slideViewPr>
    <p:cSldViewPr>
      <p:cViewPr varScale="1">
        <p:scale>
          <a:sx n="95" d="100"/>
          <a:sy n="95" d="100"/>
        </p:scale>
        <p:origin x="1584" y="19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2166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C52AA0-F73F-F045-97A6-855AB18EE645}" type="datetimeFigureOut">
              <a:rPr lang="en-US" smtClean="0"/>
              <a:t>9/18/20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36E1E2-17D2-5E4C-B96D-EEDAC0EF77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02480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36E1E2-17D2-5E4C-B96D-EEDAC0EF77D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73174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36E1E2-17D2-5E4C-B96D-EEDAC0EF77DB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81331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36E1E2-17D2-5E4C-B96D-EEDAC0EF77DB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7899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0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90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350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74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404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505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9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223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76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9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687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18/09/2020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701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6_BKeoFXOdo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courses.lumenlearning.com/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8kvnPaPN6GA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9552" y="1052736"/>
            <a:ext cx="7992888" cy="1470025"/>
          </a:xfrm>
        </p:spPr>
        <p:txBody>
          <a:bodyPr>
            <a:normAutofit/>
          </a:bodyPr>
          <a:lstStyle/>
          <a:p>
            <a:pPr marL="0" indent="0"/>
            <a:r>
              <a:rPr lang="en-GB" altLang="en-US" dirty="0"/>
              <a:t>INTRODUCTION TO PHYSIOLOGY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D1C96DE-C090-4E6B-AC0B-470FD4653840}"/>
              </a:ext>
            </a:extLst>
          </p:cNvPr>
          <p:cNvSpPr txBox="1"/>
          <p:nvPr/>
        </p:nvSpPr>
        <p:spPr>
          <a:xfrm>
            <a:off x="2123728" y="3380799"/>
            <a:ext cx="590465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INTRODUCTORY LECTURE TO PHYSIOLOGY</a:t>
            </a:r>
          </a:p>
          <a:p>
            <a:pPr algn="ctr"/>
            <a:endParaRPr lang="en-GB" sz="2800" b="1" dirty="0"/>
          </a:p>
          <a:p>
            <a:pPr algn="ctr"/>
            <a:r>
              <a:rPr lang="en-GB" sz="2800" b="1" dirty="0"/>
              <a:t>Mumtaz Goolam</a:t>
            </a:r>
          </a:p>
        </p:txBody>
      </p:sp>
    </p:spTree>
    <p:extLst>
      <p:ext uri="{BB962C8B-B14F-4D97-AF65-F5344CB8AC3E}">
        <p14:creationId xmlns:p14="http://schemas.microsoft.com/office/powerpoint/2010/main" val="3408955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6752" y="1988840"/>
            <a:ext cx="7550496" cy="331236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GB" sz="4400" dirty="0"/>
              <a:t>ATTENDANCE!!!</a:t>
            </a:r>
          </a:p>
          <a:p>
            <a:pPr algn="ctr">
              <a:buNone/>
            </a:pPr>
            <a:r>
              <a:rPr lang="en-GB" sz="4400" dirty="0"/>
              <a:t>&amp;</a:t>
            </a:r>
          </a:p>
          <a:p>
            <a:pPr algn="ctr">
              <a:buNone/>
            </a:pPr>
            <a:r>
              <a:rPr lang="en-GB" sz="4400" dirty="0"/>
              <a:t>PARTICIPATION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474632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GOUND RULES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556792"/>
            <a:ext cx="3384376" cy="3916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Content Placeholder 5"/>
          <p:cNvSpPr txBox="1">
            <a:spLocks/>
          </p:cNvSpPr>
          <p:nvPr/>
        </p:nvSpPr>
        <p:spPr bwMode="auto">
          <a:xfrm>
            <a:off x="4645027" y="1700808"/>
            <a:ext cx="4041775" cy="44253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6">
                  <a:lumMod val="75000"/>
                </a:schemeClr>
              </a:buClr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6">
                  <a:lumMod val="75000"/>
                </a:schemeClr>
              </a:buClr>
              <a:buFont typeface="Arial" charset="0"/>
              <a:buChar char="•"/>
              <a:defRPr sz="1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6">
                  <a:lumMod val="75000"/>
                </a:schemeClr>
              </a:buClr>
              <a:buFont typeface="Arial" charset="0"/>
              <a:buChar char="–"/>
              <a:defRPr sz="16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6">
                  <a:lumMod val="75000"/>
                </a:schemeClr>
              </a:buClr>
              <a:buFont typeface="Arial" charset="0"/>
              <a:buChar char="»"/>
              <a:defRPr sz="16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79646">
                  <a:lumMod val="75000"/>
                </a:srgbClr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Listen &amp;respond appropriately to each other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79646">
                  <a:lumMod val="75000"/>
                </a:srgbClr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Respect each other’s boundaries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79646">
                  <a:lumMod val="75000"/>
                </a:srgbClr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Do not interrupt the learning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79646">
                  <a:lumMod val="75000"/>
                </a:srgbClr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Organise your learning resource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79646">
                  <a:lumMod val="75000"/>
                </a:srgbClr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What is said in the classroom, stays in the classroom</a:t>
            </a:r>
          </a:p>
        </p:txBody>
      </p:sp>
    </p:spTree>
    <p:extLst>
      <p:ext uri="{BB962C8B-B14F-4D97-AF65-F5344CB8AC3E}">
        <p14:creationId xmlns:p14="http://schemas.microsoft.com/office/powerpoint/2010/main" val="24676984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Introduction to the Module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 eaLnBrk="0" fontAlgn="base" hangingPunct="0">
              <a:spcAft>
                <a:spcPct val="0"/>
              </a:spcAft>
              <a:buClr>
                <a:srgbClr val="8C8025"/>
              </a:buClr>
              <a:buNone/>
            </a:pPr>
            <a:endParaRPr lang="en-GB" sz="24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Aft>
                <a:spcPct val="0"/>
              </a:spcAft>
              <a:buClr>
                <a:srgbClr val="8C8025"/>
              </a:buClr>
            </a:pPr>
            <a:r>
              <a:rPr lang="en-GB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Housekeeping ( General Health and safety; equality and diversity)</a:t>
            </a:r>
          </a:p>
          <a:p>
            <a:pPr lvl="0" eaLnBrk="0" fontAlgn="base" hangingPunct="0">
              <a:spcAft>
                <a:spcPct val="0"/>
              </a:spcAft>
              <a:buClr>
                <a:srgbClr val="8C8025"/>
              </a:buClr>
            </a:pPr>
            <a:r>
              <a:rPr lang="en-GB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Ground rules</a:t>
            </a:r>
          </a:p>
          <a:p>
            <a:pPr lvl="0" eaLnBrk="0" fontAlgn="base" hangingPunct="0">
              <a:spcAft>
                <a:spcPct val="0"/>
              </a:spcAft>
              <a:buClr>
                <a:srgbClr val="8C8025"/>
              </a:buClr>
            </a:pPr>
            <a:r>
              <a:rPr lang="en-GB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Q&amp;A</a:t>
            </a:r>
          </a:p>
          <a:p>
            <a:pPr lvl="0" eaLnBrk="0" fontAlgn="base" hangingPunct="0">
              <a:spcAft>
                <a:spcPct val="0"/>
              </a:spcAft>
              <a:buClr>
                <a:srgbClr val="8C8025"/>
              </a:buClr>
            </a:pPr>
            <a:r>
              <a:rPr lang="en-GB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Introduce the module handbook </a:t>
            </a:r>
          </a:p>
          <a:p>
            <a:pPr lvl="0" eaLnBrk="0" fontAlgn="base" hangingPunct="0">
              <a:spcAft>
                <a:spcPct val="0"/>
              </a:spcAft>
              <a:buClr>
                <a:srgbClr val="8C8025"/>
              </a:buClr>
            </a:pPr>
            <a:r>
              <a:rPr lang="en-GB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Introduce today’s lessons</a:t>
            </a:r>
          </a:p>
          <a:p>
            <a:pPr lvl="0" eaLnBrk="0" fontAlgn="base" hangingPunct="0">
              <a:spcAft>
                <a:spcPct val="0"/>
              </a:spcAft>
              <a:buClr>
                <a:srgbClr val="8C8025"/>
              </a:buClr>
            </a:pPr>
            <a:r>
              <a:rPr lang="en-GB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Q&amp;A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654831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WEEK ONE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                          SESSION 1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           INTRODUCTORY OVERVIEW</a:t>
            </a:r>
          </a:p>
        </p:txBody>
      </p:sp>
    </p:spTree>
    <p:extLst>
      <p:ext uri="{BB962C8B-B14F-4D97-AF65-F5344CB8AC3E}">
        <p14:creationId xmlns:p14="http://schemas.microsoft.com/office/powerpoint/2010/main" val="32953514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600" dirty="0"/>
              <a:t>AIMS AND OBJECTIVES OF THE LESSON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/>
              <a:t>At the end of the lesson students should be able to:</a:t>
            </a:r>
          </a:p>
          <a:p>
            <a:r>
              <a:rPr lang="en-GB" sz="2800" dirty="0"/>
              <a:t>Define the terms “anatomy” and “physiology”.</a:t>
            </a:r>
          </a:p>
          <a:p>
            <a:r>
              <a:rPr lang="en-GB" sz="2800" dirty="0"/>
              <a:t>Outline the anatomical regions of the human body.</a:t>
            </a:r>
          </a:p>
          <a:p>
            <a:r>
              <a:rPr lang="en-GB" sz="2800" dirty="0"/>
              <a:t>Outline the anatomical organisation from cells to the organism</a:t>
            </a:r>
          </a:p>
          <a:p>
            <a:endParaRPr lang="en-GB" dirty="0"/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716256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ANATOMY AND PHYSIOLOGY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The following video introduces us to the key explanation of what Anatomy and Physiology are.</a:t>
            </a:r>
          </a:p>
          <a:p>
            <a:r>
              <a:rPr lang="en-GB" dirty="0"/>
              <a:t>It also explains the relationship between these two subjects. </a:t>
            </a:r>
          </a:p>
          <a:p>
            <a:r>
              <a:rPr lang="en-GB" dirty="0"/>
              <a:t>Lets watch the video and discuss what we understand from it:</a:t>
            </a:r>
          </a:p>
          <a:p>
            <a:r>
              <a:rPr lang="en-GB" dirty="0">
                <a:hlinkClick r:id="rId2"/>
              </a:rPr>
              <a:t>https://www.youtube.com/watch?v=6_BKeoFXOdo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5060728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Anatomy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/>
              <a:t>This is the study of the body parts and their relationship</a:t>
            </a:r>
          </a:p>
          <a:p>
            <a:pPr marL="0" indent="0">
              <a:buNone/>
            </a:pPr>
            <a:r>
              <a:rPr lang="en-GB" sz="2400" b="1" dirty="0"/>
              <a:t>MACROSCOPIC (GROSS) ANATOMY</a:t>
            </a:r>
          </a:p>
          <a:p>
            <a:pPr>
              <a:buFont typeface="Wingdings" pitchFamily="2" charset="2"/>
              <a:buChar char="Ø"/>
            </a:pPr>
            <a:r>
              <a:rPr lang="en-GB" sz="2400" dirty="0"/>
              <a:t>Study of large body structures/organs e.g. heart,  lungs, kidneys and bones. This can further be divided into: 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dirty="0"/>
              <a:t>Regional anatomy- all parts within a particular region.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dirty="0"/>
              <a:t>Systemic anatomy-system by system by system e.g. blood circulatory system &amp; respiratory system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dirty="0"/>
              <a:t>Surface anatomy-surface landmarks which correspond to deeper structures </a:t>
            </a:r>
          </a:p>
        </p:txBody>
      </p:sp>
    </p:spTree>
    <p:extLst>
      <p:ext uri="{BB962C8B-B14F-4D97-AF65-F5344CB8AC3E}">
        <p14:creationId xmlns:p14="http://schemas.microsoft.com/office/powerpoint/2010/main" val="33931881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Microscopic Anatomy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/>
              <a:t>Study of very tiny structures that can not be seen by a naked eye.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800" dirty="0"/>
              <a:t>Cytology-study of body cells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800" dirty="0"/>
              <a:t>Histology-study of body tissues</a:t>
            </a:r>
          </a:p>
        </p:txBody>
      </p:sp>
    </p:spTree>
    <p:extLst>
      <p:ext uri="{BB962C8B-B14F-4D97-AF65-F5344CB8AC3E}">
        <p14:creationId xmlns:p14="http://schemas.microsoft.com/office/powerpoint/2010/main" val="38013454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PHYSIOLOGY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>
                <a:solidFill>
                  <a:srgbClr val="222222"/>
                </a:solidFill>
                <a:latin typeface="arial"/>
              </a:rPr>
              <a:t>Is the study of the way in which a living organism or bodily part functions.</a:t>
            </a:r>
          </a:p>
          <a:p>
            <a:pPr>
              <a:buFont typeface="Wingdings" pitchFamily="2" charset="2"/>
              <a:buChar char="Ø"/>
            </a:pPr>
            <a:r>
              <a:rPr lang="en-GB" sz="2800" dirty="0"/>
              <a:t>Medical physiology-study of physiological problems and diseases.</a:t>
            </a:r>
          </a:p>
          <a:p>
            <a:pPr marL="514350" indent="-514350">
              <a:buFont typeface="+mj-lt"/>
              <a:buAutoNum type="arabicPeriod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522788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Group Discussion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sz="2800" dirty="0"/>
              <a:t>As healthcare providers, why is it important for us to understand problems associated with physiological dysfunction.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dirty="0"/>
              <a:t>In your own opinion does a change in physiological status affect care provision for clients in a residential care home? </a:t>
            </a:r>
          </a:p>
        </p:txBody>
      </p:sp>
    </p:spTree>
    <p:extLst>
      <p:ext uri="{BB962C8B-B14F-4D97-AF65-F5344CB8AC3E}">
        <p14:creationId xmlns:p14="http://schemas.microsoft.com/office/powerpoint/2010/main" val="6188453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 Levels of organisation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277071"/>
          </a:xfrm>
        </p:spPr>
        <p:txBody>
          <a:bodyPr>
            <a:normAutofit fontScale="85000" lnSpcReduction="20000"/>
          </a:bodyPr>
          <a:lstStyle/>
          <a:p>
            <a:r>
              <a:rPr lang="en-GB" b="1" dirty="0">
                <a:solidFill>
                  <a:srgbClr val="373D3F"/>
                </a:solidFill>
                <a:latin typeface="Tinos"/>
              </a:rPr>
              <a:t>Atom</a:t>
            </a:r>
            <a:r>
              <a:rPr lang="en-GB" dirty="0">
                <a:solidFill>
                  <a:srgbClr val="373D3F"/>
                </a:solidFill>
                <a:latin typeface="Tinos"/>
              </a:rPr>
              <a:t>: The smallest unit of any pure substances examples are oxygen, hydrogen, carbon and nitrogen.</a:t>
            </a:r>
          </a:p>
          <a:p>
            <a:r>
              <a:rPr lang="en-GB" b="1" dirty="0">
                <a:solidFill>
                  <a:srgbClr val="373D3F"/>
                </a:solidFill>
                <a:latin typeface="Tinos"/>
              </a:rPr>
              <a:t>Compound:</a:t>
            </a:r>
            <a:r>
              <a:rPr lang="en-GB" dirty="0">
                <a:solidFill>
                  <a:srgbClr val="373D3F"/>
                </a:solidFill>
                <a:latin typeface="Tinos"/>
              </a:rPr>
              <a:t> Two or more atoms combined together for example hydrogen and oxygen combine to form water. </a:t>
            </a:r>
            <a:endParaRPr lang="en-GB" dirty="0">
              <a:solidFill>
                <a:srgbClr val="373D3F"/>
              </a:solidFill>
              <a:latin typeface="&amp;quot"/>
            </a:endParaRPr>
          </a:p>
          <a:p>
            <a:r>
              <a:rPr lang="en-GB" b="1" dirty="0">
                <a:solidFill>
                  <a:srgbClr val="373D3F"/>
                </a:solidFill>
                <a:latin typeface="&amp;quot"/>
              </a:rPr>
              <a:t>Cell:</a:t>
            </a:r>
            <a:r>
              <a:rPr lang="en-GB" dirty="0">
                <a:solidFill>
                  <a:srgbClr val="373D3F"/>
                </a:solidFill>
                <a:latin typeface="&amp;quot"/>
              </a:rPr>
              <a:t> is the smallest independently functioning unit of a living organism.</a:t>
            </a:r>
          </a:p>
          <a:p>
            <a:r>
              <a:rPr lang="en-GB" dirty="0">
                <a:solidFill>
                  <a:srgbClr val="373D3F"/>
                </a:solidFill>
                <a:latin typeface="Tinos"/>
              </a:rPr>
              <a:t>  </a:t>
            </a:r>
            <a:r>
              <a:rPr lang="en-GB" b="1" dirty="0">
                <a:solidFill>
                  <a:srgbClr val="373D3F"/>
                </a:solidFill>
                <a:latin typeface="Tinos"/>
              </a:rPr>
              <a:t>Tissue: </a:t>
            </a:r>
            <a:r>
              <a:rPr lang="en-GB" dirty="0">
                <a:solidFill>
                  <a:srgbClr val="373D3F"/>
                </a:solidFill>
                <a:latin typeface="Tinos"/>
              </a:rPr>
              <a:t>is a group of many similar cells (though sometimes composed of a few related types) that work together to perform a specific function.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218904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133055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en-GB" dirty="0">
              <a:hlinkClick r:id="rId2"/>
            </a:endParaRPr>
          </a:p>
          <a:p>
            <a:pPr marL="0" indent="0">
              <a:buNone/>
            </a:pPr>
            <a:endParaRPr lang="en-GB" dirty="0">
              <a:hlinkClick r:id="rId2"/>
            </a:endParaRPr>
          </a:p>
          <a:p>
            <a:pPr marL="0" indent="0">
              <a:buNone/>
            </a:pPr>
            <a:endParaRPr lang="en-GB" dirty="0">
              <a:hlinkClick r:id="rId2"/>
            </a:endParaRPr>
          </a:p>
          <a:p>
            <a:pPr marL="0" indent="0">
              <a:buNone/>
            </a:pPr>
            <a:endParaRPr lang="en-GB" dirty="0">
              <a:hlinkClick r:id="rId2"/>
            </a:endParaRPr>
          </a:p>
          <a:p>
            <a:pPr marL="0" indent="0">
              <a:buNone/>
            </a:pPr>
            <a:endParaRPr lang="en-GB" dirty="0">
              <a:hlinkClick r:id="rId2"/>
            </a:endParaRPr>
          </a:p>
          <a:p>
            <a:pPr marL="0" indent="0">
              <a:buNone/>
            </a:pPr>
            <a:endParaRPr lang="en-GB" dirty="0">
              <a:hlinkClick r:id="rId2"/>
            </a:endParaRPr>
          </a:p>
          <a:p>
            <a:pPr marL="0" indent="0">
              <a:buNone/>
            </a:pPr>
            <a:endParaRPr lang="en-GB" dirty="0">
              <a:hlinkClick r:id="rId2"/>
            </a:endParaRPr>
          </a:p>
          <a:p>
            <a:pPr marL="0" indent="0">
              <a:buNone/>
            </a:pPr>
            <a:endParaRPr lang="en-GB" dirty="0">
              <a:hlinkClick r:id="rId2"/>
            </a:endParaRPr>
          </a:p>
          <a:p>
            <a:pPr marL="0" indent="0">
              <a:buNone/>
            </a:pPr>
            <a:r>
              <a:rPr lang="en-GB" dirty="0">
                <a:hlinkClick r:id="rId2"/>
              </a:rPr>
              <a:t>https://courses.lumenlearning.com</a:t>
            </a: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88640"/>
            <a:ext cx="8280920" cy="5112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2290794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 Levels of organisation…</a:t>
            </a:r>
            <a:r>
              <a:rPr lang="en-GB" dirty="0" err="1"/>
              <a:t>cntd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>
                <a:solidFill>
                  <a:srgbClr val="373D3F"/>
                </a:solidFill>
                <a:latin typeface="&amp;quot"/>
              </a:rPr>
              <a:t>Organ:</a:t>
            </a:r>
            <a:r>
              <a:rPr lang="en-GB" dirty="0">
                <a:solidFill>
                  <a:srgbClr val="373D3F"/>
                </a:solidFill>
                <a:latin typeface="Tinos"/>
              </a:rPr>
              <a:t> is an anatomically distinct structure of the body composed of two or more tissue types.</a:t>
            </a:r>
          </a:p>
          <a:p>
            <a:r>
              <a:rPr lang="en-GB" b="1" dirty="0">
                <a:solidFill>
                  <a:srgbClr val="373D3F"/>
                </a:solidFill>
                <a:latin typeface="&amp;quot"/>
              </a:rPr>
              <a:t>System</a:t>
            </a:r>
            <a:r>
              <a:rPr lang="en-GB" dirty="0">
                <a:solidFill>
                  <a:srgbClr val="373D3F"/>
                </a:solidFill>
                <a:latin typeface="Tinos"/>
              </a:rPr>
              <a:t> is a group of organs that work together to perform major functions or meet physiological needs of the body.</a:t>
            </a:r>
          </a:p>
          <a:p>
            <a:r>
              <a:rPr lang="en-GB" dirty="0">
                <a:solidFill>
                  <a:srgbClr val="373D3F"/>
                </a:solidFill>
                <a:latin typeface="Tinos"/>
              </a:rPr>
              <a:t>There are 10 major systems in physiology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054482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(sciencelearn.org.nz)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799" y="0"/>
            <a:ext cx="8278813" cy="5085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451969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2400" dirty="0"/>
              <a:t>THE SKIN COVERS THE GROSS STRUCTURE OF THE HUMAN BODY</a:t>
            </a:r>
            <a:br>
              <a:rPr lang="en-GB" sz="2400" dirty="0"/>
            </a:br>
            <a:r>
              <a:rPr lang="en-GB" sz="2400" b="1" dirty="0"/>
              <a:t>FUNCTIONS OF THE SKIN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Font typeface="Arial"/>
              <a:buChar char="•"/>
            </a:pPr>
            <a:r>
              <a:rPr lang="en-GB" dirty="0">
                <a:solidFill>
                  <a:srgbClr val="222222"/>
                </a:solidFill>
                <a:latin typeface="arial"/>
              </a:rPr>
              <a:t>Protection. Microorganism, dehydration, ultraviolet light, mechanical damage.</a:t>
            </a:r>
          </a:p>
          <a:p>
            <a:pPr>
              <a:buFont typeface="Arial"/>
              <a:buChar char="•"/>
            </a:pPr>
            <a:r>
              <a:rPr lang="en-GB" dirty="0">
                <a:solidFill>
                  <a:srgbClr val="222222"/>
                </a:solidFill>
                <a:latin typeface="arial"/>
              </a:rPr>
              <a:t>Sensation. Sense pain, temperature, touch, deep pressure.</a:t>
            </a:r>
          </a:p>
          <a:p>
            <a:pPr>
              <a:buFont typeface="Arial"/>
              <a:buChar char="•"/>
            </a:pPr>
            <a:r>
              <a:rPr lang="en-GB" dirty="0">
                <a:solidFill>
                  <a:srgbClr val="222222"/>
                </a:solidFill>
                <a:latin typeface="arial"/>
              </a:rPr>
              <a:t>Allows movement. Allows movement muscles can flex &amp; body can move.</a:t>
            </a:r>
          </a:p>
          <a:p>
            <a:pPr>
              <a:buFont typeface="Arial"/>
              <a:buChar char="•"/>
            </a:pPr>
            <a:r>
              <a:rPr lang="en-GB" dirty="0">
                <a:solidFill>
                  <a:srgbClr val="222222"/>
                </a:solidFill>
                <a:latin typeface="arial"/>
              </a:rPr>
              <a:t>Endocrine. Vitamin D production by your skin.</a:t>
            </a:r>
          </a:p>
          <a:p>
            <a:pPr>
              <a:buFont typeface="Arial"/>
              <a:buChar char="•"/>
            </a:pPr>
            <a:r>
              <a:rPr lang="en-GB" dirty="0">
                <a:solidFill>
                  <a:srgbClr val="222222"/>
                </a:solidFill>
                <a:latin typeface="arial"/>
              </a:rPr>
              <a:t>Excretion.</a:t>
            </a:r>
          </a:p>
          <a:p>
            <a:pPr>
              <a:buFont typeface="Arial"/>
              <a:buChar char="•"/>
            </a:pPr>
            <a:r>
              <a:rPr lang="en-GB" dirty="0">
                <a:solidFill>
                  <a:srgbClr val="222222"/>
                </a:solidFill>
                <a:latin typeface="arial"/>
              </a:rPr>
              <a:t>Immunity. </a:t>
            </a:r>
          </a:p>
          <a:p>
            <a:pPr>
              <a:buFont typeface="Arial"/>
              <a:buChar char="•"/>
            </a:pPr>
            <a:r>
              <a:rPr lang="en-GB" dirty="0">
                <a:solidFill>
                  <a:srgbClr val="222222"/>
                </a:solidFill>
                <a:latin typeface="arial"/>
              </a:rPr>
              <a:t>Regulate Temperature.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0803745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07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88640"/>
            <a:ext cx="8424936" cy="62646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6631280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GROSS FEATURES OF THE BODY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The following video outlines the gross features of the body</a:t>
            </a:r>
          </a:p>
          <a:p>
            <a:pPr marL="0" indent="0">
              <a:buNone/>
            </a:pPr>
            <a:r>
              <a:rPr lang="en-GB" dirty="0">
                <a:hlinkClick r:id="rId2"/>
              </a:rPr>
              <a:t>https://www.youtube.com/watch?v=8kvnPaPN6GA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From the video what do you understand by the terms: (a) dorsal cavity</a:t>
            </a:r>
          </a:p>
          <a:p>
            <a:pPr marL="0" indent="0">
              <a:buNone/>
            </a:pPr>
            <a:r>
              <a:rPr lang="en-GB" dirty="0"/>
              <a:t>(b)ventral cavity</a:t>
            </a:r>
          </a:p>
        </p:txBody>
      </p:sp>
    </p:spTree>
    <p:extLst>
      <p:ext uri="{BB962C8B-B14F-4D97-AF65-F5344CB8AC3E}">
        <p14:creationId xmlns:p14="http://schemas.microsoft.com/office/powerpoint/2010/main" val="344053489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8496944" cy="63367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7444097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5602"/>
            <a:ext cx="8208912" cy="5553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817910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In-class activity 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Complete Worksheet Exercise 1 (10 </a:t>
            </a:r>
            <a:r>
              <a:rPr lang="en-GB" dirty="0" err="1"/>
              <a:t>mins</a:t>
            </a:r>
            <a:r>
              <a:rPr lang="en-GB" dirty="0"/>
              <a:t>)</a:t>
            </a:r>
          </a:p>
          <a:p>
            <a:pPr>
              <a:buFont typeface="Wingdings" pitchFamily="2" charset="2"/>
              <a:buChar char="Ø"/>
            </a:pPr>
            <a:r>
              <a:rPr lang="en-GB" dirty="0"/>
              <a:t>Lets have a class discussion on the in-class exercise</a:t>
            </a:r>
          </a:p>
        </p:txBody>
      </p:sp>
    </p:spTree>
    <p:extLst>
      <p:ext uri="{BB962C8B-B14F-4D97-AF65-F5344CB8AC3E}">
        <p14:creationId xmlns:p14="http://schemas.microsoft.com/office/powerpoint/2010/main" val="74376942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THANK YOU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pPr algn="ctr"/>
            <a:r>
              <a:rPr lang="en-GB" sz="4000" dirty="0"/>
              <a:t>ANY QUESTIONS???</a:t>
            </a:r>
          </a:p>
        </p:txBody>
      </p:sp>
    </p:spTree>
    <p:extLst>
      <p:ext uri="{BB962C8B-B14F-4D97-AF65-F5344CB8AC3E}">
        <p14:creationId xmlns:p14="http://schemas.microsoft.com/office/powerpoint/2010/main" val="1066380922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303dbf9b-b85b-46a0-94f1-894078c07ecd">
      <UserInfo>
        <DisplayName>Alison Harding</DisplayName>
        <AccountId>352</AccountId>
        <AccountType/>
      </UserInfo>
      <UserInfo>
        <DisplayName>Rachel Bendall</DisplayName>
        <AccountId>2520</AccountId>
        <AccountType/>
      </UserInfo>
      <UserInfo>
        <DisplayName>Ruth Groff</DisplayName>
        <AccountId>2266</AccountId>
        <AccountType/>
      </UserInfo>
    </SharedWithUsers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9765FB2FDA7984FA87112E26C884F14" ma:contentTypeVersion="2" ma:contentTypeDescription="Create a new document." ma:contentTypeScope="" ma:versionID="a99b5ab61f45874ac4021837dd475404">
  <xsd:schema xmlns:xsd="http://www.w3.org/2001/XMLSchema" xmlns:xs="http://www.w3.org/2001/XMLSchema" xmlns:p="http://schemas.microsoft.com/office/2006/metadata/properties" xmlns:ns2="303dbf9b-b85b-46a0-94f1-894078c07ecd" targetNamespace="http://schemas.microsoft.com/office/2006/metadata/properties" ma:root="true" ma:fieldsID="c4d360f611fb76bcade101f689d84229" ns2:_=""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5FC5585-51CA-4C4C-9028-AEC8FAD67B8B}">
  <ds:schemaRefs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microsoft.com/office/2006/documentManagement/types"/>
    <ds:schemaRef ds:uri="303dbf9b-b85b-46a0-94f1-894078c07ecd"/>
    <ds:schemaRef ds:uri="http://purl.org/dc/terms/"/>
    <ds:schemaRef ds:uri="http://schemas.openxmlformats.org/package/2006/metadata/core-properties"/>
    <ds:schemaRef ds:uri="http://purl.org/dc/dcmitype/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F5B0EF21-CA5D-4A60-A3B8-014B6353052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081439C-114A-4151-B03A-0408F1ADA96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20140311PresentationUWTSDTemplate</Template>
  <TotalTime>39899</TotalTime>
  <Words>647</Words>
  <Application>Microsoft Macintosh PowerPoint</Application>
  <PresentationFormat>On-screen Show (4:3)</PresentationFormat>
  <Paragraphs>108</Paragraphs>
  <Slides>22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30" baseType="lpstr">
      <vt:lpstr>&amp;quot</vt:lpstr>
      <vt:lpstr>Myriad Pro</vt:lpstr>
      <vt:lpstr>Tinos</vt:lpstr>
      <vt:lpstr>arial</vt:lpstr>
      <vt:lpstr>arial</vt:lpstr>
      <vt:lpstr>Calibri</vt:lpstr>
      <vt:lpstr>Wingdings</vt:lpstr>
      <vt:lpstr>20140311PresentationUWTSDTemplate</vt:lpstr>
      <vt:lpstr>INTRODUCTION TO PHYSIOLOGY</vt:lpstr>
      <vt:lpstr>PowerPoint Presentation</vt:lpstr>
      <vt:lpstr>GOUND RULES</vt:lpstr>
      <vt:lpstr>Introduction to the Module</vt:lpstr>
      <vt:lpstr>WEEK ONE</vt:lpstr>
      <vt:lpstr>AIMS AND OBJECTIVES OF THE LESSON</vt:lpstr>
      <vt:lpstr>ANATOMY AND PHYSIOLOGY</vt:lpstr>
      <vt:lpstr>Anatomy</vt:lpstr>
      <vt:lpstr>Microscopic Anatomy</vt:lpstr>
      <vt:lpstr>PHYSIOLOGY</vt:lpstr>
      <vt:lpstr>Group Discussion</vt:lpstr>
      <vt:lpstr> Levels of organisation</vt:lpstr>
      <vt:lpstr>PowerPoint Presentation</vt:lpstr>
      <vt:lpstr> Levels of organisation…cntd</vt:lpstr>
      <vt:lpstr>PowerPoint Presentation</vt:lpstr>
      <vt:lpstr>THE SKIN COVERS THE GROSS STRUCTURE OF THE HUMAN BODY FUNCTIONS OF THE SKIN</vt:lpstr>
      <vt:lpstr>PowerPoint Presentation</vt:lpstr>
      <vt:lpstr>GROSS FEATURES OF THE BODY</vt:lpstr>
      <vt:lpstr>PowerPoint Presentation</vt:lpstr>
      <vt:lpstr>PowerPoint Presentation</vt:lpstr>
      <vt:lpstr>In-class activity 1</vt:lpstr>
      <vt:lpstr>THANK YOU</vt:lpstr>
    </vt:vector>
  </TitlesOfParts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Swanson, Mike</dc:creator>
  <cp:lastModifiedBy>Mumtaz Goolam</cp:lastModifiedBy>
  <cp:revision>112</cp:revision>
  <dcterms:created xsi:type="dcterms:W3CDTF">2015-04-14T15:21:28Z</dcterms:created>
  <dcterms:modified xsi:type="dcterms:W3CDTF">2020-09-18T21:03:43Z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0x010100E9765FB2FDA7984FA87112E26C884F14</vt:lpwstr>
  </property>
</Properties>
</file>