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88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Calibri" panose="020F0502020204030204" pitchFamily="34" charset="0"/>
      <p:regular r:id="rId17"/>
      <p:bold r:id="rId18"/>
      <p:italic r:id="rId19"/>
      <p:boldItalic r:id="rId20"/>
    </p:embeddedFont>
    <p:embeddedFont>
      <p:font typeface="Lato" panose="020F0502020204030203" pitchFamily="34" charset="0"/>
      <p:regular r:id="rId21"/>
    </p:embeddedFont>
    <p:embeddedFont>
      <p:font typeface="Lato Bold" panose="020F0502020204030203" pitchFamily="34" charset="0"/>
      <p:regular r:id="rId22"/>
      <p:bold r:id="rId23"/>
    </p:embeddedFont>
    <p:embeddedFont>
      <p:font typeface="Merriweather Bold" pitchFamily="2" charset="77"/>
      <p:regular r:id="rId24"/>
      <p:bold r:id="rId25"/>
    </p:embeddedFont>
    <p:embeddedFont>
      <p:font typeface="Trebuchet MS" panose="020B0703020202090204" pitchFamily="34" charset="0"/>
      <p:regular r:id="rId26"/>
      <p:bold r:id="rId27"/>
      <p:italic r:id="rId28"/>
      <p:boldItalic r:id="rId29"/>
    </p:embeddedFont>
    <p:embeddedFont>
      <p:font typeface="Wingdings 3" pitchFamily="2" charset="2"/>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autoAdjust="0"/>
    <p:restoredTop sz="74293" autoAdjust="0"/>
  </p:normalViewPr>
  <p:slideViewPr>
    <p:cSldViewPr>
      <p:cViewPr varScale="1">
        <p:scale>
          <a:sx n="46" d="100"/>
          <a:sy n="46" d="100"/>
        </p:scale>
        <p:origin x="166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current presentation investigates how there has been a changing relationship between health, wellbeing and sustainable development especially in the UK context. Historically, the healthcare processes were conducted through a reactive model of biomedicine, which is concentrated on the treatment of the disease once it emerges. Nevertheless, there has been increased tendency of transitioning to a preventative, holistic perspective that focuses on prevention, wellbeing and sustainability. The paradigm shift is a measure of the growing sophistication of health-related issues such as chronic illnesses and social disparities (Jones and Vindigni, 2025). In this presentation, I will critically evaluate the process of holistic care implementation, discuss the policy implications on service delivery as well issues associated with equity and access. These intersections could only be understood in order to design healthcare systems that are effective as well as equitable and sustainable over the long term</a:t>
            </a:r>
            <a:r>
              <a:rPr lang="en-GB" sz="1200" kern="1200" dirty="0">
                <a:solidFill>
                  <a:schemeClr val="tx1"/>
                </a:solidFill>
                <a:effectLst/>
                <a:latin typeface="+mn-lt"/>
                <a:ea typeface="+mn-ea"/>
                <a:cs typeface="+mn-cs"/>
              </a:rPr>
              <a:t>.</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and wellbeing are not static terms that exist outside absence of cure. The definition of health as a state of total physical, mental and social wellbeing provided by the World Health Organisation has been criticised as being unrealistic and having stagnated in the present day environment of chronic illness (WHO, 1948). Rather, a more flexible and practical approach is becoming more popular, which is related to the capacity of people to handle and adjust to health issues (</a:t>
            </a:r>
            <a:r>
              <a:rPr lang="en-GB" sz="1200" kern="1200" dirty="0" err="1">
                <a:solidFill>
                  <a:schemeClr val="tx1"/>
                </a:solidFill>
                <a:effectLst/>
                <a:latin typeface="+mn-lt"/>
                <a:ea typeface="+mn-ea"/>
                <a:cs typeface="+mn-cs"/>
              </a:rPr>
              <a:t>Livneh</a:t>
            </a:r>
            <a:r>
              <a:rPr lang="en-GB" sz="1200" kern="1200" dirty="0">
                <a:solidFill>
                  <a:schemeClr val="tx1"/>
                </a:solidFill>
                <a:effectLst/>
                <a:latin typeface="+mn-lt"/>
                <a:ea typeface="+mn-ea"/>
                <a:cs typeface="+mn-cs"/>
              </a:rPr>
              <a:t>, 2022). Wellbeing is emotional, psychological and social </a:t>
            </a:r>
            <a:r>
              <a:rPr lang="en-GB" sz="1200" kern="1200" dirty="0" err="1">
                <a:solidFill>
                  <a:schemeClr val="tx1"/>
                </a:solidFill>
                <a:effectLst/>
                <a:latin typeface="+mn-lt"/>
                <a:ea typeface="+mn-ea"/>
                <a:cs typeface="+mn-cs"/>
              </a:rPr>
              <a:t>fulfillment</a:t>
            </a:r>
            <a:r>
              <a:rPr lang="en-GB" sz="1200" kern="1200" dirty="0">
                <a:solidFill>
                  <a:schemeClr val="tx1"/>
                </a:solidFill>
                <a:effectLst/>
                <a:latin typeface="+mn-lt"/>
                <a:ea typeface="+mn-ea"/>
                <a:cs typeface="+mn-cs"/>
              </a:rPr>
              <a:t>, and the focus is placed on subjective life satisfaction. Notably, the concept of health and wellbeing has an effect on the other- such as poor mental health can be physically expressed, whereas chronic physical illnesses can affect the psychological wellbeing. This interrelationship shows the importance of interdisciplinary methodologies in healthcare where care is directed to the entire person and not to the isolated symptoms.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concept of sustainable development in healthcare implies the simultaneous emphasis on addressing the current health needs without affecting the future generation in achieving theirs (Brundtland, 1987). This is in practice a balance between environmental, social, and economic attributes. Indicatively, health care facilities such as the NHS are trying to lessen their carbon footprint and remain in the position of delivering high quality care. Social sustainability aims at creating strong communities and economic sustainability guarantees the long-term financial sustainability. Nevertheless, there is economic growth and environmental constraint tension especially where there is the use of resource-intensive technologies in healthcare. There is a great challenge in achieving net-zero carbon targets and advanced treatments (Murray et al., 2022). Thus, health sustainability needs innovative solutions that would ensure that clinical effectiveness and environmental responsibility coincide.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SDGs are the United Nations goals on sustainable development that should be used to enhance health and decrease inequalities worldwide. SDG 3 is associated with healthy living and wellbeing, SDG 10 is oriented at reducing inequalities, and SDG 17 is concentrated on the partnerships. In the UK, these objectives are captured in policy like the level up agenda and projects like core 20 plus 5, which focus on health inequalities. Nonetheless, the advancement towards these objectives does not happen evenly worldwide, and most of the policies and programs do not focus sufficiently on social determinants of health like housing, education, or nutrition (WHO, 2023). This underscores the necessity of more integrated and context-relevant solutions extending beyond inputs which are disease-specific in nature to include more structural elements of health outcomes.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idea of holistic healthcare integration is to deal with the physical, mental, and social health in an integrative way. The policy of Health in All Policies urges the policymakers to look at the health implications of other sectors including housing, transport and education. Nevertheless, the introduction of this model can be strongly resisted politically and economically, and economic factors can prevail over the issue of health (Public Health Wales, 2021). Disparate nature in healthcare systems may result in ineffective and fragmented care paths. Integrated Care Systems (ICS) in the United Kingdom are trying to address this issue by encouraging the cooperation with the NHS, local authorities, and those voluntary organisations. Such systems help reduce admissions in hospitals and improve patient outcomes, as well as allocate resources more efficiently (Bhati et al., 2023). All in all, comprehensive and holistic integration is critical to providing holistic and sustainable care.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Engel (1977) proposed a model known as biopsychosocial model, which is used to explain the concept of health through the discussion of both the biological, psychological, and social factors. This model perceives the health experiences as complex, unlike the traditional biomedical model that considers only physical causes of disease. As an example, stress, socioeconomic status, and culture are all related to shaping health outcomes. Nevertheless, critics have criticised the model due to lack of clarity regarding how it should be implemented in a busy clinical environment in terms of prioritising these factors in practice (Bolton, 2022). Due to this, there are clinicians who continue to first revert to biomedical approaches. Nevertheless, the biopsychosocial model continues to be the key in improving the concept of holistic and patient-</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care.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Policy and governance play a very important role in the integration of health and social care systems. The establishment of the integrated care systems in England was built upon the Health and Care Act 2022 that sought to enhance the coordination and collaboration between services. One of the most important policy changes is the replacement of reactive treatment with preventive treatment; in this case, it is mental illness and lifestyle diseases that are emphasised. Nevertheless, some serious issues exist especially in financing social care. Such problems as hospital bed blocking, where patients cannot be discharged because of the inability to provide them with social care (Matos et al., 2025), are caused by the lack of a sustainable source of funds. Moreover, they have regulatory silos in health and social care and these prevent effective integration between the two. These are some of the issues in governance that have to be addressed in order to reach a genuinely integrated and sustainable healthcare system.</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models of integrated service delivery are intended to deliver more patient-</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and accessible care. Social prescribing is one instance whereby patients are referred by their general practitioners to community based activities like exercise classes or arts activities to enhance wellbeing. The other strategy is incorporation of mental health services within hospitals implementing a comprehensive care provision to patients during emergency cases. Another impact of telehealth is that it has increased access to healthcare, especially amongst the remote or underserved communities (Rohwer et al., 2023). Such innovations reveal the ability of service integration to help in better patient outcomes, increased efficiency, and preventive care. Nonetheless, the implementation cannot be successful without the resources, training and the </a:t>
            </a:r>
            <a:r>
              <a:rPr lang="en-GB" sz="1200" kern="1200" dirty="0" err="1">
                <a:solidFill>
                  <a:schemeClr val="tx1"/>
                </a:solidFill>
                <a:effectLst/>
                <a:latin typeface="+mn-lt"/>
                <a:ea typeface="+mn-ea"/>
                <a:cs typeface="+mn-cs"/>
              </a:rPr>
              <a:t>intersector</a:t>
            </a:r>
            <a:r>
              <a:rPr lang="en-GB" sz="1200" kern="1200" dirty="0">
                <a:solidFill>
                  <a:schemeClr val="tx1"/>
                </a:solidFill>
                <a:effectLst/>
                <a:latin typeface="+mn-lt"/>
                <a:ea typeface="+mn-ea"/>
                <a:cs typeface="+mn-cs"/>
              </a:rPr>
              <a:t> coordination.</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promotion through public health programs is very significant to prevent diseases and enhance healthy living. Campaigns like 5 A Day and the Soft Drinks Industry Levy are geared towards promoting healthier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Nevertheless, most of the efforts are tensioned on individual responsibility instead of individual structural challenges like poverty and inability to access nutritious food. As an example, it is impossible to encourage healthy nutrition where fresh food is not sold or people cannot afford it (Marmot, 2020). The broader determinants of health can be addressed by environmental interventions, including clean air areas, and more green spaces. Finally, successful approaches to public health have to include both </a:t>
            </a:r>
            <a:r>
              <a:rPr lang="en-GB" sz="1200" kern="1200" dirty="0" err="1">
                <a:solidFill>
                  <a:schemeClr val="tx1"/>
                </a:solidFill>
                <a:effectLst/>
                <a:latin typeface="+mn-lt"/>
                <a:ea typeface="+mn-ea"/>
                <a:cs typeface="+mn-cs"/>
              </a:rPr>
              <a:t>behavioral</a:t>
            </a:r>
            <a:r>
              <a:rPr lang="en-GB" sz="1200" kern="1200" dirty="0">
                <a:solidFill>
                  <a:schemeClr val="tx1"/>
                </a:solidFill>
                <a:effectLst/>
                <a:latin typeface="+mn-lt"/>
                <a:ea typeface="+mn-ea"/>
                <a:cs typeface="+mn-cs"/>
              </a:rPr>
              <a:t> and structural modifications to establish </a:t>
            </a:r>
            <a:r>
              <a:rPr lang="en-GB" sz="1200" kern="1200" dirty="0" err="1">
                <a:solidFill>
                  <a:schemeClr val="tx1"/>
                </a:solidFill>
                <a:effectLst/>
                <a:latin typeface="+mn-lt"/>
                <a:ea typeface="+mn-ea"/>
                <a:cs typeface="+mn-cs"/>
              </a:rPr>
              <a:t>favorable</a:t>
            </a:r>
            <a:r>
              <a:rPr lang="en-GB" sz="1200" kern="1200" dirty="0">
                <a:solidFill>
                  <a:schemeClr val="tx1"/>
                </a:solidFill>
                <a:effectLst/>
                <a:latin typeface="+mn-lt"/>
                <a:ea typeface="+mn-ea"/>
                <a:cs typeface="+mn-cs"/>
              </a:rPr>
              <a:t> conditions to a healthy lifestyle.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healthcare system is still faced by major inequalities in healthcare. The problem of the Inverse Care Law is that care should be provided to the most needy individuals; however, it is very probable that these individuals are not provided with the care we admire the most. This is shown in the differences in life expectancy between wealthy and impoverished </a:t>
            </a:r>
            <a:r>
              <a:rPr lang="en-GB" sz="1200" kern="1200" dirty="0" err="1">
                <a:solidFill>
                  <a:schemeClr val="tx1"/>
                </a:solidFill>
                <a:effectLst/>
                <a:latin typeface="+mn-lt"/>
                <a:ea typeface="+mn-ea"/>
                <a:cs typeface="+mn-cs"/>
              </a:rPr>
              <a:t>neighborhoods</a:t>
            </a:r>
            <a:r>
              <a:rPr lang="en-GB" sz="1200" kern="1200" dirty="0">
                <a:solidFill>
                  <a:schemeClr val="tx1"/>
                </a:solidFill>
                <a:effectLst/>
                <a:latin typeface="+mn-lt"/>
                <a:ea typeface="+mn-ea"/>
                <a:cs typeface="+mn-cs"/>
              </a:rPr>
              <a:t> that may be up to 10 years (Fisher et al., 2022). Although the NHS offers access to universal care that is free at the point of delivery, specific programs like Core20PLUS5 are also meant to level the inequalities by giving attention to the most disadvantaged groups. Nevertheless, it is not possible to deal with health disparities in just healthcare access, but also in such social determinants as education, employment, and housing. This makes the realisation of equity in health a multifaceted problem.</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to make the healthcare systems effective and fair, health, wellbeing, and sustainability must be integrated. The adoption of a biopsychosocial paradigm over a biomedical one demonstrates that there is an increased understanding of the multifaceted nature of aspects affecting health. Policies should focus on prevention, equity, and community-based care and overcome the systemic issues including funding gaps and fragmentation. To achieve sustainable healthcare, it is necessary to lessen the use of interventions that are based in the hospital so as to match the healthcare practices with the greater social and environmental objectives. Finally, it is not only medical intervention that can positively influence health outcomes but also the whole determinants of health and mechanisms of collaboration across sectors. This is a holistic and sustainable process that is vital to addressing the future healthcare issue.</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12700"/>
            <a:ext cx="18288000" cy="10299701"/>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8231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469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9080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8950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5756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50700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4511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21968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3/23/26</a:t>
            </a:fld>
            <a:endParaRPr lang="en-US"/>
          </a:p>
        </p:txBody>
      </p:sp>
    </p:spTree>
    <p:extLst>
      <p:ext uri="{BB962C8B-B14F-4D97-AF65-F5344CB8AC3E}">
        <p14:creationId xmlns:p14="http://schemas.microsoft.com/office/powerpoint/2010/main" val="3693668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6010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37713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1443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98074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30592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22311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0474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3/23/26</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165868294"/>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24.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636985"/>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grpSp>
        <p:nvGrpSpPr>
          <p:cNvPr id="6" name="Group 6"/>
          <p:cNvGrpSpPr/>
          <p:nvPr/>
        </p:nvGrpSpPr>
        <p:grpSpPr>
          <a:xfrm>
            <a:off x="5286375" y="5025505"/>
            <a:ext cx="8153400" cy="4412275"/>
            <a:chOff x="0" y="-251328"/>
            <a:chExt cx="11810342" cy="6347328"/>
          </a:xfrm>
        </p:grpSpPr>
        <p:sp>
          <p:nvSpPr>
            <p:cNvPr id="7" name="Freeform 7" descr="image.png"/>
            <p:cNvSpPr/>
            <p:nvPr/>
          </p:nvSpPr>
          <p:spPr>
            <a:xfrm>
              <a:off x="0" y="0"/>
              <a:ext cx="11430000" cy="6096000"/>
            </a:xfrm>
            <a:custGeom>
              <a:avLst/>
              <a:gdLst/>
              <a:ahLst/>
              <a:cxnLst/>
              <a:rect l="l" t="t" r="r" b="b"/>
              <a:pathLst>
                <a:path w="11430000" h="6096000">
                  <a:moveTo>
                    <a:pt x="0" y="0"/>
                  </a:moveTo>
                  <a:lnTo>
                    <a:pt x="11430000" y="0"/>
                  </a:lnTo>
                  <a:lnTo>
                    <a:pt x="11430000" y="6096000"/>
                  </a:lnTo>
                  <a:lnTo>
                    <a:pt x="0" y="6096000"/>
                  </a:lnTo>
                  <a:lnTo>
                    <a:pt x="0" y="0"/>
                  </a:lnTo>
                  <a:close/>
                </a:path>
              </a:pathLst>
            </a:custGeom>
            <a:blipFill>
              <a:blip r:embed="rId5"/>
              <a:stretch>
                <a:fillRect b="-312"/>
              </a:stretch>
            </a:blipFill>
          </p:spPr>
        </p:sp>
        <p:sp>
          <p:nvSpPr>
            <p:cNvPr id="14" name="Freeform 7" descr="image.png">
              <a:extLst>
                <a:ext uri="{FF2B5EF4-FFF2-40B4-BE49-F238E27FC236}">
                  <a16:creationId xmlns:a16="http://schemas.microsoft.com/office/drawing/2014/main" id="{35510349-0015-1146-AEF4-B27E35E3009F}"/>
                </a:ext>
              </a:extLst>
            </p:cNvPr>
            <p:cNvSpPr/>
            <p:nvPr/>
          </p:nvSpPr>
          <p:spPr>
            <a:xfrm>
              <a:off x="380342" y="-251328"/>
              <a:ext cx="11430000" cy="6096000"/>
            </a:xfrm>
            <a:custGeom>
              <a:avLst/>
              <a:gdLst/>
              <a:ahLst/>
              <a:cxnLst/>
              <a:rect l="l" t="t" r="r" b="b"/>
              <a:pathLst>
                <a:path w="11430000" h="6096000">
                  <a:moveTo>
                    <a:pt x="0" y="0"/>
                  </a:moveTo>
                  <a:lnTo>
                    <a:pt x="11430000" y="0"/>
                  </a:lnTo>
                  <a:lnTo>
                    <a:pt x="11430000" y="6096000"/>
                  </a:lnTo>
                  <a:lnTo>
                    <a:pt x="0" y="6096000"/>
                  </a:lnTo>
                  <a:lnTo>
                    <a:pt x="0" y="0"/>
                  </a:lnTo>
                  <a:close/>
                </a:path>
              </a:pathLst>
            </a:custGeom>
            <a:blipFill>
              <a:blip r:embed="rId5"/>
              <a:stretch>
                <a:fillRect b="-312"/>
              </a:stretch>
            </a:blipFill>
          </p:spPr>
        </p:sp>
      </p:grpSp>
      <p:sp>
        <p:nvSpPr>
          <p:cNvPr id="8" name="Freeform 8"/>
          <p:cNvSpPr/>
          <p:nvPr/>
        </p:nvSpPr>
        <p:spPr>
          <a:xfrm>
            <a:off x="597581" y="400237"/>
            <a:ext cx="3591583" cy="1993329"/>
          </a:xfrm>
          <a:custGeom>
            <a:avLst/>
            <a:gdLst/>
            <a:ahLst/>
            <a:cxnLst/>
            <a:rect l="l" t="t" r="r" b="b"/>
            <a:pathLst>
              <a:path w="3591583" h="1993329">
                <a:moveTo>
                  <a:pt x="0" y="0"/>
                </a:moveTo>
                <a:lnTo>
                  <a:pt x="3591583" y="0"/>
                </a:lnTo>
                <a:lnTo>
                  <a:pt x="3591583" y="1993329"/>
                </a:lnTo>
                <a:lnTo>
                  <a:pt x="0" y="1993329"/>
                </a:lnTo>
                <a:lnTo>
                  <a:pt x="0" y="0"/>
                </a:lnTo>
                <a:close/>
              </a:path>
            </a:pathLst>
          </a:custGeom>
          <a:blipFill>
            <a:blip r:embed="rId6"/>
            <a:stretch>
              <a:fillRect/>
            </a:stretch>
          </a:blipFill>
        </p:spPr>
      </p:sp>
      <p:sp>
        <p:nvSpPr>
          <p:cNvPr id="9" name="TextBox 9"/>
          <p:cNvSpPr txBox="1"/>
          <p:nvPr/>
        </p:nvSpPr>
        <p:spPr>
          <a:xfrm>
            <a:off x="442913" y="2737559"/>
            <a:ext cx="17402175" cy="2075712"/>
          </a:xfrm>
          <a:prstGeom prst="rect">
            <a:avLst/>
          </a:prstGeom>
        </p:spPr>
        <p:txBody>
          <a:bodyPr lIns="0" tIns="0" rIns="0" bIns="0" rtlCol="0" anchor="t">
            <a:spAutoFit/>
          </a:bodyPr>
          <a:lstStyle/>
          <a:p>
            <a:pPr algn="ctr">
              <a:lnSpc>
                <a:spcPts val="8316"/>
              </a:lnSpc>
            </a:pPr>
            <a:r>
              <a:rPr lang="en-US" sz="6300" b="1" dirty="0">
                <a:solidFill>
                  <a:srgbClr val="003366"/>
                </a:solidFill>
                <a:latin typeface="Merriweather Bold"/>
                <a:ea typeface="Merriweather Bold"/>
                <a:cs typeface="Merriweather Bold"/>
                <a:sym typeface="Merriweather Bold"/>
              </a:rPr>
              <a:t>Health, Wellbeing and Sustainable Development</a:t>
            </a:r>
          </a:p>
        </p:txBody>
      </p:sp>
      <p:sp>
        <p:nvSpPr>
          <p:cNvPr id="10" name="TextBox 10"/>
          <p:cNvSpPr txBox="1"/>
          <p:nvPr/>
        </p:nvSpPr>
        <p:spPr>
          <a:xfrm>
            <a:off x="5286375" y="5785914"/>
            <a:ext cx="7715250" cy="1046697"/>
          </a:xfrm>
          <a:prstGeom prst="rect">
            <a:avLst/>
          </a:prstGeom>
        </p:spPr>
        <p:txBody>
          <a:bodyPr lIns="0" tIns="0" rIns="0" bIns="0" rtlCol="0" anchor="t">
            <a:spAutoFit/>
          </a:bodyPr>
          <a:lstStyle/>
          <a:p>
            <a:pPr algn="ctr">
              <a:lnSpc>
                <a:spcPts val="4320"/>
              </a:lnSpc>
            </a:pPr>
            <a:r>
              <a:rPr lang="en-US" sz="2250" b="1" dirty="0">
                <a:solidFill>
                  <a:srgbClr val="334155"/>
                </a:solidFill>
                <a:latin typeface="Lato Bold"/>
                <a:ea typeface="Lato Bold"/>
                <a:cs typeface="Lato Bold"/>
                <a:sym typeface="Lato Bold"/>
              </a:rPr>
              <a:t>Module:</a:t>
            </a:r>
            <a:r>
              <a:rPr lang="en-US" sz="2250" dirty="0">
                <a:solidFill>
                  <a:srgbClr val="334155"/>
                </a:solidFill>
                <a:latin typeface="Lato"/>
                <a:ea typeface="Lato"/>
                <a:cs typeface="Lato"/>
                <a:sym typeface="Lato"/>
              </a:rPr>
              <a:t> </a:t>
            </a:r>
            <a:r>
              <a:rPr lang="en-US" sz="2800" dirty="0">
                <a:solidFill>
                  <a:srgbClr val="334155"/>
                </a:solidFill>
                <a:latin typeface="Arial" panose="020B0604020202020204" pitchFamily="34" charset="0"/>
                <a:ea typeface="Lato"/>
                <a:cs typeface="Arial" panose="020B0604020202020204" pitchFamily="34" charset="0"/>
                <a:sym typeface="Lato"/>
              </a:rPr>
              <a:t>BMHP6030 (Health, Wellbeing and Sustainable </a:t>
            </a:r>
            <a:r>
              <a:rPr lang="en-US" sz="2800" dirty="0">
                <a:solidFill>
                  <a:srgbClr val="334155"/>
                </a:solidFill>
                <a:latin typeface="Lato"/>
                <a:ea typeface="Lato"/>
                <a:cs typeface="Lato"/>
                <a:sym typeface="Lato"/>
              </a:rPr>
              <a:t>Development</a:t>
            </a:r>
            <a:r>
              <a:rPr lang="en-US" sz="2250" dirty="0">
                <a:solidFill>
                  <a:srgbClr val="334155"/>
                </a:solidFill>
                <a:latin typeface="Lato"/>
                <a:ea typeface="Lato"/>
                <a:cs typeface="Lato"/>
                <a:sym typeface="Lato"/>
              </a:rPr>
              <a:t>)</a:t>
            </a:r>
          </a:p>
        </p:txBody>
      </p:sp>
      <p:sp>
        <p:nvSpPr>
          <p:cNvPr id="11" name="TextBox 11"/>
          <p:cNvSpPr txBox="1"/>
          <p:nvPr/>
        </p:nvSpPr>
        <p:spPr>
          <a:xfrm>
            <a:off x="5286375" y="6986064"/>
            <a:ext cx="7715250" cy="495264"/>
          </a:xfrm>
          <a:prstGeom prst="rect">
            <a:avLst/>
          </a:prstGeom>
        </p:spPr>
        <p:txBody>
          <a:bodyPr lIns="0" tIns="0" rIns="0" bIns="0" rtlCol="0" anchor="t">
            <a:spAutoFit/>
          </a:bodyPr>
          <a:lstStyle/>
          <a:p>
            <a:pPr algn="ctr">
              <a:lnSpc>
                <a:spcPts val="4320"/>
              </a:lnSpc>
            </a:pPr>
            <a:r>
              <a:rPr lang="en-US" sz="2250" b="1" dirty="0">
                <a:solidFill>
                  <a:srgbClr val="334155"/>
                </a:solidFill>
                <a:latin typeface="Lato Bold"/>
                <a:ea typeface="Lato Bold"/>
                <a:cs typeface="Lato Bold"/>
                <a:sym typeface="Lato Bold"/>
              </a:rPr>
              <a:t>Student Name:</a:t>
            </a:r>
            <a:r>
              <a:rPr lang="en-US" sz="2250" dirty="0">
                <a:solidFill>
                  <a:srgbClr val="334155"/>
                </a:solidFill>
                <a:latin typeface="Lato"/>
                <a:ea typeface="Lato"/>
                <a:cs typeface="Lato"/>
                <a:sym typeface="Lato"/>
              </a:rPr>
              <a:t> </a:t>
            </a:r>
            <a:r>
              <a:rPr lang="en-US" sz="2800" dirty="0" err="1">
                <a:solidFill>
                  <a:srgbClr val="334155"/>
                </a:solidFill>
                <a:latin typeface="Arial" panose="020B0604020202020204" pitchFamily="34" charset="0"/>
                <a:ea typeface="Lato"/>
                <a:cs typeface="Arial" panose="020B0604020202020204" pitchFamily="34" charset="0"/>
                <a:sym typeface="Lato"/>
              </a:rPr>
              <a:t>Naney</a:t>
            </a:r>
            <a:r>
              <a:rPr lang="en-US" sz="2800" dirty="0">
                <a:solidFill>
                  <a:srgbClr val="334155"/>
                </a:solidFill>
                <a:latin typeface="Arial" panose="020B0604020202020204" pitchFamily="34" charset="0"/>
                <a:ea typeface="Lato"/>
                <a:cs typeface="Arial" panose="020B0604020202020204" pitchFamily="34" charset="0"/>
                <a:sym typeface="Lato"/>
              </a:rPr>
              <a:t> </a:t>
            </a:r>
            <a:r>
              <a:rPr lang="en-US" sz="2800" dirty="0" err="1">
                <a:solidFill>
                  <a:srgbClr val="334155"/>
                </a:solidFill>
                <a:latin typeface="Arial" panose="020B0604020202020204" pitchFamily="34" charset="0"/>
                <a:ea typeface="Lato"/>
                <a:cs typeface="Arial" panose="020B0604020202020204" pitchFamily="34" charset="0"/>
                <a:sym typeface="Lato"/>
              </a:rPr>
              <a:t>Hyara</a:t>
            </a:r>
            <a:r>
              <a:rPr lang="en-US" sz="2800" dirty="0">
                <a:solidFill>
                  <a:srgbClr val="334155"/>
                </a:solidFill>
                <a:latin typeface="Arial" panose="020B0604020202020204" pitchFamily="34" charset="0"/>
                <a:ea typeface="Lato"/>
                <a:cs typeface="Arial" panose="020B0604020202020204" pitchFamily="34" charset="0"/>
                <a:sym typeface="Lato"/>
              </a:rPr>
              <a:t> </a:t>
            </a:r>
            <a:r>
              <a:rPr lang="en-US" sz="2800" dirty="0" err="1">
                <a:solidFill>
                  <a:srgbClr val="334155"/>
                </a:solidFill>
                <a:latin typeface="Arial" panose="020B0604020202020204" pitchFamily="34" charset="0"/>
                <a:ea typeface="Lato"/>
                <a:cs typeface="Arial" panose="020B0604020202020204" pitchFamily="34" charset="0"/>
                <a:sym typeface="Lato"/>
              </a:rPr>
              <a:t>Quaresma</a:t>
            </a:r>
            <a:r>
              <a:rPr lang="en-US" sz="2800" dirty="0">
                <a:solidFill>
                  <a:srgbClr val="334155"/>
                </a:solidFill>
                <a:latin typeface="Arial" panose="020B0604020202020204" pitchFamily="34" charset="0"/>
                <a:ea typeface="Lato"/>
                <a:cs typeface="Arial" panose="020B0604020202020204" pitchFamily="34" charset="0"/>
                <a:sym typeface="Lato"/>
              </a:rPr>
              <a:t> </a:t>
            </a:r>
            <a:r>
              <a:rPr lang="en-US" sz="2800">
                <a:solidFill>
                  <a:srgbClr val="334155"/>
                </a:solidFill>
                <a:latin typeface="Arial" panose="020B0604020202020204" pitchFamily="34" charset="0"/>
                <a:ea typeface="Lato"/>
                <a:cs typeface="Arial" panose="020B0604020202020204" pitchFamily="34" charset="0"/>
                <a:sym typeface="Lato"/>
              </a:rPr>
              <a:t>C D Pinto</a:t>
            </a:r>
            <a:endParaRPr lang="en-US" sz="2800" dirty="0">
              <a:solidFill>
                <a:srgbClr val="334155"/>
              </a:solidFill>
              <a:latin typeface="Arial" panose="020B0604020202020204" pitchFamily="34" charset="0"/>
              <a:ea typeface="Lato"/>
              <a:cs typeface="Arial" panose="020B0604020202020204" pitchFamily="34" charset="0"/>
              <a:sym typeface="Lato"/>
            </a:endParaRPr>
          </a:p>
        </p:txBody>
      </p:sp>
      <p:sp>
        <p:nvSpPr>
          <p:cNvPr id="12" name="TextBox 12"/>
          <p:cNvSpPr txBox="1"/>
          <p:nvPr/>
        </p:nvSpPr>
        <p:spPr>
          <a:xfrm>
            <a:off x="5286375" y="7729014"/>
            <a:ext cx="7715250" cy="490071"/>
          </a:xfrm>
          <a:prstGeom prst="rect">
            <a:avLst/>
          </a:prstGeom>
        </p:spPr>
        <p:txBody>
          <a:bodyPr lIns="0" tIns="0" rIns="0" bIns="0" rtlCol="0" anchor="t">
            <a:spAutoFit/>
          </a:bodyPr>
          <a:lstStyle/>
          <a:p>
            <a:pPr algn="ctr">
              <a:lnSpc>
                <a:spcPts val="4320"/>
              </a:lnSpc>
            </a:pPr>
            <a:r>
              <a:rPr lang="en-US" sz="2250" b="1" dirty="0">
                <a:solidFill>
                  <a:srgbClr val="334155"/>
                </a:solidFill>
                <a:latin typeface="Lato Bold"/>
                <a:ea typeface="Lato Bold"/>
                <a:cs typeface="Lato Bold"/>
                <a:sym typeface="Lato Bold"/>
              </a:rPr>
              <a:t>Student ID</a:t>
            </a:r>
            <a:r>
              <a:rPr lang="en-US" sz="2800" b="1" dirty="0">
                <a:solidFill>
                  <a:srgbClr val="334155"/>
                </a:solidFill>
                <a:latin typeface="Lato Bold"/>
                <a:ea typeface="Lato Bold"/>
                <a:cs typeface="Lato Bold"/>
                <a:sym typeface="Lato Bold"/>
              </a:rPr>
              <a:t>:</a:t>
            </a:r>
            <a:r>
              <a:rPr lang="en-US" sz="2800" dirty="0">
                <a:solidFill>
                  <a:srgbClr val="334155"/>
                </a:solidFill>
                <a:latin typeface="Lato"/>
                <a:ea typeface="Lato"/>
                <a:cs typeface="Lato"/>
                <a:sym typeface="Lato"/>
              </a:rPr>
              <a:t> 2132446</a:t>
            </a:r>
          </a:p>
        </p:txBody>
      </p:sp>
      <p:sp>
        <p:nvSpPr>
          <p:cNvPr id="13" name="TextBox 13"/>
          <p:cNvSpPr txBox="1"/>
          <p:nvPr/>
        </p:nvSpPr>
        <p:spPr>
          <a:xfrm>
            <a:off x="5791199" y="8390262"/>
            <a:ext cx="7210425" cy="490071"/>
          </a:xfrm>
          <a:prstGeom prst="rect">
            <a:avLst/>
          </a:prstGeom>
        </p:spPr>
        <p:txBody>
          <a:bodyPr wrap="square" lIns="0" tIns="0" rIns="0" bIns="0" rtlCol="0" anchor="t">
            <a:spAutoFit/>
          </a:bodyPr>
          <a:lstStyle/>
          <a:p>
            <a:pPr algn="ctr">
              <a:lnSpc>
                <a:spcPts val="4320"/>
              </a:lnSpc>
            </a:pPr>
            <a:r>
              <a:rPr lang="en-US" sz="2250" b="1" dirty="0">
                <a:solidFill>
                  <a:srgbClr val="334155"/>
                </a:solidFill>
                <a:latin typeface="Lato Bold"/>
                <a:ea typeface="Lato Bold"/>
                <a:cs typeface="Lato Bold"/>
                <a:sym typeface="Lato Bold"/>
              </a:rPr>
              <a:t>Lecturer</a:t>
            </a:r>
            <a:r>
              <a:rPr lang="en-US" sz="2800" b="1" dirty="0">
                <a:solidFill>
                  <a:srgbClr val="334155"/>
                </a:solidFill>
                <a:latin typeface="Lato Bold"/>
                <a:ea typeface="Lato Bold"/>
                <a:cs typeface="Lato Bold"/>
                <a:sym typeface="Lato Bold"/>
              </a:rPr>
              <a:t>:</a:t>
            </a:r>
            <a:r>
              <a:rPr lang="en-US" sz="2800" dirty="0">
                <a:solidFill>
                  <a:srgbClr val="334155"/>
                </a:solidFill>
                <a:latin typeface="Lato"/>
                <a:ea typeface="Lato"/>
                <a:cs typeface="Lato"/>
                <a:sym typeface="Lato"/>
              </a:rPr>
              <a:t> </a:t>
            </a:r>
            <a:r>
              <a:rPr lang="en-US" sz="2800" dirty="0" err="1">
                <a:solidFill>
                  <a:srgbClr val="334155"/>
                </a:solidFill>
                <a:latin typeface="Lato"/>
                <a:ea typeface="Lato"/>
                <a:cs typeface="Lato"/>
                <a:sym typeface="Lato"/>
              </a:rPr>
              <a:t>Dr</a:t>
            </a:r>
            <a:r>
              <a:rPr lang="en-US" sz="2800" dirty="0">
                <a:solidFill>
                  <a:srgbClr val="334155"/>
                </a:solidFill>
                <a:latin typeface="Lato"/>
                <a:ea typeface="Lato"/>
                <a:cs typeface="Lato"/>
                <a:sym typeface="Lato"/>
              </a:rPr>
              <a:t> </a:t>
            </a:r>
            <a:r>
              <a:rPr lang="en-US" sz="2800" dirty="0" err="1">
                <a:solidFill>
                  <a:srgbClr val="334155"/>
                </a:solidFill>
                <a:latin typeface="Lato"/>
                <a:ea typeface="Lato"/>
                <a:cs typeface="Lato"/>
                <a:sym typeface="Lato"/>
              </a:rPr>
              <a:t>Itse</a:t>
            </a:r>
            <a:r>
              <a:rPr lang="en-US" sz="2800" dirty="0">
                <a:solidFill>
                  <a:srgbClr val="334155"/>
                </a:solidFill>
                <a:latin typeface="Lato"/>
                <a:ea typeface="Lato"/>
                <a:cs typeface="Lato"/>
                <a:sym typeface="Lato"/>
              </a:rPr>
              <a:t> </a:t>
            </a:r>
            <a:r>
              <a:rPr lang="en-US" sz="2800" dirty="0" err="1">
                <a:solidFill>
                  <a:srgbClr val="334155"/>
                </a:solidFill>
                <a:latin typeface="Lato"/>
                <a:ea typeface="Lato"/>
                <a:cs typeface="Lato"/>
                <a:sym typeface="Lato"/>
              </a:rPr>
              <a:t>Olaoye</a:t>
            </a:r>
            <a:endParaRPr lang="en-US" sz="2800" dirty="0">
              <a:solidFill>
                <a:srgbClr val="334155"/>
              </a:solidFill>
              <a:latin typeface="Lato"/>
              <a:ea typeface="Lato"/>
              <a:cs typeface="Lato"/>
              <a:sym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grpSp>
        <p:nvGrpSpPr>
          <p:cNvPr id="6" name="Group 6"/>
          <p:cNvGrpSpPr/>
          <p:nvPr/>
        </p:nvGrpSpPr>
        <p:grpSpPr>
          <a:xfrm>
            <a:off x="857250" y="10472738"/>
            <a:ext cx="16573500" cy="2357438"/>
            <a:chOff x="0" y="0"/>
            <a:chExt cx="22098000" cy="3143250"/>
          </a:xfrm>
        </p:grpSpPr>
        <p:sp>
          <p:nvSpPr>
            <p:cNvPr id="7" name="Freeform 7" descr="image.png"/>
            <p:cNvSpPr/>
            <p:nvPr/>
          </p:nvSpPr>
          <p:spPr>
            <a:xfrm>
              <a:off x="0" y="0"/>
              <a:ext cx="22098000" cy="3143250"/>
            </a:xfrm>
            <a:custGeom>
              <a:avLst/>
              <a:gdLst/>
              <a:ahLst/>
              <a:cxnLst/>
              <a:rect l="l" t="t" r="r" b="b"/>
              <a:pathLst>
                <a:path w="22098000" h="3143250">
                  <a:moveTo>
                    <a:pt x="0" y="0"/>
                  </a:moveTo>
                  <a:lnTo>
                    <a:pt x="22098000" y="0"/>
                  </a:lnTo>
                  <a:lnTo>
                    <a:pt x="22098000" y="3143250"/>
                  </a:lnTo>
                  <a:lnTo>
                    <a:pt x="0" y="3143250"/>
                  </a:lnTo>
                  <a:lnTo>
                    <a:pt x="0" y="0"/>
                  </a:lnTo>
                  <a:close/>
                </a:path>
              </a:pathLst>
            </a:custGeom>
            <a:blipFill>
              <a:blip r:embed="rId5"/>
              <a:stretch>
                <a:fillRect/>
              </a:stretch>
            </a:blipFill>
          </p:spPr>
        </p:sp>
      </p:grpSp>
      <p:grpSp>
        <p:nvGrpSpPr>
          <p:cNvPr id="8" name="Group 8"/>
          <p:cNvGrpSpPr/>
          <p:nvPr/>
        </p:nvGrpSpPr>
        <p:grpSpPr>
          <a:xfrm>
            <a:off x="9429750" y="2143125"/>
            <a:ext cx="8001000" cy="8043862"/>
            <a:chOff x="0" y="0"/>
            <a:chExt cx="10668000" cy="10725150"/>
          </a:xfrm>
        </p:grpSpPr>
        <p:sp>
          <p:nvSpPr>
            <p:cNvPr id="9" name="Freeform 9" descr="image.png"/>
            <p:cNvSpPr/>
            <p:nvPr/>
          </p:nvSpPr>
          <p:spPr>
            <a:xfrm>
              <a:off x="0" y="0"/>
              <a:ext cx="10668000" cy="10725150"/>
            </a:xfrm>
            <a:custGeom>
              <a:avLst/>
              <a:gdLst/>
              <a:ahLst/>
              <a:cxnLst/>
              <a:rect l="l" t="t" r="r" b="b"/>
              <a:pathLst>
                <a:path w="10668000" h="10725150">
                  <a:moveTo>
                    <a:pt x="0" y="0"/>
                  </a:moveTo>
                  <a:lnTo>
                    <a:pt x="10668000" y="0"/>
                  </a:lnTo>
                  <a:lnTo>
                    <a:pt x="10668000" y="10725150"/>
                  </a:lnTo>
                  <a:lnTo>
                    <a:pt x="0" y="10725150"/>
                  </a:lnTo>
                  <a:lnTo>
                    <a:pt x="0" y="0"/>
                  </a:lnTo>
                  <a:close/>
                </a:path>
              </a:pathLst>
            </a:custGeom>
            <a:blipFill>
              <a:blip r:embed="rId6"/>
              <a:stretch>
                <a:fillRect/>
              </a:stretch>
            </a:blipFill>
          </p:spPr>
        </p:sp>
      </p:grpSp>
      <p:sp>
        <p:nvSpPr>
          <p:cNvPr id="10" name="TextBox 10"/>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INTRODUCTION</a:t>
            </a:r>
          </a:p>
        </p:txBody>
      </p:sp>
      <p:grpSp>
        <p:nvGrpSpPr>
          <p:cNvPr id="11" name="Group 11"/>
          <p:cNvGrpSpPr/>
          <p:nvPr/>
        </p:nvGrpSpPr>
        <p:grpSpPr>
          <a:xfrm>
            <a:off x="857250" y="1671638"/>
            <a:ext cx="16573500" cy="42862"/>
            <a:chOff x="0" y="0"/>
            <a:chExt cx="22098000" cy="57150"/>
          </a:xfrm>
        </p:grpSpPr>
        <p:sp>
          <p:nvSpPr>
            <p:cNvPr id="12" name="Freeform 12"/>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13" name="TextBox 13"/>
          <p:cNvSpPr txBox="1"/>
          <p:nvPr/>
        </p:nvSpPr>
        <p:spPr>
          <a:xfrm>
            <a:off x="857250" y="2586037"/>
            <a:ext cx="8210550" cy="5356787"/>
          </a:xfrm>
          <a:prstGeom prst="rect">
            <a:avLst/>
          </a:prstGeom>
        </p:spPr>
        <p:txBody>
          <a:bodyPr wrap="square" lIns="0" tIns="0" rIns="0" bIns="0" rtlCol="0" anchor="t">
            <a:spAutoFit/>
          </a:bodyPr>
          <a:lstStyle/>
          <a:p>
            <a:pPr algn="l">
              <a:lnSpc>
                <a:spcPts val="4703"/>
              </a:lnSpc>
            </a:pPr>
            <a:r>
              <a:rPr lang="en-US" sz="2449" dirty="0">
                <a:solidFill>
                  <a:srgbClr val="334155"/>
                </a:solidFill>
                <a:ea typeface="Lato"/>
                <a:cs typeface="Arial" panose="020B0604020202020204" pitchFamily="34" charset="0"/>
                <a:sym typeface="Lato"/>
              </a:rPr>
              <a:t>The current healthcare system has been under a paradigm shift where it deals with a reactive biomedical approach to a proactive holistic approach (Jones and </a:t>
            </a:r>
            <a:r>
              <a:rPr lang="en-US" sz="2449" dirty="0" err="1">
                <a:solidFill>
                  <a:srgbClr val="334155"/>
                </a:solidFill>
                <a:ea typeface="Lato"/>
                <a:cs typeface="Arial" panose="020B0604020202020204" pitchFamily="34" charset="0"/>
                <a:sym typeface="Lato"/>
              </a:rPr>
              <a:t>Vindigni</a:t>
            </a:r>
            <a:r>
              <a:rPr lang="en-US" sz="2449" dirty="0">
                <a:solidFill>
                  <a:srgbClr val="334155"/>
                </a:solidFill>
                <a:ea typeface="Lato"/>
                <a:cs typeface="Arial" panose="020B0604020202020204" pitchFamily="34" charset="0"/>
                <a:sym typeface="Lato"/>
              </a:rPr>
              <a:t>, 2025). </a:t>
            </a:r>
          </a:p>
          <a:p>
            <a:pPr algn="l">
              <a:lnSpc>
                <a:spcPts val="4703"/>
              </a:lnSpc>
            </a:pPr>
            <a:r>
              <a:rPr lang="en-US" sz="2449" dirty="0">
                <a:solidFill>
                  <a:srgbClr val="334155"/>
                </a:solidFill>
                <a:ea typeface="Lato"/>
                <a:cs typeface="Arial" panose="020B0604020202020204" pitchFamily="34" charset="0"/>
                <a:sym typeface="Lato"/>
              </a:rPr>
              <a:t>This presentation represents a critical assessment of the intersection of health, wellbeing, and sustainable development on the policy and practice of the UK. This presentation will:</a:t>
            </a:r>
          </a:p>
          <a:p>
            <a:pPr marL="528954" lvl="1" indent="-264477" algn="l">
              <a:lnSpc>
                <a:spcPts val="4703"/>
              </a:lnSpc>
              <a:buFont typeface="Arial"/>
              <a:buChar char="•"/>
            </a:pPr>
            <a:r>
              <a:rPr lang="en-US" sz="2449" dirty="0">
                <a:solidFill>
                  <a:srgbClr val="334155"/>
                </a:solidFill>
                <a:ea typeface="Lato"/>
                <a:cs typeface="Arial" panose="020B0604020202020204" pitchFamily="34" charset="0"/>
                <a:sym typeface="Lato"/>
              </a:rPr>
              <a:t>Assessment of systemic implementation of holistic care.</a:t>
            </a:r>
          </a:p>
          <a:p>
            <a:pPr marL="528954" lvl="1" indent="-264477" algn="l">
              <a:lnSpc>
                <a:spcPts val="4703"/>
              </a:lnSpc>
              <a:buFont typeface="Arial"/>
              <a:buChar char="•"/>
            </a:pPr>
            <a:r>
              <a:rPr lang="en-US" sz="2449" dirty="0">
                <a:solidFill>
                  <a:srgbClr val="334155"/>
                </a:solidFill>
                <a:ea typeface="Lato"/>
                <a:cs typeface="Arial" panose="020B0604020202020204" pitchFamily="34" charset="0"/>
                <a:sym typeface="Lato"/>
              </a:rPr>
              <a:t>Examining policy implication on service delivery.</a:t>
            </a:r>
          </a:p>
          <a:p>
            <a:pPr marL="528954" lvl="1" indent="-264477" algn="l">
              <a:lnSpc>
                <a:spcPts val="4703"/>
              </a:lnSpc>
              <a:buFont typeface="Arial"/>
              <a:buChar char="•"/>
            </a:pPr>
            <a:r>
              <a:rPr lang="en-US" sz="2449" dirty="0">
                <a:solidFill>
                  <a:srgbClr val="334155"/>
                </a:solidFill>
                <a:ea typeface="Lato"/>
                <a:cs typeface="Arial" panose="020B0604020202020204" pitchFamily="34" charset="0"/>
                <a:sym typeface="Lato"/>
              </a:rPr>
              <a:t>Determining differences in equity and access.</a:t>
            </a:r>
          </a:p>
        </p:txBody>
      </p:sp>
      <p:grpSp>
        <p:nvGrpSpPr>
          <p:cNvPr id="14" name="Group 14"/>
          <p:cNvGrpSpPr/>
          <p:nvPr/>
        </p:nvGrpSpPr>
        <p:grpSpPr>
          <a:xfrm>
            <a:off x="9444038" y="2157412"/>
            <a:ext cx="7972425" cy="8015288"/>
            <a:chOff x="0" y="0"/>
            <a:chExt cx="10629900" cy="10687050"/>
          </a:xfrm>
        </p:grpSpPr>
        <p:sp>
          <p:nvSpPr>
            <p:cNvPr id="15" name="Freeform 15" descr="image.png"/>
            <p:cNvSpPr/>
            <p:nvPr/>
          </p:nvSpPr>
          <p:spPr>
            <a:xfrm>
              <a:off x="0" y="0"/>
              <a:ext cx="10629900" cy="10687050"/>
            </a:xfrm>
            <a:custGeom>
              <a:avLst/>
              <a:gdLst/>
              <a:ahLst/>
              <a:cxnLst/>
              <a:rect l="l" t="t" r="r" b="b"/>
              <a:pathLst>
                <a:path w="10629900" h="10687050">
                  <a:moveTo>
                    <a:pt x="0" y="0"/>
                  </a:moveTo>
                  <a:lnTo>
                    <a:pt x="10629900" y="0"/>
                  </a:lnTo>
                  <a:lnTo>
                    <a:pt x="10629900" y="10687050"/>
                  </a:lnTo>
                  <a:lnTo>
                    <a:pt x="0" y="10687050"/>
                  </a:lnTo>
                  <a:lnTo>
                    <a:pt x="0" y="0"/>
                  </a:lnTo>
                  <a:close/>
                </a:path>
              </a:pathLst>
            </a:custGeom>
            <a:blipFill>
              <a:blip r:embed="rId7"/>
              <a:stretch>
                <a:fillRect r="-1"/>
              </a:stretch>
            </a:blipFill>
          </p:spPr>
        </p:sp>
      </p:grpSp>
      <p:grpSp>
        <p:nvGrpSpPr>
          <p:cNvPr id="16" name="Group 16"/>
          <p:cNvGrpSpPr/>
          <p:nvPr/>
        </p:nvGrpSpPr>
        <p:grpSpPr>
          <a:xfrm>
            <a:off x="1157288" y="10794206"/>
            <a:ext cx="228600" cy="228600"/>
            <a:chOff x="0" y="0"/>
            <a:chExt cx="304800" cy="304800"/>
          </a:xfrm>
        </p:grpSpPr>
        <p:sp>
          <p:nvSpPr>
            <p:cNvPr id="17" name="Freeform 17" descr="image.png"/>
            <p:cNvSpPr/>
            <p:nvPr/>
          </p:nvSpPr>
          <p:spPr>
            <a:xfrm>
              <a:off x="0" y="0"/>
              <a:ext cx="304800" cy="304800"/>
            </a:xfrm>
            <a:custGeom>
              <a:avLst/>
              <a:gdLst/>
              <a:ahLst/>
              <a:cxnLst/>
              <a:rect l="l" t="t" r="r" b="b"/>
              <a:pathLst>
                <a:path w="304800" h="304800">
                  <a:moveTo>
                    <a:pt x="0" y="0"/>
                  </a:moveTo>
                  <a:lnTo>
                    <a:pt x="304800" y="0"/>
                  </a:lnTo>
                  <a:lnTo>
                    <a:pt x="304800" y="304800"/>
                  </a:lnTo>
                  <a:lnTo>
                    <a:pt x="0" y="304800"/>
                  </a:lnTo>
                  <a:lnTo>
                    <a:pt x="0" y="0"/>
                  </a:lnTo>
                  <a:close/>
                </a:path>
              </a:pathLst>
            </a:custGeom>
            <a:blipFill>
              <a:blip r:embed="rId8"/>
              <a:stretch>
                <a:fillRect b="-6250"/>
              </a:stretch>
            </a:blipFill>
          </p:spPr>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grpSp>
        <p:nvGrpSpPr>
          <p:cNvPr id="6" name="Group 6"/>
          <p:cNvGrpSpPr/>
          <p:nvPr/>
        </p:nvGrpSpPr>
        <p:grpSpPr>
          <a:xfrm>
            <a:off x="857250" y="6400800"/>
            <a:ext cx="16573500" cy="2814638"/>
            <a:chOff x="0" y="0"/>
            <a:chExt cx="22098000" cy="3752850"/>
          </a:xfrm>
        </p:grpSpPr>
        <p:sp>
          <p:nvSpPr>
            <p:cNvPr id="7" name="Freeform 7" descr="image.png"/>
            <p:cNvSpPr/>
            <p:nvPr/>
          </p:nvSpPr>
          <p:spPr>
            <a:xfrm>
              <a:off x="0" y="0"/>
              <a:ext cx="22098000" cy="3752850"/>
            </a:xfrm>
            <a:custGeom>
              <a:avLst/>
              <a:gdLst/>
              <a:ahLst/>
              <a:cxnLst/>
              <a:rect l="l" t="t" r="r" b="b"/>
              <a:pathLst>
                <a:path w="22098000" h="3752850">
                  <a:moveTo>
                    <a:pt x="0" y="0"/>
                  </a:moveTo>
                  <a:lnTo>
                    <a:pt x="22098000" y="0"/>
                  </a:lnTo>
                  <a:lnTo>
                    <a:pt x="22098000" y="3752850"/>
                  </a:lnTo>
                  <a:lnTo>
                    <a:pt x="0" y="3752850"/>
                  </a:lnTo>
                  <a:lnTo>
                    <a:pt x="0" y="0"/>
                  </a:lnTo>
                  <a:close/>
                </a:path>
              </a:pathLst>
            </a:custGeom>
            <a:blipFill>
              <a:blip r:embed="rId5"/>
              <a:stretch>
                <a:fillRect/>
              </a:stretch>
            </a:blipFill>
          </p:spPr>
        </p:sp>
      </p:grpSp>
      <p:grpSp>
        <p:nvGrpSpPr>
          <p:cNvPr id="8" name="Group 8"/>
          <p:cNvGrpSpPr/>
          <p:nvPr/>
        </p:nvGrpSpPr>
        <p:grpSpPr>
          <a:xfrm>
            <a:off x="857250" y="2143125"/>
            <a:ext cx="5286375" cy="3971925"/>
            <a:chOff x="0" y="0"/>
            <a:chExt cx="7048500" cy="5295900"/>
          </a:xfrm>
        </p:grpSpPr>
        <p:sp>
          <p:nvSpPr>
            <p:cNvPr id="9" name="Freeform 9" descr="image.png"/>
            <p:cNvSpPr/>
            <p:nvPr/>
          </p:nvSpPr>
          <p:spPr>
            <a:xfrm>
              <a:off x="0" y="0"/>
              <a:ext cx="7048500" cy="5295900"/>
            </a:xfrm>
            <a:custGeom>
              <a:avLst/>
              <a:gdLst/>
              <a:ahLst/>
              <a:cxnLst/>
              <a:rect l="l" t="t" r="r" b="b"/>
              <a:pathLst>
                <a:path w="7048500" h="5295900">
                  <a:moveTo>
                    <a:pt x="0" y="0"/>
                  </a:moveTo>
                  <a:lnTo>
                    <a:pt x="7048500" y="0"/>
                  </a:lnTo>
                  <a:lnTo>
                    <a:pt x="7048500" y="5295900"/>
                  </a:lnTo>
                  <a:lnTo>
                    <a:pt x="0" y="5295900"/>
                  </a:lnTo>
                  <a:lnTo>
                    <a:pt x="0" y="0"/>
                  </a:lnTo>
                  <a:close/>
                </a:path>
              </a:pathLst>
            </a:custGeom>
            <a:blipFill>
              <a:blip r:embed="rId6"/>
              <a:stretch>
                <a:fillRect/>
              </a:stretch>
            </a:blipFill>
          </p:spPr>
        </p:sp>
      </p:grpSp>
      <p:grpSp>
        <p:nvGrpSpPr>
          <p:cNvPr id="10" name="Group 10"/>
          <p:cNvGrpSpPr/>
          <p:nvPr/>
        </p:nvGrpSpPr>
        <p:grpSpPr>
          <a:xfrm>
            <a:off x="6500812" y="2143125"/>
            <a:ext cx="5286375" cy="3971925"/>
            <a:chOff x="0" y="0"/>
            <a:chExt cx="7048500" cy="5295900"/>
          </a:xfrm>
        </p:grpSpPr>
        <p:sp>
          <p:nvSpPr>
            <p:cNvPr id="11" name="Freeform 11" descr="image.png"/>
            <p:cNvSpPr/>
            <p:nvPr/>
          </p:nvSpPr>
          <p:spPr>
            <a:xfrm>
              <a:off x="0" y="0"/>
              <a:ext cx="7048500" cy="5295900"/>
            </a:xfrm>
            <a:custGeom>
              <a:avLst/>
              <a:gdLst/>
              <a:ahLst/>
              <a:cxnLst/>
              <a:rect l="l" t="t" r="r" b="b"/>
              <a:pathLst>
                <a:path w="7048500" h="5295900">
                  <a:moveTo>
                    <a:pt x="0" y="0"/>
                  </a:moveTo>
                  <a:lnTo>
                    <a:pt x="7048500" y="0"/>
                  </a:lnTo>
                  <a:lnTo>
                    <a:pt x="7048500" y="5295900"/>
                  </a:lnTo>
                  <a:lnTo>
                    <a:pt x="0" y="5295900"/>
                  </a:lnTo>
                  <a:lnTo>
                    <a:pt x="0" y="0"/>
                  </a:lnTo>
                  <a:close/>
                </a:path>
              </a:pathLst>
            </a:custGeom>
            <a:blipFill>
              <a:blip r:embed="rId6"/>
              <a:stretch>
                <a:fillRect/>
              </a:stretch>
            </a:blipFill>
          </p:spPr>
        </p:sp>
      </p:grpSp>
      <p:grpSp>
        <p:nvGrpSpPr>
          <p:cNvPr id="12" name="Group 12"/>
          <p:cNvGrpSpPr/>
          <p:nvPr/>
        </p:nvGrpSpPr>
        <p:grpSpPr>
          <a:xfrm>
            <a:off x="12144375" y="2143125"/>
            <a:ext cx="5286375" cy="3971925"/>
            <a:chOff x="0" y="0"/>
            <a:chExt cx="7048500" cy="5295900"/>
          </a:xfrm>
        </p:grpSpPr>
        <p:sp>
          <p:nvSpPr>
            <p:cNvPr id="13" name="Freeform 13" descr="image.png"/>
            <p:cNvSpPr/>
            <p:nvPr/>
          </p:nvSpPr>
          <p:spPr>
            <a:xfrm>
              <a:off x="0" y="0"/>
              <a:ext cx="7048500" cy="5295900"/>
            </a:xfrm>
            <a:custGeom>
              <a:avLst/>
              <a:gdLst/>
              <a:ahLst/>
              <a:cxnLst/>
              <a:rect l="l" t="t" r="r" b="b"/>
              <a:pathLst>
                <a:path w="7048500" h="5295900">
                  <a:moveTo>
                    <a:pt x="0" y="0"/>
                  </a:moveTo>
                  <a:lnTo>
                    <a:pt x="7048500" y="0"/>
                  </a:lnTo>
                  <a:lnTo>
                    <a:pt x="7048500" y="5295900"/>
                  </a:lnTo>
                  <a:lnTo>
                    <a:pt x="0" y="5295900"/>
                  </a:lnTo>
                  <a:lnTo>
                    <a:pt x="0" y="0"/>
                  </a:lnTo>
                  <a:close/>
                </a:path>
              </a:pathLst>
            </a:custGeom>
            <a:blipFill>
              <a:blip r:embed="rId6"/>
              <a:stretch>
                <a:fillRect/>
              </a:stretch>
            </a:blipFill>
          </p:spPr>
        </p:sp>
      </p:grpSp>
      <p:sp>
        <p:nvSpPr>
          <p:cNvPr id="14" name="TextBox 14"/>
          <p:cNvSpPr txBox="1"/>
          <p:nvPr/>
        </p:nvSpPr>
        <p:spPr>
          <a:xfrm>
            <a:off x="857250" y="857250"/>
            <a:ext cx="17402175" cy="647771"/>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CONCEPTUALIZING HEALTH AND WELLBEING</a:t>
            </a:r>
          </a:p>
        </p:txBody>
      </p:sp>
      <p:grpSp>
        <p:nvGrpSpPr>
          <p:cNvPr id="15" name="Group 15"/>
          <p:cNvGrpSpPr/>
          <p:nvPr/>
        </p:nvGrpSpPr>
        <p:grpSpPr>
          <a:xfrm>
            <a:off x="857250" y="1671638"/>
            <a:ext cx="16573500" cy="42862"/>
            <a:chOff x="0" y="0"/>
            <a:chExt cx="22098000" cy="57150"/>
          </a:xfrm>
        </p:grpSpPr>
        <p:sp>
          <p:nvSpPr>
            <p:cNvPr id="16" name="Freeform 16"/>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17" name="TextBox 17"/>
          <p:cNvSpPr txBox="1"/>
          <p:nvPr/>
        </p:nvSpPr>
        <p:spPr>
          <a:xfrm>
            <a:off x="1157287" y="6862817"/>
            <a:ext cx="15973425" cy="1719154"/>
          </a:xfrm>
          <a:prstGeom prst="rect">
            <a:avLst/>
          </a:prstGeom>
        </p:spPr>
        <p:txBody>
          <a:bodyPr lIns="0" tIns="0" rIns="0" bIns="0" rtlCol="0" anchor="t">
            <a:spAutoFit/>
          </a:bodyPr>
          <a:lstStyle/>
          <a:p>
            <a:pPr algn="l">
              <a:lnSpc>
                <a:spcPts val="4703"/>
              </a:lnSpc>
            </a:pPr>
            <a:r>
              <a:rPr lang="en-US" sz="2449">
                <a:solidFill>
                  <a:srgbClr val="334155"/>
                </a:solidFill>
                <a:latin typeface="Lato"/>
                <a:ea typeface="Lato"/>
                <a:cs typeface="Lato"/>
                <a:sym typeface="Lato"/>
              </a:rPr>
              <a:t>The 1948 definition of WHO is condemned as utopian and stagnant. A more relevant social model in a period of chronic illness, addressing the capacity to adapt and manage oneself as a unit is perhaps more apposite to delivering services sustainably than one focusing on full health (Livneh, H., 2022).</a:t>
            </a:r>
          </a:p>
        </p:txBody>
      </p:sp>
      <p:sp>
        <p:nvSpPr>
          <p:cNvPr id="18" name="TextBox 18"/>
          <p:cNvSpPr txBox="1"/>
          <p:nvPr/>
        </p:nvSpPr>
        <p:spPr>
          <a:xfrm>
            <a:off x="1285875"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Health</a:t>
            </a:r>
          </a:p>
        </p:txBody>
      </p:sp>
      <p:sp>
        <p:nvSpPr>
          <p:cNvPr id="19" name="TextBox 19"/>
          <p:cNvSpPr txBox="1"/>
          <p:nvPr/>
        </p:nvSpPr>
        <p:spPr>
          <a:xfrm>
            <a:off x="1285875" y="3024187"/>
            <a:ext cx="4500562" cy="1990725"/>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The WHO (1948) defines health as a state of complete physical, mental, and social well-being, not merely the absence of disease or infirmity.</a:t>
            </a:r>
          </a:p>
        </p:txBody>
      </p:sp>
      <p:sp>
        <p:nvSpPr>
          <p:cNvPr id="20" name="TextBox 20"/>
          <p:cNvSpPr txBox="1"/>
          <p:nvPr/>
        </p:nvSpPr>
        <p:spPr>
          <a:xfrm>
            <a:off x="6929438"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Wellbeing</a:t>
            </a:r>
          </a:p>
        </p:txBody>
      </p:sp>
      <p:sp>
        <p:nvSpPr>
          <p:cNvPr id="21" name="TextBox 21"/>
          <p:cNvSpPr txBox="1"/>
          <p:nvPr/>
        </p:nvSpPr>
        <p:spPr>
          <a:xfrm>
            <a:off x="6929438" y="3024187"/>
            <a:ext cx="4500562" cy="2128092"/>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A comprehensive notion involving emotional, social and psychological prosperity. It focuses on subjective experiences and life fulfillment.</a:t>
            </a:r>
          </a:p>
        </p:txBody>
      </p:sp>
      <p:sp>
        <p:nvSpPr>
          <p:cNvPr id="22" name="TextBox 22"/>
          <p:cNvSpPr txBox="1"/>
          <p:nvPr/>
        </p:nvSpPr>
        <p:spPr>
          <a:xfrm>
            <a:off x="12573000"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Interdependence</a:t>
            </a:r>
          </a:p>
        </p:txBody>
      </p:sp>
      <p:sp>
        <p:nvSpPr>
          <p:cNvPr id="23" name="TextBox 23"/>
          <p:cNvSpPr txBox="1"/>
          <p:nvPr/>
        </p:nvSpPr>
        <p:spPr>
          <a:xfrm>
            <a:off x="12573000" y="3024187"/>
            <a:ext cx="4500562" cy="2671068"/>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Health and wellbeing are inextricably linked; poor mental health may be translated into physical symptoms (somatization), and the other way.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grpSp>
        <p:nvGrpSpPr>
          <p:cNvPr id="6" name="Group 6"/>
          <p:cNvGrpSpPr/>
          <p:nvPr/>
        </p:nvGrpSpPr>
        <p:grpSpPr>
          <a:xfrm>
            <a:off x="9429750" y="2143125"/>
            <a:ext cx="8001000" cy="5707628"/>
            <a:chOff x="0" y="0"/>
            <a:chExt cx="10668000" cy="7610170"/>
          </a:xfrm>
        </p:grpSpPr>
        <p:sp>
          <p:nvSpPr>
            <p:cNvPr id="7" name="Freeform 7" descr="image.png"/>
            <p:cNvSpPr/>
            <p:nvPr/>
          </p:nvSpPr>
          <p:spPr>
            <a:xfrm>
              <a:off x="0" y="0"/>
              <a:ext cx="10668000" cy="7610221"/>
            </a:xfrm>
            <a:custGeom>
              <a:avLst/>
              <a:gdLst/>
              <a:ahLst/>
              <a:cxnLst/>
              <a:rect l="l" t="t" r="r" b="b"/>
              <a:pathLst>
                <a:path w="10668000" h="7610221">
                  <a:moveTo>
                    <a:pt x="0" y="0"/>
                  </a:moveTo>
                  <a:lnTo>
                    <a:pt x="10668000" y="0"/>
                  </a:lnTo>
                  <a:lnTo>
                    <a:pt x="10668000" y="7610221"/>
                  </a:lnTo>
                  <a:lnTo>
                    <a:pt x="0" y="7610221"/>
                  </a:lnTo>
                  <a:lnTo>
                    <a:pt x="0" y="0"/>
                  </a:lnTo>
                  <a:close/>
                </a:path>
              </a:pathLst>
            </a:custGeom>
            <a:blipFill>
              <a:blip r:embed="rId5"/>
              <a:stretch>
                <a:fillRect b="-128"/>
              </a:stretch>
            </a:blipFill>
          </p:spPr>
        </p:sp>
      </p:grpSp>
      <p:sp>
        <p:nvSpPr>
          <p:cNvPr id="8" name="TextBox 8"/>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SUSTAINABLE DEVELOPMENT IN HEALTH</a:t>
            </a:r>
          </a:p>
        </p:txBody>
      </p:sp>
      <p:grpSp>
        <p:nvGrpSpPr>
          <p:cNvPr id="9" name="Group 9"/>
          <p:cNvGrpSpPr/>
          <p:nvPr/>
        </p:nvGrpSpPr>
        <p:grpSpPr>
          <a:xfrm>
            <a:off x="857250" y="1671638"/>
            <a:ext cx="16573500" cy="42862"/>
            <a:chOff x="0" y="0"/>
            <a:chExt cx="22098000" cy="57150"/>
          </a:xfrm>
        </p:grpSpPr>
        <p:sp>
          <p:nvSpPr>
            <p:cNvPr id="10" name="Freeform 10"/>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11" name="TextBox 11"/>
          <p:cNvSpPr txBox="1"/>
          <p:nvPr/>
        </p:nvSpPr>
        <p:spPr>
          <a:xfrm>
            <a:off x="857250" y="1995488"/>
            <a:ext cx="8286750" cy="7014881"/>
          </a:xfrm>
          <a:prstGeom prst="rect">
            <a:avLst/>
          </a:prstGeom>
        </p:spPr>
        <p:txBody>
          <a:bodyPr lIns="0" tIns="0" rIns="0" bIns="0" rtlCol="0" anchor="t">
            <a:spAutoFit/>
          </a:bodyPr>
          <a:lstStyle/>
          <a:p>
            <a:pPr algn="l">
              <a:lnSpc>
                <a:spcPts val="4320"/>
              </a:lnSpc>
            </a:pPr>
            <a:r>
              <a:rPr lang="en-US" sz="2250" b="1">
                <a:solidFill>
                  <a:srgbClr val="334155"/>
                </a:solidFill>
                <a:latin typeface="Lato Bold"/>
                <a:ea typeface="Lato Bold"/>
                <a:cs typeface="Lato Bold"/>
                <a:sym typeface="Lato Bold"/>
              </a:rPr>
              <a:t>Definition: </a:t>
            </a:r>
            <a:r>
              <a:rPr lang="en-US" sz="2250">
                <a:solidFill>
                  <a:srgbClr val="334155"/>
                </a:solidFill>
                <a:latin typeface="Lato"/>
                <a:ea typeface="Lato"/>
                <a:cs typeface="Lato"/>
                <a:sym typeface="Lato"/>
              </a:rPr>
              <a:t>Development that satisfies the requirements of the current generation without taking away the power of the future generation to satisfy their own requirements" (Brundtland, 1987).</a:t>
            </a:r>
          </a:p>
          <a:p>
            <a:pPr algn="l">
              <a:lnSpc>
                <a:spcPts val="4320"/>
              </a:lnSpc>
            </a:pPr>
            <a:r>
              <a:rPr lang="en-US" sz="2250" b="1">
                <a:solidFill>
                  <a:srgbClr val="334155"/>
                </a:solidFill>
                <a:latin typeface="Lato Bold"/>
                <a:ea typeface="Lato Bold"/>
                <a:cs typeface="Lato Bold"/>
                <a:sym typeface="Lato Bold"/>
              </a:rPr>
              <a:t>In Healthcare Context:</a:t>
            </a:r>
          </a:p>
          <a:p>
            <a:pPr marL="485775" lvl="1" indent="-242888" algn="l">
              <a:lnSpc>
                <a:spcPts val="4320"/>
              </a:lnSpc>
              <a:buFont typeface="Arial"/>
              <a:buChar char="•"/>
            </a:pPr>
            <a:r>
              <a:rPr lang="en-US" sz="2250">
                <a:solidFill>
                  <a:srgbClr val="334155"/>
                </a:solidFill>
                <a:latin typeface="Lato"/>
                <a:ea typeface="Lato"/>
                <a:cs typeface="Lato"/>
                <a:sym typeface="Lato"/>
              </a:rPr>
              <a:t>Environmental: NHS has been made to minimize its carbon footprint.</a:t>
            </a:r>
          </a:p>
          <a:p>
            <a:pPr marL="485775" lvl="1" indent="-242888" algn="l">
              <a:lnSpc>
                <a:spcPts val="4320"/>
              </a:lnSpc>
              <a:buFont typeface="Arial"/>
              <a:buChar char="•"/>
            </a:pPr>
            <a:r>
              <a:rPr lang="en-US" sz="2250">
                <a:solidFill>
                  <a:srgbClr val="334155"/>
                </a:solidFill>
                <a:latin typeface="Lato"/>
                <a:ea typeface="Lato"/>
                <a:cs typeface="Lato"/>
                <a:sym typeface="Lato"/>
              </a:rPr>
              <a:t>Social: Establishing community resiliency.</a:t>
            </a:r>
          </a:p>
          <a:p>
            <a:pPr marL="485775" lvl="1" indent="-242888" algn="l">
              <a:lnSpc>
                <a:spcPts val="4320"/>
              </a:lnSpc>
              <a:buFont typeface="Arial"/>
              <a:buChar char="•"/>
            </a:pPr>
            <a:r>
              <a:rPr lang="en-US" sz="2250">
                <a:solidFill>
                  <a:srgbClr val="334155"/>
                </a:solidFill>
                <a:latin typeface="Lato"/>
                <a:ea typeface="Lato"/>
                <a:cs typeface="Lato"/>
                <a:sym typeface="Lato"/>
              </a:rPr>
              <a:t>Economic: Prevention of fiscal viability.</a:t>
            </a:r>
          </a:p>
          <a:p>
            <a:pPr algn="l">
              <a:lnSpc>
                <a:spcPts val="4320"/>
              </a:lnSpc>
            </a:pPr>
            <a:r>
              <a:rPr lang="en-US" sz="2250">
                <a:solidFill>
                  <a:srgbClr val="334155"/>
                </a:solidFill>
                <a:latin typeface="Lato"/>
                <a:ea typeface="Lato"/>
                <a:cs typeface="Lato"/>
                <a:sym typeface="Lato"/>
              </a:rPr>
              <a:t>Economic growth (one of the fundamental SD drivers) and environmental boundaries are in conflict. Healthcare must cope with the Dilemma of offering high-technology resource-intensive treatments and achieving net-zero carbon by 2045 (Murray et al., 2022).</a:t>
            </a:r>
          </a:p>
        </p:txBody>
      </p:sp>
      <p:grpSp>
        <p:nvGrpSpPr>
          <p:cNvPr id="12" name="Group 12"/>
          <p:cNvGrpSpPr/>
          <p:nvPr/>
        </p:nvGrpSpPr>
        <p:grpSpPr>
          <a:xfrm>
            <a:off x="9444038" y="2157412"/>
            <a:ext cx="7972425" cy="5679053"/>
            <a:chOff x="0" y="0"/>
            <a:chExt cx="10629900" cy="7572070"/>
          </a:xfrm>
        </p:grpSpPr>
        <p:sp>
          <p:nvSpPr>
            <p:cNvPr id="13" name="Freeform 13" descr="image.png"/>
            <p:cNvSpPr/>
            <p:nvPr/>
          </p:nvSpPr>
          <p:spPr>
            <a:xfrm>
              <a:off x="0" y="0"/>
              <a:ext cx="10629900" cy="7572121"/>
            </a:xfrm>
            <a:custGeom>
              <a:avLst/>
              <a:gdLst/>
              <a:ahLst/>
              <a:cxnLst/>
              <a:rect l="l" t="t" r="r" b="b"/>
              <a:pathLst>
                <a:path w="10629900" h="7572121">
                  <a:moveTo>
                    <a:pt x="0" y="0"/>
                  </a:moveTo>
                  <a:lnTo>
                    <a:pt x="10629900" y="0"/>
                  </a:lnTo>
                  <a:lnTo>
                    <a:pt x="10629900" y="7572121"/>
                  </a:lnTo>
                  <a:lnTo>
                    <a:pt x="0" y="7572121"/>
                  </a:lnTo>
                  <a:lnTo>
                    <a:pt x="0" y="0"/>
                  </a:lnTo>
                  <a:close/>
                </a:path>
              </a:pathLst>
            </a:custGeom>
            <a:blipFill>
              <a:blip r:embed="rId6"/>
              <a:stretch>
                <a:fillRect b="-22"/>
              </a:stretch>
            </a:blipFill>
          </p:spPr>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1671638"/>
            <a:ext cx="16573500" cy="42862"/>
            <a:chOff x="0" y="0"/>
            <a:chExt cx="22098000" cy="57150"/>
          </a:xfrm>
        </p:grpSpPr>
        <p:sp>
          <p:nvSpPr>
            <p:cNvPr id="5" name="Freeform 5"/>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graphicFrame>
        <p:nvGraphicFramePr>
          <p:cNvPr id="6" name="Table 6"/>
          <p:cNvGraphicFramePr>
            <a:graphicFrameLocks noGrp="1"/>
          </p:cNvGraphicFramePr>
          <p:nvPr/>
        </p:nvGraphicFramePr>
        <p:xfrm>
          <a:off x="857250" y="2286000"/>
          <a:ext cx="16535399" cy="2895600"/>
        </p:xfrm>
        <a:graphic>
          <a:graphicData uri="http://schemas.openxmlformats.org/drawingml/2006/table">
            <a:tbl>
              <a:tblPr/>
              <a:tblGrid>
                <a:gridCol w="3534457">
                  <a:extLst>
                    <a:ext uri="{9D8B030D-6E8A-4147-A177-3AD203B41FA5}">
                      <a16:colId xmlns:a16="http://schemas.microsoft.com/office/drawing/2014/main" val="20000"/>
                    </a:ext>
                  </a:extLst>
                </a:gridCol>
                <a:gridCol w="6149586">
                  <a:extLst>
                    <a:ext uri="{9D8B030D-6E8A-4147-A177-3AD203B41FA5}">
                      <a16:colId xmlns:a16="http://schemas.microsoft.com/office/drawing/2014/main" val="20001"/>
                    </a:ext>
                  </a:extLst>
                </a:gridCol>
                <a:gridCol w="6851356">
                  <a:extLst>
                    <a:ext uri="{9D8B030D-6E8A-4147-A177-3AD203B41FA5}">
                      <a16:colId xmlns:a16="http://schemas.microsoft.com/office/drawing/2014/main" val="20002"/>
                    </a:ext>
                  </a:extLst>
                </a:gridCol>
              </a:tblGrid>
              <a:tr h="723900">
                <a:tc>
                  <a:txBody>
                    <a:bodyPr/>
                    <a:lstStyle/>
                    <a:p>
                      <a:pPr algn="l">
                        <a:lnSpc>
                          <a:spcPts val="2430"/>
                        </a:lnSpc>
                        <a:defRPr/>
                      </a:pPr>
                      <a:r>
                        <a:rPr lang="en-US" sz="2025" b="1">
                          <a:solidFill>
                            <a:srgbClr val="FFFFFF"/>
                          </a:solidFill>
                          <a:latin typeface="Merriweather Bold"/>
                          <a:ea typeface="Merriweather Bold"/>
                          <a:cs typeface="Merriweather Bold"/>
                          <a:sym typeface="Merriweather Bold"/>
                        </a:rPr>
                        <a:t>SDG Target</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3366"/>
                    </a:solidFill>
                  </a:tcPr>
                </a:tc>
                <a:tc>
                  <a:txBody>
                    <a:bodyPr/>
                    <a:lstStyle/>
                    <a:p>
                      <a:pPr algn="l">
                        <a:lnSpc>
                          <a:spcPts val="2430"/>
                        </a:lnSpc>
                        <a:defRPr/>
                      </a:pPr>
                      <a:r>
                        <a:rPr lang="en-US" sz="2025" b="1">
                          <a:solidFill>
                            <a:srgbClr val="FFFFFF"/>
                          </a:solidFill>
                          <a:latin typeface="Merriweather Bold"/>
                          <a:ea typeface="Merriweather Bold"/>
                          <a:cs typeface="Merriweather Bold"/>
                          <a:sym typeface="Merriweather Bold"/>
                        </a:rPr>
                        <a:t>Core Focus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3366"/>
                    </a:solidFill>
                  </a:tcPr>
                </a:tc>
                <a:tc>
                  <a:txBody>
                    <a:bodyPr/>
                    <a:lstStyle/>
                    <a:p>
                      <a:pPr algn="l">
                        <a:lnSpc>
                          <a:spcPts val="2430"/>
                        </a:lnSpc>
                        <a:defRPr/>
                      </a:pPr>
                      <a:r>
                        <a:rPr lang="en-US" sz="2025" b="1">
                          <a:solidFill>
                            <a:srgbClr val="FFFFFF"/>
                          </a:solidFill>
                          <a:latin typeface="Merriweather Bold"/>
                          <a:ea typeface="Merriweather Bold"/>
                          <a:cs typeface="Merriweather Bold"/>
                          <a:sym typeface="Merriweather Bold"/>
                        </a:rPr>
                        <a:t>Integration in Modern Policy</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003366"/>
                    </a:solidFill>
                  </a:tcPr>
                </a:tc>
                <a:extLst>
                  <a:ext uri="{0D108BD9-81ED-4DB2-BD59-A6C34878D82A}">
                    <a16:rowId xmlns:a16="http://schemas.microsoft.com/office/drawing/2014/main" val="10000"/>
                  </a:ext>
                </a:extLst>
              </a:tr>
              <a:tr h="723900">
                <a:tc>
                  <a:txBody>
                    <a:bodyPr/>
                    <a:lstStyle/>
                    <a:p>
                      <a:pPr algn="l">
                        <a:lnSpc>
                          <a:spcPts val="2160"/>
                        </a:lnSpc>
                        <a:defRPr/>
                      </a:pPr>
                      <a:r>
                        <a:rPr lang="en-US" sz="1800" b="1">
                          <a:solidFill>
                            <a:srgbClr val="000000"/>
                          </a:solidFill>
                          <a:latin typeface="Lato Bold"/>
                          <a:ea typeface="Lato Bold"/>
                          <a:cs typeface="Lato Bold"/>
                          <a:sym typeface="Lato Bold"/>
                        </a:rPr>
                        <a:t>SDG 3: Good Health</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tc>
                  <a:txBody>
                    <a:bodyPr/>
                    <a:lstStyle/>
                    <a:p>
                      <a:pPr algn="l">
                        <a:lnSpc>
                          <a:spcPts val="2160"/>
                        </a:lnSpc>
                        <a:defRPr/>
                      </a:pPr>
                      <a:r>
                        <a:rPr lang="en-US" sz="1800">
                          <a:solidFill>
                            <a:srgbClr val="000000"/>
                          </a:solidFill>
                          <a:latin typeface="Lato"/>
                          <a:ea typeface="Lato"/>
                          <a:cs typeface="Lato"/>
                          <a:sym typeface="Lato"/>
                        </a:rPr>
                        <a:t>Ending epidemics, reducing mortality, universal coverage.</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tc>
                  <a:txBody>
                    <a:bodyPr/>
                    <a:lstStyle/>
                    <a:p>
                      <a:pPr algn="l">
                        <a:lnSpc>
                          <a:spcPts val="2160"/>
                        </a:lnSpc>
                        <a:defRPr/>
                      </a:pPr>
                      <a:r>
                        <a:rPr lang="en-US" sz="1800">
                          <a:solidFill>
                            <a:srgbClr val="000000"/>
                          </a:solidFill>
                          <a:latin typeface="Lato"/>
                          <a:ea typeface="Lato"/>
                          <a:cs typeface="Lato"/>
                          <a:sym typeface="Lato"/>
                        </a:rPr>
                        <a:t>Drives the UK's commitment to "Levelling Up" health outcomes.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extLst>
                  <a:ext uri="{0D108BD9-81ED-4DB2-BD59-A6C34878D82A}">
                    <a16:rowId xmlns:a16="http://schemas.microsoft.com/office/drawing/2014/main" val="10001"/>
                  </a:ext>
                </a:extLst>
              </a:tr>
              <a:tr h="723900">
                <a:tc>
                  <a:txBody>
                    <a:bodyPr/>
                    <a:lstStyle/>
                    <a:p>
                      <a:pPr algn="l">
                        <a:lnSpc>
                          <a:spcPts val="2160"/>
                        </a:lnSpc>
                        <a:defRPr/>
                      </a:pPr>
                      <a:r>
                        <a:rPr lang="en-US" sz="1800" b="1">
                          <a:solidFill>
                            <a:srgbClr val="000000"/>
                          </a:solidFill>
                          <a:latin typeface="Lato Bold"/>
                          <a:ea typeface="Lato Bold"/>
                          <a:cs typeface="Lato Bold"/>
                          <a:sym typeface="Lato Bold"/>
                        </a:rPr>
                        <a:t>SDG 10: Reduced Inequalities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1F5F9"/>
                    </a:solidFill>
                  </a:tcPr>
                </a:tc>
                <a:tc>
                  <a:txBody>
                    <a:bodyPr/>
                    <a:lstStyle/>
                    <a:p>
                      <a:pPr algn="l">
                        <a:lnSpc>
                          <a:spcPts val="2160"/>
                        </a:lnSpc>
                        <a:defRPr/>
                      </a:pPr>
                      <a:r>
                        <a:rPr lang="en-US" sz="1800">
                          <a:solidFill>
                            <a:srgbClr val="000000"/>
                          </a:solidFill>
                          <a:latin typeface="Lato"/>
                          <a:ea typeface="Lato"/>
                          <a:cs typeface="Lato"/>
                          <a:sym typeface="Lato"/>
                        </a:rPr>
                        <a:t>Reducing disparities within and among countries.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1F5F9"/>
                    </a:solidFill>
                  </a:tcPr>
                </a:tc>
                <a:tc>
                  <a:txBody>
                    <a:bodyPr/>
                    <a:lstStyle/>
                    <a:p>
                      <a:pPr algn="l">
                        <a:lnSpc>
                          <a:spcPts val="2160"/>
                        </a:lnSpc>
                        <a:defRPr/>
                      </a:pPr>
                      <a:r>
                        <a:rPr lang="en-US" sz="1800">
                          <a:solidFill>
                            <a:srgbClr val="000000"/>
                          </a:solidFill>
                          <a:latin typeface="Lato"/>
                          <a:ea typeface="Lato"/>
                          <a:cs typeface="Lato"/>
                          <a:sym typeface="Lato"/>
                        </a:rPr>
                        <a:t>Focuses on "Core20PLUS5" clinical areas in the NHS.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1F5F9"/>
                    </a:solidFill>
                  </a:tcPr>
                </a:tc>
                <a:extLst>
                  <a:ext uri="{0D108BD9-81ED-4DB2-BD59-A6C34878D82A}">
                    <a16:rowId xmlns:a16="http://schemas.microsoft.com/office/drawing/2014/main" val="10002"/>
                  </a:ext>
                </a:extLst>
              </a:tr>
              <a:tr h="723900">
                <a:tc>
                  <a:txBody>
                    <a:bodyPr/>
                    <a:lstStyle/>
                    <a:p>
                      <a:pPr algn="l">
                        <a:lnSpc>
                          <a:spcPts val="2160"/>
                        </a:lnSpc>
                        <a:defRPr/>
                      </a:pPr>
                      <a:r>
                        <a:rPr lang="en-US" sz="1800" b="1">
                          <a:solidFill>
                            <a:srgbClr val="000000"/>
                          </a:solidFill>
                          <a:latin typeface="Lato Bold"/>
                          <a:ea typeface="Lato Bold"/>
                          <a:cs typeface="Lato Bold"/>
                          <a:sym typeface="Lato Bold"/>
                        </a:rPr>
                        <a:t>SDG 17: Partnerships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tc>
                  <a:txBody>
                    <a:bodyPr/>
                    <a:lstStyle/>
                    <a:p>
                      <a:pPr algn="l">
                        <a:lnSpc>
                          <a:spcPts val="2160"/>
                        </a:lnSpc>
                        <a:defRPr/>
                      </a:pPr>
                      <a:r>
                        <a:rPr lang="en-US" sz="1800">
                          <a:solidFill>
                            <a:srgbClr val="000000"/>
                          </a:solidFill>
                          <a:latin typeface="Lato"/>
                          <a:ea typeface="Lato"/>
                          <a:cs typeface="Lato"/>
                          <a:sym typeface="Lato"/>
                        </a:rPr>
                        <a:t>Multi-stakeholder collaboration for goals.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tc>
                  <a:txBody>
                    <a:bodyPr/>
                    <a:lstStyle/>
                    <a:p>
                      <a:pPr algn="l">
                        <a:lnSpc>
                          <a:spcPts val="2160"/>
                        </a:lnSpc>
                        <a:defRPr/>
                      </a:pPr>
                      <a:r>
                        <a:rPr lang="en-US" sz="1800">
                          <a:solidFill>
                            <a:srgbClr val="000000"/>
                          </a:solidFill>
                          <a:latin typeface="Lato"/>
                          <a:ea typeface="Lato"/>
                          <a:cs typeface="Lato"/>
                          <a:sym typeface="Lato"/>
                        </a:rPr>
                        <a:t>The foundation of Integrated Care Systems (ICS).</a:t>
                      </a:r>
                      <a:endParaRPr lang="en-US" sz="1100"/>
                    </a:p>
                  </a:txBody>
                  <a:tcPr marL="63500" marR="63500" marT="63500" marB="6350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CFD7E7"/>
                    </a:solidFill>
                  </a:tcPr>
                </a:tc>
                <a:extLst>
                  <a:ext uri="{0D108BD9-81ED-4DB2-BD59-A6C34878D82A}">
                    <a16:rowId xmlns:a16="http://schemas.microsoft.com/office/drawing/2014/main" val="10003"/>
                  </a:ext>
                </a:extLst>
              </a:tr>
            </a:tbl>
          </a:graphicData>
        </a:graphic>
      </p:graphicFrame>
      <p:grpSp>
        <p:nvGrpSpPr>
          <p:cNvPr id="7" name="Group 7"/>
          <p:cNvGrpSpPr/>
          <p:nvPr/>
        </p:nvGrpSpPr>
        <p:grpSpPr>
          <a:xfrm>
            <a:off x="857250" y="3736181"/>
            <a:ext cx="3532356" cy="14288"/>
            <a:chOff x="0" y="0"/>
            <a:chExt cx="4709808" cy="19050"/>
          </a:xfrm>
        </p:grpSpPr>
        <p:sp>
          <p:nvSpPr>
            <p:cNvPr id="8" name="Freeform 8"/>
            <p:cNvSpPr/>
            <p:nvPr/>
          </p:nvSpPr>
          <p:spPr>
            <a:xfrm>
              <a:off x="0" y="0"/>
              <a:ext cx="4709795" cy="19050"/>
            </a:xfrm>
            <a:custGeom>
              <a:avLst/>
              <a:gdLst/>
              <a:ahLst/>
              <a:cxnLst/>
              <a:rect l="l" t="t" r="r" b="b"/>
              <a:pathLst>
                <a:path w="4709795" h="19050">
                  <a:moveTo>
                    <a:pt x="0" y="0"/>
                  </a:moveTo>
                  <a:lnTo>
                    <a:pt x="4709795" y="0"/>
                  </a:lnTo>
                  <a:lnTo>
                    <a:pt x="4709795" y="19050"/>
                  </a:lnTo>
                  <a:lnTo>
                    <a:pt x="0" y="19050"/>
                  </a:lnTo>
                  <a:close/>
                </a:path>
              </a:pathLst>
            </a:custGeom>
            <a:solidFill>
              <a:srgbClr val="E2E8F0"/>
            </a:solidFill>
          </p:spPr>
        </p:sp>
      </p:grpSp>
      <p:grpSp>
        <p:nvGrpSpPr>
          <p:cNvPr id="9" name="Group 9"/>
          <p:cNvGrpSpPr/>
          <p:nvPr/>
        </p:nvGrpSpPr>
        <p:grpSpPr>
          <a:xfrm>
            <a:off x="4389606" y="3736181"/>
            <a:ext cx="6167066" cy="14288"/>
            <a:chOff x="0" y="0"/>
            <a:chExt cx="8222755" cy="19050"/>
          </a:xfrm>
        </p:grpSpPr>
        <p:sp>
          <p:nvSpPr>
            <p:cNvPr id="10" name="Freeform 10"/>
            <p:cNvSpPr/>
            <p:nvPr/>
          </p:nvSpPr>
          <p:spPr>
            <a:xfrm>
              <a:off x="0" y="0"/>
              <a:ext cx="8222742" cy="19050"/>
            </a:xfrm>
            <a:custGeom>
              <a:avLst/>
              <a:gdLst/>
              <a:ahLst/>
              <a:cxnLst/>
              <a:rect l="l" t="t" r="r" b="b"/>
              <a:pathLst>
                <a:path w="8222742" h="19050">
                  <a:moveTo>
                    <a:pt x="0" y="0"/>
                  </a:moveTo>
                  <a:lnTo>
                    <a:pt x="8222742" y="0"/>
                  </a:lnTo>
                  <a:lnTo>
                    <a:pt x="8222742" y="19050"/>
                  </a:lnTo>
                  <a:lnTo>
                    <a:pt x="0" y="19050"/>
                  </a:lnTo>
                  <a:close/>
                </a:path>
              </a:pathLst>
            </a:custGeom>
            <a:solidFill>
              <a:srgbClr val="E2E8F0"/>
            </a:solidFill>
          </p:spPr>
        </p:sp>
      </p:grpSp>
      <p:grpSp>
        <p:nvGrpSpPr>
          <p:cNvPr id="11" name="Group 11"/>
          <p:cNvGrpSpPr/>
          <p:nvPr/>
        </p:nvGrpSpPr>
        <p:grpSpPr>
          <a:xfrm>
            <a:off x="10556672" y="3736181"/>
            <a:ext cx="6874069" cy="14288"/>
            <a:chOff x="0" y="0"/>
            <a:chExt cx="9165425" cy="19050"/>
          </a:xfrm>
        </p:grpSpPr>
        <p:sp>
          <p:nvSpPr>
            <p:cNvPr id="12" name="Freeform 12"/>
            <p:cNvSpPr/>
            <p:nvPr/>
          </p:nvSpPr>
          <p:spPr>
            <a:xfrm>
              <a:off x="0" y="0"/>
              <a:ext cx="9165463" cy="19050"/>
            </a:xfrm>
            <a:custGeom>
              <a:avLst/>
              <a:gdLst/>
              <a:ahLst/>
              <a:cxnLst/>
              <a:rect l="l" t="t" r="r" b="b"/>
              <a:pathLst>
                <a:path w="9165463" h="19050">
                  <a:moveTo>
                    <a:pt x="0" y="0"/>
                  </a:moveTo>
                  <a:lnTo>
                    <a:pt x="9165463" y="0"/>
                  </a:lnTo>
                  <a:lnTo>
                    <a:pt x="9165463" y="19050"/>
                  </a:lnTo>
                  <a:lnTo>
                    <a:pt x="0" y="19050"/>
                  </a:lnTo>
                  <a:close/>
                </a:path>
              </a:pathLst>
            </a:custGeom>
            <a:solidFill>
              <a:srgbClr val="E2E8F0"/>
            </a:solidFill>
          </p:spPr>
        </p:sp>
      </p:grpSp>
      <p:grpSp>
        <p:nvGrpSpPr>
          <p:cNvPr id="13" name="Group 13"/>
          <p:cNvGrpSpPr/>
          <p:nvPr/>
        </p:nvGrpSpPr>
        <p:grpSpPr>
          <a:xfrm>
            <a:off x="857250" y="4450556"/>
            <a:ext cx="3532356" cy="14288"/>
            <a:chOff x="0" y="0"/>
            <a:chExt cx="4709808" cy="19050"/>
          </a:xfrm>
        </p:grpSpPr>
        <p:sp>
          <p:nvSpPr>
            <p:cNvPr id="14" name="Freeform 14"/>
            <p:cNvSpPr/>
            <p:nvPr/>
          </p:nvSpPr>
          <p:spPr>
            <a:xfrm>
              <a:off x="0" y="0"/>
              <a:ext cx="4709795" cy="19050"/>
            </a:xfrm>
            <a:custGeom>
              <a:avLst/>
              <a:gdLst/>
              <a:ahLst/>
              <a:cxnLst/>
              <a:rect l="l" t="t" r="r" b="b"/>
              <a:pathLst>
                <a:path w="4709795" h="19050">
                  <a:moveTo>
                    <a:pt x="0" y="0"/>
                  </a:moveTo>
                  <a:lnTo>
                    <a:pt x="4709795" y="0"/>
                  </a:lnTo>
                  <a:lnTo>
                    <a:pt x="4709795" y="19050"/>
                  </a:lnTo>
                  <a:lnTo>
                    <a:pt x="0" y="19050"/>
                  </a:lnTo>
                  <a:close/>
                </a:path>
              </a:pathLst>
            </a:custGeom>
            <a:solidFill>
              <a:srgbClr val="E2E8F0"/>
            </a:solidFill>
          </p:spPr>
        </p:sp>
      </p:grpSp>
      <p:grpSp>
        <p:nvGrpSpPr>
          <p:cNvPr id="15" name="Group 15"/>
          <p:cNvGrpSpPr/>
          <p:nvPr/>
        </p:nvGrpSpPr>
        <p:grpSpPr>
          <a:xfrm>
            <a:off x="4389606" y="4450556"/>
            <a:ext cx="6167066" cy="14288"/>
            <a:chOff x="0" y="0"/>
            <a:chExt cx="8222755" cy="19050"/>
          </a:xfrm>
        </p:grpSpPr>
        <p:sp>
          <p:nvSpPr>
            <p:cNvPr id="16" name="Freeform 16"/>
            <p:cNvSpPr/>
            <p:nvPr/>
          </p:nvSpPr>
          <p:spPr>
            <a:xfrm>
              <a:off x="0" y="0"/>
              <a:ext cx="8222742" cy="19050"/>
            </a:xfrm>
            <a:custGeom>
              <a:avLst/>
              <a:gdLst/>
              <a:ahLst/>
              <a:cxnLst/>
              <a:rect l="l" t="t" r="r" b="b"/>
              <a:pathLst>
                <a:path w="8222742" h="19050">
                  <a:moveTo>
                    <a:pt x="0" y="0"/>
                  </a:moveTo>
                  <a:lnTo>
                    <a:pt x="8222742" y="0"/>
                  </a:lnTo>
                  <a:lnTo>
                    <a:pt x="8222742" y="19050"/>
                  </a:lnTo>
                  <a:lnTo>
                    <a:pt x="0" y="19050"/>
                  </a:lnTo>
                  <a:close/>
                </a:path>
              </a:pathLst>
            </a:custGeom>
            <a:solidFill>
              <a:srgbClr val="E2E8F0"/>
            </a:solidFill>
          </p:spPr>
        </p:sp>
      </p:grpSp>
      <p:grpSp>
        <p:nvGrpSpPr>
          <p:cNvPr id="17" name="Group 17"/>
          <p:cNvGrpSpPr/>
          <p:nvPr/>
        </p:nvGrpSpPr>
        <p:grpSpPr>
          <a:xfrm>
            <a:off x="10556672" y="4450556"/>
            <a:ext cx="6874069" cy="14288"/>
            <a:chOff x="0" y="0"/>
            <a:chExt cx="9165425" cy="19050"/>
          </a:xfrm>
        </p:grpSpPr>
        <p:sp>
          <p:nvSpPr>
            <p:cNvPr id="18" name="Freeform 18"/>
            <p:cNvSpPr/>
            <p:nvPr/>
          </p:nvSpPr>
          <p:spPr>
            <a:xfrm>
              <a:off x="0" y="0"/>
              <a:ext cx="9165463" cy="19050"/>
            </a:xfrm>
            <a:custGeom>
              <a:avLst/>
              <a:gdLst/>
              <a:ahLst/>
              <a:cxnLst/>
              <a:rect l="l" t="t" r="r" b="b"/>
              <a:pathLst>
                <a:path w="9165463" h="19050">
                  <a:moveTo>
                    <a:pt x="0" y="0"/>
                  </a:moveTo>
                  <a:lnTo>
                    <a:pt x="9165463" y="0"/>
                  </a:lnTo>
                  <a:lnTo>
                    <a:pt x="9165463" y="19050"/>
                  </a:lnTo>
                  <a:lnTo>
                    <a:pt x="0" y="19050"/>
                  </a:lnTo>
                  <a:close/>
                </a:path>
              </a:pathLst>
            </a:custGeom>
            <a:solidFill>
              <a:srgbClr val="E2E8F0"/>
            </a:solidFill>
          </p:spPr>
        </p:sp>
      </p:grpSp>
      <p:grpSp>
        <p:nvGrpSpPr>
          <p:cNvPr id="19" name="Group 19"/>
          <p:cNvGrpSpPr/>
          <p:nvPr/>
        </p:nvGrpSpPr>
        <p:grpSpPr>
          <a:xfrm>
            <a:off x="857250" y="5164931"/>
            <a:ext cx="3532356" cy="14288"/>
            <a:chOff x="0" y="0"/>
            <a:chExt cx="4709808" cy="19050"/>
          </a:xfrm>
        </p:grpSpPr>
        <p:sp>
          <p:nvSpPr>
            <p:cNvPr id="20" name="Freeform 20"/>
            <p:cNvSpPr/>
            <p:nvPr/>
          </p:nvSpPr>
          <p:spPr>
            <a:xfrm>
              <a:off x="0" y="0"/>
              <a:ext cx="4709795" cy="19050"/>
            </a:xfrm>
            <a:custGeom>
              <a:avLst/>
              <a:gdLst/>
              <a:ahLst/>
              <a:cxnLst/>
              <a:rect l="l" t="t" r="r" b="b"/>
              <a:pathLst>
                <a:path w="4709795" h="19050">
                  <a:moveTo>
                    <a:pt x="0" y="0"/>
                  </a:moveTo>
                  <a:lnTo>
                    <a:pt x="4709795" y="0"/>
                  </a:lnTo>
                  <a:lnTo>
                    <a:pt x="4709795" y="19050"/>
                  </a:lnTo>
                  <a:lnTo>
                    <a:pt x="0" y="19050"/>
                  </a:lnTo>
                  <a:close/>
                </a:path>
              </a:pathLst>
            </a:custGeom>
            <a:solidFill>
              <a:srgbClr val="E2E8F0"/>
            </a:solidFill>
          </p:spPr>
        </p:sp>
      </p:grpSp>
      <p:grpSp>
        <p:nvGrpSpPr>
          <p:cNvPr id="21" name="Group 21"/>
          <p:cNvGrpSpPr/>
          <p:nvPr/>
        </p:nvGrpSpPr>
        <p:grpSpPr>
          <a:xfrm>
            <a:off x="4389606" y="5164931"/>
            <a:ext cx="6167066" cy="14288"/>
            <a:chOff x="0" y="0"/>
            <a:chExt cx="8222755" cy="19050"/>
          </a:xfrm>
        </p:grpSpPr>
        <p:sp>
          <p:nvSpPr>
            <p:cNvPr id="22" name="Freeform 22"/>
            <p:cNvSpPr/>
            <p:nvPr/>
          </p:nvSpPr>
          <p:spPr>
            <a:xfrm>
              <a:off x="0" y="0"/>
              <a:ext cx="8222742" cy="19050"/>
            </a:xfrm>
            <a:custGeom>
              <a:avLst/>
              <a:gdLst/>
              <a:ahLst/>
              <a:cxnLst/>
              <a:rect l="l" t="t" r="r" b="b"/>
              <a:pathLst>
                <a:path w="8222742" h="19050">
                  <a:moveTo>
                    <a:pt x="0" y="0"/>
                  </a:moveTo>
                  <a:lnTo>
                    <a:pt x="8222742" y="0"/>
                  </a:lnTo>
                  <a:lnTo>
                    <a:pt x="8222742" y="19050"/>
                  </a:lnTo>
                  <a:lnTo>
                    <a:pt x="0" y="19050"/>
                  </a:lnTo>
                  <a:close/>
                </a:path>
              </a:pathLst>
            </a:custGeom>
            <a:solidFill>
              <a:srgbClr val="E2E8F0"/>
            </a:solidFill>
          </p:spPr>
        </p:sp>
      </p:grpSp>
      <p:grpSp>
        <p:nvGrpSpPr>
          <p:cNvPr id="23" name="Group 23"/>
          <p:cNvGrpSpPr/>
          <p:nvPr/>
        </p:nvGrpSpPr>
        <p:grpSpPr>
          <a:xfrm>
            <a:off x="10556672" y="5164931"/>
            <a:ext cx="6874069" cy="14288"/>
            <a:chOff x="0" y="0"/>
            <a:chExt cx="9165425" cy="19050"/>
          </a:xfrm>
        </p:grpSpPr>
        <p:sp>
          <p:nvSpPr>
            <p:cNvPr id="24" name="Freeform 24"/>
            <p:cNvSpPr/>
            <p:nvPr/>
          </p:nvSpPr>
          <p:spPr>
            <a:xfrm>
              <a:off x="0" y="0"/>
              <a:ext cx="9165463" cy="19050"/>
            </a:xfrm>
            <a:custGeom>
              <a:avLst/>
              <a:gdLst/>
              <a:ahLst/>
              <a:cxnLst/>
              <a:rect l="l" t="t" r="r" b="b"/>
              <a:pathLst>
                <a:path w="9165463" h="19050">
                  <a:moveTo>
                    <a:pt x="0" y="0"/>
                  </a:moveTo>
                  <a:lnTo>
                    <a:pt x="9165463" y="0"/>
                  </a:lnTo>
                  <a:lnTo>
                    <a:pt x="9165463" y="19050"/>
                  </a:lnTo>
                  <a:lnTo>
                    <a:pt x="0" y="19050"/>
                  </a:lnTo>
                  <a:close/>
                </a:path>
              </a:pathLst>
            </a:custGeom>
            <a:solidFill>
              <a:srgbClr val="E2E8F0"/>
            </a:solidFill>
          </p:spPr>
        </p:sp>
      </p:grpSp>
      <p:sp>
        <p:nvSpPr>
          <p:cNvPr id="25" name="Freeform 25"/>
          <p:cNvSpPr/>
          <p:nvPr/>
        </p:nvSpPr>
        <p:spPr>
          <a:xfrm>
            <a:off x="338795" y="7351997"/>
            <a:ext cx="5519398" cy="2121656"/>
          </a:xfrm>
          <a:custGeom>
            <a:avLst/>
            <a:gdLst/>
            <a:ahLst/>
            <a:cxnLst/>
            <a:rect l="l" t="t" r="r" b="b"/>
            <a:pathLst>
              <a:path w="5519398" h="2121656">
                <a:moveTo>
                  <a:pt x="0" y="0"/>
                </a:moveTo>
                <a:lnTo>
                  <a:pt x="5519398" y="0"/>
                </a:lnTo>
                <a:lnTo>
                  <a:pt x="5519398" y="2121656"/>
                </a:lnTo>
                <a:lnTo>
                  <a:pt x="0" y="2121656"/>
                </a:lnTo>
                <a:lnTo>
                  <a:pt x="0" y="0"/>
                </a:lnTo>
                <a:close/>
              </a:path>
            </a:pathLst>
          </a:custGeom>
          <a:blipFill>
            <a:blip r:embed="rId4"/>
            <a:stretch>
              <a:fillRect t="-22009" b="-24322"/>
            </a:stretch>
          </a:blipFill>
        </p:spPr>
      </p:sp>
      <p:sp>
        <p:nvSpPr>
          <p:cNvPr id="26" name="Freeform 26"/>
          <p:cNvSpPr/>
          <p:nvPr/>
        </p:nvSpPr>
        <p:spPr>
          <a:xfrm>
            <a:off x="6118949" y="7351997"/>
            <a:ext cx="5797327" cy="2136207"/>
          </a:xfrm>
          <a:custGeom>
            <a:avLst/>
            <a:gdLst/>
            <a:ahLst/>
            <a:cxnLst/>
            <a:rect l="l" t="t" r="r" b="b"/>
            <a:pathLst>
              <a:path w="5797327" h="2136207">
                <a:moveTo>
                  <a:pt x="0" y="0"/>
                </a:moveTo>
                <a:lnTo>
                  <a:pt x="5797326" y="0"/>
                </a:lnTo>
                <a:lnTo>
                  <a:pt x="5797326" y="2136206"/>
                </a:lnTo>
                <a:lnTo>
                  <a:pt x="0" y="2136206"/>
                </a:lnTo>
                <a:lnTo>
                  <a:pt x="0" y="0"/>
                </a:lnTo>
                <a:close/>
              </a:path>
            </a:pathLst>
          </a:custGeom>
          <a:blipFill>
            <a:blip r:embed="rId5"/>
            <a:stretch>
              <a:fillRect l="-15836" t="-24769" b="-23765"/>
            </a:stretch>
          </a:blipFill>
        </p:spPr>
      </p:sp>
      <p:sp>
        <p:nvSpPr>
          <p:cNvPr id="27" name="Freeform 27"/>
          <p:cNvSpPr/>
          <p:nvPr/>
        </p:nvSpPr>
        <p:spPr>
          <a:xfrm>
            <a:off x="12091182" y="7351997"/>
            <a:ext cx="5858023" cy="2121656"/>
          </a:xfrm>
          <a:custGeom>
            <a:avLst/>
            <a:gdLst/>
            <a:ahLst/>
            <a:cxnLst/>
            <a:rect l="l" t="t" r="r" b="b"/>
            <a:pathLst>
              <a:path w="5858023" h="2121656">
                <a:moveTo>
                  <a:pt x="0" y="0"/>
                </a:moveTo>
                <a:lnTo>
                  <a:pt x="5858023" y="0"/>
                </a:lnTo>
                <a:lnTo>
                  <a:pt x="5858023" y="2121656"/>
                </a:lnTo>
                <a:lnTo>
                  <a:pt x="0" y="2121656"/>
                </a:lnTo>
                <a:lnTo>
                  <a:pt x="0" y="0"/>
                </a:lnTo>
                <a:close/>
              </a:path>
            </a:pathLst>
          </a:custGeom>
          <a:blipFill>
            <a:blip r:embed="rId6"/>
            <a:stretch>
              <a:fillRect l="-7862" t="-32631" b="-34888"/>
            </a:stretch>
          </a:blipFill>
        </p:spPr>
      </p:sp>
      <p:sp>
        <p:nvSpPr>
          <p:cNvPr id="28" name="TextBox 28"/>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GLOBAL RELEVANCE: UN SDGS</a:t>
            </a:r>
          </a:p>
        </p:txBody>
      </p:sp>
      <p:sp>
        <p:nvSpPr>
          <p:cNvPr id="29" name="TextBox 29"/>
          <p:cNvSpPr txBox="1"/>
          <p:nvPr/>
        </p:nvSpPr>
        <p:spPr>
          <a:xfrm>
            <a:off x="1157288" y="5591175"/>
            <a:ext cx="15973425" cy="1042138"/>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While the SDGs provide a powerful framework, progress is geographically uneven. Global health initiatives often neglect the "social determinants of health" (housing, nutrition) in favor of vertical, disease-specific interventions (WHO,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1671638"/>
            <a:ext cx="16573500" cy="42862"/>
            <a:chOff x="0" y="0"/>
            <a:chExt cx="22098000" cy="57150"/>
          </a:xfrm>
        </p:grpSpPr>
        <p:sp>
          <p:nvSpPr>
            <p:cNvPr id="5" name="Freeform 5"/>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grpSp>
        <p:nvGrpSpPr>
          <p:cNvPr id="6" name="Group 6"/>
          <p:cNvGrpSpPr/>
          <p:nvPr/>
        </p:nvGrpSpPr>
        <p:grpSpPr>
          <a:xfrm>
            <a:off x="1560474" y="4334087"/>
            <a:ext cx="334545" cy="300038"/>
            <a:chOff x="0" y="0"/>
            <a:chExt cx="446060" cy="400050"/>
          </a:xfrm>
        </p:grpSpPr>
        <p:sp>
          <p:nvSpPr>
            <p:cNvPr id="7" name="Freeform 7" descr="image.png"/>
            <p:cNvSpPr/>
            <p:nvPr/>
          </p:nvSpPr>
          <p:spPr>
            <a:xfrm>
              <a:off x="0" y="0"/>
              <a:ext cx="446060" cy="400050"/>
            </a:xfrm>
            <a:custGeom>
              <a:avLst/>
              <a:gdLst/>
              <a:ahLst/>
              <a:cxnLst/>
              <a:rect l="l" t="t" r="r" b="b"/>
              <a:pathLst>
                <a:path w="446060" h="400050">
                  <a:moveTo>
                    <a:pt x="0" y="0"/>
                  </a:moveTo>
                  <a:lnTo>
                    <a:pt x="446060" y="0"/>
                  </a:lnTo>
                  <a:lnTo>
                    <a:pt x="446060" y="400050"/>
                  </a:lnTo>
                  <a:lnTo>
                    <a:pt x="0" y="400050"/>
                  </a:lnTo>
                  <a:lnTo>
                    <a:pt x="0" y="0"/>
                  </a:lnTo>
                  <a:close/>
                </a:path>
              </a:pathLst>
            </a:custGeom>
            <a:blipFill>
              <a:blip r:embed="rId4"/>
              <a:stretch>
                <a:fillRect t="-8538" b="-8538"/>
              </a:stretch>
            </a:blipFill>
          </p:spPr>
        </p:sp>
      </p:grpSp>
      <p:grpSp>
        <p:nvGrpSpPr>
          <p:cNvPr id="8" name="Group 8"/>
          <p:cNvGrpSpPr/>
          <p:nvPr/>
        </p:nvGrpSpPr>
        <p:grpSpPr>
          <a:xfrm>
            <a:off x="1560474" y="5148475"/>
            <a:ext cx="334545" cy="300038"/>
            <a:chOff x="0" y="0"/>
            <a:chExt cx="446060" cy="400050"/>
          </a:xfrm>
        </p:grpSpPr>
        <p:sp>
          <p:nvSpPr>
            <p:cNvPr id="9" name="Freeform 9" descr="image.png"/>
            <p:cNvSpPr/>
            <p:nvPr/>
          </p:nvSpPr>
          <p:spPr>
            <a:xfrm>
              <a:off x="0" y="0"/>
              <a:ext cx="446060" cy="400050"/>
            </a:xfrm>
            <a:custGeom>
              <a:avLst/>
              <a:gdLst/>
              <a:ahLst/>
              <a:cxnLst/>
              <a:rect l="l" t="t" r="r" b="b"/>
              <a:pathLst>
                <a:path w="446060" h="400050">
                  <a:moveTo>
                    <a:pt x="0" y="0"/>
                  </a:moveTo>
                  <a:lnTo>
                    <a:pt x="446060" y="0"/>
                  </a:lnTo>
                  <a:lnTo>
                    <a:pt x="446060" y="400050"/>
                  </a:lnTo>
                  <a:lnTo>
                    <a:pt x="0" y="400050"/>
                  </a:lnTo>
                  <a:lnTo>
                    <a:pt x="0" y="0"/>
                  </a:lnTo>
                  <a:close/>
                </a:path>
              </a:pathLst>
            </a:custGeom>
            <a:blipFill>
              <a:blip r:embed="rId4"/>
              <a:stretch>
                <a:fillRect t="-8538" b="-8538"/>
              </a:stretch>
            </a:blipFill>
          </p:spPr>
        </p:sp>
      </p:grpSp>
      <p:sp>
        <p:nvSpPr>
          <p:cNvPr id="10" name="Freeform 10"/>
          <p:cNvSpPr/>
          <p:nvPr/>
        </p:nvSpPr>
        <p:spPr>
          <a:xfrm>
            <a:off x="11135620" y="2480207"/>
            <a:ext cx="6386579" cy="6778093"/>
          </a:xfrm>
          <a:custGeom>
            <a:avLst/>
            <a:gdLst/>
            <a:ahLst/>
            <a:cxnLst/>
            <a:rect l="l" t="t" r="r" b="b"/>
            <a:pathLst>
              <a:path w="6386579" h="6778093">
                <a:moveTo>
                  <a:pt x="0" y="0"/>
                </a:moveTo>
                <a:lnTo>
                  <a:pt x="6386579" y="0"/>
                </a:lnTo>
                <a:lnTo>
                  <a:pt x="6386579" y="6778093"/>
                </a:lnTo>
                <a:lnTo>
                  <a:pt x="0" y="6778093"/>
                </a:lnTo>
                <a:lnTo>
                  <a:pt x="0" y="0"/>
                </a:lnTo>
                <a:close/>
              </a:path>
            </a:pathLst>
          </a:custGeom>
          <a:blipFill>
            <a:blip r:embed="rId5"/>
            <a:stretch>
              <a:fillRect/>
            </a:stretch>
          </a:blipFill>
        </p:spPr>
      </p:sp>
      <p:sp>
        <p:nvSpPr>
          <p:cNvPr id="11" name="TextBox 11"/>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INTEGRATION OF HOLISTIC APPROACHES</a:t>
            </a:r>
          </a:p>
        </p:txBody>
      </p:sp>
      <p:sp>
        <p:nvSpPr>
          <p:cNvPr id="12" name="TextBox 12"/>
          <p:cNvSpPr txBox="1"/>
          <p:nvPr/>
        </p:nvSpPr>
        <p:spPr>
          <a:xfrm>
            <a:off x="857250" y="7400076"/>
            <a:ext cx="9199991" cy="2671068"/>
          </a:xfrm>
          <a:prstGeom prst="rect">
            <a:avLst/>
          </a:prstGeom>
        </p:spPr>
        <p:txBody>
          <a:bodyPr lIns="0" tIns="0" rIns="0" bIns="0" rtlCol="0" anchor="t">
            <a:spAutoFit/>
          </a:bodyPr>
          <a:lstStyle/>
          <a:p>
            <a:pPr marL="485775" lvl="1" indent="-242888" algn="l">
              <a:lnSpc>
                <a:spcPts val="4320"/>
              </a:lnSpc>
              <a:buFont typeface="Arial"/>
              <a:buChar char="•"/>
            </a:pPr>
            <a:r>
              <a:rPr lang="en-US" sz="2250">
                <a:solidFill>
                  <a:srgbClr val="334155"/>
                </a:solidFill>
                <a:latin typeface="Lato"/>
                <a:ea typeface="Lato"/>
                <a:cs typeface="Lato"/>
                <a:sym typeface="Lato"/>
              </a:rPr>
              <a:t>Health in All Policies approach has been presented with a lot of political opposition. The importance of economics may supersede the health concern on significance in urban planning or industry policy, compromising the comprehensive purpose (Public Health Wales, 2021).</a:t>
            </a:r>
          </a:p>
        </p:txBody>
      </p:sp>
      <p:sp>
        <p:nvSpPr>
          <p:cNvPr id="13" name="TextBox 13"/>
          <p:cNvSpPr txBox="1"/>
          <p:nvPr/>
        </p:nvSpPr>
        <p:spPr>
          <a:xfrm>
            <a:off x="857250" y="1981200"/>
            <a:ext cx="10391962" cy="1585115"/>
          </a:xfrm>
          <a:prstGeom prst="rect">
            <a:avLst/>
          </a:prstGeom>
        </p:spPr>
        <p:txBody>
          <a:bodyPr lIns="0" tIns="0" rIns="0" bIns="0" rtlCol="0" anchor="t">
            <a:spAutoFit/>
          </a:bodyPr>
          <a:lstStyle/>
          <a:p>
            <a:pPr marL="485775" lvl="1" indent="-242888" algn="l">
              <a:lnSpc>
                <a:spcPts val="4320"/>
              </a:lnSpc>
              <a:buFont typeface="Arial"/>
              <a:buChar char="•"/>
            </a:pPr>
            <a:r>
              <a:rPr lang="en-US" sz="2250">
                <a:solidFill>
                  <a:srgbClr val="334155"/>
                </a:solidFill>
                <a:latin typeface="Lato"/>
                <a:ea typeface="Lato"/>
                <a:cs typeface="Lato"/>
                <a:sym typeface="Lato"/>
              </a:rPr>
              <a:t>Fragmentation is associated with ineffective care pathways and siloed treatment. Holistic integration acknowledges the fact that the physical wellness could not be handled independently of the social and mental health.</a:t>
            </a:r>
          </a:p>
        </p:txBody>
      </p:sp>
      <p:sp>
        <p:nvSpPr>
          <p:cNvPr id="14" name="TextBox 14"/>
          <p:cNvSpPr txBox="1"/>
          <p:nvPr/>
        </p:nvSpPr>
        <p:spPr>
          <a:xfrm>
            <a:off x="857250" y="3700463"/>
            <a:ext cx="4693092" cy="323909"/>
          </a:xfrm>
          <a:prstGeom prst="rect">
            <a:avLst/>
          </a:prstGeom>
        </p:spPr>
        <p:txBody>
          <a:bodyPr lIns="0" tIns="0" rIns="0" bIns="0" rtlCol="0" anchor="t">
            <a:spAutoFit/>
          </a:bodyPr>
          <a:lstStyle/>
          <a:p>
            <a:pPr marL="454685" lvl="1" indent="-227343" algn="l">
              <a:lnSpc>
                <a:spcPts val="2527"/>
              </a:lnSpc>
              <a:buFont typeface="Arial"/>
              <a:buChar char="•"/>
            </a:pPr>
            <a:r>
              <a:rPr lang="en-US" sz="2106" b="1">
                <a:solidFill>
                  <a:srgbClr val="003366"/>
                </a:solidFill>
                <a:latin typeface="Merriweather Bold"/>
                <a:ea typeface="Merriweather Bold"/>
                <a:cs typeface="Merriweather Bold"/>
                <a:sym typeface="Merriweather Bold"/>
              </a:rPr>
              <a:t>Integrated Care Systems (ICS)</a:t>
            </a:r>
          </a:p>
        </p:txBody>
      </p:sp>
      <p:sp>
        <p:nvSpPr>
          <p:cNvPr id="15" name="TextBox 15"/>
          <p:cNvSpPr txBox="1"/>
          <p:nvPr/>
        </p:nvSpPr>
        <p:spPr>
          <a:xfrm>
            <a:off x="857250" y="6215063"/>
            <a:ext cx="9371502" cy="1042138"/>
          </a:xfrm>
          <a:prstGeom prst="rect">
            <a:avLst/>
          </a:prstGeom>
        </p:spPr>
        <p:txBody>
          <a:bodyPr lIns="0" tIns="0" rIns="0" bIns="0" rtlCol="0" anchor="t">
            <a:spAutoFit/>
          </a:bodyPr>
          <a:lstStyle/>
          <a:p>
            <a:pPr marL="485775" lvl="1" indent="-242888" algn="l">
              <a:lnSpc>
                <a:spcPts val="4320"/>
              </a:lnSpc>
              <a:buFont typeface="Arial"/>
              <a:buChar char="•"/>
            </a:pPr>
            <a:r>
              <a:rPr lang="en-US" sz="2250">
                <a:solidFill>
                  <a:srgbClr val="334155"/>
                </a:solidFill>
                <a:latin typeface="Lato"/>
                <a:ea typeface="Lato"/>
                <a:cs typeface="Lato"/>
                <a:sym typeface="Lato"/>
              </a:rPr>
              <a:t>Improved patient experience, less hospital admission, and simplified resource distribution and shared budgets (Bhati et al., 2023).</a:t>
            </a:r>
          </a:p>
        </p:txBody>
      </p:sp>
      <p:sp>
        <p:nvSpPr>
          <p:cNvPr id="16" name="TextBox 16"/>
          <p:cNvSpPr txBox="1"/>
          <p:nvPr/>
        </p:nvSpPr>
        <p:spPr>
          <a:xfrm>
            <a:off x="1978655" y="4172162"/>
            <a:ext cx="8614537" cy="499162"/>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Partnerships between NHS, local councils, and voluntary sectors.</a:t>
            </a:r>
          </a:p>
        </p:txBody>
      </p:sp>
      <p:sp>
        <p:nvSpPr>
          <p:cNvPr id="17" name="TextBox 17"/>
          <p:cNvSpPr txBox="1"/>
          <p:nvPr/>
        </p:nvSpPr>
        <p:spPr>
          <a:xfrm>
            <a:off x="1978655" y="4910774"/>
            <a:ext cx="8614537" cy="1042138"/>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"Health in All Policies" (HiAP): Evaluating the health impact of non-health sectors (transport, housing).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grpSp>
        <p:nvGrpSpPr>
          <p:cNvPr id="6" name="Group 6"/>
          <p:cNvGrpSpPr/>
          <p:nvPr/>
        </p:nvGrpSpPr>
        <p:grpSpPr>
          <a:xfrm>
            <a:off x="857250" y="1671638"/>
            <a:ext cx="16573500" cy="42862"/>
            <a:chOff x="0" y="0"/>
            <a:chExt cx="22098000" cy="57150"/>
          </a:xfrm>
        </p:grpSpPr>
        <p:sp>
          <p:nvSpPr>
            <p:cNvPr id="7" name="Freeform 7"/>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8" name="Freeform 8"/>
          <p:cNvSpPr/>
          <p:nvPr/>
        </p:nvSpPr>
        <p:spPr>
          <a:xfrm>
            <a:off x="1735086" y="1819275"/>
            <a:ext cx="6071618" cy="5043079"/>
          </a:xfrm>
          <a:custGeom>
            <a:avLst/>
            <a:gdLst/>
            <a:ahLst/>
            <a:cxnLst/>
            <a:rect l="l" t="t" r="r" b="b"/>
            <a:pathLst>
              <a:path w="6071618" h="5043079">
                <a:moveTo>
                  <a:pt x="0" y="0"/>
                </a:moveTo>
                <a:lnTo>
                  <a:pt x="6071618" y="0"/>
                </a:lnTo>
                <a:lnTo>
                  <a:pt x="6071618" y="5043079"/>
                </a:lnTo>
                <a:lnTo>
                  <a:pt x="0" y="5043079"/>
                </a:lnTo>
                <a:lnTo>
                  <a:pt x="0" y="0"/>
                </a:lnTo>
                <a:close/>
              </a:path>
            </a:pathLst>
          </a:custGeom>
          <a:blipFill>
            <a:blip r:embed="rId5"/>
            <a:stretch>
              <a:fillRect t="-4228" b="-4228"/>
            </a:stretch>
          </a:blipFill>
        </p:spPr>
      </p:sp>
      <p:sp>
        <p:nvSpPr>
          <p:cNvPr id="9" name="TextBox 9"/>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THEORETICAL PERSPECTIVES: MODELS</a:t>
            </a:r>
          </a:p>
        </p:txBody>
      </p:sp>
      <p:sp>
        <p:nvSpPr>
          <p:cNvPr id="10" name="TextBox 10"/>
          <p:cNvSpPr txBox="1"/>
          <p:nvPr/>
        </p:nvSpPr>
        <p:spPr>
          <a:xfrm>
            <a:off x="1557338" y="7303294"/>
            <a:ext cx="15973425" cy="1042138"/>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Bolton, (2022) argue the model lacks a clear methodology it lists factors but doesn't explain their relative weight or interactions. In busy clinical settings, clinicians often default back to biological treatments due to time constraints.</a:t>
            </a:r>
          </a:p>
        </p:txBody>
      </p:sp>
      <p:sp>
        <p:nvSpPr>
          <p:cNvPr id="11" name="TextBox 11"/>
          <p:cNvSpPr txBox="1"/>
          <p:nvPr/>
        </p:nvSpPr>
        <p:spPr>
          <a:xfrm>
            <a:off x="9429750" y="2143125"/>
            <a:ext cx="4189204" cy="361984"/>
          </a:xfrm>
          <a:prstGeom prst="rect">
            <a:avLst/>
          </a:prstGeom>
        </p:spPr>
        <p:txBody>
          <a:bodyPr lIns="0" tIns="0" rIns="0" bIns="0" rtlCol="0" anchor="t">
            <a:spAutoFit/>
          </a:bodyPr>
          <a:lstStyle/>
          <a:p>
            <a:pPr algn="l">
              <a:lnSpc>
                <a:spcPts val="2887"/>
              </a:lnSpc>
            </a:pPr>
            <a:r>
              <a:rPr lang="en-US" sz="2405" b="1">
                <a:solidFill>
                  <a:srgbClr val="003366"/>
                </a:solidFill>
                <a:latin typeface="Merriweather Bold"/>
                <a:ea typeface="Merriweather Bold"/>
                <a:cs typeface="Merriweather Bold"/>
                <a:sym typeface="Merriweather Bold"/>
              </a:rPr>
              <a:t>The Biopsychosocial Model</a:t>
            </a:r>
          </a:p>
        </p:txBody>
      </p:sp>
      <p:sp>
        <p:nvSpPr>
          <p:cNvPr id="12" name="TextBox 12"/>
          <p:cNvSpPr txBox="1"/>
          <p:nvPr/>
        </p:nvSpPr>
        <p:spPr>
          <a:xfrm>
            <a:off x="9429750" y="2586038"/>
            <a:ext cx="8001000" cy="1176627"/>
          </a:xfrm>
          <a:prstGeom prst="rect">
            <a:avLst/>
          </a:prstGeom>
        </p:spPr>
        <p:txBody>
          <a:bodyPr lIns="0" tIns="0" rIns="0" bIns="0" rtlCol="0" anchor="t">
            <a:spAutoFit/>
          </a:bodyPr>
          <a:lstStyle/>
          <a:p>
            <a:pPr algn="l">
              <a:lnSpc>
                <a:spcPts val="4895"/>
              </a:lnSpc>
            </a:pPr>
            <a:r>
              <a:rPr lang="en-US" sz="2549">
                <a:solidFill>
                  <a:srgbClr val="334155"/>
                </a:solidFill>
                <a:latin typeface="Lato"/>
                <a:ea typeface="Lato"/>
                <a:cs typeface="Lato"/>
                <a:sym typeface="Lato"/>
              </a:rPr>
              <a:t>Introduced by George Engel (1977) as an alternative to the reductionist biomedical model.</a:t>
            </a:r>
          </a:p>
        </p:txBody>
      </p:sp>
      <p:sp>
        <p:nvSpPr>
          <p:cNvPr id="13" name="TextBox 13"/>
          <p:cNvSpPr txBox="1"/>
          <p:nvPr/>
        </p:nvSpPr>
        <p:spPr>
          <a:xfrm>
            <a:off x="9544050" y="3948113"/>
            <a:ext cx="171450" cy="466725"/>
          </a:xfrm>
          <a:prstGeom prst="rect">
            <a:avLst/>
          </a:prstGeom>
        </p:spPr>
        <p:txBody>
          <a:bodyPr lIns="0" tIns="0" rIns="0" bIns="0" rtlCol="0" anchor="t">
            <a:spAutoFit/>
          </a:bodyPr>
          <a:lstStyle/>
          <a:p>
            <a:pPr algn="l">
              <a:lnSpc>
                <a:spcPts val="2700"/>
              </a:lnSpc>
            </a:pPr>
            <a:r>
              <a:rPr lang="en-US" sz="2250">
                <a:solidFill>
                  <a:srgbClr val="334155"/>
                </a:solidFill>
                <a:latin typeface="Lato"/>
                <a:ea typeface="Lato"/>
                <a:cs typeface="Lato"/>
                <a:sym typeface="Lato"/>
              </a:rPr>
              <a:t>•</a:t>
            </a:r>
          </a:p>
        </p:txBody>
      </p:sp>
      <p:sp>
        <p:nvSpPr>
          <p:cNvPr id="14" name="TextBox 14"/>
          <p:cNvSpPr txBox="1"/>
          <p:nvPr/>
        </p:nvSpPr>
        <p:spPr>
          <a:xfrm>
            <a:off x="9829800" y="3786188"/>
            <a:ext cx="7600950" cy="557453"/>
          </a:xfrm>
          <a:prstGeom prst="rect">
            <a:avLst/>
          </a:prstGeom>
        </p:spPr>
        <p:txBody>
          <a:bodyPr lIns="0" tIns="0" rIns="0" bIns="0" rtlCol="0" anchor="t">
            <a:spAutoFit/>
          </a:bodyPr>
          <a:lstStyle/>
          <a:p>
            <a:pPr algn="l">
              <a:lnSpc>
                <a:spcPts val="4895"/>
              </a:lnSpc>
            </a:pPr>
            <a:r>
              <a:rPr lang="en-US" sz="2549" b="1">
                <a:solidFill>
                  <a:srgbClr val="334155"/>
                </a:solidFill>
                <a:latin typeface="Lato Bold"/>
                <a:ea typeface="Lato Bold"/>
                <a:cs typeface="Lato Bold"/>
                <a:sym typeface="Lato Bold"/>
              </a:rPr>
              <a:t>Bio:</a:t>
            </a:r>
            <a:r>
              <a:rPr lang="en-US" sz="2549">
                <a:solidFill>
                  <a:srgbClr val="334155"/>
                </a:solidFill>
                <a:latin typeface="Lato"/>
                <a:ea typeface="Lato"/>
                <a:cs typeface="Lato"/>
                <a:sym typeface="Lato"/>
              </a:rPr>
              <a:t> Genetics, bacteria, physical health.</a:t>
            </a:r>
          </a:p>
        </p:txBody>
      </p:sp>
      <p:sp>
        <p:nvSpPr>
          <p:cNvPr id="15" name="TextBox 15"/>
          <p:cNvSpPr txBox="1"/>
          <p:nvPr/>
        </p:nvSpPr>
        <p:spPr>
          <a:xfrm>
            <a:off x="9544050" y="4519613"/>
            <a:ext cx="171450" cy="466725"/>
          </a:xfrm>
          <a:prstGeom prst="rect">
            <a:avLst/>
          </a:prstGeom>
        </p:spPr>
        <p:txBody>
          <a:bodyPr lIns="0" tIns="0" rIns="0" bIns="0" rtlCol="0" anchor="t">
            <a:spAutoFit/>
          </a:bodyPr>
          <a:lstStyle/>
          <a:p>
            <a:pPr algn="l">
              <a:lnSpc>
                <a:spcPts val="2700"/>
              </a:lnSpc>
            </a:pPr>
            <a:r>
              <a:rPr lang="en-US" sz="2250">
                <a:solidFill>
                  <a:srgbClr val="334155"/>
                </a:solidFill>
                <a:latin typeface="Lato"/>
                <a:ea typeface="Lato"/>
                <a:cs typeface="Lato"/>
                <a:sym typeface="Lato"/>
              </a:rPr>
              <a:t>•</a:t>
            </a:r>
          </a:p>
        </p:txBody>
      </p:sp>
      <p:sp>
        <p:nvSpPr>
          <p:cNvPr id="16" name="TextBox 16"/>
          <p:cNvSpPr txBox="1"/>
          <p:nvPr/>
        </p:nvSpPr>
        <p:spPr>
          <a:xfrm>
            <a:off x="9829800" y="4357688"/>
            <a:ext cx="7600950" cy="557453"/>
          </a:xfrm>
          <a:prstGeom prst="rect">
            <a:avLst/>
          </a:prstGeom>
        </p:spPr>
        <p:txBody>
          <a:bodyPr lIns="0" tIns="0" rIns="0" bIns="0" rtlCol="0" anchor="t">
            <a:spAutoFit/>
          </a:bodyPr>
          <a:lstStyle/>
          <a:p>
            <a:pPr algn="l">
              <a:lnSpc>
                <a:spcPts val="4895"/>
              </a:lnSpc>
            </a:pPr>
            <a:r>
              <a:rPr lang="en-US" sz="2549" b="1">
                <a:solidFill>
                  <a:srgbClr val="334155"/>
                </a:solidFill>
                <a:latin typeface="Lato Bold"/>
                <a:ea typeface="Lato Bold"/>
                <a:cs typeface="Lato Bold"/>
                <a:sym typeface="Lato Bold"/>
              </a:rPr>
              <a:t>Psycho:</a:t>
            </a:r>
            <a:r>
              <a:rPr lang="en-US" sz="2549">
                <a:solidFill>
                  <a:srgbClr val="334155"/>
                </a:solidFill>
                <a:latin typeface="Lato"/>
                <a:ea typeface="Lato"/>
                <a:cs typeface="Lato"/>
                <a:sym typeface="Lato"/>
              </a:rPr>
              <a:t> Beliefs, stress, coping mechanisms.</a:t>
            </a:r>
          </a:p>
        </p:txBody>
      </p:sp>
      <p:sp>
        <p:nvSpPr>
          <p:cNvPr id="17" name="TextBox 17"/>
          <p:cNvSpPr txBox="1"/>
          <p:nvPr/>
        </p:nvSpPr>
        <p:spPr>
          <a:xfrm>
            <a:off x="9544050" y="5091113"/>
            <a:ext cx="171450" cy="466725"/>
          </a:xfrm>
          <a:prstGeom prst="rect">
            <a:avLst/>
          </a:prstGeom>
        </p:spPr>
        <p:txBody>
          <a:bodyPr lIns="0" tIns="0" rIns="0" bIns="0" rtlCol="0" anchor="t">
            <a:spAutoFit/>
          </a:bodyPr>
          <a:lstStyle/>
          <a:p>
            <a:pPr algn="l">
              <a:lnSpc>
                <a:spcPts val="2700"/>
              </a:lnSpc>
            </a:pPr>
            <a:r>
              <a:rPr lang="en-US" sz="2250">
                <a:solidFill>
                  <a:srgbClr val="334155"/>
                </a:solidFill>
                <a:latin typeface="Lato"/>
                <a:ea typeface="Lato"/>
                <a:cs typeface="Lato"/>
                <a:sym typeface="Lato"/>
              </a:rPr>
              <a:t>•</a:t>
            </a:r>
          </a:p>
        </p:txBody>
      </p:sp>
      <p:sp>
        <p:nvSpPr>
          <p:cNvPr id="18" name="TextBox 18"/>
          <p:cNvSpPr txBox="1"/>
          <p:nvPr/>
        </p:nvSpPr>
        <p:spPr>
          <a:xfrm>
            <a:off x="9829800" y="4929187"/>
            <a:ext cx="7600950" cy="557453"/>
          </a:xfrm>
          <a:prstGeom prst="rect">
            <a:avLst/>
          </a:prstGeom>
        </p:spPr>
        <p:txBody>
          <a:bodyPr lIns="0" tIns="0" rIns="0" bIns="0" rtlCol="0" anchor="t">
            <a:spAutoFit/>
          </a:bodyPr>
          <a:lstStyle/>
          <a:p>
            <a:pPr algn="l">
              <a:lnSpc>
                <a:spcPts val="4895"/>
              </a:lnSpc>
            </a:pPr>
            <a:r>
              <a:rPr lang="en-US" sz="2549" b="1">
                <a:solidFill>
                  <a:srgbClr val="334155"/>
                </a:solidFill>
                <a:latin typeface="Lato Bold"/>
                <a:ea typeface="Lato Bold"/>
                <a:cs typeface="Lato Bold"/>
                <a:sym typeface="Lato Bold"/>
              </a:rPr>
              <a:t>Social:</a:t>
            </a:r>
            <a:r>
              <a:rPr lang="en-US" sz="2549">
                <a:solidFill>
                  <a:srgbClr val="334155"/>
                </a:solidFill>
                <a:latin typeface="Lato"/>
                <a:ea typeface="Lato"/>
                <a:cs typeface="Lato"/>
                <a:sym typeface="Lato"/>
              </a:rPr>
              <a:t> Socioeconomic status, culture, relationships.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57250" y="2143125"/>
            <a:ext cx="5286375" cy="3457575"/>
            <a:chOff x="0" y="0"/>
            <a:chExt cx="7048500" cy="4610100"/>
          </a:xfrm>
        </p:grpSpPr>
        <p:sp>
          <p:nvSpPr>
            <p:cNvPr id="3" name="Freeform 3" descr="image.png"/>
            <p:cNvSpPr/>
            <p:nvPr/>
          </p:nvSpPr>
          <p:spPr>
            <a:xfrm>
              <a:off x="0" y="0"/>
              <a:ext cx="7048500" cy="4610100"/>
            </a:xfrm>
            <a:custGeom>
              <a:avLst/>
              <a:gdLst/>
              <a:ahLst/>
              <a:cxnLst/>
              <a:rect l="l" t="t" r="r" b="b"/>
              <a:pathLst>
                <a:path w="7048500" h="4610100">
                  <a:moveTo>
                    <a:pt x="0" y="0"/>
                  </a:moveTo>
                  <a:lnTo>
                    <a:pt x="7048500" y="0"/>
                  </a:lnTo>
                  <a:lnTo>
                    <a:pt x="7048500" y="4610100"/>
                  </a:lnTo>
                  <a:lnTo>
                    <a:pt x="0" y="4610100"/>
                  </a:lnTo>
                  <a:lnTo>
                    <a:pt x="0" y="0"/>
                  </a:lnTo>
                  <a:close/>
                </a:path>
              </a:pathLst>
            </a:custGeom>
            <a:blipFill>
              <a:blip r:embed="rId3"/>
              <a:stretch>
                <a:fillRect/>
              </a:stretch>
            </a:blipFill>
          </p:spPr>
        </p:sp>
      </p:grpSp>
      <p:grpSp>
        <p:nvGrpSpPr>
          <p:cNvPr id="4" name="Group 4"/>
          <p:cNvGrpSpPr/>
          <p:nvPr/>
        </p:nvGrpSpPr>
        <p:grpSpPr>
          <a:xfrm>
            <a:off x="6500812" y="2143125"/>
            <a:ext cx="5286375" cy="3457575"/>
            <a:chOff x="0" y="0"/>
            <a:chExt cx="7048500" cy="4610100"/>
          </a:xfrm>
        </p:grpSpPr>
        <p:sp>
          <p:nvSpPr>
            <p:cNvPr id="5" name="Freeform 5" descr="image.png"/>
            <p:cNvSpPr/>
            <p:nvPr/>
          </p:nvSpPr>
          <p:spPr>
            <a:xfrm>
              <a:off x="0" y="0"/>
              <a:ext cx="7048500" cy="4610100"/>
            </a:xfrm>
            <a:custGeom>
              <a:avLst/>
              <a:gdLst/>
              <a:ahLst/>
              <a:cxnLst/>
              <a:rect l="l" t="t" r="r" b="b"/>
              <a:pathLst>
                <a:path w="7048500" h="4610100">
                  <a:moveTo>
                    <a:pt x="0" y="0"/>
                  </a:moveTo>
                  <a:lnTo>
                    <a:pt x="7048500" y="0"/>
                  </a:lnTo>
                  <a:lnTo>
                    <a:pt x="7048500" y="4610100"/>
                  </a:lnTo>
                  <a:lnTo>
                    <a:pt x="0" y="4610100"/>
                  </a:lnTo>
                  <a:lnTo>
                    <a:pt x="0" y="0"/>
                  </a:lnTo>
                  <a:close/>
                </a:path>
              </a:pathLst>
            </a:custGeom>
            <a:blipFill>
              <a:blip r:embed="rId3"/>
              <a:stretch>
                <a:fillRect/>
              </a:stretch>
            </a:blipFill>
          </p:spPr>
        </p:sp>
      </p:grpSp>
      <p:grpSp>
        <p:nvGrpSpPr>
          <p:cNvPr id="6" name="Group 6"/>
          <p:cNvGrpSpPr/>
          <p:nvPr/>
        </p:nvGrpSpPr>
        <p:grpSpPr>
          <a:xfrm>
            <a:off x="12144375" y="2143125"/>
            <a:ext cx="5286375" cy="3457575"/>
            <a:chOff x="0" y="0"/>
            <a:chExt cx="7048500" cy="4610100"/>
          </a:xfrm>
        </p:grpSpPr>
        <p:sp>
          <p:nvSpPr>
            <p:cNvPr id="7" name="Freeform 7" descr="image.png"/>
            <p:cNvSpPr/>
            <p:nvPr/>
          </p:nvSpPr>
          <p:spPr>
            <a:xfrm>
              <a:off x="0" y="0"/>
              <a:ext cx="7048500" cy="4610100"/>
            </a:xfrm>
            <a:custGeom>
              <a:avLst/>
              <a:gdLst/>
              <a:ahLst/>
              <a:cxnLst/>
              <a:rect l="l" t="t" r="r" b="b"/>
              <a:pathLst>
                <a:path w="7048500" h="4610100">
                  <a:moveTo>
                    <a:pt x="0" y="0"/>
                  </a:moveTo>
                  <a:lnTo>
                    <a:pt x="7048500" y="0"/>
                  </a:lnTo>
                  <a:lnTo>
                    <a:pt x="7048500" y="4610100"/>
                  </a:lnTo>
                  <a:lnTo>
                    <a:pt x="0" y="4610100"/>
                  </a:lnTo>
                  <a:lnTo>
                    <a:pt x="0" y="0"/>
                  </a:lnTo>
                  <a:close/>
                </a:path>
              </a:pathLst>
            </a:custGeom>
            <a:blipFill>
              <a:blip r:embed="rId4"/>
              <a:stretch>
                <a:fillRect/>
              </a:stretch>
            </a:blipFill>
          </p:spPr>
        </p:sp>
      </p:grpSp>
      <p:grpSp>
        <p:nvGrpSpPr>
          <p:cNvPr id="8" name="Group 8"/>
          <p:cNvGrpSpPr/>
          <p:nvPr/>
        </p:nvGrpSpPr>
        <p:grpSpPr>
          <a:xfrm>
            <a:off x="857250" y="1671638"/>
            <a:ext cx="16573500" cy="42862"/>
            <a:chOff x="0" y="0"/>
            <a:chExt cx="22098000" cy="57150"/>
          </a:xfrm>
        </p:grpSpPr>
        <p:sp>
          <p:nvSpPr>
            <p:cNvPr id="9" name="Freeform 9"/>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10" name="Freeform 10"/>
          <p:cNvSpPr/>
          <p:nvPr/>
        </p:nvSpPr>
        <p:spPr>
          <a:xfrm>
            <a:off x="1285875" y="7336239"/>
            <a:ext cx="4222572" cy="2378537"/>
          </a:xfrm>
          <a:custGeom>
            <a:avLst/>
            <a:gdLst/>
            <a:ahLst/>
            <a:cxnLst/>
            <a:rect l="l" t="t" r="r" b="b"/>
            <a:pathLst>
              <a:path w="4222572" h="2378537">
                <a:moveTo>
                  <a:pt x="0" y="0"/>
                </a:moveTo>
                <a:lnTo>
                  <a:pt x="4222572" y="0"/>
                </a:lnTo>
                <a:lnTo>
                  <a:pt x="4222572" y="2378538"/>
                </a:lnTo>
                <a:lnTo>
                  <a:pt x="0" y="2378538"/>
                </a:lnTo>
                <a:lnTo>
                  <a:pt x="0" y="0"/>
                </a:lnTo>
                <a:close/>
              </a:path>
            </a:pathLst>
          </a:custGeom>
          <a:blipFill>
            <a:blip r:embed="rId5"/>
            <a:stretch>
              <a:fillRect/>
            </a:stretch>
          </a:blipFill>
        </p:spPr>
      </p:sp>
      <p:sp>
        <p:nvSpPr>
          <p:cNvPr id="11" name="Freeform 11"/>
          <p:cNvSpPr/>
          <p:nvPr/>
        </p:nvSpPr>
        <p:spPr>
          <a:xfrm>
            <a:off x="6929438" y="6960402"/>
            <a:ext cx="4725707" cy="2947829"/>
          </a:xfrm>
          <a:custGeom>
            <a:avLst/>
            <a:gdLst/>
            <a:ahLst/>
            <a:cxnLst/>
            <a:rect l="l" t="t" r="r" b="b"/>
            <a:pathLst>
              <a:path w="4725707" h="2947829">
                <a:moveTo>
                  <a:pt x="0" y="0"/>
                </a:moveTo>
                <a:lnTo>
                  <a:pt x="4725707" y="0"/>
                </a:lnTo>
                <a:lnTo>
                  <a:pt x="4725707" y="2947829"/>
                </a:lnTo>
                <a:lnTo>
                  <a:pt x="0" y="2947829"/>
                </a:lnTo>
                <a:lnTo>
                  <a:pt x="0" y="0"/>
                </a:lnTo>
                <a:close/>
              </a:path>
            </a:pathLst>
          </a:custGeom>
          <a:blipFill>
            <a:blip r:embed="rId6"/>
            <a:stretch>
              <a:fillRect t="-10116" b="-10116"/>
            </a:stretch>
          </a:blipFill>
        </p:spPr>
      </p:sp>
      <p:sp>
        <p:nvSpPr>
          <p:cNvPr id="12" name="Freeform 12"/>
          <p:cNvSpPr/>
          <p:nvPr/>
        </p:nvSpPr>
        <p:spPr>
          <a:xfrm>
            <a:off x="12268139" y="6960402"/>
            <a:ext cx="4991161" cy="2813767"/>
          </a:xfrm>
          <a:custGeom>
            <a:avLst/>
            <a:gdLst/>
            <a:ahLst/>
            <a:cxnLst/>
            <a:rect l="l" t="t" r="r" b="b"/>
            <a:pathLst>
              <a:path w="4991161" h="2813767">
                <a:moveTo>
                  <a:pt x="0" y="0"/>
                </a:moveTo>
                <a:lnTo>
                  <a:pt x="4991161" y="0"/>
                </a:lnTo>
                <a:lnTo>
                  <a:pt x="4991161" y="2813767"/>
                </a:lnTo>
                <a:lnTo>
                  <a:pt x="0" y="2813767"/>
                </a:lnTo>
                <a:lnTo>
                  <a:pt x="0" y="0"/>
                </a:lnTo>
                <a:close/>
              </a:path>
            </a:pathLst>
          </a:custGeom>
          <a:blipFill>
            <a:blip r:embed="rId7"/>
            <a:stretch>
              <a:fillRect/>
            </a:stretch>
          </a:blipFill>
        </p:spPr>
      </p:sp>
      <p:sp>
        <p:nvSpPr>
          <p:cNvPr id="13" name="TextBox 13"/>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POLICY AND GOVERNANCE</a:t>
            </a:r>
          </a:p>
        </p:txBody>
      </p:sp>
      <p:sp>
        <p:nvSpPr>
          <p:cNvPr id="14" name="TextBox 14"/>
          <p:cNvSpPr txBox="1"/>
          <p:nvPr/>
        </p:nvSpPr>
        <p:spPr>
          <a:xfrm>
            <a:off x="1157288" y="5724525"/>
            <a:ext cx="15973425" cy="1585115"/>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The weakness of integration is the funding gap in social care. And until there is a long-term funding agreement regarding social care, it will continue to place an over-strain on the NHS in the form of bed blocking, no matter how well couples policies are on the paper (Matos et al., 2025).</a:t>
            </a:r>
          </a:p>
        </p:txBody>
      </p:sp>
      <p:sp>
        <p:nvSpPr>
          <p:cNvPr id="15" name="TextBox 15"/>
          <p:cNvSpPr txBox="1"/>
          <p:nvPr/>
        </p:nvSpPr>
        <p:spPr>
          <a:xfrm>
            <a:off x="1285875" y="2500312"/>
            <a:ext cx="4725591" cy="371394"/>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The Health and Care Act 2022</a:t>
            </a:r>
          </a:p>
        </p:txBody>
      </p:sp>
      <p:sp>
        <p:nvSpPr>
          <p:cNvPr id="16" name="TextBox 16"/>
          <p:cNvSpPr txBox="1"/>
          <p:nvPr/>
        </p:nvSpPr>
        <p:spPr>
          <a:xfrm>
            <a:off x="1285875" y="3424237"/>
            <a:ext cx="4500562" cy="1533525"/>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Legally mandated the creation of ICSs across England to facilitate collaborative, place-based care.</a:t>
            </a:r>
          </a:p>
        </p:txBody>
      </p:sp>
      <p:sp>
        <p:nvSpPr>
          <p:cNvPr id="17" name="TextBox 17"/>
          <p:cNvSpPr txBox="1"/>
          <p:nvPr/>
        </p:nvSpPr>
        <p:spPr>
          <a:xfrm>
            <a:off x="6929438" y="2500312"/>
            <a:ext cx="3459885" cy="371394"/>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Preventive Care Focus</a:t>
            </a:r>
          </a:p>
        </p:txBody>
      </p:sp>
      <p:sp>
        <p:nvSpPr>
          <p:cNvPr id="18" name="TextBox 18"/>
          <p:cNvSpPr txBox="1"/>
          <p:nvPr/>
        </p:nvSpPr>
        <p:spPr>
          <a:xfrm>
            <a:off x="6929438" y="3024187"/>
            <a:ext cx="4500562" cy="1585115"/>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Policies shifting from "cure" to "care," prioritizing mental health parity and obesity reduction.</a:t>
            </a:r>
          </a:p>
        </p:txBody>
      </p:sp>
      <p:sp>
        <p:nvSpPr>
          <p:cNvPr id="19" name="TextBox 19"/>
          <p:cNvSpPr txBox="1"/>
          <p:nvPr/>
        </p:nvSpPr>
        <p:spPr>
          <a:xfrm>
            <a:off x="12573000"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Governance Challenges</a:t>
            </a:r>
          </a:p>
        </p:txBody>
      </p:sp>
      <p:sp>
        <p:nvSpPr>
          <p:cNvPr id="20" name="TextBox 20"/>
          <p:cNvSpPr txBox="1"/>
          <p:nvPr/>
        </p:nvSpPr>
        <p:spPr>
          <a:xfrm>
            <a:off x="12573000" y="3024187"/>
            <a:ext cx="4500562" cy="1585115"/>
          </a:xfrm>
          <a:prstGeom prst="rect">
            <a:avLst/>
          </a:prstGeom>
        </p:spPr>
        <p:txBody>
          <a:bodyPr lIns="0" tIns="0" rIns="0" bIns="0" rtlCol="0" anchor="t">
            <a:spAutoFit/>
          </a:bodyPr>
          <a:lstStyle/>
          <a:p>
            <a:pPr algn="l">
              <a:lnSpc>
                <a:spcPts val="4320"/>
              </a:lnSpc>
            </a:pPr>
            <a:r>
              <a:rPr lang="en-US" sz="2250" b="1">
                <a:solidFill>
                  <a:srgbClr val="334155"/>
                </a:solidFill>
                <a:latin typeface="Lato Bold"/>
                <a:ea typeface="Lato Bold"/>
                <a:cs typeface="Lato Bold"/>
                <a:sym typeface="Lato Bold"/>
              </a:rPr>
              <a:t>Regulatory Silos:</a:t>
            </a:r>
            <a:r>
              <a:rPr lang="en-US" sz="2250">
                <a:solidFill>
                  <a:srgbClr val="334155"/>
                </a:solidFill>
                <a:latin typeface="Lato"/>
                <a:ea typeface="Lato"/>
                <a:cs typeface="Lato"/>
                <a:sym typeface="Lato"/>
              </a:rPr>
              <a:t> Different funding streams for social care (local gov) vs. health (NHS).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10472738"/>
            <a:ext cx="16573500" cy="2357438"/>
            <a:chOff x="0" y="0"/>
            <a:chExt cx="22098000" cy="3143250"/>
          </a:xfrm>
        </p:grpSpPr>
        <p:sp>
          <p:nvSpPr>
            <p:cNvPr id="5" name="Freeform 5" descr="image.png"/>
            <p:cNvSpPr/>
            <p:nvPr/>
          </p:nvSpPr>
          <p:spPr>
            <a:xfrm>
              <a:off x="0" y="0"/>
              <a:ext cx="22098000" cy="3143250"/>
            </a:xfrm>
            <a:custGeom>
              <a:avLst/>
              <a:gdLst/>
              <a:ahLst/>
              <a:cxnLst/>
              <a:rect l="l" t="t" r="r" b="b"/>
              <a:pathLst>
                <a:path w="22098000" h="3143250">
                  <a:moveTo>
                    <a:pt x="0" y="0"/>
                  </a:moveTo>
                  <a:lnTo>
                    <a:pt x="22098000" y="0"/>
                  </a:lnTo>
                  <a:lnTo>
                    <a:pt x="22098000" y="3143250"/>
                  </a:lnTo>
                  <a:lnTo>
                    <a:pt x="0" y="3143250"/>
                  </a:lnTo>
                  <a:lnTo>
                    <a:pt x="0" y="0"/>
                  </a:lnTo>
                  <a:close/>
                </a:path>
              </a:pathLst>
            </a:custGeom>
            <a:blipFill>
              <a:blip r:embed="rId4"/>
              <a:stretch>
                <a:fillRect/>
              </a:stretch>
            </a:blipFill>
          </p:spPr>
        </p:sp>
      </p:grpSp>
      <p:grpSp>
        <p:nvGrpSpPr>
          <p:cNvPr id="6" name="Group 6"/>
          <p:cNvGrpSpPr/>
          <p:nvPr/>
        </p:nvGrpSpPr>
        <p:grpSpPr>
          <a:xfrm>
            <a:off x="857250" y="1671638"/>
            <a:ext cx="16573500" cy="42862"/>
            <a:chOff x="0" y="0"/>
            <a:chExt cx="22098000" cy="57150"/>
          </a:xfrm>
        </p:grpSpPr>
        <p:sp>
          <p:nvSpPr>
            <p:cNvPr id="7" name="Freeform 7"/>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grpSp>
        <p:nvGrpSpPr>
          <p:cNvPr id="8" name="Group 8"/>
          <p:cNvGrpSpPr/>
          <p:nvPr/>
        </p:nvGrpSpPr>
        <p:grpSpPr>
          <a:xfrm>
            <a:off x="1157288" y="10794206"/>
            <a:ext cx="285750" cy="228600"/>
            <a:chOff x="0" y="0"/>
            <a:chExt cx="381000" cy="304800"/>
          </a:xfrm>
        </p:grpSpPr>
        <p:sp>
          <p:nvSpPr>
            <p:cNvPr id="9" name="Freeform 9" descr="image.png"/>
            <p:cNvSpPr/>
            <p:nvPr/>
          </p:nvSpPr>
          <p:spPr>
            <a:xfrm>
              <a:off x="0" y="0"/>
              <a:ext cx="381000" cy="304800"/>
            </a:xfrm>
            <a:custGeom>
              <a:avLst/>
              <a:gdLst/>
              <a:ahLst/>
              <a:cxnLst/>
              <a:rect l="l" t="t" r="r" b="b"/>
              <a:pathLst>
                <a:path w="381000" h="304800">
                  <a:moveTo>
                    <a:pt x="0" y="0"/>
                  </a:moveTo>
                  <a:lnTo>
                    <a:pt x="381000" y="0"/>
                  </a:lnTo>
                  <a:lnTo>
                    <a:pt x="381000" y="304800"/>
                  </a:lnTo>
                  <a:lnTo>
                    <a:pt x="0" y="304800"/>
                  </a:lnTo>
                  <a:lnTo>
                    <a:pt x="0" y="0"/>
                  </a:lnTo>
                  <a:close/>
                </a:path>
              </a:pathLst>
            </a:custGeom>
            <a:blipFill>
              <a:blip r:embed="rId5"/>
              <a:stretch>
                <a:fillRect b="-6250"/>
              </a:stretch>
            </a:blipFill>
          </p:spPr>
        </p:sp>
      </p:grpSp>
      <p:grpSp>
        <p:nvGrpSpPr>
          <p:cNvPr id="10" name="Group 10"/>
          <p:cNvGrpSpPr/>
          <p:nvPr/>
        </p:nvGrpSpPr>
        <p:grpSpPr>
          <a:xfrm>
            <a:off x="857250" y="3398913"/>
            <a:ext cx="275332" cy="300038"/>
            <a:chOff x="0" y="0"/>
            <a:chExt cx="367109" cy="400050"/>
          </a:xfrm>
        </p:grpSpPr>
        <p:sp>
          <p:nvSpPr>
            <p:cNvPr id="11" name="Freeform 11" descr="image.png"/>
            <p:cNvSpPr/>
            <p:nvPr/>
          </p:nvSpPr>
          <p:spPr>
            <a:xfrm>
              <a:off x="0" y="0"/>
              <a:ext cx="367109" cy="400050"/>
            </a:xfrm>
            <a:custGeom>
              <a:avLst/>
              <a:gdLst/>
              <a:ahLst/>
              <a:cxnLst/>
              <a:rect l="l" t="t" r="r" b="b"/>
              <a:pathLst>
                <a:path w="367109" h="400050">
                  <a:moveTo>
                    <a:pt x="0" y="0"/>
                  </a:moveTo>
                  <a:lnTo>
                    <a:pt x="367109" y="0"/>
                  </a:lnTo>
                  <a:lnTo>
                    <a:pt x="367109" y="400050"/>
                  </a:lnTo>
                  <a:lnTo>
                    <a:pt x="0" y="400050"/>
                  </a:lnTo>
                  <a:lnTo>
                    <a:pt x="0" y="0"/>
                  </a:lnTo>
                  <a:close/>
                </a:path>
              </a:pathLst>
            </a:custGeom>
            <a:blipFill>
              <a:blip r:embed="rId6"/>
              <a:stretch>
                <a:fillRect l="-1891" r="-1891"/>
              </a:stretch>
            </a:blipFill>
          </p:spPr>
        </p:sp>
      </p:grpSp>
      <p:grpSp>
        <p:nvGrpSpPr>
          <p:cNvPr id="12" name="Group 12"/>
          <p:cNvGrpSpPr/>
          <p:nvPr/>
        </p:nvGrpSpPr>
        <p:grpSpPr>
          <a:xfrm>
            <a:off x="857250" y="5143500"/>
            <a:ext cx="275332" cy="300038"/>
            <a:chOff x="0" y="0"/>
            <a:chExt cx="367109" cy="400050"/>
          </a:xfrm>
        </p:grpSpPr>
        <p:sp>
          <p:nvSpPr>
            <p:cNvPr id="13" name="Freeform 13" descr="image.png"/>
            <p:cNvSpPr/>
            <p:nvPr/>
          </p:nvSpPr>
          <p:spPr>
            <a:xfrm>
              <a:off x="0" y="0"/>
              <a:ext cx="367109" cy="400050"/>
            </a:xfrm>
            <a:custGeom>
              <a:avLst/>
              <a:gdLst/>
              <a:ahLst/>
              <a:cxnLst/>
              <a:rect l="l" t="t" r="r" b="b"/>
              <a:pathLst>
                <a:path w="367109" h="400050">
                  <a:moveTo>
                    <a:pt x="0" y="0"/>
                  </a:moveTo>
                  <a:lnTo>
                    <a:pt x="367109" y="0"/>
                  </a:lnTo>
                  <a:lnTo>
                    <a:pt x="367109" y="400050"/>
                  </a:lnTo>
                  <a:lnTo>
                    <a:pt x="0" y="400050"/>
                  </a:lnTo>
                  <a:lnTo>
                    <a:pt x="0" y="0"/>
                  </a:lnTo>
                  <a:close/>
                </a:path>
              </a:pathLst>
            </a:custGeom>
            <a:blipFill>
              <a:blip r:embed="rId6"/>
              <a:stretch>
                <a:fillRect l="-1891" r="-1891"/>
              </a:stretch>
            </a:blipFill>
          </p:spPr>
        </p:sp>
      </p:grpSp>
      <p:grpSp>
        <p:nvGrpSpPr>
          <p:cNvPr id="14" name="Group 14"/>
          <p:cNvGrpSpPr/>
          <p:nvPr/>
        </p:nvGrpSpPr>
        <p:grpSpPr>
          <a:xfrm>
            <a:off x="857250" y="6804763"/>
            <a:ext cx="275332" cy="300038"/>
            <a:chOff x="0" y="0"/>
            <a:chExt cx="367109" cy="400050"/>
          </a:xfrm>
        </p:grpSpPr>
        <p:sp>
          <p:nvSpPr>
            <p:cNvPr id="15" name="Freeform 15" descr="image.png"/>
            <p:cNvSpPr/>
            <p:nvPr/>
          </p:nvSpPr>
          <p:spPr>
            <a:xfrm>
              <a:off x="0" y="0"/>
              <a:ext cx="367109" cy="400050"/>
            </a:xfrm>
            <a:custGeom>
              <a:avLst/>
              <a:gdLst/>
              <a:ahLst/>
              <a:cxnLst/>
              <a:rect l="l" t="t" r="r" b="b"/>
              <a:pathLst>
                <a:path w="367109" h="400050">
                  <a:moveTo>
                    <a:pt x="0" y="0"/>
                  </a:moveTo>
                  <a:lnTo>
                    <a:pt x="367109" y="0"/>
                  </a:lnTo>
                  <a:lnTo>
                    <a:pt x="367109" y="400050"/>
                  </a:lnTo>
                  <a:lnTo>
                    <a:pt x="0" y="400050"/>
                  </a:lnTo>
                  <a:lnTo>
                    <a:pt x="0" y="0"/>
                  </a:lnTo>
                  <a:close/>
                </a:path>
              </a:pathLst>
            </a:custGeom>
            <a:blipFill>
              <a:blip r:embed="rId6"/>
              <a:stretch>
                <a:fillRect l="-1891" r="-1891"/>
              </a:stretch>
            </a:blipFill>
          </p:spPr>
        </p:sp>
      </p:grpSp>
      <p:sp>
        <p:nvSpPr>
          <p:cNvPr id="16" name="Freeform 16"/>
          <p:cNvSpPr/>
          <p:nvPr/>
        </p:nvSpPr>
        <p:spPr>
          <a:xfrm>
            <a:off x="8813624" y="2498801"/>
            <a:ext cx="7934098" cy="5289399"/>
          </a:xfrm>
          <a:custGeom>
            <a:avLst/>
            <a:gdLst/>
            <a:ahLst/>
            <a:cxnLst/>
            <a:rect l="l" t="t" r="r" b="b"/>
            <a:pathLst>
              <a:path w="7934098" h="5289399">
                <a:moveTo>
                  <a:pt x="0" y="0"/>
                </a:moveTo>
                <a:lnTo>
                  <a:pt x="7934098" y="0"/>
                </a:lnTo>
                <a:lnTo>
                  <a:pt x="7934098" y="5289398"/>
                </a:lnTo>
                <a:lnTo>
                  <a:pt x="0" y="5289398"/>
                </a:lnTo>
                <a:lnTo>
                  <a:pt x="0" y="0"/>
                </a:lnTo>
                <a:close/>
              </a:path>
            </a:pathLst>
          </a:custGeom>
          <a:blipFill>
            <a:blip r:embed="rId7"/>
            <a:stretch>
              <a:fillRect/>
            </a:stretch>
          </a:blipFill>
        </p:spPr>
      </p:sp>
      <p:sp>
        <p:nvSpPr>
          <p:cNvPr id="17" name="TextBox 17"/>
          <p:cNvSpPr txBox="1"/>
          <p:nvPr/>
        </p:nvSpPr>
        <p:spPr>
          <a:xfrm>
            <a:off x="857250" y="857250"/>
            <a:ext cx="17402175" cy="647771"/>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SERVICE DELIVERY INTEGRATION</a:t>
            </a:r>
          </a:p>
        </p:txBody>
      </p:sp>
      <p:sp>
        <p:nvSpPr>
          <p:cNvPr id="18" name="TextBox 18"/>
          <p:cNvSpPr txBox="1"/>
          <p:nvPr/>
        </p:nvSpPr>
        <p:spPr>
          <a:xfrm>
            <a:off x="857250" y="2498801"/>
            <a:ext cx="4640859" cy="409585"/>
          </a:xfrm>
          <a:prstGeom prst="rect">
            <a:avLst/>
          </a:prstGeom>
        </p:spPr>
        <p:txBody>
          <a:bodyPr lIns="0" tIns="0" rIns="0" bIns="0" rtlCol="0" anchor="t">
            <a:spAutoFit/>
          </a:bodyPr>
          <a:lstStyle/>
          <a:p>
            <a:pPr algn="l">
              <a:lnSpc>
                <a:spcPts val="3247"/>
              </a:lnSpc>
            </a:pPr>
            <a:r>
              <a:rPr lang="en-US" sz="2705" b="1">
                <a:solidFill>
                  <a:srgbClr val="003366"/>
                </a:solidFill>
                <a:latin typeface="Merriweather Bold"/>
                <a:ea typeface="Merriweather Bold"/>
                <a:cs typeface="Merriweather Bold"/>
                <a:sym typeface="Merriweather Bold"/>
              </a:rPr>
              <a:t>Integrated Care Models</a:t>
            </a:r>
          </a:p>
        </p:txBody>
      </p:sp>
      <p:sp>
        <p:nvSpPr>
          <p:cNvPr id="19" name="TextBox 19"/>
          <p:cNvSpPr txBox="1"/>
          <p:nvPr/>
        </p:nvSpPr>
        <p:spPr>
          <a:xfrm>
            <a:off x="1201415" y="3208413"/>
            <a:ext cx="7089796" cy="1301453"/>
          </a:xfrm>
          <a:prstGeom prst="rect">
            <a:avLst/>
          </a:prstGeom>
        </p:spPr>
        <p:txBody>
          <a:bodyPr lIns="0" tIns="0" rIns="0" bIns="0" rtlCol="0" anchor="t">
            <a:spAutoFit/>
          </a:bodyPr>
          <a:lstStyle/>
          <a:p>
            <a:pPr algn="l">
              <a:lnSpc>
                <a:spcPts val="5471"/>
              </a:lnSpc>
            </a:pPr>
            <a:r>
              <a:rPr lang="en-US" sz="2849" b="1">
                <a:solidFill>
                  <a:srgbClr val="334155"/>
                </a:solidFill>
                <a:latin typeface="Lato Bold"/>
                <a:ea typeface="Lato Bold"/>
                <a:cs typeface="Lato Bold"/>
                <a:sym typeface="Lato Bold"/>
              </a:rPr>
              <a:t>Social Prescribing:</a:t>
            </a:r>
            <a:r>
              <a:rPr lang="en-US" sz="2849">
                <a:solidFill>
                  <a:srgbClr val="334155"/>
                </a:solidFill>
                <a:latin typeface="Lato"/>
                <a:ea typeface="Lato"/>
                <a:cs typeface="Lato"/>
                <a:sym typeface="Lato"/>
              </a:rPr>
              <a:t> GPs referring patients to community arts, gardening, or sports groups.</a:t>
            </a:r>
          </a:p>
        </p:txBody>
      </p:sp>
      <p:sp>
        <p:nvSpPr>
          <p:cNvPr id="20" name="TextBox 20"/>
          <p:cNvSpPr txBox="1"/>
          <p:nvPr/>
        </p:nvSpPr>
        <p:spPr>
          <a:xfrm>
            <a:off x="1201415" y="4953000"/>
            <a:ext cx="7089796" cy="1301453"/>
          </a:xfrm>
          <a:prstGeom prst="rect">
            <a:avLst/>
          </a:prstGeom>
        </p:spPr>
        <p:txBody>
          <a:bodyPr lIns="0" tIns="0" rIns="0" bIns="0" rtlCol="0" anchor="t">
            <a:spAutoFit/>
          </a:bodyPr>
          <a:lstStyle/>
          <a:p>
            <a:pPr algn="l">
              <a:lnSpc>
                <a:spcPts val="5471"/>
              </a:lnSpc>
            </a:pPr>
            <a:r>
              <a:rPr lang="en-US" sz="2849" b="1">
                <a:solidFill>
                  <a:srgbClr val="334155"/>
                </a:solidFill>
                <a:latin typeface="Lato Bold"/>
                <a:ea typeface="Lato Bold"/>
                <a:cs typeface="Lato Bold"/>
                <a:sym typeface="Lato Bold"/>
              </a:rPr>
              <a:t>Holistic Hospital Care:</a:t>
            </a:r>
            <a:r>
              <a:rPr lang="en-US" sz="2849">
                <a:solidFill>
                  <a:srgbClr val="334155"/>
                </a:solidFill>
                <a:latin typeface="Lato"/>
                <a:ea typeface="Lato"/>
                <a:cs typeface="Lato"/>
                <a:sym typeface="Lato"/>
              </a:rPr>
              <a:t> Integrating mental health liaison teams into A&amp;E departments.</a:t>
            </a:r>
          </a:p>
        </p:txBody>
      </p:sp>
      <p:sp>
        <p:nvSpPr>
          <p:cNvPr id="21" name="TextBox 21"/>
          <p:cNvSpPr txBox="1"/>
          <p:nvPr/>
        </p:nvSpPr>
        <p:spPr>
          <a:xfrm>
            <a:off x="1201415" y="6614263"/>
            <a:ext cx="7089796" cy="1301453"/>
          </a:xfrm>
          <a:prstGeom prst="rect">
            <a:avLst/>
          </a:prstGeom>
        </p:spPr>
        <p:txBody>
          <a:bodyPr lIns="0" tIns="0" rIns="0" bIns="0" rtlCol="0" anchor="t">
            <a:spAutoFit/>
          </a:bodyPr>
          <a:lstStyle/>
          <a:p>
            <a:pPr algn="l">
              <a:lnSpc>
                <a:spcPts val="5471"/>
              </a:lnSpc>
            </a:pPr>
            <a:r>
              <a:rPr lang="en-US" sz="2849" b="1">
                <a:solidFill>
                  <a:srgbClr val="334155"/>
                </a:solidFill>
                <a:latin typeface="Lato Bold"/>
                <a:ea typeface="Lato Bold"/>
                <a:cs typeface="Lato Bold"/>
                <a:sym typeface="Lato Bold"/>
              </a:rPr>
              <a:t>Telehealth:</a:t>
            </a:r>
            <a:r>
              <a:rPr lang="en-US" sz="2849">
                <a:solidFill>
                  <a:srgbClr val="334155"/>
                </a:solidFill>
                <a:latin typeface="Lato"/>
                <a:ea typeface="Lato"/>
                <a:cs typeface="Lato"/>
                <a:sym typeface="Lato"/>
              </a:rPr>
              <a:t> Expanding access via digital platforms (Rohwer et al.,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2143125"/>
            <a:ext cx="5286375" cy="3514725"/>
            <a:chOff x="0" y="0"/>
            <a:chExt cx="7048500" cy="4686300"/>
          </a:xfrm>
        </p:grpSpPr>
        <p:sp>
          <p:nvSpPr>
            <p:cNvPr id="5" name="Freeform 5" descr="image.png"/>
            <p:cNvSpPr/>
            <p:nvPr/>
          </p:nvSpPr>
          <p:spPr>
            <a:xfrm>
              <a:off x="0" y="0"/>
              <a:ext cx="7048500" cy="4686300"/>
            </a:xfrm>
            <a:custGeom>
              <a:avLst/>
              <a:gdLst/>
              <a:ahLst/>
              <a:cxnLst/>
              <a:rect l="l" t="t" r="r" b="b"/>
              <a:pathLst>
                <a:path w="7048500" h="4686300">
                  <a:moveTo>
                    <a:pt x="0" y="0"/>
                  </a:moveTo>
                  <a:lnTo>
                    <a:pt x="7048500" y="0"/>
                  </a:lnTo>
                  <a:lnTo>
                    <a:pt x="7048500" y="4686300"/>
                  </a:lnTo>
                  <a:lnTo>
                    <a:pt x="0" y="4686300"/>
                  </a:lnTo>
                  <a:lnTo>
                    <a:pt x="0" y="0"/>
                  </a:lnTo>
                  <a:close/>
                </a:path>
              </a:pathLst>
            </a:custGeom>
            <a:blipFill>
              <a:blip r:embed="rId4"/>
              <a:stretch>
                <a:fillRect/>
              </a:stretch>
            </a:blipFill>
          </p:spPr>
        </p:sp>
      </p:grpSp>
      <p:grpSp>
        <p:nvGrpSpPr>
          <p:cNvPr id="6" name="Group 6"/>
          <p:cNvGrpSpPr/>
          <p:nvPr/>
        </p:nvGrpSpPr>
        <p:grpSpPr>
          <a:xfrm>
            <a:off x="6500812" y="2143125"/>
            <a:ext cx="5286375" cy="3514725"/>
            <a:chOff x="0" y="0"/>
            <a:chExt cx="7048500" cy="4686300"/>
          </a:xfrm>
        </p:grpSpPr>
        <p:sp>
          <p:nvSpPr>
            <p:cNvPr id="7" name="Freeform 7" descr="image.png"/>
            <p:cNvSpPr/>
            <p:nvPr/>
          </p:nvSpPr>
          <p:spPr>
            <a:xfrm>
              <a:off x="0" y="0"/>
              <a:ext cx="7048500" cy="4686300"/>
            </a:xfrm>
            <a:custGeom>
              <a:avLst/>
              <a:gdLst/>
              <a:ahLst/>
              <a:cxnLst/>
              <a:rect l="l" t="t" r="r" b="b"/>
              <a:pathLst>
                <a:path w="7048500" h="4686300">
                  <a:moveTo>
                    <a:pt x="0" y="0"/>
                  </a:moveTo>
                  <a:lnTo>
                    <a:pt x="7048500" y="0"/>
                  </a:lnTo>
                  <a:lnTo>
                    <a:pt x="7048500" y="4686300"/>
                  </a:lnTo>
                  <a:lnTo>
                    <a:pt x="0" y="4686300"/>
                  </a:lnTo>
                  <a:lnTo>
                    <a:pt x="0" y="0"/>
                  </a:lnTo>
                  <a:close/>
                </a:path>
              </a:pathLst>
            </a:custGeom>
            <a:blipFill>
              <a:blip r:embed="rId4"/>
              <a:stretch>
                <a:fillRect/>
              </a:stretch>
            </a:blipFill>
          </p:spPr>
        </p:sp>
      </p:grpSp>
      <p:grpSp>
        <p:nvGrpSpPr>
          <p:cNvPr id="8" name="Group 8"/>
          <p:cNvGrpSpPr/>
          <p:nvPr/>
        </p:nvGrpSpPr>
        <p:grpSpPr>
          <a:xfrm>
            <a:off x="12144375" y="2143125"/>
            <a:ext cx="5286375" cy="3514725"/>
            <a:chOff x="0" y="0"/>
            <a:chExt cx="7048500" cy="4686300"/>
          </a:xfrm>
        </p:grpSpPr>
        <p:sp>
          <p:nvSpPr>
            <p:cNvPr id="9" name="Freeform 9" descr="image.png"/>
            <p:cNvSpPr/>
            <p:nvPr/>
          </p:nvSpPr>
          <p:spPr>
            <a:xfrm>
              <a:off x="0" y="0"/>
              <a:ext cx="7048500" cy="4686300"/>
            </a:xfrm>
            <a:custGeom>
              <a:avLst/>
              <a:gdLst/>
              <a:ahLst/>
              <a:cxnLst/>
              <a:rect l="l" t="t" r="r" b="b"/>
              <a:pathLst>
                <a:path w="7048500" h="4686300">
                  <a:moveTo>
                    <a:pt x="0" y="0"/>
                  </a:moveTo>
                  <a:lnTo>
                    <a:pt x="7048500" y="0"/>
                  </a:lnTo>
                  <a:lnTo>
                    <a:pt x="7048500" y="4686300"/>
                  </a:lnTo>
                  <a:lnTo>
                    <a:pt x="0" y="4686300"/>
                  </a:lnTo>
                  <a:lnTo>
                    <a:pt x="0" y="0"/>
                  </a:lnTo>
                  <a:close/>
                </a:path>
              </a:pathLst>
            </a:custGeom>
            <a:blipFill>
              <a:blip r:embed="rId4"/>
              <a:stretch>
                <a:fillRect/>
              </a:stretch>
            </a:blipFill>
          </p:spPr>
        </p:sp>
      </p:grpSp>
      <p:grpSp>
        <p:nvGrpSpPr>
          <p:cNvPr id="10" name="Group 10"/>
          <p:cNvGrpSpPr/>
          <p:nvPr/>
        </p:nvGrpSpPr>
        <p:grpSpPr>
          <a:xfrm>
            <a:off x="857250" y="1671638"/>
            <a:ext cx="16573500" cy="42862"/>
            <a:chOff x="0" y="0"/>
            <a:chExt cx="22098000" cy="57150"/>
          </a:xfrm>
        </p:grpSpPr>
        <p:sp>
          <p:nvSpPr>
            <p:cNvPr id="11" name="Freeform 11"/>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12" name="Freeform 12"/>
          <p:cNvSpPr/>
          <p:nvPr/>
        </p:nvSpPr>
        <p:spPr>
          <a:xfrm>
            <a:off x="2547409" y="7429500"/>
            <a:ext cx="5776514" cy="2371421"/>
          </a:xfrm>
          <a:custGeom>
            <a:avLst/>
            <a:gdLst/>
            <a:ahLst/>
            <a:cxnLst/>
            <a:rect l="l" t="t" r="r" b="b"/>
            <a:pathLst>
              <a:path w="5776514" h="2371421">
                <a:moveTo>
                  <a:pt x="0" y="0"/>
                </a:moveTo>
                <a:lnTo>
                  <a:pt x="5776515" y="0"/>
                </a:lnTo>
                <a:lnTo>
                  <a:pt x="5776515" y="2371421"/>
                </a:lnTo>
                <a:lnTo>
                  <a:pt x="0" y="2371421"/>
                </a:lnTo>
                <a:lnTo>
                  <a:pt x="0" y="0"/>
                </a:lnTo>
                <a:close/>
              </a:path>
            </a:pathLst>
          </a:custGeom>
          <a:blipFill>
            <a:blip r:embed="rId5"/>
            <a:stretch>
              <a:fillRect b="-12279"/>
            </a:stretch>
          </a:blipFill>
        </p:spPr>
      </p:sp>
      <p:sp>
        <p:nvSpPr>
          <p:cNvPr id="13" name="Freeform 13"/>
          <p:cNvSpPr/>
          <p:nvPr/>
        </p:nvSpPr>
        <p:spPr>
          <a:xfrm>
            <a:off x="10043680" y="7451708"/>
            <a:ext cx="5726144" cy="2413034"/>
          </a:xfrm>
          <a:custGeom>
            <a:avLst/>
            <a:gdLst/>
            <a:ahLst/>
            <a:cxnLst/>
            <a:rect l="l" t="t" r="r" b="b"/>
            <a:pathLst>
              <a:path w="5726144" h="2413034">
                <a:moveTo>
                  <a:pt x="0" y="0"/>
                </a:moveTo>
                <a:lnTo>
                  <a:pt x="5726144" y="0"/>
                </a:lnTo>
                <a:lnTo>
                  <a:pt x="5726144" y="2413034"/>
                </a:lnTo>
                <a:lnTo>
                  <a:pt x="0" y="2413034"/>
                </a:lnTo>
                <a:lnTo>
                  <a:pt x="0" y="0"/>
                </a:lnTo>
                <a:close/>
              </a:path>
            </a:pathLst>
          </a:custGeom>
          <a:blipFill>
            <a:blip r:embed="rId6"/>
            <a:stretch>
              <a:fillRect t="-15425" b="-18244"/>
            </a:stretch>
          </a:blipFill>
        </p:spPr>
      </p:sp>
      <p:sp>
        <p:nvSpPr>
          <p:cNvPr id="14" name="TextBox 14"/>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PUBLIC HEALTH INITIATIVES</a:t>
            </a:r>
          </a:p>
        </p:txBody>
      </p:sp>
      <p:sp>
        <p:nvSpPr>
          <p:cNvPr id="15" name="TextBox 15"/>
          <p:cNvSpPr txBox="1"/>
          <p:nvPr/>
        </p:nvSpPr>
        <p:spPr>
          <a:xfrm>
            <a:off x="1157287" y="5924550"/>
            <a:ext cx="15973425" cy="1042138"/>
          </a:xfrm>
          <a:prstGeom prst="rect">
            <a:avLst/>
          </a:prstGeom>
        </p:spPr>
        <p:txBody>
          <a:bodyPr lIns="0" tIns="0" rIns="0" bIns="0" rtlCol="0" anchor="t">
            <a:spAutoFit/>
          </a:bodyPr>
          <a:lstStyle/>
          <a:p>
            <a:pPr algn="l">
              <a:lnSpc>
                <a:spcPts val="4320"/>
              </a:lnSpc>
            </a:pPr>
            <a:r>
              <a:rPr lang="en-US" sz="2250">
                <a:solidFill>
                  <a:srgbClr val="334155"/>
                </a:solidFill>
                <a:latin typeface="Lato"/>
                <a:ea typeface="Lato"/>
                <a:cs typeface="Lato"/>
                <a:sym typeface="Lato"/>
              </a:rPr>
              <a:t>Campaigns often focus on individual responsibility rather than structural barriers. Telling a family in poverty to eat "5 a day" is ineffective if they live in a "food desert" with no access to affordable fresh produce (Marmot, 2020).</a:t>
            </a:r>
          </a:p>
        </p:txBody>
      </p:sp>
      <p:sp>
        <p:nvSpPr>
          <p:cNvPr id="16" name="TextBox 16"/>
          <p:cNvSpPr txBox="1"/>
          <p:nvPr/>
        </p:nvSpPr>
        <p:spPr>
          <a:xfrm>
            <a:off x="1285875"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Healthy Lifestyles</a:t>
            </a:r>
          </a:p>
        </p:txBody>
      </p:sp>
      <p:sp>
        <p:nvSpPr>
          <p:cNvPr id="17" name="TextBox 17"/>
          <p:cNvSpPr txBox="1"/>
          <p:nvPr/>
        </p:nvSpPr>
        <p:spPr>
          <a:xfrm>
            <a:off x="1285875" y="3024187"/>
            <a:ext cx="4500562" cy="2233336"/>
          </a:xfrm>
          <a:prstGeom prst="rect">
            <a:avLst/>
          </a:prstGeom>
        </p:spPr>
        <p:txBody>
          <a:bodyPr lIns="0" tIns="0" rIns="0" bIns="0" rtlCol="0" anchor="t">
            <a:spAutoFit/>
          </a:bodyPr>
          <a:lstStyle/>
          <a:p>
            <a:pPr algn="l">
              <a:lnSpc>
                <a:spcPts val="4511"/>
              </a:lnSpc>
            </a:pPr>
            <a:r>
              <a:rPr lang="en-US" sz="2349">
                <a:solidFill>
                  <a:srgbClr val="334155"/>
                </a:solidFill>
                <a:latin typeface="Lato"/>
                <a:ea typeface="Lato"/>
                <a:cs typeface="Lato"/>
                <a:sym typeface="Lato"/>
              </a:rPr>
              <a:t>Campaigns like "5 A Day" and the "Soft Drinks Industry Levy" (Sugar Tax) aimed at structural behavior change.</a:t>
            </a:r>
          </a:p>
        </p:txBody>
      </p:sp>
      <p:sp>
        <p:nvSpPr>
          <p:cNvPr id="18" name="TextBox 18"/>
          <p:cNvSpPr txBox="1"/>
          <p:nvPr/>
        </p:nvSpPr>
        <p:spPr>
          <a:xfrm>
            <a:off x="6929438"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Healthy Environments</a:t>
            </a:r>
          </a:p>
        </p:txBody>
      </p:sp>
      <p:sp>
        <p:nvSpPr>
          <p:cNvPr id="19" name="TextBox 19"/>
          <p:cNvSpPr txBox="1"/>
          <p:nvPr/>
        </p:nvSpPr>
        <p:spPr>
          <a:xfrm>
            <a:off x="6929438" y="3024187"/>
            <a:ext cx="4500562" cy="1661762"/>
          </a:xfrm>
          <a:prstGeom prst="rect">
            <a:avLst/>
          </a:prstGeom>
        </p:spPr>
        <p:txBody>
          <a:bodyPr lIns="0" tIns="0" rIns="0" bIns="0" rtlCol="0" anchor="t">
            <a:spAutoFit/>
          </a:bodyPr>
          <a:lstStyle/>
          <a:p>
            <a:pPr algn="l">
              <a:lnSpc>
                <a:spcPts val="4511"/>
              </a:lnSpc>
            </a:pPr>
            <a:r>
              <a:rPr lang="en-US" sz="2349">
                <a:solidFill>
                  <a:srgbClr val="334155"/>
                </a:solidFill>
                <a:latin typeface="Lato"/>
                <a:ea typeface="Lato"/>
                <a:cs typeface="Lato"/>
                <a:sym typeface="Lato"/>
              </a:rPr>
              <a:t>Clean Air Zones and urban green space expansion to combat social isolation and respiratory illness.</a:t>
            </a:r>
          </a:p>
        </p:txBody>
      </p:sp>
      <p:sp>
        <p:nvSpPr>
          <p:cNvPr id="20" name="TextBox 20"/>
          <p:cNvSpPr txBox="1"/>
          <p:nvPr/>
        </p:nvSpPr>
        <p:spPr>
          <a:xfrm>
            <a:off x="12573000" y="2500312"/>
            <a:ext cx="4725591" cy="400050"/>
          </a:xfrm>
          <a:prstGeom prst="rect">
            <a:avLst/>
          </a:prstGeom>
        </p:spPr>
        <p:txBody>
          <a:bodyPr lIns="0" tIns="0" rIns="0" bIns="0" rtlCol="0" anchor="t">
            <a:spAutoFit/>
          </a:bodyPr>
          <a:lstStyle/>
          <a:p>
            <a:pPr algn="l">
              <a:lnSpc>
                <a:spcPts val="2970"/>
              </a:lnSpc>
            </a:pPr>
            <a:r>
              <a:rPr lang="en-US" sz="2475" b="1">
                <a:solidFill>
                  <a:srgbClr val="00A8CC"/>
                </a:solidFill>
                <a:latin typeface="Merriweather Bold"/>
                <a:ea typeface="Merriweather Bold"/>
                <a:cs typeface="Merriweather Bold"/>
                <a:sym typeface="Merriweather Bold"/>
              </a:rPr>
              <a:t>Societal Impact</a:t>
            </a:r>
          </a:p>
        </p:txBody>
      </p:sp>
      <p:sp>
        <p:nvSpPr>
          <p:cNvPr id="21" name="TextBox 21"/>
          <p:cNvSpPr txBox="1"/>
          <p:nvPr/>
        </p:nvSpPr>
        <p:spPr>
          <a:xfrm>
            <a:off x="12573000" y="3024187"/>
            <a:ext cx="4500562" cy="2233336"/>
          </a:xfrm>
          <a:prstGeom prst="rect">
            <a:avLst/>
          </a:prstGeom>
        </p:spPr>
        <p:txBody>
          <a:bodyPr lIns="0" tIns="0" rIns="0" bIns="0" rtlCol="0" anchor="t">
            <a:spAutoFit/>
          </a:bodyPr>
          <a:lstStyle/>
          <a:p>
            <a:pPr algn="l">
              <a:lnSpc>
                <a:spcPts val="4511"/>
              </a:lnSpc>
            </a:pPr>
            <a:r>
              <a:rPr lang="en-US" sz="2349">
                <a:solidFill>
                  <a:srgbClr val="334155"/>
                </a:solidFill>
                <a:latin typeface="Lato"/>
                <a:ea typeface="Lato"/>
                <a:cs typeface="Lato"/>
                <a:sym typeface="Lato"/>
              </a:rPr>
              <a:t>Long-term reduction in non-communicable diseases (NCDs) and improved workforce productivity.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24803100"/>
            <a:ext cx="16573500" cy="2357438"/>
            <a:chOff x="0" y="0"/>
            <a:chExt cx="22098000" cy="3143250"/>
          </a:xfrm>
        </p:grpSpPr>
        <p:sp>
          <p:nvSpPr>
            <p:cNvPr id="5" name="Freeform 5" descr="image.png"/>
            <p:cNvSpPr/>
            <p:nvPr/>
          </p:nvSpPr>
          <p:spPr>
            <a:xfrm>
              <a:off x="0" y="0"/>
              <a:ext cx="22098000" cy="3143250"/>
            </a:xfrm>
            <a:custGeom>
              <a:avLst/>
              <a:gdLst/>
              <a:ahLst/>
              <a:cxnLst/>
              <a:rect l="l" t="t" r="r" b="b"/>
              <a:pathLst>
                <a:path w="22098000" h="3143250">
                  <a:moveTo>
                    <a:pt x="0" y="0"/>
                  </a:moveTo>
                  <a:lnTo>
                    <a:pt x="22098000" y="0"/>
                  </a:lnTo>
                  <a:lnTo>
                    <a:pt x="22098000" y="3143250"/>
                  </a:lnTo>
                  <a:lnTo>
                    <a:pt x="0" y="3143250"/>
                  </a:lnTo>
                  <a:lnTo>
                    <a:pt x="0" y="0"/>
                  </a:lnTo>
                  <a:close/>
                </a:path>
              </a:pathLst>
            </a:custGeom>
            <a:blipFill>
              <a:blip r:embed="rId4"/>
              <a:stretch>
                <a:fillRect/>
              </a:stretch>
            </a:blipFill>
          </p:spPr>
        </p:sp>
      </p:grpSp>
      <p:grpSp>
        <p:nvGrpSpPr>
          <p:cNvPr id="6" name="Group 6"/>
          <p:cNvGrpSpPr/>
          <p:nvPr/>
        </p:nvGrpSpPr>
        <p:grpSpPr>
          <a:xfrm>
            <a:off x="857250" y="1671638"/>
            <a:ext cx="16573500" cy="42862"/>
            <a:chOff x="0" y="0"/>
            <a:chExt cx="22098000" cy="57150"/>
          </a:xfrm>
        </p:grpSpPr>
        <p:sp>
          <p:nvSpPr>
            <p:cNvPr id="7" name="Freeform 7"/>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grpSp>
        <p:nvGrpSpPr>
          <p:cNvPr id="8" name="Group 8"/>
          <p:cNvGrpSpPr/>
          <p:nvPr/>
        </p:nvGrpSpPr>
        <p:grpSpPr>
          <a:xfrm>
            <a:off x="1157288" y="25124569"/>
            <a:ext cx="285750" cy="228600"/>
            <a:chOff x="0" y="0"/>
            <a:chExt cx="381000" cy="304800"/>
          </a:xfrm>
        </p:grpSpPr>
        <p:sp>
          <p:nvSpPr>
            <p:cNvPr id="9" name="Freeform 9" descr="image.png"/>
            <p:cNvSpPr/>
            <p:nvPr/>
          </p:nvSpPr>
          <p:spPr>
            <a:xfrm>
              <a:off x="0" y="0"/>
              <a:ext cx="381000" cy="304800"/>
            </a:xfrm>
            <a:custGeom>
              <a:avLst/>
              <a:gdLst/>
              <a:ahLst/>
              <a:cxnLst/>
              <a:rect l="l" t="t" r="r" b="b"/>
              <a:pathLst>
                <a:path w="381000" h="304800">
                  <a:moveTo>
                    <a:pt x="0" y="0"/>
                  </a:moveTo>
                  <a:lnTo>
                    <a:pt x="381000" y="0"/>
                  </a:lnTo>
                  <a:lnTo>
                    <a:pt x="381000" y="304800"/>
                  </a:lnTo>
                  <a:lnTo>
                    <a:pt x="0" y="304800"/>
                  </a:lnTo>
                  <a:lnTo>
                    <a:pt x="0" y="0"/>
                  </a:lnTo>
                  <a:close/>
                </a:path>
              </a:pathLst>
            </a:custGeom>
            <a:blipFill>
              <a:blip r:embed="rId5"/>
              <a:stretch>
                <a:fillRect b="-6250"/>
              </a:stretch>
            </a:blipFill>
          </p:spPr>
        </p:sp>
      </p:grpSp>
      <p:sp>
        <p:nvSpPr>
          <p:cNvPr id="10" name="Freeform 10"/>
          <p:cNvSpPr/>
          <p:nvPr/>
        </p:nvSpPr>
        <p:spPr>
          <a:xfrm>
            <a:off x="1641975" y="1991332"/>
            <a:ext cx="5506700" cy="7126779"/>
          </a:xfrm>
          <a:custGeom>
            <a:avLst/>
            <a:gdLst/>
            <a:ahLst/>
            <a:cxnLst/>
            <a:rect l="l" t="t" r="r" b="b"/>
            <a:pathLst>
              <a:path w="5506700" h="7126779">
                <a:moveTo>
                  <a:pt x="0" y="0"/>
                </a:moveTo>
                <a:lnTo>
                  <a:pt x="5506700" y="0"/>
                </a:lnTo>
                <a:lnTo>
                  <a:pt x="5506700" y="7126779"/>
                </a:lnTo>
                <a:lnTo>
                  <a:pt x="0" y="7126779"/>
                </a:lnTo>
                <a:lnTo>
                  <a:pt x="0" y="0"/>
                </a:lnTo>
                <a:close/>
              </a:path>
            </a:pathLst>
          </a:custGeom>
          <a:blipFill>
            <a:blip r:embed="rId6"/>
            <a:stretch>
              <a:fillRect t="-9544"/>
            </a:stretch>
          </a:blipFill>
        </p:spPr>
      </p:sp>
      <p:sp>
        <p:nvSpPr>
          <p:cNvPr id="11" name="TextBox 11"/>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EQUITY, ACCESS, AND DISPARITIES</a:t>
            </a:r>
          </a:p>
        </p:txBody>
      </p:sp>
      <p:sp>
        <p:nvSpPr>
          <p:cNvPr id="12" name="TextBox 12"/>
          <p:cNvSpPr txBox="1"/>
          <p:nvPr/>
        </p:nvSpPr>
        <p:spPr>
          <a:xfrm>
            <a:off x="7869656" y="2143125"/>
            <a:ext cx="3886812" cy="419179"/>
          </a:xfrm>
          <a:prstGeom prst="rect">
            <a:avLst/>
          </a:prstGeom>
        </p:spPr>
        <p:txBody>
          <a:bodyPr lIns="0" tIns="0" rIns="0" bIns="0" rtlCol="0" anchor="t">
            <a:spAutoFit/>
          </a:bodyPr>
          <a:lstStyle/>
          <a:p>
            <a:pPr algn="l">
              <a:lnSpc>
                <a:spcPts val="3356"/>
              </a:lnSpc>
            </a:pPr>
            <a:r>
              <a:rPr lang="en-US" sz="2797" b="1">
                <a:solidFill>
                  <a:srgbClr val="003366"/>
                </a:solidFill>
                <a:latin typeface="Merriweather Bold"/>
                <a:ea typeface="Merriweather Bold"/>
                <a:cs typeface="Merriweather Bold"/>
                <a:sym typeface="Merriweather Bold"/>
              </a:rPr>
              <a:t>Disparities in UK Care</a:t>
            </a:r>
          </a:p>
        </p:txBody>
      </p:sp>
      <p:sp>
        <p:nvSpPr>
          <p:cNvPr id="13" name="TextBox 13"/>
          <p:cNvSpPr txBox="1"/>
          <p:nvPr/>
        </p:nvSpPr>
        <p:spPr>
          <a:xfrm>
            <a:off x="7869656" y="2671551"/>
            <a:ext cx="9486804" cy="2786147"/>
          </a:xfrm>
          <a:prstGeom prst="rect">
            <a:avLst/>
          </a:prstGeom>
        </p:spPr>
        <p:txBody>
          <a:bodyPr lIns="0" tIns="0" rIns="0" bIns="0" rtlCol="0" anchor="t">
            <a:spAutoFit/>
          </a:bodyPr>
          <a:lstStyle/>
          <a:p>
            <a:pPr algn="l">
              <a:lnSpc>
                <a:spcPts val="5698"/>
              </a:lnSpc>
            </a:pPr>
            <a:r>
              <a:rPr lang="en-US" sz="2967">
                <a:solidFill>
                  <a:srgbClr val="334155"/>
                </a:solidFill>
                <a:latin typeface="Lato"/>
                <a:ea typeface="Lato"/>
                <a:cs typeface="Lato"/>
                <a:sym typeface="Lato"/>
              </a:rPr>
              <a:t>The </a:t>
            </a:r>
            <a:r>
              <a:rPr lang="en-US" sz="2967" b="1">
                <a:solidFill>
                  <a:srgbClr val="334155"/>
                </a:solidFill>
                <a:latin typeface="Lato Bold"/>
                <a:ea typeface="Lato Bold"/>
                <a:cs typeface="Lato Bold"/>
                <a:sym typeface="Lato Bold"/>
              </a:rPr>
              <a:t>"Inverse Care Law"</a:t>
            </a:r>
            <a:r>
              <a:rPr lang="en-US" sz="2967">
                <a:solidFill>
                  <a:srgbClr val="334155"/>
                </a:solidFill>
                <a:latin typeface="Lato"/>
                <a:ea typeface="Lato"/>
                <a:cs typeface="Lato"/>
                <a:sym typeface="Lato"/>
              </a:rPr>
              <a:t>: Those who need healthcare most are least likely to get it. Life expectancy varies by up to 10 years between the richest and poorest wards in England (Fisher et al., 2022).</a:t>
            </a:r>
          </a:p>
        </p:txBody>
      </p:sp>
      <p:sp>
        <p:nvSpPr>
          <p:cNvPr id="14" name="TextBox 14"/>
          <p:cNvSpPr txBox="1"/>
          <p:nvPr/>
        </p:nvSpPr>
        <p:spPr>
          <a:xfrm>
            <a:off x="7869656" y="6029198"/>
            <a:ext cx="1830955" cy="419179"/>
          </a:xfrm>
          <a:prstGeom prst="rect">
            <a:avLst/>
          </a:prstGeom>
        </p:spPr>
        <p:txBody>
          <a:bodyPr lIns="0" tIns="0" rIns="0" bIns="0" rtlCol="0" anchor="t">
            <a:spAutoFit/>
          </a:bodyPr>
          <a:lstStyle/>
          <a:p>
            <a:pPr algn="l">
              <a:lnSpc>
                <a:spcPts val="3356"/>
              </a:lnSpc>
            </a:pPr>
            <a:r>
              <a:rPr lang="en-US" sz="2797" b="1">
                <a:solidFill>
                  <a:srgbClr val="003366"/>
                </a:solidFill>
                <a:latin typeface="Merriweather Bold"/>
                <a:ea typeface="Merriweather Bold"/>
                <a:cs typeface="Merriweather Bold"/>
                <a:sym typeface="Merriweather Bold"/>
              </a:rPr>
              <a:t>Initiatives</a:t>
            </a:r>
          </a:p>
        </p:txBody>
      </p:sp>
      <p:sp>
        <p:nvSpPr>
          <p:cNvPr id="15" name="TextBox 15"/>
          <p:cNvSpPr txBox="1"/>
          <p:nvPr/>
        </p:nvSpPr>
        <p:spPr>
          <a:xfrm>
            <a:off x="8005182" y="6409309"/>
            <a:ext cx="203289" cy="551628"/>
          </a:xfrm>
          <a:prstGeom prst="rect">
            <a:avLst/>
          </a:prstGeom>
        </p:spPr>
        <p:txBody>
          <a:bodyPr lIns="0" tIns="0" rIns="0" bIns="0" rtlCol="0" anchor="t">
            <a:spAutoFit/>
          </a:bodyPr>
          <a:lstStyle/>
          <a:p>
            <a:pPr algn="l">
              <a:lnSpc>
                <a:spcPts val="3201"/>
              </a:lnSpc>
            </a:pPr>
            <a:r>
              <a:rPr lang="en-US" sz="2667">
                <a:solidFill>
                  <a:srgbClr val="334155"/>
                </a:solidFill>
                <a:latin typeface="Lato"/>
                <a:ea typeface="Lato"/>
                <a:cs typeface="Lato"/>
                <a:sym typeface="Lato"/>
              </a:rPr>
              <a:t>•</a:t>
            </a:r>
          </a:p>
        </p:txBody>
      </p:sp>
      <p:sp>
        <p:nvSpPr>
          <p:cNvPr id="16" name="TextBox 16"/>
          <p:cNvSpPr txBox="1"/>
          <p:nvPr/>
        </p:nvSpPr>
        <p:spPr>
          <a:xfrm>
            <a:off x="8343996" y="6218809"/>
            <a:ext cx="9012464" cy="643022"/>
          </a:xfrm>
          <a:prstGeom prst="rect">
            <a:avLst/>
          </a:prstGeom>
        </p:spPr>
        <p:txBody>
          <a:bodyPr lIns="0" tIns="0" rIns="0" bIns="0" rtlCol="0" anchor="t">
            <a:spAutoFit/>
          </a:bodyPr>
          <a:lstStyle/>
          <a:p>
            <a:pPr algn="l">
              <a:lnSpc>
                <a:spcPts val="5698"/>
              </a:lnSpc>
            </a:pPr>
            <a:r>
              <a:rPr lang="en-US" sz="2967" b="1">
                <a:solidFill>
                  <a:srgbClr val="334155"/>
                </a:solidFill>
                <a:latin typeface="Lato Bold"/>
                <a:ea typeface="Lato Bold"/>
                <a:cs typeface="Lato Bold"/>
                <a:sym typeface="Lato Bold"/>
              </a:rPr>
              <a:t>Universal Healthcare:</a:t>
            </a:r>
            <a:r>
              <a:rPr lang="en-US" sz="2967">
                <a:solidFill>
                  <a:srgbClr val="334155"/>
                </a:solidFill>
                <a:latin typeface="Lato"/>
                <a:ea typeface="Lato"/>
                <a:cs typeface="Lato"/>
                <a:sym typeface="Lato"/>
              </a:rPr>
              <a:t> Free at point of use.</a:t>
            </a:r>
          </a:p>
        </p:txBody>
      </p:sp>
      <p:sp>
        <p:nvSpPr>
          <p:cNvPr id="17" name="TextBox 17"/>
          <p:cNvSpPr txBox="1"/>
          <p:nvPr/>
        </p:nvSpPr>
        <p:spPr>
          <a:xfrm>
            <a:off x="8005182" y="7294312"/>
            <a:ext cx="203289" cy="551628"/>
          </a:xfrm>
          <a:prstGeom prst="rect">
            <a:avLst/>
          </a:prstGeom>
        </p:spPr>
        <p:txBody>
          <a:bodyPr lIns="0" tIns="0" rIns="0" bIns="0" rtlCol="0" anchor="t">
            <a:spAutoFit/>
          </a:bodyPr>
          <a:lstStyle/>
          <a:p>
            <a:pPr algn="l">
              <a:lnSpc>
                <a:spcPts val="3201"/>
              </a:lnSpc>
            </a:pPr>
            <a:r>
              <a:rPr lang="en-US" sz="2667">
                <a:solidFill>
                  <a:srgbClr val="334155"/>
                </a:solidFill>
                <a:latin typeface="Lato"/>
                <a:ea typeface="Lato"/>
                <a:cs typeface="Lato"/>
                <a:sym typeface="Lato"/>
              </a:rPr>
              <a:t>•</a:t>
            </a:r>
          </a:p>
        </p:txBody>
      </p:sp>
      <p:sp>
        <p:nvSpPr>
          <p:cNvPr id="18" name="TextBox 18"/>
          <p:cNvSpPr txBox="1"/>
          <p:nvPr/>
        </p:nvSpPr>
        <p:spPr>
          <a:xfrm>
            <a:off x="8343996" y="7103812"/>
            <a:ext cx="9012464" cy="643022"/>
          </a:xfrm>
          <a:prstGeom prst="rect">
            <a:avLst/>
          </a:prstGeom>
        </p:spPr>
        <p:txBody>
          <a:bodyPr lIns="0" tIns="0" rIns="0" bIns="0" rtlCol="0" anchor="t">
            <a:spAutoFit/>
          </a:bodyPr>
          <a:lstStyle/>
          <a:p>
            <a:pPr algn="l">
              <a:lnSpc>
                <a:spcPts val="5698"/>
              </a:lnSpc>
            </a:pPr>
            <a:r>
              <a:rPr lang="en-US" sz="2967" b="1">
                <a:solidFill>
                  <a:srgbClr val="334155"/>
                </a:solidFill>
                <a:latin typeface="Lato Bold"/>
                <a:ea typeface="Lato Bold"/>
                <a:cs typeface="Lato Bold"/>
                <a:sym typeface="Lato Bold"/>
              </a:rPr>
              <a:t>Targeted Interventions:</a:t>
            </a:r>
            <a:r>
              <a:rPr lang="en-US" sz="2967">
                <a:solidFill>
                  <a:srgbClr val="334155"/>
                </a:solidFill>
                <a:latin typeface="Lato"/>
                <a:ea typeface="Lato"/>
                <a:cs typeface="Lato"/>
                <a:sym typeface="Lato"/>
              </a:rPr>
              <a:t> Core20PLUS5 (NHS England).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172700"/>
            <a:ext cx="18288000" cy="114300"/>
            <a:chOff x="0" y="0"/>
            <a:chExt cx="24384000" cy="152400"/>
          </a:xfrm>
        </p:grpSpPr>
        <p:sp>
          <p:nvSpPr>
            <p:cNvPr id="3" name="Freeform 3"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3"/>
              <a:stretch>
                <a:fillRect/>
              </a:stretch>
            </a:blipFill>
          </p:spPr>
        </p:sp>
      </p:grpSp>
      <p:grpSp>
        <p:nvGrpSpPr>
          <p:cNvPr id="4" name="Group 4"/>
          <p:cNvGrpSpPr/>
          <p:nvPr/>
        </p:nvGrpSpPr>
        <p:grpSpPr>
          <a:xfrm>
            <a:off x="857250" y="1671638"/>
            <a:ext cx="16573500" cy="42862"/>
            <a:chOff x="0" y="0"/>
            <a:chExt cx="22098000" cy="57150"/>
          </a:xfrm>
        </p:grpSpPr>
        <p:sp>
          <p:nvSpPr>
            <p:cNvPr id="5" name="Freeform 5"/>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6" name="Freeform 6"/>
          <p:cNvSpPr/>
          <p:nvPr/>
        </p:nvSpPr>
        <p:spPr>
          <a:xfrm>
            <a:off x="9496652" y="2880551"/>
            <a:ext cx="7934098" cy="5289399"/>
          </a:xfrm>
          <a:custGeom>
            <a:avLst/>
            <a:gdLst/>
            <a:ahLst/>
            <a:cxnLst/>
            <a:rect l="l" t="t" r="r" b="b"/>
            <a:pathLst>
              <a:path w="7934098" h="5289399">
                <a:moveTo>
                  <a:pt x="0" y="0"/>
                </a:moveTo>
                <a:lnTo>
                  <a:pt x="7934098" y="0"/>
                </a:lnTo>
                <a:lnTo>
                  <a:pt x="7934098" y="5289399"/>
                </a:lnTo>
                <a:lnTo>
                  <a:pt x="0" y="5289399"/>
                </a:lnTo>
                <a:lnTo>
                  <a:pt x="0" y="0"/>
                </a:lnTo>
                <a:close/>
              </a:path>
            </a:pathLst>
          </a:custGeom>
          <a:blipFill>
            <a:blip r:embed="rId4"/>
            <a:stretch>
              <a:fillRect/>
            </a:stretch>
          </a:blipFill>
        </p:spPr>
      </p:sp>
      <p:sp>
        <p:nvSpPr>
          <p:cNvPr id="7" name="TextBox 7"/>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CONCLUSION</a:t>
            </a:r>
          </a:p>
        </p:txBody>
      </p:sp>
      <p:sp>
        <p:nvSpPr>
          <p:cNvPr id="8" name="TextBox 8"/>
          <p:cNvSpPr txBox="1"/>
          <p:nvPr/>
        </p:nvSpPr>
        <p:spPr>
          <a:xfrm>
            <a:off x="1197670" y="2012271"/>
            <a:ext cx="8360667" cy="7557858"/>
          </a:xfrm>
          <a:prstGeom prst="rect">
            <a:avLst/>
          </a:prstGeom>
        </p:spPr>
        <p:txBody>
          <a:bodyPr lIns="0" tIns="0" rIns="0" bIns="0" rtlCol="0" anchor="t">
            <a:spAutoFit/>
          </a:bodyPr>
          <a:lstStyle/>
          <a:p>
            <a:pPr algn="ctr">
              <a:lnSpc>
                <a:spcPts val="4320"/>
              </a:lnSpc>
            </a:pPr>
            <a:r>
              <a:rPr lang="en-US" sz="2250">
                <a:solidFill>
                  <a:srgbClr val="334155"/>
                </a:solidFill>
                <a:latin typeface="Lato"/>
                <a:ea typeface="Lato"/>
                <a:cs typeface="Lato"/>
                <a:sym typeface="Lato"/>
              </a:rPr>
              <a:t>Health, wellbeing and sustainability should be integrated.</a:t>
            </a:r>
          </a:p>
          <a:p>
            <a:pPr algn="ctr">
              <a:lnSpc>
                <a:spcPts val="4320"/>
              </a:lnSpc>
            </a:pPr>
            <a:r>
              <a:rPr lang="en-US" sz="2250">
                <a:solidFill>
                  <a:srgbClr val="334155"/>
                </a:solidFill>
                <a:latin typeface="Lato"/>
                <a:ea typeface="Lato"/>
                <a:cs typeface="Lato"/>
                <a:sym typeface="Lato"/>
              </a:rPr>
              <a:t>Biopsychosocial transitioning to biomedical model is a reality that needs to be put into practice.</a:t>
            </a:r>
          </a:p>
          <a:p>
            <a:pPr algn="ctr">
              <a:lnSpc>
                <a:spcPts val="4320"/>
              </a:lnSpc>
            </a:pPr>
            <a:r>
              <a:rPr lang="en-US" sz="2250">
                <a:solidFill>
                  <a:srgbClr val="334155"/>
                </a:solidFill>
                <a:latin typeface="Lato"/>
                <a:ea typeface="Lato"/>
                <a:cs typeface="Lato"/>
                <a:sym typeface="Lato"/>
              </a:rPr>
              <a:t>The community develops health, and failure in creating health causes hospitals to intervene.</a:t>
            </a:r>
          </a:p>
          <a:p>
            <a:pPr algn="ctr">
              <a:lnSpc>
                <a:spcPts val="4320"/>
              </a:lnSpc>
            </a:pPr>
            <a:r>
              <a:rPr lang="en-US" sz="2250">
                <a:solidFill>
                  <a:srgbClr val="334155"/>
                </a:solidFill>
                <a:latin typeface="Lato"/>
                <a:ea typeface="Lato"/>
                <a:cs typeface="Lato"/>
                <a:sym typeface="Lato"/>
              </a:rPr>
              <a:t>The policy changes need to shift the focus towards cure to care with a greater focus on preventing and equity. </a:t>
            </a:r>
          </a:p>
          <a:p>
            <a:pPr algn="ctr">
              <a:lnSpc>
                <a:spcPts val="4320"/>
              </a:lnSpc>
            </a:pPr>
            <a:r>
              <a:rPr lang="en-US" sz="2250">
                <a:solidFill>
                  <a:srgbClr val="334155"/>
                </a:solidFill>
                <a:latin typeface="Lato"/>
                <a:ea typeface="Lato"/>
                <a:cs typeface="Lato"/>
                <a:sym typeface="Lato"/>
              </a:rPr>
              <a:t>Health and social care should be incorporated in the delivery of services and community-based approaches have to be considered as the priority. </a:t>
            </a:r>
          </a:p>
          <a:p>
            <a:pPr algn="ctr">
              <a:lnSpc>
                <a:spcPts val="4320"/>
              </a:lnSpc>
            </a:pPr>
            <a:r>
              <a:rPr lang="en-US" sz="2250">
                <a:solidFill>
                  <a:srgbClr val="334155"/>
                </a:solidFill>
                <a:latin typeface="Lato"/>
                <a:ea typeface="Lato"/>
                <a:cs typeface="Lato"/>
                <a:sym typeface="Lato"/>
              </a:rPr>
              <a:t>Sustainability requires making hospitals less reliant, industry prevention, and making healthcare more aligned with overarching social and environmental aims.</a:t>
            </a:r>
          </a:p>
          <a:p>
            <a:pPr algn="ctr">
              <a:lnSpc>
                <a:spcPts val="4320"/>
              </a:lnSpc>
            </a:pPr>
            <a:endParaRPr lang="en-US" sz="2250">
              <a:solidFill>
                <a:srgbClr val="334155"/>
              </a:solidFill>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descr="image.png"/>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lnTo>
                    <a:pt x="0" y="0"/>
                  </a:lnTo>
                  <a:close/>
                </a:path>
              </a:pathLst>
            </a:custGeom>
            <a:blipFill>
              <a:blip r:embed="rId3"/>
              <a:stretch>
                <a:fillRect/>
              </a:stretch>
            </a:blipFill>
          </p:spPr>
        </p:sp>
      </p:grpSp>
      <p:grpSp>
        <p:nvGrpSpPr>
          <p:cNvPr id="4" name="Group 4"/>
          <p:cNvGrpSpPr/>
          <p:nvPr/>
        </p:nvGrpSpPr>
        <p:grpSpPr>
          <a:xfrm>
            <a:off x="0" y="10172700"/>
            <a:ext cx="18288000" cy="114300"/>
            <a:chOff x="0" y="0"/>
            <a:chExt cx="24384000" cy="152400"/>
          </a:xfrm>
        </p:grpSpPr>
        <p:sp>
          <p:nvSpPr>
            <p:cNvPr id="5" name="Freeform 5" descr="image.png"/>
            <p:cNvSpPr/>
            <p:nvPr/>
          </p:nvSpPr>
          <p:spPr>
            <a:xfrm>
              <a:off x="0" y="0"/>
              <a:ext cx="24384000" cy="152400"/>
            </a:xfrm>
            <a:custGeom>
              <a:avLst/>
              <a:gdLst/>
              <a:ahLst/>
              <a:cxnLst/>
              <a:rect l="l" t="t" r="r" b="b"/>
              <a:pathLst>
                <a:path w="24384000" h="152400">
                  <a:moveTo>
                    <a:pt x="0" y="0"/>
                  </a:moveTo>
                  <a:lnTo>
                    <a:pt x="24384000" y="0"/>
                  </a:lnTo>
                  <a:lnTo>
                    <a:pt x="24384000" y="152400"/>
                  </a:lnTo>
                  <a:lnTo>
                    <a:pt x="0" y="152400"/>
                  </a:lnTo>
                  <a:lnTo>
                    <a:pt x="0" y="0"/>
                  </a:lnTo>
                  <a:close/>
                </a:path>
              </a:pathLst>
            </a:custGeom>
            <a:blipFill>
              <a:blip r:embed="rId4"/>
              <a:stretch>
                <a:fillRect/>
              </a:stretch>
            </a:blipFill>
          </p:spPr>
        </p:sp>
      </p:grpSp>
      <p:sp>
        <p:nvSpPr>
          <p:cNvPr id="6" name="TextBox 6"/>
          <p:cNvSpPr txBox="1"/>
          <p:nvPr/>
        </p:nvSpPr>
        <p:spPr>
          <a:xfrm>
            <a:off x="857250" y="857250"/>
            <a:ext cx="17402175" cy="714375"/>
          </a:xfrm>
          <a:prstGeom prst="rect">
            <a:avLst/>
          </a:prstGeom>
        </p:spPr>
        <p:txBody>
          <a:bodyPr lIns="0" tIns="0" rIns="0" bIns="0" rtlCol="0" anchor="t">
            <a:spAutoFit/>
          </a:bodyPr>
          <a:lstStyle/>
          <a:p>
            <a:pPr algn="l">
              <a:lnSpc>
                <a:spcPts val="5130"/>
              </a:lnSpc>
            </a:pPr>
            <a:r>
              <a:rPr lang="en-US" sz="4275" b="1">
                <a:solidFill>
                  <a:srgbClr val="003366"/>
                </a:solidFill>
                <a:latin typeface="Merriweather Bold"/>
                <a:ea typeface="Merriweather Bold"/>
                <a:cs typeface="Merriweather Bold"/>
                <a:sym typeface="Merriweather Bold"/>
              </a:rPr>
              <a:t>REFERENCES</a:t>
            </a:r>
          </a:p>
        </p:txBody>
      </p:sp>
      <p:grpSp>
        <p:nvGrpSpPr>
          <p:cNvPr id="7" name="Group 7"/>
          <p:cNvGrpSpPr/>
          <p:nvPr/>
        </p:nvGrpSpPr>
        <p:grpSpPr>
          <a:xfrm>
            <a:off x="857250" y="1671638"/>
            <a:ext cx="16573500" cy="42862"/>
            <a:chOff x="0" y="0"/>
            <a:chExt cx="22098000" cy="57150"/>
          </a:xfrm>
        </p:grpSpPr>
        <p:sp>
          <p:nvSpPr>
            <p:cNvPr id="8" name="Freeform 8"/>
            <p:cNvSpPr/>
            <p:nvPr/>
          </p:nvSpPr>
          <p:spPr>
            <a:xfrm>
              <a:off x="0" y="0"/>
              <a:ext cx="22098000" cy="57150"/>
            </a:xfrm>
            <a:custGeom>
              <a:avLst/>
              <a:gdLst/>
              <a:ahLst/>
              <a:cxnLst/>
              <a:rect l="l" t="t" r="r" b="b"/>
              <a:pathLst>
                <a:path w="22098000" h="57150">
                  <a:moveTo>
                    <a:pt x="0" y="0"/>
                  </a:moveTo>
                  <a:lnTo>
                    <a:pt x="22098000" y="0"/>
                  </a:lnTo>
                  <a:lnTo>
                    <a:pt x="22098000" y="57150"/>
                  </a:lnTo>
                  <a:lnTo>
                    <a:pt x="0" y="57150"/>
                  </a:lnTo>
                  <a:close/>
                </a:path>
              </a:pathLst>
            </a:custGeom>
            <a:solidFill>
              <a:srgbClr val="00A8CC"/>
            </a:solidFill>
          </p:spPr>
        </p:sp>
      </p:grpSp>
      <p:sp>
        <p:nvSpPr>
          <p:cNvPr id="9" name="TextBox 9"/>
          <p:cNvSpPr txBox="1"/>
          <p:nvPr/>
        </p:nvSpPr>
        <p:spPr>
          <a:xfrm>
            <a:off x="857250" y="1902186"/>
            <a:ext cx="16573500" cy="7978054"/>
          </a:xfrm>
          <a:prstGeom prst="rect">
            <a:avLst/>
          </a:prstGeom>
        </p:spPr>
        <p:txBody>
          <a:bodyPr lIns="0" tIns="0" rIns="0" bIns="0" rtlCol="0" anchor="t">
            <a:spAutoFit/>
          </a:bodyPr>
          <a:lstStyle/>
          <a:p>
            <a:pPr marL="302261" lvl="1" indent="-151130" algn="l">
              <a:lnSpc>
                <a:spcPts val="2688"/>
              </a:lnSpc>
              <a:buFont typeface="Arial"/>
              <a:buChar char="•"/>
            </a:pPr>
            <a:r>
              <a:rPr lang="en-US" sz="1400">
                <a:solidFill>
                  <a:srgbClr val="334155"/>
                </a:solidFill>
                <a:latin typeface="Lato"/>
                <a:ea typeface="Lato"/>
                <a:cs typeface="Lato"/>
                <a:sym typeface="Lato"/>
              </a:rPr>
              <a:t>Bhati, D., Deogade, M.S. and Kanyal, D., 2023. Improving patient outcomes through effective hospital administration: a comprehensive review. Cureus, 15(10), p.e47731.</a:t>
            </a:r>
          </a:p>
          <a:p>
            <a:pPr marL="302261" lvl="1" indent="-151130" algn="l">
              <a:lnSpc>
                <a:spcPts val="2688"/>
              </a:lnSpc>
              <a:buFont typeface="Arial"/>
              <a:buChar char="•"/>
            </a:pPr>
            <a:r>
              <a:rPr lang="en-US" sz="1400">
                <a:solidFill>
                  <a:srgbClr val="334155"/>
                </a:solidFill>
                <a:latin typeface="Lato"/>
                <a:ea typeface="Lato"/>
                <a:cs typeface="Lato"/>
                <a:sym typeface="Lato"/>
              </a:rPr>
              <a:t>Bolton, D., 2022. Looking forward to a decade of the biopsychosocial model. BJPsych bulletin, 46(4), pp.228-232.</a:t>
            </a:r>
          </a:p>
          <a:p>
            <a:pPr marL="302261" lvl="1" indent="-151130" algn="l">
              <a:lnSpc>
                <a:spcPts val="2688"/>
              </a:lnSpc>
              <a:buFont typeface="Arial"/>
              <a:buChar char="•"/>
            </a:pPr>
            <a:r>
              <a:rPr lang="en-US" sz="1400">
                <a:solidFill>
                  <a:srgbClr val="334155"/>
                </a:solidFill>
                <a:latin typeface="Lato"/>
                <a:ea typeface="Lato"/>
                <a:cs typeface="Lato"/>
                <a:sym typeface="Lato"/>
              </a:rPr>
              <a:t>Brundtland, G.H. (1987) Our Common Future: Report of the World Commission on Environment and Development. Oxford: Oxford University Press.</a:t>
            </a:r>
          </a:p>
          <a:p>
            <a:pPr marL="302261" lvl="1" indent="-151130" algn="l">
              <a:lnSpc>
                <a:spcPts val="2688"/>
              </a:lnSpc>
              <a:buFont typeface="Arial"/>
              <a:buChar char="•"/>
            </a:pPr>
            <a:r>
              <a:rPr lang="en-US" sz="1400">
                <a:solidFill>
                  <a:srgbClr val="334155"/>
                </a:solidFill>
                <a:latin typeface="Lato"/>
                <a:ea typeface="Lato"/>
                <a:cs typeface="Lato"/>
                <a:sym typeface="Lato"/>
              </a:rPr>
              <a:t>Dahlgren, G. and Whitehead, M. (1991) Policies and Strategies to Promote Social Equity in Health. Stockholm: Institute for Future Studies.</a:t>
            </a:r>
          </a:p>
          <a:p>
            <a:pPr marL="302261" lvl="1" indent="-151130" algn="l">
              <a:lnSpc>
                <a:spcPts val="2688"/>
              </a:lnSpc>
              <a:buFont typeface="Arial"/>
              <a:buChar char="•"/>
            </a:pPr>
            <a:r>
              <a:rPr lang="en-US" sz="1400">
                <a:solidFill>
                  <a:srgbClr val="334155"/>
                </a:solidFill>
                <a:latin typeface="Lato"/>
                <a:ea typeface="Lato"/>
                <a:cs typeface="Lato"/>
                <a:sym typeface="Lato"/>
              </a:rPr>
              <a:t>Engel, G.L. (1977) The Need for a New Medical Model: A Challenge for Biomedicine, Science, 196(4286), pp. 129–136.</a:t>
            </a:r>
          </a:p>
          <a:p>
            <a:pPr marL="302261" lvl="1" indent="-151130" algn="l">
              <a:lnSpc>
                <a:spcPts val="2688"/>
              </a:lnSpc>
              <a:buFont typeface="Arial"/>
              <a:buChar char="•"/>
            </a:pPr>
            <a:r>
              <a:rPr lang="en-US" sz="1400">
                <a:solidFill>
                  <a:srgbClr val="334155"/>
                </a:solidFill>
                <a:latin typeface="Lato"/>
                <a:ea typeface="Lato"/>
                <a:cs typeface="Lato"/>
                <a:sym typeface="Lato"/>
              </a:rPr>
              <a:t>Fisher, R., Allen, L., Malhotra, A.M. and Alderwick, H., 2022. Tackling the inverse care law. London: The Health Foundation.</a:t>
            </a:r>
          </a:p>
          <a:p>
            <a:pPr marL="302261" lvl="1" indent="-151130" algn="l">
              <a:lnSpc>
                <a:spcPts val="2688"/>
              </a:lnSpc>
              <a:buFont typeface="Arial"/>
              <a:buChar char="•"/>
            </a:pPr>
            <a:r>
              <a:rPr lang="en-US" sz="1400">
                <a:solidFill>
                  <a:srgbClr val="334155"/>
                </a:solidFill>
                <a:latin typeface="Lato"/>
                <a:ea typeface="Lato"/>
                <a:cs typeface="Lato"/>
                <a:sym typeface="Lato"/>
              </a:rPr>
              <a:t>Health and Care Act 2022, c. 31. Available at: </a:t>
            </a:r>
            <a:r>
              <a:rPr lang="en-US" sz="1400" u="none">
                <a:solidFill>
                  <a:srgbClr val="334155"/>
                </a:solidFill>
                <a:latin typeface="Lato"/>
                <a:ea typeface="Lato"/>
                <a:cs typeface="Lato"/>
                <a:sym typeface="Lato"/>
              </a:rPr>
              <a:t>Brundtland, G.H. (1987) Our Common Future: Report of the World Commission on Environment and Development. Oxford: Oxford University Press.</a:t>
            </a:r>
            <a:r>
              <a:rPr lang="en-US" sz="1400">
                <a:solidFill>
                  <a:srgbClr val="334155"/>
                </a:solidFill>
                <a:latin typeface="Lato"/>
                <a:ea typeface="Lato"/>
                <a:cs typeface="Lato"/>
                <a:sym typeface="Lato"/>
              </a:rPr>
              <a:t>  Available at: https://www.legislation.gov.uk/ukpga/2022/31/2025-07-07</a:t>
            </a:r>
          </a:p>
          <a:p>
            <a:pPr marL="302261" lvl="1" indent="-151130" algn="l">
              <a:lnSpc>
                <a:spcPts val="2688"/>
              </a:lnSpc>
              <a:buFont typeface="Arial"/>
              <a:buChar char="•"/>
            </a:pPr>
            <a:r>
              <a:rPr lang="en-US" sz="1400">
                <a:solidFill>
                  <a:srgbClr val="334155"/>
                </a:solidFill>
                <a:latin typeface="Lato"/>
                <a:ea typeface="Lato"/>
                <a:cs typeface="Lato"/>
                <a:sym typeface="Lato"/>
              </a:rPr>
              <a:t>Jones, S. and Vindigni OAM, D., 2025. Health and Healthcare in a Complex World: A Paradigm Shift. In Health and Healthcare in Complexity: 3P Ecosystems for Collaborating, Adapting and Leading Change (pp. 11-20). Singapore: Springer Nature Singapore.</a:t>
            </a:r>
          </a:p>
          <a:p>
            <a:pPr marL="302261" lvl="1" indent="-151130" algn="l">
              <a:lnSpc>
                <a:spcPts val="2688"/>
              </a:lnSpc>
              <a:buFont typeface="Arial"/>
              <a:buChar char="•"/>
            </a:pPr>
            <a:r>
              <a:rPr lang="en-US" sz="1400">
                <a:solidFill>
                  <a:srgbClr val="334155"/>
                </a:solidFill>
                <a:latin typeface="Lato"/>
                <a:ea typeface="Lato"/>
                <a:cs typeface="Lato"/>
                <a:sym typeface="Lato"/>
              </a:rPr>
              <a:t>Livneh, H., 2022. Psychosocial adaptation to chronic illness and disability: An updated and expanded conceptual framework. Rehabilitation Counseling Bulletin, 65(3), pp.171-184.</a:t>
            </a:r>
          </a:p>
          <a:p>
            <a:pPr marL="302261" lvl="1" indent="-151130" algn="l">
              <a:lnSpc>
                <a:spcPts val="2688"/>
              </a:lnSpc>
              <a:buFont typeface="Arial"/>
              <a:buChar char="•"/>
            </a:pPr>
            <a:r>
              <a:rPr lang="en-US" sz="1400">
                <a:solidFill>
                  <a:srgbClr val="334155"/>
                </a:solidFill>
                <a:latin typeface="Lato"/>
                <a:ea typeface="Lato"/>
                <a:cs typeface="Lato"/>
                <a:sym typeface="Lato"/>
              </a:rPr>
              <a:t>Marmot, M. (2020) Health Equity in England: The Marmot Review 10 Years On. London: Institute of Health Equity.</a:t>
            </a:r>
          </a:p>
          <a:p>
            <a:pPr marL="302261" lvl="1" indent="-151130" algn="l">
              <a:lnSpc>
                <a:spcPts val="2688"/>
              </a:lnSpc>
              <a:buFont typeface="Arial"/>
              <a:buChar char="•"/>
            </a:pPr>
            <a:r>
              <a:rPr lang="en-US" sz="1400">
                <a:solidFill>
                  <a:srgbClr val="334155"/>
                </a:solidFill>
                <a:latin typeface="Lato"/>
                <a:ea typeface="Lato"/>
                <a:cs typeface="Lato"/>
                <a:sym typeface="Lato"/>
              </a:rPr>
              <a:t>Murray, J., Owen, A., Simas, M. and Malik, A. eds., 2022. A Triple Bottom Line Analysis of Global Consumption: Economic, Environmental, and Social Effects of Pre-Pandemic World Trade 1990–2015. CRC Press.</a:t>
            </a:r>
          </a:p>
          <a:p>
            <a:pPr marL="302261" lvl="1" indent="-151130" algn="l">
              <a:lnSpc>
                <a:spcPts val="2688"/>
              </a:lnSpc>
              <a:buFont typeface="Arial"/>
              <a:buChar char="•"/>
            </a:pPr>
            <a:r>
              <a:rPr lang="en-US" sz="1400">
                <a:solidFill>
                  <a:srgbClr val="334155"/>
                </a:solidFill>
                <a:latin typeface="Lato"/>
                <a:ea typeface="Lato"/>
                <a:cs typeface="Lato"/>
                <a:sym typeface="Lato"/>
              </a:rPr>
              <a:t>NHS England (2021) Integrating Care: Next Steps to Building Strong and Effective Integrated Care Systems Across England. London: NHS England. Available at: https://www.england.nhs.uk/publication/integrating-care-next-steps-to-building-strong-and-effective-integrated-care-systems-across-england/</a:t>
            </a:r>
          </a:p>
          <a:p>
            <a:pPr marL="302261" lvl="1" indent="-151130" algn="l">
              <a:lnSpc>
                <a:spcPts val="2688"/>
              </a:lnSpc>
              <a:buFont typeface="Arial"/>
              <a:buChar char="•"/>
            </a:pPr>
            <a:r>
              <a:rPr lang="en-US" sz="1400">
                <a:solidFill>
                  <a:srgbClr val="334155"/>
                </a:solidFill>
                <a:latin typeface="Lato"/>
                <a:ea typeface="Lato"/>
                <a:cs typeface="Lato"/>
                <a:sym typeface="Lato"/>
              </a:rPr>
              <a:t>Public Health Wales (2021) Health in All Policies: A Guide for Policy Makers. Cardiff: Public Health Wales. Available at: https://phw.nhs.wales/services-and-teams/policy-and-international-health-who-collaborating-centre-on-investment-for-health-well-being/public-health-policy-division/</a:t>
            </a:r>
          </a:p>
          <a:p>
            <a:pPr marL="302261" lvl="1" indent="-151130" algn="l">
              <a:lnSpc>
                <a:spcPts val="2688"/>
              </a:lnSpc>
              <a:buFont typeface="Arial"/>
              <a:buChar char="•"/>
            </a:pPr>
            <a:r>
              <a:rPr lang="en-US" sz="1400">
                <a:solidFill>
                  <a:srgbClr val="334155"/>
                </a:solidFill>
                <a:latin typeface="Lato"/>
                <a:ea typeface="Lato"/>
                <a:cs typeface="Lato"/>
                <a:sym typeface="Lato"/>
              </a:rPr>
              <a:t>Rohwer, A., Toews, I., Uwimana-Nicol, J., Nyirenda, J.L., Niyibizi, J.B., Akiteng, A.R., Meerpohl, J.J., Bavuma, C.M., Kredo, T. and Young, T., 2023. Models of integrated care for multi-morbidity assessed in systematic reviews: a scoping review. BMC Health Services Research, 23(1), p.894.</a:t>
            </a:r>
          </a:p>
          <a:p>
            <a:pPr marL="302261" lvl="1" indent="-151130" algn="l">
              <a:lnSpc>
                <a:spcPts val="2688"/>
              </a:lnSpc>
              <a:buFont typeface="Arial"/>
              <a:buChar char="•"/>
            </a:pPr>
            <a:r>
              <a:rPr lang="en-US" sz="1400">
                <a:solidFill>
                  <a:srgbClr val="334155"/>
                </a:solidFill>
                <a:latin typeface="Lato"/>
                <a:ea typeface="Lato"/>
                <a:cs typeface="Lato"/>
                <a:sym typeface="Lato"/>
              </a:rPr>
              <a:t>WHO (2015) Health in All Policies: Training Manual. Geneva: World Health Organization. Available at: https://www.who.int/publications/i/item/9789241507981</a:t>
            </a:r>
          </a:p>
          <a:p>
            <a:pPr marL="302261" lvl="1" indent="-151130" algn="l">
              <a:lnSpc>
                <a:spcPts val="2688"/>
              </a:lnSpc>
              <a:buFont typeface="Arial"/>
              <a:buChar char="•"/>
            </a:pPr>
            <a:r>
              <a:rPr lang="en-US" sz="1400">
                <a:solidFill>
                  <a:srgbClr val="334155"/>
                </a:solidFill>
                <a:latin typeface="Lato"/>
                <a:ea typeface="Lato"/>
                <a:cs typeface="Lato"/>
                <a:sym typeface="Lato"/>
              </a:rPr>
              <a:t>WHO (2023) World Health Statistics 2023: Monitoring Health for the SDGs. Geneva: World Health Organization. Available at: https://www.who.int/publications/i/item/9789240074323</a:t>
            </a:r>
          </a:p>
          <a:p>
            <a:pPr marL="302261" lvl="1" indent="-151130" algn="l">
              <a:lnSpc>
                <a:spcPts val="2688"/>
              </a:lnSpc>
              <a:buFont typeface="Arial"/>
              <a:buChar char="•"/>
            </a:pPr>
            <a:r>
              <a:rPr lang="en-US" sz="1400">
                <a:solidFill>
                  <a:srgbClr val="334155"/>
                </a:solidFill>
                <a:latin typeface="Lato"/>
                <a:ea typeface="Lato"/>
                <a:cs typeface="Lato"/>
                <a:sym typeface="Lato"/>
              </a:rPr>
              <a:t>World Health Organization (1948) Constitution of the World Health Organization. Geneva: WHO. Available at:  https://www.who.int/about/governance/constitution</a:t>
            </a:r>
          </a:p>
          <a:p>
            <a:pPr algn="l">
              <a:lnSpc>
                <a:spcPts val="2688"/>
              </a:lnSpc>
            </a:pPr>
            <a:endParaRPr lang="en-US" sz="1400">
              <a:solidFill>
                <a:srgbClr val="334155"/>
              </a:solidFill>
              <a:latin typeface="Lato"/>
              <a:ea typeface="Lato"/>
              <a:cs typeface="Lato"/>
              <a:sym typeface="La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159C28-271A-E047-AFE9-0E476B49B492}"/>
              </a:ext>
            </a:extLst>
          </p:cNvPr>
          <p:cNvPicPr>
            <a:picLocks noChangeAspect="1"/>
          </p:cNvPicPr>
          <p:nvPr/>
        </p:nvPicPr>
        <p:blipFill>
          <a:blip r:embed="rId2"/>
          <a:stretch>
            <a:fillRect/>
          </a:stretch>
        </p:blipFill>
        <p:spPr>
          <a:xfrm>
            <a:off x="838200" y="2781300"/>
            <a:ext cx="16459200" cy="4800600"/>
          </a:xfrm>
          <a:prstGeom prst="rect">
            <a:avLst/>
          </a:prstGeom>
        </p:spPr>
      </p:pic>
    </p:spTree>
    <p:extLst>
      <p:ext uri="{BB962C8B-B14F-4D97-AF65-F5344CB8AC3E}">
        <p14:creationId xmlns:p14="http://schemas.microsoft.com/office/powerpoint/2010/main" val="8640676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{994A463F-EFD9-C743-A589-ADD261BCE22B}tf10001060</Template>
  <TotalTime>238</TotalTime>
  <Words>3557</Words>
  <Application>Microsoft Macintosh PowerPoint</Application>
  <PresentationFormat>Custom</PresentationFormat>
  <Paragraphs>148</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Lato</vt:lpstr>
      <vt:lpstr>Calibri</vt:lpstr>
      <vt:lpstr>Arial</vt:lpstr>
      <vt:lpstr>Merriweather Bold</vt:lpstr>
      <vt:lpstr>Lato Bold</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Development.pptx</dc:title>
  <cp:lastModifiedBy>Microsoft Office User</cp:lastModifiedBy>
  <cp:revision>7</cp:revision>
  <dcterms:created xsi:type="dcterms:W3CDTF">2006-08-16T00:00:00Z</dcterms:created>
  <dcterms:modified xsi:type="dcterms:W3CDTF">2026-03-24T02:58:38Z</dcterms:modified>
  <dc:identifier>DAHEgUpUCj8</dc:identifier>
</cp:coreProperties>
</file>