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9" r:id="rId4"/>
    <p:sldId id="258" r:id="rId5"/>
    <p:sldId id="261" r:id="rId6"/>
    <p:sldId id="260" r:id="rId7"/>
    <p:sldId id="263" r:id="rId8"/>
    <p:sldId id="266" r:id="rId9"/>
    <p:sldId id="267" r:id="rId10"/>
    <p:sldId id="265" r:id="rId11"/>
    <p:sldId id="268" r:id="rId12"/>
    <p:sldId id="269" r:id="rId13"/>
    <p:sldId id="270"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843"/>
    <p:restoredTop sz="95846"/>
  </p:normalViewPr>
  <p:slideViewPr>
    <p:cSldViewPr snapToGrid="0">
      <p:cViewPr varScale="1">
        <p:scale>
          <a:sx n="59" d="100"/>
          <a:sy n="59" d="100"/>
        </p:scale>
        <p:origin x="192" y="132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4A0F69-8425-4670-A74B-716CD72F3EBF}" type="doc">
      <dgm:prSet loTypeId="urn:microsoft.com/office/officeart/2016/7/layout/HexagonTimeline" loCatId="process" qsTypeId="urn:microsoft.com/office/officeart/2005/8/quickstyle/simple5" qsCatId="simple" csTypeId="urn:microsoft.com/office/officeart/2005/8/colors/accent0_3" csCatId="mainScheme" phldr="1"/>
      <dgm:spPr/>
      <dgm:t>
        <a:bodyPr/>
        <a:lstStyle/>
        <a:p>
          <a:endParaRPr lang="en-US"/>
        </a:p>
      </dgm:t>
    </dgm:pt>
    <dgm:pt modelId="{C77DB27C-9CD4-4358-ACBF-715E80429CF1}">
      <dgm:prSet/>
      <dgm:spPr/>
      <dgm:t>
        <a:bodyPr/>
        <a:lstStyle/>
        <a:p>
          <a:r>
            <a:rPr lang="en-US"/>
            <a:t>1960s</a:t>
          </a:r>
        </a:p>
      </dgm:t>
    </dgm:pt>
    <dgm:pt modelId="{4E102D89-60E5-4391-92F6-4CE09A0904C5}" type="parTrans" cxnId="{DD8A903B-3A65-45A6-B6B6-87C290A3EA34}">
      <dgm:prSet/>
      <dgm:spPr/>
      <dgm:t>
        <a:bodyPr/>
        <a:lstStyle/>
        <a:p>
          <a:endParaRPr lang="en-US"/>
        </a:p>
      </dgm:t>
    </dgm:pt>
    <dgm:pt modelId="{3B0535D9-4FDA-4103-9B92-BD303E362476}" type="sibTrans" cxnId="{DD8A903B-3A65-45A6-B6B6-87C290A3EA34}">
      <dgm:prSet/>
      <dgm:spPr/>
      <dgm:t>
        <a:bodyPr/>
        <a:lstStyle/>
        <a:p>
          <a:endParaRPr lang="en-US"/>
        </a:p>
      </dgm:t>
    </dgm:pt>
    <dgm:pt modelId="{CBA2EE1E-BDF9-488D-8F12-8ECC12F1D664}">
      <dgm:prSet/>
      <dgm:spPr/>
      <dgm:t>
        <a:bodyPr/>
        <a:lstStyle/>
        <a:p>
          <a:r>
            <a:rPr lang="en-US"/>
            <a:t>Romanians have migrated to England since the 1960s (Torre, 2008).</a:t>
          </a:r>
        </a:p>
      </dgm:t>
    </dgm:pt>
    <dgm:pt modelId="{FE7D34E6-5D26-40C6-8A60-D7FD66100653}" type="parTrans" cxnId="{51DE37ED-87A7-44DE-B938-41F116E49499}">
      <dgm:prSet/>
      <dgm:spPr/>
      <dgm:t>
        <a:bodyPr/>
        <a:lstStyle/>
        <a:p>
          <a:endParaRPr lang="en-US"/>
        </a:p>
      </dgm:t>
    </dgm:pt>
    <dgm:pt modelId="{96E214BA-827C-4A0F-968A-D169421C9549}" type="sibTrans" cxnId="{51DE37ED-87A7-44DE-B938-41F116E49499}">
      <dgm:prSet/>
      <dgm:spPr/>
      <dgm:t>
        <a:bodyPr/>
        <a:lstStyle/>
        <a:p>
          <a:endParaRPr lang="en-US"/>
        </a:p>
      </dgm:t>
    </dgm:pt>
    <dgm:pt modelId="{223C5783-4B98-4BD3-BD0D-1E7CF6770028}">
      <dgm:prSet/>
      <dgm:spPr/>
      <dgm:t>
        <a:bodyPr/>
        <a:lstStyle/>
        <a:p>
          <a:r>
            <a:rPr lang="en-US"/>
            <a:t>1990s</a:t>
          </a:r>
        </a:p>
      </dgm:t>
    </dgm:pt>
    <dgm:pt modelId="{CACC29F4-BC75-4909-8A7D-249EAFF31F9D}" type="parTrans" cxnId="{580C5747-E31A-4752-9CF8-EF23DC0E1AC7}">
      <dgm:prSet/>
      <dgm:spPr/>
      <dgm:t>
        <a:bodyPr/>
        <a:lstStyle/>
        <a:p>
          <a:endParaRPr lang="en-US"/>
        </a:p>
      </dgm:t>
    </dgm:pt>
    <dgm:pt modelId="{0F9ECFEB-A7E4-4FC9-8FDF-5C7CE3C27F11}" type="sibTrans" cxnId="{580C5747-E31A-4752-9CF8-EF23DC0E1AC7}">
      <dgm:prSet/>
      <dgm:spPr/>
      <dgm:t>
        <a:bodyPr/>
        <a:lstStyle/>
        <a:p>
          <a:endParaRPr lang="en-US"/>
        </a:p>
      </dgm:t>
    </dgm:pt>
    <dgm:pt modelId="{8C8AABEF-8E58-4C04-989B-8A40F60966BC}">
      <dgm:prSet/>
      <dgm:spPr/>
      <dgm:t>
        <a:bodyPr/>
        <a:lstStyle/>
        <a:p>
          <a:r>
            <a:rPr lang="en-US" dirty="0"/>
            <a:t>In the 1990s however, there was a significant increase in the number of people from Romania coming to the UK t(Torre, 2008).</a:t>
          </a:r>
        </a:p>
      </dgm:t>
    </dgm:pt>
    <dgm:pt modelId="{E3F909A6-AB8A-4235-B68A-10FC0D736B13}" type="parTrans" cxnId="{92F31F7D-AFFC-4E9F-BB93-CB161A7B57C7}">
      <dgm:prSet/>
      <dgm:spPr/>
      <dgm:t>
        <a:bodyPr/>
        <a:lstStyle/>
        <a:p>
          <a:endParaRPr lang="en-US"/>
        </a:p>
      </dgm:t>
    </dgm:pt>
    <dgm:pt modelId="{40531795-DF0D-40A8-AEF4-551FEEFF8076}" type="sibTrans" cxnId="{92F31F7D-AFFC-4E9F-BB93-CB161A7B57C7}">
      <dgm:prSet/>
      <dgm:spPr/>
      <dgm:t>
        <a:bodyPr/>
        <a:lstStyle/>
        <a:p>
          <a:endParaRPr lang="en-US"/>
        </a:p>
      </dgm:t>
    </dgm:pt>
    <dgm:pt modelId="{8221A28E-8C8A-C840-8C51-171B2FDBD0B3}" type="pres">
      <dgm:prSet presAssocID="{444A0F69-8425-4670-A74B-716CD72F3EBF}" presName="Name0" presStyleCnt="0">
        <dgm:presLayoutVars>
          <dgm:chMax/>
          <dgm:chPref/>
          <dgm:animLvl val="lvl"/>
        </dgm:presLayoutVars>
      </dgm:prSet>
      <dgm:spPr/>
    </dgm:pt>
    <dgm:pt modelId="{9433DE45-82B3-7F45-BEDD-574C052DC356}" type="pres">
      <dgm:prSet presAssocID="{C77DB27C-9CD4-4358-ACBF-715E80429CF1}" presName="composite" presStyleCnt="0"/>
      <dgm:spPr/>
    </dgm:pt>
    <dgm:pt modelId="{1D15A821-E10B-E442-A589-1A2E0D2346A3}" type="pres">
      <dgm:prSet presAssocID="{C77DB27C-9CD4-4358-ACBF-715E80429CF1}" presName="Parent1" presStyleLbl="alignNode1" presStyleIdx="0" presStyleCnt="2">
        <dgm:presLayoutVars>
          <dgm:chMax val="1"/>
          <dgm:chPref val="1"/>
          <dgm:bulletEnabled val="1"/>
        </dgm:presLayoutVars>
      </dgm:prSet>
      <dgm:spPr/>
    </dgm:pt>
    <dgm:pt modelId="{695345DB-4E89-A24A-8333-21B4CBA32367}" type="pres">
      <dgm:prSet presAssocID="{C77DB27C-9CD4-4358-ACBF-715E80429CF1}" presName="Childtext1" presStyleLbl="revTx" presStyleIdx="0" presStyleCnt="2">
        <dgm:presLayoutVars>
          <dgm:chMax val="0"/>
          <dgm:chPref val="0"/>
          <dgm:bulletEnabled/>
        </dgm:presLayoutVars>
      </dgm:prSet>
      <dgm:spPr/>
    </dgm:pt>
    <dgm:pt modelId="{A6A540EA-7A0F-5949-B246-8A52838E960E}" type="pres">
      <dgm:prSet presAssocID="{C77DB27C-9CD4-4358-ACBF-715E80429CF1}" presName="ConnectLine" presStyleLbl="sibTrans1D1" presStyleIdx="0" presStyleCnt="2"/>
      <dgm:spPr>
        <a:noFill/>
        <a:ln w="12700" cap="flat" cmpd="sng" algn="ctr">
          <a:solidFill>
            <a:schemeClr val="dk2">
              <a:hueOff val="0"/>
              <a:satOff val="0"/>
              <a:lumOff val="0"/>
              <a:alphaOff val="0"/>
            </a:schemeClr>
          </a:solidFill>
          <a:prstDash val="dash"/>
        </a:ln>
        <a:effectLst/>
      </dgm:spPr>
    </dgm:pt>
    <dgm:pt modelId="{8BF2AA70-7059-0845-B8BF-5F5169349E62}" type="pres">
      <dgm:prSet presAssocID="{C77DB27C-9CD4-4358-ACBF-715E80429CF1}" presName="ConnectLineEnd" presStyleLbl="node1" presStyleIdx="0" presStyleCnt="2"/>
      <dgm:spPr/>
    </dgm:pt>
    <dgm:pt modelId="{BD594C7A-B825-4B4A-AF1F-B54D86A4328A}" type="pres">
      <dgm:prSet presAssocID="{C77DB27C-9CD4-4358-ACBF-715E80429CF1}" presName="EmptyPane" presStyleCnt="0"/>
      <dgm:spPr/>
    </dgm:pt>
    <dgm:pt modelId="{B96857CC-ED14-6A49-8AF1-5AAAD1421B92}" type="pres">
      <dgm:prSet presAssocID="{3B0535D9-4FDA-4103-9B92-BD303E362476}" presName="spaceBetweenRectangles" presStyleLbl="fgAcc1" presStyleIdx="0" presStyleCnt="1"/>
      <dgm:spPr/>
    </dgm:pt>
    <dgm:pt modelId="{1EE13C70-0B86-9347-8A44-C0C7C15892AE}" type="pres">
      <dgm:prSet presAssocID="{223C5783-4B98-4BD3-BD0D-1E7CF6770028}" presName="composite" presStyleCnt="0"/>
      <dgm:spPr/>
    </dgm:pt>
    <dgm:pt modelId="{5CDA0651-F3A7-AF47-A414-EF76F2648E2E}" type="pres">
      <dgm:prSet presAssocID="{223C5783-4B98-4BD3-BD0D-1E7CF6770028}" presName="Parent1" presStyleLbl="alignNode1" presStyleIdx="1" presStyleCnt="2">
        <dgm:presLayoutVars>
          <dgm:chMax val="1"/>
          <dgm:chPref val="1"/>
          <dgm:bulletEnabled val="1"/>
        </dgm:presLayoutVars>
      </dgm:prSet>
      <dgm:spPr/>
    </dgm:pt>
    <dgm:pt modelId="{3D4D6789-2DA0-E247-9ABF-7FBEFBD50289}" type="pres">
      <dgm:prSet presAssocID="{223C5783-4B98-4BD3-BD0D-1E7CF6770028}" presName="Childtext1" presStyleLbl="revTx" presStyleIdx="1" presStyleCnt="2">
        <dgm:presLayoutVars>
          <dgm:chMax val="0"/>
          <dgm:chPref val="0"/>
          <dgm:bulletEnabled/>
        </dgm:presLayoutVars>
      </dgm:prSet>
      <dgm:spPr/>
    </dgm:pt>
    <dgm:pt modelId="{0C359B05-FCA0-2B44-921C-B39E1523BE94}" type="pres">
      <dgm:prSet presAssocID="{223C5783-4B98-4BD3-BD0D-1E7CF6770028}" presName="ConnectLine" presStyleLbl="sibTrans1D1" presStyleIdx="1" presStyleCnt="2"/>
      <dgm:spPr>
        <a:noFill/>
        <a:ln w="12700" cap="flat" cmpd="sng" algn="ctr">
          <a:solidFill>
            <a:schemeClr val="dk2">
              <a:hueOff val="0"/>
              <a:satOff val="0"/>
              <a:lumOff val="0"/>
              <a:alphaOff val="0"/>
            </a:schemeClr>
          </a:solidFill>
          <a:prstDash val="dash"/>
        </a:ln>
        <a:effectLst/>
      </dgm:spPr>
    </dgm:pt>
    <dgm:pt modelId="{81F3CB44-EA33-8B47-B546-8742BEC9EB2D}" type="pres">
      <dgm:prSet presAssocID="{223C5783-4B98-4BD3-BD0D-1E7CF6770028}" presName="ConnectLineEnd" presStyleLbl="node1" presStyleIdx="1" presStyleCnt="2"/>
      <dgm:spPr/>
    </dgm:pt>
    <dgm:pt modelId="{6631DFC7-AD14-E34A-BC8D-B0123C8AB714}" type="pres">
      <dgm:prSet presAssocID="{223C5783-4B98-4BD3-BD0D-1E7CF6770028}" presName="EmptyPane" presStyleCnt="0"/>
      <dgm:spPr/>
    </dgm:pt>
  </dgm:ptLst>
  <dgm:cxnLst>
    <dgm:cxn modelId="{0F7A7E37-29AF-2841-9199-C181B9BCF6B3}" type="presOf" srcId="{223C5783-4B98-4BD3-BD0D-1E7CF6770028}" destId="{5CDA0651-F3A7-AF47-A414-EF76F2648E2E}" srcOrd="0" destOrd="0" presId="urn:microsoft.com/office/officeart/2016/7/layout/HexagonTimeline"/>
    <dgm:cxn modelId="{DD8A903B-3A65-45A6-B6B6-87C290A3EA34}" srcId="{444A0F69-8425-4670-A74B-716CD72F3EBF}" destId="{C77DB27C-9CD4-4358-ACBF-715E80429CF1}" srcOrd="0" destOrd="0" parTransId="{4E102D89-60E5-4391-92F6-4CE09A0904C5}" sibTransId="{3B0535D9-4FDA-4103-9B92-BD303E362476}"/>
    <dgm:cxn modelId="{580C5747-E31A-4752-9CF8-EF23DC0E1AC7}" srcId="{444A0F69-8425-4670-A74B-716CD72F3EBF}" destId="{223C5783-4B98-4BD3-BD0D-1E7CF6770028}" srcOrd="1" destOrd="0" parTransId="{CACC29F4-BC75-4909-8A7D-249EAFF31F9D}" sibTransId="{0F9ECFEB-A7E4-4FC9-8FDF-5C7CE3C27F11}"/>
    <dgm:cxn modelId="{ABDA5A61-844F-7B45-BFA2-1CF3D3D09C82}" type="presOf" srcId="{444A0F69-8425-4670-A74B-716CD72F3EBF}" destId="{8221A28E-8C8A-C840-8C51-171B2FDBD0B3}" srcOrd="0" destOrd="0" presId="urn:microsoft.com/office/officeart/2016/7/layout/HexagonTimeline"/>
    <dgm:cxn modelId="{92F31F7D-AFFC-4E9F-BB93-CB161A7B57C7}" srcId="{223C5783-4B98-4BD3-BD0D-1E7CF6770028}" destId="{8C8AABEF-8E58-4C04-989B-8A40F60966BC}" srcOrd="0" destOrd="0" parTransId="{E3F909A6-AB8A-4235-B68A-10FC0D736B13}" sibTransId="{40531795-DF0D-40A8-AEF4-551FEEFF8076}"/>
    <dgm:cxn modelId="{FC6C1183-C84E-894D-89E2-13E2F2B6129B}" type="presOf" srcId="{8C8AABEF-8E58-4C04-989B-8A40F60966BC}" destId="{3D4D6789-2DA0-E247-9ABF-7FBEFBD50289}" srcOrd="0" destOrd="0" presId="urn:microsoft.com/office/officeart/2016/7/layout/HexagonTimeline"/>
    <dgm:cxn modelId="{D0A8E188-F858-1C41-BCE1-4468228B2897}" type="presOf" srcId="{C77DB27C-9CD4-4358-ACBF-715E80429CF1}" destId="{1D15A821-E10B-E442-A589-1A2E0D2346A3}" srcOrd="0" destOrd="0" presId="urn:microsoft.com/office/officeart/2016/7/layout/HexagonTimeline"/>
    <dgm:cxn modelId="{3ECA1CCE-8E7C-2249-A050-C56A66AC73E3}" type="presOf" srcId="{CBA2EE1E-BDF9-488D-8F12-8ECC12F1D664}" destId="{695345DB-4E89-A24A-8333-21B4CBA32367}" srcOrd="0" destOrd="0" presId="urn:microsoft.com/office/officeart/2016/7/layout/HexagonTimeline"/>
    <dgm:cxn modelId="{51DE37ED-87A7-44DE-B938-41F116E49499}" srcId="{C77DB27C-9CD4-4358-ACBF-715E80429CF1}" destId="{CBA2EE1E-BDF9-488D-8F12-8ECC12F1D664}" srcOrd="0" destOrd="0" parTransId="{FE7D34E6-5D26-40C6-8A60-D7FD66100653}" sibTransId="{96E214BA-827C-4A0F-968A-D169421C9549}"/>
    <dgm:cxn modelId="{6D8B3A50-B292-9F4B-A022-2B6AF4BD3DFA}" type="presParOf" srcId="{8221A28E-8C8A-C840-8C51-171B2FDBD0B3}" destId="{9433DE45-82B3-7F45-BEDD-574C052DC356}" srcOrd="0" destOrd="0" presId="urn:microsoft.com/office/officeart/2016/7/layout/HexagonTimeline"/>
    <dgm:cxn modelId="{0A21C9BB-A6FC-1F45-A24F-82FFF9864EA6}" type="presParOf" srcId="{9433DE45-82B3-7F45-BEDD-574C052DC356}" destId="{1D15A821-E10B-E442-A589-1A2E0D2346A3}" srcOrd="0" destOrd="0" presId="urn:microsoft.com/office/officeart/2016/7/layout/HexagonTimeline"/>
    <dgm:cxn modelId="{017017DF-1857-9D4A-A562-0756F3286378}" type="presParOf" srcId="{9433DE45-82B3-7F45-BEDD-574C052DC356}" destId="{695345DB-4E89-A24A-8333-21B4CBA32367}" srcOrd="1" destOrd="0" presId="urn:microsoft.com/office/officeart/2016/7/layout/HexagonTimeline"/>
    <dgm:cxn modelId="{6CD74B34-A6F8-FA45-8222-F7D39D26DA16}" type="presParOf" srcId="{9433DE45-82B3-7F45-BEDD-574C052DC356}" destId="{A6A540EA-7A0F-5949-B246-8A52838E960E}" srcOrd="2" destOrd="0" presId="urn:microsoft.com/office/officeart/2016/7/layout/HexagonTimeline"/>
    <dgm:cxn modelId="{15C01BF9-8F86-6347-A795-695B2E0F21DF}" type="presParOf" srcId="{9433DE45-82B3-7F45-BEDD-574C052DC356}" destId="{8BF2AA70-7059-0845-B8BF-5F5169349E62}" srcOrd="3" destOrd="0" presId="urn:microsoft.com/office/officeart/2016/7/layout/HexagonTimeline"/>
    <dgm:cxn modelId="{C09CFA56-A4DA-DD45-9C56-9146A769B542}" type="presParOf" srcId="{9433DE45-82B3-7F45-BEDD-574C052DC356}" destId="{BD594C7A-B825-4B4A-AF1F-B54D86A4328A}" srcOrd="4" destOrd="0" presId="urn:microsoft.com/office/officeart/2016/7/layout/HexagonTimeline"/>
    <dgm:cxn modelId="{8F6DD1EB-E125-FA4D-9C64-50F97DD5EE7D}" type="presParOf" srcId="{8221A28E-8C8A-C840-8C51-171B2FDBD0B3}" destId="{B96857CC-ED14-6A49-8AF1-5AAAD1421B92}" srcOrd="1" destOrd="0" presId="urn:microsoft.com/office/officeart/2016/7/layout/HexagonTimeline"/>
    <dgm:cxn modelId="{2D95848F-B5FF-3146-AC3A-980E4AE6CA15}" type="presParOf" srcId="{8221A28E-8C8A-C840-8C51-171B2FDBD0B3}" destId="{1EE13C70-0B86-9347-8A44-C0C7C15892AE}" srcOrd="2" destOrd="0" presId="urn:microsoft.com/office/officeart/2016/7/layout/HexagonTimeline"/>
    <dgm:cxn modelId="{F59C0F1C-A232-C647-9836-557641910F39}" type="presParOf" srcId="{1EE13C70-0B86-9347-8A44-C0C7C15892AE}" destId="{5CDA0651-F3A7-AF47-A414-EF76F2648E2E}" srcOrd="0" destOrd="0" presId="urn:microsoft.com/office/officeart/2016/7/layout/HexagonTimeline"/>
    <dgm:cxn modelId="{1332FA77-AA38-A543-8E6D-3BDC4FE66F2F}" type="presParOf" srcId="{1EE13C70-0B86-9347-8A44-C0C7C15892AE}" destId="{3D4D6789-2DA0-E247-9ABF-7FBEFBD50289}" srcOrd="1" destOrd="0" presId="urn:microsoft.com/office/officeart/2016/7/layout/HexagonTimeline"/>
    <dgm:cxn modelId="{C89F0459-5158-AB45-98BB-54D45339CE36}" type="presParOf" srcId="{1EE13C70-0B86-9347-8A44-C0C7C15892AE}" destId="{0C359B05-FCA0-2B44-921C-B39E1523BE94}" srcOrd="2" destOrd="0" presId="urn:microsoft.com/office/officeart/2016/7/layout/HexagonTimeline"/>
    <dgm:cxn modelId="{8AA6E877-6E07-8541-9707-C6117C6E68FF}" type="presParOf" srcId="{1EE13C70-0B86-9347-8A44-C0C7C15892AE}" destId="{81F3CB44-EA33-8B47-B546-8742BEC9EB2D}" srcOrd="3" destOrd="0" presId="urn:microsoft.com/office/officeart/2016/7/layout/HexagonTimeline"/>
    <dgm:cxn modelId="{28551B06-819F-C447-92F2-4BE1B95ECE08}" type="presParOf" srcId="{1EE13C70-0B86-9347-8A44-C0C7C15892AE}" destId="{6631DFC7-AD14-E34A-BC8D-B0123C8AB714}" srcOrd="4" destOrd="0" presId="urn:microsoft.com/office/officeart/2016/7/layout/HexagonTimelin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0AEB3E-DB4F-4E04-9D95-8A77A68A9C8D}"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A575EE59-1B59-42BB-9A4D-4190AF23375A}">
      <dgm:prSet/>
      <dgm:spPr/>
      <dgm:t>
        <a:bodyPr/>
        <a:lstStyle/>
        <a:p>
          <a:r>
            <a:rPr lang="en-GB"/>
            <a:t>In the UK, The Equality Act 2010 protects everyone including those of other nationality than British from: </a:t>
          </a:r>
          <a:endParaRPr lang="en-US"/>
        </a:p>
      </dgm:t>
    </dgm:pt>
    <dgm:pt modelId="{72B773ED-E6EC-4057-BDC6-6CAB28DB00CC}" type="parTrans" cxnId="{8FDB5737-C191-4071-B12E-81C91E560E34}">
      <dgm:prSet/>
      <dgm:spPr/>
      <dgm:t>
        <a:bodyPr/>
        <a:lstStyle/>
        <a:p>
          <a:endParaRPr lang="en-US"/>
        </a:p>
      </dgm:t>
    </dgm:pt>
    <dgm:pt modelId="{0B39A982-3BC3-4585-B184-42844F399734}" type="sibTrans" cxnId="{8FDB5737-C191-4071-B12E-81C91E560E34}">
      <dgm:prSet/>
      <dgm:spPr/>
      <dgm:t>
        <a:bodyPr/>
        <a:lstStyle/>
        <a:p>
          <a:endParaRPr lang="en-US"/>
        </a:p>
      </dgm:t>
    </dgm:pt>
    <dgm:pt modelId="{2B14F242-1AB9-4A7D-AC43-74AA37E1785A}">
      <dgm:prSet/>
      <dgm:spPr/>
      <dgm:t>
        <a:bodyPr/>
        <a:lstStyle/>
        <a:p>
          <a:r>
            <a:rPr lang="en-GB"/>
            <a:t>Direct discrimination (when an individual is treated less favourably than another) (REAP, 2011) </a:t>
          </a:r>
          <a:endParaRPr lang="en-US"/>
        </a:p>
      </dgm:t>
    </dgm:pt>
    <dgm:pt modelId="{16EA47EE-119C-4966-842B-B472CA430BC0}" type="parTrans" cxnId="{7E049460-EA54-44DC-AC6A-C980F61E4B2D}">
      <dgm:prSet/>
      <dgm:spPr/>
      <dgm:t>
        <a:bodyPr/>
        <a:lstStyle/>
        <a:p>
          <a:endParaRPr lang="en-US"/>
        </a:p>
      </dgm:t>
    </dgm:pt>
    <dgm:pt modelId="{BF53B019-FC9F-453E-8946-47CA32B896EF}" type="sibTrans" cxnId="{7E049460-EA54-44DC-AC6A-C980F61E4B2D}">
      <dgm:prSet/>
      <dgm:spPr/>
      <dgm:t>
        <a:bodyPr/>
        <a:lstStyle/>
        <a:p>
          <a:endParaRPr lang="en-US"/>
        </a:p>
      </dgm:t>
    </dgm:pt>
    <dgm:pt modelId="{1FC87C88-2943-4B5D-BD12-02501B8A6EC8}">
      <dgm:prSet/>
      <dgm:spPr/>
      <dgm:t>
        <a:bodyPr/>
        <a:lstStyle/>
        <a:p>
          <a:r>
            <a:rPr lang="en-GB"/>
            <a:t>Discrimination by awareness (an individual is treated less favourably because another individual thinks that his protected by his circumstances)  (REAP, 2011). </a:t>
          </a:r>
          <a:br>
            <a:rPr lang="en-GB"/>
          </a:br>
          <a:endParaRPr lang="en-US"/>
        </a:p>
      </dgm:t>
    </dgm:pt>
    <dgm:pt modelId="{3046FACB-3F4C-4858-9AC9-ACDC6FAAF15B}" type="parTrans" cxnId="{375FC97D-C357-40D9-B88E-FB9C591C91EB}">
      <dgm:prSet/>
      <dgm:spPr/>
      <dgm:t>
        <a:bodyPr/>
        <a:lstStyle/>
        <a:p>
          <a:endParaRPr lang="en-US"/>
        </a:p>
      </dgm:t>
    </dgm:pt>
    <dgm:pt modelId="{5AFC159C-BEB5-48F1-80B9-3683DCE62827}" type="sibTrans" cxnId="{375FC97D-C357-40D9-B88E-FB9C591C91EB}">
      <dgm:prSet/>
      <dgm:spPr/>
      <dgm:t>
        <a:bodyPr/>
        <a:lstStyle/>
        <a:p>
          <a:endParaRPr lang="en-US"/>
        </a:p>
      </dgm:t>
    </dgm:pt>
    <dgm:pt modelId="{531DF194-E2E1-4EEC-A48F-F648292631A4}">
      <dgm:prSet/>
      <dgm:spPr/>
      <dgm:t>
        <a:bodyPr/>
        <a:lstStyle/>
        <a:p>
          <a:r>
            <a:rPr lang="en-GB" dirty="0"/>
            <a:t>Also, Human Rights Act 1998 gives migrants in the UK the freedom of thinking, religion and moral sense gives everyone the liberty to express opinions and receive information and ideas and assures the happiness and the rights of independence without discrimination of any individual (Human Rights Act 1998, 2021). </a:t>
          </a:r>
          <a:endParaRPr lang="en-US" dirty="0"/>
        </a:p>
      </dgm:t>
    </dgm:pt>
    <dgm:pt modelId="{4685E9F5-77C9-4BE1-BD3E-4AED14764919}" type="parTrans" cxnId="{736E4963-FD30-4800-9728-E3C298886A73}">
      <dgm:prSet/>
      <dgm:spPr/>
      <dgm:t>
        <a:bodyPr/>
        <a:lstStyle/>
        <a:p>
          <a:endParaRPr lang="en-US"/>
        </a:p>
      </dgm:t>
    </dgm:pt>
    <dgm:pt modelId="{E7666725-5905-4A24-B7E2-986E5F194862}" type="sibTrans" cxnId="{736E4963-FD30-4800-9728-E3C298886A73}">
      <dgm:prSet/>
      <dgm:spPr/>
      <dgm:t>
        <a:bodyPr/>
        <a:lstStyle/>
        <a:p>
          <a:endParaRPr lang="en-US"/>
        </a:p>
      </dgm:t>
    </dgm:pt>
    <dgm:pt modelId="{E51843A4-DBE2-6541-A435-AADDA7E69359}" type="pres">
      <dgm:prSet presAssocID="{A00AEB3E-DB4F-4E04-9D95-8A77A68A9C8D}" presName="diagram" presStyleCnt="0">
        <dgm:presLayoutVars>
          <dgm:dir/>
          <dgm:resizeHandles val="exact"/>
        </dgm:presLayoutVars>
      </dgm:prSet>
      <dgm:spPr/>
    </dgm:pt>
    <dgm:pt modelId="{BDB531BD-4449-AE44-829F-B4F257AD39C1}" type="pres">
      <dgm:prSet presAssocID="{A575EE59-1B59-42BB-9A4D-4190AF23375A}" presName="node" presStyleLbl="node1" presStyleIdx="0" presStyleCnt="4">
        <dgm:presLayoutVars>
          <dgm:bulletEnabled val="1"/>
        </dgm:presLayoutVars>
      </dgm:prSet>
      <dgm:spPr/>
    </dgm:pt>
    <dgm:pt modelId="{059C18DB-9F3F-4849-852F-D5F528D5C3FC}" type="pres">
      <dgm:prSet presAssocID="{0B39A982-3BC3-4585-B184-42844F399734}" presName="sibTrans" presStyleCnt="0"/>
      <dgm:spPr/>
    </dgm:pt>
    <dgm:pt modelId="{E2831BCB-B3FD-094F-8404-C1FDAF0928E6}" type="pres">
      <dgm:prSet presAssocID="{2B14F242-1AB9-4A7D-AC43-74AA37E1785A}" presName="node" presStyleLbl="node1" presStyleIdx="1" presStyleCnt="4">
        <dgm:presLayoutVars>
          <dgm:bulletEnabled val="1"/>
        </dgm:presLayoutVars>
      </dgm:prSet>
      <dgm:spPr/>
    </dgm:pt>
    <dgm:pt modelId="{8FDA64F3-B8DF-A34F-873C-D58C1E043235}" type="pres">
      <dgm:prSet presAssocID="{BF53B019-FC9F-453E-8946-47CA32B896EF}" presName="sibTrans" presStyleCnt="0"/>
      <dgm:spPr/>
    </dgm:pt>
    <dgm:pt modelId="{CC4A7A09-7764-0B43-91DC-7DACD46DCE99}" type="pres">
      <dgm:prSet presAssocID="{1FC87C88-2943-4B5D-BD12-02501B8A6EC8}" presName="node" presStyleLbl="node1" presStyleIdx="2" presStyleCnt="4">
        <dgm:presLayoutVars>
          <dgm:bulletEnabled val="1"/>
        </dgm:presLayoutVars>
      </dgm:prSet>
      <dgm:spPr/>
    </dgm:pt>
    <dgm:pt modelId="{E545B1A6-97ED-ED4A-8028-F2E325F9524D}" type="pres">
      <dgm:prSet presAssocID="{5AFC159C-BEB5-48F1-80B9-3683DCE62827}" presName="sibTrans" presStyleCnt="0"/>
      <dgm:spPr/>
    </dgm:pt>
    <dgm:pt modelId="{2DF39939-FE45-0F4C-8D18-40FC6E42ACDD}" type="pres">
      <dgm:prSet presAssocID="{531DF194-E2E1-4EEC-A48F-F648292631A4}" presName="node" presStyleLbl="node1" presStyleIdx="3" presStyleCnt="4">
        <dgm:presLayoutVars>
          <dgm:bulletEnabled val="1"/>
        </dgm:presLayoutVars>
      </dgm:prSet>
      <dgm:spPr/>
    </dgm:pt>
  </dgm:ptLst>
  <dgm:cxnLst>
    <dgm:cxn modelId="{299FD60C-0E21-A947-8701-7D8359DA53C7}" type="presOf" srcId="{531DF194-E2E1-4EEC-A48F-F648292631A4}" destId="{2DF39939-FE45-0F4C-8D18-40FC6E42ACDD}" srcOrd="0" destOrd="0" presId="urn:microsoft.com/office/officeart/2005/8/layout/default"/>
    <dgm:cxn modelId="{303A9B22-B839-5542-AB1F-700F1A211EE2}" type="presOf" srcId="{A575EE59-1B59-42BB-9A4D-4190AF23375A}" destId="{BDB531BD-4449-AE44-829F-B4F257AD39C1}" srcOrd="0" destOrd="0" presId="urn:microsoft.com/office/officeart/2005/8/layout/default"/>
    <dgm:cxn modelId="{1FF7DE34-37E1-EE4E-8688-2B8ED17998B2}" type="presOf" srcId="{1FC87C88-2943-4B5D-BD12-02501B8A6EC8}" destId="{CC4A7A09-7764-0B43-91DC-7DACD46DCE99}" srcOrd="0" destOrd="0" presId="urn:microsoft.com/office/officeart/2005/8/layout/default"/>
    <dgm:cxn modelId="{8FDB5737-C191-4071-B12E-81C91E560E34}" srcId="{A00AEB3E-DB4F-4E04-9D95-8A77A68A9C8D}" destId="{A575EE59-1B59-42BB-9A4D-4190AF23375A}" srcOrd="0" destOrd="0" parTransId="{72B773ED-E6EC-4057-BDC6-6CAB28DB00CC}" sibTransId="{0B39A982-3BC3-4585-B184-42844F399734}"/>
    <dgm:cxn modelId="{7E049460-EA54-44DC-AC6A-C980F61E4B2D}" srcId="{A00AEB3E-DB4F-4E04-9D95-8A77A68A9C8D}" destId="{2B14F242-1AB9-4A7D-AC43-74AA37E1785A}" srcOrd="1" destOrd="0" parTransId="{16EA47EE-119C-4966-842B-B472CA430BC0}" sibTransId="{BF53B019-FC9F-453E-8946-47CA32B896EF}"/>
    <dgm:cxn modelId="{736E4963-FD30-4800-9728-E3C298886A73}" srcId="{A00AEB3E-DB4F-4E04-9D95-8A77A68A9C8D}" destId="{531DF194-E2E1-4EEC-A48F-F648292631A4}" srcOrd="3" destOrd="0" parTransId="{4685E9F5-77C9-4BE1-BD3E-4AED14764919}" sibTransId="{E7666725-5905-4A24-B7E2-986E5F194862}"/>
    <dgm:cxn modelId="{375FC97D-C357-40D9-B88E-FB9C591C91EB}" srcId="{A00AEB3E-DB4F-4E04-9D95-8A77A68A9C8D}" destId="{1FC87C88-2943-4B5D-BD12-02501B8A6EC8}" srcOrd="2" destOrd="0" parTransId="{3046FACB-3F4C-4858-9AC9-ACDC6FAAF15B}" sibTransId="{5AFC159C-BEB5-48F1-80B9-3683DCE62827}"/>
    <dgm:cxn modelId="{B1E806A1-69F5-C844-811C-399D8881118B}" type="presOf" srcId="{2B14F242-1AB9-4A7D-AC43-74AA37E1785A}" destId="{E2831BCB-B3FD-094F-8404-C1FDAF0928E6}" srcOrd="0" destOrd="0" presId="urn:microsoft.com/office/officeart/2005/8/layout/default"/>
    <dgm:cxn modelId="{D4C749F2-C7A8-F849-8741-65A1F059D49F}" type="presOf" srcId="{A00AEB3E-DB4F-4E04-9D95-8A77A68A9C8D}" destId="{E51843A4-DBE2-6541-A435-AADDA7E69359}" srcOrd="0" destOrd="0" presId="urn:microsoft.com/office/officeart/2005/8/layout/default"/>
    <dgm:cxn modelId="{35BE897D-F93F-5340-8874-F335A2A685E2}" type="presParOf" srcId="{E51843A4-DBE2-6541-A435-AADDA7E69359}" destId="{BDB531BD-4449-AE44-829F-B4F257AD39C1}" srcOrd="0" destOrd="0" presId="urn:microsoft.com/office/officeart/2005/8/layout/default"/>
    <dgm:cxn modelId="{85C483E0-B0E8-184F-98C0-EFA44D30EFF5}" type="presParOf" srcId="{E51843A4-DBE2-6541-A435-AADDA7E69359}" destId="{059C18DB-9F3F-4849-852F-D5F528D5C3FC}" srcOrd="1" destOrd="0" presId="urn:microsoft.com/office/officeart/2005/8/layout/default"/>
    <dgm:cxn modelId="{DBBBE8C6-3D9A-AD49-891F-587DB08C8E6B}" type="presParOf" srcId="{E51843A4-DBE2-6541-A435-AADDA7E69359}" destId="{E2831BCB-B3FD-094F-8404-C1FDAF0928E6}" srcOrd="2" destOrd="0" presId="urn:microsoft.com/office/officeart/2005/8/layout/default"/>
    <dgm:cxn modelId="{BD50724A-6522-EE4C-B40A-9B7EC9DA38FE}" type="presParOf" srcId="{E51843A4-DBE2-6541-A435-AADDA7E69359}" destId="{8FDA64F3-B8DF-A34F-873C-D58C1E043235}" srcOrd="3" destOrd="0" presId="urn:microsoft.com/office/officeart/2005/8/layout/default"/>
    <dgm:cxn modelId="{60414A68-DFED-2145-A58C-DFE94C7C150D}" type="presParOf" srcId="{E51843A4-DBE2-6541-A435-AADDA7E69359}" destId="{CC4A7A09-7764-0B43-91DC-7DACD46DCE99}" srcOrd="4" destOrd="0" presId="urn:microsoft.com/office/officeart/2005/8/layout/default"/>
    <dgm:cxn modelId="{12828F2F-B600-2E42-922D-29E4FCA0837F}" type="presParOf" srcId="{E51843A4-DBE2-6541-A435-AADDA7E69359}" destId="{E545B1A6-97ED-ED4A-8028-F2E325F9524D}" srcOrd="5" destOrd="0" presId="urn:microsoft.com/office/officeart/2005/8/layout/default"/>
    <dgm:cxn modelId="{861A3D3E-BDC2-2D41-926E-8E1A14CC5E0A}" type="presParOf" srcId="{E51843A4-DBE2-6541-A435-AADDA7E69359}" destId="{2DF39939-FE45-0F4C-8D18-40FC6E42ACDD}"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5A821-E10B-E442-A589-1A2E0D2346A3}">
      <dsp:nvSpPr>
        <dsp:cNvPr id="0" name=""/>
        <dsp:cNvSpPr/>
      </dsp:nvSpPr>
      <dsp:spPr>
        <a:xfrm>
          <a:off x="248082" y="1782348"/>
          <a:ext cx="1275852" cy="486095"/>
        </a:xfrm>
        <a:prstGeom prst="homePlate">
          <a:avLst>
            <a:gd name="adj" fmla="val 40000"/>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711200">
            <a:lnSpc>
              <a:spcPct val="90000"/>
            </a:lnSpc>
            <a:spcBef>
              <a:spcPct val="0"/>
            </a:spcBef>
            <a:spcAft>
              <a:spcPct val="35000"/>
            </a:spcAft>
            <a:buNone/>
          </a:pPr>
          <a:r>
            <a:rPr lang="en-US" sz="1600" kern="1200"/>
            <a:t>1960s</a:t>
          </a:r>
        </a:p>
      </dsp:txBody>
      <dsp:txXfrm>
        <a:off x="248082" y="1782348"/>
        <a:ext cx="1178633" cy="486095"/>
      </dsp:txXfrm>
    </dsp:sp>
    <dsp:sp modelId="{695345DB-4E89-A24A-8333-21B4CBA32367}">
      <dsp:nvSpPr>
        <dsp:cNvPr id="0" name=""/>
        <dsp:cNvSpPr/>
      </dsp:nvSpPr>
      <dsp:spPr>
        <a:xfrm>
          <a:off x="0" y="0"/>
          <a:ext cx="1772017" cy="1296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5570" rIns="0" bIns="115570" numCol="1" spcCol="1270" anchor="b" anchorCtr="1">
          <a:noAutofit/>
        </a:bodyPr>
        <a:lstStyle/>
        <a:p>
          <a:pPr marL="0" lvl="0" indent="0" algn="ctr" defTabSz="577850">
            <a:lnSpc>
              <a:spcPct val="90000"/>
            </a:lnSpc>
            <a:spcBef>
              <a:spcPct val="0"/>
            </a:spcBef>
            <a:spcAft>
              <a:spcPct val="35000"/>
            </a:spcAft>
            <a:buNone/>
          </a:pPr>
          <a:r>
            <a:rPr lang="en-US" sz="1300" kern="1200"/>
            <a:t>Romanians have migrated to England since the 1960s (Torre, 2008).</a:t>
          </a:r>
        </a:p>
      </dsp:txBody>
      <dsp:txXfrm>
        <a:off x="0" y="0"/>
        <a:ext cx="1772017" cy="1296253"/>
      </dsp:txXfrm>
    </dsp:sp>
    <dsp:sp modelId="{B96857CC-ED14-6A49-8AF1-5AAAD1421B92}">
      <dsp:nvSpPr>
        <dsp:cNvPr id="0" name=""/>
        <dsp:cNvSpPr/>
      </dsp:nvSpPr>
      <dsp:spPr>
        <a:xfrm>
          <a:off x="1523934" y="2025396"/>
          <a:ext cx="496164" cy="0"/>
        </a:xfrm>
        <a:custGeom>
          <a:avLst/>
          <a:gdLst/>
          <a:ahLst/>
          <a:cxnLst/>
          <a:rect l="0" t="0" r="0" b="0"/>
          <a:pathLst>
            <a:path>
              <a:moveTo>
                <a:pt x="0" y="0"/>
              </a:moveTo>
              <a:lnTo>
                <a:pt x="496164" y="0"/>
              </a:lnTo>
            </a:path>
          </a:pathLst>
        </a:custGeom>
        <a:noFill/>
        <a:ln w="6350" cap="flat" cmpd="sng" algn="ctr">
          <a:solidFill>
            <a:schemeClr val="dk2">
              <a:hueOff val="0"/>
              <a:satOff val="0"/>
              <a:lumOff val="0"/>
              <a:alphaOff val="0"/>
            </a:schemeClr>
          </a:solidFill>
          <a:prstDash val="solid"/>
        </a:ln>
        <a:effectLst>
          <a:softEdge rad="12700"/>
        </a:effectLst>
      </dsp:spPr>
      <dsp:style>
        <a:lnRef idx="1">
          <a:scrgbClr r="0" g="0" b="0"/>
        </a:lnRef>
        <a:fillRef idx="1">
          <a:scrgbClr r="0" g="0" b="0"/>
        </a:fillRef>
        <a:effectRef idx="2">
          <a:scrgbClr r="0" g="0" b="0"/>
        </a:effectRef>
        <a:fontRef idx="minor"/>
      </dsp:style>
    </dsp:sp>
    <dsp:sp modelId="{A6A540EA-7A0F-5949-B246-8A52838E960E}">
      <dsp:nvSpPr>
        <dsp:cNvPr id="0" name=""/>
        <dsp:cNvSpPr/>
      </dsp:nvSpPr>
      <dsp:spPr>
        <a:xfrm>
          <a:off x="886008" y="1377269"/>
          <a:ext cx="0" cy="405079"/>
        </a:xfrm>
        <a:prstGeom prst="line">
          <a:avLst/>
        </a:prstGeom>
        <a:noFill/>
        <a:ln w="12700"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BF2AA70-7059-0845-B8BF-5F5169349E62}">
      <dsp:nvSpPr>
        <dsp:cNvPr id="0" name=""/>
        <dsp:cNvSpPr/>
      </dsp:nvSpPr>
      <dsp:spPr>
        <a:xfrm>
          <a:off x="845500" y="1296253"/>
          <a:ext cx="81015" cy="81015"/>
        </a:xfrm>
        <a:prstGeom prst="rect">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5CDA0651-F3A7-AF47-A414-EF76F2648E2E}">
      <dsp:nvSpPr>
        <dsp:cNvPr id="0" name=""/>
        <dsp:cNvSpPr/>
      </dsp:nvSpPr>
      <dsp:spPr>
        <a:xfrm rot="10800000">
          <a:off x="2020099" y="1782348"/>
          <a:ext cx="1275852" cy="486095"/>
        </a:xfrm>
        <a:prstGeom prst="homePlate">
          <a:avLst>
            <a:gd name="adj" fmla="val 40000"/>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w="6350" cap="flat" cmpd="sng" algn="ctr">
          <a:solidFill>
            <a:schemeClr val="dk2">
              <a:hueOff val="0"/>
              <a:satOff val="0"/>
              <a:lumOff val="0"/>
              <a:alphaOff val="0"/>
            </a:schemeClr>
          </a:solidFill>
          <a:prstDash val="solid"/>
        </a:ln>
        <a:effectLst>
          <a:outerShdw blurRad="50800" dist="19050" dir="5400000" algn="tl" rotWithShape="0">
            <a:srgbClr val="000000">
              <a:alpha val="60000"/>
            </a:srgbClr>
          </a:outerShdw>
          <a:softEdge rad="12700"/>
        </a:effectLst>
      </dsp:spPr>
      <dsp:style>
        <a:lnRef idx="1">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711200">
            <a:lnSpc>
              <a:spcPct val="90000"/>
            </a:lnSpc>
            <a:spcBef>
              <a:spcPct val="0"/>
            </a:spcBef>
            <a:spcAft>
              <a:spcPct val="35000"/>
            </a:spcAft>
            <a:buNone/>
          </a:pPr>
          <a:r>
            <a:rPr lang="en-US" sz="1600" kern="1200"/>
            <a:t>1990s</a:t>
          </a:r>
        </a:p>
      </dsp:txBody>
      <dsp:txXfrm rot="10800000">
        <a:off x="2117318" y="1782348"/>
        <a:ext cx="1178633" cy="486095"/>
      </dsp:txXfrm>
    </dsp:sp>
    <dsp:sp modelId="{3D4D6789-2DA0-E247-9ABF-7FBEFBD50289}">
      <dsp:nvSpPr>
        <dsp:cNvPr id="0" name=""/>
        <dsp:cNvSpPr/>
      </dsp:nvSpPr>
      <dsp:spPr>
        <a:xfrm>
          <a:off x="1772017" y="2754538"/>
          <a:ext cx="1772017" cy="1296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5570" rIns="0" bIns="115570" numCol="1" spcCol="1270" anchor="t" anchorCtr="1">
          <a:noAutofit/>
        </a:bodyPr>
        <a:lstStyle/>
        <a:p>
          <a:pPr marL="0" lvl="0" indent="0" algn="ctr" defTabSz="577850">
            <a:lnSpc>
              <a:spcPct val="90000"/>
            </a:lnSpc>
            <a:spcBef>
              <a:spcPct val="0"/>
            </a:spcBef>
            <a:spcAft>
              <a:spcPct val="35000"/>
            </a:spcAft>
            <a:buNone/>
          </a:pPr>
          <a:r>
            <a:rPr lang="en-US" sz="1300" kern="1200" dirty="0"/>
            <a:t>In the 1990s however, there was a significant increase in the number of people from Romania coming to the UK t(Torre, 2008).</a:t>
          </a:r>
        </a:p>
      </dsp:txBody>
      <dsp:txXfrm>
        <a:off x="1772017" y="2754538"/>
        <a:ext cx="1772017" cy="1296253"/>
      </dsp:txXfrm>
    </dsp:sp>
    <dsp:sp modelId="{0C359B05-FCA0-2B44-921C-B39E1523BE94}">
      <dsp:nvSpPr>
        <dsp:cNvPr id="0" name=""/>
        <dsp:cNvSpPr/>
      </dsp:nvSpPr>
      <dsp:spPr>
        <a:xfrm>
          <a:off x="2658025" y="2268443"/>
          <a:ext cx="0" cy="405079"/>
        </a:xfrm>
        <a:prstGeom prst="line">
          <a:avLst/>
        </a:prstGeom>
        <a:noFill/>
        <a:ln w="12700" cap="flat"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1F3CB44-EA33-8B47-B546-8742BEC9EB2D}">
      <dsp:nvSpPr>
        <dsp:cNvPr id="0" name=""/>
        <dsp:cNvSpPr/>
      </dsp:nvSpPr>
      <dsp:spPr>
        <a:xfrm>
          <a:off x="2617517" y="2673522"/>
          <a:ext cx="81015" cy="81015"/>
        </a:xfrm>
        <a:prstGeom prst="rect">
          <a:avLst/>
        </a:prstGeom>
        <a:blipFill rotWithShape="1">
          <a:blip xmlns:r="http://schemas.openxmlformats.org/officeDocument/2006/relationships" r:embed="rId1">
            <a:duotone>
              <a:schemeClr val="dk2">
                <a:hueOff val="0"/>
                <a:satOff val="0"/>
                <a:lumOff val="0"/>
                <a:alphaOff val="0"/>
                <a:shade val="36000"/>
                <a:satMod val="120000"/>
              </a:schemeClr>
              <a:schemeClr val="dk2">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531BD-4449-AE44-829F-B4F257AD39C1}">
      <dsp:nvSpPr>
        <dsp:cNvPr id="0" name=""/>
        <dsp:cNvSpPr/>
      </dsp:nvSpPr>
      <dsp:spPr>
        <a:xfrm>
          <a:off x="47148" y="1437"/>
          <a:ext cx="3113782" cy="186826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 the UK, The Equality Act 2010 protects everyone including those of other nationality than British from: </a:t>
          </a:r>
          <a:endParaRPr lang="en-US" sz="1300" kern="1200"/>
        </a:p>
      </dsp:txBody>
      <dsp:txXfrm>
        <a:off x="47148" y="1437"/>
        <a:ext cx="3113782" cy="1868269"/>
      </dsp:txXfrm>
    </dsp:sp>
    <dsp:sp modelId="{E2831BCB-B3FD-094F-8404-C1FDAF0928E6}">
      <dsp:nvSpPr>
        <dsp:cNvPr id="0" name=""/>
        <dsp:cNvSpPr/>
      </dsp:nvSpPr>
      <dsp:spPr>
        <a:xfrm>
          <a:off x="3472308" y="1437"/>
          <a:ext cx="3113782" cy="186826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Direct discrimination (when an individual is treated less favourably than another) (REAP, 2011) </a:t>
          </a:r>
          <a:endParaRPr lang="en-US" sz="1300" kern="1200"/>
        </a:p>
      </dsp:txBody>
      <dsp:txXfrm>
        <a:off x="3472308" y="1437"/>
        <a:ext cx="3113782" cy="1868269"/>
      </dsp:txXfrm>
    </dsp:sp>
    <dsp:sp modelId="{CC4A7A09-7764-0B43-91DC-7DACD46DCE99}">
      <dsp:nvSpPr>
        <dsp:cNvPr id="0" name=""/>
        <dsp:cNvSpPr/>
      </dsp:nvSpPr>
      <dsp:spPr>
        <a:xfrm>
          <a:off x="6897469" y="1437"/>
          <a:ext cx="3113782" cy="186826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Discrimination by awareness (an individual is treated less favourably because another individual thinks that his protected by his circumstances)  (REAP, 2011). </a:t>
          </a:r>
          <a:br>
            <a:rPr lang="en-GB" sz="1300" kern="1200"/>
          </a:br>
          <a:endParaRPr lang="en-US" sz="1300" kern="1200"/>
        </a:p>
      </dsp:txBody>
      <dsp:txXfrm>
        <a:off x="6897469" y="1437"/>
        <a:ext cx="3113782" cy="1868269"/>
      </dsp:txXfrm>
    </dsp:sp>
    <dsp:sp modelId="{2DF39939-FE45-0F4C-8D18-40FC6E42ACDD}">
      <dsp:nvSpPr>
        <dsp:cNvPr id="0" name=""/>
        <dsp:cNvSpPr/>
      </dsp:nvSpPr>
      <dsp:spPr>
        <a:xfrm>
          <a:off x="3472308" y="2181085"/>
          <a:ext cx="3113782" cy="186826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Also, Human Rights Act 1998 gives migrants in the UK the freedom of thinking, religion and moral sense gives everyone the liberty to express opinions and receive information and ideas and assures the happiness and the rights of independence without discrimination of any individual (Human Rights Act 1998, 2021). </a:t>
          </a:r>
          <a:endParaRPr lang="en-US" sz="1300" kern="1200" dirty="0"/>
        </a:p>
      </dsp:txBody>
      <dsp:txXfrm>
        <a:off x="3472308" y="2181085"/>
        <a:ext cx="3113782" cy="1868269"/>
      </dsp:txXfrm>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8/1/22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8/1/22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8/1/22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8/1/22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8/1/22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8/1/22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8/1/22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8/1/22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8/1/22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8/1/22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8/1/22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8/1/22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microsoft.com/office/2007/relationships/hdphoto" Target="../media/hdphoto1.wdp"/><Relationship Id="rId7" Type="http://schemas.openxmlformats.org/officeDocument/2006/relationships/diagramData" Target="../diagrams/data1.xml"/><Relationship Id="rId12" Type="http://schemas.openxmlformats.org/officeDocument/2006/relationships/hyperlink" Target="https://www.nytimes.com/2014/06/01/world/europe/britains-new-immigrants-from-romania-and-bulgaria-face-hostilities.html" TargetMode="External"/><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image" Target="../media/image6.jpeg"/><Relationship Id="rId11" Type="http://schemas.microsoft.com/office/2007/relationships/diagramDrawing" Target="../diagrams/drawing1.xml"/><Relationship Id="rId5" Type="http://schemas.microsoft.com/office/2007/relationships/hdphoto" Target="../media/hdphoto2.wdp"/><Relationship Id="rId10" Type="http://schemas.openxmlformats.org/officeDocument/2006/relationships/diagramColors" Target="../diagrams/colors1.xml"/><Relationship Id="rId4" Type="http://schemas.openxmlformats.org/officeDocument/2006/relationships/image" Target="../media/image4.png"/><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hyperlink" Target="https://verfassungsblog.de/johnsons-withdrawal-agreement-fails-romanian-and-bulgarian-migrant-workers/" TargetMode="External"/><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image" Target="../media/image9.png"/><Relationship Id="rId5" Type="http://schemas.microsoft.com/office/2007/relationships/hdphoto" Target="../media/hdphoto2.wdp"/><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hyperlink" Target="https://www.simplypsychology.org/maslow.htm" TargetMode="External"/><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image" Target="../media/image11.png"/><Relationship Id="rId5" Type="http://schemas.microsoft.com/office/2007/relationships/hdphoto" Target="../media/hdphoto2.wdp"/><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9.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nhsggc.org.uk/media/258969/equality_act_2010_briefing_for_refugee_migrant_community_orgs.pdf" TargetMode="External"/><Relationship Id="rId3" Type="http://schemas.openxmlformats.org/officeDocument/2006/relationships/hyperlink" Target="https://www.coe.int/en/web/compass/discrimination-and-intolerance" TargetMode="External"/><Relationship Id="rId7" Type="http://schemas.openxmlformats.org/officeDocument/2006/relationships/hyperlink" Target="https://www.statista.com/statistics/1061655/romanian-population-in-united-kingdom/" TargetMode="External"/><Relationship Id="rId2" Type="http://schemas.openxmlformats.org/officeDocument/2006/relationships/hyperlink" Target="https://barnet.moderngov.co.uk/documents/s52935/Appendix%201%20-%20Growth%20Strategy.pdf" TargetMode="External"/><Relationship Id="rId1" Type="http://schemas.openxmlformats.org/officeDocument/2006/relationships/slideLayout" Target="../slideLayouts/slideLayout2.xml"/><Relationship Id="rId6" Type="http://schemas.openxmlformats.org/officeDocument/2006/relationships/hyperlink" Target="https://www.wsh.nhs.uk/CMS-Documents/Patient-leaflets/Physiotherapy/6517-1-Smoking-how-does-it-affect-me.pdf" TargetMode="External"/><Relationship Id="rId5" Type="http://schemas.openxmlformats.org/officeDocument/2006/relationships/hyperlink" Target="https://www.spacehive.com/lbo-community-kitchen" TargetMode="External"/><Relationship Id="rId10" Type="http://schemas.openxmlformats.org/officeDocument/2006/relationships/hyperlink" Target="https://www.euro.who.int/__data/assets/pdf_file/0009/419472/Country-Health-Profile-2019-Romania.pdf" TargetMode="External"/><Relationship Id="rId4" Type="http://schemas.openxmlformats.org/officeDocument/2006/relationships/hyperlink" Target="https://www.legislation.gov.uk/ukpga/1998/42/schedule/1/data.pdf" TargetMode="External"/><Relationship Id="rId9" Type="http://schemas.openxmlformats.org/officeDocument/2006/relationships/hyperlink" Target="https://www.academia.edu/11429639/Living_Transnationally_Romanian_migrants_in_Lond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791D-2162-1AB3-1059-2C3B80620466}"/>
              </a:ext>
            </a:extLst>
          </p:cNvPr>
          <p:cNvSpPr>
            <a:spLocks noGrp="1"/>
          </p:cNvSpPr>
          <p:nvPr>
            <p:ph type="ctrTitle"/>
          </p:nvPr>
        </p:nvSpPr>
        <p:spPr/>
        <p:txBody>
          <a:bodyPr/>
          <a:lstStyle/>
          <a:p>
            <a:r>
              <a:rPr lang="en-US" sz="6000" dirty="0"/>
              <a:t>Community Care and development </a:t>
            </a:r>
            <a:br>
              <a:rPr lang="en-US" sz="6000" dirty="0"/>
            </a:br>
            <a:r>
              <a:rPr lang="en-US" sz="6000" dirty="0"/>
              <a:t>bmhp60022_lon</a:t>
            </a:r>
          </a:p>
        </p:txBody>
      </p:sp>
      <p:sp>
        <p:nvSpPr>
          <p:cNvPr id="3" name="Subtitle 2">
            <a:extLst>
              <a:ext uri="{FF2B5EF4-FFF2-40B4-BE49-F238E27FC236}">
                <a16:creationId xmlns:a16="http://schemas.microsoft.com/office/drawing/2014/main" id="{8F833B6C-645B-7FBA-10DB-7DF460A0959B}"/>
              </a:ext>
            </a:extLst>
          </p:cNvPr>
          <p:cNvSpPr>
            <a:spLocks noGrp="1"/>
          </p:cNvSpPr>
          <p:nvPr>
            <p:ph type="subTitle" idx="1"/>
          </p:nvPr>
        </p:nvSpPr>
        <p:spPr/>
        <p:txBody>
          <a:bodyPr>
            <a:normAutofit fontScale="92500" lnSpcReduction="20000"/>
          </a:bodyPr>
          <a:lstStyle/>
          <a:p>
            <a:r>
              <a:rPr lang="en-US" dirty="0"/>
              <a:t>Student name: Ana Maria </a:t>
            </a:r>
            <a:r>
              <a:rPr lang="en-US" dirty="0" err="1"/>
              <a:t>Stanciu</a:t>
            </a:r>
            <a:r>
              <a:rPr lang="en-US" dirty="0"/>
              <a:t> </a:t>
            </a:r>
          </a:p>
          <a:p>
            <a:r>
              <a:rPr lang="en-US" dirty="0"/>
              <a:t>Student ID: 1909953</a:t>
            </a:r>
          </a:p>
          <a:p>
            <a:r>
              <a:rPr lang="en-US" dirty="0"/>
              <a:t>Lecturer name: </a:t>
            </a:r>
            <a:r>
              <a:rPr lang="en-US" dirty="0" err="1"/>
              <a:t>Chizoba</a:t>
            </a:r>
            <a:r>
              <a:rPr lang="en-US" dirty="0"/>
              <a:t> </a:t>
            </a:r>
            <a:r>
              <a:rPr lang="en-US" dirty="0" err="1"/>
              <a:t>Esio</a:t>
            </a:r>
            <a:r>
              <a:rPr lang="en-US" dirty="0"/>
              <a:t>-Bassey </a:t>
            </a:r>
          </a:p>
        </p:txBody>
      </p:sp>
    </p:spTree>
    <p:extLst>
      <p:ext uri="{BB962C8B-B14F-4D97-AF65-F5344CB8AC3E}">
        <p14:creationId xmlns:p14="http://schemas.microsoft.com/office/powerpoint/2010/main" val="2568895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2B17F-4189-243F-950A-D7574CB22D03}"/>
              </a:ext>
            </a:extLst>
          </p:cNvPr>
          <p:cNvSpPr>
            <a:spLocks noGrp="1"/>
          </p:cNvSpPr>
          <p:nvPr>
            <p:ph type="title"/>
          </p:nvPr>
        </p:nvSpPr>
        <p:spPr>
          <a:xfrm>
            <a:off x="4970109" y="484632"/>
            <a:ext cx="6730277" cy="1609344"/>
          </a:xfrm>
          <a:ln>
            <a:noFill/>
          </a:ln>
        </p:spPr>
        <p:txBody>
          <a:bodyPr>
            <a:normAutofit/>
          </a:bodyPr>
          <a:lstStyle/>
          <a:p>
            <a:r>
              <a:rPr lang="en-US" sz="4800"/>
              <a:t>Community definition </a:t>
            </a:r>
          </a:p>
        </p:txBody>
      </p:sp>
      <p:pic>
        <p:nvPicPr>
          <p:cNvPr id="5" name="Picture 4" descr="Hands holding each other's wrists and interlinked to form a circle">
            <a:extLst>
              <a:ext uri="{FF2B5EF4-FFF2-40B4-BE49-F238E27FC236}">
                <a16:creationId xmlns:a16="http://schemas.microsoft.com/office/drawing/2014/main" id="{D2539FEC-F7EE-C42A-DEDB-7CA1E3AB0BD0}"/>
              </a:ext>
            </a:extLst>
          </p:cNvPr>
          <p:cNvPicPr>
            <a:picLocks noChangeAspect="1"/>
          </p:cNvPicPr>
          <p:nvPr/>
        </p:nvPicPr>
        <p:blipFill rotWithShape="1">
          <a:blip r:embed="rId4"/>
          <a:srcRect l="29204" r="25568" b="-1"/>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14813CC1-869A-7358-B093-982948192688}"/>
              </a:ext>
            </a:extLst>
          </p:cNvPr>
          <p:cNvSpPr>
            <a:spLocks noGrp="1"/>
          </p:cNvSpPr>
          <p:nvPr>
            <p:ph idx="1"/>
          </p:nvPr>
        </p:nvSpPr>
        <p:spPr>
          <a:xfrm>
            <a:off x="4970109" y="2121408"/>
            <a:ext cx="6730276" cy="4050792"/>
          </a:xfrm>
        </p:spPr>
        <p:txBody>
          <a:bodyPr>
            <a:normAutofit/>
          </a:bodyPr>
          <a:lstStyle/>
          <a:p>
            <a:endParaRPr lang="en-GB" sz="1800" dirty="0"/>
          </a:p>
          <a:p>
            <a:endParaRPr lang="en-GB" sz="1800" dirty="0"/>
          </a:p>
          <a:p>
            <a:endParaRPr lang="en-GB" sz="1800" dirty="0"/>
          </a:p>
          <a:p>
            <a:r>
              <a:rPr lang="en-GB" sz="2400" dirty="0"/>
              <a:t>Traditionally, the community is interpreted as an emerged association of people with various qualities who are socially correlated, share mutual beliefs, and engage in collaborative activities in the same geographical areas and environments (Macqueen et al., 2002).</a:t>
            </a:r>
          </a:p>
          <a:p>
            <a:endParaRPr lang="en-US" sz="1800" dirty="0"/>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176014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3" name="Group 82">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84" name="Oval 83">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5" name="Oval 84">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87" name="Rectangle 86">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29E1F-CEFD-B050-8261-B1CAD5D99C91}"/>
              </a:ext>
            </a:extLst>
          </p:cNvPr>
          <p:cNvSpPr>
            <a:spLocks noGrp="1"/>
          </p:cNvSpPr>
          <p:nvPr>
            <p:ph type="title"/>
          </p:nvPr>
        </p:nvSpPr>
        <p:spPr>
          <a:xfrm>
            <a:off x="8156350" y="484632"/>
            <a:ext cx="3544035" cy="1609344"/>
          </a:xfrm>
          <a:ln>
            <a:noFill/>
          </a:ln>
        </p:spPr>
        <p:txBody>
          <a:bodyPr vert="horz" lIns="91440" tIns="45720" rIns="91440" bIns="45720" rtlCol="0" anchor="ctr">
            <a:normAutofit/>
          </a:bodyPr>
          <a:lstStyle/>
          <a:p>
            <a:r>
              <a:rPr lang="en-US" dirty="0"/>
              <a:t>Romanian migration history </a:t>
            </a:r>
          </a:p>
        </p:txBody>
      </p:sp>
      <p:pic>
        <p:nvPicPr>
          <p:cNvPr id="6" name="Picture Placeholder 5" descr="A picture containing person, indoor, ceiling&#10;&#10;Description automatically generated">
            <a:extLst>
              <a:ext uri="{FF2B5EF4-FFF2-40B4-BE49-F238E27FC236}">
                <a16:creationId xmlns:a16="http://schemas.microsoft.com/office/drawing/2014/main" id="{EBCCBAD8-2326-11CB-BA4C-A0CB462CF928}"/>
              </a:ext>
            </a:extLst>
          </p:cNvPr>
          <p:cNvPicPr>
            <a:picLocks noGrp="1" noChangeAspect="1"/>
          </p:cNvPicPr>
          <p:nvPr>
            <p:ph type="pic" idx="1"/>
          </p:nvPr>
        </p:nvPicPr>
        <p:blipFill rotWithShape="1">
          <a:blip r:embed="rId6">
            <a:extLst>
              <a:ext uri="{28A0092B-C50C-407E-A947-70E740481C1C}">
                <a14:useLocalDpi xmlns:a14="http://schemas.microsoft.com/office/drawing/2010/main" val="0"/>
              </a:ext>
            </a:extLst>
          </a:blip>
          <a:srcRect r="11741" b="1"/>
          <a:stretch/>
        </p:blipFill>
        <p:spPr>
          <a:xfrm>
            <a:off x="633999" y="792041"/>
            <a:ext cx="6882269" cy="5284178"/>
          </a:xfrm>
          <a:prstGeom prst="rect">
            <a:avLst/>
          </a:prstGeom>
        </p:spPr>
      </p:pic>
      <p:grpSp>
        <p:nvGrpSpPr>
          <p:cNvPr id="89" name="Group 88">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0" name="Oval 89">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1" name="Oval 90">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79" name="Text Placeholder 3">
            <a:extLst>
              <a:ext uri="{FF2B5EF4-FFF2-40B4-BE49-F238E27FC236}">
                <a16:creationId xmlns:a16="http://schemas.microsoft.com/office/drawing/2014/main" id="{88C1717D-F89B-CD69-9C82-BE76A6BC8FCA}"/>
              </a:ext>
            </a:extLst>
          </p:cNvPr>
          <p:cNvGraphicFramePr/>
          <p:nvPr>
            <p:extLst>
              <p:ext uri="{D42A27DB-BD31-4B8C-83A1-F6EECF244321}">
                <p14:modId xmlns:p14="http://schemas.microsoft.com/office/powerpoint/2010/main" val="3514238416"/>
              </p:ext>
            </p:extLst>
          </p:nvPr>
        </p:nvGraphicFramePr>
        <p:xfrm>
          <a:off x="8156351" y="2121408"/>
          <a:ext cx="3544034" cy="40507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06DEFE31-ECCA-0061-B42B-4EA03077E533}"/>
              </a:ext>
            </a:extLst>
          </p:cNvPr>
          <p:cNvSpPr txBox="1"/>
          <p:nvPr/>
        </p:nvSpPr>
        <p:spPr>
          <a:xfrm>
            <a:off x="633999" y="6172200"/>
            <a:ext cx="6882269" cy="400110"/>
          </a:xfrm>
          <a:prstGeom prst="rect">
            <a:avLst/>
          </a:prstGeom>
          <a:noFill/>
        </p:spPr>
        <p:txBody>
          <a:bodyPr wrap="square" rtlCol="0">
            <a:spAutoFit/>
          </a:bodyPr>
          <a:lstStyle/>
          <a:p>
            <a:r>
              <a:rPr lang="en-US" sz="1000" dirty="0"/>
              <a:t>Source: </a:t>
            </a:r>
            <a:r>
              <a:rPr lang="en-US" sz="1000" dirty="0">
                <a:hlinkClick r:id="rId12"/>
              </a:rPr>
              <a:t>https://www.nytimes.com/2014/06/01/world/europe/britains-new-immigrants-from-romania-and-bulgaria-face-hostilities.html</a:t>
            </a:r>
            <a:r>
              <a:rPr lang="en-US" sz="1000" dirty="0"/>
              <a:t> </a:t>
            </a:r>
          </a:p>
        </p:txBody>
      </p:sp>
    </p:spTree>
    <p:extLst>
      <p:ext uri="{BB962C8B-B14F-4D97-AF65-F5344CB8AC3E}">
        <p14:creationId xmlns:p14="http://schemas.microsoft.com/office/powerpoint/2010/main" val="2929098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2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2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3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D211D-AFD6-9F51-A0B6-A3F45DEBF217}"/>
              </a:ext>
            </a:extLst>
          </p:cNvPr>
          <p:cNvSpPr>
            <a:spLocks noGrp="1"/>
          </p:cNvSpPr>
          <p:nvPr>
            <p:ph type="title"/>
          </p:nvPr>
        </p:nvSpPr>
        <p:spPr>
          <a:xfrm>
            <a:off x="1286934" y="1465790"/>
            <a:ext cx="3860798" cy="3941345"/>
          </a:xfrm>
        </p:spPr>
        <p:txBody>
          <a:bodyPr>
            <a:normAutofit/>
          </a:bodyPr>
          <a:lstStyle/>
          <a:p>
            <a:r>
              <a:rPr lang="en-US" sz="6000"/>
              <a:t>Romanian community statistics </a:t>
            </a:r>
          </a:p>
        </p:txBody>
      </p:sp>
      <p:sp>
        <p:nvSpPr>
          <p:cNvPr id="58" name="Content Placeholder 2">
            <a:extLst>
              <a:ext uri="{FF2B5EF4-FFF2-40B4-BE49-F238E27FC236}">
                <a16:creationId xmlns:a16="http://schemas.microsoft.com/office/drawing/2014/main" id="{482A74E3-F662-9147-0018-9A6DE782583E}"/>
              </a:ext>
            </a:extLst>
          </p:cNvPr>
          <p:cNvSpPr>
            <a:spLocks noGrp="1"/>
          </p:cNvSpPr>
          <p:nvPr>
            <p:ph idx="1"/>
          </p:nvPr>
        </p:nvSpPr>
        <p:spPr>
          <a:xfrm>
            <a:off x="6417733" y="1359090"/>
            <a:ext cx="5132665" cy="4048046"/>
          </a:xfrm>
        </p:spPr>
        <p:txBody>
          <a:bodyPr anchor="ctr">
            <a:normAutofit/>
          </a:bodyPr>
          <a:lstStyle/>
          <a:p>
            <a:r>
              <a:rPr lang="en-US" dirty="0"/>
              <a:t>There are 342 000 Romanian immigrants in the United Kingdom (Clark, 2021).</a:t>
            </a:r>
          </a:p>
          <a:p>
            <a:r>
              <a:rPr lang="en-GB" dirty="0"/>
              <a:t>According to Miller (2019), aproximatley143 000 of those are living in London. </a:t>
            </a:r>
          </a:p>
          <a:p>
            <a:r>
              <a:rPr lang="en-GB" dirty="0"/>
              <a:t>The biggest community of Romanian immigrants (35%) is living in  Northwest London, Edgware Burnt Oak also, called ‘</a:t>
            </a:r>
            <a:r>
              <a:rPr lang="en-GB" i="1" dirty="0"/>
              <a:t>Little Romania</a:t>
            </a:r>
            <a:r>
              <a:rPr lang="en-GB" dirty="0"/>
              <a:t>’ (Miller, 2019). </a:t>
            </a:r>
          </a:p>
          <a:p>
            <a:endParaRPr lang="en-GB" dirty="0"/>
          </a:p>
          <a:p>
            <a:endParaRPr lang="en-GB" dirty="0"/>
          </a:p>
          <a:p>
            <a:endParaRPr lang="en-US" dirty="0"/>
          </a:p>
        </p:txBody>
      </p:sp>
      <p:sp>
        <p:nvSpPr>
          <p:cNvPr id="59" name="Rectangle 3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3943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2" name="Oval 3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3" name="Oval 3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35" name="Rectangle 34">
            <a:extLst>
              <a:ext uri="{FF2B5EF4-FFF2-40B4-BE49-F238E27FC236}">
                <a16:creationId xmlns:a16="http://schemas.microsoft.com/office/drawing/2014/main" id="{A943D298-0548-4C7A-870B-7594104F8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1"/>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Placeholder 5">
            <a:extLst>
              <a:ext uri="{FF2B5EF4-FFF2-40B4-BE49-F238E27FC236}">
                <a16:creationId xmlns:a16="http://schemas.microsoft.com/office/drawing/2014/main" id="{6236EC6B-33A7-8C3E-2E16-A1328415C593}"/>
              </a:ext>
            </a:extLst>
          </p:cNvPr>
          <p:cNvPicPr>
            <a:picLocks noGrp="1" noChangeAspect="1"/>
          </p:cNvPicPr>
          <p:nvPr>
            <p:ph type="pic" idx="1"/>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Lst>
          </a:blip>
          <a:srcRect t="20693" b="13131"/>
          <a:stretch/>
        </p:blipFill>
        <p:spPr>
          <a:xfrm>
            <a:off x="20" y="1"/>
            <a:ext cx="12191980" cy="6857999"/>
          </a:xfrm>
          <a:prstGeom prst="rect">
            <a:avLst/>
          </a:prstGeom>
        </p:spPr>
      </p:pic>
      <p:sp>
        <p:nvSpPr>
          <p:cNvPr id="37" name="Rectangle 36">
            <a:extLst>
              <a:ext uri="{FF2B5EF4-FFF2-40B4-BE49-F238E27FC236}">
                <a16:creationId xmlns:a16="http://schemas.microsoft.com/office/drawing/2014/main" id="{FF7B26C5-D249-4988-B86B-5A3D9E7BD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 y="0"/>
            <a:ext cx="12188952" cy="6858000"/>
          </a:xfrm>
          <a:prstGeom prst="rect">
            <a:avLst/>
          </a:prstGeom>
          <a:blipFill dpi="0" rotWithShape="1">
            <a:blip r:embed="rId5">
              <a:alphaModFix amt="45000"/>
              <a:lum bright="70000" contrast="-70000"/>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917344-59DD-D3AD-F61D-10353D1A611B}"/>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a:t>Romanian educational status</a:t>
            </a:r>
          </a:p>
        </p:txBody>
      </p:sp>
      <p:sp>
        <p:nvSpPr>
          <p:cNvPr id="4" name="Text Placeholder 3">
            <a:extLst>
              <a:ext uri="{FF2B5EF4-FFF2-40B4-BE49-F238E27FC236}">
                <a16:creationId xmlns:a16="http://schemas.microsoft.com/office/drawing/2014/main" id="{002AC586-00A9-1F12-6179-0FEE5B705912}"/>
              </a:ext>
            </a:extLst>
          </p:cNvPr>
          <p:cNvSpPr>
            <a:spLocks noGrp="1"/>
          </p:cNvSpPr>
          <p:nvPr>
            <p:ph type="body" sz="half" idx="2"/>
          </p:nvPr>
        </p:nvSpPr>
        <p:spPr>
          <a:xfrm>
            <a:off x="1069848" y="2121408"/>
            <a:ext cx="10058400" cy="4050792"/>
          </a:xfrm>
        </p:spPr>
        <p:txBody>
          <a:bodyPr vert="horz" lIns="91440" tIns="45720" rIns="91440" bIns="45720" rtlCol="0">
            <a:normAutofit/>
          </a:bodyPr>
          <a:lstStyle/>
          <a:p>
            <a:pPr marL="285750" indent="-182880">
              <a:lnSpc>
                <a:spcPct val="90000"/>
              </a:lnSpc>
              <a:buFont typeface="Wingdings" pitchFamily="2" charset="2"/>
              <a:buChar char="§"/>
            </a:pPr>
            <a:r>
              <a:rPr lang="en-US">
                <a:solidFill>
                  <a:schemeClr val="tx1"/>
                </a:solidFill>
              </a:rPr>
              <a:t>A study done by Pantiru and Dr Barley (2019) suggests that 87 % of the Romanian living in London have a high level of English although are poorly educated. </a:t>
            </a:r>
          </a:p>
          <a:p>
            <a:pPr marL="285750" indent="-182880">
              <a:lnSpc>
                <a:spcPct val="90000"/>
              </a:lnSpc>
              <a:buFont typeface="Wingdings" pitchFamily="2" charset="2"/>
              <a:buChar char="§"/>
            </a:pPr>
            <a:r>
              <a:rPr lang="en-US">
                <a:solidFill>
                  <a:schemeClr val="tx1"/>
                </a:solidFill>
              </a:rPr>
              <a:t>48% have university qualifications in Romania (Pantiru and Barley, 2019). </a:t>
            </a:r>
          </a:p>
          <a:p>
            <a:pPr marL="285750" indent="-182880">
              <a:lnSpc>
                <a:spcPct val="90000"/>
              </a:lnSpc>
              <a:buFont typeface="Wingdings" pitchFamily="2" charset="2"/>
              <a:buChar char="§"/>
            </a:pPr>
            <a:r>
              <a:rPr lang="en-US">
                <a:solidFill>
                  <a:schemeClr val="tx1"/>
                </a:solidFill>
              </a:rPr>
              <a:t>18% have a university qualification in the UK (Pantiru and Barley, 2019). </a:t>
            </a:r>
          </a:p>
          <a:p>
            <a:pPr indent="-182880">
              <a:lnSpc>
                <a:spcPct val="90000"/>
              </a:lnSpc>
              <a:buFont typeface="Wingdings" pitchFamily="2" charset="2"/>
              <a:buChar char="§"/>
            </a:pPr>
            <a:endParaRPr lang="en-US">
              <a:solidFill>
                <a:schemeClr val="tx1"/>
              </a:solidFill>
            </a:endParaRPr>
          </a:p>
        </p:txBody>
      </p:sp>
      <p:grpSp>
        <p:nvGrpSpPr>
          <p:cNvPr id="39" name="Group 38">
            <a:extLst>
              <a:ext uri="{FF2B5EF4-FFF2-40B4-BE49-F238E27FC236}">
                <a16:creationId xmlns:a16="http://schemas.microsoft.com/office/drawing/2014/main" id="{46FDAED0-8B04-4181-B3D3-EA0A93C66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0" name="Oval 39">
              <a:extLst>
                <a:ext uri="{FF2B5EF4-FFF2-40B4-BE49-F238E27FC236}">
                  <a16:creationId xmlns:a16="http://schemas.microsoft.com/office/drawing/2014/main" id="{161B6F0D-567B-4CFA-BF50-79FDAC6EB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8CE5D194-0A7E-49A6-B737-F71C1B3960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021560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3" name="Oval 62">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64" name="Oval 63">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6" name="Rectangle 65">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6ACA56-C5A5-C98A-7CB8-143F0C7519D9}"/>
              </a:ext>
            </a:extLst>
          </p:cNvPr>
          <p:cNvSpPr>
            <a:spLocks noGrp="1"/>
          </p:cNvSpPr>
          <p:nvPr>
            <p:ph type="title"/>
          </p:nvPr>
        </p:nvSpPr>
        <p:spPr>
          <a:xfrm>
            <a:off x="8156350" y="484632"/>
            <a:ext cx="3544035" cy="1609344"/>
          </a:xfrm>
          <a:ln>
            <a:noFill/>
          </a:ln>
        </p:spPr>
        <p:txBody>
          <a:bodyPr vert="horz" lIns="91440" tIns="45720" rIns="91440" bIns="45720" rtlCol="0" anchor="ctr">
            <a:normAutofit/>
          </a:bodyPr>
          <a:lstStyle/>
          <a:p>
            <a:r>
              <a:rPr lang="en-US"/>
              <a:t>Romanian community employment </a:t>
            </a:r>
          </a:p>
        </p:txBody>
      </p:sp>
      <p:pic>
        <p:nvPicPr>
          <p:cNvPr id="8" name="Picture Placeholder 7">
            <a:extLst>
              <a:ext uri="{FF2B5EF4-FFF2-40B4-BE49-F238E27FC236}">
                <a16:creationId xmlns:a16="http://schemas.microsoft.com/office/drawing/2014/main" id="{9B0B42B1-CF16-CE5F-B928-5DE11840FF70}"/>
              </a:ext>
            </a:extLst>
          </p:cNvPr>
          <p:cNvPicPr>
            <a:picLocks noGrp="1" noChangeAspect="1"/>
          </p:cNvPicPr>
          <p:nvPr>
            <p:ph type="pic" idx="1"/>
          </p:nvPr>
        </p:nvPicPr>
        <p:blipFill rotWithShape="1">
          <a:blip r:embed="rId6">
            <a:extLst>
              <a:ext uri="{28A0092B-C50C-407E-A947-70E740481C1C}">
                <a14:useLocalDpi xmlns:a14="http://schemas.microsoft.com/office/drawing/2010/main" val="0"/>
              </a:ext>
            </a:extLst>
          </a:blip>
          <a:srcRect l="7526" r="20513" b="-3"/>
          <a:stretch/>
        </p:blipFill>
        <p:spPr>
          <a:xfrm>
            <a:off x="633999" y="792027"/>
            <a:ext cx="6882269" cy="5284206"/>
          </a:xfrm>
          <a:prstGeom prst="rect">
            <a:avLst/>
          </a:prstGeom>
        </p:spPr>
      </p:pic>
      <p:sp>
        <p:nvSpPr>
          <p:cNvPr id="4" name="Text Placeholder 3">
            <a:extLst>
              <a:ext uri="{FF2B5EF4-FFF2-40B4-BE49-F238E27FC236}">
                <a16:creationId xmlns:a16="http://schemas.microsoft.com/office/drawing/2014/main" id="{CDFD1342-AB7A-DDF8-8F3F-B09A5E404083}"/>
              </a:ext>
            </a:extLst>
          </p:cNvPr>
          <p:cNvSpPr>
            <a:spLocks noGrp="1"/>
          </p:cNvSpPr>
          <p:nvPr>
            <p:ph type="body" sz="half" idx="2"/>
          </p:nvPr>
        </p:nvSpPr>
        <p:spPr>
          <a:xfrm>
            <a:off x="8156351" y="2121408"/>
            <a:ext cx="3544034" cy="4050792"/>
          </a:xfrm>
        </p:spPr>
        <p:txBody>
          <a:bodyPr vert="horz" lIns="91440" tIns="45720" rIns="91440" bIns="45720" rtlCol="0">
            <a:normAutofit/>
          </a:bodyPr>
          <a:lstStyle/>
          <a:p>
            <a:pPr indent="-182880">
              <a:lnSpc>
                <a:spcPct val="90000"/>
              </a:lnSpc>
              <a:buFont typeface="Wingdings" pitchFamily="2" charset="2"/>
              <a:buChar char="§"/>
            </a:pPr>
            <a:r>
              <a:rPr lang="en-US" sz="1600">
                <a:solidFill>
                  <a:schemeClr val="tx1"/>
                </a:solidFill>
              </a:rPr>
              <a:t>Torre (2008) suggests that most Romanian males work in the construction industry. </a:t>
            </a:r>
          </a:p>
          <a:p>
            <a:pPr indent="-182880">
              <a:lnSpc>
                <a:spcPct val="90000"/>
              </a:lnSpc>
              <a:buFont typeface="Wingdings" pitchFamily="2" charset="2"/>
              <a:buChar char="§"/>
            </a:pPr>
            <a:r>
              <a:rPr lang="en-US" sz="1600">
                <a:solidFill>
                  <a:schemeClr val="tx1"/>
                </a:solidFill>
              </a:rPr>
              <a:t>Also, a large presence of Romanian employees is observed in the cleaning and agriculture industry (Torre, 2008).</a:t>
            </a:r>
          </a:p>
          <a:p>
            <a:pPr indent="-182880">
              <a:lnSpc>
                <a:spcPct val="90000"/>
              </a:lnSpc>
              <a:buFont typeface="Wingdings" pitchFamily="2" charset="2"/>
              <a:buChar char="§"/>
            </a:pPr>
            <a:r>
              <a:rPr lang="en-US" sz="1600">
                <a:solidFill>
                  <a:schemeClr val="tx1"/>
                </a:solidFill>
              </a:rPr>
              <a:t>High-skilled Romanian, however, are working in IT, health care sector, accounting, finance and academic research (Torre, 2008) </a:t>
            </a:r>
          </a:p>
          <a:p>
            <a:pPr indent="-182880">
              <a:lnSpc>
                <a:spcPct val="90000"/>
              </a:lnSpc>
              <a:buFont typeface="Wingdings" pitchFamily="2" charset="2"/>
              <a:buChar char="§"/>
            </a:pPr>
            <a:r>
              <a:rPr lang="en-US" sz="1600">
                <a:solidFill>
                  <a:schemeClr val="tx1"/>
                </a:solidFill>
              </a:rPr>
              <a:t>Yet, there are so many of Romania's university-educated working cleaning industry, building sites and domestic assistance (Torre, 2008). </a:t>
            </a:r>
          </a:p>
          <a:p>
            <a:pPr indent="-182880">
              <a:lnSpc>
                <a:spcPct val="90000"/>
              </a:lnSpc>
              <a:buFont typeface="Wingdings" pitchFamily="2" charset="2"/>
              <a:buChar char="§"/>
            </a:pPr>
            <a:endParaRPr lang="en-US" sz="1600">
              <a:solidFill>
                <a:schemeClr val="tx1"/>
              </a:solidFill>
            </a:endParaRPr>
          </a:p>
        </p:txBody>
      </p:sp>
      <p:grpSp>
        <p:nvGrpSpPr>
          <p:cNvPr id="68" name="Group 67">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9" name="Oval 68">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0" name="Oval 69">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9" name="TextBox 8">
            <a:extLst>
              <a:ext uri="{FF2B5EF4-FFF2-40B4-BE49-F238E27FC236}">
                <a16:creationId xmlns:a16="http://schemas.microsoft.com/office/drawing/2014/main" id="{C04CFD77-D252-B9D0-5C1A-BC9FD385CDCA}"/>
              </a:ext>
            </a:extLst>
          </p:cNvPr>
          <p:cNvSpPr txBox="1"/>
          <p:nvPr/>
        </p:nvSpPr>
        <p:spPr>
          <a:xfrm>
            <a:off x="633999" y="6076233"/>
            <a:ext cx="7173117" cy="182641"/>
          </a:xfrm>
          <a:prstGeom prst="rect">
            <a:avLst/>
          </a:prstGeom>
          <a:solidFill>
            <a:srgbClr val="000000">
              <a:alpha val="50000"/>
            </a:srgbClr>
          </a:solidFill>
          <a:ln>
            <a:noFill/>
          </a:ln>
        </p:spPr>
        <p:txBody>
          <a:bodyPr wrap="square" rtlCol="0">
            <a:noAutofit/>
          </a:bodyPr>
          <a:lstStyle/>
          <a:p>
            <a:pPr algn="ctr">
              <a:spcAft>
                <a:spcPts val="600"/>
              </a:spcAft>
            </a:pPr>
            <a:r>
              <a:rPr lang="en-US" sz="1000" dirty="0">
                <a:solidFill>
                  <a:srgbClr val="FFFFFF"/>
                </a:solidFill>
              </a:rPr>
              <a:t>Source: </a:t>
            </a:r>
            <a:r>
              <a:rPr lang="en-US" sz="1000" dirty="0">
                <a:solidFill>
                  <a:srgbClr val="FFFFFF"/>
                </a:solidFill>
                <a:hlinkClick r:id="rId7">
                  <a:extLst>
                    <a:ext uri="{A12FA001-AC4F-418D-AE19-62706E023703}">
                      <ahyp:hlinkClr xmlns:ahyp="http://schemas.microsoft.com/office/drawing/2018/hyperlinkcolor" val="tx"/>
                    </a:ext>
                  </a:extLst>
                </a:hlinkClick>
              </a:rPr>
              <a:t>https://verfassungsblog.de/johnsons-withdrawal-agreement-fails-romanian-and-bulgarian-migrant-workers/</a:t>
            </a:r>
            <a:r>
              <a:rPr lang="en-US" sz="1000" dirty="0">
                <a:solidFill>
                  <a:srgbClr val="FFFFFF"/>
                </a:solidFill>
              </a:rPr>
              <a:t> </a:t>
            </a:r>
          </a:p>
        </p:txBody>
      </p:sp>
    </p:spTree>
    <p:extLst>
      <p:ext uri="{BB962C8B-B14F-4D97-AF65-F5344CB8AC3E}">
        <p14:creationId xmlns:p14="http://schemas.microsoft.com/office/powerpoint/2010/main" val="3876269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2" name="Oval 5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53" name="Oval 5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55" name="Rectangle 54">
            <a:extLst>
              <a:ext uri="{FF2B5EF4-FFF2-40B4-BE49-F238E27FC236}">
                <a16:creationId xmlns:a16="http://schemas.microsoft.com/office/drawing/2014/main" id="{A943D298-0548-4C7A-870B-7594104F8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1"/>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2" descr="What is the academic health sciences library's role in the learning health  care system? – NLM Musings from the Mezzanine">
            <a:extLst>
              <a:ext uri="{FF2B5EF4-FFF2-40B4-BE49-F238E27FC236}">
                <a16:creationId xmlns:a16="http://schemas.microsoft.com/office/drawing/2014/main" id="{31850C80-CCF0-F4C5-DFB0-CF972CA7D7A1}"/>
              </a:ext>
            </a:extLst>
          </p:cNvPr>
          <p:cNvPicPr>
            <a:picLocks noGrp="1" noChangeAspect="1" noChangeArrowheads="1"/>
          </p:cNvPicPr>
          <p:nvPr>
            <p:ph sz="half" idx="2"/>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Lst>
          </a:blip>
          <a:srcRect l="23919" r="16970"/>
          <a:stretch/>
        </p:blipFill>
        <p:spPr bwMode="auto">
          <a:xfrm>
            <a:off x="-1" y="12"/>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57" name="Rectangle 56">
            <a:extLst>
              <a:ext uri="{FF2B5EF4-FFF2-40B4-BE49-F238E27FC236}">
                <a16:creationId xmlns:a16="http://schemas.microsoft.com/office/drawing/2014/main" id="{FF7B26C5-D249-4988-B86B-5A3D9E7BD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 y="0"/>
            <a:ext cx="12188952" cy="6858000"/>
          </a:xfrm>
          <a:prstGeom prst="rect">
            <a:avLst/>
          </a:prstGeom>
          <a:blipFill dpi="0" rotWithShape="1">
            <a:blip r:embed="rId5">
              <a:alphaModFix amt="45000"/>
              <a:lum bright="70000" contrast="-70000"/>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C22CF-902E-0019-857F-43F069C4842E}"/>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dirty="0"/>
              <a:t>The health status </a:t>
            </a:r>
            <a:endParaRPr lang="en-US"/>
          </a:p>
        </p:txBody>
      </p:sp>
      <p:sp>
        <p:nvSpPr>
          <p:cNvPr id="3" name="Content Placeholder 2">
            <a:extLst>
              <a:ext uri="{FF2B5EF4-FFF2-40B4-BE49-F238E27FC236}">
                <a16:creationId xmlns:a16="http://schemas.microsoft.com/office/drawing/2014/main" id="{F8F6AE13-2554-63DA-F598-784E50493885}"/>
              </a:ext>
            </a:extLst>
          </p:cNvPr>
          <p:cNvSpPr>
            <a:spLocks noGrp="1"/>
          </p:cNvSpPr>
          <p:nvPr>
            <p:ph sz="half" idx="1"/>
          </p:nvPr>
        </p:nvSpPr>
        <p:spPr>
          <a:xfrm>
            <a:off x="1069848" y="2121408"/>
            <a:ext cx="10058400" cy="4050792"/>
          </a:xfrm>
        </p:spPr>
        <p:txBody>
          <a:bodyPr vert="horz" lIns="91440" tIns="45720" rIns="91440" bIns="45720" rtlCol="0">
            <a:normAutofit/>
          </a:bodyPr>
          <a:lstStyle/>
          <a:p>
            <a:r>
              <a:rPr lang="en-US" dirty="0"/>
              <a:t>According to the WHO (2019), Romanian individuals are reasonably healthy although life expectancy is the lowest compared to other individuals from the EU due to unhealthy behavior such as smoking and party drinking. </a:t>
            </a:r>
          </a:p>
          <a:p>
            <a:r>
              <a:rPr lang="en-US" dirty="0"/>
              <a:t>Between 2000 and 2017 the life expectancy of a Romanian increased from 71.2 years to 75.3 years, but unhealthy behavior has not changed (35% smoking men, 20% smoking women) (WHO, 2019).</a:t>
            </a:r>
          </a:p>
          <a:p>
            <a:endParaRPr lang="en-US" dirty="0"/>
          </a:p>
        </p:txBody>
      </p:sp>
      <p:grpSp>
        <p:nvGrpSpPr>
          <p:cNvPr id="59" name="Group 58">
            <a:extLst>
              <a:ext uri="{FF2B5EF4-FFF2-40B4-BE49-F238E27FC236}">
                <a16:creationId xmlns:a16="http://schemas.microsoft.com/office/drawing/2014/main" id="{46FDAED0-8B04-4181-B3D3-EA0A93C66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0" name="Oval 59">
              <a:extLst>
                <a:ext uri="{FF2B5EF4-FFF2-40B4-BE49-F238E27FC236}">
                  <a16:creationId xmlns:a16="http://schemas.microsoft.com/office/drawing/2014/main" id="{161B6F0D-567B-4CFA-BF50-79FDAC6EB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61" name="Oval 60">
              <a:extLst>
                <a:ext uri="{FF2B5EF4-FFF2-40B4-BE49-F238E27FC236}">
                  <a16:creationId xmlns:a16="http://schemas.microsoft.com/office/drawing/2014/main" id="{8CE5D194-0A7E-49A6-B737-F71C1B3960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896826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0" name="Oval 39">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5" name="Rectangle 42">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9D72CD-A655-532A-911E-1580A58AADB4}"/>
              </a:ext>
            </a:extLst>
          </p:cNvPr>
          <p:cNvSpPr>
            <a:spLocks noGrp="1"/>
          </p:cNvSpPr>
          <p:nvPr>
            <p:ph type="title"/>
          </p:nvPr>
        </p:nvSpPr>
        <p:spPr>
          <a:xfrm>
            <a:off x="8156350" y="484632"/>
            <a:ext cx="3544035" cy="1609344"/>
          </a:xfrm>
          <a:ln>
            <a:noFill/>
          </a:ln>
        </p:spPr>
        <p:txBody>
          <a:bodyPr vert="horz" lIns="91440" tIns="45720" rIns="91440" bIns="45720" rtlCol="0" anchor="ctr">
            <a:normAutofit/>
          </a:bodyPr>
          <a:lstStyle/>
          <a:p>
            <a:r>
              <a:rPr lang="en-US"/>
              <a:t>Theory </a:t>
            </a:r>
          </a:p>
        </p:txBody>
      </p:sp>
      <p:pic>
        <p:nvPicPr>
          <p:cNvPr id="10" name="Content Placeholder 9" descr="Diagram&#10;&#10;Description automatically generated">
            <a:extLst>
              <a:ext uri="{FF2B5EF4-FFF2-40B4-BE49-F238E27FC236}">
                <a16:creationId xmlns:a16="http://schemas.microsoft.com/office/drawing/2014/main" id="{A21CA3F1-060A-D897-A5CF-FB2D12E5464A}"/>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633999" y="1257613"/>
            <a:ext cx="6882269" cy="4353035"/>
          </a:xfrm>
          <a:prstGeom prst="rect">
            <a:avLst/>
          </a:prstGeom>
        </p:spPr>
      </p:pic>
      <p:sp>
        <p:nvSpPr>
          <p:cNvPr id="4" name="Text Placeholder 3">
            <a:extLst>
              <a:ext uri="{FF2B5EF4-FFF2-40B4-BE49-F238E27FC236}">
                <a16:creationId xmlns:a16="http://schemas.microsoft.com/office/drawing/2014/main" id="{7F28CE67-7496-6D71-2D59-9E2BD425D724}"/>
              </a:ext>
            </a:extLst>
          </p:cNvPr>
          <p:cNvSpPr>
            <a:spLocks noGrp="1"/>
          </p:cNvSpPr>
          <p:nvPr>
            <p:ph type="body" sz="half" idx="2"/>
          </p:nvPr>
        </p:nvSpPr>
        <p:spPr>
          <a:xfrm>
            <a:off x="8156351" y="2121408"/>
            <a:ext cx="3544034" cy="4050792"/>
          </a:xfrm>
        </p:spPr>
        <p:txBody>
          <a:bodyPr vert="horz" lIns="91440" tIns="45720" rIns="91440" bIns="45720" rtlCol="0">
            <a:normAutofit/>
          </a:bodyPr>
          <a:lstStyle/>
          <a:p>
            <a:pPr indent="-182880">
              <a:lnSpc>
                <a:spcPct val="90000"/>
              </a:lnSpc>
              <a:buFont typeface="Wingdings" pitchFamily="2" charset="2"/>
              <a:buChar char="§"/>
            </a:pPr>
            <a:r>
              <a:rPr lang="en-US" sz="1600" dirty="0">
                <a:solidFill>
                  <a:schemeClr val="tx1"/>
                </a:solidFill>
              </a:rPr>
              <a:t>Abraham's theory of needs also concentrates on the analysis of the human intention to deal with people's desires helping to increase their living circumstances in the human environment. Therefore, an affiliation based on love is needed to improve balanced individual co-existence in different social environments,.</a:t>
            </a:r>
          </a:p>
          <a:p>
            <a:pPr marL="285750" indent="-285750">
              <a:lnSpc>
                <a:spcPct val="90000"/>
              </a:lnSpc>
              <a:buFont typeface="Arial" panose="020B0604020202020204" pitchFamily="34" charset="0"/>
              <a:buChar char="•"/>
            </a:pPr>
            <a:r>
              <a:rPr lang="en-US" sz="1600" dirty="0">
                <a:solidFill>
                  <a:schemeClr val="tx1"/>
                </a:solidFill>
              </a:rPr>
              <a:t>Giving people the motivation and faith to participate in community development will increase their living circumstances (</a:t>
            </a:r>
            <a:r>
              <a:rPr lang="en-US" sz="1600" dirty="0" err="1">
                <a:solidFill>
                  <a:schemeClr val="tx1"/>
                </a:solidFill>
              </a:rPr>
              <a:t>Aruma</a:t>
            </a:r>
            <a:r>
              <a:rPr lang="en-US" sz="1600" dirty="0">
                <a:solidFill>
                  <a:schemeClr val="tx1"/>
                </a:solidFill>
              </a:rPr>
              <a:t> and </a:t>
            </a:r>
            <a:r>
              <a:rPr lang="en-US" sz="1600" dirty="0" err="1">
                <a:solidFill>
                  <a:schemeClr val="tx1"/>
                </a:solidFill>
              </a:rPr>
              <a:t>Hanachor</a:t>
            </a:r>
            <a:r>
              <a:rPr lang="en-US" sz="1600" dirty="0">
                <a:solidFill>
                  <a:schemeClr val="tx1"/>
                </a:solidFill>
              </a:rPr>
              <a:t>, 2017).</a:t>
            </a:r>
          </a:p>
          <a:p>
            <a:pPr>
              <a:lnSpc>
                <a:spcPct val="90000"/>
              </a:lnSpc>
            </a:pPr>
            <a:endParaRPr lang="en-US" sz="1600" dirty="0">
              <a:solidFill>
                <a:schemeClr val="tx1"/>
              </a:solidFill>
            </a:endParaRPr>
          </a:p>
        </p:txBody>
      </p:sp>
      <p:grpSp>
        <p:nvGrpSpPr>
          <p:cNvPr id="56" name="Group 44">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6" name="Oval 45">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7" name="Oval 46">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4" name="TextBox 13">
            <a:extLst>
              <a:ext uri="{FF2B5EF4-FFF2-40B4-BE49-F238E27FC236}">
                <a16:creationId xmlns:a16="http://schemas.microsoft.com/office/drawing/2014/main" id="{65DF41EC-01D1-4AB3-9B0D-BDBD3232621F}"/>
              </a:ext>
            </a:extLst>
          </p:cNvPr>
          <p:cNvSpPr txBox="1"/>
          <p:nvPr/>
        </p:nvSpPr>
        <p:spPr>
          <a:xfrm>
            <a:off x="633999" y="5610648"/>
            <a:ext cx="6882269" cy="246221"/>
          </a:xfrm>
          <a:prstGeom prst="rect">
            <a:avLst/>
          </a:prstGeom>
          <a:noFill/>
        </p:spPr>
        <p:txBody>
          <a:bodyPr wrap="square" rtlCol="0">
            <a:spAutoFit/>
          </a:bodyPr>
          <a:lstStyle/>
          <a:p>
            <a:r>
              <a:rPr lang="en-US" sz="1000" dirty="0"/>
              <a:t>Source: </a:t>
            </a:r>
            <a:r>
              <a:rPr lang="en-US" sz="1000" dirty="0">
                <a:hlinkClick r:id="rId7"/>
              </a:rPr>
              <a:t>https://www.simplypsychology.org/maslow.htm</a:t>
            </a:r>
            <a:r>
              <a:rPr lang="en-US" sz="1000" dirty="0"/>
              <a:t>. </a:t>
            </a:r>
          </a:p>
        </p:txBody>
      </p:sp>
    </p:spTree>
    <p:extLst>
      <p:ext uri="{BB962C8B-B14F-4D97-AF65-F5344CB8AC3E}">
        <p14:creationId xmlns:p14="http://schemas.microsoft.com/office/powerpoint/2010/main" val="2835063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C9CCDD2-5AFD-178B-59A2-52E9B12052E5}"/>
              </a:ext>
            </a:extLst>
          </p:cNvPr>
          <p:cNvSpPr>
            <a:spLocks noGrp="1"/>
          </p:cNvSpPr>
          <p:nvPr>
            <p:ph type="title"/>
          </p:nvPr>
        </p:nvSpPr>
        <p:spPr>
          <a:xfrm>
            <a:off x="1069848" y="484632"/>
            <a:ext cx="10058400" cy="1609344"/>
          </a:xfrm>
        </p:spPr>
        <p:txBody>
          <a:bodyPr>
            <a:normAutofit/>
          </a:bodyPr>
          <a:lstStyle/>
          <a:p>
            <a:r>
              <a:rPr lang="en-US" dirty="0"/>
              <a:t>Possible discrimination within community </a:t>
            </a:r>
          </a:p>
        </p:txBody>
      </p:sp>
      <p:sp>
        <p:nvSpPr>
          <p:cNvPr id="3" name="Content Placeholder 2">
            <a:extLst>
              <a:ext uri="{FF2B5EF4-FFF2-40B4-BE49-F238E27FC236}">
                <a16:creationId xmlns:a16="http://schemas.microsoft.com/office/drawing/2014/main" id="{6276DCCE-0EFE-BCB5-B9FF-AB990AC5DBAD}"/>
              </a:ext>
            </a:extLst>
          </p:cNvPr>
          <p:cNvSpPr>
            <a:spLocks noGrp="1"/>
          </p:cNvSpPr>
          <p:nvPr>
            <p:ph idx="1"/>
          </p:nvPr>
        </p:nvSpPr>
        <p:spPr>
          <a:xfrm>
            <a:off x="1069848" y="2320412"/>
            <a:ext cx="10058400" cy="3851787"/>
          </a:xfrm>
        </p:spPr>
        <p:txBody>
          <a:bodyPr>
            <a:normAutofit lnSpcReduction="10000"/>
          </a:bodyPr>
          <a:lstStyle/>
          <a:p>
            <a:endParaRPr lang="en-GB" dirty="0"/>
          </a:p>
          <a:p>
            <a:r>
              <a:rPr lang="en-GB" dirty="0"/>
              <a:t>The most common type of discrimination meet not only in the Romanian community but in all communities is “intolerance”. Also described as a lack of regard for practices and principles other than one's own (Council of Europe, 2022). </a:t>
            </a:r>
          </a:p>
          <a:p>
            <a:endParaRPr lang="en-GB" dirty="0"/>
          </a:p>
          <a:p>
            <a:r>
              <a:rPr lang="en-GB" dirty="0"/>
              <a:t>Romanian individuals can also face discrimination due to age, disability, political beliefs, skills, education, sex and gender within the community (Council of Europe, 2022). </a:t>
            </a:r>
          </a:p>
          <a:p>
            <a:endParaRPr lang="en-GB" dirty="0"/>
          </a:p>
          <a:p>
            <a:r>
              <a:rPr lang="en-GB" dirty="0"/>
              <a:t>Regardless of which country they migrate to, </a:t>
            </a:r>
            <a:r>
              <a:rPr lang="en-GB" dirty="0" err="1"/>
              <a:t>imigrants</a:t>
            </a:r>
            <a:r>
              <a:rPr lang="en-GB" dirty="0"/>
              <a:t> are frequently susceptible to prejudice and harassment, extremely marginalized and frequently uninformed that equality and human rights legislation protects them (REAP, 2011). </a:t>
            </a:r>
            <a:endParaRPr lang="en-US" dirty="0"/>
          </a:p>
          <a:p>
            <a:endParaRPr lang="en-US"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994656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49">
            <a:extLst>
              <a:ext uri="{FF2B5EF4-FFF2-40B4-BE49-F238E27FC236}">
                <a16:creationId xmlns:a16="http://schemas.microsoft.com/office/drawing/2014/main" id="{A943D298-0548-4C7A-870B-7594104F8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1"/>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2" name="Rectangle 51">
            <a:extLst>
              <a:ext uri="{FF2B5EF4-FFF2-40B4-BE49-F238E27FC236}">
                <a16:creationId xmlns:a16="http://schemas.microsoft.com/office/drawing/2014/main" id="{FF7B26C5-D249-4988-B86B-5A3D9E7BD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 y="0"/>
            <a:ext cx="12188952" cy="6858000"/>
          </a:xfrm>
          <a:prstGeom prst="rect">
            <a:avLst/>
          </a:prstGeom>
          <a:blipFill dpi="0" rotWithShape="1">
            <a:blip r:embed="rId2">
              <a:alphaModFix amt="45000"/>
              <a:lum bright="70000" contrast="-70000"/>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20902-4EA8-2D50-1914-42DAE4739412}"/>
              </a:ext>
            </a:extLst>
          </p:cNvPr>
          <p:cNvSpPr>
            <a:spLocks noGrp="1"/>
          </p:cNvSpPr>
          <p:nvPr>
            <p:ph type="title"/>
          </p:nvPr>
        </p:nvSpPr>
        <p:spPr>
          <a:xfrm>
            <a:off x="1069848" y="484632"/>
            <a:ext cx="10058400" cy="1609344"/>
          </a:xfrm>
        </p:spPr>
        <p:txBody>
          <a:bodyPr>
            <a:normAutofit/>
          </a:bodyPr>
          <a:lstStyle/>
          <a:p>
            <a:r>
              <a:rPr lang="en-US" dirty="0"/>
              <a:t>Policies and lows    </a:t>
            </a:r>
          </a:p>
        </p:txBody>
      </p:sp>
      <p:grpSp>
        <p:nvGrpSpPr>
          <p:cNvPr id="54" name="Group 53">
            <a:extLst>
              <a:ext uri="{FF2B5EF4-FFF2-40B4-BE49-F238E27FC236}">
                <a16:creationId xmlns:a16="http://schemas.microsoft.com/office/drawing/2014/main" id="{46FDAED0-8B04-4181-B3D3-EA0A93C66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5" name="Oval 54">
              <a:extLst>
                <a:ext uri="{FF2B5EF4-FFF2-40B4-BE49-F238E27FC236}">
                  <a16:creationId xmlns:a16="http://schemas.microsoft.com/office/drawing/2014/main" id="{161B6F0D-567B-4CFA-BF50-79FDAC6EB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6" name="Oval 55">
              <a:extLst>
                <a:ext uri="{FF2B5EF4-FFF2-40B4-BE49-F238E27FC236}">
                  <a16:creationId xmlns:a16="http://schemas.microsoft.com/office/drawing/2014/main" id="{8CE5D194-0A7E-49A6-B737-F71C1B3960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20" name="Content Placeholder 2">
            <a:extLst>
              <a:ext uri="{FF2B5EF4-FFF2-40B4-BE49-F238E27FC236}">
                <a16:creationId xmlns:a16="http://schemas.microsoft.com/office/drawing/2014/main" id="{FE86D3AB-A581-7034-C32B-24D7CB731DC0}"/>
              </a:ext>
            </a:extLst>
          </p:cNvPr>
          <p:cNvGraphicFramePr>
            <a:graphicFrameLocks noGrp="1"/>
          </p:cNvGraphicFramePr>
          <p:nvPr>
            <p:ph idx="1"/>
            <p:extLst>
              <p:ext uri="{D42A27DB-BD31-4B8C-83A1-F6EECF244321}">
                <p14:modId xmlns:p14="http://schemas.microsoft.com/office/powerpoint/2010/main" val="512238256"/>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26396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1FD4D92-39B4-E31D-2662-30C64B9AF2E1}"/>
              </a:ext>
            </a:extLst>
          </p:cNvPr>
          <p:cNvSpPr>
            <a:spLocks noGrp="1"/>
          </p:cNvSpPr>
          <p:nvPr>
            <p:ph type="title"/>
          </p:nvPr>
        </p:nvSpPr>
        <p:spPr>
          <a:xfrm>
            <a:off x="1069848" y="484632"/>
            <a:ext cx="10058400" cy="1609344"/>
          </a:xfrm>
        </p:spPr>
        <p:txBody>
          <a:bodyPr>
            <a:normAutofit/>
          </a:bodyPr>
          <a:lstStyle/>
          <a:p>
            <a:r>
              <a:rPr lang="en-US" dirty="0"/>
              <a:t>Community project </a:t>
            </a:r>
          </a:p>
        </p:txBody>
      </p:sp>
      <p:sp>
        <p:nvSpPr>
          <p:cNvPr id="3" name="Content Placeholder 2">
            <a:extLst>
              <a:ext uri="{FF2B5EF4-FFF2-40B4-BE49-F238E27FC236}">
                <a16:creationId xmlns:a16="http://schemas.microsoft.com/office/drawing/2014/main" id="{2F0D7C71-15C7-914E-F7CC-C5A75351B18E}"/>
              </a:ext>
            </a:extLst>
          </p:cNvPr>
          <p:cNvSpPr>
            <a:spLocks noGrp="1"/>
          </p:cNvSpPr>
          <p:nvPr>
            <p:ph idx="1"/>
          </p:nvPr>
        </p:nvSpPr>
        <p:spPr>
          <a:xfrm>
            <a:off x="1069848" y="2320412"/>
            <a:ext cx="10058400" cy="3851787"/>
          </a:xfrm>
        </p:spPr>
        <p:txBody>
          <a:bodyPr>
            <a:normAutofit/>
          </a:bodyPr>
          <a:lstStyle/>
          <a:p>
            <a:r>
              <a:rPr lang="en-GB" sz="1600" dirty="0"/>
              <a:t>“</a:t>
            </a:r>
            <a:r>
              <a:rPr lang="en-GB" sz="1600" i="1" dirty="0"/>
              <a:t>Love Burnt Oak Community Kitchen</a:t>
            </a:r>
            <a:r>
              <a:rPr lang="en-GB" sz="1600" dirty="0"/>
              <a:t>” is a project funded in September 2017 that  has at its core the alleviation of both the symptoms and the causes of food poverty within the community (Love Burnt Oak, 2017). </a:t>
            </a:r>
          </a:p>
          <a:p>
            <a:pPr marL="0" indent="0">
              <a:buNone/>
            </a:pPr>
            <a:br>
              <a:rPr lang="en-GB" sz="1600" dirty="0"/>
            </a:br>
            <a:endParaRPr lang="en-GB" sz="1600" dirty="0"/>
          </a:p>
          <a:p>
            <a:r>
              <a:rPr lang="en-GB" sz="1600" dirty="0"/>
              <a:t>They work in partnership with The Real Food Project London Northwest and International Gospel Church, and they currently provide a ‘</a:t>
            </a:r>
            <a:r>
              <a:rPr lang="en-GB" sz="1600" i="1" dirty="0"/>
              <a:t>pay as you feel</a:t>
            </a:r>
            <a:r>
              <a:rPr lang="en-GB" sz="1600" dirty="0"/>
              <a:t>’ food supermarket, every Wednesday from 10 in the morning to 2:30 pm. The food is supplied by Colindale Morrisons and Marks &amp; Spencer (Love Burnt Oak, 2017). </a:t>
            </a:r>
          </a:p>
          <a:p>
            <a:pPr marL="0" indent="0">
              <a:buNone/>
            </a:pPr>
            <a:br>
              <a:rPr lang="en-GB" sz="1600" dirty="0"/>
            </a:br>
            <a:endParaRPr lang="en-GB" sz="1600" dirty="0"/>
          </a:p>
          <a:p>
            <a:r>
              <a:rPr lang="en-GB" sz="1600" dirty="0"/>
              <a:t>The goal of the community is to provide good food choices but also to teach people how to cook and ultimately improve employability through volunteering and gaining work experience (Love Burnt Oak, 2017). </a:t>
            </a:r>
          </a:p>
          <a:p>
            <a:endParaRPr lang="en-US" sz="1600"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7993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1">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2" name="Title 1">
            <a:extLst>
              <a:ext uri="{FF2B5EF4-FFF2-40B4-BE49-F238E27FC236}">
                <a16:creationId xmlns:a16="http://schemas.microsoft.com/office/drawing/2014/main" id="{59EC2DCF-F014-371E-DBFC-486A95ABFDE7}"/>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sz="4200" dirty="0"/>
              <a:t>How can community project benefit from social media and local council</a:t>
            </a:r>
          </a:p>
        </p:txBody>
      </p:sp>
      <p:sp>
        <p:nvSpPr>
          <p:cNvPr id="3" name="Content Placeholder 2">
            <a:extLst>
              <a:ext uri="{FF2B5EF4-FFF2-40B4-BE49-F238E27FC236}">
                <a16:creationId xmlns:a16="http://schemas.microsoft.com/office/drawing/2014/main" id="{AD75C111-DE96-5B87-7158-6F5F48622CD0}"/>
              </a:ext>
            </a:extLst>
          </p:cNvPr>
          <p:cNvSpPr>
            <a:spLocks noGrp="1"/>
          </p:cNvSpPr>
          <p:nvPr>
            <p:ph type="body" sz="half" idx="2"/>
          </p:nvPr>
        </p:nvSpPr>
        <p:spPr>
          <a:xfrm>
            <a:off x="1069847" y="2687782"/>
            <a:ext cx="6482419" cy="3484418"/>
          </a:xfrm>
        </p:spPr>
        <p:txBody>
          <a:bodyPr vert="horz" lIns="91440" tIns="45720" rIns="91440" bIns="45720" rtlCol="0">
            <a:normAutofit/>
          </a:bodyPr>
          <a:lstStyle/>
          <a:p>
            <a:pPr indent="-182880">
              <a:lnSpc>
                <a:spcPct val="90000"/>
              </a:lnSpc>
              <a:buFont typeface="Wingdings" pitchFamily="2" charset="2"/>
              <a:buChar char="§"/>
            </a:pPr>
            <a:r>
              <a:rPr lang="en-US" dirty="0">
                <a:solidFill>
                  <a:schemeClr val="tx1"/>
                </a:solidFill>
              </a:rPr>
              <a:t>Love Burnt Oak Community Kitchen can benefit from The Growth Strategy of the High Barnet council which set suggestions for change, offering greater opportunities for its residents (Barnet Growth Strategy 2019-2030, 2019) </a:t>
            </a:r>
          </a:p>
          <a:p>
            <a:pPr>
              <a:lnSpc>
                <a:spcPct val="90000"/>
              </a:lnSpc>
            </a:pPr>
            <a:br>
              <a:rPr lang="en-US" dirty="0">
                <a:solidFill>
                  <a:schemeClr val="tx1"/>
                </a:solidFill>
              </a:rPr>
            </a:br>
            <a:endParaRPr lang="en-US" dirty="0">
              <a:solidFill>
                <a:schemeClr val="tx1"/>
              </a:solidFill>
            </a:endParaRPr>
          </a:p>
          <a:p>
            <a:pPr indent="-182880">
              <a:lnSpc>
                <a:spcPct val="90000"/>
              </a:lnSpc>
              <a:buFont typeface="Wingdings" pitchFamily="2" charset="2"/>
              <a:buChar char="§"/>
            </a:pPr>
            <a:r>
              <a:rPr lang="en-US" dirty="0">
                <a:solidFill>
                  <a:schemeClr val="tx1"/>
                </a:solidFill>
              </a:rPr>
              <a:t>Moreover, Love Burnt Oak Community Kitchen can be sustained by any organization or individual that is willing to volunteer or donate to the project. </a:t>
            </a:r>
          </a:p>
          <a:p>
            <a:pPr>
              <a:lnSpc>
                <a:spcPct val="90000"/>
              </a:lnSpc>
            </a:pPr>
            <a:br>
              <a:rPr lang="en-US" dirty="0">
                <a:solidFill>
                  <a:schemeClr val="tx1"/>
                </a:solidFill>
              </a:rPr>
            </a:br>
            <a:endParaRPr lang="en-US" dirty="0">
              <a:solidFill>
                <a:schemeClr val="tx1"/>
              </a:solidFill>
            </a:endParaRPr>
          </a:p>
          <a:p>
            <a:pPr indent="-182880">
              <a:lnSpc>
                <a:spcPct val="90000"/>
              </a:lnSpc>
              <a:buFont typeface="Wingdings" pitchFamily="2" charset="2"/>
              <a:buChar char="§"/>
            </a:pPr>
            <a:r>
              <a:rPr lang="en-US" dirty="0">
                <a:solidFill>
                  <a:schemeClr val="tx1"/>
                </a:solidFill>
              </a:rPr>
              <a:t>The project has so far raised £43,700 with the help of Twitter but if they would advertise on Facebook and Instagram, the chances of raising more money will increase because they could target </a:t>
            </a:r>
            <a:r>
              <a:rPr lang="en-US">
                <a:solidFill>
                  <a:schemeClr val="tx1"/>
                </a:solidFill>
              </a:rPr>
              <a:t>larger variety of </a:t>
            </a:r>
            <a:r>
              <a:rPr lang="en-US" dirty="0">
                <a:solidFill>
                  <a:schemeClr val="tx1"/>
                </a:solidFill>
              </a:rPr>
              <a:t>people rather than just focusing on Twitters users.  </a:t>
            </a:r>
          </a:p>
          <a:p>
            <a:pPr indent="-182880">
              <a:lnSpc>
                <a:spcPct val="90000"/>
              </a:lnSpc>
              <a:buFont typeface="Wingdings" pitchFamily="2" charset="2"/>
              <a:buChar char="§"/>
            </a:pPr>
            <a:endParaRPr lang="en-US" dirty="0">
              <a:solidFill>
                <a:schemeClr val="tx1"/>
              </a:solidFill>
            </a:endParaRPr>
          </a:p>
        </p:txBody>
      </p:sp>
      <p:pic>
        <p:nvPicPr>
          <p:cNvPr id="7" name="Picture Placeholder 6" descr="Text&#10;&#10;Description automatically generated">
            <a:extLst>
              <a:ext uri="{FF2B5EF4-FFF2-40B4-BE49-F238E27FC236}">
                <a16:creationId xmlns:a16="http://schemas.microsoft.com/office/drawing/2014/main" id="{5056962F-DB34-4FEF-EF32-DC5CA69C93AC}"/>
              </a:ext>
            </a:extLst>
          </p:cNvPr>
          <p:cNvPicPr>
            <a:picLocks noGrp="1" noChangeAspect="1"/>
          </p:cNvPicPr>
          <p:nvPr>
            <p:ph type="pic" idx="1"/>
          </p:nvPr>
        </p:nvPicPr>
        <p:blipFill rotWithShape="1">
          <a:blip r:embed="rId4">
            <a:extLst>
              <a:ext uri="{28A0092B-C50C-407E-A947-70E740481C1C}">
                <a14:useLocalDpi xmlns:a14="http://schemas.microsoft.com/office/drawing/2010/main" val="0"/>
              </a:ext>
            </a:extLst>
          </a:blip>
          <a:srcRect t="4595" r="1" b="1"/>
          <a:stretch/>
        </p:blipFill>
        <p:spPr>
          <a:xfrm>
            <a:off x="7872307" y="2193036"/>
            <a:ext cx="3261974" cy="3639872"/>
          </a:xfrm>
          <a:prstGeom prst="rect">
            <a:avLst/>
          </a:prstGeom>
        </p:spPr>
      </p:pic>
    </p:spTree>
    <p:extLst>
      <p:ext uri="{BB962C8B-B14F-4D97-AF65-F5344CB8AC3E}">
        <p14:creationId xmlns:p14="http://schemas.microsoft.com/office/powerpoint/2010/main" val="1600731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BC1C0-85E5-626B-6DF6-52247F452A7B}"/>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663A59F-7F20-BD8C-1F80-C43D7DEAAF83}"/>
              </a:ext>
            </a:extLst>
          </p:cNvPr>
          <p:cNvSpPr>
            <a:spLocks noGrp="1"/>
          </p:cNvSpPr>
          <p:nvPr>
            <p:ph idx="1"/>
          </p:nvPr>
        </p:nvSpPr>
        <p:spPr/>
        <p:txBody>
          <a:bodyPr>
            <a:normAutofit/>
          </a:bodyPr>
          <a:lstStyle/>
          <a:p>
            <a:r>
              <a:rPr lang="en-GB" dirty="0"/>
              <a:t>Also, smoking is the cause of: </a:t>
            </a:r>
          </a:p>
          <a:p>
            <a:r>
              <a:rPr lang="en-GB" dirty="0"/>
              <a:t>93 per cent of mouth and throat cancer </a:t>
            </a:r>
          </a:p>
          <a:p>
            <a:r>
              <a:rPr lang="en-GB" dirty="0"/>
              <a:t>84 per cent of lung cancer deaths </a:t>
            </a:r>
          </a:p>
          <a:p>
            <a:r>
              <a:rPr lang="en-GB" dirty="0"/>
              <a:t>83 per cent of COPD deaths (NHS, 2022).</a:t>
            </a:r>
          </a:p>
          <a:p>
            <a:r>
              <a:rPr lang="en-GB" dirty="0"/>
              <a:t>Therefore, the first step in a community with large numbers of adults who smoke will be to evaluate and identify individuals and organizations that can be interested in helping with the issue. Secondly, smoking has to be acknowledged by the community as an issue. Then, according to Secker et. al. (2008) recruitment of task force, and supervision staff have to retain the necessary skills and experience in working with mixed groups in health teaching. The cessation of smoking can be influenced by the use of social media (Facebook, Instagram and Twitter), television, radio and also by signs and posters in the community (Secker et. al., 2008) </a:t>
            </a:r>
          </a:p>
          <a:p>
            <a:endParaRPr lang="en-US" dirty="0"/>
          </a:p>
        </p:txBody>
      </p:sp>
    </p:spTree>
    <p:extLst>
      <p:ext uri="{BB962C8B-B14F-4D97-AF65-F5344CB8AC3E}">
        <p14:creationId xmlns:p14="http://schemas.microsoft.com/office/powerpoint/2010/main" val="301453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C7711-DDBB-8ACC-4043-ACD8DF933527}"/>
              </a:ext>
            </a:extLst>
          </p:cNvPr>
          <p:cNvSpPr>
            <a:spLocks noGrp="1"/>
          </p:cNvSpPr>
          <p:nvPr>
            <p:ph type="title"/>
          </p:nvPr>
        </p:nvSpPr>
        <p:spPr>
          <a:xfrm>
            <a:off x="0" y="0"/>
            <a:ext cx="3583858" cy="685800"/>
          </a:xfrm>
        </p:spPr>
        <p:txBody>
          <a:bodyPr>
            <a:normAutofit/>
          </a:bodyPr>
          <a:lstStyle/>
          <a:p>
            <a:r>
              <a:rPr lang="en-US" sz="4000" dirty="0"/>
              <a:t>References </a:t>
            </a:r>
          </a:p>
        </p:txBody>
      </p:sp>
      <p:sp>
        <p:nvSpPr>
          <p:cNvPr id="3" name="Content Placeholder 2">
            <a:extLst>
              <a:ext uri="{FF2B5EF4-FFF2-40B4-BE49-F238E27FC236}">
                <a16:creationId xmlns:a16="http://schemas.microsoft.com/office/drawing/2014/main" id="{7D385A9D-5340-D853-7186-1BBA304A938A}"/>
              </a:ext>
            </a:extLst>
          </p:cNvPr>
          <p:cNvSpPr>
            <a:spLocks noGrp="1"/>
          </p:cNvSpPr>
          <p:nvPr>
            <p:ph idx="1"/>
          </p:nvPr>
        </p:nvSpPr>
        <p:spPr>
          <a:xfrm>
            <a:off x="206477" y="685800"/>
            <a:ext cx="10921771" cy="5486400"/>
          </a:xfrm>
        </p:spPr>
        <p:txBody>
          <a:bodyPr>
            <a:noAutofit/>
          </a:bodyPr>
          <a:lstStyle/>
          <a:p>
            <a:r>
              <a:rPr lang="en-GB" sz="1200" dirty="0" err="1"/>
              <a:t>Aruma</a:t>
            </a:r>
            <a:r>
              <a:rPr lang="en-GB" sz="1200" dirty="0"/>
              <a:t>, E. O. and </a:t>
            </a:r>
            <a:r>
              <a:rPr lang="en-GB" sz="1200" dirty="0" err="1"/>
              <a:t>Hanachor</a:t>
            </a:r>
            <a:r>
              <a:rPr lang="en-GB" sz="1200" dirty="0"/>
              <a:t>, M. E.  (2017) ‘ABRAHAM MASLOW’S HIERARCHY OF NEEDS AND ASSESSMENT OF NEEDS IN COMMUNITY DEVELOPMENT’, </a:t>
            </a:r>
            <a:r>
              <a:rPr lang="en-GB" sz="1200" i="1" dirty="0"/>
              <a:t>International Journal of Development and Economic Sustainability</a:t>
            </a:r>
            <a:r>
              <a:rPr lang="en-GB" sz="1200" dirty="0"/>
              <a:t>, 5(7), pp. 15-27. </a:t>
            </a:r>
          </a:p>
          <a:p>
            <a:r>
              <a:rPr lang="en-GB" sz="1200" dirty="0"/>
              <a:t>Barnet Growth Strategy 2019-2030 (2019) Barnet Growth Strategy 2019 – 2030 [Online]. Available at: </a:t>
            </a:r>
            <a:r>
              <a:rPr lang="en-GB" sz="1200" dirty="0">
                <a:hlinkClick r:id="rId2"/>
              </a:rPr>
              <a:t>https://barnet.moderngov.co.uk/documents/s52935/Appendix%201%20-%20Growth%20Strategy.pdf</a:t>
            </a:r>
            <a:r>
              <a:rPr lang="en-GB" sz="1200" dirty="0"/>
              <a:t>. (Accessed: 27 July 2022). </a:t>
            </a:r>
          </a:p>
          <a:p>
            <a:r>
              <a:rPr lang="en-GB" sz="1200" dirty="0"/>
              <a:t>Council of Europe (2022) Discrimination and Intolerance [Online]. Available at: </a:t>
            </a:r>
            <a:r>
              <a:rPr lang="en-GB" sz="1200" dirty="0">
                <a:hlinkClick r:id="rId3"/>
              </a:rPr>
              <a:t>https://www.coe.int/en/web/compass/discrimination-and-intolerance</a:t>
            </a:r>
            <a:r>
              <a:rPr lang="en-GB" sz="1200" dirty="0"/>
              <a:t>. (Accessed: 26 July 2022). </a:t>
            </a:r>
          </a:p>
          <a:p>
            <a:r>
              <a:rPr lang="en-GB" sz="1200" dirty="0"/>
              <a:t>Human Rights Act 1998 (2021) </a:t>
            </a:r>
            <a:r>
              <a:rPr lang="en-GB" sz="1200" i="1" dirty="0"/>
              <a:t>SCHEDULES</a:t>
            </a:r>
            <a:r>
              <a:rPr lang="en-GB" sz="1200" dirty="0"/>
              <a:t> [Online]. Available at: </a:t>
            </a:r>
            <a:r>
              <a:rPr lang="en-GB" sz="1200" dirty="0">
                <a:hlinkClick r:id="rId4"/>
              </a:rPr>
              <a:t>https://www.legislation.gov.uk/ukpga/1998/42/schedule/1/data.pdf</a:t>
            </a:r>
            <a:r>
              <a:rPr lang="en-GB" sz="1200" dirty="0"/>
              <a:t>. (Accessed 25 July 2022).</a:t>
            </a:r>
          </a:p>
          <a:p>
            <a:r>
              <a:rPr lang="en-GB" sz="1200" dirty="0"/>
              <a:t>Love Burnt Oak (2017) </a:t>
            </a:r>
            <a:r>
              <a:rPr lang="en-GB" sz="1200" i="1" dirty="0"/>
              <a:t>Love Burnt Oak Community Kitchen </a:t>
            </a:r>
            <a:r>
              <a:rPr lang="en-GB" sz="1200" dirty="0"/>
              <a:t>[Online]. Available at: </a:t>
            </a:r>
            <a:r>
              <a:rPr lang="en-GB" sz="1200" dirty="0">
                <a:hlinkClick r:id="rId5"/>
              </a:rPr>
              <a:t>https://www.spacehive.com/lbo-community-kitchen</a:t>
            </a:r>
            <a:r>
              <a:rPr lang="en-GB" sz="1200" dirty="0"/>
              <a:t>. (Accessed: 26 July 2022). </a:t>
            </a:r>
            <a:endParaRPr lang="en-US" sz="1200" dirty="0"/>
          </a:p>
          <a:p>
            <a:r>
              <a:rPr lang="en-US" sz="1200" dirty="0"/>
              <a:t>Miller, F. (2019) ‘We visited London’s ‘Little Romania’ and asked people if they are going to leave or ’Remain-</a:t>
            </a:r>
            <a:r>
              <a:rPr lang="en-US" sz="1200" dirty="0" err="1"/>
              <a:t>ia</a:t>
            </a:r>
            <a:r>
              <a:rPr lang="en-US" sz="1200" dirty="0"/>
              <a:t>’’, </a:t>
            </a:r>
            <a:r>
              <a:rPr lang="en-US" sz="1200" i="1" dirty="0" err="1"/>
              <a:t>MyLondon</a:t>
            </a:r>
            <a:r>
              <a:rPr lang="en-US" sz="1200" dirty="0"/>
              <a:t>, 22</a:t>
            </a:r>
            <a:r>
              <a:rPr lang="en-US" sz="1200" baseline="30000" dirty="0"/>
              <a:t>nd  </a:t>
            </a:r>
            <a:r>
              <a:rPr lang="en-US" sz="1200" dirty="0"/>
              <a:t>January. </a:t>
            </a:r>
          </a:p>
          <a:p>
            <a:r>
              <a:rPr lang="en-GB" sz="1200" dirty="0"/>
              <a:t>NHS (2022) </a:t>
            </a:r>
            <a:r>
              <a:rPr lang="en-GB" sz="1200" i="1" dirty="0"/>
              <a:t>Smoking: How does it affect me? </a:t>
            </a:r>
            <a:r>
              <a:rPr lang="en-GB" sz="1200" dirty="0"/>
              <a:t>[Online]. Available at: </a:t>
            </a:r>
            <a:r>
              <a:rPr lang="en-GB" sz="1200" dirty="0">
                <a:hlinkClick r:id="rId6"/>
              </a:rPr>
              <a:t>https://www.wsh.nhs.uk/CMS-Documents/Patient-leaflets/Physiotherapy/6517-1-Smoking-how-does-it-affect-me.pdf</a:t>
            </a:r>
            <a:r>
              <a:rPr lang="en-GB" sz="1200" dirty="0"/>
              <a:t>. (Accessed: 31 July 2022). </a:t>
            </a:r>
            <a:endParaRPr lang="en-US" sz="1200" dirty="0"/>
          </a:p>
          <a:p>
            <a:r>
              <a:rPr lang="en-US" sz="1200" dirty="0" err="1"/>
              <a:t>Statistica</a:t>
            </a:r>
            <a:r>
              <a:rPr lang="en-US" sz="1200" dirty="0"/>
              <a:t> (2021) </a:t>
            </a:r>
            <a:r>
              <a:rPr lang="en-GB" sz="1200" i="1" dirty="0"/>
              <a:t>Number of Romanian nationals' resident in the United Kingdom from 2008 to 2021 </a:t>
            </a:r>
            <a:r>
              <a:rPr lang="en-GB" sz="1200" dirty="0"/>
              <a:t>[Online]. Available at: </a:t>
            </a:r>
            <a:r>
              <a:rPr lang="en-GB" sz="1200" dirty="0">
                <a:hlinkClick r:id="rId7"/>
              </a:rPr>
              <a:t>https://www.statista.com/statistics/1061655/romanian-population-in-united-kingdom/</a:t>
            </a:r>
            <a:r>
              <a:rPr lang="en-GB" sz="1200" dirty="0"/>
              <a:t>. (Accessed: 24 July 2022).</a:t>
            </a:r>
          </a:p>
          <a:p>
            <a:r>
              <a:rPr lang="en-GB" sz="1200" dirty="0"/>
              <a:t>Secker, S. W., et. al. (2008) ‘Community interventions for reducing smoking among adults’, John Wiley &amp; Sons, Ltd</a:t>
            </a:r>
            <a:r>
              <a:rPr lang="en-GB" sz="1200" b="1" dirty="0"/>
              <a:t>, </a:t>
            </a:r>
            <a:r>
              <a:rPr lang="en-GB" sz="1200" dirty="0"/>
              <a:t>2(4), pp. 1-115. </a:t>
            </a:r>
          </a:p>
          <a:p>
            <a:r>
              <a:rPr lang="en-GB" sz="1200" dirty="0" err="1"/>
              <a:t>Pantiru</a:t>
            </a:r>
            <a:r>
              <a:rPr lang="en-GB" sz="1200" dirty="0"/>
              <a:t>, S. A. and Barley, R. (2019) ‘The Acculturation Process of Romanian Immigrants in the UK’, </a:t>
            </a:r>
            <a:r>
              <a:rPr lang="en-GB" sz="1200" i="1" dirty="0"/>
              <a:t>Journal of Undergraduate Research</a:t>
            </a:r>
            <a:r>
              <a:rPr lang="en-GB" sz="1200" dirty="0"/>
              <a:t>, 7(1).</a:t>
            </a:r>
          </a:p>
          <a:p>
            <a:r>
              <a:rPr lang="en-GB" sz="1200" dirty="0"/>
              <a:t>REAP (2011) </a:t>
            </a:r>
            <a:r>
              <a:rPr lang="en-GB" sz="1200" i="1" dirty="0"/>
              <a:t>Refugees, migrants and the Equality Act 2010 </a:t>
            </a:r>
            <a:r>
              <a:rPr lang="en-GB" sz="1200" dirty="0"/>
              <a:t>[Online]. Available at: </a:t>
            </a:r>
            <a:r>
              <a:rPr lang="en-GB" sz="1200" dirty="0">
                <a:hlinkClick r:id="rId8"/>
              </a:rPr>
              <a:t>https://www.nhsggc.org.uk/media/258969/equality_act_2010_briefing_for_refugee_migrant_community_orgs.pdf</a:t>
            </a:r>
            <a:r>
              <a:rPr lang="en-GB" sz="1200" dirty="0"/>
              <a:t>. (Accessed: 26 July 2022). </a:t>
            </a:r>
          </a:p>
          <a:p>
            <a:r>
              <a:rPr lang="en-GB" sz="1200" dirty="0"/>
              <a:t>Torre, A. R. (2008) </a:t>
            </a:r>
            <a:r>
              <a:rPr lang="en-GB" sz="1200" i="1" dirty="0"/>
              <a:t>Living transnationally- Romanian migrants in London </a:t>
            </a:r>
            <a:r>
              <a:rPr lang="en-GB" sz="1200" dirty="0"/>
              <a:t>[Online]. Available at: </a:t>
            </a:r>
            <a:r>
              <a:rPr lang="en-GB" sz="1200" dirty="0">
                <a:hlinkClick r:id="rId9"/>
              </a:rPr>
              <a:t>https://www.academia.edu/11429639/Living_Transnationally_Romanian_migrants_in_London</a:t>
            </a:r>
            <a:r>
              <a:rPr lang="en-GB" sz="1200" dirty="0"/>
              <a:t>. (Accessed: 25 July 2022).</a:t>
            </a:r>
          </a:p>
          <a:p>
            <a:r>
              <a:rPr lang="en-GB" sz="1200" dirty="0"/>
              <a:t>WHO (2019) </a:t>
            </a:r>
            <a:r>
              <a:rPr lang="en-GB" sz="1200" i="1" dirty="0"/>
              <a:t>State of Health in the EU Romania Country Health Profile</a:t>
            </a:r>
            <a:r>
              <a:rPr lang="en-GB" sz="1200" dirty="0"/>
              <a:t> [Online]. Available at: </a:t>
            </a:r>
            <a:r>
              <a:rPr lang="en-GB" sz="1200" dirty="0">
                <a:hlinkClick r:id="rId10"/>
              </a:rPr>
              <a:t>https://www.euro.who.int/__data/assets/pdf_file/0009/419472/Country-Health-Profile-2019-Romania.pdf</a:t>
            </a:r>
            <a:r>
              <a:rPr lang="en-GB" sz="1200" dirty="0"/>
              <a:t>. (Accessed: 26 July 2022). </a:t>
            </a:r>
            <a:endParaRPr lang="en-US" sz="1200" dirty="0"/>
          </a:p>
        </p:txBody>
      </p:sp>
    </p:spTree>
    <p:extLst>
      <p:ext uri="{BB962C8B-B14F-4D97-AF65-F5344CB8AC3E}">
        <p14:creationId xmlns:p14="http://schemas.microsoft.com/office/powerpoint/2010/main" val="1158051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245</TotalTime>
  <Words>1737</Words>
  <Application>Microsoft Macintosh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Rockwell</vt:lpstr>
      <vt:lpstr>Rockwell Condensed</vt:lpstr>
      <vt:lpstr>Rockwell Extra Bold</vt:lpstr>
      <vt:lpstr>Wingdings</vt:lpstr>
      <vt:lpstr>Wood Type</vt:lpstr>
      <vt:lpstr>Community Care and development  bmhp60022_lon</vt:lpstr>
      <vt:lpstr>Community definition </vt:lpstr>
      <vt:lpstr>Romanian migration history </vt:lpstr>
      <vt:lpstr>Romanian community statistics </vt:lpstr>
      <vt:lpstr>Romanian educational status</vt:lpstr>
      <vt:lpstr>Romanian community employment </vt:lpstr>
      <vt:lpstr>The health status </vt:lpstr>
      <vt:lpstr>Theory </vt:lpstr>
      <vt:lpstr>Possible discrimination within community </vt:lpstr>
      <vt:lpstr>Policies and lows    </vt:lpstr>
      <vt:lpstr>Community project </vt:lpstr>
      <vt:lpstr>How can community project benefit from social media and local council</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  bmhp60022_lon</dc:title>
  <dc:creator>Ana Maria Elena Stanciu (1909953)</dc:creator>
  <cp:lastModifiedBy>Ana Maria Elena Stanciu (1909953)</cp:lastModifiedBy>
  <cp:revision>16</cp:revision>
  <dcterms:created xsi:type="dcterms:W3CDTF">2022-07-27T14:43:23Z</dcterms:created>
  <dcterms:modified xsi:type="dcterms:W3CDTF">2022-08-01T08:49:50Z</dcterms:modified>
</cp:coreProperties>
</file>