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</p:sldIdLst>
  <p:sldSz cx="9144000" cy="6858000" type="screen4x3"/>
  <p:notesSz cx="6858000" cy="9144000"/>
  <p:embeddedFontLst>
    <p:embeddedFont>
      <p:font typeface="黑体" pitchFamily="49" charset="-122"/>
      <p:regular r:id="rId44"/>
    </p:embeddedFont>
    <p:embeddedFont>
      <p:font typeface="Calibri" pitchFamily="34" charset="0"/>
      <p:regular r:id="rId45"/>
      <p:bold r:id="rId46"/>
      <p:italic r:id="rId47"/>
      <p:boldItalic r:id="rId48"/>
    </p:embeddedFont>
    <p:embeddedFont>
      <p:font typeface="华文细黑" pitchFamily="2" charset="-122"/>
      <p:regular r:id="rId49"/>
    </p:embeddedFont>
    <p:embeddedFont>
      <p:font typeface="GB Pinyinok-D" pitchFamily="2" charset="-122"/>
      <p:regular r:id="rId50"/>
    </p:embeddedFont>
    <p:embeddedFont>
      <p:font typeface="DFKai-SB" pitchFamily="65" charset="-120"/>
      <p:regular r:id="rId51"/>
    </p:embeddedFont>
    <p:embeddedFont>
      <p:font typeface="Helvetica" pitchFamily="34" charset="0"/>
      <p:regular r:id="rId52"/>
      <p:bold r:id="rId53"/>
      <p:italic r:id="rId54"/>
      <p:boldItalic r:id="rId55"/>
    </p:embeddedFont>
  </p:embeddedFontLst>
  <p:defaultTextStyle>
    <a:lvl1pPr>
      <a:defRPr>
        <a:latin typeface="Calibri"/>
        <a:ea typeface="Calibri"/>
        <a:cs typeface="Calibri"/>
        <a:sym typeface="Calibri"/>
      </a:defRPr>
    </a:lvl1pPr>
    <a:lvl2pPr indent="457200">
      <a:defRPr>
        <a:latin typeface="Calibri"/>
        <a:ea typeface="Calibri"/>
        <a:cs typeface="Calibri"/>
        <a:sym typeface="Calibri"/>
      </a:defRPr>
    </a:lvl2pPr>
    <a:lvl3pPr indent="914400">
      <a:defRPr>
        <a:latin typeface="Calibri"/>
        <a:ea typeface="Calibri"/>
        <a:cs typeface="Calibri"/>
        <a:sym typeface="Calibri"/>
      </a:defRPr>
    </a:lvl3pPr>
    <a:lvl4pPr indent="1371600">
      <a:defRPr>
        <a:latin typeface="Calibri"/>
        <a:ea typeface="Calibri"/>
        <a:cs typeface="Calibri"/>
        <a:sym typeface="Calibri"/>
      </a:defRPr>
    </a:lvl4pPr>
    <a:lvl5pPr indent="1828800">
      <a:defRPr>
        <a:latin typeface="Calibri"/>
        <a:ea typeface="Calibri"/>
        <a:cs typeface="Calibri"/>
        <a:sym typeface="Calibri"/>
      </a:defRPr>
    </a:lvl5pPr>
    <a:lvl6pPr>
      <a:defRPr>
        <a:latin typeface="Calibri"/>
        <a:ea typeface="Calibri"/>
        <a:cs typeface="Calibri"/>
        <a:sym typeface="Calibri"/>
      </a:defRPr>
    </a:lvl6pPr>
    <a:lvl7pPr>
      <a:defRPr>
        <a:latin typeface="Calibri"/>
        <a:ea typeface="Calibri"/>
        <a:cs typeface="Calibri"/>
        <a:sym typeface="Calibri"/>
      </a:defRPr>
    </a:lvl7pPr>
    <a:lvl8pPr>
      <a:defRPr>
        <a:latin typeface="Calibri"/>
        <a:ea typeface="Calibri"/>
        <a:cs typeface="Calibri"/>
        <a:sym typeface="Calibri"/>
      </a:defRPr>
    </a:lvl8pPr>
    <a:lvl9pPr>
      <a:defRPr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4.fntdata"/><Relationship Id="rId50" Type="http://schemas.openxmlformats.org/officeDocument/2006/relationships/font" Target="fonts/font7.fntdata"/><Relationship Id="rId55" Type="http://schemas.openxmlformats.org/officeDocument/2006/relationships/font" Target="fonts/font1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3.fntdata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2.fntdata"/><Relationship Id="rId53" Type="http://schemas.openxmlformats.org/officeDocument/2006/relationships/font" Target="fonts/font10.fntdata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6.fntdata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.fntdata"/><Relationship Id="rId52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font" Target="fonts/font5.fntdata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font" Target="fonts/font8.fntdata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1pPr>
    <a:lvl2pPr indent="2286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2pPr>
    <a:lvl3pPr indent="4572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3pPr>
    <a:lvl4pPr indent="6858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4pPr>
    <a:lvl5pPr indent="9144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5pPr>
    <a:lvl6pPr indent="11430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6pPr>
    <a:lvl7pPr indent="13716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7pPr>
    <a:lvl8pPr indent="16002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8pPr>
    <a:lvl9pPr indent="1828800" defTabSz="457200">
      <a:lnSpc>
        <a:spcPct val="117999"/>
      </a:lnSpc>
      <a:defRPr sz="2200">
        <a:latin typeface="+mj-lt"/>
        <a:ea typeface="+mj-ea"/>
        <a:cs typeface="+mj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第一课  周末你有什么打算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smtClean="0">
                <a:solidFill>
                  <a:srgbClr val="A6A6A6"/>
                </a:solidFill>
              </a:rPr>
              <a:t>Part</a:t>
            </a:r>
            <a:r>
              <a:rPr lang="en-US" sz="3200" smtClean="0">
                <a:solidFill>
                  <a:srgbClr val="A6A6A6"/>
                </a:solidFill>
              </a:rPr>
              <a:t> 1</a:t>
            </a:r>
            <a:r>
              <a:rPr sz="3200" smtClean="0">
                <a:solidFill>
                  <a:srgbClr val="A6A6A6"/>
                </a:solidFill>
              </a:rPr>
              <a:t> </a:t>
            </a:r>
            <a:r>
              <a:rPr lang="en-US" sz="3200" smtClean="0">
                <a:solidFill>
                  <a:srgbClr val="A6A6A6"/>
                </a:solidFill>
              </a:rPr>
              <a:t> </a:t>
            </a:r>
            <a:r>
              <a:rPr sz="3200" smtClean="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 smtClean="0">
                <a:solidFill>
                  <a:srgbClr val="A6A6A6"/>
                </a:solidFill>
              </a:rPr>
              <a:t> </a:t>
            </a:r>
            <a:r>
              <a:rPr sz="3200" dirty="0">
                <a:solidFill>
                  <a:srgbClr val="A6A6A6"/>
                </a:solidFill>
              </a:rPr>
              <a:t>1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901-1105041Q53126.jpg" descr="1901-1105041Q53126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4572000" y="1700212"/>
            <a:ext cx="2663825" cy="18637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t017ecd4cbfd20249b4.jpg" descr="t017ecd4cbfd20249b4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1835150" y="1700212"/>
            <a:ext cx="2665413" cy="1865313"/>
          </a:xfrm>
          <a:prstGeom prst="rect">
            <a:avLst/>
          </a:prstGeom>
          <a:ln w="12700">
            <a:miter lim="400000"/>
          </a:ln>
        </p:spPr>
      </p:pic>
      <p:sp>
        <p:nvSpPr>
          <p:cNvPr id="14" name="Shape 14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5" name="Shape 1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6" name="Shape 1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8" name="Shape 18"/>
          <p:cNvSpPr/>
          <p:nvPr/>
        </p:nvSpPr>
        <p:spPr>
          <a:xfrm>
            <a:off x="3642042" y="1196975"/>
            <a:ext cx="2237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你喜欢做什么？</a:t>
            </a:r>
          </a:p>
        </p:txBody>
      </p:sp>
      <p:sp>
        <p:nvSpPr>
          <p:cNvPr id="19" name="Shape 19"/>
          <p:cNvSpPr/>
          <p:nvPr/>
        </p:nvSpPr>
        <p:spPr>
          <a:xfrm>
            <a:off x="1835150" y="170021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0" name="Shape 20"/>
          <p:cNvSpPr/>
          <p:nvPr/>
        </p:nvSpPr>
        <p:spPr>
          <a:xfrm>
            <a:off x="4572000" y="170021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1" name="Shape 21"/>
          <p:cNvSpPr/>
          <p:nvPr/>
        </p:nvSpPr>
        <p:spPr>
          <a:xfrm>
            <a:off x="688975" y="5822950"/>
            <a:ext cx="25146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chī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fàn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  吃 饭 </a:t>
            </a:r>
          </a:p>
        </p:txBody>
      </p:sp>
      <p:sp>
        <p:nvSpPr>
          <p:cNvPr id="22" name="Shape 22"/>
          <p:cNvSpPr/>
          <p:nvPr/>
        </p:nvSpPr>
        <p:spPr>
          <a:xfrm>
            <a:off x="2106612" y="5822950"/>
            <a:ext cx="20335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kàn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diànyǐnɡ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 看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电影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pic>
        <p:nvPicPr>
          <p:cNvPr id="23" name="5220779_153347088801_2.jpg" descr="5220779_153347088801_2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1835150" y="3644900"/>
            <a:ext cx="2665413" cy="1890713"/>
          </a:xfrm>
          <a:prstGeom prst="rect">
            <a:avLst/>
          </a:prstGeom>
          <a:ln w="12700">
            <a:miter lim="400000"/>
          </a:ln>
        </p:spPr>
      </p:pic>
      <p:pic>
        <p:nvPicPr>
          <p:cNvPr id="24" name="t01d8e9aefca81bd82d.jpg" descr="t01d8e9aefca81bd82d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4572000" y="3644900"/>
            <a:ext cx="2665413" cy="1871663"/>
          </a:xfrm>
          <a:prstGeom prst="rect">
            <a:avLst/>
          </a:prstGeom>
          <a:ln w="12700">
            <a:miter lim="400000"/>
          </a:ln>
        </p:spPr>
      </p:pic>
      <p:sp>
        <p:nvSpPr>
          <p:cNvPr id="25" name="Shape 25"/>
          <p:cNvSpPr/>
          <p:nvPr/>
        </p:nvSpPr>
        <p:spPr>
          <a:xfrm>
            <a:off x="4572000" y="3644900"/>
            <a:ext cx="433388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26" name="Shape 26"/>
          <p:cNvSpPr/>
          <p:nvPr/>
        </p:nvSpPr>
        <p:spPr>
          <a:xfrm>
            <a:off x="1835150" y="3644900"/>
            <a:ext cx="433388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7" name="Shape 27"/>
          <p:cNvSpPr/>
          <p:nvPr/>
        </p:nvSpPr>
        <p:spPr>
          <a:xfrm>
            <a:off x="4089400" y="5818187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hē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kāfēi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喝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咖啡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28" name="Shape 28"/>
          <p:cNvSpPr/>
          <p:nvPr/>
        </p:nvSpPr>
        <p:spPr>
          <a:xfrm>
            <a:off x="5630862" y="5818187"/>
            <a:ext cx="333375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hé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pénɡyou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liáotiān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 和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朋友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聊天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1" animBg="1" advAuto="0"/>
      <p:bldP spid="22" grpId="2" animBg="1" advAuto="0"/>
      <p:bldP spid="27" grpId="3" animBg="1" advAuto="0"/>
      <p:bldP spid="28" grpId="4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1" name="Shape 3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2" name="Shape 3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34" name="Shape 34"/>
          <p:cNvSpPr/>
          <p:nvPr/>
        </p:nvSpPr>
        <p:spPr>
          <a:xfrm>
            <a:off x="5022850" y="1676400"/>
            <a:ext cx="1492112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weekend</a:t>
            </a:r>
          </a:p>
        </p:txBody>
      </p:sp>
      <p:sp>
        <p:nvSpPr>
          <p:cNvPr id="35" name="Shape 35"/>
          <p:cNvSpPr/>
          <p:nvPr/>
        </p:nvSpPr>
        <p:spPr>
          <a:xfrm>
            <a:off x="1049337" y="1676400"/>
            <a:ext cx="10207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周末</a:t>
            </a:r>
          </a:p>
        </p:txBody>
      </p:sp>
      <p:sp>
        <p:nvSpPr>
          <p:cNvPr id="36" name="Shape 36"/>
          <p:cNvSpPr/>
          <p:nvPr/>
        </p:nvSpPr>
        <p:spPr>
          <a:xfrm>
            <a:off x="5026025" y="2641600"/>
            <a:ext cx="2539415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n./v. plan; to intend </a:t>
            </a:r>
          </a:p>
        </p:txBody>
      </p:sp>
      <p:sp>
        <p:nvSpPr>
          <p:cNvPr id="37" name="Shape 37"/>
          <p:cNvSpPr/>
          <p:nvPr/>
        </p:nvSpPr>
        <p:spPr>
          <a:xfrm>
            <a:off x="1049337" y="2636837"/>
            <a:ext cx="10191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打算</a:t>
            </a:r>
          </a:p>
        </p:txBody>
      </p:sp>
      <p:sp>
        <p:nvSpPr>
          <p:cNvPr id="38" name="Shape 38"/>
          <p:cNvSpPr/>
          <p:nvPr/>
        </p:nvSpPr>
        <p:spPr>
          <a:xfrm>
            <a:off x="5026025" y="3467100"/>
            <a:ext cx="3384550" cy="11071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part. used at the end of a </a:t>
            </a:r>
          </a:p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sentence to indicate confirmation or defense</a:t>
            </a:r>
          </a:p>
        </p:txBody>
      </p:sp>
      <p:sp>
        <p:nvSpPr>
          <p:cNvPr id="39" name="Shape 39"/>
          <p:cNvSpPr/>
          <p:nvPr/>
        </p:nvSpPr>
        <p:spPr>
          <a:xfrm>
            <a:off x="1055687" y="3646487"/>
            <a:ext cx="10191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啊</a:t>
            </a:r>
          </a:p>
        </p:txBody>
      </p:sp>
      <p:sp>
        <p:nvSpPr>
          <p:cNvPr id="40" name="Shape 40"/>
          <p:cNvSpPr/>
          <p:nvPr/>
        </p:nvSpPr>
        <p:spPr>
          <a:xfrm>
            <a:off x="5026025" y="4654550"/>
            <a:ext cx="134000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prep. with</a:t>
            </a:r>
          </a:p>
        </p:txBody>
      </p:sp>
      <p:sp>
        <p:nvSpPr>
          <p:cNvPr id="41" name="Shape 41"/>
          <p:cNvSpPr/>
          <p:nvPr/>
        </p:nvSpPr>
        <p:spPr>
          <a:xfrm>
            <a:off x="1055687" y="4652962"/>
            <a:ext cx="89376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跟</a:t>
            </a:r>
          </a:p>
        </p:txBody>
      </p:sp>
      <p:sp>
        <p:nvSpPr>
          <p:cNvPr id="42" name="Shape 42"/>
          <p:cNvSpPr/>
          <p:nvPr/>
        </p:nvSpPr>
        <p:spPr>
          <a:xfrm>
            <a:off x="2519362" y="16764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zhōumò</a:t>
            </a:r>
            <a:r>
              <a:rPr sz="2400" dirty="0"/>
              <a:t> </a:t>
            </a:r>
          </a:p>
        </p:txBody>
      </p:sp>
      <p:sp>
        <p:nvSpPr>
          <p:cNvPr id="43" name="Shape 43"/>
          <p:cNvSpPr/>
          <p:nvPr/>
        </p:nvSpPr>
        <p:spPr>
          <a:xfrm>
            <a:off x="2514600" y="263683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dirty="0" err="1">
                <a:latin typeface="GB Pinyinok-D" pitchFamily="2" charset="-122"/>
                <a:ea typeface="GB Pinyinok-D" pitchFamily="2" charset="-122"/>
              </a:rPr>
              <a:t>dǎsuàn</a:t>
            </a:r>
            <a:r>
              <a:rPr sz="2400" dirty="0"/>
              <a:t> </a:t>
            </a:r>
          </a:p>
        </p:txBody>
      </p:sp>
      <p:sp>
        <p:nvSpPr>
          <p:cNvPr id="44" name="Shape 44"/>
          <p:cNvSpPr/>
          <p:nvPr/>
        </p:nvSpPr>
        <p:spPr>
          <a:xfrm>
            <a:off x="2509837" y="3646487"/>
            <a:ext cx="1900238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ɑ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5" name="Shape 45"/>
          <p:cNvSpPr/>
          <p:nvPr/>
        </p:nvSpPr>
        <p:spPr>
          <a:xfrm>
            <a:off x="2509837" y="4652962"/>
            <a:ext cx="1900238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ɡēn</a:t>
            </a:r>
            <a:r>
              <a:rPr dirty="0"/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1" animBg="1" advAuto="0"/>
      <p:bldP spid="36" grpId="2" animBg="1" advAuto="0"/>
      <p:bldP spid="38" grpId="3" animBg="1" advAuto="0"/>
      <p:bldP spid="40" grpId="4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50" name="Group 5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8" name="Shape 4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9" name="Shape 4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1" name="Shape 51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2" name="Shape 52"/>
          <p:cNvSpPr/>
          <p:nvPr/>
        </p:nvSpPr>
        <p:spPr>
          <a:xfrm>
            <a:off x="990600" y="2286000"/>
            <a:ext cx="99060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打算</a:t>
            </a:r>
          </a:p>
        </p:txBody>
      </p:sp>
      <p:sp>
        <p:nvSpPr>
          <p:cNvPr id="53" name="Shape 53"/>
          <p:cNvSpPr/>
          <p:nvPr/>
        </p:nvSpPr>
        <p:spPr>
          <a:xfrm>
            <a:off x="990600" y="3124200"/>
            <a:ext cx="99060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跟</a:t>
            </a:r>
          </a:p>
        </p:txBody>
      </p:sp>
      <p:sp>
        <p:nvSpPr>
          <p:cNvPr id="54" name="Shape 54"/>
          <p:cNvSpPr/>
          <p:nvPr/>
        </p:nvSpPr>
        <p:spPr>
          <a:xfrm>
            <a:off x="990600" y="3962400"/>
            <a:ext cx="99060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周末</a:t>
            </a:r>
          </a:p>
        </p:txBody>
      </p:sp>
      <p:sp>
        <p:nvSpPr>
          <p:cNvPr id="55" name="Shape 55"/>
          <p:cNvSpPr/>
          <p:nvPr/>
        </p:nvSpPr>
        <p:spPr>
          <a:xfrm>
            <a:off x="990600" y="4800600"/>
            <a:ext cx="99060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啊</a:t>
            </a:r>
          </a:p>
        </p:txBody>
      </p:sp>
      <p:sp>
        <p:nvSpPr>
          <p:cNvPr id="56" name="Shape 56"/>
          <p:cNvSpPr/>
          <p:nvPr/>
        </p:nvSpPr>
        <p:spPr>
          <a:xfrm>
            <a:off x="3200400" y="2286000"/>
            <a:ext cx="137160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GB Pinyinok-D" pitchFamily="2" charset="-122"/>
                <a:ea typeface="GB Pinyinok-D" pitchFamily="2" charset="-122"/>
              </a:rPr>
              <a:t>ɑ</a:t>
            </a:r>
            <a:r>
              <a:rPr sz="2000" dirty="0"/>
              <a:t> </a:t>
            </a:r>
          </a:p>
        </p:txBody>
      </p:sp>
      <p:sp>
        <p:nvSpPr>
          <p:cNvPr id="57" name="Shape 57"/>
          <p:cNvSpPr/>
          <p:nvPr/>
        </p:nvSpPr>
        <p:spPr>
          <a:xfrm>
            <a:off x="3200400" y="3124200"/>
            <a:ext cx="1300163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dirty="0" err="1">
                <a:latin typeface="GB Pinyinok-D" pitchFamily="2" charset="-122"/>
                <a:ea typeface="GB Pinyinok-D" pitchFamily="2" charset="-122"/>
              </a:rPr>
              <a:t>dǎsuàn</a:t>
            </a:r>
            <a:endParaRPr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8" name="Shape 58"/>
          <p:cNvSpPr/>
          <p:nvPr/>
        </p:nvSpPr>
        <p:spPr>
          <a:xfrm>
            <a:off x="3200400" y="3962400"/>
            <a:ext cx="1295400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ɡēn</a:t>
            </a:r>
            <a:endParaRPr sz="1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9" name="Shape 59"/>
          <p:cNvSpPr/>
          <p:nvPr/>
        </p:nvSpPr>
        <p:spPr>
          <a:xfrm>
            <a:off x="3200400" y="4800600"/>
            <a:ext cx="1300163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zhōumò</a:t>
            </a:r>
            <a:endParaRPr sz="1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0" name="Shape 60"/>
          <p:cNvSpPr/>
          <p:nvPr/>
        </p:nvSpPr>
        <p:spPr>
          <a:xfrm>
            <a:off x="5715000" y="2286000"/>
            <a:ext cx="289560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prep. with</a:t>
            </a:r>
          </a:p>
        </p:txBody>
      </p:sp>
      <p:sp>
        <p:nvSpPr>
          <p:cNvPr id="61" name="Shape 61"/>
          <p:cNvSpPr/>
          <p:nvPr/>
        </p:nvSpPr>
        <p:spPr>
          <a:xfrm>
            <a:off x="5715000" y="3124200"/>
            <a:ext cx="3033713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n./v. plan; to intend</a:t>
            </a:r>
          </a:p>
        </p:txBody>
      </p:sp>
      <p:sp>
        <p:nvSpPr>
          <p:cNvPr id="62" name="Shape 62"/>
          <p:cNvSpPr/>
          <p:nvPr/>
        </p:nvSpPr>
        <p:spPr>
          <a:xfrm>
            <a:off x="5715000" y="3962400"/>
            <a:ext cx="259080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weekend</a:t>
            </a:r>
          </a:p>
        </p:txBody>
      </p:sp>
      <p:sp>
        <p:nvSpPr>
          <p:cNvPr id="63" name="Shape 63"/>
          <p:cNvSpPr/>
          <p:nvPr/>
        </p:nvSpPr>
        <p:spPr>
          <a:xfrm>
            <a:off x="5715000" y="4800600"/>
            <a:ext cx="2889250" cy="9569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part. used at the end of a </a:t>
            </a:r>
          </a:p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sentence to indicate confirmation or defense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8" name="Group 6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6" name="Shape 6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7" name="Shape 6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9" name="Shape 69"/>
          <p:cNvSpPr/>
          <p:nvPr/>
        </p:nvSpPr>
        <p:spPr>
          <a:xfrm>
            <a:off x="2997784" y="1705292"/>
            <a:ext cx="248168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跟 (prep.) </a:t>
            </a:r>
            <a:r>
              <a:rPr sz="2800">
                <a:latin typeface="华文细黑"/>
                <a:ea typeface="华文细黑"/>
                <a:cs typeface="华文细黑"/>
                <a:sym typeface="华文细黑"/>
              </a:rPr>
              <a:t>=</a:t>
            </a:r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8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和</a:t>
            </a:r>
          </a:p>
        </p:txBody>
      </p:sp>
      <p:sp>
        <p:nvSpPr>
          <p:cNvPr id="70" name="Shape 70"/>
          <p:cNvSpPr/>
          <p:nvPr/>
        </p:nvSpPr>
        <p:spPr>
          <a:xfrm>
            <a:off x="1908175" y="2738754"/>
            <a:ext cx="3925723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A: 你在干什么？</a:t>
            </a:r>
          </a:p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B: 我在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和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爸爸妈妈聊天。</a:t>
            </a:r>
          </a:p>
        </p:txBody>
      </p:sp>
      <p:sp>
        <p:nvSpPr>
          <p:cNvPr id="71" name="Shape 71"/>
          <p:cNvSpPr/>
          <p:nvPr/>
        </p:nvSpPr>
        <p:spPr>
          <a:xfrm>
            <a:off x="1908175" y="4118531"/>
            <a:ext cx="5732338" cy="7386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A: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周末你一般（</a:t>
            </a:r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yìbān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usually）干什么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B: 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我喜欢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2400" dirty="0" err="1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和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朋友一起玩儿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4" name="Shape 7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5" name="Shape 7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7" name="Shape 77"/>
          <p:cNvSpPr/>
          <p:nvPr/>
        </p:nvSpPr>
        <p:spPr>
          <a:xfrm>
            <a:off x="3543300" y="1831949"/>
            <a:ext cx="1845855" cy="4480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打算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n. / v.</a:t>
            </a:r>
            <a:r>
              <a:rPr>
                <a:solidFill>
                  <a:srgbClr val="0433FF"/>
                </a:solidFill>
              </a:rPr>
              <a:t> </a:t>
            </a:r>
          </a:p>
        </p:txBody>
      </p:sp>
      <p:sp>
        <p:nvSpPr>
          <p:cNvPr id="78" name="Shape 78"/>
          <p:cNvSpPr/>
          <p:nvPr/>
        </p:nvSpPr>
        <p:spPr>
          <a:xfrm>
            <a:off x="2843212" y="3027679"/>
            <a:ext cx="2847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周末你有什么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打算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  <p:sp>
        <p:nvSpPr>
          <p:cNvPr id="79" name="Shape 79"/>
          <p:cNvSpPr/>
          <p:nvPr/>
        </p:nvSpPr>
        <p:spPr>
          <a:xfrm>
            <a:off x="2843212" y="3964304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打算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跟朋友去看电影。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86" name="Group 86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84" name="Group 8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2" name="Shape 8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3" name="Shape 8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85" name="Shape 85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7" name="Shape 87"/>
          <p:cNvSpPr/>
          <p:nvPr/>
        </p:nvSpPr>
        <p:spPr>
          <a:xfrm>
            <a:off x="2555875" y="1700212"/>
            <a:ext cx="3533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周末               跟                   打算</a:t>
            </a:r>
          </a:p>
        </p:txBody>
      </p:sp>
      <p:sp>
        <p:nvSpPr>
          <p:cNvPr id="88" name="Shape 88"/>
          <p:cNvSpPr/>
          <p:nvPr/>
        </p:nvSpPr>
        <p:spPr>
          <a:xfrm>
            <a:off x="1835150" y="2708275"/>
            <a:ext cx="5268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明天我要上课，不能＿＿你们一起去玩儿。</a:t>
            </a:r>
          </a:p>
        </p:txBody>
      </p:sp>
      <p:sp>
        <p:nvSpPr>
          <p:cNvPr id="89" name="Shape 89"/>
          <p:cNvSpPr/>
          <p:nvPr/>
        </p:nvSpPr>
        <p:spPr>
          <a:xfrm>
            <a:off x="1835150" y="3573462"/>
            <a:ext cx="37442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上个＿＿我们去朋友家玩儿。</a:t>
            </a:r>
          </a:p>
        </p:txBody>
      </p:sp>
      <p:sp>
        <p:nvSpPr>
          <p:cNvPr id="90" name="Shape 90"/>
          <p:cNvSpPr/>
          <p:nvPr/>
        </p:nvSpPr>
        <p:spPr>
          <a:xfrm>
            <a:off x="1831975" y="4508500"/>
            <a:ext cx="3367532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A: 考完试你有什么＿＿？</a:t>
            </a:r>
          </a:p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B: 我还没想好。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95" name="Group 9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93" name="Shape 9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94" name="Shape 9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96" name="Shape 96"/>
          <p:cNvSpPr/>
          <p:nvPr/>
        </p:nvSpPr>
        <p:spPr>
          <a:xfrm>
            <a:off x="3779837" y="1633854"/>
            <a:ext cx="924866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8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V</a:t>
            </a:r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+好</a:t>
            </a:r>
          </a:p>
        </p:txBody>
      </p:sp>
      <p:sp>
        <p:nvSpPr>
          <p:cNvPr id="97" name="Shape 97"/>
          <p:cNvSpPr/>
          <p:nvPr/>
        </p:nvSpPr>
        <p:spPr>
          <a:xfrm>
            <a:off x="1981200" y="2694304"/>
            <a:ext cx="4371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今晚的电影小刚已经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买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好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票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98" name="Shape 98"/>
          <p:cNvSpPr/>
          <p:nvPr/>
        </p:nvSpPr>
        <p:spPr>
          <a:xfrm>
            <a:off x="1981200" y="3761104"/>
            <a:ext cx="586740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饭还没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做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好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，请你等一会儿。</a:t>
            </a:r>
          </a:p>
        </p:txBody>
      </p:sp>
      <p:sp>
        <p:nvSpPr>
          <p:cNvPr id="99" name="Shape 99"/>
          <p:cNvSpPr/>
          <p:nvPr/>
        </p:nvSpPr>
        <p:spPr>
          <a:xfrm>
            <a:off x="1981200" y="4827904"/>
            <a:ext cx="563880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我还没</a:t>
            </a:r>
            <a:r>
              <a:rPr sz="24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想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好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要不要跟你去呢。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/>
          <p:nvPr/>
        </p:nvSpPr>
        <p:spPr>
          <a:xfrm>
            <a:off x="2541587" y="862012"/>
            <a:ext cx="162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选词完成句子</a:t>
            </a:r>
          </a:p>
        </p:txBody>
      </p:sp>
      <p:grpSp>
        <p:nvGrpSpPr>
          <p:cNvPr id="106" name="Group 106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104" name="Group 10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2" name="Shape 10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3" name="Shape 10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05" name="Shape 105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7" name="Shape 107"/>
          <p:cNvSpPr/>
          <p:nvPr/>
        </p:nvSpPr>
        <p:spPr>
          <a:xfrm>
            <a:off x="2555875" y="1700212"/>
            <a:ext cx="39776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准备好              买好                   穿好</a:t>
            </a:r>
          </a:p>
        </p:txBody>
      </p:sp>
      <p:sp>
        <p:nvSpPr>
          <p:cNvPr id="108" name="Shape 108"/>
          <p:cNvSpPr/>
          <p:nvPr/>
        </p:nvSpPr>
        <p:spPr>
          <a:xfrm>
            <a:off x="1835150" y="2708275"/>
            <a:ext cx="608736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我不能跟你出去玩儿，明天的汉语课我还没＿＿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1835150" y="3573462"/>
            <a:ext cx="39982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快＿＿衣服，我们准备出门了。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1819275" y="4581525"/>
            <a:ext cx="5077714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我们打算去旅游，我已经＿＿火车票了。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6" name="Group 116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12" name="Shape 112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115" name="Group 115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13" name="Shape 113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4" name="Shape 114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17" name="Shape 117"/>
          <p:cNvSpPr/>
          <p:nvPr/>
        </p:nvSpPr>
        <p:spPr>
          <a:xfrm>
            <a:off x="3048000" y="1379854"/>
            <a:ext cx="1628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谈周末的打算</a:t>
            </a:r>
          </a:p>
        </p:txBody>
      </p:sp>
      <p:sp>
        <p:nvSpPr>
          <p:cNvPr id="118" name="Shape 118"/>
          <p:cNvSpPr/>
          <p:nvPr/>
        </p:nvSpPr>
        <p:spPr>
          <a:xfrm>
            <a:off x="838200" y="2057400"/>
            <a:ext cx="3161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小丽：周末你有什么打算？</a:t>
            </a:r>
          </a:p>
        </p:txBody>
      </p:sp>
      <p:sp>
        <p:nvSpPr>
          <p:cNvPr id="119" name="Shape 119"/>
          <p:cNvSpPr/>
          <p:nvPr/>
        </p:nvSpPr>
        <p:spPr>
          <a:xfrm>
            <a:off x="839787" y="2819400"/>
            <a:ext cx="5955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小刚：我早就想好了，请你吃饭、看电影、喝咖啡。</a:t>
            </a:r>
          </a:p>
        </p:txBody>
      </p:sp>
      <p:sp>
        <p:nvSpPr>
          <p:cNvPr id="120" name="Shape 120"/>
          <p:cNvSpPr/>
          <p:nvPr/>
        </p:nvSpPr>
        <p:spPr>
          <a:xfrm>
            <a:off x="839787" y="3578225"/>
            <a:ext cx="163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小丽：请我？</a:t>
            </a:r>
          </a:p>
        </p:txBody>
      </p:sp>
      <p:sp>
        <p:nvSpPr>
          <p:cNvPr id="121" name="Shape 121"/>
          <p:cNvSpPr/>
          <p:nvPr/>
        </p:nvSpPr>
        <p:spPr>
          <a:xfrm>
            <a:off x="839787" y="4348162"/>
            <a:ext cx="5955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小刚：是啊，我已经找好饭馆了，电影票也买好了。</a:t>
            </a:r>
          </a:p>
        </p:txBody>
      </p:sp>
      <p:sp>
        <p:nvSpPr>
          <p:cNvPr id="122" name="Shape 122"/>
          <p:cNvSpPr/>
          <p:nvPr/>
        </p:nvSpPr>
        <p:spPr>
          <a:xfrm>
            <a:off x="839787" y="5102225"/>
            <a:ext cx="417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小丽：我还没想好要不要跟你去呢。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/>
          <p:nvPr/>
        </p:nvSpPr>
        <p:spPr>
          <a:xfrm>
            <a:off x="2541587" y="1143000"/>
            <a:ext cx="2390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27" name="Group 12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5" name="Shape 12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6" name="Shape 12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28" name="Shape 128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0" name="Shape 130"/>
          <p:cNvSpPr/>
          <p:nvPr/>
        </p:nvSpPr>
        <p:spPr>
          <a:xfrm>
            <a:off x="1676400" y="2105025"/>
            <a:ext cx="315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小丽想找小刚周末一起玩。</a:t>
            </a:r>
          </a:p>
        </p:txBody>
      </p:sp>
      <p:sp>
        <p:nvSpPr>
          <p:cNvPr id="131" name="Shape 131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32" name="Shape 132"/>
          <p:cNvSpPr/>
          <p:nvPr/>
        </p:nvSpPr>
        <p:spPr>
          <a:xfrm>
            <a:off x="1143000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33" name="Shape 133"/>
          <p:cNvSpPr/>
          <p:nvPr/>
        </p:nvSpPr>
        <p:spPr>
          <a:xfrm>
            <a:off x="1676400" y="2897187"/>
            <a:ext cx="2644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小刚周末还没有打算。</a:t>
            </a:r>
          </a:p>
        </p:txBody>
      </p:sp>
      <p:sp>
        <p:nvSpPr>
          <p:cNvPr id="134" name="Shape 134"/>
          <p:cNvSpPr/>
          <p:nvPr/>
        </p:nvSpPr>
        <p:spPr>
          <a:xfrm>
            <a:off x="1143000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35" name="Shape 135"/>
          <p:cNvSpPr/>
          <p:nvPr/>
        </p:nvSpPr>
        <p:spPr>
          <a:xfrm>
            <a:off x="1676400" y="3760787"/>
            <a:ext cx="2644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小刚买了一张电影票。</a:t>
            </a:r>
          </a:p>
        </p:txBody>
      </p:sp>
      <p:sp>
        <p:nvSpPr>
          <p:cNvPr id="136" name="Shape 136"/>
          <p:cNvSpPr/>
          <p:nvPr/>
        </p:nvSpPr>
        <p:spPr>
          <a:xfrm>
            <a:off x="1143000" y="4576762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37" name="Shape 137"/>
          <p:cNvSpPr/>
          <p:nvPr/>
        </p:nvSpPr>
        <p:spPr>
          <a:xfrm>
            <a:off x="1676400" y="4522787"/>
            <a:ext cx="3406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小丽想跟小刚周末一起吃饭。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第一课  周末你有什么打算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-1" y="1581150"/>
            <a:ext cx="9144002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你明白这句话的意思吗？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sp>
        <p:nvSpPr>
          <p:cNvPr id="18" name="Shape 18"/>
          <p:cNvSpPr/>
          <p:nvPr/>
        </p:nvSpPr>
        <p:spPr>
          <a:xfrm>
            <a:off x="2268537" y="5013325"/>
            <a:ext cx="53990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dà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kǎo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dà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wán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,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xiǎo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kǎo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xiǎo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wán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.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大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考   大  玩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,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小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考  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小    玩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 </a:t>
            </a:r>
          </a:p>
        </p:txBody>
      </p:sp>
      <p:pic>
        <p:nvPicPr>
          <p:cNvPr id="19" name="791ffc07jw1e849jzijq3j20c80giq3d_meitu_1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835150" y="2060575"/>
            <a:ext cx="2736850" cy="2797175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1049187_103659015_2_meitu_1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4643437" y="2060575"/>
            <a:ext cx="2736851" cy="28082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3" name="Shape 2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6" name="Shape 26"/>
          <p:cNvSpPr/>
          <p:nvPr/>
        </p:nvSpPr>
        <p:spPr>
          <a:xfrm>
            <a:off x="5022850" y="1739900"/>
            <a:ext cx="2047985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all the time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1747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一直</a:t>
            </a:r>
          </a:p>
        </p:txBody>
      </p:sp>
      <p:sp>
        <p:nvSpPr>
          <p:cNvPr id="28" name="Shape 28"/>
          <p:cNvSpPr/>
          <p:nvPr/>
        </p:nvSpPr>
        <p:spPr>
          <a:xfrm>
            <a:off x="5038725" y="2497137"/>
            <a:ext cx="1068993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game</a:t>
            </a:r>
          </a:p>
        </p:txBody>
      </p:sp>
      <p:sp>
        <p:nvSpPr>
          <p:cNvPr id="29" name="Shape 29"/>
          <p:cNvSpPr/>
          <p:nvPr/>
        </p:nvSpPr>
        <p:spPr>
          <a:xfrm>
            <a:off x="1049337" y="2509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游戏</a:t>
            </a:r>
          </a:p>
        </p:txBody>
      </p:sp>
      <p:sp>
        <p:nvSpPr>
          <p:cNvPr id="30" name="Shape 30"/>
          <p:cNvSpPr/>
          <p:nvPr/>
        </p:nvSpPr>
        <p:spPr>
          <a:xfrm>
            <a:off x="5038725" y="3263900"/>
            <a:ext cx="171252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homework</a:t>
            </a:r>
          </a:p>
        </p:txBody>
      </p:sp>
      <p:sp>
        <p:nvSpPr>
          <p:cNvPr id="31" name="Shape 31"/>
          <p:cNvSpPr/>
          <p:nvPr/>
        </p:nvSpPr>
        <p:spPr>
          <a:xfrm>
            <a:off x="1049337" y="3271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作业</a:t>
            </a:r>
          </a:p>
        </p:txBody>
      </p:sp>
      <p:sp>
        <p:nvSpPr>
          <p:cNvPr id="32" name="Shape 32"/>
          <p:cNvSpPr/>
          <p:nvPr/>
        </p:nvSpPr>
        <p:spPr>
          <a:xfrm>
            <a:off x="5038725" y="4025900"/>
            <a:ext cx="267737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worried, anxious</a:t>
            </a:r>
          </a:p>
        </p:txBody>
      </p:sp>
      <p:sp>
        <p:nvSpPr>
          <p:cNvPr id="33" name="Shape 33"/>
          <p:cNvSpPr/>
          <p:nvPr/>
        </p:nvSpPr>
        <p:spPr>
          <a:xfrm>
            <a:off x="1049337" y="4033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着急</a:t>
            </a:r>
          </a:p>
        </p:txBody>
      </p:sp>
      <p:sp>
        <p:nvSpPr>
          <p:cNvPr id="34" name="Shape 34"/>
          <p:cNvSpPr/>
          <p:nvPr/>
        </p:nvSpPr>
        <p:spPr>
          <a:xfrm>
            <a:off x="5038725" y="4787900"/>
            <a:ext cx="153170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review</a:t>
            </a:r>
          </a:p>
        </p:txBody>
      </p:sp>
      <p:sp>
        <p:nvSpPr>
          <p:cNvPr id="35" name="Shape 35"/>
          <p:cNvSpPr/>
          <p:nvPr/>
        </p:nvSpPr>
        <p:spPr>
          <a:xfrm>
            <a:off x="1049337" y="4795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复习</a:t>
            </a:r>
          </a:p>
        </p:txBody>
      </p:sp>
      <p:sp>
        <p:nvSpPr>
          <p:cNvPr id="36" name="Shape 36"/>
          <p:cNvSpPr/>
          <p:nvPr/>
        </p:nvSpPr>
        <p:spPr>
          <a:xfrm>
            <a:off x="2519362" y="1751012"/>
            <a:ext cx="80566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yìzhí</a:t>
            </a:r>
            <a:r>
              <a:rPr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37" name="Shape 37"/>
          <p:cNvSpPr/>
          <p:nvPr/>
        </p:nvSpPr>
        <p:spPr>
          <a:xfrm>
            <a:off x="2514600" y="2501900"/>
            <a:ext cx="87299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yóuxì</a:t>
            </a:r>
            <a:r>
              <a:rPr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38" name="Shape 38"/>
          <p:cNvSpPr/>
          <p:nvPr/>
        </p:nvSpPr>
        <p:spPr>
          <a:xfrm>
            <a:off x="2514600" y="3263900"/>
            <a:ext cx="92909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zuòyè</a:t>
            </a:r>
            <a:r>
              <a:rPr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39" name="Shape 39"/>
          <p:cNvSpPr/>
          <p:nvPr/>
        </p:nvSpPr>
        <p:spPr>
          <a:xfrm>
            <a:off x="2514600" y="4025900"/>
            <a:ext cx="95314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zháojí</a:t>
            </a:r>
            <a:r>
              <a:rPr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40" name="Shape 40"/>
          <p:cNvSpPr/>
          <p:nvPr/>
        </p:nvSpPr>
        <p:spPr>
          <a:xfrm>
            <a:off x="2514600" y="4783137"/>
            <a:ext cx="66139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fùxí</a:t>
            </a:r>
            <a:r>
              <a:rPr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 advAuto="0"/>
      <p:bldP spid="28" grpId="0" animBg="1" advAuto="0"/>
      <p:bldP spid="30" grpId="0" animBg="1" advAuto="0"/>
      <p:bldP spid="32" grpId="0" animBg="1" advAuto="0"/>
      <p:bldP spid="34" grpId="0" animBg="1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3" name="Shape 4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4" name="Shape 4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6" name="Shape 46"/>
          <p:cNvSpPr/>
          <p:nvPr/>
        </p:nvSpPr>
        <p:spPr>
          <a:xfrm>
            <a:off x="1001712" y="1360487"/>
            <a:ext cx="543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7" name="Shape 47"/>
          <p:cNvSpPr/>
          <p:nvPr/>
        </p:nvSpPr>
        <p:spPr>
          <a:xfrm>
            <a:off x="990600" y="228600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游戏</a:t>
            </a:r>
          </a:p>
        </p:txBody>
      </p:sp>
      <p:sp>
        <p:nvSpPr>
          <p:cNvPr id="48" name="Shape 48"/>
          <p:cNvSpPr/>
          <p:nvPr/>
        </p:nvSpPr>
        <p:spPr>
          <a:xfrm>
            <a:off x="990600" y="312420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着急</a:t>
            </a:r>
          </a:p>
        </p:txBody>
      </p:sp>
      <p:sp>
        <p:nvSpPr>
          <p:cNvPr id="49" name="Shape 49"/>
          <p:cNvSpPr/>
          <p:nvPr/>
        </p:nvSpPr>
        <p:spPr>
          <a:xfrm>
            <a:off x="990600" y="396240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作业</a:t>
            </a:r>
          </a:p>
        </p:txBody>
      </p:sp>
      <p:sp>
        <p:nvSpPr>
          <p:cNvPr id="50" name="Shape 50"/>
          <p:cNvSpPr/>
          <p:nvPr/>
        </p:nvSpPr>
        <p:spPr>
          <a:xfrm>
            <a:off x="990600" y="480060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一直</a:t>
            </a:r>
          </a:p>
        </p:txBody>
      </p:sp>
      <p:sp>
        <p:nvSpPr>
          <p:cNvPr id="51" name="Shape 51"/>
          <p:cNvSpPr/>
          <p:nvPr/>
        </p:nvSpPr>
        <p:spPr>
          <a:xfrm>
            <a:off x="990600" y="561975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复习</a:t>
            </a:r>
          </a:p>
        </p:txBody>
      </p:sp>
      <p:sp>
        <p:nvSpPr>
          <p:cNvPr id="52" name="Shape 52"/>
          <p:cNvSpPr/>
          <p:nvPr/>
        </p:nvSpPr>
        <p:spPr>
          <a:xfrm>
            <a:off x="3200400" y="2286000"/>
            <a:ext cx="578041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yìzhí</a:t>
            </a:r>
            <a:endParaRPr sz="1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Shape 53"/>
          <p:cNvSpPr/>
          <p:nvPr/>
        </p:nvSpPr>
        <p:spPr>
          <a:xfrm>
            <a:off x="3200400" y="3124200"/>
            <a:ext cx="690252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>
              <a:defRPr sz="1800"/>
            </a:pPr>
            <a:r>
              <a:rPr dirty="0" err="1">
                <a:latin typeface="GB Pinyinok-D" pitchFamily="2" charset="-122"/>
                <a:ea typeface="GB Pinyinok-D" pitchFamily="2" charset="-122"/>
              </a:rPr>
              <a:t>zháojí</a:t>
            </a:r>
            <a:endParaRPr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3200400" y="3962400"/>
            <a:ext cx="470640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fùxí</a:t>
            </a:r>
            <a:endParaRPr sz="1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Shape 55"/>
          <p:cNvSpPr/>
          <p:nvPr/>
        </p:nvSpPr>
        <p:spPr>
          <a:xfrm>
            <a:off x="3200400" y="4800600"/>
            <a:ext cx="672618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>
                <a:latin typeface="GB Pinyinok-D" pitchFamily="2" charset="-122"/>
                <a:ea typeface="GB Pinyinok-D" pitchFamily="2" charset="-122"/>
              </a:rPr>
              <a:t>zuòyè</a:t>
            </a:r>
            <a:endParaRPr sz="18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6" name="Shape 56"/>
          <p:cNvSpPr/>
          <p:nvPr/>
        </p:nvSpPr>
        <p:spPr>
          <a:xfrm>
            <a:off x="3200400" y="5619750"/>
            <a:ext cx="627734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>
              <a:defRPr sz="1800"/>
            </a:pPr>
            <a:r>
              <a:rPr dirty="0" err="1">
                <a:latin typeface="GB Pinyinok-D" pitchFamily="2" charset="-122"/>
                <a:ea typeface="GB Pinyinok-D" pitchFamily="2" charset="-122"/>
              </a:rPr>
              <a:t>yóuxì</a:t>
            </a:r>
            <a:endParaRPr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7" name="Shape 57"/>
          <p:cNvSpPr/>
          <p:nvPr/>
        </p:nvSpPr>
        <p:spPr>
          <a:xfrm>
            <a:off x="5715000" y="2286000"/>
            <a:ext cx="1293773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review</a:t>
            </a:r>
          </a:p>
        </p:txBody>
      </p:sp>
      <p:sp>
        <p:nvSpPr>
          <p:cNvPr id="58" name="Shape 58"/>
          <p:cNvSpPr/>
          <p:nvPr/>
        </p:nvSpPr>
        <p:spPr>
          <a:xfrm>
            <a:off x="5715000" y="3124200"/>
            <a:ext cx="90818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game</a:t>
            </a:r>
          </a:p>
        </p:txBody>
      </p:sp>
      <p:sp>
        <p:nvSpPr>
          <p:cNvPr id="59" name="Shape 59"/>
          <p:cNvSpPr/>
          <p:nvPr/>
        </p:nvSpPr>
        <p:spPr>
          <a:xfrm>
            <a:off x="5715000" y="3962400"/>
            <a:ext cx="1724011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all the time</a:t>
            </a:r>
          </a:p>
        </p:txBody>
      </p:sp>
      <p:sp>
        <p:nvSpPr>
          <p:cNvPr id="60" name="Shape 60"/>
          <p:cNvSpPr/>
          <p:nvPr/>
        </p:nvSpPr>
        <p:spPr>
          <a:xfrm>
            <a:off x="5715000" y="4800600"/>
            <a:ext cx="1444462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homework</a:t>
            </a:r>
          </a:p>
        </p:txBody>
      </p:sp>
      <p:sp>
        <p:nvSpPr>
          <p:cNvPr id="61" name="Shape 61"/>
          <p:cNvSpPr/>
          <p:nvPr/>
        </p:nvSpPr>
        <p:spPr>
          <a:xfrm>
            <a:off x="5715000" y="5619750"/>
            <a:ext cx="2248506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worried, anxious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6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4" name="Shape 6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5" name="Shape 6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7" name="Shape 67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marL="342900" lvl="0" indent="-34290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一……也/都 + 不/没……</a:t>
            </a:r>
          </a:p>
        </p:txBody>
      </p:sp>
      <p:sp>
        <p:nvSpPr>
          <p:cNvPr id="68" name="Shape 68"/>
          <p:cNvSpPr/>
          <p:nvPr/>
        </p:nvSpPr>
        <p:spPr>
          <a:xfrm>
            <a:off x="1692275" y="2630805"/>
            <a:ext cx="3279140" cy="408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5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</a:t>
            </a:r>
            <a:r>
              <a:rPr sz="2500">
                <a:solidFill>
                  <a:srgbClr val="008000"/>
                </a:solidFill>
                <a:latin typeface="华文细黑"/>
                <a:ea typeface="华文细黑"/>
                <a:cs typeface="华文细黑"/>
                <a:sym typeface="华文细黑"/>
              </a:rPr>
              <a:t>个苹果</a:t>
            </a:r>
            <a:r>
              <a:rPr sz="25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也不</a:t>
            </a:r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想</a:t>
            </a:r>
            <a:r>
              <a:rPr sz="25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吃</a:t>
            </a:r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9" name="Shape 69"/>
          <p:cNvSpPr/>
          <p:nvPr/>
        </p:nvSpPr>
        <p:spPr>
          <a:xfrm>
            <a:off x="1673225" y="4178617"/>
            <a:ext cx="2961640" cy="408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南方</a:t>
            </a:r>
            <a:r>
              <a:rPr sz="25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一点儿也不</a:t>
            </a:r>
            <a:r>
              <a:rPr sz="25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冷</a:t>
            </a:r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0" name="Shape 70"/>
          <p:cNvSpPr/>
          <p:nvPr/>
        </p:nvSpPr>
        <p:spPr>
          <a:xfrm>
            <a:off x="1676400" y="3386455"/>
            <a:ext cx="5501640" cy="408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这个星期我很忙，</a:t>
            </a:r>
            <a:r>
              <a:rPr sz="25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一点儿</a:t>
            </a:r>
            <a:r>
              <a:rPr sz="2500">
                <a:solidFill>
                  <a:srgbClr val="008000"/>
                </a:solidFill>
                <a:latin typeface="华文细黑"/>
                <a:ea typeface="华文细黑"/>
                <a:cs typeface="华文细黑"/>
                <a:sym typeface="华文细黑"/>
              </a:rPr>
              <a:t>时间</a:t>
            </a:r>
            <a:r>
              <a:rPr sz="25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也没</a:t>
            </a:r>
            <a:r>
              <a:rPr sz="2500">
                <a:solidFill>
                  <a:srgbClr val="0000FF"/>
                </a:solidFill>
                <a:latin typeface="华文细黑"/>
                <a:ea typeface="华文细黑"/>
                <a:cs typeface="华文细黑"/>
                <a:sym typeface="华文细黑"/>
              </a:rPr>
              <a:t>有</a:t>
            </a:r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/>
          <p:nvPr/>
        </p:nvSpPr>
        <p:spPr>
          <a:xfrm>
            <a:off x="2541587" y="862012"/>
            <a:ext cx="162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配对完成句子</a:t>
            </a:r>
          </a:p>
        </p:txBody>
      </p:sp>
      <p:grpSp>
        <p:nvGrpSpPr>
          <p:cNvPr id="2" name="Group 77"/>
          <p:cNvGrpSpPr/>
          <p:nvPr/>
        </p:nvGrpSpPr>
        <p:grpSpPr>
          <a:xfrm>
            <a:off x="470022" y="305519"/>
            <a:ext cx="1872781" cy="919241"/>
            <a:chOff x="0" y="0"/>
            <a:chExt cx="1872779" cy="919239"/>
          </a:xfrm>
        </p:grpSpPr>
        <p:grpSp>
          <p:nvGrpSpPr>
            <p:cNvPr id="3" name="Group 7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3" name="Shape 7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4" name="Shape 7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6" name="Shape 76"/>
            <p:cNvSpPr/>
            <p:nvPr/>
          </p:nvSpPr>
          <p:spPr>
            <a:xfrm>
              <a:off x="573825" y="287128"/>
              <a:ext cx="1298955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8" name="Shape 78"/>
          <p:cNvSpPr/>
          <p:nvPr/>
        </p:nvSpPr>
        <p:spPr>
          <a:xfrm>
            <a:off x="2411412" y="1773237"/>
            <a:ext cx="42846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不认识            不贵              没买</a:t>
            </a:r>
          </a:p>
        </p:txBody>
      </p:sp>
      <p:sp>
        <p:nvSpPr>
          <p:cNvPr id="79" name="Shape 79"/>
          <p:cNvSpPr/>
          <p:nvPr/>
        </p:nvSpPr>
        <p:spPr>
          <a:xfrm>
            <a:off x="1908175" y="2781300"/>
            <a:ext cx="4252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这些汉字太难了，我一个也＿＿。</a:t>
            </a:r>
          </a:p>
        </p:txBody>
      </p:sp>
      <p:sp>
        <p:nvSpPr>
          <p:cNvPr id="80" name="Shape 80"/>
          <p:cNvSpPr/>
          <p:nvPr/>
        </p:nvSpPr>
        <p:spPr>
          <a:xfrm>
            <a:off x="1908175" y="3573462"/>
            <a:ext cx="36807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我没带钱，一件衣服都＿＿。</a:t>
            </a:r>
          </a:p>
        </p:txBody>
      </p:sp>
      <p:sp>
        <p:nvSpPr>
          <p:cNvPr id="81" name="Shape 81"/>
          <p:cNvSpPr/>
          <p:nvPr/>
        </p:nvSpPr>
        <p:spPr>
          <a:xfrm>
            <a:off x="1908175" y="4365625"/>
            <a:ext cx="4252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这件衣服真便宜，一点儿也＿＿。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8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4" name="Shape 8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85" name="Shape 8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87" name="Shape 87"/>
          <p:cNvSpPr/>
          <p:nvPr/>
        </p:nvSpPr>
        <p:spPr>
          <a:xfrm>
            <a:off x="-1" y="15306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那</a:t>
            </a:r>
          </a:p>
        </p:txBody>
      </p:sp>
      <p:sp>
        <p:nvSpPr>
          <p:cNvPr id="88" name="Shape 88"/>
          <p:cNvSpPr/>
          <p:nvPr/>
        </p:nvSpPr>
        <p:spPr>
          <a:xfrm>
            <a:off x="1995487" y="2626042"/>
            <a:ext cx="3004923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A: 我不想去看电影。</a:t>
            </a:r>
          </a:p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B : 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那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我也不去了。</a:t>
            </a:r>
          </a:p>
        </p:txBody>
      </p:sp>
      <p:sp>
        <p:nvSpPr>
          <p:cNvPr id="89" name="Shape 89"/>
          <p:cNvSpPr/>
          <p:nvPr/>
        </p:nvSpPr>
        <p:spPr>
          <a:xfrm>
            <a:off x="2046287" y="4150042"/>
            <a:ext cx="4753865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A: (明天的考试)我早就复习好了。</a:t>
            </a:r>
          </a:p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B: 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那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也不能一直玩儿啊。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1" name="Shape 91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2" name="Shape 9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3" name="Shape 9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6" name="Shape 96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在家</a:t>
            </a:r>
          </a:p>
        </p:txBody>
      </p:sp>
      <p:sp>
        <p:nvSpPr>
          <p:cNvPr id="97" name="Shape 97"/>
          <p:cNvSpPr/>
          <p:nvPr/>
        </p:nvSpPr>
        <p:spPr>
          <a:xfrm>
            <a:off x="838200" y="2057400"/>
            <a:ext cx="519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妈妈：你一直玩儿电脑游戏，作业写完了吗？</a:t>
            </a:r>
          </a:p>
        </p:txBody>
      </p:sp>
      <p:sp>
        <p:nvSpPr>
          <p:cNvPr id="98" name="Shape 98"/>
          <p:cNvSpPr/>
          <p:nvPr/>
        </p:nvSpPr>
        <p:spPr>
          <a:xfrm>
            <a:off x="827087" y="2806700"/>
            <a:ext cx="2145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儿子：都写完了。</a:t>
            </a:r>
          </a:p>
        </p:txBody>
      </p:sp>
      <p:sp>
        <p:nvSpPr>
          <p:cNvPr id="99" name="Shape 99"/>
          <p:cNvSpPr/>
          <p:nvPr/>
        </p:nvSpPr>
        <p:spPr>
          <a:xfrm>
            <a:off x="827087" y="3527425"/>
            <a:ext cx="5955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妈妈：明天不是有考试吗？你怎么一点儿也不着急？</a:t>
            </a:r>
          </a:p>
        </p:txBody>
      </p:sp>
      <p:sp>
        <p:nvSpPr>
          <p:cNvPr id="100" name="Shape 100"/>
          <p:cNvSpPr/>
          <p:nvPr/>
        </p:nvSpPr>
        <p:spPr>
          <a:xfrm>
            <a:off x="827087" y="5013325"/>
            <a:ext cx="3415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妈妈：那也不能一直玩儿啊。</a:t>
            </a:r>
          </a:p>
        </p:txBody>
      </p:sp>
      <p:sp>
        <p:nvSpPr>
          <p:cNvPr id="101" name="Shape 101"/>
          <p:cNvSpPr/>
          <p:nvPr/>
        </p:nvSpPr>
        <p:spPr>
          <a:xfrm>
            <a:off x="827087" y="4221162"/>
            <a:ext cx="298767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儿子：我早就复习好了。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8"/>
          <p:cNvGrpSpPr/>
          <p:nvPr/>
        </p:nvGrpSpPr>
        <p:grpSpPr>
          <a:xfrm>
            <a:off x="470022" y="305519"/>
            <a:ext cx="1894312" cy="919241"/>
            <a:chOff x="0" y="0"/>
            <a:chExt cx="1894310" cy="919239"/>
          </a:xfrm>
        </p:grpSpPr>
        <p:grpSp>
          <p:nvGrpSpPr>
            <p:cNvPr id="3" name="Group 10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4" name="Shape 10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5" name="Shape 10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7" name="Shape 107"/>
            <p:cNvSpPr/>
            <p:nvPr/>
          </p:nvSpPr>
          <p:spPr>
            <a:xfrm>
              <a:off x="573825" y="287128"/>
              <a:ext cx="1320486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9" name="Shape 109"/>
          <p:cNvSpPr/>
          <p:nvPr/>
        </p:nvSpPr>
        <p:spPr>
          <a:xfrm>
            <a:off x="1692275" y="2060575"/>
            <a:ext cx="2399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marL="342900" indent="-342900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儿子还没做完作业。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1" name="Shape 111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2" name="Shape 112"/>
          <p:cNvSpPr/>
          <p:nvPr/>
        </p:nvSpPr>
        <p:spPr>
          <a:xfrm>
            <a:off x="1692275" y="2852737"/>
            <a:ext cx="7048404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儿子一直玩儿电脑游戏，妈妈有点儿担心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(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dānxīn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to worry)</a:t>
            </a:r>
            <a:r>
              <a:rPr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13" name="Shape 113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4" name="Shape 114"/>
          <p:cNvSpPr/>
          <p:nvPr/>
        </p:nvSpPr>
        <p:spPr>
          <a:xfrm>
            <a:off x="1692275" y="3573462"/>
            <a:ext cx="19551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明天没有考试 。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第一课  周末你有什么打算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10 microfotos_22784818 2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829300" y="3445668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109 qiantuku bigstock-Real-estate-market--Young-Ind-46029412 (1)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305175" y="3445668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108 qiantuku -Asian-College-Student-Preparin-3383775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885825" y="3445668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105 qiantuku -Sign-i-Love-Weekend-With-Hea-55324145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5829300" y="1775618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6" name="104 qiantuku -Computer-Video-Game-Controller-31276736.jp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3275012" y="1775618"/>
            <a:ext cx="2235201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106 作业.jpg"/>
          <p:cNvPicPr/>
          <p:nvPr/>
        </p:nvPicPr>
        <p:blipFill>
          <a:blip r:embed="rId7" cstate="print">
            <a:extLst/>
          </a:blip>
          <a:stretch>
            <a:fillRect/>
          </a:stretch>
        </p:blipFill>
        <p:spPr>
          <a:xfrm>
            <a:off x="885825" y="1775618"/>
            <a:ext cx="2235200" cy="1435101"/>
          </a:xfrm>
          <a:prstGeom prst="rect">
            <a:avLst/>
          </a:prstGeom>
          <a:ln w="12700">
            <a:miter lim="400000"/>
          </a:ln>
        </p:spPr>
      </p:pic>
      <p:sp>
        <p:nvSpPr>
          <p:cNvPr id="18" name="Shape 1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2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9" name="Shape 1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0" name="Shape 2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2" name="Shape 22"/>
          <p:cNvSpPr/>
          <p:nvPr/>
        </p:nvSpPr>
        <p:spPr>
          <a:xfrm>
            <a:off x="2819400" y="1143000"/>
            <a:ext cx="43713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给下边的词语选择对应的图片：</a:t>
            </a:r>
          </a:p>
        </p:txBody>
      </p:sp>
      <p:sp>
        <p:nvSpPr>
          <p:cNvPr id="23" name="Shape 23"/>
          <p:cNvSpPr/>
          <p:nvPr/>
        </p:nvSpPr>
        <p:spPr>
          <a:xfrm>
            <a:off x="887412" y="1752600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4" name="Shape 24"/>
          <p:cNvSpPr/>
          <p:nvPr/>
        </p:nvSpPr>
        <p:spPr>
          <a:xfrm>
            <a:off x="5795962" y="3429000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F</a:t>
            </a:r>
          </a:p>
        </p:txBody>
      </p:sp>
      <p:sp>
        <p:nvSpPr>
          <p:cNvPr id="25" name="Shape 25"/>
          <p:cNvSpPr/>
          <p:nvPr/>
        </p:nvSpPr>
        <p:spPr>
          <a:xfrm>
            <a:off x="3276600" y="1752600"/>
            <a:ext cx="37147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6" name="Shape 26"/>
          <p:cNvSpPr/>
          <p:nvPr/>
        </p:nvSpPr>
        <p:spPr>
          <a:xfrm>
            <a:off x="5822950" y="1752600"/>
            <a:ext cx="357188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7" name="Shape 27"/>
          <p:cNvSpPr/>
          <p:nvPr/>
        </p:nvSpPr>
        <p:spPr>
          <a:xfrm>
            <a:off x="900112" y="3419475"/>
            <a:ext cx="244337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28" name="Shape 28"/>
          <p:cNvSpPr/>
          <p:nvPr/>
        </p:nvSpPr>
        <p:spPr>
          <a:xfrm>
            <a:off x="3302000" y="3429000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E</a:t>
            </a:r>
          </a:p>
        </p:txBody>
      </p:sp>
      <p:pic>
        <p:nvPicPr>
          <p:cNvPr id="29" name="202microfotos_1715145 25.jpg"/>
          <p:cNvPicPr/>
          <p:nvPr/>
        </p:nvPicPr>
        <p:blipFill>
          <a:blip r:embed="rId8" cstate="print">
            <a:extLst/>
          </a:blip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  <p:sp>
        <p:nvSpPr>
          <p:cNvPr id="30" name="Shape 30"/>
          <p:cNvSpPr/>
          <p:nvPr/>
        </p:nvSpPr>
        <p:spPr>
          <a:xfrm>
            <a:off x="3305175" y="5629342"/>
            <a:ext cx="2514600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zuòyè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5.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作业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1" name="Shape 31"/>
          <p:cNvSpPr/>
          <p:nvPr/>
        </p:nvSpPr>
        <p:spPr>
          <a:xfrm>
            <a:off x="3305175" y="4929187"/>
            <a:ext cx="2514600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diànnǎo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yóuxì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 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电脑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游戏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2" name="Shape 32"/>
          <p:cNvSpPr/>
          <p:nvPr/>
        </p:nvSpPr>
        <p:spPr>
          <a:xfrm>
            <a:off x="5794375" y="5626100"/>
            <a:ext cx="4038600" cy="6123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zhōumò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6.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周末</a:t>
            </a:r>
            <a:r>
              <a:rPr dirty="0" smtClean="0">
                <a:latin typeface="Arial"/>
                <a:ea typeface="Arial"/>
                <a:cs typeface="Arial"/>
                <a:sym typeface="Arial"/>
              </a:rPr>
              <a:t> 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5805487" y="4929016"/>
            <a:ext cx="2209801" cy="6123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fùxí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复习</a:t>
            </a:r>
            <a:r>
              <a:rPr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34" name="Shape 34"/>
          <p:cNvSpPr/>
          <p:nvPr/>
        </p:nvSpPr>
        <p:spPr>
          <a:xfrm>
            <a:off x="971600" y="4929016"/>
            <a:ext cx="2971801" cy="6123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zháojí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着急</a:t>
            </a:r>
            <a:r>
              <a:rPr dirty="0" smtClean="0">
                <a:latin typeface="Arial"/>
                <a:ea typeface="Arial"/>
                <a:cs typeface="Arial"/>
                <a:sym typeface="Arial"/>
              </a:rPr>
              <a:t> 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" name="Shape 35"/>
          <p:cNvSpPr/>
          <p:nvPr/>
        </p:nvSpPr>
        <p:spPr>
          <a:xfrm>
            <a:off x="995362" y="5629342"/>
            <a:ext cx="223520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dǎsuàn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打算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 advAuto="0"/>
      <p:bldP spid="31" grpId="0" animBg="1" advAuto="0"/>
      <p:bldP spid="32" grpId="0" animBg="1" advAuto="0"/>
      <p:bldP spid="33" grpId="0" animBg="1" advAuto="0"/>
      <p:bldP spid="34" grpId="0" animBg="1" advAuto="0"/>
      <p:bldP spid="35" grpId="0" animBg="1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4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8" name="Shape 3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39" name="Shape 3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1" name="Shape 41"/>
          <p:cNvSpPr/>
          <p:nvPr/>
        </p:nvSpPr>
        <p:spPr>
          <a:xfrm>
            <a:off x="5003800" y="2276475"/>
            <a:ext cx="2821593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south, southern part</a:t>
            </a:r>
          </a:p>
        </p:txBody>
      </p:sp>
      <p:sp>
        <p:nvSpPr>
          <p:cNvPr id="42" name="Shape 42"/>
          <p:cNvSpPr/>
          <p:nvPr/>
        </p:nvSpPr>
        <p:spPr>
          <a:xfrm>
            <a:off x="1119187" y="2268537"/>
            <a:ext cx="93868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南(方)</a:t>
            </a:r>
          </a:p>
        </p:txBody>
      </p:sp>
      <p:sp>
        <p:nvSpPr>
          <p:cNvPr id="43" name="Shape 43"/>
          <p:cNvSpPr/>
          <p:nvPr/>
        </p:nvSpPr>
        <p:spPr>
          <a:xfrm>
            <a:off x="5003800" y="3284537"/>
            <a:ext cx="2787363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north, northern part</a:t>
            </a:r>
          </a:p>
        </p:txBody>
      </p:sp>
      <p:sp>
        <p:nvSpPr>
          <p:cNvPr id="44" name="Shape 44"/>
          <p:cNvSpPr/>
          <p:nvPr/>
        </p:nvSpPr>
        <p:spPr>
          <a:xfrm>
            <a:off x="1116012" y="32845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北方</a:t>
            </a:r>
          </a:p>
        </p:txBody>
      </p:sp>
      <p:sp>
        <p:nvSpPr>
          <p:cNvPr id="45" name="Shape 45"/>
          <p:cNvSpPr/>
          <p:nvPr/>
        </p:nvSpPr>
        <p:spPr>
          <a:xfrm>
            <a:off x="2484437" y="2268537"/>
            <a:ext cx="1121459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1800" dirty="0" err="1" smtClean="0">
                <a:latin typeface="GB Pinyinok-D" pitchFamily="2" charset="-122"/>
                <a:ea typeface="GB Pinyinok-D" pitchFamily="2" charset="-122"/>
              </a:rPr>
              <a:t>nán</a:t>
            </a:r>
            <a:r>
              <a:rPr lang="en-US" sz="1800" dirty="0" smtClean="0">
                <a:latin typeface="DFKai-SB" pitchFamily="65" charset="-120"/>
                <a:ea typeface="DFKai-SB" pitchFamily="65" charset="-120"/>
              </a:rPr>
              <a:t>(</a:t>
            </a:r>
            <a:r>
              <a:rPr sz="1800" dirty="0" err="1" smtClean="0">
                <a:latin typeface="GB Pinyinok-D" pitchFamily="2" charset="-122"/>
                <a:ea typeface="GB Pinyinok-D" pitchFamily="2" charset="-122"/>
              </a:rPr>
              <a:t>fānɡ</a:t>
            </a:r>
            <a:r>
              <a:rPr sz="1800" dirty="0">
                <a:latin typeface="DFKai-SB" pitchFamily="65" charset="-120"/>
                <a:ea typeface="DFKai-SB" pitchFamily="65" charset="-120"/>
              </a:rPr>
              <a:t>)</a:t>
            </a:r>
          </a:p>
        </p:txBody>
      </p:sp>
      <p:sp>
        <p:nvSpPr>
          <p:cNvPr id="46" name="Shape 46"/>
          <p:cNvSpPr/>
          <p:nvPr/>
        </p:nvSpPr>
        <p:spPr>
          <a:xfrm>
            <a:off x="2492375" y="3284537"/>
            <a:ext cx="831316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>
              <a:defRPr sz="1800"/>
            </a:pPr>
            <a:r>
              <a:rPr dirty="0" err="1">
                <a:latin typeface="GB Pinyinok-D" pitchFamily="2" charset="-122"/>
                <a:ea typeface="GB Pinyinok-D" pitchFamily="2" charset="-122"/>
              </a:rPr>
              <a:t>běifānɡ</a:t>
            </a:r>
            <a:endParaRPr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 advAuto="0"/>
      <p:bldP spid="43" grpId="0" animBg="1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9" name="Shape 4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0" name="Shape 5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2" name="Shape 52"/>
          <p:cNvSpPr/>
          <p:nvPr/>
        </p:nvSpPr>
        <p:spPr>
          <a:xfrm>
            <a:off x="1001712" y="1360487"/>
            <a:ext cx="315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选词填入地图的对应部分：</a:t>
            </a:r>
          </a:p>
        </p:txBody>
      </p:sp>
      <p:sp>
        <p:nvSpPr>
          <p:cNvPr id="53" name="Shape 53"/>
          <p:cNvSpPr/>
          <p:nvPr/>
        </p:nvSpPr>
        <p:spPr>
          <a:xfrm>
            <a:off x="2484437" y="2133600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南方</a:t>
            </a:r>
          </a:p>
        </p:txBody>
      </p:sp>
      <p:sp>
        <p:nvSpPr>
          <p:cNvPr id="54" name="Shape 54"/>
          <p:cNvSpPr/>
          <p:nvPr/>
        </p:nvSpPr>
        <p:spPr>
          <a:xfrm>
            <a:off x="4643437" y="2205037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北方</a:t>
            </a:r>
          </a:p>
        </p:txBody>
      </p:sp>
      <p:pic>
        <p:nvPicPr>
          <p:cNvPr id="55" name="e8bc5aafa40f4bfbc0b8e624024f78f0f6361897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258887" y="3284537"/>
            <a:ext cx="2143126" cy="1781176"/>
          </a:xfrm>
          <a:prstGeom prst="rect">
            <a:avLst/>
          </a:prstGeom>
          <a:ln w="12700">
            <a:miter lim="400000"/>
          </a:ln>
        </p:spPr>
      </p:pic>
      <p:sp>
        <p:nvSpPr>
          <p:cNvPr id="56" name="Shape 56"/>
          <p:cNvSpPr/>
          <p:nvPr/>
        </p:nvSpPr>
        <p:spPr>
          <a:xfrm flipV="1">
            <a:off x="3059112" y="3284537"/>
            <a:ext cx="1512889" cy="431801"/>
          </a:xfrm>
          <a:prstGeom prst="line">
            <a:avLst/>
          </a:prstGeom>
          <a:ln>
            <a:solidFill/>
            <a:round/>
            <a:tailEnd type="triangle"/>
          </a:ln>
        </p:spPr>
        <p:txBody>
          <a:bodyPr lIns="0" tIns="0" rIns="0" bIns="0"/>
          <a:lstStyle/>
          <a:p>
            <a:pPr lvl="0" defTabSz="45720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  <p:sp>
        <p:nvSpPr>
          <p:cNvPr id="57" name="Shape 57"/>
          <p:cNvSpPr/>
          <p:nvPr/>
        </p:nvSpPr>
        <p:spPr>
          <a:xfrm>
            <a:off x="2843212" y="4508500"/>
            <a:ext cx="1728788" cy="0"/>
          </a:xfrm>
          <a:prstGeom prst="line">
            <a:avLst/>
          </a:prstGeom>
          <a:ln>
            <a:solidFill/>
            <a:round/>
            <a:tailEnd type="triangle"/>
          </a:ln>
        </p:spPr>
        <p:txBody>
          <a:bodyPr lIns="0" tIns="0" rIns="0" bIns="0"/>
          <a:lstStyle/>
          <a:p>
            <a:pPr lvl="0" defTabSz="45720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  <p:sp>
        <p:nvSpPr>
          <p:cNvPr id="58" name="Shape 58"/>
          <p:cNvSpPr/>
          <p:nvPr/>
        </p:nvSpPr>
        <p:spPr>
          <a:xfrm>
            <a:off x="4643437" y="3068637"/>
            <a:ext cx="792163" cy="3506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000"/>
              </a:spcBef>
              <a:defRPr>
                <a:latin typeface="Arial"/>
                <a:ea typeface="Arial"/>
                <a:cs typeface="Arial"/>
                <a:sym typeface="Arial"/>
              </a:defRPr>
            </a:lvl1pPr>
          </a:lstStyle>
          <a:p>
            <a:pPr lvl="0"/>
            <a:r>
              <a:t>?</a:t>
            </a:r>
          </a:p>
        </p:txBody>
      </p:sp>
      <p:sp>
        <p:nvSpPr>
          <p:cNvPr id="59" name="Shape 59"/>
          <p:cNvSpPr/>
          <p:nvPr/>
        </p:nvSpPr>
        <p:spPr>
          <a:xfrm>
            <a:off x="4643437" y="4292600"/>
            <a:ext cx="1439863" cy="3506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000"/>
              </a:spcBef>
              <a:defRPr>
                <a:latin typeface="Arial"/>
                <a:ea typeface="Arial"/>
                <a:cs typeface="Arial"/>
                <a:sym typeface="Arial"/>
              </a:defRPr>
            </a:lvl1pPr>
          </a:lstStyle>
          <a:p>
            <a:pPr lvl="0"/>
            <a:r>
              <a:t>?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6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2" name="Shape 6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3" name="Shape 6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5" name="Shape 65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时候</a:t>
            </a:r>
          </a:p>
        </p:txBody>
      </p:sp>
      <p:sp>
        <p:nvSpPr>
          <p:cNvPr id="66" name="Shape 66"/>
          <p:cNvSpPr/>
          <p:nvPr/>
        </p:nvSpPr>
        <p:spPr>
          <a:xfrm>
            <a:off x="2551112" y="2276792"/>
            <a:ext cx="3817938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A: 你什么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时候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去美国旅游?</a:t>
            </a:r>
          </a:p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B: 明年的这个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时候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去。</a:t>
            </a:r>
          </a:p>
        </p:txBody>
      </p:sp>
      <p:sp>
        <p:nvSpPr>
          <p:cNvPr id="67" name="Shape 67"/>
          <p:cNvSpPr/>
          <p:nvPr/>
        </p:nvSpPr>
        <p:spPr>
          <a:xfrm>
            <a:off x="2598737" y="3764279"/>
            <a:ext cx="418837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春天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的时候</a:t>
            </a:r>
            <a:r>
              <a:rPr sz="2400"/>
              <a:t>,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南方经常下雨。</a:t>
            </a:r>
          </a:p>
        </p:txBody>
      </p:sp>
      <p:sp>
        <p:nvSpPr>
          <p:cNvPr id="68" name="Shape 68"/>
          <p:cNvSpPr/>
          <p:nvPr/>
        </p:nvSpPr>
        <p:spPr>
          <a:xfrm>
            <a:off x="3487737" y="3357562"/>
            <a:ext cx="1871663" cy="43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400">
                <a:solidFill>
                  <a:srgbClr val="0433FF"/>
                </a:solidFill>
                <a:latin typeface="Arial"/>
                <a:ea typeface="Arial"/>
                <a:cs typeface="Arial"/>
                <a:sym typeface="Arial"/>
              </a:rPr>
              <a:t>……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的时候</a:t>
            </a:r>
          </a:p>
        </p:txBody>
      </p:sp>
      <p:sp>
        <p:nvSpPr>
          <p:cNvPr id="69" name="Shape 69"/>
          <p:cNvSpPr/>
          <p:nvPr/>
        </p:nvSpPr>
        <p:spPr>
          <a:xfrm>
            <a:off x="2598737" y="4292600"/>
            <a:ext cx="6275388" cy="8309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上下班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的时候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,这条路非常堵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(</a:t>
            </a:r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dǔ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  block up)。</a:t>
            </a:r>
          </a:p>
        </p:txBody>
      </p:sp>
      <p:sp>
        <p:nvSpPr>
          <p:cNvPr id="70" name="Shape 70"/>
          <p:cNvSpPr/>
          <p:nvPr/>
        </p:nvSpPr>
        <p:spPr>
          <a:xfrm>
            <a:off x="2598737" y="4797425"/>
            <a:ext cx="6835776" cy="9848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200"/>
              </a:spcBef>
            </a:pP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我在美国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的时候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,没有买车,出门特别不放便</a:t>
            </a:r>
            <a:endParaRPr sz="24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>
              <a:spcBef>
                <a:spcPts val="1200"/>
              </a:spcBef>
            </a:pP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(</a:t>
            </a:r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fāngbiàn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 convenient)。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77"/>
          <p:cNvGrpSpPr/>
          <p:nvPr/>
        </p:nvGrpSpPr>
        <p:grpSpPr>
          <a:xfrm>
            <a:off x="470022" y="305519"/>
            <a:ext cx="1838551" cy="919241"/>
            <a:chOff x="0" y="0"/>
            <a:chExt cx="1838549" cy="919239"/>
          </a:xfrm>
        </p:grpSpPr>
        <p:grpSp>
          <p:nvGrpSpPr>
            <p:cNvPr id="3" name="Group 7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3" name="Shape 7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4" name="Shape 7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6" name="Shape 76"/>
            <p:cNvSpPr/>
            <p:nvPr/>
          </p:nvSpPr>
          <p:spPr>
            <a:xfrm>
              <a:off x="573825" y="287128"/>
              <a:ext cx="1264725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8" name="Shape 78"/>
          <p:cNvSpPr/>
          <p:nvPr/>
        </p:nvSpPr>
        <p:spPr>
          <a:xfrm>
            <a:off x="1066800" y="2603500"/>
            <a:ext cx="4784725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你今天什么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有空？我想去看你。</a:t>
            </a:r>
          </a:p>
        </p:txBody>
      </p:sp>
      <p:sp>
        <p:nvSpPr>
          <p:cNvPr id="79" name="Shape 79"/>
          <p:cNvSpPr/>
          <p:nvPr/>
        </p:nvSpPr>
        <p:spPr>
          <a:xfrm>
            <a:off x="7059612" y="1946275"/>
            <a:ext cx="358141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</a:t>
            </a:r>
          </a:p>
        </p:txBody>
      </p:sp>
      <p:sp>
        <p:nvSpPr>
          <p:cNvPr id="80" name="Shape 80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81" name="Shape 81"/>
          <p:cNvSpPr/>
          <p:nvPr/>
        </p:nvSpPr>
        <p:spPr>
          <a:xfrm>
            <a:off x="1063625" y="3233737"/>
            <a:ext cx="5110163" cy="358325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你写完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了吗？</a:t>
            </a:r>
            <a:r>
              <a:rPr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82" name="Shape 82"/>
          <p:cNvSpPr/>
          <p:nvPr/>
        </p:nvSpPr>
        <p:spPr>
          <a:xfrm>
            <a:off x="1063625" y="3862387"/>
            <a:ext cx="5365750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别玩儿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了，快去睡觉。</a:t>
            </a:r>
          </a:p>
        </p:txBody>
      </p:sp>
      <p:sp>
        <p:nvSpPr>
          <p:cNvPr id="83" name="Shape 83"/>
          <p:cNvSpPr/>
          <p:nvPr/>
        </p:nvSpPr>
        <p:spPr>
          <a:xfrm>
            <a:off x="1069975" y="4500562"/>
            <a:ext cx="5621338" cy="601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A: 你是北方人吗？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B: 不是,我是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人。</a:t>
            </a:r>
          </a:p>
        </p:txBody>
      </p:sp>
      <p:sp>
        <p:nvSpPr>
          <p:cNvPr id="84" name="Shape 84"/>
          <p:cNvSpPr/>
          <p:nvPr/>
        </p:nvSpPr>
        <p:spPr>
          <a:xfrm>
            <a:off x="-1" y="1628775"/>
            <a:ext cx="9144002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游戏          作业         南方         时候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0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6" name="Shape 86"/>
            <p:cNvSpPr/>
            <p:nvPr/>
          </p:nvSpPr>
          <p:spPr>
            <a:xfrm>
              <a:off x="626505" y="307957"/>
              <a:ext cx="8072410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89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7" name="Shape 87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8" name="Shape 88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1" name="Shape 91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聊旅游计划</a:t>
            </a:r>
          </a:p>
        </p:txBody>
      </p:sp>
      <p:sp>
        <p:nvSpPr>
          <p:cNvPr id="92" name="Shape 92"/>
          <p:cNvSpPr/>
          <p:nvPr/>
        </p:nvSpPr>
        <p:spPr>
          <a:xfrm>
            <a:off x="838200" y="2057400"/>
            <a:ext cx="519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小丽：下个月我去旅游，你能跟我一起去吗？</a:t>
            </a:r>
          </a:p>
        </p:txBody>
      </p:sp>
      <p:sp>
        <p:nvSpPr>
          <p:cNvPr id="93" name="Shape 93"/>
          <p:cNvSpPr/>
          <p:nvPr/>
        </p:nvSpPr>
        <p:spPr>
          <a:xfrm>
            <a:off x="850900" y="3429000"/>
            <a:ext cx="519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小丽：南方啊，我们去年就是这个时候去的。</a:t>
            </a:r>
          </a:p>
        </p:txBody>
      </p:sp>
      <p:sp>
        <p:nvSpPr>
          <p:cNvPr id="94" name="Shape 94"/>
          <p:cNvSpPr/>
          <p:nvPr/>
        </p:nvSpPr>
        <p:spPr>
          <a:xfrm>
            <a:off x="850900" y="4114800"/>
            <a:ext cx="5447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小刚：南方太热了，北方好一些，不冷也不热。</a:t>
            </a:r>
          </a:p>
        </p:txBody>
      </p:sp>
      <p:sp>
        <p:nvSpPr>
          <p:cNvPr id="95" name="Shape 95"/>
          <p:cNvSpPr/>
          <p:nvPr/>
        </p:nvSpPr>
        <p:spPr>
          <a:xfrm>
            <a:off x="850900" y="2743200"/>
            <a:ext cx="5193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小刚：我还没想好呢。你觉得哪儿最好玩儿？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2"/>
          <p:cNvGrpSpPr/>
          <p:nvPr/>
        </p:nvGrpSpPr>
        <p:grpSpPr>
          <a:xfrm>
            <a:off x="470022" y="305519"/>
            <a:ext cx="1864496" cy="919241"/>
            <a:chOff x="0" y="0"/>
            <a:chExt cx="1864495" cy="919239"/>
          </a:xfrm>
        </p:grpSpPr>
        <p:grpSp>
          <p:nvGrpSpPr>
            <p:cNvPr id="3" name="Group 10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8" name="Shape 9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9" name="Shape 9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1" name="Shape 101"/>
            <p:cNvSpPr/>
            <p:nvPr/>
          </p:nvSpPr>
          <p:spPr>
            <a:xfrm>
              <a:off x="573825" y="287128"/>
              <a:ext cx="1290671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3" name="Shape 103"/>
          <p:cNvSpPr/>
          <p:nvPr/>
        </p:nvSpPr>
        <p:spPr>
          <a:xfrm>
            <a:off x="1639887" y="1852612"/>
            <a:ext cx="2653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小丽下个月要去旅游。</a:t>
            </a:r>
          </a:p>
        </p:txBody>
      </p:sp>
      <p:sp>
        <p:nvSpPr>
          <p:cNvPr id="104" name="Shape 104"/>
          <p:cNvSpPr/>
          <p:nvPr/>
        </p:nvSpPr>
        <p:spPr>
          <a:xfrm>
            <a:off x="1106487" y="18510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05" name="Shape 105"/>
          <p:cNvSpPr/>
          <p:nvPr/>
        </p:nvSpPr>
        <p:spPr>
          <a:xfrm>
            <a:off x="1106487" y="26828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06" name="Shape 106"/>
          <p:cNvSpPr/>
          <p:nvPr/>
        </p:nvSpPr>
        <p:spPr>
          <a:xfrm>
            <a:off x="1639887" y="2668587"/>
            <a:ext cx="37331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小丽想去南方， 小刚想去北方。</a:t>
            </a:r>
          </a:p>
        </p:txBody>
      </p:sp>
      <p:sp>
        <p:nvSpPr>
          <p:cNvPr id="107" name="Shape 107"/>
          <p:cNvSpPr/>
          <p:nvPr/>
        </p:nvSpPr>
        <p:spPr>
          <a:xfrm>
            <a:off x="1106487" y="35099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08" name="Shape 108"/>
          <p:cNvSpPr/>
          <p:nvPr/>
        </p:nvSpPr>
        <p:spPr>
          <a:xfrm>
            <a:off x="1639887" y="3494087"/>
            <a:ext cx="290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这个时候北方比南方热。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第一课  周末你有什么打算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4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-1" y="1471612"/>
            <a:ext cx="9144002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你去过什么地方？你想去中国的哪儿旅游？</a:t>
            </a:r>
          </a:p>
        </p:txBody>
      </p:sp>
      <p:sp>
        <p:nvSpPr>
          <p:cNvPr id="17" name="Shape 1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pic>
        <p:nvPicPr>
          <p:cNvPr id="18" name="2011101412382623388_meitu_1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4427537" y="2060575"/>
            <a:ext cx="2952751" cy="26638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4558859_153151642126_2_meitu_2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1373187" y="2060575"/>
            <a:ext cx="2982913" cy="265112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2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2" name="Shape 2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5" name="Shape 25"/>
          <p:cNvSpPr/>
          <p:nvPr/>
        </p:nvSpPr>
        <p:spPr>
          <a:xfrm>
            <a:off x="5022850" y="1843087"/>
            <a:ext cx="1085811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bread</a:t>
            </a:r>
          </a:p>
        </p:txBody>
      </p:sp>
      <p:sp>
        <p:nvSpPr>
          <p:cNvPr id="26" name="Shape 26"/>
          <p:cNvSpPr/>
          <p:nvPr/>
        </p:nvSpPr>
        <p:spPr>
          <a:xfrm>
            <a:off x="1049337" y="183832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面包</a:t>
            </a:r>
          </a:p>
        </p:txBody>
      </p:sp>
      <p:sp>
        <p:nvSpPr>
          <p:cNvPr id="27" name="Shape 27"/>
          <p:cNvSpPr/>
          <p:nvPr/>
        </p:nvSpPr>
        <p:spPr>
          <a:xfrm>
            <a:off x="5038725" y="2541587"/>
            <a:ext cx="3072517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take along, to bring</a:t>
            </a:r>
          </a:p>
        </p:txBody>
      </p:sp>
      <p:sp>
        <p:nvSpPr>
          <p:cNvPr id="28" name="Shape 28"/>
          <p:cNvSpPr/>
          <p:nvPr/>
        </p:nvSpPr>
        <p:spPr>
          <a:xfrm>
            <a:off x="1049337" y="254158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带</a:t>
            </a:r>
          </a:p>
        </p:txBody>
      </p:sp>
      <p:sp>
        <p:nvSpPr>
          <p:cNvPr id="29" name="Shape 29"/>
          <p:cNvSpPr/>
          <p:nvPr/>
        </p:nvSpPr>
        <p:spPr>
          <a:xfrm>
            <a:off x="5038725" y="3214687"/>
            <a:ext cx="933708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map</a:t>
            </a:r>
          </a:p>
        </p:txBody>
      </p:sp>
      <p:sp>
        <p:nvSpPr>
          <p:cNvPr id="30" name="Shape 30"/>
          <p:cNvSpPr/>
          <p:nvPr/>
        </p:nvSpPr>
        <p:spPr>
          <a:xfrm>
            <a:off x="1049337" y="323532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地图</a:t>
            </a:r>
          </a:p>
        </p:txBody>
      </p:sp>
      <p:sp>
        <p:nvSpPr>
          <p:cNvPr id="31" name="Shape 31"/>
          <p:cNvSpPr/>
          <p:nvPr/>
        </p:nvSpPr>
        <p:spPr>
          <a:xfrm>
            <a:off x="5038725" y="3900487"/>
            <a:ext cx="2471252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move, to carry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3895725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搬</a:t>
            </a:r>
          </a:p>
        </p:txBody>
      </p:sp>
      <p:sp>
        <p:nvSpPr>
          <p:cNvPr id="33" name="Shape 33"/>
          <p:cNvSpPr/>
          <p:nvPr/>
        </p:nvSpPr>
        <p:spPr>
          <a:xfrm>
            <a:off x="2519362" y="1843087"/>
            <a:ext cx="146080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miànbāo</a:t>
            </a:r>
          </a:p>
        </p:txBody>
      </p:sp>
      <p:sp>
        <p:nvSpPr>
          <p:cNvPr id="34" name="Shape 34"/>
          <p:cNvSpPr/>
          <p:nvPr/>
        </p:nvSpPr>
        <p:spPr>
          <a:xfrm>
            <a:off x="2514600" y="2533650"/>
            <a:ext cx="582067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dài</a:t>
            </a:r>
          </a:p>
        </p:txBody>
      </p:sp>
      <p:sp>
        <p:nvSpPr>
          <p:cNvPr id="35" name="Shape 35"/>
          <p:cNvSpPr/>
          <p:nvPr/>
        </p:nvSpPr>
        <p:spPr>
          <a:xfrm>
            <a:off x="2514600" y="3214687"/>
            <a:ext cx="672288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dìtú</a:t>
            </a:r>
          </a:p>
        </p:txBody>
      </p:sp>
      <p:sp>
        <p:nvSpPr>
          <p:cNvPr id="36" name="Shape 36"/>
          <p:cNvSpPr/>
          <p:nvPr/>
        </p:nvSpPr>
        <p:spPr>
          <a:xfrm>
            <a:off x="2514600" y="3900487"/>
            <a:ext cx="70612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bān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 advAuto="0"/>
      <p:bldP spid="27" grpId="0" animBg="1" advAuto="0"/>
      <p:bldP spid="29" grpId="0" animBg="1" advAuto="0"/>
      <p:bldP spid="31" grpId="0" animBg="1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9" name="Shape 3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0" name="Shape 4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2" name="Shape 42"/>
          <p:cNvSpPr/>
          <p:nvPr/>
        </p:nvSpPr>
        <p:spPr>
          <a:xfrm>
            <a:off x="1001712" y="1360487"/>
            <a:ext cx="543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3" name="Shape 43"/>
          <p:cNvSpPr/>
          <p:nvPr/>
        </p:nvSpPr>
        <p:spPr>
          <a:xfrm>
            <a:off x="990600" y="228600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面包</a:t>
            </a:r>
          </a:p>
        </p:txBody>
      </p:sp>
      <p:sp>
        <p:nvSpPr>
          <p:cNvPr id="44" name="Shape 44"/>
          <p:cNvSpPr/>
          <p:nvPr/>
        </p:nvSpPr>
        <p:spPr>
          <a:xfrm>
            <a:off x="990600" y="3124200"/>
            <a:ext cx="61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地图</a:t>
            </a:r>
          </a:p>
        </p:txBody>
      </p:sp>
      <p:sp>
        <p:nvSpPr>
          <p:cNvPr id="45" name="Shape 45"/>
          <p:cNvSpPr/>
          <p:nvPr/>
        </p:nvSpPr>
        <p:spPr>
          <a:xfrm>
            <a:off x="990600" y="39624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搬</a:t>
            </a:r>
          </a:p>
        </p:txBody>
      </p:sp>
      <p:sp>
        <p:nvSpPr>
          <p:cNvPr id="46" name="Shape 46"/>
          <p:cNvSpPr/>
          <p:nvPr/>
        </p:nvSpPr>
        <p:spPr>
          <a:xfrm>
            <a:off x="990600" y="4800600"/>
            <a:ext cx="35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带</a:t>
            </a:r>
          </a:p>
        </p:txBody>
      </p:sp>
      <p:sp>
        <p:nvSpPr>
          <p:cNvPr id="47" name="Shape 47"/>
          <p:cNvSpPr/>
          <p:nvPr/>
        </p:nvSpPr>
        <p:spPr>
          <a:xfrm>
            <a:off x="3200400" y="2286000"/>
            <a:ext cx="577596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dìtú</a:t>
            </a:r>
          </a:p>
        </p:txBody>
      </p:sp>
      <p:sp>
        <p:nvSpPr>
          <p:cNvPr id="48" name="Shape 48"/>
          <p:cNvSpPr/>
          <p:nvPr/>
        </p:nvSpPr>
        <p:spPr>
          <a:xfrm>
            <a:off x="3200400" y="3124200"/>
            <a:ext cx="502412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dài</a:t>
            </a:r>
          </a:p>
        </p:txBody>
      </p:sp>
      <p:sp>
        <p:nvSpPr>
          <p:cNvPr id="49" name="Shape 49"/>
          <p:cNvSpPr/>
          <p:nvPr/>
        </p:nvSpPr>
        <p:spPr>
          <a:xfrm>
            <a:off x="3200400" y="3962400"/>
            <a:ext cx="60579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bān</a:t>
            </a:r>
          </a:p>
        </p:txBody>
      </p:sp>
      <p:sp>
        <p:nvSpPr>
          <p:cNvPr id="50" name="Shape 50"/>
          <p:cNvSpPr/>
          <p:nvPr/>
        </p:nvSpPr>
        <p:spPr>
          <a:xfrm>
            <a:off x="3200400" y="4800600"/>
            <a:ext cx="123469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miànbāo</a:t>
            </a:r>
          </a:p>
        </p:txBody>
      </p:sp>
      <p:sp>
        <p:nvSpPr>
          <p:cNvPr id="51" name="Shape 51"/>
          <p:cNvSpPr/>
          <p:nvPr/>
        </p:nvSpPr>
        <p:spPr>
          <a:xfrm>
            <a:off x="5715000" y="2286000"/>
            <a:ext cx="2577788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take along, to bring</a:t>
            </a:r>
          </a:p>
        </p:txBody>
      </p:sp>
      <p:sp>
        <p:nvSpPr>
          <p:cNvPr id="52" name="Shape 52"/>
          <p:cNvSpPr/>
          <p:nvPr/>
        </p:nvSpPr>
        <p:spPr>
          <a:xfrm>
            <a:off x="5715000" y="3124200"/>
            <a:ext cx="2076733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move, to carry</a:t>
            </a:r>
          </a:p>
        </p:txBody>
      </p:sp>
      <p:sp>
        <p:nvSpPr>
          <p:cNvPr id="53" name="Shape 53"/>
          <p:cNvSpPr/>
          <p:nvPr/>
        </p:nvSpPr>
        <p:spPr>
          <a:xfrm>
            <a:off x="5715000" y="3962400"/>
            <a:ext cx="795447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map</a:t>
            </a:r>
          </a:p>
        </p:txBody>
      </p:sp>
      <p:sp>
        <p:nvSpPr>
          <p:cNvPr id="54" name="Shape 54"/>
          <p:cNvSpPr/>
          <p:nvPr/>
        </p:nvSpPr>
        <p:spPr>
          <a:xfrm>
            <a:off x="5715000" y="4800600"/>
            <a:ext cx="922199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bread</a:t>
            </a:r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59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7" name="Shape 57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8" name="Shape 58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0" name="Shape 60"/>
          <p:cNvSpPr/>
          <p:nvPr/>
        </p:nvSpPr>
        <p:spPr>
          <a:xfrm>
            <a:off x="900112" y="2178367"/>
            <a:ext cx="6705601" cy="408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我们打算明天</a:t>
            </a:r>
            <a:r>
              <a:rPr sz="25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搬</a:t>
            </a:r>
            <a:r>
              <a:rPr sz="2500">
                <a:latin typeface="华文细黑"/>
                <a:ea typeface="华文细黑"/>
                <a:cs typeface="华文细黑"/>
                <a:sym typeface="华文细黑"/>
              </a:rPr>
              <a:t>家。</a:t>
            </a:r>
          </a:p>
        </p:txBody>
      </p:sp>
      <p:sp>
        <p:nvSpPr>
          <p:cNvPr id="61" name="Shape 61"/>
          <p:cNvSpPr/>
          <p:nvPr/>
        </p:nvSpPr>
        <p:spPr>
          <a:xfrm>
            <a:off x="914400" y="3443605"/>
            <a:ext cx="670560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这么重的东西，你一只手怎么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提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  <p:sp>
        <p:nvSpPr>
          <p:cNvPr id="62" name="Shape 62"/>
          <p:cNvSpPr/>
          <p:nvPr/>
        </p:nvSpPr>
        <p:spPr>
          <a:xfrm>
            <a:off x="900112" y="4739004"/>
            <a:ext cx="693420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这份文件你能帮我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拿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给小丽吗？</a:t>
            </a:r>
          </a:p>
        </p:txBody>
      </p:sp>
      <p:pic>
        <p:nvPicPr>
          <p:cNvPr id="63" name="240391-13060F9403444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580062" y="4416425"/>
            <a:ext cx="2232026" cy="1628775"/>
          </a:xfrm>
          <a:prstGeom prst="rect">
            <a:avLst/>
          </a:prstGeom>
          <a:ln w="12700">
            <a:miter lim="400000"/>
          </a:ln>
        </p:spPr>
      </p:pic>
      <p:pic>
        <p:nvPicPr>
          <p:cNvPr id="64" name="107 qiantuku bigstock-Real-estate-market--Young-Ind-46029412.jpg"/>
          <p:cNvPicPr/>
          <p:nvPr/>
        </p:nvPicPr>
        <p:blipFill>
          <a:blip r:embed="rId3" cstate="print">
            <a:extLst/>
          </a:blip>
          <a:srcRect r="1500"/>
          <a:stretch>
            <a:fillRect/>
          </a:stretch>
        </p:blipFill>
        <p:spPr>
          <a:xfrm>
            <a:off x="5523896" y="1734344"/>
            <a:ext cx="2201673" cy="1219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5" name="75661039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5507037" y="3249374"/>
            <a:ext cx="2235201" cy="12192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根据图片选择填空</a:t>
            </a:r>
          </a:p>
        </p:txBody>
      </p:sp>
      <p:grpSp>
        <p:nvGrpSpPr>
          <p:cNvPr id="2" name="Group 72"/>
          <p:cNvGrpSpPr/>
          <p:nvPr/>
        </p:nvGrpSpPr>
        <p:grpSpPr>
          <a:xfrm>
            <a:off x="470022" y="305519"/>
            <a:ext cx="1865191" cy="919241"/>
            <a:chOff x="0" y="0"/>
            <a:chExt cx="1865190" cy="919239"/>
          </a:xfrm>
        </p:grpSpPr>
        <p:grpSp>
          <p:nvGrpSpPr>
            <p:cNvPr id="3" name="Group 7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68" name="Shape 6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69" name="Shape 6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71" name="Shape 71"/>
            <p:cNvSpPr/>
            <p:nvPr/>
          </p:nvSpPr>
          <p:spPr>
            <a:xfrm>
              <a:off x="574552" y="286618"/>
              <a:ext cx="1290639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3" name="Shape 73"/>
          <p:cNvSpPr/>
          <p:nvPr/>
        </p:nvSpPr>
        <p:spPr>
          <a:xfrm>
            <a:off x="914400" y="2085022"/>
            <a:ext cx="6705600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请你帮我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一下。</a:t>
            </a:r>
          </a:p>
        </p:txBody>
      </p:sp>
      <p:sp>
        <p:nvSpPr>
          <p:cNvPr id="74" name="Shape 74"/>
          <p:cNvSpPr/>
          <p:nvPr/>
        </p:nvSpPr>
        <p:spPr>
          <a:xfrm>
            <a:off x="900112" y="3416934"/>
            <a:ext cx="6705601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请你帮我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一下。</a:t>
            </a:r>
          </a:p>
        </p:txBody>
      </p:sp>
      <p:sp>
        <p:nvSpPr>
          <p:cNvPr id="75" name="Shape 75"/>
          <p:cNvSpPr/>
          <p:nvPr/>
        </p:nvSpPr>
        <p:spPr>
          <a:xfrm>
            <a:off x="900112" y="4856797"/>
            <a:ext cx="6705601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请你帮我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一下。</a:t>
            </a:r>
          </a:p>
        </p:txBody>
      </p:sp>
      <p:pic>
        <p:nvPicPr>
          <p:cNvPr id="76" name="240391-13060F9403444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4858366" y="1304706"/>
            <a:ext cx="2540001" cy="1689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7" name="107 qiantuku bigstock-Real-estate-market--Young-Ind-46029412.jpg"/>
          <p:cNvPicPr/>
          <p:nvPr/>
        </p:nvPicPr>
        <p:blipFill>
          <a:blip r:embed="rId3" cstate="print">
            <a:extLst/>
          </a:blip>
          <a:srcRect r="1500"/>
          <a:stretch>
            <a:fillRect/>
          </a:stretch>
        </p:blipFill>
        <p:spPr>
          <a:xfrm>
            <a:off x="4797425" y="2945383"/>
            <a:ext cx="2501900" cy="1689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8" name="75661039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4778375" y="4727129"/>
            <a:ext cx="2540000" cy="16891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85"/>
          <p:cNvGrpSpPr/>
          <p:nvPr/>
        </p:nvGrpSpPr>
        <p:grpSpPr>
          <a:xfrm>
            <a:off x="470022" y="305519"/>
            <a:ext cx="1957812" cy="919241"/>
            <a:chOff x="0" y="0"/>
            <a:chExt cx="1957810" cy="919239"/>
          </a:xfrm>
        </p:grpSpPr>
        <p:grpSp>
          <p:nvGrpSpPr>
            <p:cNvPr id="3" name="Group 8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1" name="Shape 8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2" name="Shape 8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84" name="Shape 84"/>
            <p:cNvSpPr/>
            <p:nvPr/>
          </p:nvSpPr>
          <p:spPr>
            <a:xfrm>
              <a:off x="574552" y="286618"/>
              <a:ext cx="1383259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6" name="Shape 86"/>
          <p:cNvSpPr/>
          <p:nvPr/>
        </p:nvSpPr>
        <p:spPr>
          <a:xfrm>
            <a:off x="914400" y="2231579"/>
            <a:ext cx="6705600" cy="6835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marL="342900" lvl="0" indent="-342900"/>
            <a:r>
              <a:rPr sz="2000"/>
              <a:t>1. A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：你是什么时候</a:t>
            </a:r>
            <a:r>
              <a:rPr sz="2000" u="sng"/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家的？我怎么不知道？</a:t>
            </a:r>
            <a:endParaRPr sz="2000"/>
          </a:p>
          <a:p>
            <a:pPr marL="342900" lvl="0" indent="-342900"/>
            <a:r>
              <a:rPr sz="2000"/>
              <a:t>    B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：上个月。</a:t>
            </a:r>
          </a:p>
        </p:txBody>
      </p:sp>
      <p:sp>
        <p:nvSpPr>
          <p:cNvPr id="87" name="Shape 87"/>
          <p:cNvSpPr/>
          <p:nvPr/>
        </p:nvSpPr>
        <p:spPr>
          <a:xfrm>
            <a:off x="900112" y="3168204"/>
            <a:ext cx="6705601" cy="6835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/>
              <a:t>2. A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：你好，我要买一张</a:t>
            </a:r>
            <a:r>
              <a:rPr sz="2000" u="sng"/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endParaRPr sz="2000"/>
          </a:p>
          <a:p>
            <a:pPr lvl="0"/>
            <a:r>
              <a:rPr sz="2000"/>
              <a:t>    B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：三块钱。</a:t>
            </a:r>
          </a:p>
        </p:txBody>
      </p:sp>
      <p:sp>
        <p:nvSpPr>
          <p:cNvPr id="88" name="Shape 88"/>
          <p:cNvSpPr/>
          <p:nvPr/>
        </p:nvSpPr>
        <p:spPr>
          <a:xfrm>
            <a:off x="900112" y="4031804"/>
            <a:ext cx="6705601" cy="6835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/>
              <a:t>3. A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：累了吧？吃点儿</a:t>
            </a:r>
            <a:r>
              <a:rPr sz="2000" u="sng"/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  <a:endParaRPr sz="2000"/>
          </a:p>
          <a:p>
            <a:pPr lvl="0"/>
            <a:r>
              <a:rPr sz="2000"/>
              <a:t>    B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：好，你也吃点儿吧。</a:t>
            </a:r>
          </a:p>
        </p:txBody>
      </p:sp>
      <p:sp>
        <p:nvSpPr>
          <p:cNvPr id="89" name="Shape 89"/>
          <p:cNvSpPr/>
          <p:nvPr/>
        </p:nvSpPr>
        <p:spPr>
          <a:xfrm>
            <a:off x="2124075" y="1557337"/>
            <a:ext cx="3240088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带         搬        面包       地图</a:t>
            </a:r>
          </a:p>
        </p:txBody>
      </p:sp>
      <p:sp>
        <p:nvSpPr>
          <p:cNvPr id="90" name="Shape 90"/>
          <p:cNvSpPr/>
          <p:nvPr/>
        </p:nvSpPr>
        <p:spPr>
          <a:xfrm>
            <a:off x="900112" y="4979542"/>
            <a:ext cx="6705601" cy="3914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/>
              <a:t>4.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他说好请我吃饭，但是没</a:t>
            </a:r>
            <a:r>
              <a:rPr sz="2000" u="sng"/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钱。</a:t>
            </a: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6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2" name="Shape 92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5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3" name="Shape 93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4" name="Shape 94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97" name="Shape 97"/>
          <p:cNvSpPr/>
          <p:nvPr/>
        </p:nvSpPr>
        <p:spPr>
          <a:xfrm>
            <a:off x="3276600" y="1367154"/>
            <a:ext cx="206092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听课文回答问题</a:t>
            </a:r>
          </a:p>
        </p:txBody>
      </p:sp>
      <p:sp>
        <p:nvSpPr>
          <p:cNvPr id="98" name="Shape 98"/>
          <p:cNvSpPr/>
          <p:nvPr/>
        </p:nvSpPr>
        <p:spPr>
          <a:xfrm>
            <a:off x="1433830" y="2529458"/>
            <a:ext cx="4442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小丽和小刚准备一起去旅游，对吗？</a:t>
            </a:r>
          </a:p>
        </p:txBody>
      </p:sp>
      <p:sp>
        <p:nvSpPr>
          <p:cNvPr id="99" name="Shape 99"/>
          <p:cNvSpPr/>
          <p:nvPr/>
        </p:nvSpPr>
        <p:spPr>
          <a:xfrm>
            <a:off x="1435710" y="3249929"/>
            <a:ext cx="5458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小刚觉得去旅游，可以少带几件衣服，对吗？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1" name="Shape 101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2" name="Shape 10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3" name="Shape 10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06" name="Shape 106"/>
          <p:cNvSpPr/>
          <p:nvPr/>
        </p:nvSpPr>
        <p:spPr>
          <a:xfrm>
            <a:off x="3276600" y="1367154"/>
            <a:ext cx="16684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准备去旅游</a:t>
            </a:r>
          </a:p>
        </p:txBody>
      </p:sp>
      <p:sp>
        <p:nvSpPr>
          <p:cNvPr id="107" name="Shape 107"/>
          <p:cNvSpPr/>
          <p:nvPr/>
        </p:nvSpPr>
        <p:spPr>
          <a:xfrm>
            <a:off x="838200" y="2230437"/>
            <a:ext cx="5955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小刚：水果、面包、茶都准备好了，我们还带什么？</a:t>
            </a:r>
          </a:p>
        </p:txBody>
      </p:sp>
      <p:sp>
        <p:nvSpPr>
          <p:cNvPr id="108" name="Shape 108"/>
          <p:cNvSpPr/>
          <p:nvPr/>
        </p:nvSpPr>
        <p:spPr>
          <a:xfrm>
            <a:off x="850900" y="2951162"/>
            <a:ext cx="49396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小丽：手机、电脑、地图，一个也不能少。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850900" y="3598862"/>
            <a:ext cx="4177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小刚：这些我昨天下午就准备好了。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850900" y="4318000"/>
            <a:ext cx="3161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小丽：再多带几件衣服吧。</a:t>
            </a:r>
          </a:p>
        </p:txBody>
      </p:sp>
      <p:sp>
        <p:nvSpPr>
          <p:cNvPr id="111" name="Shape 111"/>
          <p:cNvSpPr/>
          <p:nvPr/>
        </p:nvSpPr>
        <p:spPr>
          <a:xfrm>
            <a:off x="850900" y="5037137"/>
            <a:ext cx="5955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小刚：我们是去旅游，不是搬家，还是少带一些吧。</a:t>
            </a:r>
          </a:p>
        </p:txBody>
      </p:sp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Shape 113"/>
          <p:cNvSpPr/>
          <p:nvPr/>
        </p:nvSpPr>
        <p:spPr>
          <a:xfrm>
            <a:off x="2541587" y="862012"/>
            <a:ext cx="422529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grpSp>
        <p:nvGrpSpPr>
          <p:cNvPr id="2" name="Group 118"/>
          <p:cNvGrpSpPr/>
          <p:nvPr/>
        </p:nvGrpSpPr>
        <p:grpSpPr>
          <a:xfrm>
            <a:off x="470022" y="305519"/>
            <a:ext cx="1991893" cy="919241"/>
            <a:chOff x="0" y="0"/>
            <a:chExt cx="1991892" cy="919239"/>
          </a:xfrm>
        </p:grpSpPr>
        <p:grpSp>
          <p:nvGrpSpPr>
            <p:cNvPr id="3" name="Group 11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4" name="Shape 11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5" name="Shape 11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7" name="Shape 117"/>
            <p:cNvSpPr/>
            <p:nvPr/>
          </p:nvSpPr>
          <p:spPr>
            <a:xfrm>
              <a:off x="574552" y="286618"/>
              <a:ext cx="141734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9" name="Shape 119"/>
          <p:cNvSpPr/>
          <p:nvPr/>
        </p:nvSpPr>
        <p:spPr>
          <a:xfrm>
            <a:off x="1852612" y="2852737"/>
            <a:ext cx="2931832" cy="1137274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A：衣服都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B：我一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也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A：你什么时候洗？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今天下午洗。</a:t>
            </a:r>
            <a:r>
              <a:rPr u="sng"/>
              <a:t> </a:t>
            </a:r>
          </a:p>
        </p:txBody>
      </p:sp>
      <p:sp>
        <p:nvSpPr>
          <p:cNvPr id="120" name="Shape 120"/>
          <p:cNvSpPr/>
          <p:nvPr/>
        </p:nvSpPr>
        <p:spPr>
          <a:xfrm>
            <a:off x="2195512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洗好</a:t>
            </a:r>
          </a:p>
        </p:txBody>
      </p:sp>
      <p:sp>
        <p:nvSpPr>
          <p:cNvPr id="121" name="Shape 121"/>
          <p:cNvSpPr/>
          <p:nvPr/>
        </p:nvSpPr>
        <p:spPr>
          <a:xfrm>
            <a:off x="5364162" y="1989137"/>
            <a:ext cx="36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件</a:t>
            </a:r>
          </a:p>
        </p:txBody>
      </p:sp>
      <p:sp>
        <p:nvSpPr>
          <p:cNvPr id="122" name="Shape 122"/>
          <p:cNvSpPr/>
          <p:nvPr/>
        </p:nvSpPr>
        <p:spPr>
          <a:xfrm>
            <a:off x="3203575" y="1989137"/>
            <a:ext cx="62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没洗</a:t>
            </a:r>
          </a:p>
        </p:txBody>
      </p:sp>
      <p:sp>
        <p:nvSpPr>
          <p:cNvPr id="123" name="Shape 123"/>
          <p:cNvSpPr/>
          <p:nvPr/>
        </p:nvSpPr>
        <p:spPr>
          <a:xfrm>
            <a:off x="4284662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打算</a:t>
            </a:r>
          </a:p>
        </p:txBody>
      </p:sp>
      <p:pic>
        <p:nvPicPr>
          <p:cNvPr id="124" name="111qiantuku-A-laundry-basket-full-of-dirty-48974531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499100" y="2583744"/>
            <a:ext cx="2540000" cy="16905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31"/>
          <p:cNvGrpSpPr/>
          <p:nvPr/>
        </p:nvGrpSpPr>
        <p:grpSpPr>
          <a:xfrm>
            <a:off x="470022" y="305519"/>
            <a:ext cx="1840337" cy="919241"/>
            <a:chOff x="0" y="0"/>
            <a:chExt cx="1840335" cy="919239"/>
          </a:xfrm>
        </p:grpSpPr>
        <p:grpSp>
          <p:nvGrpSpPr>
            <p:cNvPr id="3" name="Group 12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7" name="Shape 12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8" name="Shape 12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30" name="Shape 130"/>
            <p:cNvSpPr/>
            <p:nvPr/>
          </p:nvSpPr>
          <p:spPr>
            <a:xfrm>
              <a:off x="574552" y="286618"/>
              <a:ext cx="1265784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2" name="Shape 132"/>
          <p:cNvSpPr/>
          <p:nvPr/>
        </p:nvSpPr>
        <p:spPr>
          <a:xfrm>
            <a:off x="1908175" y="2852737"/>
            <a:ext cx="4323461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A：小狗怎么没吃饭？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B：我的狗生病了，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饭也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A：那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你的狗去医院吧。</a:t>
            </a:r>
            <a:endParaRPr sz="2000" u="sng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B：好吧。</a:t>
            </a:r>
          </a:p>
        </p:txBody>
      </p:sp>
      <p:sp>
        <p:nvSpPr>
          <p:cNvPr id="133" name="Shape 133"/>
          <p:cNvSpPr/>
          <p:nvPr/>
        </p:nvSpPr>
        <p:spPr>
          <a:xfrm>
            <a:off x="2195512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不吃</a:t>
            </a:r>
          </a:p>
        </p:txBody>
      </p:sp>
      <p:sp>
        <p:nvSpPr>
          <p:cNvPr id="134" name="Shape 134"/>
          <p:cNvSpPr/>
          <p:nvPr/>
        </p:nvSpPr>
        <p:spPr>
          <a:xfrm>
            <a:off x="3403600" y="1989137"/>
            <a:ext cx="367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带</a:t>
            </a:r>
          </a:p>
        </p:txBody>
      </p:sp>
      <p:sp>
        <p:nvSpPr>
          <p:cNvPr id="135" name="Shape 135"/>
          <p:cNvSpPr/>
          <p:nvPr/>
        </p:nvSpPr>
        <p:spPr>
          <a:xfrm>
            <a:off x="4284662" y="1989137"/>
            <a:ext cx="875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一点儿</a:t>
            </a:r>
          </a:p>
        </p:txBody>
      </p:sp>
      <p:pic>
        <p:nvPicPr>
          <p:cNvPr id="136" name="112qiantuku-sick-dog-42362809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096000" y="2324100"/>
            <a:ext cx="2540000" cy="16891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/>
          <p:nvPr/>
        </p:nvSpPr>
        <p:spPr>
          <a:xfrm>
            <a:off x="2541587" y="862012"/>
            <a:ext cx="422529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grpSp>
        <p:nvGrpSpPr>
          <p:cNvPr id="2" name="Group 143"/>
          <p:cNvGrpSpPr/>
          <p:nvPr/>
        </p:nvGrpSpPr>
        <p:grpSpPr>
          <a:xfrm>
            <a:off x="470022" y="305519"/>
            <a:ext cx="2028356" cy="919241"/>
            <a:chOff x="0" y="0"/>
            <a:chExt cx="2028355" cy="919239"/>
          </a:xfrm>
        </p:grpSpPr>
        <p:grpSp>
          <p:nvGrpSpPr>
            <p:cNvPr id="3" name="Group 14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9" name="Shape 13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0" name="Shape 14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2" name="Shape 142"/>
            <p:cNvSpPr/>
            <p:nvPr/>
          </p:nvSpPr>
          <p:spPr>
            <a:xfrm>
              <a:off x="574552" y="286618"/>
              <a:ext cx="1453804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44" name="Shape 144"/>
          <p:cNvSpPr/>
          <p:nvPr/>
        </p:nvSpPr>
        <p:spPr>
          <a:xfrm>
            <a:off x="1908175" y="2852737"/>
            <a:ext cx="3497961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A：我们休息一下再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B：没关系，我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也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</a:t>
            </a:r>
            <a:r>
              <a:rPr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我们搬吧。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B：好。</a:t>
            </a:r>
            <a:r>
              <a:rPr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45" name="Shape 145"/>
          <p:cNvSpPr/>
          <p:nvPr/>
        </p:nvSpPr>
        <p:spPr>
          <a:xfrm>
            <a:off x="2195512" y="1989137"/>
            <a:ext cx="875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一点儿</a:t>
            </a:r>
          </a:p>
        </p:txBody>
      </p:sp>
      <p:sp>
        <p:nvSpPr>
          <p:cNvPr id="146" name="Shape 146"/>
          <p:cNvSpPr/>
          <p:nvPr/>
        </p:nvSpPr>
        <p:spPr>
          <a:xfrm>
            <a:off x="3419475" y="1989137"/>
            <a:ext cx="367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搬</a:t>
            </a:r>
          </a:p>
        </p:txBody>
      </p:sp>
      <p:sp>
        <p:nvSpPr>
          <p:cNvPr id="147" name="Shape 147"/>
          <p:cNvSpPr/>
          <p:nvPr/>
        </p:nvSpPr>
        <p:spPr>
          <a:xfrm>
            <a:off x="4284662" y="1989137"/>
            <a:ext cx="621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不累</a:t>
            </a:r>
          </a:p>
        </p:txBody>
      </p:sp>
      <p:sp>
        <p:nvSpPr>
          <p:cNvPr id="148" name="Shape 148"/>
          <p:cNvSpPr/>
          <p:nvPr/>
        </p:nvSpPr>
        <p:spPr>
          <a:xfrm>
            <a:off x="5292725" y="1989137"/>
            <a:ext cx="367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那</a:t>
            </a:r>
          </a:p>
        </p:txBody>
      </p:sp>
      <p:pic>
        <p:nvPicPr>
          <p:cNvPr id="149" name="113 qiantuku -Father-and-son-unpacking-car-f-5056737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816600" y="2582333"/>
            <a:ext cx="2540000" cy="16933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/>
          <p:nvPr/>
        </p:nvSpPr>
        <p:spPr>
          <a:xfrm>
            <a:off x="2541587" y="862012"/>
            <a:ext cx="422529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grpSp>
        <p:nvGrpSpPr>
          <p:cNvPr id="2" name="Group 156"/>
          <p:cNvGrpSpPr/>
          <p:nvPr/>
        </p:nvGrpSpPr>
        <p:grpSpPr>
          <a:xfrm>
            <a:off x="470022" y="305519"/>
            <a:ext cx="2083373" cy="919241"/>
            <a:chOff x="0" y="0"/>
            <a:chExt cx="2083372" cy="919239"/>
          </a:xfrm>
        </p:grpSpPr>
        <p:grpSp>
          <p:nvGrpSpPr>
            <p:cNvPr id="3" name="Group 15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52" name="Shape 15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53" name="Shape 15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55" name="Shape 155"/>
            <p:cNvSpPr/>
            <p:nvPr/>
          </p:nvSpPr>
          <p:spPr>
            <a:xfrm>
              <a:off x="574552" y="286618"/>
              <a:ext cx="150882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57" name="Shape 157"/>
          <p:cNvSpPr/>
          <p:nvPr/>
        </p:nvSpPr>
        <p:spPr>
          <a:xfrm>
            <a:off x="2120899" y="2971800"/>
            <a:ext cx="3587521" cy="1538883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A：你什么时候回家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B：我还没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飞机票呢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你知道在哪儿买票吗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A：知道，我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你一起去吧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B：太好了，谢谢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58" name="Shape 158"/>
          <p:cNvSpPr/>
          <p:nvPr/>
        </p:nvSpPr>
        <p:spPr>
          <a:xfrm>
            <a:off x="3132137" y="1989137"/>
            <a:ext cx="36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带</a:t>
            </a:r>
          </a:p>
        </p:txBody>
      </p:sp>
      <p:sp>
        <p:nvSpPr>
          <p:cNvPr id="159" name="Shape 159"/>
          <p:cNvSpPr/>
          <p:nvPr/>
        </p:nvSpPr>
        <p:spPr>
          <a:xfrm>
            <a:off x="4356100" y="1989137"/>
            <a:ext cx="621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买好</a:t>
            </a:r>
          </a:p>
        </p:txBody>
      </p:sp>
      <p:pic>
        <p:nvPicPr>
          <p:cNvPr id="160" name="114 air travel 2 2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045200" y="2815272"/>
            <a:ext cx="2540000" cy="16891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1023</Words>
  <Application>Microsoft Office PowerPoint</Application>
  <PresentationFormat>全屏显示(4:3)</PresentationFormat>
  <Paragraphs>338</Paragraphs>
  <Slides>41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41</vt:i4>
      </vt:variant>
    </vt:vector>
  </HeadingPairs>
  <TitlesOfParts>
    <vt:vector size="52" baseType="lpstr">
      <vt:lpstr>Arial</vt:lpstr>
      <vt:lpstr>宋体</vt:lpstr>
      <vt:lpstr>黑体</vt:lpstr>
      <vt:lpstr>Calibri</vt:lpstr>
      <vt:lpstr>华文细黑</vt:lpstr>
      <vt:lpstr>GB Pinyinok-D</vt:lpstr>
      <vt:lpstr>Times New Roman</vt:lpstr>
      <vt:lpstr>DFKai-SB</vt:lpstr>
      <vt:lpstr>Helvetica Neue</vt:lpstr>
      <vt:lpstr>Helvetica</vt:lpstr>
      <vt:lpstr>Default</vt:lpstr>
      <vt:lpstr>第一课  周末你有什么打算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幻灯片 11</vt:lpstr>
      <vt:lpstr>第一课  周末你有什么打算</vt:lpstr>
      <vt:lpstr>幻灯片 13</vt:lpstr>
      <vt:lpstr>幻灯片 14</vt:lpstr>
      <vt:lpstr>幻灯片 15</vt:lpstr>
      <vt:lpstr>幻灯片 16</vt:lpstr>
      <vt:lpstr>幻灯片 17</vt:lpstr>
      <vt:lpstr>幻灯片 18</vt:lpstr>
      <vt:lpstr>幻灯片 19</vt:lpstr>
      <vt:lpstr>幻灯片 20</vt:lpstr>
      <vt:lpstr>第一课  周末你有什么打算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第一课  周末你有什么打算</vt:lpstr>
      <vt:lpstr>幻灯片 30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  <vt:lpstr>幻灯片 39</vt:lpstr>
      <vt:lpstr>幻灯片 40</vt:lpstr>
      <vt:lpstr>幻灯片 41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第一课  周末你有什么打算</dc:title>
  <dc:creator>888</dc:creator>
  <cp:lastModifiedBy>888</cp:lastModifiedBy>
  <cp:revision>9</cp:revision>
  <dcterms:modified xsi:type="dcterms:W3CDTF">2015-09-22T05:54:43Z</dcterms:modified>
</cp:coreProperties>
</file>