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3"/>
  </p:notesMasterIdLst>
  <p:sldIdLst>
    <p:sldId id="256" r:id="rId2"/>
    <p:sldId id="257" r:id="rId3"/>
    <p:sldId id="258" r:id="rId4"/>
    <p:sldId id="259" r:id="rId5"/>
    <p:sldId id="296" r:id="rId6"/>
    <p:sldId id="293" r:id="rId7"/>
    <p:sldId id="297" r:id="rId8"/>
    <p:sldId id="300" r:id="rId9"/>
    <p:sldId id="301" r:id="rId10"/>
    <p:sldId id="302" r:id="rId11"/>
    <p:sldId id="303" r:id="rId12"/>
    <p:sldId id="304" r:id="rId13"/>
    <p:sldId id="305" r:id="rId14"/>
    <p:sldId id="306" r:id="rId15"/>
    <p:sldId id="307" r:id="rId16"/>
    <p:sldId id="308" r:id="rId17"/>
    <p:sldId id="309" r:id="rId18"/>
    <p:sldId id="261" r:id="rId19"/>
    <p:sldId id="260" r:id="rId20"/>
    <p:sldId id="262" r:id="rId21"/>
    <p:sldId id="335" r:id="rId22"/>
    <p:sldId id="263" r:id="rId23"/>
    <p:sldId id="310" r:id="rId24"/>
    <p:sldId id="311" r:id="rId25"/>
    <p:sldId id="312" r:id="rId26"/>
    <p:sldId id="314" r:id="rId27"/>
    <p:sldId id="313" r:id="rId28"/>
    <p:sldId id="264" r:id="rId29"/>
    <p:sldId id="265" r:id="rId30"/>
    <p:sldId id="266" r:id="rId31"/>
    <p:sldId id="267" r:id="rId32"/>
    <p:sldId id="315" r:id="rId33"/>
    <p:sldId id="316" r:id="rId34"/>
    <p:sldId id="317" r:id="rId35"/>
    <p:sldId id="269" r:id="rId36"/>
    <p:sldId id="318" r:id="rId37"/>
    <p:sldId id="270" r:id="rId38"/>
    <p:sldId id="271" r:id="rId39"/>
    <p:sldId id="268" r:id="rId40"/>
    <p:sldId id="319" r:id="rId41"/>
    <p:sldId id="320" r:id="rId42"/>
    <p:sldId id="321" r:id="rId43"/>
    <p:sldId id="322" r:id="rId44"/>
    <p:sldId id="323" r:id="rId45"/>
    <p:sldId id="272" r:id="rId46"/>
    <p:sldId id="324" r:id="rId47"/>
    <p:sldId id="325" r:id="rId48"/>
    <p:sldId id="326" r:id="rId49"/>
    <p:sldId id="327" r:id="rId50"/>
    <p:sldId id="328" r:id="rId51"/>
    <p:sldId id="329" r:id="rId52"/>
    <p:sldId id="276" r:id="rId53"/>
    <p:sldId id="330" r:id="rId54"/>
    <p:sldId id="273" r:id="rId55"/>
    <p:sldId id="274" r:id="rId56"/>
    <p:sldId id="292" r:id="rId57"/>
    <p:sldId id="280" r:id="rId58"/>
    <p:sldId id="285" r:id="rId59"/>
    <p:sldId id="284" r:id="rId60"/>
    <p:sldId id="286" r:id="rId61"/>
    <p:sldId id="287" r:id="rId62"/>
    <p:sldId id="331" r:id="rId63"/>
    <p:sldId id="332" r:id="rId64"/>
    <p:sldId id="333" r:id="rId65"/>
    <p:sldId id="334" r:id="rId66"/>
    <p:sldId id="288" r:id="rId67"/>
    <p:sldId id="289" r:id="rId68"/>
    <p:sldId id="290" r:id="rId69"/>
    <p:sldId id="291" r:id="rId70"/>
    <p:sldId id="298" r:id="rId71"/>
    <p:sldId id="299"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ke" initials="M" lastIdx="1" clrIdx="0">
    <p:extLst>
      <p:ext uri="{19B8F6BF-5375-455C-9EA6-DF929625EA0E}">
        <p15:presenceInfo xmlns:p15="http://schemas.microsoft.com/office/powerpoint/2012/main" userId="Mik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90"/>
      </p:cViewPr>
      <p:guideLst>
        <p:guide orient="horz" pos="2160"/>
        <p:guide pos="3840"/>
      </p:guideLst>
    </p:cSldViewPr>
  </p:slideViewPr>
  <p:notesTextViewPr>
    <p:cViewPr>
      <p:scale>
        <a:sx n="1" d="1"/>
        <a:sy n="1" d="1"/>
      </p:scale>
      <p:origin x="0" y="0"/>
    </p:cViewPr>
  </p:notesTextViewPr>
  <p:sorterViewPr>
    <p:cViewPr>
      <p:scale>
        <a:sx n="100" d="100"/>
        <a:sy n="100" d="100"/>
      </p:scale>
      <p:origin x="0" y="-2462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commentAuthors" Target="commentAuthors.xml"/><Relationship Id="rId79"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e Durke" userId="0c974ed1-fc60-4471-bc87-793b58cadcc1" providerId="ADAL" clId="{B5016B6D-5959-4279-93DE-5E335C8B947E}"/>
    <pc:docChg chg="modSld">
      <pc:chgData name="Mike Durke" userId="0c974ed1-fc60-4471-bc87-793b58cadcc1" providerId="ADAL" clId="{B5016B6D-5959-4279-93DE-5E335C8B947E}" dt="2023-03-27T10:35:50.475" v="0" actId="1076"/>
      <pc:docMkLst>
        <pc:docMk/>
      </pc:docMkLst>
      <pc:sldChg chg="modSp mod">
        <pc:chgData name="Mike Durke" userId="0c974ed1-fc60-4471-bc87-793b58cadcc1" providerId="ADAL" clId="{B5016B6D-5959-4279-93DE-5E335C8B947E}" dt="2023-03-27T10:35:50.475" v="0" actId="1076"/>
        <pc:sldMkLst>
          <pc:docMk/>
          <pc:sldMk cId="3468366346" sldId="329"/>
        </pc:sldMkLst>
        <pc:spChg chg="mod">
          <ac:chgData name="Mike Durke" userId="0c974ed1-fc60-4471-bc87-793b58cadcc1" providerId="ADAL" clId="{B5016B6D-5959-4279-93DE-5E335C8B947E}" dt="2023-03-27T10:35:50.475" v="0" actId="1076"/>
          <ac:spMkLst>
            <pc:docMk/>
            <pc:sldMk cId="3468366346" sldId="329"/>
            <ac:spMk id="7"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9F441C-6993-43FA-9891-7597C7FB9D7F}" type="doc">
      <dgm:prSet loTypeId="urn:microsoft.com/office/officeart/2005/8/layout/arrow2" loCatId="process" qsTypeId="urn:microsoft.com/office/officeart/2005/8/quickstyle/3d3" qsCatId="3D" csTypeId="urn:microsoft.com/office/officeart/2005/8/colors/accent1_2" csCatId="accent1" phldr="1"/>
      <dgm:spPr/>
      <dgm:t>
        <a:bodyPr/>
        <a:lstStyle/>
        <a:p>
          <a:endParaRPr lang="en-GB"/>
        </a:p>
      </dgm:t>
    </dgm:pt>
    <dgm:pt modelId="{B13CD74C-5903-4DB4-AF70-12AE54496704}">
      <dgm:prSet phldrT="[Text]" custT="1"/>
      <dgm:spPr/>
      <dgm:t>
        <a:bodyPr/>
        <a:lstStyle/>
        <a:p>
          <a:pPr algn="ctr"/>
          <a:r>
            <a:rPr lang="en-GB" sz="2000" dirty="0"/>
            <a:t>1990s</a:t>
          </a:r>
        </a:p>
        <a:p>
          <a:pPr algn="ctr"/>
          <a:r>
            <a:rPr lang="en-GB" sz="2000" dirty="0"/>
            <a:t>100 local schemes</a:t>
          </a:r>
        </a:p>
        <a:p>
          <a:pPr algn="ctr"/>
          <a:r>
            <a:rPr lang="en-GB" sz="2000" dirty="0"/>
            <a:t>1,100 by year 6</a:t>
          </a:r>
        </a:p>
      </dgm:t>
    </dgm:pt>
    <dgm:pt modelId="{41182547-197D-4387-9C44-63CCE3C53B24}" type="parTrans" cxnId="{B1AE6B93-9867-462A-BB94-E280770CA546}">
      <dgm:prSet/>
      <dgm:spPr/>
      <dgm:t>
        <a:bodyPr/>
        <a:lstStyle/>
        <a:p>
          <a:endParaRPr lang="en-GB"/>
        </a:p>
      </dgm:t>
    </dgm:pt>
    <dgm:pt modelId="{9C44A654-A856-49CD-91A0-DBC537ADAC17}" type="sibTrans" cxnId="{B1AE6B93-9867-462A-BB94-E280770CA546}">
      <dgm:prSet/>
      <dgm:spPr/>
      <dgm:t>
        <a:bodyPr/>
        <a:lstStyle/>
        <a:p>
          <a:endParaRPr lang="en-GB"/>
        </a:p>
      </dgm:t>
    </dgm:pt>
    <dgm:pt modelId="{3576AD5E-2DFC-45E4-906A-FE8489AD4CC4}">
      <dgm:prSet phldrT="[Text]" custT="1"/>
      <dgm:spPr/>
      <dgm:t>
        <a:bodyPr/>
        <a:lstStyle/>
        <a:p>
          <a:pPr algn="ctr"/>
          <a:endParaRPr lang="en-GB" sz="2000" dirty="0"/>
        </a:p>
        <a:p>
          <a:pPr algn="ctr"/>
          <a:r>
            <a:rPr lang="en-GB" sz="2000" dirty="0"/>
            <a:t>1990s</a:t>
          </a:r>
        </a:p>
        <a:p>
          <a:pPr algn="ctr"/>
          <a:r>
            <a:rPr lang="en-GB" sz="2000" dirty="0"/>
            <a:t>100+ in Europe</a:t>
          </a:r>
        </a:p>
        <a:p>
          <a:pPr algn="ctr"/>
          <a:r>
            <a:rPr lang="en-GB" sz="2000" dirty="0"/>
            <a:t>12 in the UK</a:t>
          </a:r>
        </a:p>
        <a:p>
          <a:pPr algn="ctr"/>
          <a:r>
            <a:rPr lang="en-GB" sz="2000" dirty="0"/>
            <a:t>1 in Wales</a:t>
          </a:r>
        </a:p>
        <a:p>
          <a:pPr algn="l"/>
          <a:endParaRPr lang="en-GB" sz="1800" dirty="0"/>
        </a:p>
      </dgm:t>
    </dgm:pt>
    <dgm:pt modelId="{DD64FE6E-CDEC-4E77-A6A4-913A8DDFFAC2}" type="parTrans" cxnId="{505C6734-D9A4-4499-874A-0D0C82D5F46C}">
      <dgm:prSet/>
      <dgm:spPr/>
      <dgm:t>
        <a:bodyPr/>
        <a:lstStyle/>
        <a:p>
          <a:endParaRPr lang="en-GB"/>
        </a:p>
      </dgm:t>
    </dgm:pt>
    <dgm:pt modelId="{44744E51-E309-4D02-9715-168696614B60}" type="sibTrans" cxnId="{505C6734-D9A4-4499-874A-0D0C82D5F46C}">
      <dgm:prSet/>
      <dgm:spPr/>
      <dgm:t>
        <a:bodyPr/>
        <a:lstStyle/>
        <a:p>
          <a:endParaRPr lang="en-GB"/>
        </a:p>
      </dgm:t>
    </dgm:pt>
    <dgm:pt modelId="{4550958B-E424-4A37-AAAF-5FFD795389CE}">
      <dgm:prSet phldrT="[Text]" custT="1"/>
      <dgm:spPr/>
      <dgm:t>
        <a:bodyPr/>
        <a:lstStyle/>
        <a:p>
          <a:pPr algn="ctr"/>
          <a:endParaRPr lang="en-GB" sz="2000" dirty="0"/>
        </a:p>
        <a:p>
          <a:pPr algn="ctr"/>
          <a:r>
            <a:rPr lang="en-GB" sz="2000" dirty="0"/>
            <a:t>Legal ‘Duty to Involve’ in 2009 scrapped 3 years later by Coalition government with a decommissioning of community development organisations</a:t>
          </a:r>
        </a:p>
      </dgm:t>
    </dgm:pt>
    <dgm:pt modelId="{850A2802-4C72-44D6-86B1-30BF1481D550}" type="parTrans" cxnId="{0E300B1D-D139-48DB-B8D0-19EE3071FB45}">
      <dgm:prSet/>
      <dgm:spPr/>
      <dgm:t>
        <a:bodyPr/>
        <a:lstStyle/>
        <a:p>
          <a:endParaRPr lang="en-GB"/>
        </a:p>
      </dgm:t>
    </dgm:pt>
    <dgm:pt modelId="{180EC2A3-212A-4EF7-BA56-90C0D097935C}" type="sibTrans" cxnId="{0E300B1D-D139-48DB-B8D0-19EE3071FB45}">
      <dgm:prSet/>
      <dgm:spPr/>
      <dgm:t>
        <a:bodyPr/>
        <a:lstStyle/>
        <a:p>
          <a:endParaRPr lang="en-GB"/>
        </a:p>
      </dgm:t>
    </dgm:pt>
    <dgm:pt modelId="{9E456641-8C7A-44FA-8BC9-E25E843A51F0}">
      <dgm:prSet phldrT="[Text]"/>
      <dgm:spPr/>
      <dgm:t>
        <a:bodyPr/>
        <a:lstStyle/>
        <a:p>
          <a:endParaRPr lang="en-GB" dirty="0"/>
        </a:p>
      </dgm:t>
    </dgm:pt>
    <dgm:pt modelId="{D21D944E-2EDC-42BD-A4AE-CD0FE56893CF}" type="parTrans" cxnId="{30ACD952-73ED-4F9E-9BFA-EA14B152A69A}">
      <dgm:prSet/>
      <dgm:spPr/>
      <dgm:t>
        <a:bodyPr/>
        <a:lstStyle/>
        <a:p>
          <a:endParaRPr lang="en-GB"/>
        </a:p>
      </dgm:t>
    </dgm:pt>
    <dgm:pt modelId="{7A330FA3-BFBD-400E-BC65-9D6E32DA5668}" type="sibTrans" cxnId="{30ACD952-73ED-4F9E-9BFA-EA14B152A69A}">
      <dgm:prSet/>
      <dgm:spPr/>
      <dgm:t>
        <a:bodyPr/>
        <a:lstStyle/>
        <a:p>
          <a:endParaRPr lang="en-GB"/>
        </a:p>
      </dgm:t>
    </dgm:pt>
    <dgm:pt modelId="{15A1F07B-C3C3-432F-A0F0-2EF869D24929}">
      <dgm:prSet phldrT="[Text]" custT="1"/>
      <dgm:spPr/>
      <dgm:t>
        <a:bodyPr/>
        <a:lstStyle/>
        <a:p>
          <a:pPr algn="ctr"/>
          <a:r>
            <a:rPr lang="en-GB" sz="2000" dirty="0"/>
            <a:t>2008 Embedded the need to engage with the community</a:t>
          </a:r>
        </a:p>
      </dgm:t>
    </dgm:pt>
    <dgm:pt modelId="{B174947D-CE98-403D-8A5D-851DC96FA068}" type="sibTrans" cxnId="{62288840-8703-408F-9648-883F453ED0CC}">
      <dgm:prSet/>
      <dgm:spPr/>
      <dgm:t>
        <a:bodyPr/>
        <a:lstStyle/>
        <a:p>
          <a:endParaRPr lang="en-GB"/>
        </a:p>
      </dgm:t>
    </dgm:pt>
    <dgm:pt modelId="{12D01F6F-09EE-458B-84B6-D566EBBF0CE4}" type="parTrans" cxnId="{62288840-8703-408F-9648-883F453ED0CC}">
      <dgm:prSet/>
      <dgm:spPr/>
      <dgm:t>
        <a:bodyPr/>
        <a:lstStyle/>
        <a:p>
          <a:endParaRPr lang="en-GB"/>
        </a:p>
      </dgm:t>
    </dgm:pt>
    <dgm:pt modelId="{5EE94088-8920-4834-BEF1-6196908798BC}" type="pres">
      <dgm:prSet presAssocID="{AE9F441C-6993-43FA-9891-7597C7FB9D7F}" presName="arrowDiagram" presStyleCnt="0">
        <dgm:presLayoutVars>
          <dgm:chMax val="5"/>
          <dgm:dir/>
          <dgm:resizeHandles val="exact"/>
        </dgm:presLayoutVars>
      </dgm:prSet>
      <dgm:spPr/>
    </dgm:pt>
    <dgm:pt modelId="{8D7D4002-957C-401F-BA4F-FA4BBAFA8709}" type="pres">
      <dgm:prSet presAssocID="{AE9F441C-6993-43FA-9891-7597C7FB9D7F}" presName="arrow" presStyleLbl="bgShp" presStyleIdx="0" presStyleCnt="1"/>
      <dgm:spPr/>
    </dgm:pt>
    <dgm:pt modelId="{1BF4181E-1082-40CB-A9CE-4D41D872931C}" type="pres">
      <dgm:prSet presAssocID="{AE9F441C-6993-43FA-9891-7597C7FB9D7F}" presName="arrowDiagram5" presStyleCnt="0"/>
      <dgm:spPr/>
    </dgm:pt>
    <dgm:pt modelId="{5D0F35AA-5369-4E8F-BED0-A89EFC920ED8}" type="pres">
      <dgm:prSet presAssocID="{B13CD74C-5903-4DB4-AF70-12AE54496704}" presName="bullet5a" presStyleLbl="node1" presStyleIdx="0" presStyleCnt="5"/>
      <dgm:spPr/>
    </dgm:pt>
    <dgm:pt modelId="{8B36886F-CC7B-45AD-A39A-C3E26721EA97}" type="pres">
      <dgm:prSet presAssocID="{B13CD74C-5903-4DB4-AF70-12AE54496704}" presName="textBox5a" presStyleLbl="revTx" presStyleIdx="0" presStyleCnt="5" custScaleX="123757">
        <dgm:presLayoutVars>
          <dgm:bulletEnabled val="1"/>
        </dgm:presLayoutVars>
      </dgm:prSet>
      <dgm:spPr/>
    </dgm:pt>
    <dgm:pt modelId="{2D5AFC46-C38E-4AE1-B341-D8E721333905}" type="pres">
      <dgm:prSet presAssocID="{3576AD5E-2DFC-45E4-906A-FE8489AD4CC4}" presName="bullet5b" presStyleLbl="node1" presStyleIdx="1" presStyleCnt="5"/>
      <dgm:spPr/>
    </dgm:pt>
    <dgm:pt modelId="{C5B612E1-2846-4320-B748-F994E8258103}" type="pres">
      <dgm:prSet presAssocID="{3576AD5E-2DFC-45E4-906A-FE8489AD4CC4}" presName="textBox5b" presStyleLbl="revTx" presStyleIdx="1" presStyleCnt="5" custScaleX="132342">
        <dgm:presLayoutVars>
          <dgm:bulletEnabled val="1"/>
        </dgm:presLayoutVars>
      </dgm:prSet>
      <dgm:spPr/>
    </dgm:pt>
    <dgm:pt modelId="{76AB1F56-8E8B-434D-8B82-79F35546D150}" type="pres">
      <dgm:prSet presAssocID="{15A1F07B-C3C3-432F-A0F0-2EF869D24929}" presName="bullet5c" presStyleLbl="node1" presStyleIdx="2" presStyleCnt="5"/>
      <dgm:spPr/>
    </dgm:pt>
    <dgm:pt modelId="{8E63B382-9657-4E63-99A6-4172D6E186CC}" type="pres">
      <dgm:prSet presAssocID="{15A1F07B-C3C3-432F-A0F0-2EF869D24929}" presName="textBox5c" presStyleLbl="revTx" presStyleIdx="2" presStyleCnt="5" custScaleY="63096">
        <dgm:presLayoutVars>
          <dgm:bulletEnabled val="1"/>
        </dgm:presLayoutVars>
      </dgm:prSet>
      <dgm:spPr/>
    </dgm:pt>
    <dgm:pt modelId="{81546FFE-3114-4355-8204-65E3121865ED}" type="pres">
      <dgm:prSet presAssocID="{4550958B-E424-4A37-AAAF-5FFD795389CE}" presName="bullet5d" presStyleLbl="node1" presStyleIdx="3" presStyleCnt="5"/>
      <dgm:spPr/>
    </dgm:pt>
    <dgm:pt modelId="{DB88979E-CF4B-448C-A54C-2AF48383D066}" type="pres">
      <dgm:prSet presAssocID="{4550958B-E424-4A37-AAAF-5FFD795389CE}" presName="textBox5d" presStyleLbl="revTx" presStyleIdx="3" presStyleCnt="5" custScaleX="112757" custScaleY="87364" custLinFactNeighborX="880" custLinFactNeighborY="988">
        <dgm:presLayoutVars>
          <dgm:bulletEnabled val="1"/>
        </dgm:presLayoutVars>
      </dgm:prSet>
      <dgm:spPr/>
    </dgm:pt>
    <dgm:pt modelId="{6AAC900E-D448-4012-9DBC-768A136B4AD5}" type="pres">
      <dgm:prSet presAssocID="{9E456641-8C7A-44FA-8BC9-E25E843A51F0}" presName="bullet5e" presStyleLbl="node1" presStyleIdx="4" presStyleCnt="5"/>
      <dgm:spPr/>
    </dgm:pt>
    <dgm:pt modelId="{6CAD0AAA-2B0C-4B6D-8392-0C926959272E}" type="pres">
      <dgm:prSet presAssocID="{9E456641-8C7A-44FA-8BC9-E25E843A51F0}" presName="textBox5e" presStyleLbl="revTx" presStyleIdx="4" presStyleCnt="5">
        <dgm:presLayoutVars>
          <dgm:bulletEnabled val="1"/>
        </dgm:presLayoutVars>
      </dgm:prSet>
      <dgm:spPr/>
    </dgm:pt>
  </dgm:ptLst>
  <dgm:cxnLst>
    <dgm:cxn modelId="{7F252A11-0381-4606-A37E-38CA7D4C94F7}" type="presOf" srcId="{AE9F441C-6993-43FA-9891-7597C7FB9D7F}" destId="{5EE94088-8920-4834-BEF1-6196908798BC}" srcOrd="0" destOrd="0" presId="urn:microsoft.com/office/officeart/2005/8/layout/arrow2"/>
    <dgm:cxn modelId="{0E300B1D-D139-48DB-B8D0-19EE3071FB45}" srcId="{AE9F441C-6993-43FA-9891-7597C7FB9D7F}" destId="{4550958B-E424-4A37-AAAF-5FFD795389CE}" srcOrd="3" destOrd="0" parTransId="{850A2802-4C72-44D6-86B1-30BF1481D550}" sibTransId="{180EC2A3-212A-4EF7-BA56-90C0D097935C}"/>
    <dgm:cxn modelId="{505C6734-D9A4-4499-874A-0D0C82D5F46C}" srcId="{AE9F441C-6993-43FA-9891-7597C7FB9D7F}" destId="{3576AD5E-2DFC-45E4-906A-FE8489AD4CC4}" srcOrd="1" destOrd="0" parTransId="{DD64FE6E-CDEC-4E77-A6A4-913A8DDFFAC2}" sibTransId="{44744E51-E309-4D02-9715-168696614B60}"/>
    <dgm:cxn modelId="{65C3253D-D9B5-4AD1-A345-02B8309E736D}" type="presOf" srcId="{9E456641-8C7A-44FA-8BC9-E25E843A51F0}" destId="{6CAD0AAA-2B0C-4B6D-8392-0C926959272E}" srcOrd="0" destOrd="0" presId="urn:microsoft.com/office/officeart/2005/8/layout/arrow2"/>
    <dgm:cxn modelId="{62288840-8703-408F-9648-883F453ED0CC}" srcId="{AE9F441C-6993-43FA-9891-7597C7FB9D7F}" destId="{15A1F07B-C3C3-432F-A0F0-2EF869D24929}" srcOrd="2" destOrd="0" parTransId="{12D01F6F-09EE-458B-84B6-D566EBBF0CE4}" sibTransId="{B174947D-CE98-403D-8A5D-851DC96FA068}"/>
    <dgm:cxn modelId="{30ACD952-73ED-4F9E-9BFA-EA14B152A69A}" srcId="{AE9F441C-6993-43FA-9891-7597C7FB9D7F}" destId="{9E456641-8C7A-44FA-8BC9-E25E843A51F0}" srcOrd="4" destOrd="0" parTransId="{D21D944E-2EDC-42BD-A4AE-CD0FE56893CF}" sibTransId="{7A330FA3-BFBD-400E-BC65-9D6E32DA5668}"/>
    <dgm:cxn modelId="{024E4890-B82F-40B2-A1CE-490C3FAB66E5}" type="presOf" srcId="{B13CD74C-5903-4DB4-AF70-12AE54496704}" destId="{8B36886F-CC7B-45AD-A39A-C3E26721EA97}" srcOrd="0" destOrd="0" presId="urn:microsoft.com/office/officeart/2005/8/layout/arrow2"/>
    <dgm:cxn modelId="{B1AE6B93-9867-462A-BB94-E280770CA546}" srcId="{AE9F441C-6993-43FA-9891-7597C7FB9D7F}" destId="{B13CD74C-5903-4DB4-AF70-12AE54496704}" srcOrd="0" destOrd="0" parTransId="{41182547-197D-4387-9C44-63CCE3C53B24}" sibTransId="{9C44A654-A856-49CD-91A0-DBC537ADAC17}"/>
    <dgm:cxn modelId="{44AA0DAB-A323-43F0-8B1E-2D0ACD842DCF}" type="presOf" srcId="{15A1F07B-C3C3-432F-A0F0-2EF869D24929}" destId="{8E63B382-9657-4E63-99A6-4172D6E186CC}" srcOrd="0" destOrd="0" presId="urn:microsoft.com/office/officeart/2005/8/layout/arrow2"/>
    <dgm:cxn modelId="{93979AB6-EDA3-4182-B2F4-BD3305028E89}" type="presOf" srcId="{4550958B-E424-4A37-AAAF-5FFD795389CE}" destId="{DB88979E-CF4B-448C-A54C-2AF48383D066}" srcOrd="0" destOrd="0" presId="urn:microsoft.com/office/officeart/2005/8/layout/arrow2"/>
    <dgm:cxn modelId="{767677B9-BB9A-490F-9645-EA43E77B789B}" type="presOf" srcId="{3576AD5E-2DFC-45E4-906A-FE8489AD4CC4}" destId="{C5B612E1-2846-4320-B748-F994E8258103}" srcOrd="0" destOrd="0" presId="urn:microsoft.com/office/officeart/2005/8/layout/arrow2"/>
    <dgm:cxn modelId="{6774CF7D-7016-4918-9A81-2998371E4180}" type="presParOf" srcId="{5EE94088-8920-4834-BEF1-6196908798BC}" destId="{8D7D4002-957C-401F-BA4F-FA4BBAFA8709}" srcOrd="0" destOrd="0" presId="urn:microsoft.com/office/officeart/2005/8/layout/arrow2"/>
    <dgm:cxn modelId="{5CD5C71B-2DBA-45E0-90A5-59165F2587EC}" type="presParOf" srcId="{5EE94088-8920-4834-BEF1-6196908798BC}" destId="{1BF4181E-1082-40CB-A9CE-4D41D872931C}" srcOrd="1" destOrd="0" presId="urn:microsoft.com/office/officeart/2005/8/layout/arrow2"/>
    <dgm:cxn modelId="{76BC2DF9-B506-4765-AE60-45D13B7A4B1B}" type="presParOf" srcId="{1BF4181E-1082-40CB-A9CE-4D41D872931C}" destId="{5D0F35AA-5369-4E8F-BED0-A89EFC920ED8}" srcOrd="0" destOrd="0" presId="urn:microsoft.com/office/officeart/2005/8/layout/arrow2"/>
    <dgm:cxn modelId="{14A8FCF4-4992-4FAE-A53E-228193EEE223}" type="presParOf" srcId="{1BF4181E-1082-40CB-A9CE-4D41D872931C}" destId="{8B36886F-CC7B-45AD-A39A-C3E26721EA97}" srcOrd="1" destOrd="0" presId="urn:microsoft.com/office/officeart/2005/8/layout/arrow2"/>
    <dgm:cxn modelId="{BA390F15-AABF-42E6-A6AB-1E93E2B47D12}" type="presParOf" srcId="{1BF4181E-1082-40CB-A9CE-4D41D872931C}" destId="{2D5AFC46-C38E-4AE1-B341-D8E721333905}" srcOrd="2" destOrd="0" presId="urn:microsoft.com/office/officeart/2005/8/layout/arrow2"/>
    <dgm:cxn modelId="{0AD31112-4609-4AF2-A3F9-000F575B7973}" type="presParOf" srcId="{1BF4181E-1082-40CB-A9CE-4D41D872931C}" destId="{C5B612E1-2846-4320-B748-F994E8258103}" srcOrd="3" destOrd="0" presId="urn:microsoft.com/office/officeart/2005/8/layout/arrow2"/>
    <dgm:cxn modelId="{33F5DD41-BAB7-4606-9634-21A11D5408C4}" type="presParOf" srcId="{1BF4181E-1082-40CB-A9CE-4D41D872931C}" destId="{76AB1F56-8E8B-434D-8B82-79F35546D150}" srcOrd="4" destOrd="0" presId="urn:microsoft.com/office/officeart/2005/8/layout/arrow2"/>
    <dgm:cxn modelId="{670E6081-AC3E-4EE0-9D12-FA3A9A8F4157}" type="presParOf" srcId="{1BF4181E-1082-40CB-A9CE-4D41D872931C}" destId="{8E63B382-9657-4E63-99A6-4172D6E186CC}" srcOrd="5" destOrd="0" presId="urn:microsoft.com/office/officeart/2005/8/layout/arrow2"/>
    <dgm:cxn modelId="{5650B522-FA68-4303-A15B-3ADF4B7023EC}" type="presParOf" srcId="{1BF4181E-1082-40CB-A9CE-4D41D872931C}" destId="{81546FFE-3114-4355-8204-65E3121865ED}" srcOrd="6" destOrd="0" presId="urn:microsoft.com/office/officeart/2005/8/layout/arrow2"/>
    <dgm:cxn modelId="{155EFC01-9CAA-4DB1-9070-079A73270E66}" type="presParOf" srcId="{1BF4181E-1082-40CB-A9CE-4D41D872931C}" destId="{DB88979E-CF4B-448C-A54C-2AF48383D066}" srcOrd="7" destOrd="0" presId="urn:microsoft.com/office/officeart/2005/8/layout/arrow2"/>
    <dgm:cxn modelId="{E0B5D507-C4DC-45A7-B216-275CE62D3A6B}" type="presParOf" srcId="{1BF4181E-1082-40CB-A9CE-4D41D872931C}" destId="{6AAC900E-D448-4012-9DBC-768A136B4AD5}" srcOrd="8" destOrd="0" presId="urn:microsoft.com/office/officeart/2005/8/layout/arrow2"/>
    <dgm:cxn modelId="{20EE617C-C56A-444C-A8A8-2E166A12300E}" type="presParOf" srcId="{1BF4181E-1082-40CB-A9CE-4D41D872931C}" destId="{6CAD0AAA-2B0C-4B6D-8392-0C926959272E}" srcOrd="9"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8BC444-F69B-4E29-A3DF-092EB6C2A796}" type="doc">
      <dgm:prSet loTypeId="urn:microsoft.com/office/officeart/2005/8/layout/pyramid4" loCatId="pyramid" qsTypeId="urn:microsoft.com/office/officeart/2005/8/quickstyle/3d2" qsCatId="3D" csTypeId="urn:microsoft.com/office/officeart/2005/8/colors/colorful1" csCatId="colorful" phldr="1"/>
      <dgm:spPr/>
      <dgm:t>
        <a:bodyPr/>
        <a:lstStyle/>
        <a:p>
          <a:endParaRPr lang="en-GB"/>
        </a:p>
      </dgm:t>
    </dgm:pt>
    <dgm:pt modelId="{44F445B6-26AD-4341-A6F7-3C6B02C5753B}">
      <dgm:prSet phldrT="[Text]"/>
      <dgm:spPr/>
      <dgm:t>
        <a:bodyPr/>
        <a:lstStyle/>
        <a:p>
          <a:r>
            <a:rPr lang="en-GB" dirty="0"/>
            <a:t>Involvement as part of governance</a:t>
          </a:r>
        </a:p>
      </dgm:t>
    </dgm:pt>
    <dgm:pt modelId="{4CEFD489-1E2E-4669-8B04-F269F372796A}" type="parTrans" cxnId="{39CE4A82-358E-4FD6-B634-ED14793BB532}">
      <dgm:prSet/>
      <dgm:spPr/>
      <dgm:t>
        <a:bodyPr/>
        <a:lstStyle/>
        <a:p>
          <a:endParaRPr lang="en-GB"/>
        </a:p>
      </dgm:t>
    </dgm:pt>
    <dgm:pt modelId="{8CA8FF13-5DEF-41F1-A5BE-E6120D92D269}" type="sibTrans" cxnId="{39CE4A82-358E-4FD6-B634-ED14793BB532}">
      <dgm:prSet/>
      <dgm:spPr/>
      <dgm:t>
        <a:bodyPr/>
        <a:lstStyle/>
        <a:p>
          <a:endParaRPr lang="en-GB"/>
        </a:p>
      </dgm:t>
    </dgm:pt>
    <dgm:pt modelId="{CCDC4645-8F0E-48F7-8051-B0A5899A2F51}">
      <dgm:prSet phldrT="[Text]"/>
      <dgm:spPr/>
      <dgm:t>
        <a:bodyPr/>
        <a:lstStyle/>
        <a:p>
          <a:r>
            <a:rPr lang="en-GB" dirty="0"/>
            <a:t>Involvement as part of service delivery</a:t>
          </a:r>
        </a:p>
      </dgm:t>
    </dgm:pt>
    <dgm:pt modelId="{C1886BC9-5FAD-49CE-8A10-08BA26B34461}" type="parTrans" cxnId="{FADCB2C8-05E9-481B-8CE2-CFDFDCB2C553}">
      <dgm:prSet/>
      <dgm:spPr/>
      <dgm:t>
        <a:bodyPr/>
        <a:lstStyle/>
        <a:p>
          <a:endParaRPr lang="en-GB"/>
        </a:p>
      </dgm:t>
    </dgm:pt>
    <dgm:pt modelId="{92D8C415-566A-4485-A936-DD1AAB3A69AF}" type="sibTrans" cxnId="{FADCB2C8-05E9-481B-8CE2-CFDFDCB2C553}">
      <dgm:prSet/>
      <dgm:spPr/>
      <dgm:t>
        <a:bodyPr/>
        <a:lstStyle/>
        <a:p>
          <a:endParaRPr lang="en-GB"/>
        </a:p>
      </dgm:t>
    </dgm:pt>
    <dgm:pt modelId="{749BAA4E-CC7C-45A3-B958-A88E4D18F7E6}">
      <dgm:prSet phldrT="[Text]"/>
      <dgm:spPr/>
      <dgm:t>
        <a:bodyPr/>
        <a:lstStyle/>
        <a:p>
          <a:r>
            <a:rPr lang="en-GB" dirty="0"/>
            <a:t>People central to the process of change</a:t>
          </a:r>
        </a:p>
      </dgm:t>
    </dgm:pt>
    <dgm:pt modelId="{40EB4EB5-0A41-4659-8213-8BDD321939D4}" type="parTrans" cxnId="{4840E313-2493-4EE6-8EA6-98115FE2BC00}">
      <dgm:prSet/>
      <dgm:spPr/>
      <dgm:t>
        <a:bodyPr/>
        <a:lstStyle/>
        <a:p>
          <a:endParaRPr lang="en-GB"/>
        </a:p>
      </dgm:t>
    </dgm:pt>
    <dgm:pt modelId="{BB4633E8-0C2D-48D9-AFF4-C74320E44422}" type="sibTrans" cxnId="{4840E313-2493-4EE6-8EA6-98115FE2BC00}">
      <dgm:prSet/>
      <dgm:spPr/>
      <dgm:t>
        <a:bodyPr/>
        <a:lstStyle/>
        <a:p>
          <a:endParaRPr lang="en-GB"/>
        </a:p>
      </dgm:t>
    </dgm:pt>
    <dgm:pt modelId="{20F23658-918D-40CD-9657-11C3687EBBA1}">
      <dgm:prSet phldrT="[Text]"/>
      <dgm:spPr/>
      <dgm:t>
        <a:bodyPr/>
        <a:lstStyle/>
        <a:p>
          <a:r>
            <a:rPr lang="en-GB" dirty="0"/>
            <a:t>Involvement as part of social capital</a:t>
          </a:r>
        </a:p>
      </dgm:t>
    </dgm:pt>
    <dgm:pt modelId="{B24263D3-80B8-4470-8A0A-8CFCE2324A23}" type="parTrans" cxnId="{3F58313A-2798-443C-BFF5-14D4A9E36EFA}">
      <dgm:prSet/>
      <dgm:spPr/>
      <dgm:t>
        <a:bodyPr/>
        <a:lstStyle/>
        <a:p>
          <a:endParaRPr lang="en-GB"/>
        </a:p>
      </dgm:t>
    </dgm:pt>
    <dgm:pt modelId="{09AD4D6B-296A-450C-B7C5-A09818063A2C}" type="sibTrans" cxnId="{3F58313A-2798-443C-BFF5-14D4A9E36EFA}">
      <dgm:prSet/>
      <dgm:spPr/>
      <dgm:t>
        <a:bodyPr/>
        <a:lstStyle/>
        <a:p>
          <a:endParaRPr lang="en-GB"/>
        </a:p>
      </dgm:t>
    </dgm:pt>
    <dgm:pt modelId="{A1908237-C9BA-4295-B939-FD345EA4EDC0}" type="pres">
      <dgm:prSet presAssocID="{D98BC444-F69B-4E29-A3DF-092EB6C2A796}" presName="compositeShape" presStyleCnt="0">
        <dgm:presLayoutVars>
          <dgm:chMax val="9"/>
          <dgm:dir/>
          <dgm:resizeHandles val="exact"/>
        </dgm:presLayoutVars>
      </dgm:prSet>
      <dgm:spPr/>
    </dgm:pt>
    <dgm:pt modelId="{0C5AAB61-286E-4DD7-B1AA-364601D6FED9}" type="pres">
      <dgm:prSet presAssocID="{D98BC444-F69B-4E29-A3DF-092EB6C2A796}" presName="triangle1" presStyleLbl="node1" presStyleIdx="0" presStyleCnt="4">
        <dgm:presLayoutVars>
          <dgm:bulletEnabled val="1"/>
        </dgm:presLayoutVars>
      </dgm:prSet>
      <dgm:spPr/>
    </dgm:pt>
    <dgm:pt modelId="{924DEB49-8794-4C2C-89BC-709C69E33442}" type="pres">
      <dgm:prSet presAssocID="{D98BC444-F69B-4E29-A3DF-092EB6C2A796}" presName="triangle2" presStyleLbl="node1" presStyleIdx="1" presStyleCnt="4">
        <dgm:presLayoutVars>
          <dgm:bulletEnabled val="1"/>
        </dgm:presLayoutVars>
      </dgm:prSet>
      <dgm:spPr/>
    </dgm:pt>
    <dgm:pt modelId="{D14C2D60-4551-4385-840B-7C8019FF1630}" type="pres">
      <dgm:prSet presAssocID="{D98BC444-F69B-4E29-A3DF-092EB6C2A796}" presName="triangle3" presStyleLbl="node1" presStyleIdx="2" presStyleCnt="4">
        <dgm:presLayoutVars>
          <dgm:bulletEnabled val="1"/>
        </dgm:presLayoutVars>
      </dgm:prSet>
      <dgm:spPr/>
    </dgm:pt>
    <dgm:pt modelId="{A80DB029-ECA1-4CAC-B8D3-E4A5C53E2EBB}" type="pres">
      <dgm:prSet presAssocID="{D98BC444-F69B-4E29-A3DF-092EB6C2A796}" presName="triangle4" presStyleLbl="node1" presStyleIdx="3" presStyleCnt="4">
        <dgm:presLayoutVars>
          <dgm:bulletEnabled val="1"/>
        </dgm:presLayoutVars>
      </dgm:prSet>
      <dgm:spPr/>
    </dgm:pt>
  </dgm:ptLst>
  <dgm:cxnLst>
    <dgm:cxn modelId="{4840E313-2493-4EE6-8EA6-98115FE2BC00}" srcId="{D98BC444-F69B-4E29-A3DF-092EB6C2A796}" destId="{749BAA4E-CC7C-45A3-B958-A88E4D18F7E6}" srcOrd="2" destOrd="0" parTransId="{40EB4EB5-0A41-4659-8213-8BDD321939D4}" sibTransId="{BB4633E8-0C2D-48D9-AFF4-C74320E44422}"/>
    <dgm:cxn modelId="{3F58313A-2798-443C-BFF5-14D4A9E36EFA}" srcId="{D98BC444-F69B-4E29-A3DF-092EB6C2A796}" destId="{20F23658-918D-40CD-9657-11C3687EBBA1}" srcOrd="3" destOrd="0" parTransId="{B24263D3-80B8-4470-8A0A-8CFCE2324A23}" sibTransId="{09AD4D6B-296A-450C-B7C5-A09818063A2C}"/>
    <dgm:cxn modelId="{5BECFA62-FD41-47C7-8AE7-FFA978AAC175}" type="presOf" srcId="{CCDC4645-8F0E-48F7-8051-B0A5899A2F51}" destId="{924DEB49-8794-4C2C-89BC-709C69E33442}" srcOrd="0" destOrd="0" presId="urn:microsoft.com/office/officeart/2005/8/layout/pyramid4"/>
    <dgm:cxn modelId="{ED888D52-8129-4FF0-B2D8-658BB4614221}" type="presOf" srcId="{D98BC444-F69B-4E29-A3DF-092EB6C2A796}" destId="{A1908237-C9BA-4295-B939-FD345EA4EDC0}" srcOrd="0" destOrd="0" presId="urn:microsoft.com/office/officeart/2005/8/layout/pyramid4"/>
    <dgm:cxn modelId="{67EA5A78-5BBD-4472-A3C2-D3E6BDE4353E}" type="presOf" srcId="{20F23658-918D-40CD-9657-11C3687EBBA1}" destId="{A80DB029-ECA1-4CAC-B8D3-E4A5C53E2EBB}" srcOrd="0" destOrd="0" presId="urn:microsoft.com/office/officeart/2005/8/layout/pyramid4"/>
    <dgm:cxn modelId="{39CE4A82-358E-4FD6-B634-ED14793BB532}" srcId="{D98BC444-F69B-4E29-A3DF-092EB6C2A796}" destId="{44F445B6-26AD-4341-A6F7-3C6B02C5753B}" srcOrd="0" destOrd="0" parTransId="{4CEFD489-1E2E-4669-8B04-F269F372796A}" sibTransId="{8CA8FF13-5DEF-41F1-A5BE-E6120D92D269}"/>
    <dgm:cxn modelId="{FADCB2C8-05E9-481B-8CE2-CFDFDCB2C553}" srcId="{D98BC444-F69B-4E29-A3DF-092EB6C2A796}" destId="{CCDC4645-8F0E-48F7-8051-B0A5899A2F51}" srcOrd="1" destOrd="0" parTransId="{C1886BC9-5FAD-49CE-8A10-08BA26B34461}" sibTransId="{92D8C415-566A-4485-A936-DD1AAB3A69AF}"/>
    <dgm:cxn modelId="{A25B43DD-4D37-46A7-A8ED-3B5D8CD84CA5}" type="presOf" srcId="{44F445B6-26AD-4341-A6F7-3C6B02C5753B}" destId="{0C5AAB61-286E-4DD7-B1AA-364601D6FED9}" srcOrd="0" destOrd="0" presId="urn:microsoft.com/office/officeart/2005/8/layout/pyramid4"/>
    <dgm:cxn modelId="{0A0AC5EF-D2C1-4EDF-85F2-85B0E9ECADEB}" type="presOf" srcId="{749BAA4E-CC7C-45A3-B958-A88E4D18F7E6}" destId="{D14C2D60-4551-4385-840B-7C8019FF1630}" srcOrd="0" destOrd="0" presId="urn:microsoft.com/office/officeart/2005/8/layout/pyramid4"/>
    <dgm:cxn modelId="{3C2FB6CB-65A7-4EAE-92A5-6E203BB8DC74}" type="presParOf" srcId="{A1908237-C9BA-4295-B939-FD345EA4EDC0}" destId="{0C5AAB61-286E-4DD7-B1AA-364601D6FED9}" srcOrd="0" destOrd="0" presId="urn:microsoft.com/office/officeart/2005/8/layout/pyramid4"/>
    <dgm:cxn modelId="{BA8B5D06-F64B-4E81-96C3-F1D5D8EE492A}" type="presParOf" srcId="{A1908237-C9BA-4295-B939-FD345EA4EDC0}" destId="{924DEB49-8794-4C2C-89BC-709C69E33442}" srcOrd="1" destOrd="0" presId="urn:microsoft.com/office/officeart/2005/8/layout/pyramid4"/>
    <dgm:cxn modelId="{C0E79C95-A1BB-4474-B65F-0096B804137C}" type="presParOf" srcId="{A1908237-C9BA-4295-B939-FD345EA4EDC0}" destId="{D14C2D60-4551-4385-840B-7C8019FF1630}" srcOrd="2" destOrd="0" presId="urn:microsoft.com/office/officeart/2005/8/layout/pyramid4"/>
    <dgm:cxn modelId="{8F01DC4C-53EC-4BD5-AA54-84DC7C46FD68}" type="presParOf" srcId="{A1908237-C9BA-4295-B939-FD345EA4EDC0}" destId="{A80DB029-ECA1-4CAC-B8D3-E4A5C53E2EBB}" srcOrd="3" destOrd="0" presId="urn:microsoft.com/office/officeart/2005/8/layout/pyramid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269F50-707A-4200-B8D2-EFE304C81D9D}" type="doc">
      <dgm:prSet loTypeId="urn:microsoft.com/office/officeart/2005/8/layout/pyramid1" loCatId="pyramid" qsTypeId="urn:microsoft.com/office/officeart/2005/8/quickstyle/3d1" qsCatId="3D" csTypeId="urn:microsoft.com/office/officeart/2005/8/colors/accent1_3" csCatId="accent1" phldr="1"/>
      <dgm:spPr/>
    </dgm:pt>
    <dgm:pt modelId="{C2905451-DDAC-49C2-AA06-6EA50C263E4E}">
      <dgm:prSet phldrT="[Text]"/>
      <dgm:spPr/>
      <dgm:t>
        <a:bodyPr/>
        <a:lstStyle/>
        <a:p>
          <a:r>
            <a:rPr lang="en-GB" dirty="0"/>
            <a:t>National</a:t>
          </a:r>
        </a:p>
      </dgm:t>
    </dgm:pt>
    <dgm:pt modelId="{737788A3-B1D5-43F7-A041-1D8F7A24F1BA}" type="parTrans" cxnId="{5E641B62-BFA0-4A47-8EA6-2C1756C7D97C}">
      <dgm:prSet/>
      <dgm:spPr/>
      <dgm:t>
        <a:bodyPr/>
        <a:lstStyle/>
        <a:p>
          <a:endParaRPr lang="en-GB"/>
        </a:p>
      </dgm:t>
    </dgm:pt>
    <dgm:pt modelId="{54684C88-B8CD-4FFA-919A-D3684443FE0F}" type="sibTrans" cxnId="{5E641B62-BFA0-4A47-8EA6-2C1756C7D97C}">
      <dgm:prSet/>
      <dgm:spPr/>
      <dgm:t>
        <a:bodyPr/>
        <a:lstStyle/>
        <a:p>
          <a:endParaRPr lang="en-GB"/>
        </a:p>
      </dgm:t>
    </dgm:pt>
    <dgm:pt modelId="{29BB99CC-1FF6-4E71-B479-E05CD2E42F7B}">
      <dgm:prSet phldrT="[Text]"/>
      <dgm:spPr/>
      <dgm:t>
        <a:bodyPr/>
        <a:lstStyle/>
        <a:p>
          <a:r>
            <a:rPr lang="en-GB" dirty="0"/>
            <a:t>Local</a:t>
          </a:r>
        </a:p>
        <a:p>
          <a:r>
            <a:rPr lang="en-GB" dirty="0"/>
            <a:t>250,000 + or -</a:t>
          </a:r>
        </a:p>
      </dgm:t>
    </dgm:pt>
    <dgm:pt modelId="{4B1F14F1-C670-4974-B6CF-85BF18283E42}" type="parTrans" cxnId="{DECE50CD-37F5-4175-B12F-06466621F7B2}">
      <dgm:prSet/>
      <dgm:spPr/>
      <dgm:t>
        <a:bodyPr/>
        <a:lstStyle/>
        <a:p>
          <a:endParaRPr lang="en-GB"/>
        </a:p>
      </dgm:t>
    </dgm:pt>
    <dgm:pt modelId="{DEE1AE07-847B-491D-AF74-474016F3FBEF}" type="sibTrans" cxnId="{DECE50CD-37F5-4175-B12F-06466621F7B2}">
      <dgm:prSet/>
      <dgm:spPr/>
      <dgm:t>
        <a:bodyPr/>
        <a:lstStyle/>
        <a:p>
          <a:endParaRPr lang="en-GB"/>
        </a:p>
      </dgm:t>
    </dgm:pt>
    <dgm:pt modelId="{9435BF0B-13ED-4299-8AF0-8539AA179CD0}">
      <dgm:prSet phldrT="[Text]"/>
      <dgm:spPr/>
      <dgm:t>
        <a:bodyPr/>
        <a:lstStyle/>
        <a:p>
          <a:r>
            <a:rPr lang="en-GB" dirty="0"/>
            <a:t>Neighbourhood</a:t>
          </a:r>
        </a:p>
        <a:p>
          <a:r>
            <a:rPr lang="en-GB" dirty="0"/>
            <a:t>5-15,000 people</a:t>
          </a:r>
        </a:p>
      </dgm:t>
    </dgm:pt>
    <dgm:pt modelId="{1C7C4B8F-36DE-437F-ABDD-C3C33BD46928}" type="parTrans" cxnId="{63B858D0-282A-49CF-9A4B-FEAA8BC21E55}">
      <dgm:prSet/>
      <dgm:spPr/>
      <dgm:t>
        <a:bodyPr/>
        <a:lstStyle/>
        <a:p>
          <a:endParaRPr lang="en-GB"/>
        </a:p>
      </dgm:t>
    </dgm:pt>
    <dgm:pt modelId="{6C729350-E005-454C-8378-0CF3928FD12C}" type="sibTrans" cxnId="{63B858D0-282A-49CF-9A4B-FEAA8BC21E55}">
      <dgm:prSet/>
      <dgm:spPr/>
      <dgm:t>
        <a:bodyPr/>
        <a:lstStyle/>
        <a:p>
          <a:endParaRPr lang="en-GB"/>
        </a:p>
      </dgm:t>
    </dgm:pt>
    <dgm:pt modelId="{EE2FE403-9C50-4B6C-8507-1AE53396A55E}" type="pres">
      <dgm:prSet presAssocID="{AC269F50-707A-4200-B8D2-EFE304C81D9D}" presName="Name0" presStyleCnt="0">
        <dgm:presLayoutVars>
          <dgm:dir/>
          <dgm:animLvl val="lvl"/>
          <dgm:resizeHandles val="exact"/>
        </dgm:presLayoutVars>
      </dgm:prSet>
      <dgm:spPr/>
    </dgm:pt>
    <dgm:pt modelId="{774F09D4-71C4-448D-A158-04F4972C80F3}" type="pres">
      <dgm:prSet presAssocID="{C2905451-DDAC-49C2-AA06-6EA50C263E4E}" presName="Name8" presStyleCnt="0"/>
      <dgm:spPr/>
    </dgm:pt>
    <dgm:pt modelId="{3DE99A6F-2FD8-4390-8B71-CE8893266359}" type="pres">
      <dgm:prSet presAssocID="{C2905451-DDAC-49C2-AA06-6EA50C263E4E}" presName="level" presStyleLbl="node1" presStyleIdx="0" presStyleCnt="3">
        <dgm:presLayoutVars>
          <dgm:chMax val="1"/>
          <dgm:bulletEnabled val="1"/>
        </dgm:presLayoutVars>
      </dgm:prSet>
      <dgm:spPr/>
    </dgm:pt>
    <dgm:pt modelId="{8D898A0E-6A1E-45C7-B8BC-7B2C03776164}" type="pres">
      <dgm:prSet presAssocID="{C2905451-DDAC-49C2-AA06-6EA50C263E4E}" presName="levelTx" presStyleLbl="revTx" presStyleIdx="0" presStyleCnt="0">
        <dgm:presLayoutVars>
          <dgm:chMax val="1"/>
          <dgm:bulletEnabled val="1"/>
        </dgm:presLayoutVars>
      </dgm:prSet>
      <dgm:spPr/>
    </dgm:pt>
    <dgm:pt modelId="{2E64A260-B100-4703-8A70-B80037812A48}" type="pres">
      <dgm:prSet presAssocID="{29BB99CC-1FF6-4E71-B479-E05CD2E42F7B}" presName="Name8" presStyleCnt="0"/>
      <dgm:spPr/>
    </dgm:pt>
    <dgm:pt modelId="{18B11BDC-ECD6-42B5-9783-3299CDE9C6BC}" type="pres">
      <dgm:prSet presAssocID="{29BB99CC-1FF6-4E71-B479-E05CD2E42F7B}" presName="level" presStyleLbl="node1" presStyleIdx="1" presStyleCnt="3">
        <dgm:presLayoutVars>
          <dgm:chMax val="1"/>
          <dgm:bulletEnabled val="1"/>
        </dgm:presLayoutVars>
      </dgm:prSet>
      <dgm:spPr/>
    </dgm:pt>
    <dgm:pt modelId="{B6D63BE2-6A96-43A4-A119-FA8295FE99A1}" type="pres">
      <dgm:prSet presAssocID="{29BB99CC-1FF6-4E71-B479-E05CD2E42F7B}" presName="levelTx" presStyleLbl="revTx" presStyleIdx="0" presStyleCnt="0">
        <dgm:presLayoutVars>
          <dgm:chMax val="1"/>
          <dgm:bulletEnabled val="1"/>
        </dgm:presLayoutVars>
      </dgm:prSet>
      <dgm:spPr/>
    </dgm:pt>
    <dgm:pt modelId="{E7FFC7F4-D7AF-40CD-952E-9AD42DE7B527}" type="pres">
      <dgm:prSet presAssocID="{9435BF0B-13ED-4299-8AF0-8539AA179CD0}" presName="Name8" presStyleCnt="0"/>
      <dgm:spPr/>
    </dgm:pt>
    <dgm:pt modelId="{7DE667C9-A1A9-4716-9ACB-8C865D8FDFCF}" type="pres">
      <dgm:prSet presAssocID="{9435BF0B-13ED-4299-8AF0-8539AA179CD0}" presName="level" presStyleLbl="node1" presStyleIdx="2" presStyleCnt="3">
        <dgm:presLayoutVars>
          <dgm:chMax val="1"/>
          <dgm:bulletEnabled val="1"/>
        </dgm:presLayoutVars>
      </dgm:prSet>
      <dgm:spPr/>
    </dgm:pt>
    <dgm:pt modelId="{E3F783CD-3C39-41C5-8A2C-9BE6A3A7AFC0}" type="pres">
      <dgm:prSet presAssocID="{9435BF0B-13ED-4299-8AF0-8539AA179CD0}" presName="levelTx" presStyleLbl="revTx" presStyleIdx="0" presStyleCnt="0">
        <dgm:presLayoutVars>
          <dgm:chMax val="1"/>
          <dgm:bulletEnabled val="1"/>
        </dgm:presLayoutVars>
      </dgm:prSet>
      <dgm:spPr/>
    </dgm:pt>
  </dgm:ptLst>
  <dgm:cxnLst>
    <dgm:cxn modelId="{76B1101B-C07C-4CD4-8B22-D0A829AAF43C}" type="presOf" srcId="{29BB99CC-1FF6-4E71-B479-E05CD2E42F7B}" destId="{18B11BDC-ECD6-42B5-9783-3299CDE9C6BC}" srcOrd="0" destOrd="0" presId="urn:microsoft.com/office/officeart/2005/8/layout/pyramid1"/>
    <dgm:cxn modelId="{49782333-4967-47D6-B760-01658F97B7B9}" type="presOf" srcId="{29BB99CC-1FF6-4E71-B479-E05CD2E42F7B}" destId="{B6D63BE2-6A96-43A4-A119-FA8295FE99A1}" srcOrd="1" destOrd="0" presId="urn:microsoft.com/office/officeart/2005/8/layout/pyramid1"/>
    <dgm:cxn modelId="{5E641B62-BFA0-4A47-8EA6-2C1756C7D97C}" srcId="{AC269F50-707A-4200-B8D2-EFE304C81D9D}" destId="{C2905451-DDAC-49C2-AA06-6EA50C263E4E}" srcOrd="0" destOrd="0" parTransId="{737788A3-B1D5-43F7-A041-1D8F7A24F1BA}" sibTransId="{54684C88-B8CD-4FFA-919A-D3684443FE0F}"/>
    <dgm:cxn modelId="{9597E567-3AC8-4B84-97A3-728A06B61C94}" type="presOf" srcId="{C2905451-DDAC-49C2-AA06-6EA50C263E4E}" destId="{8D898A0E-6A1E-45C7-B8BC-7B2C03776164}" srcOrd="1" destOrd="0" presId="urn:microsoft.com/office/officeart/2005/8/layout/pyramid1"/>
    <dgm:cxn modelId="{0D8D0FC0-95C5-4C07-81D4-87DA1FC4105F}" type="presOf" srcId="{AC269F50-707A-4200-B8D2-EFE304C81D9D}" destId="{EE2FE403-9C50-4B6C-8507-1AE53396A55E}" srcOrd="0" destOrd="0" presId="urn:microsoft.com/office/officeart/2005/8/layout/pyramid1"/>
    <dgm:cxn modelId="{903DE9C2-2221-4F6F-84A5-DD8A7498AF83}" type="presOf" srcId="{C2905451-DDAC-49C2-AA06-6EA50C263E4E}" destId="{3DE99A6F-2FD8-4390-8B71-CE8893266359}" srcOrd="0" destOrd="0" presId="urn:microsoft.com/office/officeart/2005/8/layout/pyramid1"/>
    <dgm:cxn modelId="{DECE50CD-37F5-4175-B12F-06466621F7B2}" srcId="{AC269F50-707A-4200-B8D2-EFE304C81D9D}" destId="{29BB99CC-1FF6-4E71-B479-E05CD2E42F7B}" srcOrd="1" destOrd="0" parTransId="{4B1F14F1-C670-4974-B6CF-85BF18283E42}" sibTransId="{DEE1AE07-847B-491D-AF74-474016F3FBEF}"/>
    <dgm:cxn modelId="{63B858D0-282A-49CF-9A4B-FEAA8BC21E55}" srcId="{AC269F50-707A-4200-B8D2-EFE304C81D9D}" destId="{9435BF0B-13ED-4299-8AF0-8539AA179CD0}" srcOrd="2" destOrd="0" parTransId="{1C7C4B8F-36DE-437F-ABDD-C3C33BD46928}" sibTransId="{6C729350-E005-454C-8378-0CF3928FD12C}"/>
    <dgm:cxn modelId="{BBE326E8-11A5-4187-8C2B-DA3607C83FD5}" type="presOf" srcId="{9435BF0B-13ED-4299-8AF0-8539AA179CD0}" destId="{7DE667C9-A1A9-4716-9ACB-8C865D8FDFCF}" srcOrd="0" destOrd="0" presId="urn:microsoft.com/office/officeart/2005/8/layout/pyramid1"/>
    <dgm:cxn modelId="{D35DD5EA-6E20-422B-BD1D-D02D3B3914CB}" type="presOf" srcId="{9435BF0B-13ED-4299-8AF0-8539AA179CD0}" destId="{E3F783CD-3C39-41C5-8A2C-9BE6A3A7AFC0}" srcOrd="1" destOrd="0" presId="urn:microsoft.com/office/officeart/2005/8/layout/pyramid1"/>
    <dgm:cxn modelId="{9B8F3616-BB4E-43AE-B6D2-228E02D6FCD3}" type="presParOf" srcId="{EE2FE403-9C50-4B6C-8507-1AE53396A55E}" destId="{774F09D4-71C4-448D-A158-04F4972C80F3}" srcOrd="0" destOrd="0" presId="urn:microsoft.com/office/officeart/2005/8/layout/pyramid1"/>
    <dgm:cxn modelId="{B8A0F251-36BD-4872-9FAB-B438EEB772DC}" type="presParOf" srcId="{774F09D4-71C4-448D-A158-04F4972C80F3}" destId="{3DE99A6F-2FD8-4390-8B71-CE8893266359}" srcOrd="0" destOrd="0" presId="urn:microsoft.com/office/officeart/2005/8/layout/pyramid1"/>
    <dgm:cxn modelId="{2C4D3D06-53E2-458E-8DC5-E9A6243220AF}" type="presParOf" srcId="{774F09D4-71C4-448D-A158-04F4972C80F3}" destId="{8D898A0E-6A1E-45C7-B8BC-7B2C03776164}" srcOrd="1" destOrd="0" presId="urn:microsoft.com/office/officeart/2005/8/layout/pyramid1"/>
    <dgm:cxn modelId="{F5FE99D4-772A-4565-B985-299CD4485F7D}" type="presParOf" srcId="{EE2FE403-9C50-4B6C-8507-1AE53396A55E}" destId="{2E64A260-B100-4703-8A70-B80037812A48}" srcOrd="1" destOrd="0" presId="urn:microsoft.com/office/officeart/2005/8/layout/pyramid1"/>
    <dgm:cxn modelId="{C4EC4D08-C98B-466E-B3A9-8C5023FE12BF}" type="presParOf" srcId="{2E64A260-B100-4703-8A70-B80037812A48}" destId="{18B11BDC-ECD6-42B5-9783-3299CDE9C6BC}" srcOrd="0" destOrd="0" presId="urn:microsoft.com/office/officeart/2005/8/layout/pyramid1"/>
    <dgm:cxn modelId="{E3DCA6CF-EBF1-4C40-9721-DDA61657C791}" type="presParOf" srcId="{2E64A260-B100-4703-8A70-B80037812A48}" destId="{B6D63BE2-6A96-43A4-A119-FA8295FE99A1}" srcOrd="1" destOrd="0" presId="urn:microsoft.com/office/officeart/2005/8/layout/pyramid1"/>
    <dgm:cxn modelId="{BE1C12A6-510B-4209-A907-82F80649C9AB}" type="presParOf" srcId="{EE2FE403-9C50-4B6C-8507-1AE53396A55E}" destId="{E7FFC7F4-D7AF-40CD-952E-9AD42DE7B527}" srcOrd="2" destOrd="0" presId="urn:microsoft.com/office/officeart/2005/8/layout/pyramid1"/>
    <dgm:cxn modelId="{E7AA9B31-0182-48DA-A353-39E6EBFFA11A}" type="presParOf" srcId="{E7FFC7F4-D7AF-40CD-952E-9AD42DE7B527}" destId="{7DE667C9-A1A9-4716-9ACB-8C865D8FDFCF}" srcOrd="0" destOrd="0" presId="urn:microsoft.com/office/officeart/2005/8/layout/pyramid1"/>
    <dgm:cxn modelId="{67ADE229-D318-4B27-8FB7-52A274FCF89C}" type="presParOf" srcId="{E7FFC7F4-D7AF-40CD-952E-9AD42DE7B527}" destId="{E3F783CD-3C39-41C5-8A2C-9BE6A3A7AFC0}"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FD0A673-C96C-458B-A442-397CCF196A7F}" type="doc">
      <dgm:prSet loTypeId="urn:microsoft.com/office/officeart/2005/8/layout/pyramid2" loCatId="pyramid" qsTypeId="urn:microsoft.com/office/officeart/2005/8/quickstyle/3d2" qsCatId="3D" csTypeId="urn:microsoft.com/office/officeart/2005/8/colors/accent1_2" csCatId="accent1" phldr="1"/>
      <dgm:spPr/>
    </dgm:pt>
    <dgm:pt modelId="{CCEFB39A-3EA0-432B-B171-01FB8BB5280D}">
      <dgm:prSet phldrT="[Text]"/>
      <dgm:spPr/>
      <dgm:t>
        <a:bodyPr/>
        <a:lstStyle/>
        <a:p>
          <a:r>
            <a:rPr lang="en-GB" dirty="0"/>
            <a:t>Elected members and officers with a national remit (pop. millions)</a:t>
          </a:r>
        </a:p>
      </dgm:t>
    </dgm:pt>
    <dgm:pt modelId="{BF361505-82D0-457A-BF48-C8E5B280EF6C}" type="parTrans" cxnId="{1DF32B32-A3CF-4402-967C-2584A6F4194C}">
      <dgm:prSet/>
      <dgm:spPr/>
      <dgm:t>
        <a:bodyPr/>
        <a:lstStyle/>
        <a:p>
          <a:endParaRPr lang="en-GB"/>
        </a:p>
      </dgm:t>
    </dgm:pt>
    <dgm:pt modelId="{9533B47D-9E3A-449D-B78F-2A90783C7B26}" type="sibTrans" cxnId="{1DF32B32-A3CF-4402-967C-2584A6F4194C}">
      <dgm:prSet/>
      <dgm:spPr/>
      <dgm:t>
        <a:bodyPr/>
        <a:lstStyle/>
        <a:p>
          <a:endParaRPr lang="en-GB"/>
        </a:p>
      </dgm:t>
    </dgm:pt>
    <dgm:pt modelId="{0D4DBCA0-DF30-44D0-AB91-FC7A03989E34}">
      <dgm:prSet phldrT="[Text]"/>
      <dgm:spPr/>
      <dgm:t>
        <a:bodyPr/>
        <a:lstStyle/>
        <a:p>
          <a:r>
            <a:rPr lang="en-GB" dirty="0"/>
            <a:t>A local authority or city-wide remit (pop. hundreds of thousands)</a:t>
          </a:r>
        </a:p>
      </dgm:t>
    </dgm:pt>
    <dgm:pt modelId="{F5CB7D73-6B5E-482C-BDCB-2B80D26DA92B}" type="parTrans" cxnId="{2174D507-E2FA-481B-A80B-1B855C966192}">
      <dgm:prSet/>
      <dgm:spPr/>
      <dgm:t>
        <a:bodyPr/>
        <a:lstStyle/>
        <a:p>
          <a:endParaRPr lang="en-GB"/>
        </a:p>
      </dgm:t>
    </dgm:pt>
    <dgm:pt modelId="{FE6A296C-1676-4F71-B758-07817F9D0E99}" type="sibTrans" cxnId="{2174D507-E2FA-481B-A80B-1B855C966192}">
      <dgm:prSet/>
      <dgm:spPr/>
      <dgm:t>
        <a:bodyPr/>
        <a:lstStyle/>
        <a:p>
          <a:endParaRPr lang="en-GB"/>
        </a:p>
      </dgm:t>
    </dgm:pt>
    <dgm:pt modelId="{B5ADC04B-6C36-4FB9-9711-6789C086ABDD}">
      <dgm:prSet phldrT="[Text]"/>
      <dgm:spPr/>
      <dgm:t>
        <a:bodyPr/>
        <a:lstStyle/>
        <a:p>
          <a:r>
            <a:rPr lang="en-GB" dirty="0"/>
            <a:t>A neighbourhood, very local or grassroots remit. Face-to-face. (pop. Thousands)</a:t>
          </a:r>
        </a:p>
      </dgm:t>
    </dgm:pt>
    <dgm:pt modelId="{D606CC87-672D-479D-AEE8-14EFD6F1492E}" type="parTrans" cxnId="{AC71E707-99BF-4E04-BE7F-52B9771D5D9B}">
      <dgm:prSet/>
      <dgm:spPr/>
      <dgm:t>
        <a:bodyPr/>
        <a:lstStyle/>
        <a:p>
          <a:endParaRPr lang="en-GB"/>
        </a:p>
      </dgm:t>
    </dgm:pt>
    <dgm:pt modelId="{D9E6FD40-6E18-49A7-B52F-A714B65DD7FF}" type="sibTrans" cxnId="{AC71E707-99BF-4E04-BE7F-52B9771D5D9B}">
      <dgm:prSet/>
      <dgm:spPr/>
      <dgm:t>
        <a:bodyPr/>
        <a:lstStyle/>
        <a:p>
          <a:endParaRPr lang="en-GB"/>
        </a:p>
      </dgm:t>
    </dgm:pt>
    <dgm:pt modelId="{A1268D2E-1C84-43C5-AAD7-7EF6BDFD221D}" type="pres">
      <dgm:prSet presAssocID="{DFD0A673-C96C-458B-A442-397CCF196A7F}" presName="compositeShape" presStyleCnt="0">
        <dgm:presLayoutVars>
          <dgm:dir/>
          <dgm:resizeHandles/>
        </dgm:presLayoutVars>
      </dgm:prSet>
      <dgm:spPr/>
    </dgm:pt>
    <dgm:pt modelId="{9697BC3B-90C3-4B27-93AC-4E48DEAE66BC}" type="pres">
      <dgm:prSet presAssocID="{DFD0A673-C96C-458B-A442-397CCF196A7F}" presName="pyramid" presStyleLbl="node1" presStyleIdx="0" presStyleCnt="1"/>
      <dgm:spPr/>
    </dgm:pt>
    <dgm:pt modelId="{40C3CAC0-9718-47C9-A253-73B677219666}" type="pres">
      <dgm:prSet presAssocID="{DFD0A673-C96C-458B-A442-397CCF196A7F}" presName="theList" presStyleCnt="0"/>
      <dgm:spPr/>
    </dgm:pt>
    <dgm:pt modelId="{15156E99-A692-4A58-8503-614B030217E5}" type="pres">
      <dgm:prSet presAssocID="{CCEFB39A-3EA0-432B-B171-01FB8BB5280D}" presName="aNode" presStyleLbl="fgAcc1" presStyleIdx="0" presStyleCnt="3">
        <dgm:presLayoutVars>
          <dgm:bulletEnabled val="1"/>
        </dgm:presLayoutVars>
      </dgm:prSet>
      <dgm:spPr/>
    </dgm:pt>
    <dgm:pt modelId="{16D0F71F-8A79-40DA-A019-538F5EAE6022}" type="pres">
      <dgm:prSet presAssocID="{CCEFB39A-3EA0-432B-B171-01FB8BB5280D}" presName="aSpace" presStyleCnt="0"/>
      <dgm:spPr/>
    </dgm:pt>
    <dgm:pt modelId="{D043614A-22B8-4D0F-829F-4B790286625C}" type="pres">
      <dgm:prSet presAssocID="{0D4DBCA0-DF30-44D0-AB91-FC7A03989E34}" presName="aNode" presStyleLbl="fgAcc1" presStyleIdx="1" presStyleCnt="3">
        <dgm:presLayoutVars>
          <dgm:bulletEnabled val="1"/>
        </dgm:presLayoutVars>
      </dgm:prSet>
      <dgm:spPr/>
    </dgm:pt>
    <dgm:pt modelId="{C76E8B97-D32C-4DEA-9F23-C07802EB3C32}" type="pres">
      <dgm:prSet presAssocID="{0D4DBCA0-DF30-44D0-AB91-FC7A03989E34}" presName="aSpace" presStyleCnt="0"/>
      <dgm:spPr/>
    </dgm:pt>
    <dgm:pt modelId="{E3AF7F98-AA20-49A3-9832-236FAD37FFA9}" type="pres">
      <dgm:prSet presAssocID="{B5ADC04B-6C36-4FB9-9711-6789C086ABDD}" presName="aNode" presStyleLbl="fgAcc1" presStyleIdx="2" presStyleCnt="3">
        <dgm:presLayoutVars>
          <dgm:bulletEnabled val="1"/>
        </dgm:presLayoutVars>
      </dgm:prSet>
      <dgm:spPr/>
    </dgm:pt>
    <dgm:pt modelId="{B06F5ECA-B265-423E-9C64-C24470D5619A}" type="pres">
      <dgm:prSet presAssocID="{B5ADC04B-6C36-4FB9-9711-6789C086ABDD}" presName="aSpace" presStyleCnt="0"/>
      <dgm:spPr/>
    </dgm:pt>
  </dgm:ptLst>
  <dgm:cxnLst>
    <dgm:cxn modelId="{2174D507-E2FA-481B-A80B-1B855C966192}" srcId="{DFD0A673-C96C-458B-A442-397CCF196A7F}" destId="{0D4DBCA0-DF30-44D0-AB91-FC7A03989E34}" srcOrd="1" destOrd="0" parTransId="{F5CB7D73-6B5E-482C-BDCB-2B80D26DA92B}" sibTransId="{FE6A296C-1676-4F71-B758-07817F9D0E99}"/>
    <dgm:cxn modelId="{AC71E707-99BF-4E04-BE7F-52B9771D5D9B}" srcId="{DFD0A673-C96C-458B-A442-397CCF196A7F}" destId="{B5ADC04B-6C36-4FB9-9711-6789C086ABDD}" srcOrd="2" destOrd="0" parTransId="{D606CC87-672D-479D-AEE8-14EFD6F1492E}" sibTransId="{D9E6FD40-6E18-49A7-B52F-A714B65DD7FF}"/>
    <dgm:cxn modelId="{55D64120-6050-4C1B-9DDE-8FBBDEEF050F}" type="presOf" srcId="{CCEFB39A-3EA0-432B-B171-01FB8BB5280D}" destId="{15156E99-A692-4A58-8503-614B030217E5}" srcOrd="0" destOrd="0" presId="urn:microsoft.com/office/officeart/2005/8/layout/pyramid2"/>
    <dgm:cxn modelId="{1DF32B32-A3CF-4402-967C-2584A6F4194C}" srcId="{DFD0A673-C96C-458B-A442-397CCF196A7F}" destId="{CCEFB39A-3EA0-432B-B171-01FB8BB5280D}" srcOrd="0" destOrd="0" parTransId="{BF361505-82D0-457A-BF48-C8E5B280EF6C}" sibTransId="{9533B47D-9E3A-449D-B78F-2A90783C7B26}"/>
    <dgm:cxn modelId="{83DB1B53-6039-4572-9F03-1BD653F2993E}" type="presOf" srcId="{DFD0A673-C96C-458B-A442-397CCF196A7F}" destId="{A1268D2E-1C84-43C5-AAD7-7EF6BDFD221D}" srcOrd="0" destOrd="0" presId="urn:microsoft.com/office/officeart/2005/8/layout/pyramid2"/>
    <dgm:cxn modelId="{2D439CAC-D075-4A74-A5FA-075EAA9931E8}" type="presOf" srcId="{0D4DBCA0-DF30-44D0-AB91-FC7A03989E34}" destId="{D043614A-22B8-4D0F-829F-4B790286625C}" srcOrd="0" destOrd="0" presId="urn:microsoft.com/office/officeart/2005/8/layout/pyramid2"/>
    <dgm:cxn modelId="{839D2AC1-1AC0-4F7A-BEE8-90E4B932FF35}" type="presOf" srcId="{B5ADC04B-6C36-4FB9-9711-6789C086ABDD}" destId="{E3AF7F98-AA20-49A3-9832-236FAD37FFA9}" srcOrd="0" destOrd="0" presId="urn:microsoft.com/office/officeart/2005/8/layout/pyramid2"/>
    <dgm:cxn modelId="{19C668FF-009C-4B47-BA41-1E58F4293BEC}" type="presParOf" srcId="{A1268D2E-1C84-43C5-AAD7-7EF6BDFD221D}" destId="{9697BC3B-90C3-4B27-93AC-4E48DEAE66BC}" srcOrd="0" destOrd="0" presId="urn:microsoft.com/office/officeart/2005/8/layout/pyramid2"/>
    <dgm:cxn modelId="{6D3AE495-FBFD-41DC-9FE2-FDD839404BCD}" type="presParOf" srcId="{A1268D2E-1C84-43C5-AAD7-7EF6BDFD221D}" destId="{40C3CAC0-9718-47C9-A253-73B677219666}" srcOrd="1" destOrd="0" presId="urn:microsoft.com/office/officeart/2005/8/layout/pyramid2"/>
    <dgm:cxn modelId="{B18F0BAE-36A4-4EBC-AB25-95536F8737FF}" type="presParOf" srcId="{40C3CAC0-9718-47C9-A253-73B677219666}" destId="{15156E99-A692-4A58-8503-614B030217E5}" srcOrd="0" destOrd="0" presId="urn:microsoft.com/office/officeart/2005/8/layout/pyramid2"/>
    <dgm:cxn modelId="{5AB3A511-5578-469B-895F-E045165CCE42}" type="presParOf" srcId="{40C3CAC0-9718-47C9-A253-73B677219666}" destId="{16D0F71F-8A79-40DA-A019-538F5EAE6022}" srcOrd="1" destOrd="0" presId="urn:microsoft.com/office/officeart/2005/8/layout/pyramid2"/>
    <dgm:cxn modelId="{FA98B33D-D79D-4E86-BE4E-385BBADF7C26}" type="presParOf" srcId="{40C3CAC0-9718-47C9-A253-73B677219666}" destId="{D043614A-22B8-4D0F-829F-4B790286625C}" srcOrd="2" destOrd="0" presId="urn:microsoft.com/office/officeart/2005/8/layout/pyramid2"/>
    <dgm:cxn modelId="{879F12C1-8B39-41B4-BD22-3A9DE21C1D64}" type="presParOf" srcId="{40C3CAC0-9718-47C9-A253-73B677219666}" destId="{C76E8B97-D32C-4DEA-9F23-C07802EB3C32}" srcOrd="3" destOrd="0" presId="urn:microsoft.com/office/officeart/2005/8/layout/pyramid2"/>
    <dgm:cxn modelId="{0B4C7B8A-6DAE-4325-A948-59D99E96C640}" type="presParOf" srcId="{40C3CAC0-9718-47C9-A253-73B677219666}" destId="{E3AF7F98-AA20-49A3-9832-236FAD37FFA9}" srcOrd="4" destOrd="0" presId="urn:microsoft.com/office/officeart/2005/8/layout/pyramid2"/>
    <dgm:cxn modelId="{EA340CC6-C60F-4488-8E31-0E5E93A4657C}" type="presParOf" srcId="{40C3CAC0-9718-47C9-A253-73B677219666}" destId="{B06F5ECA-B265-423E-9C64-C24470D5619A}"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38FA49-2474-4BF9-8C1A-CB2B97B6E6E0}" type="doc">
      <dgm:prSet loTypeId="urn:microsoft.com/office/officeart/2005/8/layout/cycle3" loCatId="cycle" qsTypeId="urn:microsoft.com/office/officeart/2005/8/quickstyle/3d1" qsCatId="3D" csTypeId="urn:microsoft.com/office/officeart/2005/8/colors/colorful1" csCatId="colorful" phldr="1"/>
      <dgm:spPr/>
      <dgm:t>
        <a:bodyPr/>
        <a:lstStyle/>
        <a:p>
          <a:endParaRPr lang="en-GB"/>
        </a:p>
      </dgm:t>
    </dgm:pt>
    <dgm:pt modelId="{0A921E99-9474-4C96-BEA0-D188870EBA13}">
      <dgm:prSet phldrT="[Text]"/>
      <dgm:spPr/>
      <dgm:t>
        <a:bodyPr/>
        <a:lstStyle/>
        <a:p>
          <a:r>
            <a:rPr lang="en-GB" dirty="0"/>
            <a:t>A. Friendship</a:t>
          </a:r>
        </a:p>
      </dgm:t>
    </dgm:pt>
    <dgm:pt modelId="{3F95CC72-F971-409C-A2A7-D3AE35773007}" type="parTrans" cxnId="{01FCE53F-3FA1-4F00-A46B-810A33BF97D3}">
      <dgm:prSet/>
      <dgm:spPr/>
      <dgm:t>
        <a:bodyPr/>
        <a:lstStyle/>
        <a:p>
          <a:endParaRPr lang="en-GB"/>
        </a:p>
      </dgm:t>
    </dgm:pt>
    <dgm:pt modelId="{B6D19B6B-3067-47B7-8899-05905C828A4A}" type="sibTrans" cxnId="{01FCE53F-3FA1-4F00-A46B-810A33BF97D3}">
      <dgm:prSet/>
      <dgm:spPr/>
      <dgm:t>
        <a:bodyPr/>
        <a:lstStyle/>
        <a:p>
          <a:endParaRPr lang="en-GB"/>
        </a:p>
      </dgm:t>
    </dgm:pt>
    <dgm:pt modelId="{0F0E9022-3FE9-4B64-BC19-090DE1EEC6E9}">
      <dgm:prSet phldrT="[Text]"/>
      <dgm:spPr/>
      <dgm:t>
        <a:bodyPr/>
        <a:lstStyle/>
        <a:p>
          <a:r>
            <a:rPr lang="en-GB" dirty="0"/>
            <a:t>B. Member activities</a:t>
          </a:r>
        </a:p>
      </dgm:t>
    </dgm:pt>
    <dgm:pt modelId="{0950BC8C-4964-4AB4-A841-A727E2176E15}" type="parTrans" cxnId="{6B757D49-0BFC-4E0F-932F-8EAA22C31DF6}">
      <dgm:prSet/>
      <dgm:spPr/>
      <dgm:t>
        <a:bodyPr/>
        <a:lstStyle/>
        <a:p>
          <a:endParaRPr lang="en-GB"/>
        </a:p>
      </dgm:t>
    </dgm:pt>
    <dgm:pt modelId="{2B7EC830-2C14-4E22-AB07-F425C0DC557F}" type="sibTrans" cxnId="{6B757D49-0BFC-4E0F-932F-8EAA22C31DF6}">
      <dgm:prSet/>
      <dgm:spPr/>
      <dgm:t>
        <a:bodyPr/>
        <a:lstStyle/>
        <a:p>
          <a:endParaRPr lang="en-GB"/>
        </a:p>
      </dgm:t>
    </dgm:pt>
    <dgm:pt modelId="{1D82030E-9738-40C6-BC19-D2C5A8D19328}">
      <dgm:prSet phldrT="[Text]"/>
      <dgm:spPr/>
      <dgm:t>
        <a:bodyPr/>
        <a:lstStyle/>
        <a:p>
          <a:r>
            <a:rPr lang="en-GB" dirty="0"/>
            <a:t>C. Advocacy/ influence</a:t>
          </a:r>
        </a:p>
      </dgm:t>
    </dgm:pt>
    <dgm:pt modelId="{8CB2DB1F-A735-486C-944A-54C0605BB4D9}" type="parTrans" cxnId="{EFBA265E-780D-4ECA-BEDB-47DD3CCAC21C}">
      <dgm:prSet/>
      <dgm:spPr/>
      <dgm:t>
        <a:bodyPr/>
        <a:lstStyle/>
        <a:p>
          <a:endParaRPr lang="en-GB"/>
        </a:p>
      </dgm:t>
    </dgm:pt>
    <dgm:pt modelId="{997F4ADA-D213-4D24-B2E5-678DF4100526}" type="sibTrans" cxnId="{EFBA265E-780D-4ECA-BEDB-47DD3CCAC21C}">
      <dgm:prSet/>
      <dgm:spPr/>
      <dgm:t>
        <a:bodyPr/>
        <a:lstStyle/>
        <a:p>
          <a:endParaRPr lang="en-GB"/>
        </a:p>
      </dgm:t>
    </dgm:pt>
    <dgm:pt modelId="{DCCF44AD-010A-497B-AEA0-CADFDF072419}">
      <dgm:prSet phldrT="[Text]"/>
      <dgm:spPr/>
      <dgm:t>
        <a:bodyPr/>
        <a:lstStyle/>
        <a:p>
          <a:r>
            <a:rPr lang="en-GB" dirty="0"/>
            <a:t>D. Public service</a:t>
          </a:r>
        </a:p>
      </dgm:t>
    </dgm:pt>
    <dgm:pt modelId="{2856E82F-6432-4B4F-9EBA-7FE293BDF5AC}" type="parTrans" cxnId="{B11ECE7E-6F73-4C8C-A951-C7A981717A5C}">
      <dgm:prSet/>
      <dgm:spPr/>
      <dgm:t>
        <a:bodyPr/>
        <a:lstStyle/>
        <a:p>
          <a:endParaRPr lang="en-GB"/>
        </a:p>
      </dgm:t>
    </dgm:pt>
    <dgm:pt modelId="{54BD4E52-0B7A-44E6-AF8C-BF82D4AC3390}" type="sibTrans" cxnId="{B11ECE7E-6F73-4C8C-A951-C7A981717A5C}">
      <dgm:prSet/>
      <dgm:spPr/>
      <dgm:t>
        <a:bodyPr/>
        <a:lstStyle/>
        <a:p>
          <a:endParaRPr lang="en-GB"/>
        </a:p>
      </dgm:t>
    </dgm:pt>
    <dgm:pt modelId="{CE9A9278-82EE-4B11-9798-58818CB6F144}">
      <dgm:prSet phldrT="[Text]"/>
      <dgm:spPr/>
      <dgm:t>
        <a:bodyPr/>
        <a:lstStyle/>
        <a:p>
          <a:r>
            <a:rPr lang="en-GB" dirty="0"/>
            <a:t>E. Collaboration with authorities</a:t>
          </a:r>
        </a:p>
      </dgm:t>
    </dgm:pt>
    <dgm:pt modelId="{48242C35-F955-459D-BC51-E93566B20C00}" type="parTrans" cxnId="{9AA562E8-A252-4C96-9CD4-C883B470B2FD}">
      <dgm:prSet/>
      <dgm:spPr/>
      <dgm:t>
        <a:bodyPr/>
        <a:lstStyle/>
        <a:p>
          <a:endParaRPr lang="en-GB"/>
        </a:p>
      </dgm:t>
    </dgm:pt>
    <dgm:pt modelId="{EEA7E530-16E7-4980-909A-C45D05008EA6}" type="sibTrans" cxnId="{9AA562E8-A252-4C96-9CD4-C883B470B2FD}">
      <dgm:prSet/>
      <dgm:spPr/>
      <dgm:t>
        <a:bodyPr/>
        <a:lstStyle/>
        <a:p>
          <a:endParaRPr lang="en-GB"/>
        </a:p>
      </dgm:t>
    </dgm:pt>
    <dgm:pt modelId="{0577436D-6D1D-4FF7-8891-5DC01076FA79}">
      <dgm:prSet/>
      <dgm:spPr/>
      <dgm:t>
        <a:bodyPr/>
        <a:lstStyle/>
        <a:p>
          <a:r>
            <a:rPr lang="en-GB" dirty="0"/>
            <a:t>F. Local economic development</a:t>
          </a:r>
        </a:p>
      </dgm:t>
    </dgm:pt>
    <dgm:pt modelId="{B7CE51ED-3B5C-4143-83D3-B3D912713C7F}" type="parTrans" cxnId="{FD4336F1-7AD8-4077-916B-1FD3F5F17108}">
      <dgm:prSet/>
      <dgm:spPr/>
      <dgm:t>
        <a:bodyPr/>
        <a:lstStyle/>
        <a:p>
          <a:endParaRPr lang="en-GB"/>
        </a:p>
      </dgm:t>
    </dgm:pt>
    <dgm:pt modelId="{FB66D2F5-C55F-4650-B0E0-B28FE6B34E59}" type="sibTrans" cxnId="{FD4336F1-7AD8-4077-916B-1FD3F5F17108}">
      <dgm:prSet/>
      <dgm:spPr/>
      <dgm:t>
        <a:bodyPr/>
        <a:lstStyle/>
        <a:p>
          <a:endParaRPr lang="en-GB"/>
        </a:p>
      </dgm:t>
    </dgm:pt>
    <dgm:pt modelId="{8EE7F1FA-4781-48CC-BE19-5084C3B38957}" type="pres">
      <dgm:prSet presAssocID="{5538FA49-2474-4BF9-8C1A-CB2B97B6E6E0}" presName="Name0" presStyleCnt="0">
        <dgm:presLayoutVars>
          <dgm:dir/>
          <dgm:resizeHandles val="exact"/>
        </dgm:presLayoutVars>
      </dgm:prSet>
      <dgm:spPr/>
    </dgm:pt>
    <dgm:pt modelId="{45F38229-47EC-4F33-9229-95460AE4C277}" type="pres">
      <dgm:prSet presAssocID="{5538FA49-2474-4BF9-8C1A-CB2B97B6E6E0}" presName="cycle" presStyleCnt="0"/>
      <dgm:spPr/>
    </dgm:pt>
    <dgm:pt modelId="{4843A5A0-0A1B-471B-9744-C741AD18DA1F}" type="pres">
      <dgm:prSet presAssocID="{0A921E99-9474-4C96-BEA0-D188870EBA13}" presName="nodeFirstNode" presStyleLbl="node1" presStyleIdx="0" presStyleCnt="6">
        <dgm:presLayoutVars>
          <dgm:bulletEnabled val="1"/>
        </dgm:presLayoutVars>
      </dgm:prSet>
      <dgm:spPr/>
    </dgm:pt>
    <dgm:pt modelId="{2CFCF900-5CC3-4C89-996A-D20702163E54}" type="pres">
      <dgm:prSet presAssocID="{B6D19B6B-3067-47B7-8899-05905C828A4A}" presName="sibTransFirstNode" presStyleLbl="bgShp" presStyleIdx="0" presStyleCnt="1"/>
      <dgm:spPr/>
    </dgm:pt>
    <dgm:pt modelId="{9B917502-E6EA-4F4E-A05B-59CB5ACA2A5F}" type="pres">
      <dgm:prSet presAssocID="{0F0E9022-3FE9-4B64-BC19-090DE1EEC6E9}" presName="nodeFollowingNodes" presStyleLbl="node1" presStyleIdx="1" presStyleCnt="6">
        <dgm:presLayoutVars>
          <dgm:bulletEnabled val="1"/>
        </dgm:presLayoutVars>
      </dgm:prSet>
      <dgm:spPr/>
    </dgm:pt>
    <dgm:pt modelId="{367348C3-416E-4F67-B9F8-A0AAD272A95D}" type="pres">
      <dgm:prSet presAssocID="{1D82030E-9738-40C6-BC19-D2C5A8D19328}" presName="nodeFollowingNodes" presStyleLbl="node1" presStyleIdx="2" presStyleCnt="6">
        <dgm:presLayoutVars>
          <dgm:bulletEnabled val="1"/>
        </dgm:presLayoutVars>
      </dgm:prSet>
      <dgm:spPr/>
    </dgm:pt>
    <dgm:pt modelId="{24673804-C2E5-4079-A65C-EE810777D3D2}" type="pres">
      <dgm:prSet presAssocID="{DCCF44AD-010A-497B-AEA0-CADFDF072419}" presName="nodeFollowingNodes" presStyleLbl="node1" presStyleIdx="3" presStyleCnt="6">
        <dgm:presLayoutVars>
          <dgm:bulletEnabled val="1"/>
        </dgm:presLayoutVars>
      </dgm:prSet>
      <dgm:spPr/>
    </dgm:pt>
    <dgm:pt modelId="{77CD0491-426E-45FA-B304-56FD5C92DB06}" type="pres">
      <dgm:prSet presAssocID="{CE9A9278-82EE-4B11-9798-58818CB6F144}" presName="nodeFollowingNodes" presStyleLbl="node1" presStyleIdx="4" presStyleCnt="6">
        <dgm:presLayoutVars>
          <dgm:bulletEnabled val="1"/>
        </dgm:presLayoutVars>
      </dgm:prSet>
      <dgm:spPr/>
    </dgm:pt>
    <dgm:pt modelId="{B3369541-83EF-4CE4-8685-844D69BFBBBA}" type="pres">
      <dgm:prSet presAssocID="{0577436D-6D1D-4FF7-8891-5DC01076FA79}" presName="nodeFollowingNodes" presStyleLbl="node1" presStyleIdx="5" presStyleCnt="6">
        <dgm:presLayoutVars>
          <dgm:bulletEnabled val="1"/>
        </dgm:presLayoutVars>
      </dgm:prSet>
      <dgm:spPr/>
    </dgm:pt>
  </dgm:ptLst>
  <dgm:cxnLst>
    <dgm:cxn modelId="{01FCE53F-3FA1-4F00-A46B-810A33BF97D3}" srcId="{5538FA49-2474-4BF9-8C1A-CB2B97B6E6E0}" destId="{0A921E99-9474-4C96-BEA0-D188870EBA13}" srcOrd="0" destOrd="0" parTransId="{3F95CC72-F971-409C-A2A7-D3AE35773007}" sibTransId="{B6D19B6B-3067-47B7-8899-05905C828A4A}"/>
    <dgm:cxn modelId="{EFBA265E-780D-4ECA-BEDB-47DD3CCAC21C}" srcId="{5538FA49-2474-4BF9-8C1A-CB2B97B6E6E0}" destId="{1D82030E-9738-40C6-BC19-D2C5A8D19328}" srcOrd="2" destOrd="0" parTransId="{8CB2DB1F-A735-486C-944A-54C0605BB4D9}" sibTransId="{997F4ADA-D213-4D24-B2E5-678DF4100526}"/>
    <dgm:cxn modelId="{6B757D49-0BFC-4E0F-932F-8EAA22C31DF6}" srcId="{5538FA49-2474-4BF9-8C1A-CB2B97B6E6E0}" destId="{0F0E9022-3FE9-4B64-BC19-090DE1EEC6E9}" srcOrd="1" destOrd="0" parTransId="{0950BC8C-4964-4AB4-A841-A727E2176E15}" sibTransId="{2B7EC830-2C14-4E22-AB07-F425C0DC557F}"/>
    <dgm:cxn modelId="{B11ECE7E-6F73-4C8C-A951-C7A981717A5C}" srcId="{5538FA49-2474-4BF9-8C1A-CB2B97B6E6E0}" destId="{DCCF44AD-010A-497B-AEA0-CADFDF072419}" srcOrd="3" destOrd="0" parTransId="{2856E82F-6432-4B4F-9EBA-7FE293BDF5AC}" sibTransId="{54BD4E52-0B7A-44E6-AF8C-BF82D4AC3390}"/>
    <dgm:cxn modelId="{E223638C-B77F-4AB3-84F7-BE7BF997AC30}" type="presOf" srcId="{5538FA49-2474-4BF9-8C1A-CB2B97B6E6E0}" destId="{8EE7F1FA-4781-48CC-BE19-5084C3B38957}" srcOrd="0" destOrd="0" presId="urn:microsoft.com/office/officeart/2005/8/layout/cycle3"/>
    <dgm:cxn modelId="{406EFD9B-EF71-478F-8D3A-A77E6FB289D4}" type="presOf" srcId="{B6D19B6B-3067-47B7-8899-05905C828A4A}" destId="{2CFCF900-5CC3-4C89-996A-D20702163E54}" srcOrd="0" destOrd="0" presId="urn:microsoft.com/office/officeart/2005/8/layout/cycle3"/>
    <dgm:cxn modelId="{52DF3DA4-CC14-4750-97CA-33221F1BCEEC}" type="presOf" srcId="{0577436D-6D1D-4FF7-8891-5DC01076FA79}" destId="{B3369541-83EF-4CE4-8685-844D69BFBBBA}" srcOrd="0" destOrd="0" presId="urn:microsoft.com/office/officeart/2005/8/layout/cycle3"/>
    <dgm:cxn modelId="{14AB4DA9-36CB-439A-885A-AC098D54870E}" type="presOf" srcId="{0F0E9022-3FE9-4B64-BC19-090DE1EEC6E9}" destId="{9B917502-E6EA-4F4E-A05B-59CB5ACA2A5F}" srcOrd="0" destOrd="0" presId="urn:microsoft.com/office/officeart/2005/8/layout/cycle3"/>
    <dgm:cxn modelId="{6FDEABC9-A0EE-4323-88E3-305DC44AAD75}" type="presOf" srcId="{1D82030E-9738-40C6-BC19-D2C5A8D19328}" destId="{367348C3-416E-4F67-B9F8-A0AAD272A95D}" srcOrd="0" destOrd="0" presId="urn:microsoft.com/office/officeart/2005/8/layout/cycle3"/>
    <dgm:cxn modelId="{58800DE6-EE82-4DC2-A510-A739E8E73CC7}" type="presOf" srcId="{CE9A9278-82EE-4B11-9798-58818CB6F144}" destId="{77CD0491-426E-45FA-B304-56FD5C92DB06}" srcOrd="0" destOrd="0" presId="urn:microsoft.com/office/officeart/2005/8/layout/cycle3"/>
    <dgm:cxn modelId="{74C906E7-724D-4F0B-BFFB-CA42501A8073}" type="presOf" srcId="{DCCF44AD-010A-497B-AEA0-CADFDF072419}" destId="{24673804-C2E5-4079-A65C-EE810777D3D2}" srcOrd="0" destOrd="0" presId="urn:microsoft.com/office/officeart/2005/8/layout/cycle3"/>
    <dgm:cxn modelId="{9AA562E8-A252-4C96-9CD4-C883B470B2FD}" srcId="{5538FA49-2474-4BF9-8C1A-CB2B97B6E6E0}" destId="{CE9A9278-82EE-4B11-9798-58818CB6F144}" srcOrd="4" destOrd="0" parTransId="{48242C35-F955-459D-BC51-E93566B20C00}" sibTransId="{EEA7E530-16E7-4980-909A-C45D05008EA6}"/>
    <dgm:cxn modelId="{24265AED-87E8-4C2F-8D7E-CED3A52F4752}" type="presOf" srcId="{0A921E99-9474-4C96-BEA0-D188870EBA13}" destId="{4843A5A0-0A1B-471B-9744-C741AD18DA1F}" srcOrd="0" destOrd="0" presId="urn:microsoft.com/office/officeart/2005/8/layout/cycle3"/>
    <dgm:cxn modelId="{FD4336F1-7AD8-4077-916B-1FD3F5F17108}" srcId="{5538FA49-2474-4BF9-8C1A-CB2B97B6E6E0}" destId="{0577436D-6D1D-4FF7-8891-5DC01076FA79}" srcOrd="5" destOrd="0" parTransId="{B7CE51ED-3B5C-4143-83D3-B3D912713C7F}" sibTransId="{FB66D2F5-C55F-4650-B0E0-B28FE6B34E59}"/>
    <dgm:cxn modelId="{7650A825-10B4-4181-9272-863A2E88DDA8}" type="presParOf" srcId="{8EE7F1FA-4781-48CC-BE19-5084C3B38957}" destId="{45F38229-47EC-4F33-9229-95460AE4C277}" srcOrd="0" destOrd="0" presId="urn:microsoft.com/office/officeart/2005/8/layout/cycle3"/>
    <dgm:cxn modelId="{F9D3BB07-DB1D-4598-897A-3895F111A43C}" type="presParOf" srcId="{45F38229-47EC-4F33-9229-95460AE4C277}" destId="{4843A5A0-0A1B-471B-9744-C741AD18DA1F}" srcOrd="0" destOrd="0" presId="urn:microsoft.com/office/officeart/2005/8/layout/cycle3"/>
    <dgm:cxn modelId="{05387DB1-4C1F-479A-80D1-221914E46F94}" type="presParOf" srcId="{45F38229-47EC-4F33-9229-95460AE4C277}" destId="{2CFCF900-5CC3-4C89-996A-D20702163E54}" srcOrd="1" destOrd="0" presId="urn:microsoft.com/office/officeart/2005/8/layout/cycle3"/>
    <dgm:cxn modelId="{3F5B399A-8C59-495E-9C5D-EF1BEAA0EC66}" type="presParOf" srcId="{45F38229-47EC-4F33-9229-95460AE4C277}" destId="{9B917502-E6EA-4F4E-A05B-59CB5ACA2A5F}" srcOrd="2" destOrd="0" presId="urn:microsoft.com/office/officeart/2005/8/layout/cycle3"/>
    <dgm:cxn modelId="{064E8007-358E-426D-BAFF-084EBBD820A5}" type="presParOf" srcId="{45F38229-47EC-4F33-9229-95460AE4C277}" destId="{367348C3-416E-4F67-B9F8-A0AAD272A95D}" srcOrd="3" destOrd="0" presId="urn:microsoft.com/office/officeart/2005/8/layout/cycle3"/>
    <dgm:cxn modelId="{333115B9-21F1-453E-9F42-DBCBC3E99A7F}" type="presParOf" srcId="{45F38229-47EC-4F33-9229-95460AE4C277}" destId="{24673804-C2E5-4079-A65C-EE810777D3D2}" srcOrd="4" destOrd="0" presId="urn:microsoft.com/office/officeart/2005/8/layout/cycle3"/>
    <dgm:cxn modelId="{AE4BFDE9-8565-44E3-AF4C-802E45DE7781}" type="presParOf" srcId="{45F38229-47EC-4F33-9229-95460AE4C277}" destId="{77CD0491-426E-45FA-B304-56FD5C92DB06}" srcOrd="5" destOrd="0" presId="urn:microsoft.com/office/officeart/2005/8/layout/cycle3"/>
    <dgm:cxn modelId="{A5A15CE3-732E-451E-B92A-9486BF8AD243}" type="presParOf" srcId="{45F38229-47EC-4F33-9229-95460AE4C277}" destId="{B3369541-83EF-4CE4-8685-844D69BFBBBA}" srcOrd="6"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0350D9A-2AD0-428F-9591-3654639F9B80}" type="doc">
      <dgm:prSet loTypeId="urn:microsoft.com/office/officeart/2005/8/layout/target1" loCatId="relationship" qsTypeId="urn:microsoft.com/office/officeart/2005/8/quickstyle/3d2" qsCatId="3D" csTypeId="urn:microsoft.com/office/officeart/2005/8/colors/accent0_1" csCatId="mainScheme" phldr="1"/>
      <dgm:spPr/>
    </dgm:pt>
    <dgm:pt modelId="{3A9A3294-AC77-4EB1-BD0F-8A4C79925C1D}">
      <dgm:prSet phldrT="[Text]"/>
      <dgm:spPr/>
      <dgm:t>
        <a:bodyPr/>
        <a:lstStyle/>
        <a:p>
          <a:r>
            <a:rPr lang="en-GB" dirty="0"/>
            <a:t>A. Active residents</a:t>
          </a:r>
        </a:p>
      </dgm:t>
    </dgm:pt>
    <dgm:pt modelId="{04E8831E-133D-40C8-BC4B-DFA1DCDAF64D}" type="parTrans" cxnId="{8FD7E7B8-8FF8-4144-9329-1EB117EDFA1F}">
      <dgm:prSet/>
      <dgm:spPr/>
      <dgm:t>
        <a:bodyPr/>
        <a:lstStyle/>
        <a:p>
          <a:endParaRPr lang="en-GB"/>
        </a:p>
      </dgm:t>
    </dgm:pt>
    <dgm:pt modelId="{501C65B7-A412-403C-9757-F0A24F3B897C}" type="sibTrans" cxnId="{8FD7E7B8-8FF8-4144-9329-1EB117EDFA1F}">
      <dgm:prSet/>
      <dgm:spPr/>
      <dgm:t>
        <a:bodyPr/>
        <a:lstStyle/>
        <a:p>
          <a:endParaRPr lang="en-GB"/>
        </a:p>
      </dgm:t>
    </dgm:pt>
    <dgm:pt modelId="{C90F1895-73A5-4F98-8DDD-F22BEBBBFBB5}">
      <dgm:prSet phldrT="[Text]"/>
      <dgm:spPr/>
      <dgm:t>
        <a:bodyPr/>
        <a:lstStyle/>
        <a:p>
          <a:r>
            <a:rPr lang="en-GB" dirty="0"/>
            <a:t>B. Helpers</a:t>
          </a:r>
        </a:p>
      </dgm:t>
    </dgm:pt>
    <dgm:pt modelId="{D144CA06-B581-4EC1-8AD2-F0148F9BBE73}" type="parTrans" cxnId="{C047E9E6-94D5-4BF2-AFAC-45B85D4A08FD}">
      <dgm:prSet/>
      <dgm:spPr/>
      <dgm:t>
        <a:bodyPr/>
        <a:lstStyle/>
        <a:p>
          <a:endParaRPr lang="en-GB"/>
        </a:p>
      </dgm:t>
    </dgm:pt>
    <dgm:pt modelId="{248BBF08-157E-4AE9-8748-33571889BD19}" type="sibTrans" cxnId="{C047E9E6-94D5-4BF2-AFAC-45B85D4A08FD}">
      <dgm:prSet/>
      <dgm:spPr/>
      <dgm:t>
        <a:bodyPr/>
        <a:lstStyle/>
        <a:p>
          <a:endParaRPr lang="en-GB"/>
        </a:p>
      </dgm:t>
    </dgm:pt>
    <dgm:pt modelId="{231375AE-076D-4FCD-9265-8CBE97F359BA}">
      <dgm:prSet phldrT="[Text]"/>
      <dgm:spPr/>
      <dgm:t>
        <a:bodyPr/>
        <a:lstStyle/>
        <a:p>
          <a:r>
            <a:rPr lang="en-GB" dirty="0"/>
            <a:t>C. Make use of</a:t>
          </a:r>
        </a:p>
      </dgm:t>
    </dgm:pt>
    <dgm:pt modelId="{AE1FE559-3EB4-4CAC-9DC5-17ADBA8E7E9D}" type="parTrans" cxnId="{3C830D09-935A-447D-9185-C28D933A290E}">
      <dgm:prSet/>
      <dgm:spPr/>
      <dgm:t>
        <a:bodyPr/>
        <a:lstStyle/>
        <a:p>
          <a:endParaRPr lang="en-GB"/>
        </a:p>
      </dgm:t>
    </dgm:pt>
    <dgm:pt modelId="{E8709F7E-461B-482F-8E1C-CBB039B5E92E}" type="sibTrans" cxnId="{3C830D09-935A-447D-9185-C28D933A290E}">
      <dgm:prSet/>
      <dgm:spPr/>
      <dgm:t>
        <a:bodyPr/>
        <a:lstStyle/>
        <a:p>
          <a:endParaRPr lang="en-GB"/>
        </a:p>
      </dgm:t>
    </dgm:pt>
    <dgm:pt modelId="{2D179042-E253-4292-96EB-BD79F6C6991E}">
      <dgm:prSet/>
      <dgm:spPr/>
      <dgm:t>
        <a:bodyPr/>
        <a:lstStyle/>
        <a:p>
          <a:r>
            <a:rPr lang="en-GB" dirty="0"/>
            <a:t>D. Uninvolved</a:t>
          </a:r>
        </a:p>
      </dgm:t>
    </dgm:pt>
    <dgm:pt modelId="{F6BF8FDF-34B7-404B-B464-5398186B2BF2}" type="parTrans" cxnId="{901B3538-2AFE-4F34-A7ED-7E6E784BBD4A}">
      <dgm:prSet/>
      <dgm:spPr/>
      <dgm:t>
        <a:bodyPr/>
        <a:lstStyle/>
        <a:p>
          <a:endParaRPr lang="en-GB"/>
        </a:p>
      </dgm:t>
    </dgm:pt>
    <dgm:pt modelId="{E6371DAE-775A-46E5-8BBC-7924C4065874}" type="sibTrans" cxnId="{901B3538-2AFE-4F34-A7ED-7E6E784BBD4A}">
      <dgm:prSet/>
      <dgm:spPr/>
      <dgm:t>
        <a:bodyPr/>
        <a:lstStyle/>
        <a:p>
          <a:endParaRPr lang="en-GB"/>
        </a:p>
      </dgm:t>
    </dgm:pt>
    <dgm:pt modelId="{B60F6FF0-10BF-4233-968B-E4E1D6555957}" type="pres">
      <dgm:prSet presAssocID="{E0350D9A-2AD0-428F-9591-3654639F9B80}" presName="composite" presStyleCnt="0">
        <dgm:presLayoutVars>
          <dgm:chMax val="5"/>
          <dgm:dir/>
          <dgm:resizeHandles val="exact"/>
        </dgm:presLayoutVars>
      </dgm:prSet>
      <dgm:spPr/>
    </dgm:pt>
    <dgm:pt modelId="{12B0E00A-1B65-4653-864D-F4DA58B2C026}" type="pres">
      <dgm:prSet presAssocID="{3A9A3294-AC77-4EB1-BD0F-8A4C79925C1D}" presName="circle1" presStyleLbl="lnNode1" presStyleIdx="0" presStyleCnt="4"/>
      <dgm:spPr/>
    </dgm:pt>
    <dgm:pt modelId="{9C45CE13-09BC-4551-91C6-45C3557677B6}" type="pres">
      <dgm:prSet presAssocID="{3A9A3294-AC77-4EB1-BD0F-8A4C79925C1D}" presName="text1" presStyleLbl="revTx" presStyleIdx="0" presStyleCnt="4">
        <dgm:presLayoutVars>
          <dgm:bulletEnabled val="1"/>
        </dgm:presLayoutVars>
      </dgm:prSet>
      <dgm:spPr/>
    </dgm:pt>
    <dgm:pt modelId="{E7203C43-1873-4826-9E5B-9E3268C1E33C}" type="pres">
      <dgm:prSet presAssocID="{3A9A3294-AC77-4EB1-BD0F-8A4C79925C1D}" presName="line1" presStyleLbl="callout" presStyleIdx="0" presStyleCnt="8"/>
      <dgm:spPr/>
    </dgm:pt>
    <dgm:pt modelId="{13910F68-E728-48C3-B122-96DE2F90B1C0}" type="pres">
      <dgm:prSet presAssocID="{3A9A3294-AC77-4EB1-BD0F-8A4C79925C1D}" presName="d1" presStyleLbl="callout" presStyleIdx="1" presStyleCnt="8"/>
      <dgm:spPr/>
    </dgm:pt>
    <dgm:pt modelId="{7C52A33E-4309-4951-825D-957E0D61C7F1}" type="pres">
      <dgm:prSet presAssocID="{C90F1895-73A5-4F98-8DDD-F22BEBBBFBB5}" presName="circle2" presStyleLbl="lnNode1" presStyleIdx="1" presStyleCnt="4"/>
      <dgm:spPr/>
    </dgm:pt>
    <dgm:pt modelId="{96278225-8DB3-4F7F-B89D-9AD97D95C71B}" type="pres">
      <dgm:prSet presAssocID="{C90F1895-73A5-4F98-8DDD-F22BEBBBFBB5}" presName="text2" presStyleLbl="revTx" presStyleIdx="1" presStyleCnt="4">
        <dgm:presLayoutVars>
          <dgm:bulletEnabled val="1"/>
        </dgm:presLayoutVars>
      </dgm:prSet>
      <dgm:spPr/>
    </dgm:pt>
    <dgm:pt modelId="{318B2786-DB32-4DB4-BBD9-8FC93E1D6B6E}" type="pres">
      <dgm:prSet presAssocID="{C90F1895-73A5-4F98-8DDD-F22BEBBBFBB5}" presName="line2" presStyleLbl="callout" presStyleIdx="2" presStyleCnt="8"/>
      <dgm:spPr/>
    </dgm:pt>
    <dgm:pt modelId="{B7B51904-DC92-4175-A4A8-A1766750BE5B}" type="pres">
      <dgm:prSet presAssocID="{C90F1895-73A5-4F98-8DDD-F22BEBBBFBB5}" presName="d2" presStyleLbl="callout" presStyleIdx="3" presStyleCnt="8"/>
      <dgm:spPr/>
    </dgm:pt>
    <dgm:pt modelId="{1FD2DC7C-E57D-43AA-B3AA-DB2309E9D7FB}" type="pres">
      <dgm:prSet presAssocID="{231375AE-076D-4FCD-9265-8CBE97F359BA}" presName="circle3" presStyleLbl="lnNode1" presStyleIdx="2" presStyleCnt="4"/>
      <dgm:spPr/>
    </dgm:pt>
    <dgm:pt modelId="{C25D2085-89E4-4D29-A177-0D3A114086E2}" type="pres">
      <dgm:prSet presAssocID="{231375AE-076D-4FCD-9265-8CBE97F359BA}" presName="text3" presStyleLbl="revTx" presStyleIdx="2" presStyleCnt="4">
        <dgm:presLayoutVars>
          <dgm:bulletEnabled val="1"/>
        </dgm:presLayoutVars>
      </dgm:prSet>
      <dgm:spPr/>
    </dgm:pt>
    <dgm:pt modelId="{5072AF99-B509-4CEC-8238-F66770E25289}" type="pres">
      <dgm:prSet presAssocID="{231375AE-076D-4FCD-9265-8CBE97F359BA}" presName="line3" presStyleLbl="callout" presStyleIdx="4" presStyleCnt="8"/>
      <dgm:spPr/>
    </dgm:pt>
    <dgm:pt modelId="{898F506D-82D2-48C8-BCC2-875E01BDA703}" type="pres">
      <dgm:prSet presAssocID="{231375AE-076D-4FCD-9265-8CBE97F359BA}" presName="d3" presStyleLbl="callout" presStyleIdx="5" presStyleCnt="8"/>
      <dgm:spPr/>
    </dgm:pt>
    <dgm:pt modelId="{D423B6C9-8F78-4C5A-835F-FB4FECF914C4}" type="pres">
      <dgm:prSet presAssocID="{2D179042-E253-4292-96EB-BD79F6C6991E}" presName="circle4" presStyleLbl="lnNode1" presStyleIdx="3" presStyleCnt="4"/>
      <dgm:spPr/>
    </dgm:pt>
    <dgm:pt modelId="{EAE31C4F-A272-4084-9910-26B34A8D9158}" type="pres">
      <dgm:prSet presAssocID="{2D179042-E253-4292-96EB-BD79F6C6991E}" presName="text4" presStyleLbl="revTx" presStyleIdx="3" presStyleCnt="4">
        <dgm:presLayoutVars>
          <dgm:bulletEnabled val="1"/>
        </dgm:presLayoutVars>
      </dgm:prSet>
      <dgm:spPr/>
    </dgm:pt>
    <dgm:pt modelId="{F87B73C1-18C0-499D-AB62-7E17ACA8C19E}" type="pres">
      <dgm:prSet presAssocID="{2D179042-E253-4292-96EB-BD79F6C6991E}" presName="line4" presStyleLbl="callout" presStyleIdx="6" presStyleCnt="8"/>
      <dgm:spPr/>
    </dgm:pt>
    <dgm:pt modelId="{2C63AF08-9D49-4EB0-81A6-DB94A50272F1}" type="pres">
      <dgm:prSet presAssocID="{2D179042-E253-4292-96EB-BD79F6C6991E}" presName="d4" presStyleLbl="callout" presStyleIdx="7" presStyleCnt="8"/>
      <dgm:spPr/>
    </dgm:pt>
  </dgm:ptLst>
  <dgm:cxnLst>
    <dgm:cxn modelId="{3C830D09-935A-447D-9185-C28D933A290E}" srcId="{E0350D9A-2AD0-428F-9591-3654639F9B80}" destId="{231375AE-076D-4FCD-9265-8CBE97F359BA}" srcOrd="2" destOrd="0" parTransId="{AE1FE559-3EB4-4CAC-9DC5-17ADBA8E7E9D}" sibTransId="{E8709F7E-461B-482F-8E1C-CBB039B5E92E}"/>
    <dgm:cxn modelId="{901B3538-2AFE-4F34-A7ED-7E6E784BBD4A}" srcId="{E0350D9A-2AD0-428F-9591-3654639F9B80}" destId="{2D179042-E253-4292-96EB-BD79F6C6991E}" srcOrd="3" destOrd="0" parTransId="{F6BF8FDF-34B7-404B-B464-5398186B2BF2}" sibTransId="{E6371DAE-775A-46E5-8BBC-7924C4065874}"/>
    <dgm:cxn modelId="{84E7D9A7-1CBF-444D-8638-D716DF066948}" type="presOf" srcId="{231375AE-076D-4FCD-9265-8CBE97F359BA}" destId="{C25D2085-89E4-4D29-A177-0D3A114086E2}" srcOrd="0" destOrd="0" presId="urn:microsoft.com/office/officeart/2005/8/layout/target1"/>
    <dgm:cxn modelId="{965263B1-62E7-4C4D-A460-3F417317E992}" type="presOf" srcId="{C90F1895-73A5-4F98-8DDD-F22BEBBBFBB5}" destId="{96278225-8DB3-4F7F-B89D-9AD97D95C71B}" srcOrd="0" destOrd="0" presId="urn:microsoft.com/office/officeart/2005/8/layout/target1"/>
    <dgm:cxn modelId="{8FD7E7B8-8FF8-4144-9329-1EB117EDFA1F}" srcId="{E0350D9A-2AD0-428F-9591-3654639F9B80}" destId="{3A9A3294-AC77-4EB1-BD0F-8A4C79925C1D}" srcOrd="0" destOrd="0" parTransId="{04E8831E-133D-40C8-BC4B-DFA1DCDAF64D}" sibTransId="{501C65B7-A412-403C-9757-F0A24F3B897C}"/>
    <dgm:cxn modelId="{410C88BA-109F-419E-A193-C8F4799A63BC}" type="presOf" srcId="{3A9A3294-AC77-4EB1-BD0F-8A4C79925C1D}" destId="{9C45CE13-09BC-4551-91C6-45C3557677B6}" srcOrd="0" destOrd="0" presId="urn:microsoft.com/office/officeart/2005/8/layout/target1"/>
    <dgm:cxn modelId="{F84C23BF-50FD-4D99-9B4C-0328ED7745F8}" type="presOf" srcId="{2D179042-E253-4292-96EB-BD79F6C6991E}" destId="{EAE31C4F-A272-4084-9910-26B34A8D9158}" srcOrd="0" destOrd="0" presId="urn:microsoft.com/office/officeart/2005/8/layout/target1"/>
    <dgm:cxn modelId="{3BDA44DD-8CAC-458A-8D65-4DBF7EFFA97B}" type="presOf" srcId="{E0350D9A-2AD0-428F-9591-3654639F9B80}" destId="{B60F6FF0-10BF-4233-968B-E4E1D6555957}" srcOrd="0" destOrd="0" presId="urn:microsoft.com/office/officeart/2005/8/layout/target1"/>
    <dgm:cxn modelId="{C047E9E6-94D5-4BF2-AFAC-45B85D4A08FD}" srcId="{E0350D9A-2AD0-428F-9591-3654639F9B80}" destId="{C90F1895-73A5-4F98-8DDD-F22BEBBBFBB5}" srcOrd="1" destOrd="0" parTransId="{D144CA06-B581-4EC1-8AD2-F0148F9BBE73}" sibTransId="{248BBF08-157E-4AE9-8748-33571889BD19}"/>
    <dgm:cxn modelId="{9CB3BC53-DEF2-466B-B9AC-28917BD20DF0}" type="presParOf" srcId="{B60F6FF0-10BF-4233-968B-E4E1D6555957}" destId="{12B0E00A-1B65-4653-864D-F4DA58B2C026}" srcOrd="0" destOrd="0" presId="urn:microsoft.com/office/officeart/2005/8/layout/target1"/>
    <dgm:cxn modelId="{40E7654D-0CF7-4A6E-B556-7365A7FB48F5}" type="presParOf" srcId="{B60F6FF0-10BF-4233-968B-E4E1D6555957}" destId="{9C45CE13-09BC-4551-91C6-45C3557677B6}" srcOrd="1" destOrd="0" presId="urn:microsoft.com/office/officeart/2005/8/layout/target1"/>
    <dgm:cxn modelId="{C82C5B9B-B88F-4BB7-9EDF-204F29F74CD1}" type="presParOf" srcId="{B60F6FF0-10BF-4233-968B-E4E1D6555957}" destId="{E7203C43-1873-4826-9E5B-9E3268C1E33C}" srcOrd="2" destOrd="0" presId="urn:microsoft.com/office/officeart/2005/8/layout/target1"/>
    <dgm:cxn modelId="{8143C15C-07F0-429A-93BF-EB5858C5EE00}" type="presParOf" srcId="{B60F6FF0-10BF-4233-968B-E4E1D6555957}" destId="{13910F68-E728-48C3-B122-96DE2F90B1C0}" srcOrd="3" destOrd="0" presId="urn:microsoft.com/office/officeart/2005/8/layout/target1"/>
    <dgm:cxn modelId="{1451D685-8C7B-4154-A68D-FBA99DE3A760}" type="presParOf" srcId="{B60F6FF0-10BF-4233-968B-E4E1D6555957}" destId="{7C52A33E-4309-4951-825D-957E0D61C7F1}" srcOrd="4" destOrd="0" presId="urn:microsoft.com/office/officeart/2005/8/layout/target1"/>
    <dgm:cxn modelId="{80CB8204-1D59-44D3-BC41-38B72C072F54}" type="presParOf" srcId="{B60F6FF0-10BF-4233-968B-E4E1D6555957}" destId="{96278225-8DB3-4F7F-B89D-9AD97D95C71B}" srcOrd="5" destOrd="0" presId="urn:microsoft.com/office/officeart/2005/8/layout/target1"/>
    <dgm:cxn modelId="{4DB58687-6443-4E4F-8364-DFBCC1D3DD66}" type="presParOf" srcId="{B60F6FF0-10BF-4233-968B-E4E1D6555957}" destId="{318B2786-DB32-4DB4-BBD9-8FC93E1D6B6E}" srcOrd="6" destOrd="0" presId="urn:microsoft.com/office/officeart/2005/8/layout/target1"/>
    <dgm:cxn modelId="{BF6FE6B0-B135-4F37-B6CB-1102DDDF479F}" type="presParOf" srcId="{B60F6FF0-10BF-4233-968B-E4E1D6555957}" destId="{B7B51904-DC92-4175-A4A8-A1766750BE5B}" srcOrd="7" destOrd="0" presId="urn:microsoft.com/office/officeart/2005/8/layout/target1"/>
    <dgm:cxn modelId="{EE1BEFE9-81A0-4CD3-BE2E-4AD3016A1756}" type="presParOf" srcId="{B60F6FF0-10BF-4233-968B-E4E1D6555957}" destId="{1FD2DC7C-E57D-43AA-B3AA-DB2309E9D7FB}" srcOrd="8" destOrd="0" presId="urn:microsoft.com/office/officeart/2005/8/layout/target1"/>
    <dgm:cxn modelId="{5EE6D727-96B5-4950-A6A9-F1CBE5CAED05}" type="presParOf" srcId="{B60F6FF0-10BF-4233-968B-E4E1D6555957}" destId="{C25D2085-89E4-4D29-A177-0D3A114086E2}" srcOrd="9" destOrd="0" presId="urn:microsoft.com/office/officeart/2005/8/layout/target1"/>
    <dgm:cxn modelId="{0552970B-0628-408C-A145-A0DC6EE27AC3}" type="presParOf" srcId="{B60F6FF0-10BF-4233-968B-E4E1D6555957}" destId="{5072AF99-B509-4CEC-8238-F66770E25289}" srcOrd="10" destOrd="0" presId="urn:microsoft.com/office/officeart/2005/8/layout/target1"/>
    <dgm:cxn modelId="{D3AF0138-F609-4CBB-AA3B-13F72150DC7B}" type="presParOf" srcId="{B60F6FF0-10BF-4233-968B-E4E1D6555957}" destId="{898F506D-82D2-48C8-BCC2-875E01BDA703}" srcOrd="11" destOrd="0" presId="urn:microsoft.com/office/officeart/2005/8/layout/target1"/>
    <dgm:cxn modelId="{F9C70131-06A0-4426-BBFE-8753D90BE51D}" type="presParOf" srcId="{B60F6FF0-10BF-4233-968B-E4E1D6555957}" destId="{D423B6C9-8F78-4C5A-835F-FB4FECF914C4}" srcOrd="12" destOrd="0" presId="urn:microsoft.com/office/officeart/2005/8/layout/target1"/>
    <dgm:cxn modelId="{5336FE6B-AB79-4EE7-BF9C-CBE3A20C9A90}" type="presParOf" srcId="{B60F6FF0-10BF-4233-968B-E4E1D6555957}" destId="{EAE31C4F-A272-4084-9910-26B34A8D9158}" srcOrd="13" destOrd="0" presId="urn:microsoft.com/office/officeart/2005/8/layout/target1"/>
    <dgm:cxn modelId="{38D02EDB-631F-459C-A316-1AD6BC7B0061}" type="presParOf" srcId="{B60F6FF0-10BF-4233-968B-E4E1D6555957}" destId="{F87B73C1-18C0-499D-AB62-7E17ACA8C19E}" srcOrd="14" destOrd="0" presId="urn:microsoft.com/office/officeart/2005/8/layout/target1"/>
    <dgm:cxn modelId="{E538862F-6BF1-4BEE-B2E4-EACC92CB6B2C}" type="presParOf" srcId="{B60F6FF0-10BF-4233-968B-E4E1D6555957}" destId="{2C63AF08-9D49-4EB0-81A6-DB94A50272F1}" srcOrd="15" destOrd="0" presId="urn:microsoft.com/office/officeart/2005/8/layout/targe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EC116C3-EDF7-4CCC-A81E-B701C57F7347}" type="doc">
      <dgm:prSet loTypeId="urn:microsoft.com/office/officeart/2005/8/layout/radial6" loCatId="cycle" qsTypeId="urn:microsoft.com/office/officeart/2005/8/quickstyle/3d1" qsCatId="3D" csTypeId="urn:microsoft.com/office/officeart/2005/8/colors/colorful1" csCatId="colorful" phldr="1"/>
      <dgm:spPr/>
      <dgm:t>
        <a:bodyPr/>
        <a:lstStyle/>
        <a:p>
          <a:endParaRPr lang="en-GB"/>
        </a:p>
      </dgm:t>
    </dgm:pt>
    <dgm:pt modelId="{6BA7A76B-43EE-4331-9C58-53D1D83B762E}">
      <dgm:prSet phldrT="[Text]" custT="1"/>
      <dgm:spPr/>
      <dgm:t>
        <a:bodyPr/>
        <a:lstStyle/>
        <a:p>
          <a:r>
            <a:rPr lang="en-GB" sz="1800" b="1" dirty="0"/>
            <a:t>Sustainable Communities</a:t>
          </a:r>
        </a:p>
      </dgm:t>
    </dgm:pt>
    <dgm:pt modelId="{A065CF3C-4501-43F5-B95A-7CB6D8F9EFC6}" type="parTrans" cxnId="{B9469046-0592-47C6-A61B-F9272E5A398E}">
      <dgm:prSet/>
      <dgm:spPr/>
      <dgm:t>
        <a:bodyPr/>
        <a:lstStyle/>
        <a:p>
          <a:endParaRPr lang="en-GB" sz="1800"/>
        </a:p>
      </dgm:t>
    </dgm:pt>
    <dgm:pt modelId="{D16BFD57-F2F3-4C75-8E27-590AAFC2CC01}" type="sibTrans" cxnId="{B9469046-0592-47C6-A61B-F9272E5A398E}">
      <dgm:prSet/>
      <dgm:spPr/>
      <dgm:t>
        <a:bodyPr/>
        <a:lstStyle/>
        <a:p>
          <a:endParaRPr lang="en-GB" sz="1800"/>
        </a:p>
      </dgm:t>
    </dgm:pt>
    <dgm:pt modelId="{5AA53493-21E0-4304-B5A5-70ABDADA20DC}">
      <dgm:prSet phldrT="[Text]" custT="1"/>
      <dgm:spPr/>
      <dgm:t>
        <a:bodyPr/>
        <a:lstStyle/>
        <a:p>
          <a:r>
            <a:rPr lang="en-GB" sz="1800" dirty="0"/>
            <a:t>Social</a:t>
          </a:r>
        </a:p>
      </dgm:t>
    </dgm:pt>
    <dgm:pt modelId="{D96089E5-909A-4D47-BB3D-4AC9CBED8247}" type="parTrans" cxnId="{7388A482-9B8B-419A-A13C-8E98D6A4CD3F}">
      <dgm:prSet/>
      <dgm:spPr/>
      <dgm:t>
        <a:bodyPr/>
        <a:lstStyle/>
        <a:p>
          <a:endParaRPr lang="en-GB" sz="1800"/>
        </a:p>
      </dgm:t>
    </dgm:pt>
    <dgm:pt modelId="{06F38455-F131-470F-BAB2-0603C6959368}" type="sibTrans" cxnId="{7388A482-9B8B-419A-A13C-8E98D6A4CD3F}">
      <dgm:prSet/>
      <dgm:spPr/>
      <dgm:t>
        <a:bodyPr/>
        <a:lstStyle/>
        <a:p>
          <a:endParaRPr lang="en-GB" sz="1800"/>
        </a:p>
      </dgm:t>
    </dgm:pt>
    <dgm:pt modelId="{8E200F1E-47B9-4D07-9529-9E95B46CD0D8}">
      <dgm:prSet phldrT="[Text]" custT="1"/>
      <dgm:spPr/>
      <dgm:t>
        <a:bodyPr/>
        <a:lstStyle/>
        <a:p>
          <a:r>
            <a:rPr lang="en-GB" sz="1800" dirty="0"/>
            <a:t>Governance</a:t>
          </a:r>
        </a:p>
      </dgm:t>
    </dgm:pt>
    <dgm:pt modelId="{D7C89EF6-111B-498B-8D80-270195C7A1B5}" type="parTrans" cxnId="{8B547171-4350-4411-9BA8-8A91D18699F8}">
      <dgm:prSet/>
      <dgm:spPr/>
      <dgm:t>
        <a:bodyPr/>
        <a:lstStyle/>
        <a:p>
          <a:endParaRPr lang="en-GB" sz="1800"/>
        </a:p>
      </dgm:t>
    </dgm:pt>
    <dgm:pt modelId="{8C1B7016-99BF-435E-9E42-4859DB377C5C}" type="sibTrans" cxnId="{8B547171-4350-4411-9BA8-8A91D18699F8}">
      <dgm:prSet/>
      <dgm:spPr/>
      <dgm:t>
        <a:bodyPr/>
        <a:lstStyle/>
        <a:p>
          <a:endParaRPr lang="en-GB" sz="1800"/>
        </a:p>
      </dgm:t>
    </dgm:pt>
    <dgm:pt modelId="{0D4FB390-B5BF-41BE-B132-06F360683FD7}">
      <dgm:prSet phldrT="[Text]" custT="1"/>
      <dgm:spPr/>
      <dgm:t>
        <a:bodyPr/>
        <a:lstStyle/>
        <a:p>
          <a:r>
            <a:rPr lang="en-GB" sz="1800" dirty="0"/>
            <a:t>Transport</a:t>
          </a:r>
        </a:p>
      </dgm:t>
    </dgm:pt>
    <dgm:pt modelId="{9F68DABE-F682-400F-A50A-AA891E79B6B7}" type="parTrans" cxnId="{A65D4FFD-4D7D-413D-95A0-089A527EBEE4}">
      <dgm:prSet/>
      <dgm:spPr/>
      <dgm:t>
        <a:bodyPr/>
        <a:lstStyle/>
        <a:p>
          <a:endParaRPr lang="en-GB" sz="1800"/>
        </a:p>
      </dgm:t>
    </dgm:pt>
    <dgm:pt modelId="{7848E3AB-CEAF-484D-A885-4394D3767D93}" type="sibTrans" cxnId="{A65D4FFD-4D7D-413D-95A0-089A527EBEE4}">
      <dgm:prSet/>
      <dgm:spPr/>
      <dgm:t>
        <a:bodyPr/>
        <a:lstStyle/>
        <a:p>
          <a:endParaRPr lang="en-GB" sz="1800"/>
        </a:p>
      </dgm:t>
    </dgm:pt>
    <dgm:pt modelId="{0F0D826E-4067-4BA7-B8D4-0A4EA40B1A2D}">
      <dgm:prSet phldrT="[Text]" custT="1"/>
      <dgm:spPr/>
      <dgm:t>
        <a:bodyPr/>
        <a:lstStyle/>
        <a:p>
          <a:r>
            <a:rPr lang="en-GB" sz="1800" dirty="0"/>
            <a:t>Services</a:t>
          </a:r>
        </a:p>
      </dgm:t>
    </dgm:pt>
    <dgm:pt modelId="{BE37F279-45F0-4D25-BEEF-67C7F1816B0A}" type="parTrans" cxnId="{4CA3D941-A632-47F5-B7A3-85560CA5D59D}">
      <dgm:prSet/>
      <dgm:spPr/>
      <dgm:t>
        <a:bodyPr/>
        <a:lstStyle/>
        <a:p>
          <a:endParaRPr lang="en-GB" sz="1800"/>
        </a:p>
      </dgm:t>
    </dgm:pt>
    <dgm:pt modelId="{DD18CD70-BDA8-46B1-8B77-D658242C33D6}" type="sibTrans" cxnId="{4CA3D941-A632-47F5-B7A3-85560CA5D59D}">
      <dgm:prSet/>
      <dgm:spPr/>
      <dgm:t>
        <a:bodyPr/>
        <a:lstStyle/>
        <a:p>
          <a:endParaRPr lang="en-GB" sz="1800"/>
        </a:p>
      </dgm:t>
    </dgm:pt>
    <dgm:pt modelId="{11D39FB0-64B1-4A5B-810E-077DCD415F10}">
      <dgm:prSet custT="1"/>
      <dgm:spPr/>
      <dgm:t>
        <a:bodyPr/>
        <a:lstStyle/>
        <a:p>
          <a:r>
            <a:rPr lang="en-GB" sz="1800" dirty="0"/>
            <a:t>Environment</a:t>
          </a:r>
        </a:p>
      </dgm:t>
    </dgm:pt>
    <dgm:pt modelId="{44A72982-D204-492E-A9E8-B111B446274F}" type="parTrans" cxnId="{5F11F3D6-24CB-423B-8A78-8306F6B490D0}">
      <dgm:prSet/>
      <dgm:spPr/>
      <dgm:t>
        <a:bodyPr/>
        <a:lstStyle/>
        <a:p>
          <a:endParaRPr lang="en-GB" sz="1800"/>
        </a:p>
      </dgm:t>
    </dgm:pt>
    <dgm:pt modelId="{F407B304-89D7-4CD4-81A9-710713797960}" type="sibTrans" cxnId="{5F11F3D6-24CB-423B-8A78-8306F6B490D0}">
      <dgm:prSet/>
      <dgm:spPr/>
      <dgm:t>
        <a:bodyPr/>
        <a:lstStyle/>
        <a:p>
          <a:endParaRPr lang="en-GB" sz="1800"/>
        </a:p>
      </dgm:t>
    </dgm:pt>
    <dgm:pt modelId="{AA478263-9FA2-4DA2-AE8D-7A8147C28684}">
      <dgm:prSet custT="1"/>
      <dgm:spPr/>
      <dgm:t>
        <a:bodyPr/>
        <a:lstStyle/>
        <a:p>
          <a:r>
            <a:rPr lang="en-GB" sz="1800" dirty="0"/>
            <a:t>Equity</a:t>
          </a:r>
        </a:p>
      </dgm:t>
    </dgm:pt>
    <dgm:pt modelId="{AD232E10-2C4C-46F9-826E-313760A233DA}" type="parTrans" cxnId="{87592232-B2F2-40BC-BAF8-461A23B8F2B6}">
      <dgm:prSet/>
      <dgm:spPr/>
      <dgm:t>
        <a:bodyPr/>
        <a:lstStyle/>
        <a:p>
          <a:endParaRPr lang="en-GB" sz="1800"/>
        </a:p>
      </dgm:t>
    </dgm:pt>
    <dgm:pt modelId="{36414D48-6F9A-427D-B3B9-4D19B7742CD2}" type="sibTrans" cxnId="{87592232-B2F2-40BC-BAF8-461A23B8F2B6}">
      <dgm:prSet/>
      <dgm:spPr/>
      <dgm:t>
        <a:bodyPr/>
        <a:lstStyle/>
        <a:p>
          <a:endParaRPr lang="en-GB" sz="1800"/>
        </a:p>
      </dgm:t>
    </dgm:pt>
    <dgm:pt modelId="{C4A47B56-F73A-46ED-BF78-D5989DCC7F9A}">
      <dgm:prSet custT="1"/>
      <dgm:spPr/>
      <dgm:t>
        <a:bodyPr/>
        <a:lstStyle/>
        <a:p>
          <a:r>
            <a:rPr lang="en-GB" sz="1800" dirty="0"/>
            <a:t>Economy</a:t>
          </a:r>
        </a:p>
      </dgm:t>
    </dgm:pt>
    <dgm:pt modelId="{F066D81D-40E9-4C5B-A877-1DEC40CB2235}" type="parTrans" cxnId="{3C718C5B-80FF-4E8B-887B-01CC459CEDF6}">
      <dgm:prSet/>
      <dgm:spPr/>
      <dgm:t>
        <a:bodyPr/>
        <a:lstStyle/>
        <a:p>
          <a:endParaRPr lang="en-GB" sz="1800"/>
        </a:p>
      </dgm:t>
    </dgm:pt>
    <dgm:pt modelId="{02F1649B-0C2A-48F4-81C6-B4FD4DF0E0FB}" type="sibTrans" cxnId="{3C718C5B-80FF-4E8B-887B-01CC459CEDF6}">
      <dgm:prSet/>
      <dgm:spPr/>
      <dgm:t>
        <a:bodyPr/>
        <a:lstStyle/>
        <a:p>
          <a:endParaRPr lang="en-GB" sz="1800"/>
        </a:p>
      </dgm:t>
    </dgm:pt>
    <dgm:pt modelId="{574BB6B9-2FA1-48C8-9593-E3344EE033B3}">
      <dgm:prSet custT="1"/>
      <dgm:spPr/>
      <dgm:t>
        <a:bodyPr/>
        <a:lstStyle/>
        <a:p>
          <a:r>
            <a:rPr lang="en-GB" sz="1800" dirty="0"/>
            <a:t>Housing</a:t>
          </a:r>
        </a:p>
      </dgm:t>
    </dgm:pt>
    <dgm:pt modelId="{2402217F-F68D-426F-A350-0220348A07AA}" type="parTrans" cxnId="{758010FA-4670-4C3C-A5D2-FBC874F09FAD}">
      <dgm:prSet/>
      <dgm:spPr/>
      <dgm:t>
        <a:bodyPr/>
        <a:lstStyle/>
        <a:p>
          <a:endParaRPr lang="en-GB" sz="1800"/>
        </a:p>
      </dgm:t>
    </dgm:pt>
    <dgm:pt modelId="{6D67C037-AA0E-4207-9EA9-D5E1D9CD6B9C}" type="sibTrans" cxnId="{758010FA-4670-4C3C-A5D2-FBC874F09FAD}">
      <dgm:prSet/>
      <dgm:spPr/>
      <dgm:t>
        <a:bodyPr/>
        <a:lstStyle/>
        <a:p>
          <a:endParaRPr lang="en-GB" sz="1800"/>
        </a:p>
      </dgm:t>
    </dgm:pt>
    <dgm:pt modelId="{93028812-0FCD-4F27-A737-4D4BF9F21AA9}" type="pres">
      <dgm:prSet presAssocID="{CEC116C3-EDF7-4CCC-A81E-B701C57F7347}" presName="Name0" presStyleCnt="0">
        <dgm:presLayoutVars>
          <dgm:chMax val="1"/>
          <dgm:dir/>
          <dgm:animLvl val="ctr"/>
          <dgm:resizeHandles val="exact"/>
        </dgm:presLayoutVars>
      </dgm:prSet>
      <dgm:spPr/>
    </dgm:pt>
    <dgm:pt modelId="{F10B0071-52EB-4E5C-933C-7055B3EE0F5A}" type="pres">
      <dgm:prSet presAssocID="{6BA7A76B-43EE-4331-9C58-53D1D83B762E}" presName="centerShape" presStyleLbl="node0" presStyleIdx="0" presStyleCnt="1"/>
      <dgm:spPr/>
    </dgm:pt>
    <dgm:pt modelId="{57CB2643-FA05-455E-AF85-224E2E13CF41}" type="pres">
      <dgm:prSet presAssocID="{5AA53493-21E0-4304-B5A5-70ABDADA20DC}" presName="node" presStyleLbl="node1" presStyleIdx="0" presStyleCnt="8">
        <dgm:presLayoutVars>
          <dgm:bulletEnabled val="1"/>
        </dgm:presLayoutVars>
      </dgm:prSet>
      <dgm:spPr/>
    </dgm:pt>
    <dgm:pt modelId="{5AE4B29A-0B62-4B1E-9270-54498139BD76}" type="pres">
      <dgm:prSet presAssocID="{5AA53493-21E0-4304-B5A5-70ABDADA20DC}" presName="dummy" presStyleCnt="0"/>
      <dgm:spPr/>
    </dgm:pt>
    <dgm:pt modelId="{F65FA024-8E7E-4401-87CF-1B5FC6955B89}" type="pres">
      <dgm:prSet presAssocID="{06F38455-F131-470F-BAB2-0603C6959368}" presName="sibTrans" presStyleLbl="sibTrans2D1" presStyleIdx="0" presStyleCnt="8"/>
      <dgm:spPr/>
    </dgm:pt>
    <dgm:pt modelId="{E9684376-1737-4BE1-B911-0EF29ECD5115}" type="pres">
      <dgm:prSet presAssocID="{8E200F1E-47B9-4D07-9529-9E95B46CD0D8}" presName="node" presStyleLbl="node1" presStyleIdx="1" presStyleCnt="8">
        <dgm:presLayoutVars>
          <dgm:bulletEnabled val="1"/>
        </dgm:presLayoutVars>
      </dgm:prSet>
      <dgm:spPr/>
    </dgm:pt>
    <dgm:pt modelId="{82090404-B6B4-4B1E-B180-ACBBB9971162}" type="pres">
      <dgm:prSet presAssocID="{8E200F1E-47B9-4D07-9529-9E95B46CD0D8}" presName="dummy" presStyleCnt="0"/>
      <dgm:spPr/>
    </dgm:pt>
    <dgm:pt modelId="{6D8575C7-154E-45DD-B38E-AB7887A79370}" type="pres">
      <dgm:prSet presAssocID="{8C1B7016-99BF-435E-9E42-4859DB377C5C}" presName="sibTrans" presStyleLbl="sibTrans2D1" presStyleIdx="1" presStyleCnt="8"/>
      <dgm:spPr/>
    </dgm:pt>
    <dgm:pt modelId="{07E0E69D-3E56-4DA8-A9ED-43AB00ABBC7F}" type="pres">
      <dgm:prSet presAssocID="{0D4FB390-B5BF-41BE-B132-06F360683FD7}" presName="node" presStyleLbl="node1" presStyleIdx="2" presStyleCnt="8">
        <dgm:presLayoutVars>
          <dgm:bulletEnabled val="1"/>
        </dgm:presLayoutVars>
      </dgm:prSet>
      <dgm:spPr/>
    </dgm:pt>
    <dgm:pt modelId="{26AD460A-843C-494E-825E-16C980B4A28E}" type="pres">
      <dgm:prSet presAssocID="{0D4FB390-B5BF-41BE-B132-06F360683FD7}" presName="dummy" presStyleCnt="0"/>
      <dgm:spPr/>
    </dgm:pt>
    <dgm:pt modelId="{805336F5-3071-4167-AFBF-252E97037A03}" type="pres">
      <dgm:prSet presAssocID="{7848E3AB-CEAF-484D-A885-4394D3767D93}" presName="sibTrans" presStyleLbl="sibTrans2D1" presStyleIdx="2" presStyleCnt="8"/>
      <dgm:spPr/>
    </dgm:pt>
    <dgm:pt modelId="{462E34AD-3674-40C6-B81C-972D07190DD5}" type="pres">
      <dgm:prSet presAssocID="{0F0D826E-4067-4BA7-B8D4-0A4EA40B1A2D}" presName="node" presStyleLbl="node1" presStyleIdx="3" presStyleCnt="8">
        <dgm:presLayoutVars>
          <dgm:bulletEnabled val="1"/>
        </dgm:presLayoutVars>
      </dgm:prSet>
      <dgm:spPr/>
    </dgm:pt>
    <dgm:pt modelId="{144EFA95-CB85-4379-A959-B0B26B339AB2}" type="pres">
      <dgm:prSet presAssocID="{0F0D826E-4067-4BA7-B8D4-0A4EA40B1A2D}" presName="dummy" presStyleCnt="0"/>
      <dgm:spPr/>
    </dgm:pt>
    <dgm:pt modelId="{BD8B99DC-A338-41AF-9C6C-083F45550E15}" type="pres">
      <dgm:prSet presAssocID="{DD18CD70-BDA8-46B1-8B77-D658242C33D6}" presName="sibTrans" presStyleLbl="sibTrans2D1" presStyleIdx="3" presStyleCnt="8"/>
      <dgm:spPr/>
    </dgm:pt>
    <dgm:pt modelId="{AD31A5BD-31C3-4A15-9258-7B39B98CB127}" type="pres">
      <dgm:prSet presAssocID="{11D39FB0-64B1-4A5B-810E-077DCD415F10}" presName="node" presStyleLbl="node1" presStyleIdx="4" presStyleCnt="8">
        <dgm:presLayoutVars>
          <dgm:bulletEnabled val="1"/>
        </dgm:presLayoutVars>
      </dgm:prSet>
      <dgm:spPr/>
    </dgm:pt>
    <dgm:pt modelId="{08839178-FF33-4AE5-8FB7-CD2118EB23C5}" type="pres">
      <dgm:prSet presAssocID="{11D39FB0-64B1-4A5B-810E-077DCD415F10}" presName="dummy" presStyleCnt="0"/>
      <dgm:spPr/>
    </dgm:pt>
    <dgm:pt modelId="{8EB072F2-65BF-4A57-91C4-8F40EB98EA1B}" type="pres">
      <dgm:prSet presAssocID="{F407B304-89D7-4CD4-81A9-710713797960}" presName="sibTrans" presStyleLbl="sibTrans2D1" presStyleIdx="4" presStyleCnt="8"/>
      <dgm:spPr/>
    </dgm:pt>
    <dgm:pt modelId="{45BD9582-F604-4014-94AB-95A9AE675645}" type="pres">
      <dgm:prSet presAssocID="{AA478263-9FA2-4DA2-AE8D-7A8147C28684}" presName="node" presStyleLbl="node1" presStyleIdx="5" presStyleCnt="8">
        <dgm:presLayoutVars>
          <dgm:bulletEnabled val="1"/>
        </dgm:presLayoutVars>
      </dgm:prSet>
      <dgm:spPr/>
    </dgm:pt>
    <dgm:pt modelId="{8D582755-F7E3-43D6-AC8D-A4161AB103E4}" type="pres">
      <dgm:prSet presAssocID="{AA478263-9FA2-4DA2-AE8D-7A8147C28684}" presName="dummy" presStyleCnt="0"/>
      <dgm:spPr/>
    </dgm:pt>
    <dgm:pt modelId="{6FD0EF4A-CD7E-43F9-B957-1EA05617141A}" type="pres">
      <dgm:prSet presAssocID="{36414D48-6F9A-427D-B3B9-4D19B7742CD2}" presName="sibTrans" presStyleLbl="sibTrans2D1" presStyleIdx="5" presStyleCnt="8"/>
      <dgm:spPr/>
    </dgm:pt>
    <dgm:pt modelId="{BC7927CD-20B6-4942-811B-89CC7B58988E}" type="pres">
      <dgm:prSet presAssocID="{C4A47B56-F73A-46ED-BF78-D5989DCC7F9A}" presName="node" presStyleLbl="node1" presStyleIdx="6" presStyleCnt="8">
        <dgm:presLayoutVars>
          <dgm:bulletEnabled val="1"/>
        </dgm:presLayoutVars>
      </dgm:prSet>
      <dgm:spPr/>
    </dgm:pt>
    <dgm:pt modelId="{BA784E35-E608-4498-B5C3-F3EF13AA35D3}" type="pres">
      <dgm:prSet presAssocID="{C4A47B56-F73A-46ED-BF78-D5989DCC7F9A}" presName="dummy" presStyleCnt="0"/>
      <dgm:spPr/>
    </dgm:pt>
    <dgm:pt modelId="{FFCA63EF-9D05-4DB8-82D4-94B5C084C9FA}" type="pres">
      <dgm:prSet presAssocID="{02F1649B-0C2A-48F4-81C6-B4FD4DF0E0FB}" presName="sibTrans" presStyleLbl="sibTrans2D1" presStyleIdx="6" presStyleCnt="8"/>
      <dgm:spPr/>
    </dgm:pt>
    <dgm:pt modelId="{27B28C3B-67F9-46A8-A402-7711DD29F3C5}" type="pres">
      <dgm:prSet presAssocID="{574BB6B9-2FA1-48C8-9593-E3344EE033B3}" presName="node" presStyleLbl="node1" presStyleIdx="7" presStyleCnt="8">
        <dgm:presLayoutVars>
          <dgm:bulletEnabled val="1"/>
        </dgm:presLayoutVars>
      </dgm:prSet>
      <dgm:spPr/>
    </dgm:pt>
    <dgm:pt modelId="{4764F20C-32B4-4B0F-AAD1-67CD8521FA5C}" type="pres">
      <dgm:prSet presAssocID="{574BB6B9-2FA1-48C8-9593-E3344EE033B3}" presName="dummy" presStyleCnt="0"/>
      <dgm:spPr/>
    </dgm:pt>
    <dgm:pt modelId="{6C5EC758-4AFF-4E48-A510-676AEB258709}" type="pres">
      <dgm:prSet presAssocID="{6D67C037-AA0E-4207-9EA9-D5E1D9CD6B9C}" presName="sibTrans" presStyleLbl="sibTrans2D1" presStyleIdx="7" presStyleCnt="8"/>
      <dgm:spPr/>
    </dgm:pt>
  </dgm:ptLst>
  <dgm:cxnLst>
    <dgm:cxn modelId="{6C50B810-E493-496B-BD2D-6C003F658A50}" type="presOf" srcId="{06F38455-F131-470F-BAB2-0603C6959368}" destId="{F65FA024-8E7E-4401-87CF-1B5FC6955B89}" srcOrd="0" destOrd="0" presId="urn:microsoft.com/office/officeart/2005/8/layout/radial6"/>
    <dgm:cxn modelId="{87592232-B2F2-40BC-BAF8-461A23B8F2B6}" srcId="{6BA7A76B-43EE-4331-9C58-53D1D83B762E}" destId="{AA478263-9FA2-4DA2-AE8D-7A8147C28684}" srcOrd="5" destOrd="0" parTransId="{AD232E10-2C4C-46F9-826E-313760A233DA}" sibTransId="{36414D48-6F9A-427D-B3B9-4D19B7742CD2}"/>
    <dgm:cxn modelId="{3C718C5B-80FF-4E8B-887B-01CC459CEDF6}" srcId="{6BA7A76B-43EE-4331-9C58-53D1D83B762E}" destId="{C4A47B56-F73A-46ED-BF78-D5989DCC7F9A}" srcOrd="6" destOrd="0" parTransId="{F066D81D-40E9-4C5B-A877-1DEC40CB2235}" sibTransId="{02F1649B-0C2A-48F4-81C6-B4FD4DF0E0FB}"/>
    <dgm:cxn modelId="{0771CD5E-978A-430A-8127-C8FB18C9A737}" type="presOf" srcId="{11D39FB0-64B1-4A5B-810E-077DCD415F10}" destId="{AD31A5BD-31C3-4A15-9258-7B39B98CB127}" srcOrd="0" destOrd="0" presId="urn:microsoft.com/office/officeart/2005/8/layout/radial6"/>
    <dgm:cxn modelId="{4CA3D941-A632-47F5-B7A3-85560CA5D59D}" srcId="{6BA7A76B-43EE-4331-9C58-53D1D83B762E}" destId="{0F0D826E-4067-4BA7-B8D4-0A4EA40B1A2D}" srcOrd="3" destOrd="0" parTransId="{BE37F279-45F0-4D25-BEEF-67C7F1816B0A}" sibTransId="{DD18CD70-BDA8-46B1-8B77-D658242C33D6}"/>
    <dgm:cxn modelId="{13476B44-5181-4CD9-9BBF-3AB0AE2C827B}" type="presOf" srcId="{5AA53493-21E0-4304-B5A5-70ABDADA20DC}" destId="{57CB2643-FA05-455E-AF85-224E2E13CF41}" srcOrd="0" destOrd="0" presId="urn:microsoft.com/office/officeart/2005/8/layout/radial6"/>
    <dgm:cxn modelId="{B9469046-0592-47C6-A61B-F9272E5A398E}" srcId="{CEC116C3-EDF7-4CCC-A81E-B701C57F7347}" destId="{6BA7A76B-43EE-4331-9C58-53D1D83B762E}" srcOrd="0" destOrd="0" parTransId="{A065CF3C-4501-43F5-B95A-7CB6D8F9EFC6}" sibTransId="{D16BFD57-F2F3-4C75-8E27-590AAFC2CC01}"/>
    <dgm:cxn modelId="{22675D67-CC15-4001-8851-9C294BC1C5FC}" type="presOf" srcId="{6BA7A76B-43EE-4331-9C58-53D1D83B762E}" destId="{F10B0071-52EB-4E5C-933C-7055B3EE0F5A}" srcOrd="0" destOrd="0" presId="urn:microsoft.com/office/officeart/2005/8/layout/radial6"/>
    <dgm:cxn modelId="{3EED604F-7D21-4722-B08C-347B9C6960D3}" type="presOf" srcId="{6D67C037-AA0E-4207-9EA9-D5E1D9CD6B9C}" destId="{6C5EC758-4AFF-4E48-A510-676AEB258709}" srcOrd="0" destOrd="0" presId="urn:microsoft.com/office/officeart/2005/8/layout/radial6"/>
    <dgm:cxn modelId="{8B547171-4350-4411-9BA8-8A91D18699F8}" srcId="{6BA7A76B-43EE-4331-9C58-53D1D83B762E}" destId="{8E200F1E-47B9-4D07-9529-9E95B46CD0D8}" srcOrd="1" destOrd="0" parTransId="{D7C89EF6-111B-498B-8D80-270195C7A1B5}" sibTransId="{8C1B7016-99BF-435E-9E42-4859DB377C5C}"/>
    <dgm:cxn modelId="{DE97D878-9882-4293-A1FC-1BB30A3500CB}" type="presOf" srcId="{02F1649B-0C2A-48F4-81C6-B4FD4DF0E0FB}" destId="{FFCA63EF-9D05-4DB8-82D4-94B5C084C9FA}" srcOrd="0" destOrd="0" presId="urn:microsoft.com/office/officeart/2005/8/layout/radial6"/>
    <dgm:cxn modelId="{25E65A7D-0514-4543-8DBF-EDA92C259483}" type="presOf" srcId="{8C1B7016-99BF-435E-9E42-4859DB377C5C}" destId="{6D8575C7-154E-45DD-B38E-AB7887A79370}" srcOrd="0" destOrd="0" presId="urn:microsoft.com/office/officeart/2005/8/layout/radial6"/>
    <dgm:cxn modelId="{7A039B82-00FF-4508-9057-96E583F55DD0}" type="presOf" srcId="{AA478263-9FA2-4DA2-AE8D-7A8147C28684}" destId="{45BD9582-F604-4014-94AB-95A9AE675645}" srcOrd="0" destOrd="0" presId="urn:microsoft.com/office/officeart/2005/8/layout/radial6"/>
    <dgm:cxn modelId="{7388A482-9B8B-419A-A13C-8E98D6A4CD3F}" srcId="{6BA7A76B-43EE-4331-9C58-53D1D83B762E}" destId="{5AA53493-21E0-4304-B5A5-70ABDADA20DC}" srcOrd="0" destOrd="0" parTransId="{D96089E5-909A-4D47-BB3D-4AC9CBED8247}" sibTransId="{06F38455-F131-470F-BAB2-0603C6959368}"/>
    <dgm:cxn modelId="{58359486-F90D-4518-8235-CF19920140D6}" type="presOf" srcId="{36414D48-6F9A-427D-B3B9-4D19B7742CD2}" destId="{6FD0EF4A-CD7E-43F9-B957-1EA05617141A}" srcOrd="0" destOrd="0" presId="urn:microsoft.com/office/officeart/2005/8/layout/radial6"/>
    <dgm:cxn modelId="{94A87D8F-15F1-48F7-BFDF-75639BE23DDE}" type="presOf" srcId="{F407B304-89D7-4CD4-81A9-710713797960}" destId="{8EB072F2-65BF-4A57-91C4-8F40EB98EA1B}" srcOrd="0" destOrd="0" presId="urn:microsoft.com/office/officeart/2005/8/layout/radial6"/>
    <dgm:cxn modelId="{54AF21AE-3314-4AB9-B5F1-76465F55DDFA}" type="presOf" srcId="{0F0D826E-4067-4BA7-B8D4-0A4EA40B1A2D}" destId="{462E34AD-3674-40C6-B81C-972D07190DD5}" srcOrd="0" destOrd="0" presId="urn:microsoft.com/office/officeart/2005/8/layout/radial6"/>
    <dgm:cxn modelId="{95D4F3BA-49FC-4EA7-B844-84704943B0FA}" type="presOf" srcId="{8E200F1E-47B9-4D07-9529-9E95B46CD0D8}" destId="{E9684376-1737-4BE1-B911-0EF29ECD5115}" srcOrd="0" destOrd="0" presId="urn:microsoft.com/office/officeart/2005/8/layout/radial6"/>
    <dgm:cxn modelId="{06ED69C7-3346-4D91-A2BE-EB970E878FB1}" type="presOf" srcId="{DD18CD70-BDA8-46B1-8B77-D658242C33D6}" destId="{BD8B99DC-A338-41AF-9C6C-083F45550E15}" srcOrd="0" destOrd="0" presId="urn:microsoft.com/office/officeart/2005/8/layout/radial6"/>
    <dgm:cxn modelId="{5F11F3D6-24CB-423B-8A78-8306F6B490D0}" srcId="{6BA7A76B-43EE-4331-9C58-53D1D83B762E}" destId="{11D39FB0-64B1-4A5B-810E-077DCD415F10}" srcOrd="4" destOrd="0" parTransId="{44A72982-D204-492E-A9E8-B111B446274F}" sibTransId="{F407B304-89D7-4CD4-81A9-710713797960}"/>
    <dgm:cxn modelId="{F5E074DB-D1A2-4DE4-B8A6-4CEB9A151BD6}" type="presOf" srcId="{C4A47B56-F73A-46ED-BF78-D5989DCC7F9A}" destId="{BC7927CD-20B6-4942-811B-89CC7B58988E}" srcOrd="0" destOrd="0" presId="urn:microsoft.com/office/officeart/2005/8/layout/radial6"/>
    <dgm:cxn modelId="{A69683DD-5ABD-4571-AA42-A3AC2B472995}" type="presOf" srcId="{0D4FB390-B5BF-41BE-B132-06F360683FD7}" destId="{07E0E69D-3E56-4DA8-A9ED-43AB00ABBC7F}" srcOrd="0" destOrd="0" presId="urn:microsoft.com/office/officeart/2005/8/layout/radial6"/>
    <dgm:cxn modelId="{F3CA41EB-3168-478E-B4BC-2C0269C776D3}" type="presOf" srcId="{7848E3AB-CEAF-484D-A885-4394D3767D93}" destId="{805336F5-3071-4167-AFBF-252E97037A03}" srcOrd="0" destOrd="0" presId="urn:microsoft.com/office/officeart/2005/8/layout/radial6"/>
    <dgm:cxn modelId="{73904BEE-FFDE-440B-B77C-D1329485A97B}" type="presOf" srcId="{CEC116C3-EDF7-4CCC-A81E-B701C57F7347}" destId="{93028812-0FCD-4F27-A737-4D4BF9F21AA9}" srcOrd="0" destOrd="0" presId="urn:microsoft.com/office/officeart/2005/8/layout/radial6"/>
    <dgm:cxn modelId="{75DB4DF0-CD3C-4053-A4C9-F901601BB35D}" type="presOf" srcId="{574BB6B9-2FA1-48C8-9593-E3344EE033B3}" destId="{27B28C3B-67F9-46A8-A402-7711DD29F3C5}" srcOrd="0" destOrd="0" presId="urn:microsoft.com/office/officeart/2005/8/layout/radial6"/>
    <dgm:cxn modelId="{758010FA-4670-4C3C-A5D2-FBC874F09FAD}" srcId="{6BA7A76B-43EE-4331-9C58-53D1D83B762E}" destId="{574BB6B9-2FA1-48C8-9593-E3344EE033B3}" srcOrd="7" destOrd="0" parTransId="{2402217F-F68D-426F-A350-0220348A07AA}" sibTransId="{6D67C037-AA0E-4207-9EA9-D5E1D9CD6B9C}"/>
    <dgm:cxn modelId="{A65D4FFD-4D7D-413D-95A0-089A527EBEE4}" srcId="{6BA7A76B-43EE-4331-9C58-53D1D83B762E}" destId="{0D4FB390-B5BF-41BE-B132-06F360683FD7}" srcOrd="2" destOrd="0" parTransId="{9F68DABE-F682-400F-A50A-AA891E79B6B7}" sibTransId="{7848E3AB-CEAF-484D-A885-4394D3767D93}"/>
    <dgm:cxn modelId="{B89DDA66-F825-47BB-8C47-62D617256C6B}" type="presParOf" srcId="{93028812-0FCD-4F27-A737-4D4BF9F21AA9}" destId="{F10B0071-52EB-4E5C-933C-7055B3EE0F5A}" srcOrd="0" destOrd="0" presId="urn:microsoft.com/office/officeart/2005/8/layout/radial6"/>
    <dgm:cxn modelId="{EAEA949C-02A6-4E4E-A84C-45BAFAABA370}" type="presParOf" srcId="{93028812-0FCD-4F27-A737-4D4BF9F21AA9}" destId="{57CB2643-FA05-455E-AF85-224E2E13CF41}" srcOrd="1" destOrd="0" presId="urn:microsoft.com/office/officeart/2005/8/layout/radial6"/>
    <dgm:cxn modelId="{BC3AD7E1-0657-4025-BC69-18F1C0A4CA05}" type="presParOf" srcId="{93028812-0FCD-4F27-A737-4D4BF9F21AA9}" destId="{5AE4B29A-0B62-4B1E-9270-54498139BD76}" srcOrd="2" destOrd="0" presId="urn:microsoft.com/office/officeart/2005/8/layout/radial6"/>
    <dgm:cxn modelId="{432FD263-A5A8-4895-A88B-DD861FE1607C}" type="presParOf" srcId="{93028812-0FCD-4F27-A737-4D4BF9F21AA9}" destId="{F65FA024-8E7E-4401-87CF-1B5FC6955B89}" srcOrd="3" destOrd="0" presId="urn:microsoft.com/office/officeart/2005/8/layout/radial6"/>
    <dgm:cxn modelId="{441ACB16-5051-4A50-9F1B-06133D6B4DC1}" type="presParOf" srcId="{93028812-0FCD-4F27-A737-4D4BF9F21AA9}" destId="{E9684376-1737-4BE1-B911-0EF29ECD5115}" srcOrd="4" destOrd="0" presId="urn:microsoft.com/office/officeart/2005/8/layout/radial6"/>
    <dgm:cxn modelId="{1F0D36D3-E44E-4256-AD07-83516D42AAE0}" type="presParOf" srcId="{93028812-0FCD-4F27-A737-4D4BF9F21AA9}" destId="{82090404-B6B4-4B1E-B180-ACBBB9971162}" srcOrd="5" destOrd="0" presId="urn:microsoft.com/office/officeart/2005/8/layout/radial6"/>
    <dgm:cxn modelId="{D9909B40-8D28-4DE3-B9B9-CB52770E3026}" type="presParOf" srcId="{93028812-0FCD-4F27-A737-4D4BF9F21AA9}" destId="{6D8575C7-154E-45DD-B38E-AB7887A79370}" srcOrd="6" destOrd="0" presId="urn:microsoft.com/office/officeart/2005/8/layout/radial6"/>
    <dgm:cxn modelId="{7FF7BEBA-325A-4533-BF54-965A9B06F455}" type="presParOf" srcId="{93028812-0FCD-4F27-A737-4D4BF9F21AA9}" destId="{07E0E69D-3E56-4DA8-A9ED-43AB00ABBC7F}" srcOrd="7" destOrd="0" presId="urn:microsoft.com/office/officeart/2005/8/layout/radial6"/>
    <dgm:cxn modelId="{513D5401-46F9-474D-993D-65CFBE7A25B4}" type="presParOf" srcId="{93028812-0FCD-4F27-A737-4D4BF9F21AA9}" destId="{26AD460A-843C-494E-825E-16C980B4A28E}" srcOrd="8" destOrd="0" presId="urn:microsoft.com/office/officeart/2005/8/layout/radial6"/>
    <dgm:cxn modelId="{E0472EC8-4924-44B0-885E-DB293DA9C335}" type="presParOf" srcId="{93028812-0FCD-4F27-A737-4D4BF9F21AA9}" destId="{805336F5-3071-4167-AFBF-252E97037A03}" srcOrd="9" destOrd="0" presId="urn:microsoft.com/office/officeart/2005/8/layout/radial6"/>
    <dgm:cxn modelId="{32931DBC-7780-4075-B429-E51C0F6C706A}" type="presParOf" srcId="{93028812-0FCD-4F27-A737-4D4BF9F21AA9}" destId="{462E34AD-3674-40C6-B81C-972D07190DD5}" srcOrd="10" destOrd="0" presId="urn:microsoft.com/office/officeart/2005/8/layout/radial6"/>
    <dgm:cxn modelId="{FD0CCB23-8E7D-4A56-AA22-B906557B0E6A}" type="presParOf" srcId="{93028812-0FCD-4F27-A737-4D4BF9F21AA9}" destId="{144EFA95-CB85-4379-A959-B0B26B339AB2}" srcOrd="11" destOrd="0" presId="urn:microsoft.com/office/officeart/2005/8/layout/radial6"/>
    <dgm:cxn modelId="{FA1DA479-A1C9-4C4C-BE0B-5A0DB5538562}" type="presParOf" srcId="{93028812-0FCD-4F27-A737-4D4BF9F21AA9}" destId="{BD8B99DC-A338-41AF-9C6C-083F45550E15}" srcOrd="12" destOrd="0" presId="urn:microsoft.com/office/officeart/2005/8/layout/radial6"/>
    <dgm:cxn modelId="{B3989DBE-3AD5-483E-9956-EE7A3DB1821E}" type="presParOf" srcId="{93028812-0FCD-4F27-A737-4D4BF9F21AA9}" destId="{AD31A5BD-31C3-4A15-9258-7B39B98CB127}" srcOrd="13" destOrd="0" presId="urn:microsoft.com/office/officeart/2005/8/layout/radial6"/>
    <dgm:cxn modelId="{176C1C09-E608-4204-8225-7DF91A5DA0FC}" type="presParOf" srcId="{93028812-0FCD-4F27-A737-4D4BF9F21AA9}" destId="{08839178-FF33-4AE5-8FB7-CD2118EB23C5}" srcOrd="14" destOrd="0" presId="urn:microsoft.com/office/officeart/2005/8/layout/radial6"/>
    <dgm:cxn modelId="{9445BA01-699F-4909-8BBD-C1AF736F35E2}" type="presParOf" srcId="{93028812-0FCD-4F27-A737-4D4BF9F21AA9}" destId="{8EB072F2-65BF-4A57-91C4-8F40EB98EA1B}" srcOrd="15" destOrd="0" presId="urn:microsoft.com/office/officeart/2005/8/layout/radial6"/>
    <dgm:cxn modelId="{941F6790-DD73-4C18-B257-B16D23C901D3}" type="presParOf" srcId="{93028812-0FCD-4F27-A737-4D4BF9F21AA9}" destId="{45BD9582-F604-4014-94AB-95A9AE675645}" srcOrd="16" destOrd="0" presId="urn:microsoft.com/office/officeart/2005/8/layout/radial6"/>
    <dgm:cxn modelId="{92486AB7-E73C-405A-B8EF-74C7564CD51F}" type="presParOf" srcId="{93028812-0FCD-4F27-A737-4D4BF9F21AA9}" destId="{8D582755-F7E3-43D6-AC8D-A4161AB103E4}" srcOrd="17" destOrd="0" presId="urn:microsoft.com/office/officeart/2005/8/layout/radial6"/>
    <dgm:cxn modelId="{1A1A0D2D-8AB5-46FE-975E-C9025893977F}" type="presParOf" srcId="{93028812-0FCD-4F27-A737-4D4BF9F21AA9}" destId="{6FD0EF4A-CD7E-43F9-B957-1EA05617141A}" srcOrd="18" destOrd="0" presId="urn:microsoft.com/office/officeart/2005/8/layout/radial6"/>
    <dgm:cxn modelId="{B79CA769-A1FE-4D88-BFF0-C0899256A629}" type="presParOf" srcId="{93028812-0FCD-4F27-A737-4D4BF9F21AA9}" destId="{BC7927CD-20B6-4942-811B-89CC7B58988E}" srcOrd="19" destOrd="0" presId="urn:microsoft.com/office/officeart/2005/8/layout/radial6"/>
    <dgm:cxn modelId="{737B0E91-2D09-4B39-85DE-9B858775D0E7}" type="presParOf" srcId="{93028812-0FCD-4F27-A737-4D4BF9F21AA9}" destId="{BA784E35-E608-4498-B5C3-F3EF13AA35D3}" srcOrd="20" destOrd="0" presId="urn:microsoft.com/office/officeart/2005/8/layout/radial6"/>
    <dgm:cxn modelId="{4ED177FB-8FBC-4FBA-A52F-50DEA89D2698}" type="presParOf" srcId="{93028812-0FCD-4F27-A737-4D4BF9F21AA9}" destId="{FFCA63EF-9D05-4DB8-82D4-94B5C084C9FA}" srcOrd="21" destOrd="0" presId="urn:microsoft.com/office/officeart/2005/8/layout/radial6"/>
    <dgm:cxn modelId="{4F3C3B01-C148-496A-8C6B-C029CC1C9558}" type="presParOf" srcId="{93028812-0FCD-4F27-A737-4D4BF9F21AA9}" destId="{27B28C3B-67F9-46A8-A402-7711DD29F3C5}" srcOrd="22" destOrd="0" presId="urn:microsoft.com/office/officeart/2005/8/layout/radial6"/>
    <dgm:cxn modelId="{DAAE6F64-3B2F-4197-96CA-8A865344C173}" type="presParOf" srcId="{93028812-0FCD-4F27-A737-4D4BF9F21AA9}" destId="{4764F20C-32B4-4B0F-AAD1-67CD8521FA5C}" srcOrd="23" destOrd="0" presId="urn:microsoft.com/office/officeart/2005/8/layout/radial6"/>
    <dgm:cxn modelId="{65071329-2D58-4E1A-8EEE-0B13DC4081A5}" type="presParOf" srcId="{93028812-0FCD-4F27-A737-4D4BF9F21AA9}" destId="{6C5EC758-4AFF-4E48-A510-676AEB258709}" srcOrd="24"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3AD07B5-653B-47FC-8778-60271CD535B7}" type="doc">
      <dgm:prSet loTypeId="urn:microsoft.com/office/officeart/2009/3/layout/StepUpProcess" loCatId="process" qsTypeId="urn:microsoft.com/office/officeart/2005/8/quickstyle/3d1" qsCatId="3D" csTypeId="urn:microsoft.com/office/officeart/2005/8/colors/accent1_2" csCatId="accent1" phldr="1"/>
      <dgm:spPr/>
      <dgm:t>
        <a:bodyPr/>
        <a:lstStyle/>
        <a:p>
          <a:endParaRPr lang="en-GB"/>
        </a:p>
      </dgm:t>
    </dgm:pt>
    <dgm:pt modelId="{22A63B31-C0A1-4C1A-AC0B-E31E4E1A194F}">
      <dgm:prSet phldrT="[Text]"/>
      <dgm:spPr/>
      <dgm:t>
        <a:bodyPr/>
        <a:lstStyle/>
        <a:p>
          <a:r>
            <a:rPr lang="en-GB" dirty="0"/>
            <a:t>Step 1</a:t>
          </a:r>
        </a:p>
      </dgm:t>
    </dgm:pt>
    <dgm:pt modelId="{3327C720-3FDA-4717-BDE8-5F25B4B692DE}" type="parTrans" cxnId="{AA99E7C4-C20A-4F63-A969-95775E2CAF2B}">
      <dgm:prSet/>
      <dgm:spPr/>
      <dgm:t>
        <a:bodyPr/>
        <a:lstStyle/>
        <a:p>
          <a:endParaRPr lang="en-GB"/>
        </a:p>
      </dgm:t>
    </dgm:pt>
    <dgm:pt modelId="{6BA6BFA1-75CA-4590-8D92-BE778DA04935}" type="sibTrans" cxnId="{AA99E7C4-C20A-4F63-A969-95775E2CAF2B}">
      <dgm:prSet/>
      <dgm:spPr/>
      <dgm:t>
        <a:bodyPr/>
        <a:lstStyle/>
        <a:p>
          <a:endParaRPr lang="en-GB"/>
        </a:p>
      </dgm:t>
    </dgm:pt>
    <dgm:pt modelId="{E6C5759F-C0D6-4925-8984-DBD3DDF226BF}">
      <dgm:prSet phldrT="[Text]"/>
      <dgm:spPr/>
      <dgm:t>
        <a:bodyPr/>
        <a:lstStyle/>
        <a:p>
          <a:r>
            <a:rPr lang="en-GB" dirty="0"/>
            <a:t>Step 2</a:t>
          </a:r>
        </a:p>
      </dgm:t>
    </dgm:pt>
    <dgm:pt modelId="{33561D04-8C8F-4FA4-AFC7-3F6C3A1349FA}" type="parTrans" cxnId="{8CB82648-AFFF-4408-9A98-01977046D333}">
      <dgm:prSet/>
      <dgm:spPr/>
      <dgm:t>
        <a:bodyPr/>
        <a:lstStyle/>
        <a:p>
          <a:endParaRPr lang="en-GB"/>
        </a:p>
      </dgm:t>
    </dgm:pt>
    <dgm:pt modelId="{3A121F3A-0AF3-4766-AFB1-5D7DEEA52F4D}" type="sibTrans" cxnId="{8CB82648-AFFF-4408-9A98-01977046D333}">
      <dgm:prSet/>
      <dgm:spPr/>
      <dgm:t>
        <a:bodyPr/>
        <a:lstStyle/>
        <a:p>
          <a:endParaRPr lang="en-GB"/>
        </a:p>
      </dgm:t>
    </dgm:pt>
    <dgm:pt modelId="{70C0E7FA-4C27-4B7E-B30E-899E1E9D369F}">
      <dgm:prSet phldrT="[Text]"/>
      <dgm:spPr/>
      <dgm:t>
        <a:bodyPr/>
        <a:lstStyle/>
        <a:p>
          <a:r>
            <a:rPr lang="en-GB" dirty="0"/>
            <a:t>Step 3</a:t>
          </a:r>
        </a:p>
      </dgm:t>
    </dgm:pt>
    <dgm:pt modelId="{7004A650-508D-4213-9E8E-2893B7CC7BB8}" type="parTrans" cxnId="{8AA76E1F-2DDA-4EE5-8A9B-A0F0E02E1698}">
      <dgm:prSet/>
      <dgm:spPr/>
      <dgm:t>
        <a:bodyPr/>
        <a:lstStyle/>
        <a:p>
          <a:endParaRPr lang="en-GB"/>
        </a:p>
      </dgm:t>
    </dgm:pt>
    <dgm:pt modelId="{A227545E-46BB-4BAC-B2F3-21AB4351A2CF}" type="sibTrans" cxnId="{8AA76E1F-2DDA-4EE5-8A9B-A0F0E02E1698}">
      <dgm:prSet/>
      <dgm:spPr/>
      <dgm:t>
        <a:bodyPr/>
        <a:lstStyle/>
        <a:p>
          <a:endParaRPr lang="en-GB"/>
        </a:p>
      </dgm:t>
    </dgm:pt>
    <dgm:pt modelId="{137C220E-2B0D-4C87-894C-E156BD9CA5C7}">
      <dgm:prSet phldrT="[Text]"/>
      <dgm:spPr/>
      <dgm:t>
        <a:bodyPr/>
        <a:lstStyle/>
        <a:p>
          <a:r>
            <a:rPr lang="en-GB" dirty="0"/>
            <a:t>Step 4</a:t>
          </a:r>
        </a:p>
      </dgm:t>
    </dgm:pt>
    <dgm:pt modelId="{5BDFEB02-FE53-4DF3-9078-784C02250716}" type="parTrans" cxnId="{3CF77B5D-6005-4802-B6CC-827F42D8E0A1}">
      <dgm:prSet/>
      <dgm:spPr/>
      <dgm:t>
        <a:bodyPr/>
        <a:lstStyle/>
        <a:p>
          <a:endParaRPr lang="en-GB"/>
        </a:p>
      </dgm:t>
    </dgm:pt>
    <dgm:pt modelId="{D1228F17-074B-430C-BF07-066D57A16CEC}" type="sibTrans" cxnId="{3CF77B5D-6005-4802-B6CC-827F42D8E0A1}">
      <dgm:prSet/>
      <dgm:spPr/>
      <dgm:t>
        <a:bodyPr/>
        <a:lstStyle/>
        <a:p>
          <a:endParaRPr lang="en-GB"/>
        </a:p>
      </dgm:t>
    </dgm:pt>
    <dgm:pt modelId="{736F70CF-1117-4FCC-84E4-01312AEE7C44}">
      <dgm:prSet phldrT="[Text]"/>
      <dgm:spPr/>
      <dgm:t>
        <a:bodyPr/>
        <a:lstStyle/>
        <a:p>
          <a:r>
            <a:rPr lang="en-GB" dirty="0"/>
            <a:t>Step 5</a:t>
          </a:r>
        </a:p>
      </dgm:t>
    </dgm:pt>
    <dgm:pt modelId="{EBE7309C-9B9D-4C2D-8A08-05E4E58FD06A}" type="parTrans" cxnId="{EDF55622-702A-4348-B39B-5E155DD81F6C}">
      <dgm:prSet/>
      <dgm:spPr/>
      <dgm:t>
        <a:bodyPr/>
        <a:lstStyle/>
        <a:p>
          <a:endParaRPr lang="en-GB"/>
        </a:p>
      </dgm:t>
    </dgm:pt>
    <dgm:pt modelId="{11A49E54-5800-47C4-91CB-431CF376B71F}" type="sibTrans" cxnId="{EDF55622-702A-4348-B39B-5E155DD81F6C}">
      <dgm:prSet/>
      <dgm:spPr/>
      <dgm:t>
        <a:bodyPr/>
        <a:lstStyle/>
        <a:p>
          <a:endParaRPr lang="en-GB"/>
        </a:p>
      </dgm:t>
    </dgm:pt>
    <dgm:pt modelId="{CF061231-825E-43DF-9ED8-45C3CCCFB666}">
      <dgm:prSet phldrT="[Text]"/>
      <dgm:spPr/>
      <dgm:t>
        <a:bodyPr/>
        <a:lstStyle/>
        <a:p>
          <a:r>
            <a:rPr lang="en-GB" dirty="0"/>
            <a:t>Step 6</a:t>
          </a:r>
        </a:p>
      </dgm:t>
    </dgm:pt>
    <dgm:pt modelId="{C0F2619A-86DF-40C6-B019-AD0E3B0307A3}" type="parTrans" cxnId="{C63FC1B8-00FF-4BBB-A04F-B1FF1A94A22E}">
      <dgm:prSet/>
      <dgm:spPr/>
      <dgm:t>
        <a:bodyPr/>
        <a:lstStyle/>
        <a:p>
          <a:endParaRPr lang="en-GB"/>
        </a:p>
      </dgm:t>
    </dgm:pt>
    <dgm:pt modelId="{26B543FB-5C19-4E06-9C59-8CC56198A19B}" type="sibTrans" cxnId="{C63FC1B8-00FF-4BBB-A04F-B1FF1A94A22E}">
      <dgm:prSet/>
      <dgm:spPr/>
      <dgm:t>
        <a:bodyPr/>
        <a:lstStyle/>
        <a:p>
          <a:endParaRPr lang="en-GB"/>
        </a:p>
      </dgm:t>
    </dgm:pt>
    <dgm:pt modelId="{512C4EC2-D632-41C0-871E-F25219E34C56}">
      <dgm:prSet phldrT="[Text]"/>
      <dgm:spPr/>
      <dgm:t>
        <a:bodyPr/>
        <a:lstStyle/>
        <a:p>
          <a:r>
            <a:rPr lang="en-GB" dirty="0"/>
            <a:t>Step 7</a:t>
          </a:r>
        </a:p>
      </dgm:t>
    </dgm:pt>
    <dgm:pt modelId="{4083C7C8-2A60-460A-AA38-D9AD8BFC3311}" type="parTrans" cxnId="{4347600C-5705-436D-A011-49E442808DD5}">
      <dgm:prSet/>
      <dgm:spPr/>
      <dgm:t>
        <a:bodyPr/>
        <a:lstStyle/>
        <a:p>
          <a:endParaRPr lang="en-GB"/>
        </a:p>
      </dgm:t>
    </dgm:pt>
    <dgm:pt modelId="{9CBBE017-7EB1-43B2-9807-ADA47F0C6FDF}" type="sibTrans" cxnId="{4347600C-5705-436D-A011-49E442808DD5}">
      <dgm:prSet/>
      <dgm:spPr/>
      <dgm:t>
        <a:bodyPr/>
        <a:lstStyle/>
        <a:p>
          <a:endParaRPr lang="en-GB"/>
        </a:p>
      </dgm:t>
    </dgm:pt>
    <dgm:pt modelId="{322CB698-4D45-4867-B956-EFCC75516331}" type="pres">
      <dgm:prSet presAssocID="{A3AD07B5-653B-47FC-8778-60271CD535B7}" presName="rootnode" presStyleCnt="0">
        <dgm:presLayoutVars>
          <dgm:chMax/>
          <dgm:chPref/>
          <dgm:dir/>
          <dgm:animLvl val="lvl"/>
        </dgm:presLayoutVars>
      </dgm:prSet>
      <dgm:spPr/>
    </dgm:pt>
    <dgm:pt modelId="{D8C4DEB4-3E41-480A-9B9F-BF4B7CEEECDE}" type="pres">
      <dgm:prSet presAssocID="{22A63B31-C0A1-4C1A-AC0B-E31E4E1A194F}" presName="composite" presStyleCnt="0"/>
      <dgm:spPr/>
    </dgm:pt>
    <dgm:pt modelId="{58652DD6-7EC2-418A-AFF4-043AC62A5186}" type="pres">
      <dgm:prSet presAssocID="{22A63B31-C0A1-4C1A-AC0B-E31E4E1A194F}" presName="LShape" presStyleLbl="alignNode1" presStyleIdx="0" presStyleCnt="13"/>
      <dgm:spPr/>
    </dgm:pt>
    <dgm:pt modelId="{B8C6AE3A-5A7B-42F8-A286-FD8515ECA81F}" type="pres">
      <dgm:prSet presAssocID="{22A63B31-C0A1-4C1A-AC0B-E31E4E1A194F}" presName="ParentText" presStyleLbl="revTx" presStyleIdx="0" presStyleCnt="7">
        <dgm:presLayoutVars>
          <dgm:chMax val="0"/>
          <dgm:chPref val="0"/>
          <dgm:bulletEnabled val="1"/>
        </dgm:presLayoutVars>
      </dgm:prSet>
      <dgm:spPr/>
    </dgm:pt>
    <dgm:pt modelId="{39DB8EE0-1C1A-47EB-AAE4-DA47D20A7EE2}" type="pres">
      <dgm:prSet presAssocID="{22A63B31-C0A1-4C1A-AC0B-E31E4E1A194F}" presName="Triangle" presStyleLbl="alignNode1" presStyleIdx="1" presStyleCnt="13"/>
      <dgm:spPr/>
    </dgm:pt>
    <dgm:pt modelId="{E5DB78EB-5674-42F4-9F69-75EF4D0560B5}" type="pres">
      <dgm:prSet presAssocID="{6BA6BFA1-75CA-4590-8D92-BE778DA04935}" presName="sibTrans" presStyleCnt="0"/>
      <dgm:spPr/>
    </dgm:pt>
    <dgm:pt modelId="{9DB38DBF-05F9-4B9C-9857-86605D64A7C8}" type="pres">
      <dgm:prSet presAssocID="{6BA6BFA1-75CA-4590-8D92-BE778DA04935}" presName="space" presStyleCnt="0"/>
      <dgm:spPr/>
    </dgm:pt>
    <dgm:pt modelId="{C25261E8-8BBE-4B01-A801-DA65D7D22A51}" type="pres">
      <dgm:prSet presAssocID="{E6C5759F-C0D6-4925-8984-DBD3DDF226BF}" presName="composite" presStyleCnt="0"/>
      <dgm:spPr/>
    </dgm:pt>
    <dgm:pt modelId="{C2F6EB0C-2919-4D8E-A17D-86940169D11D}" type="pres">
      <dgm:prSet presAssocID="{E6C5759F-C0D6-4925-8984-DBD3DDF226BF}" presName="LShape" presStyleLbl="alignNode1" presStyleIdx="2" presStyleCnt="13"/>
      <dgm:spPr/>
    </dgm:pt>
    <dgm:pt modelId="{85507863-F612-4DB1-9FDE-5AF8838B7E93}" type="pres">
      <dgm:prSet presAssocID="{E6C5759F-C0D6-4925-8984-DBD3DDF226BF}" presName="ParentText" presStyleLbl="revTx" presStyleIdx="1" presStyleCnt="7">
        <dgm:presLayoutVars>
          <dgm:chMax val="0"/>
          <dgm:chPref val="0"/>
          <dgm:bulletEnabled val="1"/>
        </dgm:presLayoutVars>
      </dgm:prSet>
      <dgm:spPr/>
    </dgm:pt>
    <dgm:pt modelId="{37533998-0DBB-4999-9D70-58D9EAC27363}" type="pres">
      <dgm:prSet presAssocID="{E6C5759F-C0D6-4925-8984-DBD3DDF226BF}" presName="Triangle" presStyleLbl="alignNode1" presStyleIdx="3" presStyleCnt="13"/>
      <dgm:spPr/>
    </dgm:pt>
    <dgm:pt modelId="{C3783134-0351-4B89-B185-498EB71C515A}" type="pres">
      <dgm:prSet presAssocID="{3A121F3A-0AF3-4766-AFB1-5D7DEEA52F4D}" presName="sibTrans" presStyleCnt="0"/>
      <dgm:spPr/>
    </dgm:pt>
    <dgm:pt modelId="{092A9F1C-9EDD-4D58-8A5A-0CAB80F6C725}" type="pres">
      <dgm:prSet presAssocID="{3A121F3A-0AF3-4766-AFB1-5D7DEEA52F4D}" presName="space" presStyleCnt="0"/>
      <dgm:spPr/>
    </dgm:pt>
    <dgm:pt modelId="{8AA2249E-4E8D-445C-9F2D-171FEB8CE1AB}" type="pres">
      <dgm:prSet presAssocID="{70C0E7FA-4C27-4B7E-B30E-899E1E9D369F}" presName="composite" presStyleCnt="0"/>
      <dgm:spPr/>
    </dgm:pt>
    <dgm:pt modelId="{6DFFBA88-54DA-4AAE-B60B-CB583047A4C1}" type="pres">
      <dgm:prSet presAssocID="{70C0E7FA-4C27-4B7E-B30E-899E1E9D369F}" presName="LShape" presStyleLbl="alignNode1" presStyleIdx="4" presStyleCnt="13"/>
      <dgm:spPr/>
    </dgm:pt>
    <dgm:pt modelId="{265E66C4-D341-4E28-9BC0-984A9FD7343F}" type="pres">
      <dgm:prSet presAssocID="{70C0E7FA-4C27-4B7E-B30E-899E1E9D369F}" presName="ParentText" presStyleLbl="revTx" presStyleIdx="2" presStyleCnt="7">
        <dgm:presLayoutVars>
          <dgm:chMax val="0"/>
          <dgm:chPref val="0"/>
          <dgm:bulletEnabled val="1"/>
        </dgm:presLayoutVars>
      </dgm:prSet>
      <dgm:spPr/>
    </dgm:pt>
    <dgm:pt modelId="{1B066A88-9366-4039-8F9E-766143E1B0B1}" type="pres">
      <dgm:prSet presAssocID="{70C0E7FA-4C27-4B7E-B30E-899E1E9D369F}" presName="Triangle" presStyleLbl="alignNode1" presStyleIdx="5" presStyleCnt="13"/>
      <dgm:spPr/>
    </dgm:pt>
    <dgm:pt modelId="{22B9BA21-9E7C-4CFA-A745-04FD70F25A25}" type="pres">
      <dgm:prSet presAssocID="{A227545E-46BB-4BAC-B2F3-21AB4351A2CF}" presName="sibTrans" presStyleCnt="0"/>
      <dgm:spPr/>
    </dgm:pt>
    <dgm:pt modelId="{B48575B3-CCE1-4DB6-8241-6085D91BA9C6}" type="pres">
      <dgm:prSet presAssocID="{A227545E-46BB-4BAC-B2F3-21AB4351A2CF}" presName="space" presStyleCnt="0"/>
      <dgm:spPr/>
    </dgm:pt>
    <dgm:pt modelId="{3EF41171-4412-4D99-975C-1C0DB9E4F875}" type="pres">
      <dgm:prSet presAssocID="{137C220E-2B0D-4C87-894C-E156BD9CA5C7}" presName="composite" presStyleCnt="0"/>
      <dgm:spPr/>
    </dgm:pt>
    <dgm:pt modelId="{A92F1629-D13C-4AC0-9CA5-A7D79216101F}" type="pres">
      <dgm:prSet presAssocID="{137C220E-2B0D-4C87-894C-E156BD9CA5C7}" presName="LShape" presStyleLbl="alignNode1" presStyleIdx="6" presStyleCnt="13"/>
      <dgm:spPr/>
    </dgm:pt>
    <dgm:pt modelId="{766B95B8-D406-4EFD-933F-A4B7337CFE22}" type="pres">
      <dgm:prSet presAssocID="{137C220E-2B0D-4C87-894C-E156BD9CA5C7}" presName="ParentText" presStyleLbl="revTx" presStyleIdx="3" presStyleCnt="7">
        <dgm:presLayoutVars>
          <dgm:chMax val="0"/>
          <dgm:chPref val="0"/>
          <dgm:bulletEnabled val="1"/>
        </dgm:presLayoutVars>
      </dgm:prSet>
      <dgm:spPr/>
    </dgm:pt>
    <dgm:pt modelId="{DF3BF1C9-2177-4B99-89CD-C237E34600CC}" type="pres">
      <dgm:prSet presAssocID="{137C220E-2B0D-4C87-894C-E156BD9CA5C7}" presName="Triangle" presStyleLbl="alignNode1" presStyleIdx="7" presStyleCnt="13"/>
      <dgm:spPr/>
    </dgm:pt>
    <dgm:pt modelId="{E7C4912A-1E6C-4A34-9FCB-D537EC43E623}" type="pres">
      <dgm:prSet presAssocID="{D1228F17-074B-430C-BF07-066D57A16CEC}" presName="sibTrans" presStyleCnt="0"/>
      <dgm:spPr/>
    </dgm:pt>
    <dgm:pt modelId="{2DE66E58-8957-4304-9616-A695BE2A8F3A}" type="pres">
      <dgm:prSet presAssocID="{D1228F17-074B-430C-BF07-066D57A16CEC}" presName="space" presStyleCnt="0"/>
      <dgm:spPr/>
    </dgm:pt>
    <dgm:pt modelId="{98B62436-7FCB-4133-8656-4AB7FCB45A45}" type="pres">
      <dgm:prSet presAssocID="{736F70CF-1117-4FCC-84E4-01312AEE7C44}" presName="composite" presStyleCnt="0"/>
      <dgm:spPr/>
    </dgm:pt>
    <dgm:pt modelId="{F3A3F3BD-DFC8-42E0-A34D-A985A45AC4F8}" type="pres">
      <dgm:prSet presAssocID="{736F70CF-1117-4FCC-84E4-01312AEE7C44}" presName="LShape" presStyleLbl="alignNode1" presStyleIdx="8" presStyleCnt="13"/>
      <dgm:spPr/>
    </dgm:pt>
    <dgm:pt modelId="{B8CF0776-7D7B-4020-AE35-3366E17B08DE}" type="pres">
      <dgm:prSet presAssocID="{736F70CF-1117-4FCC-84E4-01312AEE7C44}" presName="ParentText" presStyleLbl="revTx" presStyleIdx="4" presStyleCnt="7">
        <dgm:presLayoutVars>
          <dgm:chMax val="0"/>
          <dgm:chPref val="0"/>
          <dgm:bulletEnabled val="1"/>
        </dgm:presLayoutVars>
      </dgm:prSet>
      <dgm:spPr/>
    </dgm:pt>
    <dgm:pt modelId="{8FC56C92-6B41-4A88-AE2C-6C91F98B0ED0}" type="pres">
      <dgm:prSet presAssocID="{736F70CF-1117-4FCC-84E4-01312AEE7C44}" presName="Triangle" presStyleLbl="alignNode1" presStyleIdx="9" presStyleCnt="13"/>
      <dgm:spPr/>
    </dgm:pt>
    <dgm:pt modelId="{8E015036-3848-43D6-A370-87FB089870A7}" type="pres">
      <dgm:prSet presAssocID="{11A49E54-5800-47C4-91CB-431CF376B71F}" presName="sibTrans" presStyleCnt="0"/>
      <dgm:spPr/>
    </dgm:pt>
    <dgm:pt modelId="{1A8F5843-51A2-41C1-9822-CF087C84D4FE}" type="pres">
      <dgm:prSet presAssocID="{11A49E54-5800-47C4-91CB-431CF376B71F}" presName="space" presStyleCnt="0"/>
      <dgm:spPr/>
    </dgm:pt>
    <dgm:pt modelId="{D78137A3-4EFD-4B54-A3D9-DEF25A051639}" type="pres">
      <dgm:prSet presAssocID="{CF061231-825E-43DF-9ED8-45C3CCCFB666}" presName="composite" presStyleCnt="0"/>
      <dgm:spPr/>
    </dgm:pt>
    <dgm:pt modelId="{5154ECD4-ABE5-4D91-8CCA-78AC568FA766}" type="pres">
      <dgm:prSet presAssocID="{CF061231-825E-43DF-9ED8-45C3CCCFB666}" presName="LShape" presStyleLbl="alignNode1" presStyleIdx="10" presStyleCnt="13"/>
      <dgm:spPr/>
    </dgm:pt>
    <dgm:pt modelId="{4F17F140-0608-4F14-83D5-3ABEE3BCAD53}" type="pres">
      <dgm:prSet presAssocID="{CF061231-825E-43DF-9ED8-45C3CCCFB666}" presName="ParentText" presStyleLbl="revTx" presStyleIdx="5" presStyleCnt="7">
        <dgm:presLayoutVars>
          <dgm:chMax val="0"/>
          <dgm:chPref val="0"/>
          <dgm:bulletEnabled val="1"/>
        </dgm:presLayoutVars>
      </dgm:prSet>
      <dgm:spPr/>
    </dgm:pt>
    <dgm:pt modelId="{AB1CCD0C-416A-40C4-A0FE-C711B177E8A4}" type="pres">
      <dgm:prSet presAssocID="{CF061231-825E-43DF-9ED8-45C3CCCFB666}" presName="Triangle" presStyleLbl="alignNode1" presStyleIdx="11" presStyleCnt="13"/>
      <dgm:spPr/>
    </dgm:pt>
    <dgm:pt modelId="{0D26E0F9-CFCC-47CB-9229-28B68BDEDA47}" type="pres">
      <dgm:prSet presAssocID="{26B543FB-5C19-4E06-9C59-8CC56198A19B}" presName="sibTrans" presStyleCnt="0"/>
      <dgm:spPr/>
    </dgm:pt>
    <dgm:pt modelId="{2C874C96-5229-4ACF-B2AA-57929B66B300}" type="pres">
      <dgm:prSet presAssocID="{26B543FB-5C19-4E06-9C59-8CC56198A19B}" presName="space" presStyleCnt="0"/>
      <dgm:spPr/>
    </dgm:pt>
    <dgm:pt modelId="{137EBA85-00F9-4EBF-A7F5-4815819993D1}" type="pres">
      <dgm:prSet presAssocID="{512C4EC2-D632-41C0-871E-F25219E34C56}" presName="composite" presStyleCnt="0"/>
      <dgm:spPr/>
    </dgm:pt>
    <dgm:pt modelId="{90E154BD-6560-4443-8986-D0FDA1EC5820}" type="pres">
      <dgm:prSet presAssocID="{512C4EC2-D632-41C0-871E-F25219E34C56}" presName="LShape" presStyleLbl="alignNode1" presStyleIdx="12" presStyleCnt="13"/>
      <dgm:spPr/>
    </dgm:pt>
    <dgm:pt modelId="{07AB734F-F9EA-47F7-BFF3-8646D1FFE2FD}" type="pres">
      <dgm:prSet presAssocID="{512C4EC2-D632-41C0-871E-F25219E34C56}" presName="ParentText" presStyleLbl="revTx" presStyleIdx="6" presStyleCnt="7">
        <dgm:presLayoutVars>
          <dgm:chMax val="0"/>
          <dgm:chPref val="0"/>
          <dgm:bulletEnabled val="1"/>
        </dgm:presLayoutVars>
      </dgm:prSet>
      <dgm:spPr/>
    </dgm:pt>
  </dgm:ptLst>
  <dgm:cxnLst>
    <dgm:cxn modelId="{4347600C-5705-436D-A011-49E442808DD5}" srcId="{A3AD07B5-653B-47FC-8778-60271CD535B7}" destId="{512C4EC2-D632-41C0-871E-F25219E34C56}" srcOrd="6" destOrd="0" parTransId="{4083C7C8-2A60-460A-AA38-D9AD8BFC3311}" sibTransId="{9CBBE017-7EB1-43B2-9807-ADA47F0C6FDF}"/>
    <dgm:cxn modelId="{B495A11E-90DC-455C-88ED-F1DF775DFF7D}" type="presOf" srcId="{70C0E7FA-4C27-4B7E-B30E-899E1E9D369F}" destId="{265E66C4-D341-4E28-9BC0-984A9FD7343F}" srcOrd="0" destOrd="0" presId="urn:microsoft.com/office/officeart/2009/3/layout/StepUpProcess"/>
    <dgm:cxn modelId="{8AA76E1F-2DDA-4EE5-8A9B-A0F0E02E1698}" srcId="{A3AD07B5-653B-47FC-8778-60271CD535B7}" destId="{70C0E7FA-4C27-4B7E-B30E-899E1E9D369F}" srcOrd="2" destOrd="0" parTransId="{7004A650-508D-4213-9E8E-2893B7CC7BB8}" sibTransId="{A227545E-46BB-4BAC-B2F3-21AB4351A2CF}"/>
    <dgm:cxn modelId="{EDF55622-702A-4348-B39B-5E155DD81F6C}" srcId="{A3AD07B5-653B-47FC-8778-60271CD535B7}" destId="{736F70CF-1117-4FCC-84E4-01312AEE7C44}" srcOrd="4" destOrd="0" parTransId="{EBE7309C-9B9D-4C2D-8A08-05E4E58FD06A}" sibTransId="{11A49E54-5800-47C4-91CB-431CF376B71F}"/>
    <dgm:cxn modelId="{3CF77B5D-6005-4802-B6CC-827F42D8E0A1}" srcId="{A3AD07B5-653B-47FC-8778-60271CD535B7}" destId="{137C220E-2B0D-4C87-894C-E156BD9CA5C7}" srcOrd="3" destOrd="0" parTransId="{5BDFEB02-FE53-4DF3-9078-784C02250716}" sibTransId="{D1228F17-074B-430C-BF07-066D57A16CEC}"/>
    <dgm:cxn modelId="{8CB82648-AFFF-4408-9A98-01977046D333}" srcId="{A3AD07B5-653B-47FC-8778-60271CD535B7}" destId="{E6C5759F-C0D6-4925-8984-DBD3DDF226BF}" srcOrd="1" destOrd="0" parTransId="{33561D04-8C8F-4FA4-AFC7-3F6C3A1349FA}" sibTransId="{3A121F3A-0AF3-4766-AFB1-5D7DEEA52F4D}"/>
    <dgm:cxn modelId="{D782EC79-038E-439F-87E3-C4DE17481DCA}" type="presOf" srcId="{22A63B31-C0A1-4C1A-AC0B-E31E4E1A194F}" destId="{B8C6AE3A-5A7B-42F8-A286-FD8515ECA81F}" srcOrd="0" destOrd="0" presId="urn:microsoft.com/office/officeart/2009/3/layout/StepUpProcess"/>
    <dgm:cxn modelId="{AD820199-BAB6-44CC-8491-2A56B8F6415F}" type="presOf" srcId="{137C220E-2B0D-4C87-894C-E156BD9CA5C7}" destId="{766B95B8-D406-4EFD-933F-A4B7337CFE22}" srcOrd="0" destOrd="0" presId="urn:microsoft.com/office/officeart/2009/3/layout/StepUpProcess"/>
    <dgm:cxn modelId="{B8344CA4-9CC5-48CA-83C2-697BC010DC52}" type="presOf" srcId="{E6C5759F-C0D6-4925-8984-DBD3DDF226BF}" destId="{85507863-F612-4DB1-9FDE-5AF8838B7E93}" srcOrd="0" destOrd="0" presId="urn:microsoft.com/office/officeart/2009/3/layout/StepUpProcess"/>
    <dgm:cxn modelId="{480C0CAD-9DE2-4EBA-96C8-3947E6D15659}" type="presOf" srcId="{736F70CF-1117-4FCC-84E4-01312AEE7C44}" destId="{B8CF0776-7D7B-4020-AE35-3366E17B08DE}" srcOrd="0" destOrd="0" presId="urn:microsoft.com/office/officeart/2009/3/layout/StepUpProcess"/>
    <dgm:cxn modelId="{C63FC1B8-00FF-4BBB-A04F-B1FF1A94A22E}" srcId="{A3AD07B5-653B-47FC-8778-60271CD535B7}" destId="{CF061231-825E-43DF-9ED8-45C3CCCFB666}" srcOrd="5" destOrd="0" parTransId="{C0F2619A-86DF-40C6-B019-AD0E3B0307A3}" sibTransId="{26B543FB-5C19-4E06-9C59-8CC56198A19B}"/>
    <dgm:cxn modelId="{AA99E7C4-C20A-4F63-A969-95775E2CAF2B}" srcId="{A3AD07B5-653B-47FC-8778-60271CD535B7}" destId="{22A63B31-C0A1-4C1A-AC0B-E31E4E1A194F}" srcOrd="0" destOrd="0" parTransId="{3327C720-3FDA-4717-BDE8-5F25B4B692DE}" sibTransId="{6BA6BFA1-75CA-4590-8D92-BE778DA04935}"/>
    <dgm:cxn modelId="{DAE3B8CA-1DD5-4951-918A-618BA6EF6B37}" type="presOf" srcId="{A3AD07B5-653B-47FC-8778-60271CD535B7}" destId="{322CB698-4D45-4867-B956-EFCC75516331}" srcOrd="0" destOrd="0" presId="urn:microsoft.com/office/officeart/2009/3/layout/StepUpProcess"/>
    <dgm:cxn modelId="{A0CDD8D6-F7CE-4CE7-BE99-6B4ECE9BBDA3}" type="presOf" srcId="{CF061231-825E-43DF-9ED8-45C3CCCFB666}" destId="{4F17F140-0608-4F14-83D5-3ABEE3BCAD53}" srcOrd="0" destOrd="0" presId="urn:microsoft.com/office/officeart/2009/3/layout/StepUpProcess"/>
    <dgm:cxn modelId="{D4F9EBF7-7C92-4417-832A-9AF0D5521FF8}" type="presOf" srcId="{512C4EC2-D632-41C0-871E-F25219E34C56}" destId="{07AB734F-F9EA-47F7-BFF3-8646D1FFE2FD}" srcOrd="0" destOrd="0" presId="urn:microsoft.com/office/officeart/2009/3/layout/StepUpProcess"/>
    <dgm:cxn modelId="{8FE23BD0-FB89-4E2B-8B5B-36D0B6AD5CAC}" type="presParOf" srcId="{322CB698-4D45-4867-B956-EFCC75516331}" destId="{D8C4DEB4-3E41-480A-9B9F-BF4B7CEEECDE}" srcOrd="0" destOrd="0" presId="urn:microsoft.com/office/officeart/2009/3/layout/StepUpProcess"/>
    <dgm:cxn modelId="{F9AD9D60-1003-4812-B1C6-8204A23A7C17}" type="presParOf" srcId="{D8C4DEB4-3E41-480A-9B9F-BF4B7CEEECDE}" destId="{58652DD6-7EC2-418A-AFF4-043AC62A5186}" srcOrd="0" destOrd="0" presId="urn:microsoft.com/office/officeart/2009/3/layout/StepUpProcess"/>
    <dgm:cxn modelId="{EAD0A253-C338-4BF5-92D2-0F686B8C5B82}" type="presParOf" srcId="{D8C4DEB4-3E41-480A-9B9F-BF4B7CEEECDE}" destId="{B8C6AE3A-5A7B-42F8-A286-FD8515ECA81F}" srcOrd="1" destOrd="0" presId="urn:microsoft.com/office/officeart/2009/3/layout/StepUpProcess"/>
    <dgm:cxn modelId="{BE9DE239-B2DF-4EB8-AAB2-FF3F1C177819}" type="presParOf" srcId="{D8C4DEB4-3E41-480A-9B9F-BF4B7CEEECDE}" destId="{39DB8EE0-1C1A-47EB-AAE4-DA47D20A7EE2}" srcOrd="2" destOrd="0" presId="urn:microsoft.com/office/officeart/2009/3/layout/StepUpProcess"/>
    <dgm:cxn modelId="{E1195FB9-21AA-423B-9D1C-921D4A9B8BC9}" type="presParOf" srcId="{322CB698-4D45-4867-B956-EFCC75516331}" destId="{E5DB78EB-5674-42F4-9F69-75EF4D0560B5}" srcOrd="1" destOrd="0" presId="urn:microsoft.com/office/officeart/2009/3/layout/StepUpProcess"/>
    <dgm:cxn modelId="{3A2A266D-4D77-45B0-9E01-110C628AB387}" type="presParOf" srcId="{E5DB78EB-5674-42F4-9F69-75EF4D0560B5}" destId="{9DB38DBF-05F9-4B9C-9857-86605D64A7C8}" srcOrd="0" destOrd="0" presId="urn:microsoft.com/office/officeart/2009/3/layout/StepUpProcess"/>
    <dgm:cxn modelId="{CFD279B4-5A54-4153-BC0F-D72928762DEA}" type="presParOf" srcId="{322CB698-4D45-4867-B956-EFCC75516331}" destId="{C25261E8-8BBE-4B01-A801-DA65D7D22A51}" srcOrd="2" destOrd="0" presId="urn:microsoft.com/office/officeart/2009/3/layout/StepUpProcess"/>
    <dgm:cxn modelId="{A80AD57A-AC5B-44E9-8E26-29C229BA4C68}" type="presParOf" srcId="{C25261E8-8BBE-4B01-A801-DA65D7D22A51}" destId="{C2F6EB0C-2919-4D8E-A17D-86940169D11D}" srcOrd="0" destOrd="0" presId="urn:microsoft.com/office/officeart/2009/3/layout/StepUpProcess"/>
    <dgm:cxn modelId="{33B47055-AEAC-4DDA-B8A9-330054DF8B09}" type="presParOf" srcId="{C25261E8-8BBE-4B01-A801-DA65D7D22A51}" destId="{85507863-F612-4DB1-9FDE-5AF8838B7E93}" srcOrd="1" destOrd="0" presId="urn:microsoft.com/office/officeart/2009/3/layout/StepUpProcess"/>
    <dgm:cxn modelId="{613AE5FB-BDB3-469D-B5EE-0A9CC5E0A913}" type="presParOf" srcId="{C25261E8-8BBE-4B01-A801-DA65D7D22A51}" destId="{37533998-0DBB-4999-9D70-58D9EAC27363}" srcOrd="2" destOrd="0" presId="urn:microsoft.com/office/officeart/2009/3/layout/StepUpProcess"/>
    <dgm:cxn modelId="{012F1E6D-FB7D-409D-A421-C6185F369F96}" type="presParOf" srcId="{322CB698-4D45-4867-B956-EFCC75516331}" destId="{C3783134-0351-4B89-B185-498EB71C515A}" srcOrd="3" destOrd="0" presId="urn:microsoft.com/office/officeart/2009/3/layout/StepUpProcess"/>
    <dgm:cxn modelId="{0429F238-90A0-4920-9B01-55D56306FB53}" type="presParOf" srcId="{C3783134-0351-4B89-B185-498EB71C515A}" destId="{092A9F1C-9EDD-4D58-8A5A-0CAB80F6C725}" srcOrd="0" destOrd="0" presId="urn:microsoft.com/office/officeart/2009/3/layout/StepUpProcess"/>
    <dgm:cxn modelId="{36F16A8E-FBBF-4046-A73C-4E790491837C}" type="presParOf" srcId="{322CB698-4D45-4867-B956-EFCC75516331}" destId="{8AA2249E-4E8D-445C-9F2D-171FEB8CE1AB}" srcOrd="4" destOrd="0" presId="urn:microsoft.com/office/officeart/2009/3/layout/StepUpProcess"/>
    <dgm:cxn modelId="{A2ACD337-0FBF-48DB-81DE-60CA43A61F70}" type="presParOf" srcId="{8AA2249E-4E8D-445C-9F2D-171FEB8CE1AB}" destId="{6DFFBA88-54DA-4AAE-B60B-CB583047A4C1}" srcOrd="0" destOrd="0" presId="urn:microsoft.com/office/officeart/2009/3/layout/StepUpProcess"/>
    <dgm:cxn modelId="{6D42E5CB-3669-4A5D-87E6-032A94E509CC}" type="presParOf" srcId="{8AA2249E-4E8D-445C-9F2D-171FEB8CE1AB}" destId="{265E66C4-D341-4E28-9BC0-984A9FD7343F}" srcOrd="1" destOrd="0" presId="urn:microsoft.com/office/officeart/2009/3/layout/StepUpProcess"/>
    <dgm:cxn modelId="{A3A79C9E-EE1C-45EF-A4AB-EDA7A497FD90}" type="presParOf" srcId="{8AA2249E-4E8D-445C-9F2D-171FEB8CE1AB}" destId="{1B066A88-9366-4039-8F9E-766143E1B0B1}" srcOrd="2" destOrd="0" presId="urn:microsoft.com/office/officeart/2009/3/layout/StepUpProcess"/>
    <dgm:cxn modelId="{D3AF0C28-52B5-405E-94A0-76053A688B76}" type="presParOf" srcId="{322CB698-4D45-4867-B956-EFCC75516331}" destId="{22B9BA21-9E7C-4CFA-A745-04FD70F25A25}" srcOrd="5" destOrd="0" presId="urn:microsoft.com/office/officeart/2009/3/layout/StepUpProcess"/>
    <dgm:cxn modelId="{65B2D438-6FD4-456E-A795-9EA27231C3D1}" type="presParOf" srcId="{22B9BA21-9E7C-4CFA-A745-04FD70F25A25}" destId="{B48575B3-CCE1-4DB6-8241-6085D91BA9C6}" srcOrd="0" destOrd="0" presId="urn:microsoft.com/office/officeart/2009/3/layout/StepUpProcess"/>
    <dgm:cxn modelId="{971E71D8-F54A-4187-B3BE-6246F5EF50D5}" type="presParOf" srcId="{322CB698-4D45-4867-B956-EFCC75516331}" destId="{3EF41171-4412-4D99-975C-1C0DB9E4F875}" srcOrd="6" destOrd="0" presId="urn:microsoft.com/office/officeart/2009/3/layout/StepUpProcess"/>
    <dgm:cxn modelId="{27C67758-F71D-407B-9905-2A656FBCE1D1}" type="presParOf" srcId="{3EF41171-4412-4D99-975C-1C0DB9E4F875}" destId="{A92F1629-D13C-4AC0-9CA5-A7D79216101F}" srcOrd="0" destOrd="0" presId="urn:microsoft.com/office/officeart/2009/3/layout/StepUpProcess"/>
    <dgm:cxn modelId="{41D1591B-50B2-4F18-808E-D8A480CE835E}" type="presParOf" srcId="{3EF41171-4412-4D99-975C-1C0DB9E4F875}" destId="{766B95B8-D406-4EFD-933F-A4B7337CFE22}" srcOrd="1" destOrd="0" presId="urn:microsoft.com/office/officeart/2009/3/layout/StepUpProcess"/>
    <dgm:cxn modelId="{E8CE3E6D-A8BF-4D0A-AE4C-94ED822C6482}" type="presParOf" srcId="{3EF41171-4412-4D99-975C-1C0DB9E4F875}" destId="{DF3BF1C9-2177-4B99-89CD-C237E34600CC}" srcOrd="2" destOrd="0" presId="urn:microsoft.com/office/officeart/2009/3/layout/StepUpProcess"/>
    <dgm:cxn modelId="{0E62AB76-3FF1-4883-99BE-5D5FE456FCD7}" type="presParOf" srcId="{322CB698-4D45-4867-B956-EFCC75516331}" destId="{E7C4912A-1E6C-4A34-9FCB-D537EC43E623}" srcOrd="7" destOrd="0" presId="urn:microsoft.com/office/officeart/2009/3/layout/StepUpProcess"/>
    <dgm:cxn modelId="{E3AA3420-961A-40B5-8A7F-EBCE9E0412FD}" type="presParOf" srcId="{E7C4912A-1E6C-4A34-9FCB-D537EC43E623}" destId="{2DE66E58-8957-4304-9616-A695BE2A8F3A}" srcOrd="0" destOrd="0" presId="urn:microsoft.com/office/officeart/2009/3/layout/StepUpProcess"/>
    <dgm:cxn modelId="{1D03F970-BF03-41C3-95D6-8253AF6257FA}" type="presParOf" srcId="{322CB698-4D45-4867-B956-EFCC75516331}" destId="{98B62436-7FCB-4133-8656-4AB7FCB45A45}" srcOrd="8" destOrd="0" presId="urn:microsoft.com/office/officeart/2009/3/layout/StepUpProcess"/>
    <dgm:cxn modelId="{A666CF23-0EBC-4CA7-B4D9-0347CA1B0607}" type="presParOf" srcId="{98B62436-7FCB-4133-8656-4AB7FCB45A45}" destId="{F3A3F3BD-DFC8-42E0-A34D-A985A45AC4F8}" srcOrd="0" destOrd="0" presId="urn:microsoft.com/office/officeart/2009/3/layout/StepUpProcess"/>
    <dgm:cxn modelId="{C5A9FD4D-4A6B-4F19-B046-126FA11163E0}" type="presParOf" srcId="{98B62436-7FCB-4133-8656-4AB7FCB45A45}" destId="{B8CF0776-7D7B-4020-AE35-3366E17B08DE}" srcOrd="1" destOrd="0" presId="urn:microsoft.com/office/officeart/2009/3/layout/StepUpProcess"/>
    <dgm:cxn modelId="{6C5495DB-E67C-4506-A756-5DB0C0F8D1CD}" type="presParOf" srcId="{98B62436-7FCB-4133-8656-4AB7FCB45A45}" destId="{8FC56C92-6B41-4A88-AE2C-6C91F98B0ED0}" srcOrd="2" destOrd="0" presId="urn:microsoft.com/office/officeart/2009/3/layout/StepUpProcess"/>
    <dgm:cxn modelId="{CB2A20CA-8037-498E-BDF7-FE4AD17D78E5}" type="presParOf" srcId="{322CB698-4D45-4867-B956-EFCC75516331}" destId="{8E015036-3848-43D6-A370-87FB089870A7}" srcOrd="9" destOrd="0" presId="urn:microsoft.com/office/officeart/2009/3/layout/StepUpProcess"/>
    <dgm:cxn modelId="{83BE7DEB-211A-4BD5-B300-0E6FA2B7978E}" type="presParOf" srcId="{8E015036-3848-43D6-A370-87FB089870A7}" destId="{1A8F5843-51A2-41C1-9822-CF087C84D4FE}" srcOrd="0" destOrd="0" presId="urn:microsoft.com/office/officeart/2009/3/layout/StepUpProcess"/>
    <dgm:cxn modelId="{098A66B1-D1D0-46D8-A767-76C906C02FED}" type="presParOf" srcId="{322CB698-4D45-4867-B956-EFCC75516331}" destId="{D78137A3-4EFD-4B54-A3D9-DEF25A051639}" srcOrd="10" destOrd="0" presId="urn:microsoft.com/office/officeart/2009/3/layout/StepUpProcess"/>
    <dgm:cxn modelId="{345CEF0E-AAE7-4EBF-812B-6123912DCB8E}" type="presParOf" srcId="{D78137A3-4EFD-4B54-A3D9-DEF25A051639}" destId="{5154ECD4-ABE5-4D91-8CCA-78AC568FA766}" srcOrd="0" destOrd="0" presId="urn:microsoft.com/office/officeart/2009/3/layout/StepUpProcess"/>
    <dgm:cxn modelId="{E6C66504-0F3C-4D26-A69A-C1B7E883C358}" type="presParOf" srcId="{D78137A3-4EFD-4B54-A3D9-DEF25A051639}" destId="{4F17F140-0608-4F14-83D5-3ABEE3BCAD53}" srcOrd="1" destOrd="0" presId="urn:microsoft.com/office/officeart/2009/3/layout/StepUpProcess"/>
    <dgm:cxn modelId="{4F8149A8-20DF-494B-8A51-B364CAA81E0B}" type="presParOf" srcId="{D78137A3-4EFD-4B54-A3D9-DEF25A051639}" destId="{AB1CCD0C-416A-40C4-A0FE-C711B177E8A4}" srcOrd="2" destOrd="0" presId="urn:microsoft.com/office/officeart/2009/3/layout/StepUpProcess"/>
    <dgm:cxn modelId="{90221420-2D41-4FD4-B793-A322890166CA}" type="presParOf" srcId="{322CB698-4D45-4867-B956-EFCC75516331}" destId="{0D26E0F9-CFCC-47CB-9229-28B68BDEDA47}" srcOrd="11" destOrd="0" presId="urn:microsoft.com/office/officeart/2009/3/layout/StepUpProcess"/>
    <dgm:cxn modelId="{612C50DE-D605-4D40-B479-AEFF2DC905DC}" type="presParOf" srcId="{0D26E0F9-CFCC-47CB-9229-28B68BDEDA47}" destId="{2C874C96-5229-4ACF-B2AA-57929B66B300}" srcOrd="0" destOrd="0" presId="urn:microsoft.com/office/officeart/2009/3/layout/StepUpProcess"/>
    <dgm:cxn modelId="{33791CBC-9FF2-4EF6-A393-96EAA107B25B}" type="presParOf" srcId="{322CB698-4D45-4867-B956-EFCC75516331}" destId="{137EBA85-00F9-4EBF-A7F5-4815819993D1}" srcOrd="12" destOrd="0" presId="urn:microsoft.com/office/officeart/2009/3/layout/StepUpProcess"/>
    <dgm:cxn modelId="{F5C7F460-AB93-4097-9741-587F8E5BFC00}" type="presParOf" srcId="{137EBA85-00F9-4EBF-A7F5-4815819993D1}" destId="{90E154BD-6560-4443-8986-D0FDA1EC5820}" srcOrd="0" destOrd="0" presId="urn:microsoft.com/office/officeart/2009/3/layout/StepUpProcess"/>
    <dgm:cxn modelId="{44251954-A196-42B0-B3F5-0D113B79BCC8}" type="presParOf" srcId="{137EBA85-00F9-4EBF-A7F5-4815819993D1}" destId="{07AB734F-F9EA-47F7-BFF3-8646D1FFE2FD}"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10EB532-FE1D-4390-872E-7FE718F10A14}" type="doc">
      <dgm:prSet loTypeId="urn:microsoft.com/office/officeart/2005/8/layout/venn2" loCatId="relationship" qsTypeId="urn:microsoft.com/office/officeart/2005/8/quickstyle/simple1" qsCatId="simple" csTypeId="urn:microsoft.com/office/officeart/2005/8/colors/colorful1" csCatId="colorful" phldr="1"/>
      <dgm:spPr/>
      <dgm:t>
        <a:bodyPr/>
        <a:lstStyle/>
        <a:p>
          <a:endParaRPr lang="en-GB"/>
        </a:p>
      </dgm:t>
    </dgm:pt>
    <dgm:pt modelId="{E6641FFA-B019-4570-B279-2A675914DBE9}">
      <dgm:prSet phldrT="[Text]" custT="1"/>
      <dgm:spPr/>
      <dgm:t>
        <a:bodyPr/>
        <a:lstStyle/>
        <a:p>
          <a:r>
            <a:rPr lang="en-GB" sz="2000" dirty="0"/>
            <a:t>National</a:t>
          </a:r>
        </a:p>
      </dgm:t>
    </dgm:pt>
    <dgm:pt modelId="{05098941-B556-4AF6-8EC0-66B717D649E7}" type="parTrans" cxnId="{E1E171C9-3266-44BE-B72E-945BA37F76B1}">
      <dgm:prSet/>
      <dgm:spPr/>
      <dgm:t>
        <a:bodyPr/>
        <a:lstStyle/>
        <a:p>
          <a:endParaRPr lang="en-GB" sz="2000"/>
        </a:p>
      </dgm:t>
    </dgm:pt>
    <dgm:pt modelId="{EE429786-C1F7-48E9-9241-096B0F5336E2}" type="sibTrans" cxnId="{E1E171C9-3266-44BE-B72E-945BA37F76B1}">
      <dgm:prSet/>
      <dgm:spPr/>
      <dgm:t>
        <a:bodyPr/>
        <a:lstStyle/>
        <a:p>
          <a:endParaRPr lang="en-GB" sz="2000"/>
        </a:p>
      </dgm:t>
    </dgm:pt>
    <dgm:pt modelId="{7FA23812-A32C-449E-A5A8-EE28378CFEAF}">
      <dgm:prSet phldrT="[Text]" custT="1"/>
      <dgm:spPr/>
      <dgm:t>
        <a:bodyPr/>
        <a:lstStyle/>
        <a:p>
          <a:r>
            <a:rPr lang="en-GB" sz="2000" dirty="0"/>
            <a:t>Agencies &amp; departments</a:t>
          </a:r>
        </a:p>
      </dgm:t>
    </dgm:pt>
    <dgm:pt modelId="{946D04B8-4F06-40C2-B8CC-0E211BB1274C}" type="parTrans" cxnId="{C5E7BF08-BEAC-499E-823B-C2456D8A8F97}">
      <dgm:prSet/>
      <dgm:spPr/>
      <dgm:t>
        <a:bodyPr/>
        <a:lstStyle/>
        <a:p>
          <a:endParaRPr lang="en-GB" sz="2000"/>
        </a:p>
      </dgm:t>
    </dgm:pt>
    <dgm:pt modelId="{CAD1C11B-1555-4BC1-8AD6-D68D88D6B97E}" type="sibTrans" cxnId="{C5E7BF08-BEAC-499E-823B-C2456D8A8F97}">
      <dgm:prSet/>
      <dgm:spPr/>
      <dgm:t>
        <a:bodyPr/>
        <a:lstStyle/>
        <a:p>
          <a:endParaRPr lang="en-GB" sz="2000"/>
        </a:p>
      </dgm:t>
    </dgm:pt>
    <dgm:pt modelId="{0FCFF910-EA44-43E1-879E-387F9D3D301E}">
      <dgm:prSet phldrT="[Text]" custT="1"/>
      <dgm:spPr/>
      <dgm:t>
        <a:bodyPr/>
        <a:lstStyle/>
        <a:p>
          <a:r>
            <a:rPr lang="en-GB" sz="2000" dirty="0"/>
            <a:t>Neighbour</a:t>
          </a:r>
        </a:p>
        <a:p>
          <a:r>
            <a:rPr lang="en-GB" sz="2000" dirty="0"/>
            <a:t>-hoods</a:t>
          </a:r>
        </a:p>
      </dgm:t>
    </dgm:pt>
    <dgm:pt modelId="{7DF1110C-724C-4B4D-BAD8-B2CE9BA1064E}" type="parTrans" cxnId="{0C891097-91EA-4FD1-9634-C249680A9982}">
      <dgm:prSet/>
      <dgm:spPr/>
      <dgm:t>
        <a:bodyPr/>
        <a:lstStyle/>
        <a:p>
          <a:endParaRPr lang="en-GB" sz="2000"/>
        </a:p>
      </dgm:t>
    </dgm:pt>
    <dgm:pt modelId="{3DE19382-AD67-4FD9-AD70-0414B7524644}" type="sibTrans" cxnId="{0C891097-91EA-4FD1-9634-C249680A9982}">
      <dgm:prSet/>
      <dgm:spPr/>
      <dgm:t>
        <a:bodyPr/>
        <a:lstStyle/>
        <a:p>
          <a:endParaRPr lang="en-GB" sz="2000"/>
        </a:p>
      </dgm:t>
    </dgm:pt>
    <dgm:pt modelId="{4A508E1A-669D-4FB2-A295-42072AB3A406}">
      <dgm:prSet phldrT="[Text]" custT="1"/>
      <dgm:spPr/>
      <dgm:t>
        <a:bodyPr/>
        <a:lstStyle/>
        <a:p>
          <a:r>
            <a:rPr lang="en-GB" sz="2000" dirty="0"/>
            <a:t>Residents</a:t>
          </a:r>
        </a:p>
      </dgm:t>
    </dgm:pt>
    <dgm:pt modelId="{30DE3563-B206-46BB-81FE-4EAE08055246}" type="parTrans" cxnId="{3909F449-8F93-47D9-BF82-0028D28EC2CC}">
      <dgm:prSet/>
      <dgm:spPr/>
      <dgm:t>
        <a:bodyPr/>
        <a:lstStyle/>
        <a:p>
          <a:endParaRPr lang="en-GB" sz="2000"/>
        </a:p>
      </dgm:t>
    </dgm:pt>
    <dgm:pt modelId="{AF87C373-E9AC-4B43-9DFA-7F1AB81D5DA7}" type="sibTrans" cxnId="{3909F449-8F93-47D9-BF82-0028D28EC2CC}">
      <dgm:prSet/>
      <dgm:spPr/>
      <dgm:t>
        <a:bodyPr/>
        <a:lstStyle/>
        <a:p>
          <a:endParaRPr lang="en-GB" sz="2000"/>
        </a:p>
      </dgm:t>
    </dgm:pt>
    <dgm:pt modelId="{24598E47-0101-4476-A0BC-44A417DA76A1}">
      <dgm:prSet custT="1"/>
      <dgm:spPr/>
      <dgm:t>
        <a:bodyPr/>
        <a:lstStyle/>
        <a:p>
          <a:r>
            <a:rPr lang="en-GB" sz="2000" dirty="0"/>
            <a:t>Local authority</a:t>
          </a:r>
        </a:p>
      </dgm:t>
    </dgm:pt>
    <dgm:pt modelId="{F4B0CD8A-5C09-4B4D-A5AE-947786B3E911}" type="parTrans" cxnId="{D0346EBC-41DC-467B-B80B-DDC931797159}">
      <dgm:prSet/>
      <dgm:spPr/>
      <dgm:t>
        <a:bodyPr/>
        <a:lstStyle/>
        <a:p>
          <a:endParaRPr lang="en-GB" sz="2000"/>
        </a:p>
      </dgm:t>
    </dgm:pt>
    <dgm:pt modelId="{3ABDAE64-CB3F-4A9E-AABE-767B15939F5A}" type="sibTrans" cxnId="{D0346EBC-41DC-467B-B80B-DDC931797159}">
      <dgm:prSet/>
      <dgm:spPr/>
      <dgm:t>
        <a:bodyPr/>
        <a:lstStyle/>
        <a:p>
          <a:endParaRPr lang="en-GB" sz="2000"/>
        </a:p>
      </dgm:t>
    </dgm:pt>
    <dgm:pt modelId="{85CBFBE8-278A-45B4-8B8C-EEE3CB7A9A3A}" type="pres">
      <dgm:prSet presAssocID="{E10EB532-FE1D-4390-872E-7FE718F10A14}" presName="Name0" presStyleCnt="0">
        <dgm:presLayoutVars>
          <dgm:chMax val="7"/>
          <dgm:resizeHandles val="exact"/>
        </dgm:presLayoutVars>
      </dgm:prSet>
      <dgm:spPr/>
    </dgm:pt>
    <dgm:pt modelId="{F71B87A7-4302-4443-B2DB-3D3E4E80B886}" type="pres">
      <dgm:prSet presAssocID="{E10EB532-FE1D-4390-872E-7FE718F10A14}" presName="comp1" presStyleCnt="0"/>
      <dgm:spPr/>
    </dgm:pt>
    <dgm:pt modelId="{8BC3440F-8F67-41D2-BBB7-F48B8CDD515D}" type="pres">
      <dgm:prSet presAssocID="{E10EB532-FE1D-4390-872E-7FE718F10A14}" presName="circle1" presStyleLbl="node1" presStyleIdx="0" presStyleCnt="5" custAng="0"/>
      <dgm:spPr/>
    </dgm:pt>
    <dgm:pt modelId="{4FE964D2-CDFC-4496-8616-C5921513F894}" type="pres">
      <dgm:prSet presAssocID="{E10EB532-FE1D-4390-872E-7FE718F10A14}" presName="c1text" presStyleLbl="node1" presStyleIdx="0" presStyleCnt="5">
        <dgm:presLayoutVars>
          <dgm:bulletEnabled val="1"/>
        </dgm:presLayoutVars>
      </dgm:prSet>
      <dgm:spPr/>
    </dgm:pt>
    <dgm:pt modelId="{41000FD8-B2FC-4B16-919D-3A6CA99FB716}" type="pres">
      <dgm:prSet presAssocID="{E10EB532-FE1D-4390-872E-7FE718F10A14}" presName="comp2" presStyleCnt="0"/>
      <dgm:spPr/>
    </dgm:pt>
    <dgm:pt modelId="{81C0A430-44D2-45AC-937F-EA8EBF7051E1}" type="pres">
      <dgm:prSet presAssocID="{E10EB532-FE1D-4390-872E-7FE718F10A14}" presName="circle2" presStyleLbl="node1" presStyleIdx="1" presStyleCnt="5"/>
      <dgm:spPr/>
    </dgm:pt>
    <dgm:pt modelId="{78886B81-B25E-48AE-96FC-3617DD2032D2}" type="pres">
      <dgm:prSet presAssocID="{E10EB532-FE1D-4390-872E-7FE718F10A14}" presName="c2text" presStyleLbl="node1" presStyleIdx="1" presStyleCnt="5">
        <dgm:presLayoutVars>
          <dgm:bulletEnabled val="1"/>
        </dgm:presLayoutVars>
      </dgm:prSet>
      <dgm:spPr/>
    </dgm:pt>
    <dgm:pt modelId="{A2375CA2-E9B6-4C41-820B-E3E09FF6A762}" type="pres">
      <dgm:prSet presAssocID="{E10EB532-FE1D-4390-872E-7FE718F10A14}" presName="comp3" presStyleCnt="0"/>
      <dgm:spPr/>
    </dgm:pt>
    <dgm:pt modelId="{3875D412-9A87-4451-A276-CF053A350D8E}" type="pres">
      <dgm:prSet presAssocID="{E10EB532-FE1D-4390-872E-7FE718F10A14}" presName="circle3" presStyleLbl="node1" presStyleIdx="2" presStyleCnt="5"/>
      <dgm:spPr/>
    </dgm:pt>
    <dgm:pt modelId="{5F9AC093-005A-48A8-B845-7C93F5150423}" type="pres">
      <dgm:prSet presAssocID="{E10EB532-FE1D-4390-872E-7FE718F10A14}" presName="c3text" presStyleLbl="node1" presStyleIdx="2" presStyleCnt="5">
        <dgm:presLayoutVars>
          <dgm:bulletEnabled val="1"/>
        </dgm:presLayoutVars>
      </dgm:prSet>
      <dgm:spPr/>
    </dgm:pt>
    <dgm:pt modelId="{05EF048C-074E-4D1F-9A15-0F4AA2E8A3B2}" type="pres">
      <dgm:prSet presAssocID="{E10EB532-FE1D-4390-872E-7FE718F10A14}" presName="comp4" presStyleCnt="0"/>
      <dgm:spPr/>
    </dgm:pt>
    <dgm:pt modelId="{3C35A8FF-CBE0-45FF-9985-F4496DBB97DA}" type="pres">
      <dgm:prSet presAssocID="{E10EB532-FE1D-4390-872E-7FE718F10A14}" presName="circle4" presStyleLbl="node1" presStyleIdx="3" presStyleCnt="5"/>
      <dgm:spPr/>
    </dgm:pt>
    <dgm:pt modelId="{094CC833-3D78-4439-8831-C045804D2DB0}" type="pres">
      <dgm:prSet presAssocID="{E10EB532-FE1D-4390-872E-7FE718F10A14}" presName="c4text" presStyleLbl="node1" presStyleIdx="3" presStyleCnt="5">
        <dgm:presLayoutVars>
          <dgm:bulletEnabled val="1"/>
        </dgm:presLayoutVars>
      </dgm:prSet>
      <dgm:spPr/>
    </dgm:pt>
    <dgm:pt modelId="{34B8B6C4-FB3B-4F7C-AD7E-66F7B1646070}" type="pres">
      <dgm:prSet presAssocID="{E10EB532-FE1D-4390-872E-7FE718F10A14}" presName="comp5" presStyleCnt="0"/>
      <dgm:spPr/>
    </dgm:pt>
    <dgm:pt modelId="{F770EFE9-F370-4FE6-A55D-00C4F7DC49B4}" type="pres">
      <dgm:prSet presAssocID="{E10EB532-FE1D-4390-872E-7FE718F10A14}" presName="circle5" presStyleLbl="node1" presStyleIdx="4" presStyleCnt="5"/>
      <dgm:spPr/>
    </dgm:pt>
    <dgm:pt modelId="{7535D46E-5CE6-495C-93AB-3A9DFC0CE5A4}" type="pres">
      <dgm:prSet presAssocID="{E10EB532-FE1D-4390-872E-7FE718F10A14}" presName="c5text" presStyleLbl="node1" presStyleIdx="4" presStyleCnt="5">
        <dgm:presLayoutVars>
          <dgm:bulletEnabled val="1"/>
        </dgm:presLayoutVars>
      </dgm:prSet>
      <dgm:spPr/>
    </dgm:pt>
  </dgm:ptLst>
  <dgm:cxnLst>
    <dgm:cxn modelId="{C956C403-81EA-4F62-B114-FB2390DDE030}" type="presOf" srcId="{4A508E1A-669D-4FB2-A295-42072AB3A406}" destId="{7535D46E-5CE6-495C-93AB-3A9DFC0CE5A4}" srcOrd="1" destOrd="0" presId="urn:microsoft.com/office/officeart/2005/8/layout/venn2"/>
    <dgm:cxn modelId="{C5E7BF08-BEAC-499E-823B-C2456D8A8F97}" srcId="{E10EB532-FE1D-4390-872E-7FE718F10A14}" destId="{7FA23812-A32C-449E-A5A8-EE28378CFEAF}" srcOrd="2" destOrd="0" parTransId="{946D04B8-4F06-40C2-B8CC-0E211BB1274C}" sibTransId="{CAD1C11B-1555-4BC1-8AD6-D68D88D6B97E}"/>
    <dgm:cxn modelId="{415D5C25-7B9E-4760-8C1A-32600D807215}" type="presOf" srcId="{E6641FFA-B019-4570-B279-2A675914DBE9}" destId="{8BC3440F-8F67-41D2-BBB7-F48B8CDD515D}" srcOrd="0" destOrd="0" presId="urn:microsoft.com/office/officeart/2005/8/layout/venn2"/>
    <dgm:cxn modelId="{7B99BD3D-7FEA-45C0-8F2E-B5E64F195BFB}" type="presOf" srcId="{E10EB532-FE1D-4390-872E-7FE718F10A14}" destId="{85CBFBE8-278A-45B4-8B8C-EEE3CB7A9A3A}" srcOrd="0" destOrd="0" presId="urn:microsoft.com/office/officeart/2005/8/layout/venn2"/>
    <dgm:cxn modelId="{AD8E773E-8BE6-4A8A-90FC-21DA13E7F9E2}" type="presOf" srcId="{24598E47-0101-4476-A0BC-44A417DA76A1}" destId="{78886B81-B25E-48AE-96FC-3617DD2032D2}" srcOrd="1" destOrd="0" presId="urn:microsoft.com/office/officeart/2005/8/layout/venn2"/>
    <dgm:cxn modelId="{1650F85E-E4A3-47D0-9B3E-D25586DE9283}" type="presOf" srcId="{E6641FFA-B019-4570-B279-2A675914DBE9}" destId="{4FE964D2-CDFC-4496-8616-C5921513F894}" srcOrd="1" destOrd="0" presId="urn:microsoft.com/office/officeart/2005/8/layout/venn2"/>
    <dgm:cxn modelId="{3909F449-8F93-47D9-BF82-0028D28EC2CC}" srcId="{E10EB532-FE1D-4390-872E-7FE718F10A14}" destId="{4A508E1A-669D-4FB2-A295-42072AB3A406}" srcOrd="4" destOrd="0" parTransId="{30DE3563-B206-46BB-81FE-4EAE08055246}" sibTransId="{AF87C373-E9AC-4B43-9DFA-7F1AB81D5DA7}"/>
    <dgm:cxn modelId="{D503D76F-BFDC-4FCD-A358-BB540515CF97}" type="presOf" srcId="{4A508E1A-669D-4FB2-A295-42072AB3A406}" destId="{F770EFE9-F370-4FE6-A55D-00C4F7DC49B4}" srcOrd="0" destOrd="0" presId="urn:microsoft.com/office/officeart/2005/8/layout/venn2"/>
    <dgm:cxn modelId="{7E6A7994-6408-44CB-8676-9E21220F2297}" type="presOf" srcId="{7FA23812-A32C-449E-A5A8-EE28378CFEAF}" destId="{3875D412-9A87-4451-A276-CF053A350D8E}" srcOrd="0" destOrd="0" presId="urn:microsoft.com/office/officeart/2005/8/layout/venn2"/>
    <dgm:cxn modelId="{0C891097-91EA-4FD1-9634-C249680A9982}" srcId="{E10EB532-FE1D-4390-872E-7FE718F10A14}" destId="{0FCFF910-EA44-43E1-879E-387F9D3D301E}" srcOrd="3" destOrd="0" parTransId="{7DF1110C-724C-4B4D-BAD8-B2CE9BA1064E}" sibTransId="{3DE19382-AD67-4FD9-AD70-0414B7524644}"/>
    <dgm:cxn modelId="{DAA1CBA6-B0E7-431A-B957-D5EF81A1B7F2}" type="presOf" srcId="{0FCFF910-EA44-43E1-879E-387F9D3D301E}" destId="{094CC833-3D78-4439-8831-C045804D2DB0}" srcOrd="1" destOrd="0" presId="urn:microsoft.com/office/officeart/2005/8/layout/venn2"/>
    <dgm:cxn modelId="{D0346EBC-41DC-467B-B80B-DDC931797159}" srcId="{E10EB532-FE1D-4390-872E-7FE718F10A14}" destId="{24598E47-0101-4476-A0BC-44A417DA76A1}" srcOrd="1" destOrd="0" parTransId="{F4B0CD8A-5C09-4B4D-A5AE-947786B3E911}" sibTransId="{3ABDAE64-CB3F-4A9E-AABE-767B15939F5A}"/>
    <dgm:cxn modelId="{E1E171C9-3266-44BE-B72E-945BA37F76B1}" srcId="{E10EB532-FE1D-4390-872E-7FE718F10A14}" destId="{E6641FFA-B019-4570-B279-2A675914DBE9}" srcOrd="0" destOrd="0" parTransId="{05098941-B556-4AF6-8EC0-66B717D649E7}" sibTransId="{EE429786-C1F7-48E9-9241-096B0F5336E2}"/>
    <dgm:cxn modelId="{27C1EFDD-F3DB-44C2-A37C-72AACDD9990B}" type="presOf" srcId="{24598E47-0101-4476-A0BC-44A417DA76A1}" destId="{81C0A430-44D2-45AC-937F-EA8EBF7051E1}" srcOrd="0" destOrd="0" presId="urn:microsoft.com/office/officeart/2005/8/layout/venn2"/>
    <dgm:cxn modelId="{F766B1E7-1594-43EA-AB3F-0FC39B4BB87D}" type="presOf" srcId="{7FA23812-A32C-449E-A5A8-EE28378CFEAF}" destId="{5F9AC093-005A-48A8-B845-7C93F5150423}" srcOrd="1" destOrd="0" presId="urn:microsoft.com/office/officeart/2005/8/layout/venn2"/>
    <dgm:cxn modelId="{D97AC8E9-B43C-4615-A96A-7BD9EC558759}" type="presOf" srcId="{0FCFF910-EA44-43E1-879E-387F9D3D301E}" destId="{3C35A8FF-CBE0-45FF-9985-F4496DBB97DA}" srcOrd="0" destOrd="0" presId="urn:microsoft.com/office/officeart/2005/8/layout/venn2"/>
    <dgm:cxn modelId="{91B7F20B-0650-4572-B017-9A3670002E44}" type="presParOf" srcId="{85CBFBE8-278A-45B4-8B8C-EEE3CB7A9A3A}" destId="{F71B87A7-4302-4443-B2DB-3D3E4E80B886}" srcOrd="0" destOrd="0" presId="urn:microsoft.com/office/officeart/2005/8/layout/venn2"/>
    <dgm:cxn modelId="{B472D6CF-8614-422A-AA08-96408F981FBC}" type="presParOf" srcId="{F71B87A7-4302-4443-B2DB-3D3E4E80B886}" destId="{8BC3440F-8F67-41D2-BBB7-F48B8CDD515D}" srcOrd="0" destOrd="0" presId="urn:microsoft.com/office/officeart/2005/8/layout/venn2"/>
    <dgm:cxn modelId="{89464F64-439B-4FC9-BFDB-AAE54CBE86EB}" type="presParOf" srcId="{F71B87A7-4302-4443-B2DB-3D3E4E80B886}" destId="{4FE964D2-CDFC-4496-8616-C5921513F894}" srcOrd="1" destOrd="0" presId="urn:microsoft.com/office/officeart/2005/8/layout/venn2"/>
    <dgm:cxn modelId="{926A9005-BAF7-4419-8068-19E3CC53E7A8}" type="presParOf" srcId="{85CBFBE8-278A-45B4-8B8C-EEE3CB7A9A3A}" destId="{41000FD8-B2FC-4B16-919D-3A6CA99FB716}" srcOrd="1" destOrd="0" presId="urn:microsoft.com/office/officeart/2005/8/layout/venn2"/>
    <dgm:cxn modelId="{653BA496-113E-4006-8DF3-5586302E3EA6}" type="presParOf" srcId="{41000FD8-B2FC-4B16-919D-3A6CA99FB716}" destId="{81C0A430-44D2-45AC-937F-EA8EBF7051E1}" srcOrd="0" destOrd="0" presId="urn:microsoft.com/office/officeart/2005/8/layout/venn2"/>
    <dgm:cxn modelId="{87FEAD06-8C32-4A91-B26E-05C114885203}" type="presParOf" srcId="{41000FD8-B2FC-4B16-919D-3A6CA99FB716}" destId="{78886B81-B25E-48AE-96FC-3617DD2032D2}" srcOrd="1" destOrd="0" presId="urn:microsoft.com/office/officeart/2005/8/layout/venn2"/>
    <dgm:cxn modelId="{18ABE5CC-4600-4152-847C-E2B4129E566A}" type="presParOf" srcId="{85CBFBE8-278A-45B4-8B8C-EEE3CB7A9A3A}" destId="{A2375CA2-E9B6-4C41-820B-E3E09FF6A762}" srcOrd="2" destOrd="0" presId="urn:microsoft.com/office/officeart/2005/8/layout/venn2"/>
    <dgm:cxn modelId="{2C81C0FE-2534-4196-9441-B61B524DB4D9}" type="presParOf" srcId="{A2375CA2-E9B6-4C41-820B-E3E09FF6A762}" destId="{3875D412-9A87-4451-A276-CF053A350D8E}" srcOrd="0" destOrd="0" presId="urn:microsoft.com/office/officeart/2005/8/layout/venn2"/>
    <dgm:cxn modelId="{D00F701E-81D3-447B-8884-E8652012ACD6}" type="presParOf" srcId="{A2375CA2-E9B6-4C41-820B-E3E09FF6A762}" destId="{5F9AC093-005A-48A8-B845-7C93F5150423}" srcOrd="1" destOrd="0" presId="urn:microsoft.com/office/officeart/2005/8/layout/venn2"/>
    <dgm:cxn modelId="{F655A09D-FAEF-486D-89E6-257AA59E7FC7}" type="presParOf" srcId="{85CBFBE8-278A-45B4-8B8C-EEE3CB7A9A3A}" destId="{05EF048C-074E-4D1F-9A15-0F4AA2E8A3B2}" srcOrd="3" destOrd="0" presId="urn:microsoft.com/office/officeart/2005/8/layout/venn2"/>
    <dgm:cxn modelId="{8B87254E-6ADF-4380-95CA-043A10D3516A}" type="presParOf" srcId="{05EF048C-074E-4D1F-9A15-0F4AA2E8A3B2}" destId="{3C35A8FF-CBE0-45FF-9985-F4496DBB97DA}" srcOrd="0" destOrd="0" presId="urn:microsoft.com/office/officeart/2005/8/layout/venn2"/>
    <dgm:cxn modelId="{142ADF50-2DCE-4B51-A9C2-E6CD25BD0FBC}" type="presParOf" srcId="{05EF048C-074E-4D1F-9A15-0F4AA2E8A3B2}" destId="{094CC833-3D78-4439-8831-C045804D2DB0}" srcOrd="1" destOrd="0" presId="urn:microsoft.com/office/officeart/2005/8/layout/venn2"/>
    <dgm:cxn modelId="{439F61A5-74A3-48E1-861A-29FE2A49BD0C}" type="presParOf" srcId="{85CBFBE8-278A-45B4-8B8C-EEE3CB7A9A3A}" destId="{34B8B6C4-FB3B-4F7C-AD7E-66F7B1646070}" srcOrd="4" destOrd="0" presId="urn:microsoft.com/office/officeart/2005/8/layout/venn2"/>
    <dgm:cxn modelId="{D84AF953-F46B-4862-81C4-24E94E330721}" type="presParOf" srcId="{34B8B6C4-FB3B-4F7C-AD7E-66F7B1646070}" destId="{F770EFE9-F370-4FE6-A55D-00C4F7DC49B4}" srcOrd="0" destOrd="0" presId="urn:microsoft.com/office/officeart/2005/8/layout/venn2"/>
    <dgm:cxn modelId="{24294D2C-95ED-4585-AB5B-299942B50920}" type="presParOf" srcId="{34B8B6C4-FB3B-4F7C-AD7E-66F7B1646070}" destId="{7535D46E-5CE6-495C-93AB-3A9DFC0CE5A4}" srcOrd="1" destOrd="0" presId="urn:microsoft.com/office/officeart/2005/8/layout/ven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7D4002-957C-401F-BA4F-FA4BBAFA8709}">
      <dsp:nvSpPr>
        <dsp:cNvPr id="0" name=""/>
        <dsp:cNvSpPr/>
      </dsp:nvSpPr>
      <dsp:spPr>
        <a:xfrm>
          <a:off x="130144" y="0"/>
          <a:ext cx="9420739" cy="5887962"/>
        </a:xfrm>
        <a:prstGeom prst="swooshArrow">
          <a:avLst>
            <a:gd name="adj1" fmla="val 25000"/>
            <a:gd name="adj2" fmla="val 25000"/>
          </a:avLst>
        </a:prstGeom>
        <a:solidFill>
          <a:schemeClr val="accent1">
            <a:tint val="40000"/>
            <a:hueOff val="0"/>
            <a:satOff val="0"/>
            <a:lumOff val="0"/>
            <a:alphaOff val="0"/>
          </a:schemeClr>
        </a:solidFill>
        <a:ln w="12700" cap="flat" cmpd="sng" algn="ctr">
          <a:solidFill>
            <a:schemeClr val="accent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5D0F35AA-5369-4E8F-BED0-A89EFC920ED8}">
      <dsp:nvSpPr>
        <dsp:cNvPr id="0" name=""/>
        <dsp:cNvSpPr/>
      </dsp:nvSpPr>
      <dsp:spPr>
        <a:xfrm>
          <a:off x="1058087" y="4378288"/>
          <a:ext cx="216677" cy="216677"/>
        </a:xfrm>
        <a:prstGeom prst="ellipse">
          <a:avLst/>
        </a:prstGeom>
        <a:solidFill>
          <a:schemeClr val="accent1">
            <a:hueOff val="0"/>
            <a:satOff val="0"/>
            <a:lumOff val="0"/>
            <a:alphaOff val="0"/>
          </a:schemeClr>
        </a:solidFill>
        <a:ln>
          <a:noFill/>
        </a:ln>
        <a:effectLst>
          <a:outerShdw blurRad="38100" dist="25400" dir="2700000" algn="br"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8B36886F-CC7B-45AD-A39A-C3E26721EA97}">
      <dsp:nvSpPr>
        <dsp:cNvPr id="0" name=""/>
        <dsp:cNvSpPr/>
      </dsp:nvSpPr>
      <dsp:spPr>
        <a:xfrm>
          <a:off x="1019831" y="4486627"/>
          <a:ext cx="1527305" cy="1401334"/>
        </a:xfrm>
        <a:prstGeom prst="rect">
          <a:avLst/>
        </a:prstGeom>
        <a:noFill/>
        <a:ln w="12700"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813"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1990s</a:t>
          </a:r>
        </a:p>
        <a:p>
          <a:pPr marL="0" lvl="0" indent="0" algn="ctr" defTabSz="889000">
            <a:lnSpc>
              <a:spcPct val="90000"/>
            </a:lnSpc>
            <a:spcBef>
              <a:spcPct val="0"/>
            </a:spcBef>
            <a:spcAft>
              <a:spcPct val="35000"/>
            </a:spcAft>
            <a:buNone/>
          </a:pPr>
          <a:r>
            <a:rPr lang="en-GB" sz="2000" kern="1200" dirty="0"/>
            <a:t>100 local schemes</a:t>
          </a:r>
        </a:p>
        <a:p>
          <a:pPr marL="0" lvl="0" indent="0" algn="ctr" defTabSz="889000">
            <a:lnSpc>
              <a:spcPct val="90000"/>
            </a:lnSpc>
            <a:spcBef>
              <a:spcPct val="0"/>
            </a:spcBef>
            <a:spcAft>
              <a:spcPct val="35000"/>
            </a:spcAft>
            <a:buNone/>
          </a:pPr>
          <a:r>
            <a:rPr lang="en-GB" sz="2000" kern="1200" dirty="0"/>
            <a:t>1,100 by year 6</a:t>
          </a:r>
        </a:p>
      </dsp:txBody>
      <dsp:txXfrm>
        <a:off x="1019831" y="4486627"/>
        <a:ext cx="1527305" cy="1401334"/>
      </dsp:txXfrm>
    </dsp:sp>
    <dsp:sp modelId="{2D5AFC46-C38E-4AE1-B341-D8E721333905}">
      <dsp:nvSpPr>
        <dsp:cNvPr id="0" name=""/>
        <dsp:cNvSpPr/>
      </dsp:nvSpPr>
      <dsp:spPr>
        <a:xfrm>
          <a:off x="2230969" y="3251332"/>
          <a:ext cx="339146" cy="339146"/>
        </a:xfrm>
        <a:prstGeom prst="ellipse">
          <a:avLst/>
        </a:prstGeom>
        <a:solidFill>
          <a:schemeClr val="accent1">
            <a:hueOff val="0"/>
            <a:satOff val="0"/>
            <a:lumOff val="0"/>
            <a:alphaOff val="0"/>
          </a:schemeClr>
        </a:solidFill>
        <a:ln>
          <a:noFill/>
        </a:ln>
        <a:effectLst>
          <a:outerShdw blurRad="38100" dist="25400" dir="2700000" algn="br"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C5B612E1-2846-4320-B748-F994E8258103}">
      <dsp:nvSpPr>
        <dsp:cNvPr id="0" name=""/>
        <dsp:cNvSpPr/>
      </dsp:nvSpPr>
      <dsp:spPr>
        <a:xfrm>
          <a:off x="2147654" y="3420905"/>
          <a:ext cx="2069620" cy="2467056"/>
        </a:xfrm>
        <a:prstGeom prst="rect">
          <a:avLst/>
        </a:prstGeom>
        <a:noFill/>
        <a:ln w="12700"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79707" tIns="0" rIns="0" bIns="0" numCol="1" spcCol="1270" anchor="t"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1990s</a:t>
          </a:r>
        </a:p>
        <a:p>
          <a:pPr marL="0" lvl="0" indent="0" algn="ctr" defTabSz="889000">
            <a:lnSpc>
              <a:spcPct val="90000"/>
            </a:lnSpc>
            <a:spcBef>
              <a:spcPct val="0"/>
            </a:spcBef>
            <a:spcAft>
              <a:spcPct val="35000"/>
            </a:spcAft>
            <a:buNone/>
          </a:pPr>
          <a:r>
            <a:rPr lang="en-GB" sz="2000" kern="1200" dirty="0"/>
            <a:t>100+ in Europe</a:t>
          </a:r>
        </a:p>
        <a:p>
          <a:pPr marL="0" lvl="0" indent="0" algn="ctr" defTabSz="889000">
            <a:lnSpc>
              <a:spcPct val="90000"/>
            </a:lnSpc>
            <a:spcBef>
              <a:spcPct val="0"/>
            </a:spcBef>
            <a:spcAft>
              <a:spcPct val="35000"/>
            </a:spcAft>
            <a:buNone/>
          </a:pPr>
          <a:r>
            <a:rPr lang="en-GB" sz="2000" kern="1200" dirty="0"/>
            <a:t>12 in the UK</a:t>
          </a:r>
        </a:p>
        <a:p>
          <a:pPr marL="0" lvl="0" indent="0" algn="ctr" defTabSz="889000">
            <a:lnSpc>
              <a:spcPct val="90000"/>
            </a:lnSpc>
            <a:spcBef>
              <a:spcPct val="0"/>
            </a:spcBef>
            <a:spcAft>
              <a:spcPct val="35000"/>
            </a:spcAft>
            <a:buNone/>
          </a:pPr>
          <a:r>
            <a:rPr lang="en-GB" sz="2000" kern="1200" dirty="0"/>
            <a:t>1 in Wales</a:t>
          </a:r>
        </a:p>
        <a:p>
          <a:pPr marL="0" lvl="0" indent="0" algn="l" defTabSz="889000">
            <a:lnSpc>
              <a:spcPct val="90000"/>
            </a:lnSpc>
            <a:spcBef>
              <a:spcPct val="0"/>
            </a:spcBef>
            <a:spcAft>
              <a:spcPct val="35000"/>
            </a:spcAft>
            <a:buNone/>
          </a:pPr>
          <a:endParaRPr lang="en-GB" sz="1800" kern="1200" dirty="0"/>
        </a:p>
      </dsp:txBody>
      <dsp:txXfrm>
        <a:off x="2147654" y="3420905"/>
        <a:ext cx="2069620" cy="2467056"/>
      </dsp:txXfrm>
    </dsp:sp>
    <dsp:sp modelId="{76AB1F56-8E8B-434D-8B82-79F35546D150}">
      <dsp:nvSpPr>
        <dsp:cNvPr id="0" name=""/>
        <dsp:cNvSpPr/>
      </dsp:nvSpPr>
      <dsp:spPr>
        <a:xfrm>
          <a:off x="3738288" y="2352829"/>
          <a:ext cx="452195" cy="452195"/>
        </a:xfrm>
        <a:prstGeom prst="ellipse">
          <a:avLst/>
        </a:prstGeom>
        <a:solidFill>
          <a:schemeClr val="accent1">
            <a:hueOff val="0"/>
            <a:satOff val="0"/>
            <a:lumOff val="0"/>
            <a:alphaOff val="0"/>
          </a:schemeClr>
        </a:solidFill>
        <a:ln>
          <a:noFill/>
        </a:ln>
        <a:effectLst>
          <a:outerShdw blurRad="38100" dist="25400" dir="2700000" algn="br"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8E63B382-9657-4E63-99A6-4172D6E186CC}">
      <dsp:nvSpPr>
        <dsp:cNvPr id="0" name=""/>
        <dsp:cNvSpPr/>
      </dsp:nvSpPr>
      <dsp:spPr>
        <a:xfrm>
          <a:off x="3964385" y="3189510"/>
          <a:ext cx="1818202" cy="2087868"/>
        </a:xfrm>
        <a:prstGeom prst="rect">
          <a:avLst/>
        </a:prstGeom>
        <a:noFill/>
        <a:ln w="12700"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239609"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2008 Embedded the need to engage with the community</a:t>
          </a:r>
        </a:p>
      </dsp:txBody>
      <dsp:txXfrm>
        <a:off x="3964385" y="3189510"/>
        <a:ext cx="1818202" cy="2087868"/>
      </dsp:txXfrm>
    </dsp:sp>
    <dsp:sp modelId="{81546FFE-3114-4355-8204-65E3121865ED}">
      <dsp:nvSpPr>
        <dsp:cNvPr id="0" name=""/>
        <dsp:cNvSpPr/>
      </dsp:nvSpPr>
      <dsp:spPr>
        <a:xfrm>
          <a:off x="5490545" y="1650984"/>
          <a:ext cx="584085" cy="584085"/>
        </a:xfrm>
        <a:prstGeom prst="ellipse">
          <a:avLst/>
        </a:prstGeom>
        <a:solidFill>
          <a:schemeClr val="accent1">
            <a:hueOff val="0"/>
            <a:satOff val="0"/>
            <a:lumOff val="0"/>
            <a:alphaOff val="0"/>
          </a:schemeClr>
        </a:solidFill>
        <a:ln>
          <a:noFill/>
        </a:ln>
        <a:effectLst>
          <a:outerShdw blurRad="38100" dist="25400" dir="2700000" algn="br"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DB88979E-CF4B-448C-A54C-2AF48383D066}">
      <dsp:nvSpPr>
        <dsp:cNvPr id="0" name=""/>
        <dsp:cNvSpPr/>
      </dsp:nvSpPr>
      <dsp:spPr>
        <a:xfrm>
          <a:off x="5678988" y="2231244"/>
          <a:ext cx="2124508" cy="3446452"/>
        </a:xfrm>
        <a:prstGeom prst="rect">
          <a:avLst/>
        </a:prstGeom>
        <a:noFill/>
        <a:ln w="12700"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309495" tIns="0" rIns="0" bIns="0" numCol="1" spcCol="1270" anchor="t"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Legal ‘Duty to Involve’ in 2009 scrapped 3 years later by Coalition government with a decommissioning of community development organisations</a:t>
          </a:r>
        </a:p>
      </dsp:txBody>
      <dsp:txXfrm>
        <a:off x="5678988" y="2231244"/>
        <a:ext cx="2124508" cy="3446452"/>
      </dsp:txXfrm>
    </dsp:sp>
    <dsp:sp modelId="{6AAC900E-D448-4012-9DBC-768A136B4AD5}">
      <dsp:nvSpPr>
        <dsp:cNvPr id="0" name=""/>
        <dsp:cNvSpPr/>
      </dsp:nvSpPr>
      <dsp:spPr>
        <a:xfrm>
          <a:off x="7294617" y="1182302"/>
          <a:ext cx="744238" cy="744238"/>
        </a:xfrm>
        <a:prstGeom prst="ellipse">
          <a:avLst/>
        </a:prstGeom>
        <a:solidFill>
          <a:schemeClr val="accent1">
            <a:hueOff val="0"/>
            <a:satOff val="0"/>
            <a:lumOff val="0"/>
            <a:alphaOff val="0"/>
          </a:schemeClr>
        </a:solidFill>
        <a:ln>
          <a:noFill/>
        </a:ln>
        <a:effectLst>
          <a:outerShdw blurRad="38100" dist="25400" dir="2700000" algn="br"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6CAD0AAA-2B0C-4B6D-8392-0C926959272E}">
      <dsp:nvSpPr>
        <dsp:cNvPr id="0" name=""/>
        <dsp:cNvSpPr/>
      </dsp:nvSpPr>
      <dsp:spPr>
        <a:xfrm>
          <a:off x="7666736" y="1554421"/>
          <a:ext cx="1884147" cy="4333540"/>
        </a:xfrm>
        <a:prstGeom prst="rect">
          <a:avLst/>
        </a:prstGeom>
        <a:noFill/>
        <a:ln w="12700"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394357" tIns="0" rIns="0" bIns="0" numCol="1" spcCol="1270" anchor="t" anchorCtr="0">
          <a:noAutofit/>
        </a:bodyPr>
        <a:lstStyle/>
        <a:p>
          <a:pPr marL="0" lvl="0" indent="0" algn="l" defTabSz="2889250">
            <a:lnSpc>
              <a:spcPct val="90000"/>
            </a:lnSpc>
            <a:spcBef>
              <a:spcPct val="0"/>
            </a:spcBef>
            <a:spcAft>
              <a:spcPct val="35000"/>
            </a:spcAft>
            <a:buNone/>
          </a:pPr>
          <a:endParaRPr lang="en-GB" sz="6500" kern="1200" dirty="0"/>
        </a:p>
      </dsp:txBody>
      <dsp:txXfrm>
        <a:off x="7666736" y="1554421"/>
        <a:ext cx="1884147" cy="43335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AAB61-286E-4DD7-B1AA-364601D6FED9}">
      <dsp:nvSpPr>
        <dsp:cNvPr id="0" name=""/>
        <dsp:cNvSpPr/>
      </dsp:nvSpPr>
      <dsp:spPr>
        <a:xfrm>
          <a:off x="2709333" y="0"/>
          <a:ext cx="2709333" cy="2709333"/>
        </a:xfrm>
        <a:prstGeom prst="triangle">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Involvement as part of governance</a:t>
          </a:r>
        </a:p>
      </dsp:txBody>
      <dsp:txXfrm>
        <a:off x="3386666" y="1354667"/>
        <a:ext cx="1354667" cy="1354666"/>
      </dsp:txXfrm>
    </dsp:sp>
    <dsp:sp modelId="{924DEB49-8794-4C2C-89BC-709C69E33442}">
      <dsp:nvSpPr>
        <dsp:cNvPr id="0" name=""/>
        <dsp:cNvSpPr/>
      </dsp:nvSpPr>
      <dsp:spPr>
        <a:xfrm>
          <a:off x="1354666" y="2709333"/>
          <a:ext cx="2709333" cy="2709333"/>
        </a:xfrm>
        <a:prstGeom prst="triangle">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Involvement as part of service delivery</a:t>
          </a:r>
        </a:p>
      </dsp:txBody>
      <dsp:txXfrm>
        <a:off x="2031999" y="4064000"/>
        <a:ext cx="1354667" cy="1354666"/>
      </dsp:txXfrm>
    </dsp:sp>
    <dsp:sp modelId="{D14C2D60-4551-4385-840B-7C8019FF1630}">
      <dsp:nvSpPr>
        <dsp:cNvPr id="0" name=""/>
        <dsp:cNvSpPr/>
      </dsp:nvSpPr>
      <dsp:spPr>
        <a:xfrm rot="10800000">
          <a:off x="2709333" y="2709333"/>
          <a:ext cx="2709333" cy="2709333"/>
        </a:xfrm>
        <a:prstGeom prst="triangle">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People central to the process of change</a:t>
          </a:r>
        </a:p>
      </dsp:txBody>
      <dsp:txXfrm rot="10800000">
        <a:off x="3386666" y="2709333"/>
        <a:ext cx="1354667" cy="1354666"/>
      </dsp:txXfrm>
    </dsp:sp>
    <dsp:sp modelId="{A80DB029-ECA1-4CAC-B8D3-E4A5C53E2EBB}">
      <dsp:nvSpPr>
        <dsp:cNvPr id="0" name=""/>
        <dsp:cNvSpPr/>
      </dsp:nvSpPr>
      <dsp:spPr>
        <a:xfrm>
          <a:off x="4064000" y="2709333"/>
          <a:ext cx="2709333" cy="2709333"/>
        </a:xfrm>
        <a:prstGeom prst="triangle">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Involvement as part of social capital</a:t>
          </a:r>
        </a:p>
      </dsp:txBody>
      <dsp:txXfrm>
        <a:off x="4741333" y="4064000"/>
        <a:ext cx="1354667" cy="13546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E99A6F-2FD8-4390-8B71-CE8893266359}">
      <dsp:nvSpPr>
        <dsp:cNvPr id="0" name=""/>
        <dsp:cNvSpPr/>
      </dsp:nvSpPr>
      <dsp:spPr>
        <a:xfrm>
          <a:off x="2131769" y="0"/>
          <a:ext cx="2131769" cy="1466991"/>
        </a:xfrm>
        <a:prstGeom prst="trapezoid">
          <a:avLst>
            <a:gd name="adj" fmla="val 72658"/>
          </a:avLst>
        </a:prstGeom>
        <a:gradFill rotWithShape="0">
          <a:gsLst>
            <a:gs pos="0">
              <a:schemeClr val="accent1">
                <a:shade val="80000"/>
                <a:hueOff val="0"/>
                <a:satOff val="0"/>
                <a:lumOff val="0"/>
                <a:alphaOff val="0"/>
                <a:shade val="85000"/>
                <a:satMod val="130000"/>
              </a:schemeClr>
            </a:gs>
            <a:gs pos="34000">
              <a:schemeClr val="accent1">
                <a:shade val="80000"/>
                <a:hueOff val="0"/>
                <a:satOff val="0"/>
                <a:lumOff val="0"/>
                <a:alphaOff val="0"/>
                <a:shade val="87000"/>
                <a:satMod val="125000"/>
              </a:schemeClr>
            </a:gs>
            <a:gs pos="70000">
              <a:schemeClr val="accent1">
                <a:shade val="80000"/>
                <a:hueOff val="0"/>
                <a:satOff val="0"/>
                <a:lumOff val="0"/>
                <a:alphaOff val="0"/>
                <a:tint val="100000"/>
                <a:shade val="90000"/>
                <a:satMod val="130000"/>
              </a:schemeClr>
            </a:gs>
            <a:gs pos="100000">
              <a:schemeClr val="accent1">
                <a:shade val="80000"/>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dirty="0"/>
            <a:t>National</a:t>
          </a:r>
        </a:p>
      </dsp:txBody>
      <dsp:txXfrm>
        <a:off x="2131769" y="0"/>
        <a:ext cx="2131769" cy="1466991"/>
      </dsp:txXfrm>
    </dsp:sp>
    <dsp:sp modelId="{18B11BDC-ECD6-42B5-9783-3299CDE9C6BC}">
      <dsp:nvSpPr>
        <dsp:cNvPr id="0" name=""/>
        <dsp:cNvSpPr/>
      </dsp:nvSpPr>
      <dsp:spPr>
        <a:xfrm>
          <a:off x="1065884" y="1466990"/>
          <a:ext cx="4263538" cy="1466991"/>
        </a:xfrm>
        <a:prstGeom prst="trapezoid">
          <a:avLst>
            <a:gd name="adj" fmla="val 72658"/>
          </a:avLst>
        </a:prstGeom>
        <a:gradFill rotWithShape="0">
          <a:gsLst>
            <a:gs pos="0">
              <a:schemeClr val="accent1">
                <a:shade val="80000"/>
                <a:hueOff val="-333179"/>
                <a:satOff val="-8101"/>
                <a:lumOff val="16146"/>
                <a:alphaOff val="0"/>
                <a:shade val="85000"/>
                <a:satMod val="130000"/>
              </a:schemeClr>
            </a:gs>
            <a:gs pos="34000">
              <a:schemeClr val="accent1">
                <a:shade val="80000"/>
                <a:hueOff val="-333179"/>
                <a:satOff val="-8101"/>
                <a:lumOff val="16146"/>
                <a:alphaOff val="0"/>
                <a:shade val="87000"/>
                <a:satMod val="125000"/>
              </a:schemeClr>
            </a:gs>
            <a:gs pos="70000">
              <a:schemeClr val="accent1">
                <a:shade val="80000"/>
                <a:hueOff val="-333179"/>
                <a:satOff val="-8101"/>
                <a:lumOff val="16146"/>
                <a:alphaOff val="0"/>
                <a:tint val="100000"/>
                <a:shade val="90000"/>
                <a:satMod val="130000"/>
              </a:schemeClr>
            </a:gs>
            <a:gs pos="100000">
              <a:schemeClr val="accent1">
                <a:shade val="80000"/>
                <a:hueOff val="-333179"/>
                <a:satOff val="-8101"/>
                <a:lumOff val="16146"/>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dirty="0"/>
            <a:t>Local</a:t>
          </a:r>
        </a:p>
        <a:p>
          <a:pPr marL="0" lvl="0" indent="0" algn="ctr" defTabSz="1644650">
            <a:lnSpc>
              <a:spcPct val="90000"/>
            </a:lnSpc>
            <a:spcBef>
              <a:spcPct val="0"/>
            </a:spcBef>
            <a:spcAft>
              <a:spcPct val="35000"/>
            </a:spcAft>
            <a:buNone/>
          </a:pPr>
          <a:r>
            <a:rPr lang="en-GB" sz="3700" kern="1200" dirty="0"/>
            <a:t>250,000 + or -</a:t>
          </a:r>
        </a:p>
      </dsp:txBody>
      <dsp:txXfrm>
        <a:off x="1812003" y="1466990"/>
        <a:ext cx="2771300" cy="1466991"/>
      </dsp:txXfrm>
    </dsp:sp>
    <dsp:sp modelId="{7DE667C9-A1A9-4716-9ACB-8C865D8FDFCF}">
      <dsp:nvSpPr>
        <dsp:cNvPr id="0" name=""/>
        <dsp:cNvSpPr/>
      </dsp:nvSpPr>
      <dsp:spPr>
        <a:xfrm>
          <a:off x="0" y="2933981"/>
          <a:ext cx="6395307" cy="1466991"/>
        </a:xfrm>
        <a:prstGeom prst="trapezoid">
          <a:avLst>
            <a:gd name="adj" fmla="val 72658"/>
          </a:avLst>
        </a:prstGeom>
        <a:gradFill rotWithShape="0">
          <a:gsLst>
            <a:gs pos="0">
              <a:schemeClr val="accent1">
                <a:shade val="80000"/>
                <a:hueOff val="-666357"/>
                <a:satOff val="-16201"/>
                <a:lumOff val="32292"/>
                <a:alphaOff val="0"/>
                <a:shade val="85000"/>
                <a:satMod val="130000"/>
              </a:schemeClr>
            </a:gs>
            <a:gs pos="34000">
              <a:schemeClr val="accent1">
                <a:shade val="80000"/>
                <a:hueOff val="-666357"/>
                <a:satOff val="-16201"/>
                <a:lumOff val="32292"/>
                <a:alphaOff val="0"/>
                <a:shade val="87000"/>
                <a:satMod val="125000"/>
              </a:schemeClr>
            </a:gs>
            <a:gs pos="70000">
              <a:schemeClr val="accent1">
                <a:shade val="80000"/>
                <a:hueOff val="-666357"/>
                <a:satOff val="-16201"/>
                <a:lumOff val="32292"/>
                <a:alphaOff val="0"/>
                <a:tint val="100000"/>
                <a:shade val="90000"/>
                <a:satMod val="130000"/>
              </a:schemeClr>
            </a:gs>
            <a:gs pos="100000">
              <a:schemeClr val="accent1">
                <a:shade val="80000"/>
                <a:hueOff val="-666357"/>
                <a:satOff val="-16201"/>
                <a:lumOff val="32292"/>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dirty="0"/>
            <a:t>Neighbourhood</a:t>
          </a:r>
        </a:p>
        <a:p>
          <a:pPr marL="0" lvl="0" indent="0" algn="ctr" defTabSz="1644650">
            <a:lnSpc>
              <a:spcPct val="90000"/>
            </a:lnSpc>
            <a:spcBef>
              <a:spcPct val="0"/>
            </a:spcBef>
            <a:spcAft>
              <a:spcPct val="35000"/>
            </a:spcAft>
            <a:buNone/>
          </a:pPr>
          <a:r>
            <a:rPr lang="en-GB" sz="3700" kern="1200" dirty="0"/>
            <a:t>5-15,000 people</a:t>
          </a:r>
        </a:p>
      </dsp:txBody>
      <dsp:txXfrm>
        <a:off x="1119178" y="2933981"/>
        <a:ext cx="4156950" cy="14669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97BC3B-90C3-4B27-93AC-4E48DEAE66BC}">
      <dsp:nvSpPr>
        <dsp:cNvPr id="0" name=""/>
        <dsp:cNvSpPr/>
      </dsp:nvSpPr>
      <dsp:spPr>
        <a:xfrm>
          <a:off x="948266" y="0"/>
          <a:ext cx="5418667" cy="5418667"/>
        </a:xfrm>
        <a:prstGeom prst="triangle">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5156E99-A692-4A58-8503-614B030217E5}">
      <dsp:nvSpPr>
        <dsp:cNvPr id="0" name=""/>
        <dsp:cNvSpPr/>
      </dsp:nvSpPr>
      <dsp:spPr>
        <a:xfrm>
          <a:off x="3657599" y="544777"/>
          <a:ext cx="3522133" cy="128270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Elected members and officers with a national remit (pop. millions)</a:t>
          </a:r>
        </a:p>
      </dsp:txBody>
      <dsp:txXfrm>
        <a:off x="3720215" y="607393"/>
        <a:ext cx="3396901" cy="1157468"/>
      </dsp:txXfrm>
    </dsp:sp>
    <dsp:sp modelId="{D043614A-22B8-4D0F-829F-4B790286625C}">
      <dsp:nvSpPr>
        <dsp:cNvPr id="0" name=""/>
        <dsp:cNvSpPr/>
      </dsp:nvSpPr>
      <dsp:spPr>
        <a:xfrm>
          <a:off x="3657599" y="1987814"/>
          <a:ext cx="3522133" cy="128270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 local authority or city-wide remit (pop. hundreds of thousands)</a:t>
          </a:r>
        </a:p>
      </dsp:txBody>
      <dsp:txXfrm>
        <a:off x="3720215" y="2050430"/>
        <a:ext cx="3396901" cy="1157468"/>
      </dsp:txXfrm>
    </dsp:sp>
    <dsp:sp modelId="{E3AF7F98-AA20-49A3-9832-236FAD37FFA9}">
      <dsp:nvSpPr>
        <dsp:cNvPr id="0" name=""/>
        <dsp:cNvSpPr/>
      </dsp:nvSpPr>
      <dsp:spPr>
        <a:xfrm>
          <a:off x="3657599" y="3430852"/>
          <a:ext cx="3522133" cy="128270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 neighbourhood, very local or grassroots remit. Face-to-face. (pop. Thousands)</a:t>
          </a:r>
        </a:p>
      </dsp:txBody>
      <dsp:txXfrm>
        <a:off x="3720215" y="3493468"/>
        <a:ext cx="3396901" cy="11574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FCF900-5CC3-4C89-996A-D20702163E54}">
      <dsp:nvSpPr>
        <dsp:cNvPr id="0" name=""/>
        <dsp:cNvSpPr/>
      </dsp:nvSpPr>
      <dsp:spPr>
        <a:xfrm>
          <a:off x="2563839" y="-5730"/>
          <a:ext cx="6341510" cy="6341510"/>
        </a:xfrm>
        <a:prstGeom prst="circularArrow">
          <a:avLst>
            <a:gd name="adj1" fmla="val 5274"/>
            <a:gd name="adj2" fmla="val 312630"/>
            <a:gd name="adj3" fmla="val 14197410"/>
            <a:gd name="adj4" fmla="val 17145018"/>
            <a:gd name="adj5" fmla="val 5477"/>
          </a:avLst>
        </a:prstGeom>
        <a:gradFill rotWithShape="0">
          <a:gsLst>
            <a:gs pos="0">
              <a:schemeClr val="accent2">
                <a:tint val="40000"/>
                <a:hueOff val="0"/>
                <a:satOff val="0"/>
                <a:lumOff val="0"/>
                <a:alphaOff val="0"/>
                <a:shade val="85000"/>
                <a:satMod val="130000"/>
              </a:schemeClr>
            </a:gs>
            <a:gs pos="34000">
              <a:schemeClr val="accent2">
                <a:tint val="40000"/>
                <a:hueOff val="0"/>
                <a:satOff val="0"/>
                <a:lumOff val="0"/>
                <a:alphaOff val="0"/>
                <a:shade val="87000"/>
                <a:satMod val="125000"/>
              </a:schemeClr>
            </a:gs>
            <a:gs pos="70000">
              <a:schemeClr val="accent2">
                <a:tint val="40000"/>
                <a:hueOff val="0"/>
                <a:satOff val="0"/>
                <a:lumOff val="0"/>
                <a:alphaOff val="0"/>
                <a:tint val="100000"/>
                <a:shade val="90000"/>
                <a:satMod val="130000"/>
              </a:schemeClr>
            </a:gs>
            <a:gs pos="100000">
              <a:schemeClr val="accent2">
                <a:tint val="40000"/>
                <a:hueOff val="0"/>
                <a:satOff val="0"/>
                <a:lumOff val="0"/>
                <a:alphaOff val="0"/>
                <a:tint val="100000"/>
                <a:shade val="100000"/>
                <a:satMod val="110000"/>
              </a:schemeClr>
            </a:gs>
          </a:gsLst>
          <a:path path="circle">
            <a:fillToRect l="100000" t="100000" r="100000" b="10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4843A5A0-0A1B-471B-9744-C741AD18DA1F}">
      <dsp:nvSpPr>
        <dsp:cNvPr id="0" name=""/>
        <dsp:cNvSpPr/>
      </dsp:nvSpPr>
      <dsp:spPr>
        <a:xfrm>
          <a:off x="4508152" y="1494"/>
          <a:ext cx="2452883" cy="1226441"/>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A. Friendship</a:t>
          </a:r>
        </a:p>
      </dsp:txBody>
      <dsp:txXfrm>
        <a:off x="4568022" y="61364"/>
        <a:ext cx="2333143" cy="1106701"/>
      </dsp:txXfrm>
    </dsp:sp>
    <dsp:sp modelId="{9B917502-E6EA-4F4E-A05B-59CB5ACA2A5F}">
      <dsp:nvSpPr>
        <dsp:cNvPr id="0" name=""/>
        <dsp:cNvSpPr/>
      </dsp:nvSpPr>
      <dsp:spPr>
        <a:xfrm>
          <a:off x="6736108" y="1287805"/>
          <a:ext cx="2452883" cy="1226441"/>
        </a:xfrm>
        <a:prstGeom prst="round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B. Member activities</a:t>
          </a:r>
        </a:p>
      </dsp:txBody>
      <dsp:txXfrm>
        <a:off x="6795978" y="1347675"/>
        <a:ext cx="2333143" cy="1106701"/>
      </dsp:txXfrm>
    </dsp:sp>
    <dsp:sp modelId="{367348C3-416E-4F67-B9F8-A0AAD272A95D}">
      <dsp:nvSpPr>
        <dsp:cNvPr id="0" name=""/>
        <dsp:cNvSpPr/>
      </dsp:nvSpPr>
      <dsp:spPr>
        <a:xfrm>
          <a:off x="6736108" y="3860426"/>
          <a:ext cx="2452883" cy="1226441"/>
        </a:xfrm>
        <a:prstGeom prst="roundRect">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C. Advocacy/ influence</a:t>
          </a:r>
        </a:p>
      </dsp:txBody>
      <dsp:txXfrm>
        <a:off x="6795978" y="3920296"/>
        <a:ext cx="2333143" cy="1106701"/>
      </dsp:txXfrm>
    </dsp:sp>
    <dsp:sp modelId="{24673804-C2E5-4079-A65C-EE810777D3D2}">
      <dsp:nvSpPr>
        <dsp:cNvPr id="0" name=""/>
        <dsp:cNvSpPr/>
      </dsp:nvSpPr>
      <dsp:spPr>
        <a:xfrm>
          <a:off x="4508152" y="5146736"/>
          <a:ext cx="2452883" cy="1226441"/>
        </a:xfrm>
        <a:prstGeom prst="roundRect">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D. Public service</a:t>
          </a:r>
        </a:p>
      </dsp:txBody>
      <dsp:txXfrm>
        <a:off x="4568022" y="5206606"/>
        <a:ext cx="2333143" cy="1106701"/>
      </dsp:txXfrm>
    </dsp:sp>
    <dsp:sp modelId="{77CD0491-426E-45FA-B304-56FD5C92DB06}">
      <dsp:nvSpPr>
        <dsp:cNvPr id="0" name=""/>
        <dsp:cNvSpPr/>
      </dsp:nvSpPr>
      <dsp:spPr>
        <a:xfrm>
          <a:off x="2280197" y="3860426"/>
          <a:ext cx="2452883" cy="1226441"/>
        </a:xfrm>
        <a:prstGeom prst="roundRect">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E. Collaboration with authorities</a:t>
          </a:r>
        </a:p>
      </dsp:txBody>
      <dsp:txXfrm>
        <a:off x="2340067" y="3920296"/>
        <a:ext cx="2333143" cy="1106701"/>
      </dsp:txXfrm>
    </dsp:sp>
    <dsp:sp modelId="{B3369541-83EF-4CE4-8685-844D69BFBBBA}">
      <dsp:nvSpPr>
        <dsp:cNvPr id="0" name=""/>
        <dsp:cNvSpPr/>
      </dsp:nvSpPr>
      <dsp:spPr>
        <a:xfrm>
          <a:off x="2280197" y="1287805"/>
          <a:ext cx="2452883" cy="1226441"/>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F. Local economic development</a:t>
          </a:r>
        </a:p>
      </dsp:txBody>
      <dsp:txXfrm>
        <a:off x="2340067" y="1347675"/>
        <a:ext cx="2333143" cy="11067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23B6C9-8F78-4C5A-835F-FB4FECF914C4}">
      <dsp:nvSpPr>
        <dsp:cNvPr id="0" name=""/>
        <dsp:cNvSpPr/>
      </dsp:nvSpPr>
      <dsp:spPr>
        <a:xfrm>
          <a:off x="1236964" y="1354666"/>
          <a:ext cx="4064000" cy="4064000"/>
        </a:xfrm>
        <a:prstGeom prst="ellipse">
          <a:avLst/>
        </a:prstGeom>
        <a:gradFill rotWithShape="0">
          <a:gsLst>
            <a:gs pos="0">
              <a:schemeClr val="lt1">
                <a:hueOff val="0"/>
                <a:satOff val="0"/>
                <a:lumOff val="0"/>
                <a:alphaOff val="0"/>
                <a:shade val="85000"/>
                <a:satMod val="130000"/>
              </a:schemeClr>
            </a:gs>
            <a:gs pos="34000">
              <a:schemeClr val="lt1">
                <a:hueOff val="0"/>
                <a:satOff val="0"/>
                <a:lumOff val="0"/>
                <a:alphaOff val="0"/>
                <a:shade val="87000"/>
                <a:satMod val="125000"/>
              </a:schemeClr>
            </a:gs>
            <a:gs pos="70000">
              <a:schemeClr val="lt1">
                <a:hueOff val="0"/>
                <a:satOff val="0"/>
                <a:lumOff val="0"/>
                <a:alphaOff val="0"/>
                <a:tint val="100000"/>
                <a:shade val="90000"/>
                <a:satMod val="130000"/>
              </a:schemeClr>
            </a:gs>
            <a:gs pos="100000">
              <a:schemeClr val="lt1">
                <a:hueOff val="0"/>
                <a:satOff val="0"/>
                <a:lumOff val="0"/>
                <a:alphaOff val="0"/>
                <a:tint val="100000"/>
                <a:shade val="100000"/>
                <a:satMod val="110000"/>
              </a:schemeClr>
            </a:gs>
          </a:gsLst>
          <a:path path="circle">
            <a:fillToRect l="100000" t="100000" r="100000" b="100000"/>
          </a:path>
        </a:gradFill>
        <a:ln w="12700" cap="flat" cmpd="sng" algn="ctr">
          <a:solidFill>
            <a:schemeClr val="dk1">
              <a:shade val="80000"/>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1">
          <a:scrgbClr r="0" g="0" b="0"/>
        </a:lnRef>
        <a:fillRef idx="3">
          <a:scrgbClr r="0" g="0" b="0"/>
        </a:fillRef>
        <a:effectRef idx="2">
          <a:scrgbClr r="0" g="0" b="0"/>
        </a:effectRef>
        <a:fontRef idx="minor">
          <a:schemeClr val="lt1"/>
        </a:fontRef>
      </dsp:style>
    </dsp:sp>
    <dsp:sp modelId="{1FD2DC7C-E57D-43AA-B3AA-DB2309E9D7FB}">
      <dsp:nvSpPr>
        <dsp:cNvPr id="0" name=""/>
        <dsp:cNvSpPr/>
      </dsp:nvSpPr>
      <dsp:spPr>
        <a:xfrm>
          <a:off x="1817777" y="1935480"/>
          <a:ext cx="2902373" cy="2902373"/>
        </a:xfrm>
        <a:prstGeom prst="ellipse">
          <a:avLst/>
        </a:prstGeom>
        <a:gradFill rotWithShape="0">
          <a:gsLst>
            <a:gs pos="0">
              <a:schemeClr val="lt1">
                <a:hueOff val="0"/>
                <a:satOff val="0"/>
                <a:lumOff val="0"/>
                <a:alphaOff val="0"/>
                <a:shade val="85000"/>
                <a:satMod val="130000"/>
              </a:schemeClr>
            </a:gs>
            <a:gs pos="34000">
              <a:schemeClr val="lt1">
                <a:hueOff val="0"/>
                <a:satOff val="0"/>
                <a:lumOff val="0"/>
                <a:alphaOff val="0"/>
                <a:shade val="87000"/>
                <a:satMod val="125000"/>
              </a:schemeClr>
            </a:gs>
            <a:gs pos="70000">
              <a:schemeClr val="lt1">
                <a:hueOff val="0"/>
                <a:satOff val="0"/>
                <a:lumOff val="0"/>
                <a:alphaOff val="0"/>
                <a:tint val="100000"/>
                <a:shade val="90000"/>
                <a:satMod val="130000"/>
              </a:schemeClr>
            </a:gs>
            <a:gs pos="100000">
              <a:schemeClr val="lt1">
                <a:hueOff val="0"/>
                <a:satOff val="0"/>
                <a:lumOff val="0"/>
                <a:alphaOff val="0"/>
                <a:tint val="100000"/>
                <a:shade val="100000"/>
                <a:satMod val="110000"/>
              </a:schemeClr>
            </a:gs>
          </a:gsLst>
          <a:path path="circle">
            <a:fillToRect l="100000" t="100000" r="100000" b="100000"/>
          </a:path>
        </a:gradFill>
        <a:ln w="12700" cap="flat" cmpd="sng" algn="ctr">
          <a:solidFill>
            <a:schemeClr val="dk1">
              <a:shade val="80000"/>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1">
          <a:scrgbClr r="0" g="0" b="0"/>
        </a:lnRef>
        <a:fillRef idx="3">
          <a:scrgbClr r="0" g="0" b="0"/>
        </a:fillRef>
        <a:effectRef idx="2">
          <a:scrgbClr r="0" g="0" b="0"/>
        </a:effectRef>
        <a:fontRef idx="minor">
          <a:schemeClr val="lt1"/>
        </a:fontRef>
      </dsp:style>
    </dsp:sp>
    <dsp:sp modelId="{7C52A33E-4309-4951-825D-957E0D61C7F1}">
      <dsp:nvSpPr>
        <dsp:cNvPr id="0" name=""/>
        <dsp:cNvSpPr/>
      </dsp:nvSpPr>
      <dsp:spPr>
        <a:xfrm>
          <a:off x="2398252" y="2515954"/>
          <a:ext cx="1741424" cy="1741424"/>
        </a:xfrm>
        <a:prstGeom prst="ellipse">
          <a:avLst/>
        </a:prstGeom>
        <a:gradFill rotWithShape="0">
          <a:gsLst>
            <a:gs pos="0">
              <a:schemeClr val="lt1">
                <a:hueOff val="0"/>
                <a:satOff val="0"/>
                <a:lumOff val="0"/>
                <a:alphaOff val="0"/>
                <a:shade val="85000"/>
                <a:satMod val="130000"/>
              </a:schemeClr>
            </a:gs>
            <a:gs pos="34000">
              <a:schemeClr val="lt1">
                <a:hueOff val="0"/>
                <a:satOff val="0"/>
                <a:lumOff val="0"/>
                <a:alphaOff val="0"/>
                <a:shade val="87000"/>
                <a:satMod val="125000"/>
              </a:schemeClr>
            </a:gs>
            <a:gs pos="70000">
              <a:schemeClr val="lt1">
                <a:hueOff val="0"/>
                <a:satOff val="0"/>
                <a:lumOff val="0"/>
                <a:alphaOff val="0"/>
                <a:tint val="100000"/>
                <a:shade val="90000"/>
                <a:satMod val="130000"/>
              </a:schemeClr>
            </a:gs>
            <a:gs pos="100000">
              <a:schemeClr val="lt1">
                <a:hueOff val="0"/>
                <a:satOff val="0"/>
                <a:lumOff val="0"/>
                <a:alphaOff val="0"/>
                <a:tint val="100000"/>
                <a:shade val="100000"/>
                <a:satMod val="110000"/>
              </a:schemeClr>
            </a:gs>
          </a:gsLst>
          <a:path path="circle">
            <a:fillToRect l="100000" t="100000" r="100000" b="100000"/>
          </a:path>
        </a:gradFill>
        <a:ln w="12700" cap="flat" cmpd="sng" algn="ctr">
          <a:solidFill>
            <a:schemeClr val="dk1">
              <a:shade val="80000"/>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1">
          <a:scrgbClr r="0" g="0" b="0"/>
        </a:lnRef>
        <a:fillRef idx="3">
          <a:scrgbClr r="0" g="0" b="0"/>
        </a:fillRef>
        <a:effectRef idx="2">
          <a:scrgbClr r="0" g="0" b="0"/>
        </a:effectRef>
        <a:fontRef idx="minor">
          <a:schemeClr val="lt1"/>
        </a:fontRef>
      </dsp:style>
    </dsp:sp>
    <dsp:sp modelId="{12B0E00A-1B65-4653-864D-F4DA58B2C026}">
      <dsp:nvSpPr>
        <dsp:cNvPr id="0" name=""/>
        <dsp:cNvSpPr/>
      </dsp:nvSpPr>
      <dsp:spPr>
        <a:xfrm>
          <a:off x="2978727" y="3096429"/>
          <a:ext cx="580474" cy="580474"/>
        </a:xfrm>
        <a:prstGeom prst="ellipse">
          <a:avLst/>
        </a:prstGeom>
        <a:gradFill rotWithShape="0">
          <a:gsLst>
            <a:gs pos="0">
              <a:schemeClr val="lt1">
                <a:hueOff val="0"/>
                <a:satOff val="0"/>
                <a:lumOff val="0"/>
                <a:alphaOff val="0"/>
                <a:shade val="85000"/>
                <a:satMod val="130000"/>
              </a:schemeClr>
            </a:gs>
            <a:gs pos="34000">
              <a:schemeClr val="lt1">
                <a:hueOff val="0"/>
                <a:satOff val="0"/>
                <a:lumOff val="0"/>
                <a:alphaOff val="0"/>
                <a:shade val="87000"/>
                <a:satMod val="125000"/>
              </a:schemeClr>
            </a:gs>
            <a:gs pos="70000">
              <a:schemeClr val="lt1">
                <a:hueOff val="0"/>
                <a:satOff val="0"/>
                <a:lumOff val="0"/>
                <a:alphaOff val="0"/>
                <a:tint val="100000"/>
                <a:shade val="90000"/>
                <a:satMod val="130000"/>
              </a:schemeClr>
            </a:gs>
            <a:gs pos="100000">
              <a:schemeClr val="lt1">
                <a:hueOff val="0"/>
                <a:satOff val="0"/>
                <a:lumOff val="0"/>
                <a:alphaOff val="0"/>
                <a:tint val="100000"/>
                <a:shade val="100000"/>
                <a:satMod val="110000"/>
              </a:schemeClr>
            </a:gs>
          </a:gsLst>
          <a:path path="circle">
            <a:fillToRect l="100000" t="100000" r="100000" b="100000"/>
          </a:path>
        </a:gradFill>
        <a:ln w="12700" cap="flat" cmpd="sng" algn="ctr">
          <a:solidFill>
            <a:schemeClr val="dk1">
              <a:shade val="80000"/>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1">
          <a:scrgbClr r="0" g="0" b="0"/>
        </a:lnRef>
        <a:fillRef idx="3">
          <a:scrgbClr r="0" g="0" b="0"/>
        </a:fillRef>
        <a:effectRef idx="2">
          <a:scrgbClr r="0" g="0" b="0"/>
        </a:effectRef>
        <a:fontRef idx="minor">
          <a:schemeClr val="lt1"/>
        </a:fontRef>
      </dsp:style>
    </dsp:sp>
    <dsp:sp modelId="{9C45CE13-09BC-4551-91C6-45C3557677B6}">
      <dsp:nvSpPr>
        <dsp:cNvPr id="0" name=""/>
        <dsp:cNvSpPr/>
      </dsp:nvSpPr>
      <dsp:spPr>
        <a:xfrm>
          <a:off x="5978298" y="0"/>
          <a:ext cx="2032000" cy="971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38100" rIns="38100" bIns="38100" numCol="1" spcCol="1270" anchor="ctr" anchorCtr="0">
          <a:noAutofit/>
        </a:bodyPr>
        <a:lstStyle/>
        <a:p>
          <a:pPr marL="0" lvl="0" indent="0" algn="l" defTabSz="1333500">
            <a:lnSpc>
              <a:spcPct val="90000"/>
            </a:lnSpc>
            <a:spcBef>
              <a:spcPct val="0"/>
            </a:spcBef>
            <a:spcAft>
              <a:spcPct val="35000"/>
            </a:spcAft>
            <a:buNone/>
          </a:pPr>
          <a:r>
            <a:rPr lang="en-GB" sz="3000" kern="1200" dirty="0"/>
            <a:t>A. Active residents</a:t>
          </a:r>
        </a:p>
      </dsp:txBody>
      <dsp:txXfrm>
        <a:off x="5978298" y="0"/>
        <a:ext cx="2032000" cy="971973"/>
      </dsp:txXfrm>
    </dsp:sp>
    <dsp:sp modelId="{E7203C43-1873-4826-9E5B-9E3268C1E33C}">
      <dsp:nvSpPr>
        <dsp:cNvPr id="0" name=""/>
        <dsp:cNvSpPr/>
      </dsp:nvSpPr>
      <dsp:spPr>
        <a:xfrm>
          <a:off x="5470298" y="485986"/>
          <a:ext cx="508000" cy="0"/>
        </a:xfrm>
        <a:prstGeom prst="line">
          <a:avLst/>
        </a:prstGeom>
        <a:solidFill>
          <a:schemeClr val="dk1">
            <a:hueOff val="0"/>
            <a:satOff val="0"/>
            <a:lumOff val="0"/>
            <a:alphaOff val="0"/>
          </a:schemeClr>
        </a:solidFill>
        <a:ln w="15875" cap="flat" cmpd="sng" algn="ctr">
          <a:solidFill>
            <a:schemeClr val="dk1">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13910F68-E728-48C3-B122-96DE2F90B1C0}">
      <dsp:nvSpPr>
        <dsp:cNvPr id="0" name=""/>
        <dsp:cNvSpPr/>
      </dsp:nvSpPr>
      <dsp:spPr>
        <a:xfrm rot="5400000">
          <a:off x="2916751" y="806026"/>
          <a:ext cx="2871893" cy="2235200"/>
        </a:xfrm>
        <a:prstGeom prst="line">
          <a:avLst/>
        </a:prstGeom>
        <a:solidFill>
          <a:schemeClr val="dk1">
            <a:hueOff val="0"/>
            <a:satOff val="0"/>
            <a:lumOff val="0"/>
            <a:alphaOff val="0"/>
          </a:schemeClr>
        </a:solidFill>
        <a:ln w="15875" cap="flat" cmpd="sng" algn="ctr">
          <a:solidFill>
            <a:schemeClr val="dk1">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96278225-8DB3-4F7F-B89D-9AD97D95C71B}">
      <dsp:nvSpPr>
        <dsp:cNvPr id="0" name=""/>
        <dsp:cNvSpPr/>
      </dsp:nvSpPr>
      <dsp:spPr>
        <a:xfrm>
          <a:off x="5978298" y="971973"/>
          <a:ext cx="2032000" cy="971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38100" rIns="38100" bIns="38100" numCol="1" spcCol="1270" anchor="ctr" anchorCtr="0">
          <a:noAutofit/>
        </a:bodyPr>
        <a:lstStyle/>
        <a:p>
          <a:pPr marL="0" lvl="0" indent="0" algn="l" defTabSz="1333500">
            <a:lnSpc>
              <a:spcPct val="90000"/>
            </a:lnSpc>
            <a:spcBef>
              <a:spcPct val="0"/>
            </a:spcBef>
            <a:spcAft>
              <a:spcPct val="35000"/>
            </a:spcAft>
            <a:buNone/>
          </a:pPr>
          <a:r>
            <a:rPr lang="en-GB" sz="3000" kern="1200" dirty="0"/>
            <a:t>B. Helpers</a:t>
          </a:r>
        </a:p>
      </dsp:txBody>
      <dsp:txXfrm>
        <a:off x="5978298" y="971973"/>
        <a:ext cx="2032000" cy="971973"/>
      </dsp:txXfrm>
    </dsp:sp>
    <dsp:sp modelId="{318B2786-DB32-4DB4-BBD9-8FC93E1D6B6E}">
      <dsp:nvSpPr>
        <dsp:cNvPr id="0" name=""/>
        <dsp:cNvSpPr/>
      </dsp:nvSpPr>
      <dsp:spPr>
        <a:xfrm>
          <a:off x="5470298" y="1457960"/>
          <a:ext cx="508000" cy="0"/>
        </a:xfrm>
        <a:prstGeom prst="line">
          <a:avLst/>
        </a:prstGeom>
        <a:solidFill>
          <a:schemeClr val="dk1">
            <a:hueOff val="0"/>
            <a:satOff val="0"/>
            <a:lumOff val="0"/>
            <a:alphaOff val="0"/>
          </a:schemeClr>
        </a:solidFill>
        <a:ln w="15875" cap="flat" cmpd="sng" algn="ctr">
          <a:solidFill>
            <a:schemeClr val="dk1">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B7B51904-DC92-4175-A4A8-A1766750BE5B}">
      <dsp:nvSpPr>
        <dsp:cNvPr id="0" name=""/>
        <dsp:cNvSpPr/>
      </dsp:nvSpPr>
      <dsp:spPr>
        <a:xfrm rot="5400000">
          <a:off x="3413914" y="1762082"/>
          <a:ext cx="2358474" cy="1750906"/>
        </a:xfrm>
        <a:prstGeom prst="line">
          <a:avLst/>
        </a:prstGeom>
        <a:solidFill>
          <a:schemeClr val="dk1">
            <a:hueOff val="0"/>
            <a:satOff val="0"/>
            <a:lumOff val="0"/>
            <a:alphaOff val="0"/>
          </a:schemeClr>
        </a:solidFill>
        <a:ln w="15875" cap="flat" cmpd="sng" algn="ctr">
          <a:solidFill>
            <a:schemeClr val="dk1">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C25D2085-89E4-4D29-A177-0D3A114086E2}">
      <dsp:nvSpPr>
        <dsp:cNvPr id="0" name=""/>
        <dsp:cNvSpPr/>
      </dsp:nvSpPr>
      <dsp:spPr>
        <a:xfrm>
          <a:off x="5978298" y="1943946"/>
          <a:ext cx="2032000" cy="971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38100" rIns="38100" bIns="38100" numCol="1" spcCol="1270" anchor="ctr" anchorCtr="0">
          <a:noAutofit/>
        </a:bodyPr>
        <a:lstStyle/>
        <a:p>
          <a:pPr marL="0" lvl="0" indent="0" algn="l" defTabSz="1333500">
            <a:lnSpc>
              <a:spcPct val="90000"/>
            </a:lnSpc>
            <a:spcBef>
              <a:spcPct val="0"/>
            </a:spcBef>
            <a:spcAft>
              <a:spcPct val="35000"/>
            </a:spcAft>
            <a:buNone/>
          </a:pPr>
          <a:r>
            <a:rPr lang="en-GB" sz="3000" kern="1200" dirty="0"/>
            <a:t>C. Make use of</a:t>
          </a:r>
        </a:p>
      </dsp:txBody>
      <dsp:txXfrm>
        <a:off x="5978298" y="1943946"/>
        <a:ext cx="2032000" cy="971973"/>
      </dsp:txXfrm>
    </dsp:sp>
    <dsp:sp modelId="{5072AF99-B509-4CEC-8238-F66770E25289}">
      <dsp:nvSpPr>
        <dsp:cNvPr id="0" name=""/>
        <dsp:cNvSpPr/>
      </dsp:nvSpPr>
      <dsp:spPr>
        <a:xfrm>
          <a:off x="5470298" y="2429933"/>
          <a:ext cx="508000" cy="0"/>
        </a:xfrm>
        <a:prstGeom prst="line">
          <a:avLst/>
        </a:prstGeom>
        <a:solidFill>
          <a:schemeClr val="dk1">
            <a:hueOff val="0"/>
            <a:satOff val="0"/>
            <a:lumOff val="0"/>
            <a:alphaOff val="0"/>
          </a:schemeClr>
        </a:solidFill>
        <a:ln w="15875" cap="flat" cmpd="sng" algn="ctr">
          <a:solidFill>
            <a:schemeClr val="dk1">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898F506D-82D2-48C8-BCC2-875E01BDA703}">
      <dsp:nvSpPr>
        <dsp:cNvPr id="0" name=""/>
        <dsp:cNvSpPr/>
      </dsp:nvSpPr>
      <dsp:spPr>
        <a:xfrm rot="5400000">
          <a:off x="3895159" y="2653114"/>
          <a:ext cx="1798997" cy="1351280"/>
        </a:xfrm>
        <a:prstGeom prst="line">
          <a:avLst/>
        </a:prstGeom>
        <a:solidFill>
          <a:schemeClr val="dk1">
            <a:hueOff val="0"/>
            <a:satOff val="0"/>
            <a:lumOff val="0"/>
            <a:alphaOff val="0"/>
          </a:schemeClr>
        </a:solidFill>
        <a:ln w="15875" cap="flat" cmpd="sng" algn="ctr">
          <a:solidFill>
            <a:schemeClr val="dk1">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EAE31C4F-A272-4084-9910-26B34A8D9158}">
      <dsp:nvSpPr>
        <dsp:cNvPr id="0" name=""/>
        <dsp:cNvSpPr/>
      </dsp:nvSpPr>
      <dsp:spPr>
        <a:xfrm>
          <a:off x="5978298" y="2915920"/>
          <a:ext cx="2032000" cy="971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38100" rIns="38100" bIns="38100" numCol="1" spcCol="1270" anchor="ctr" anchorCtr="0">
          <a:noAutofit/>
        </a:bodyPr>
        <a:lstStyle/>
        <a:p>
          <a:pPr marL="0" lvl="0" indent="0" algn="l" defTabSz="1333500">
            <a:lnSpc>
              <a:spcPct val="90000"/>
            </a:lnSpc>
            <a:spcBef>
              <a:spcPct val="0"/>
            </a:spcBef>
            <a:spcAft>
              <a:spcPct val="35000"/>
            </a:spcAft>
            <a:buNone/>
          </a:pPr>
          <a:r>
            <a:rPr lang="en-GB" sz="3000" kern="1200" dirty="0"/>
            <a:t>D. Uninvolved</a:t>
          </a:r>
        </a:p>
      </dsp:txBody>
      <dsp:txXfrm>
        <a:off x="5978298" y="2915920"/>
        <a:ext cx="2032000" cy="971973"/>
      </dsp:txXfrm>
    </dsp:sp>
    <dsp:sp modelId="{F87B73C1-18C0-499D-AB62-7E17ACA8C19E}">
      <dsp:nvSpPr>
        <dsp:cNvPr id="0" name=""/>
        <dsp:cNvSpPr/>
      </dsp:nvSpPr>
      <dsp:spPr>
        <a:xfrm>
          <a:off x="5470298" y="3401906"/>
          <a:ext cx="508000" cy="0"/>
        </a:xfrm>
        <a:prstGeom prst="line">
          <a:avLst/>
        </a:prstGeom>
        <a:solidFill>
          <a:schemeClr val="dk1">
            <a:hueOff val="0"/>
            <a:satOff val="0"/>
            <a:lumOff val="0"/>
            <a:alphaOff val="0"/>
          </a:schemeClr>
        </a:solidFill>
        <a:ln w="15875" cap="flat" cmpd="sng" algn="ctr">
          <a:solidFill>
            <a:schemeClr val="dk1">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2C63AF08-9D49-4EB0-81A6-DB94A50272F1}">
      <dsp:nvSpPr>
        <dsp:cNvPr id="0" name=""/>
        <dsp:cNvSpPr/>
      </dsp:nvSpPr>
      <dsp:spPr>
        <a:xfrm rot="5400000">
          <a:off x="4377556" y="3547669"/>
          <a:ext cx="1236539" cy="944202"/>
        </a:xfrm>
        <a:prstGeom prst="line">
          <a:avLst/>
        </a:prstGeom>
        <a:solidFill>
          <a:schemeClr val="dk1">
            <a:hueOff val="0"/>
            <a:satOff val="0"/>
            <a:lumOff val="0"/>
            <a:alphaOff val="0"/>
          </a:schemeClr>
        </a:solidFill>
        <a:ln w="15875" cap="flat" cmpd="sng" algn="ctr">
          <a:solidFill>
            <a:schemeClr val="dk1">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5EC758-4AFF-4E48-A510-676AEB258709}">
      <dsp:nvSpPr>
        <dsp:cNvPr id="0" name=""/>
        <dsp:cNvSpPr/>
      </dsp:nvSpPr>
      <dsp:spPr>
        <a:xfrm>
          <a:off x="3048400" y="611524"/>
          <a:ext cx="5506934" cy="5506934"/>
        </a:xfrm>
        <a:prstGeom prst="blockArc">
          <a:avLst>
            <a:gd name="adj1" fmla="val 13500000"/>
            <a:gd name="adj2" fmla="val 16200000"/>
            <a:gd name="adj3" fmla="val 3433"/>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FFCA63EF-9D05-4DB8-82D4-94B5C084C9FA}">
      <dsp:nvSpPr>
        <dsp:cNvPr id="0" name=""/>
        <dsp:cNvSpPr/>
      </dsp:nvSpPr>
      <dsp:spPr>
        <a:xfrm>
          <a:off x="3048400" y="611524"/>
          <a:ext cx="5506934" cy="5506934"/>
        </a:xfrm>
        <a:prstGeom prst="blockArc">
          <a:avLst>
            <a:gd name="adj1" fmla="val 10800000"/>
            <a:gd name="adj2" fmla="val 13500000"/>
            <a:gd name="adj3" fmla="val 3433"/>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FD0EF4A-CD7E-43F9-B957-1EA05617141A}">
      <dsp:nvSpPr>
        <dsp:cNvPr id="0" name=""/>
        <dsp:cNvSpPr/>
      </dsp:nvSpPr>
      <dsp:spPr>
        <a:xfrm>
          <a:off x="3048400" y="611524"/>
          <a:ext cx="5506934" cy="5506934"/>
        </a:xfrm>
        <a:prstGeom prst="blockArc">
          <a:avLst>
            <a:gd name="adj1" fmla="val 8100000"/>
            <a:gd name="adj2" fmla="val 10800000"/>
            <a:gd name="adj3" fmla="val 3433"/>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8EB072F2-65BF-4A57-91C4-8F40EB98EA1B}">
      <dsp:nvSpPr>
        <dsp:cNvPr id="0" name=""/>
        <dsp:cNvSpPr/>
      </dsp:nvSpPr>
      <dsp:spPr>
        <a:xfrm>
          <a:off x="3048400" y="611524"/>
          <a:ext cx="5506934" cy="5506934"/>
        </a:xfrm>
        <a:prstGeom prst="blockArc">
          <a:avLst>
            <a:gd name="adj1" fmla="val 5400000"/>
            <a:gd name="adj2" fmla="val 8100000"/>
            <a:gd name="adj3" fmla="val 3433"/>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BD8B99DC-A338-41AF-9C6C-083F45550E15}">
      <dsp:nvSpPr>
        <dsp:cNvPr id="0" name=""/>
        <dsp:cNvSpPr/>
      </dsp:nvSpPr>
      <dsp:spPr>
        <a:xfrm>
          <a:off x="3048400" y="611524"/>
          <a:ext cx="5506934" cy="5506934"/>
        </a:xfrm>
        <a:prstGeom prst="blockArc">
          <a:avLst>
            <a:gd name="adj1" fmla="val 2700000"/>
            <a:gd name="adj2" fmla="val 5400000"/>
            <a:gd name="adj3" fmla="val 3433"/>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805336F5-3071-4167-AFBF-252E97037A03}">
      <dsp:nvSpPr>
        <dsp:cNvPr id="0" name=""/>
        <dsp:cNvSpPr/>
      </dsp:nvSpPr>
      <dsp:spPr>
        <a:xfrm>
          <a:off x="3048400" y="611524"/>
          <a:ext cx="5506934" cy="5506934"/>
        </a:xfrm>
        <a:prstGeom prst="blockArc">
          <a:avLst>
            <a:gd name="adj1" fmla="val 0"/>
            <a:gd name="adj2" fmla="val 2700000"/>
            <a:gd name="adj3" fmla="val 3433"/>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D8575C7-154E-45DD-B38E-AB7887A79370}">
      <dsp:nvSpPr>
        <dsp:cNvPr id="0" name=""/>
        <dsp:cNvSpPr/>
      </dsp:nvSpPr>
      <dsp:spPr>
        <a:xfrm>
          <a:off x="3048400" y="611524"/>
          <a:ext cx="5506934" cy="5506934"/>
        </a:xfrm>
        <a:prstGeom prst="blockArc">
          <a:avLst>
            <a:gd name="adj1" fmla="val 18900000"/>
            <a:gd name="adj2" fmla="val 0"/>
            <a:gd name="adj3" fmla="val 3433"/>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F65FA024-8E7E-4401-87CF-1B5FC6955B89}">
      <dsp:nvSpPr>
        <dsp:cNvPr id="0" name=""/>
        <dsp:cNvSpPr/>
      </dsp:nvSpPr>
      <dsp:spPr>
        <a:xfrm>
          <a:off x="3048400" y="611524"/>
          <a:ext cx="5506934" cy="5506934"/>
        </a:xfrm>
        <a:prstGeom prst="blockArc">
          <a:avLst>
            <a:gd name="adj1" fmla="val 16200000"/>
            <a:gd name="adj2" fmla="val 18900000"/>
            <a:gd name="adj3" fmla="val 3433"/>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F10B0071-52EB-4E5C-933C-7055B3EE0F5A}">
      <dsp:nvSpPr>
        <dsp:cNvPr id="0" name=""/>
        <dsp:cNvSpPr/>
      </dsp:nvSpPr>
      <dsp:spPr>
        <a:xfrm>
          <a:off x="4864163" y="2427287"/>
          <a:ext cx="1875408" cy="1875408"/>
        </a:xfrm>
        <a:prstGeom prst="ellipse">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Sustainable Communities</a:t>
          </a:r>
        </a:p>
      </dsp:txBody>
      <dsp:txXfrm>
        <a:off x="5138810" y="2701934"/>
        <a:ext cx="1326114" cy="1326114"/>
      </dsp:txXfrm>
    </dsp:sp>
    <dsp:sp modelId="{57CB2643-FA05-455E-AF85-224E2E13CF41}">
      <dsp:nvSpPr>
        <dsp:cNvPr id="0" name=""/>
        <dsp:cNvSpPr/>
      </dsp:nvSpPr>
      <dsp:spPr>
        <a:xfrm>
          <a:off x="5145475" y="2391"/>
          <a:ext cx="1312785" cy="1312785"/>
        </a:xfrm>
        <a:prstGeom prst="ellipse">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Social</a:t>
          </a:r>
        </a:p>
      </dsp:txBody>
      <dsp:txXfrm>
        <a:off x="5337728" y="194644"/>
        <a:ext cx="928279" cy="928279"/>
      </dsp:txXfrm>
    </dsp:sp>
    <dsp:sp modelId="{E9684376-1737-4BE1-B911-0EF29ECD5115}">
      <dsp:nvSpPr>
        <dsp:cNvPr id="0" name=""/>
        <dsp:cNvSpPr/>
      </dsp:nvSpPr>
      <dsp:spPr>
        <a:xfrm>
          <a:off x="7059052" y="795021"/>
          <a:ext cx="1312785" cy="1312785"/>
        </a:xfrm>
        <a:prstGeom prst="ellipse">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Governance</a:t>
          </a:r>
        </a:p>
      </dsp:txBody>
      <dsp:txXfrm>
        <a:off x="7251305" y="987274"/>
        <a:ext cx="928279" cy="928279"/>
      </dsp:txXfrm>
    </dsp:sp>
    <dsp:sp modelId="{07E0E69D-3E56-4DA8-A9ED-43AB00ABBC7F}">
      <dsp:nvSpPr>
        <dsp:cNvPr id="0" name=""/>
        <dsp:cNvSpPr/>
      </dsp:nvSpPr>
      <dsp:spPr>
        <a:xfrm>
          <a:off x="7851682" y="2708599"/>
          <a:ext cx="1312785" cy="1312785"/>
        </a:xfrm>
        <a:prstGeom prst="ellipse">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Transport</a:t>
          </a:r>
        </a:p>
      </dsp:txBody>
      <dsp:txXfrm>
        <a:off x="8043935" y="2900852"/>
        <a:ext cx="928279" cy="928279"/>
      </dsp:txXfrm>
    </dsp:sp>
    <dsp:sp modelId="{462E34AD-3674-40C6-B81C-972D07190DD5}">
      <dsp:nvSpPr>
        <dsp:cNvPr id="0" name=""/>
        <dsp:cNvSpPr/>
      </dsp:nvSpPr>
      <dsp:spPr>
        <a:xfrm>
          <a:off x="7059052" y="4622176"/>
          <a:ext cx="1312785" cy="1312785"/>
        </a:xfrm>
        <a:prstGeom prst="ellipse">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Services</a:t>
          </a:r>
        </a:p>
      </dsp:txBody>
      <dsp:txXfrm>
        <a:off x="7251305" y="4814429"/>
        <a:ext cx="928279" cy="928279"/>
      </dsp:txXfrm>
    </dsp:sp>
    <dsp:sp modelId="{AD31A5BD-31C3-4A15-9258-7B39B98CB127}">
      <dsp:nvSpPr>
        <dsp:cNvPr id="0" name=""/>
        <dsp:cNvSpPr/>
      </dsp:nvSpPr>
      <dsp:spPr>
        <a:xfrm>
          <a:off x="5145475" y="5414806"/>
          <a:ext cx="1312785" cy="1312785"/>
        </a:xfrm>
        <a:prstGeom prst="ellipse">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Environment</a:t>
          </a:r>
        </a:p>
      </dsp:txBody>
      <dsp:txXfrm>
        <a:off x="5337728" y="5607059"/>
        <a:ext cx="928279" cy="928279"/>
      </dsp:txXfrm>
    </dsp:sp>
    <dsp:sp modelId="{45BD9582-F604-4014-94AB-95A9AE675645}">
      <dsp:nvSpPr>
        <dsp:cNvPr id="0" name=""/>
        <dsp:cNvSpPr/>
      </dsp:nvSpPr>
      <dsp:spPr>
        <a:xfrm>
          <a:off x="3231897" y="4622176"/>
          <a:ext cx="1312785" cy="1312785"/>
        </a:xfrm>
        <a:prstGeom prst="ellipse">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Equity</a:t>
          </a:r>
        </a:p>
      </dsp:txBody>
      <dsp:txXfrm>
        <a:off x="3424150" y="4814429"/>
        <a:ext cx="928279" cy="928279"/>
      </dsp:txXfrm>
    </dsp:sp>
    <dsp:sp modelId="{BC7927CD-20B6-4942-811B-89CC7B58988E}">
      <dsp:nvSpPr>
        <dsp:cNvPr id="0" name=""/>
        <dsp:cNvSpPr/>
      </dsp:nvSpPr>
      <dsp:spPr>
        <a:xfrm>
          <a:off x="2439267" y="2708599"/>
          <a:ext cx="1312785" cy="1312785"/>
        </a:xfrm>
        <a:prstGeom prst="ellipse">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Economy</a:t>
          </a:r>
        </a:p>
      </dsp:txBody>
      <dsp:txXfrm>
        <a:off x="2631520" y="2900852"/>
        <a:ext cx="928279" cy="928279"/>
      </dsp:txXfrm>
    </dsp:sp>
    <dsp:sp modelId="{27B28C3B-67F9-46A8-A402-7711DD29F3C5}">
      <dsp:nvSpPr>
        <dsp:cNvPr id="0" name=""/>
        <dsp:cNvSpPr/>
      </dsp:nvSpPr>
      <dsp:spPr>
        <a:xfrm>
          <a:off x="3231897" y="795021"/>
          <a:ext cx="1312785" cy="1312785"/>
        </a:xfrm>
        <a:prstGeom prst="ellipse">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Housing</a:t>
          </a:r>
        </a:p>
      </dsp:txBody>
      <dsp:txXfrm>
        <a:off x="3424150" y="987274"/>
        <a:ext cx="928279" cy="92827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652DD6-7EC2-418A-AFF4-043AC62A5186}">
      <dsp:nvSpPr>
        <dsp:cNvPr id="0" name=""/>
        <dsp:cNvSpPr/>
      </dsp:nvSpPr>
      <dsp:spPr>
        <a:xfrm rot="5400000">
          <a:off x="291156" y="3151251"/>
          <a:ext cx="859913" cy="1430876"/>
        </a:xfrm>
        <a:prstGeom prst="corner">
          <a:avLst>
            <a:gd name="adj1" fmla="val 16120"/>
            <a:gd name="adj2" fmla="val 16110"/>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B8C6AE3A-5A7B-42F8-A286-FD8515ECA81F}">
      <dsp:nvSpPr>
        <dsp:cNvPr id="0" name=""/>
        <dsp:cNvSpPr/>
      </dsp:nvSpPr>
      <dsp:spPr>
        <a:xfrm>
          <a:off x="147615" y="3578775"/>
          <a:ext cx="1291803" cy="1132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Step 1</a:t>
          </a:r>
        </a:p>
      </dsp:txBody>
      <dsp:txXfrm>
        <a:off x="147615" y="3578775"/>
        <a:ext cx="1291803" cy="1132341"/>
      </dsp:txXfrm>
    </dsp:sp>
    <dsp:sp modelId="{39DB8EE0-1C1A-47EB-AAE4-DA47D20A7EE2}">
      <dsp:nvSpPr>
        <dsp:cNvPr id="0" name=""/>
        <dsp:cNvSpPr/>
      </dsp:nvSpPr>
      <dsp:spPr>
        <a:xfrm>
          <a:off x="1195682" y="3045908"/>
          <a:ext cx="243736" cy="243736"/>
        </a:xfrm>
        <a:prstGeom prst="triangle">
          <a:avLst>
            <a:gd name="adj" fmla="val 100000"/>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C2F6EB0C-2919-4D8E-A17D-86940169D11D}">
      <dsp:nvSpPr>
        <dsp:cNvPr id="0" name=""/>
        <dsp:cNvSpPr/>
      </dsp:nvSpPr>
      <dsp:spPr>
        <a:xfrm rot="5400000">
          <a:off x="1872575" y="2759927"/>
          <a:ext cx="859913" cy="1430876"/>
        </a:xfrm>
        <a:prstGeom prst="corner">
          <a:avLst>
            <a:gd name="adj1" fmla="val 16120"/>
            <a:gd name="adj2" fmla="val 16110"/>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85507863-F612-4DB1-9FDE-5AF8838B7E93}">
      <dsp:nvSpPr>
        <dsp:cNvPr id="0" name=""/>
        <dsp:cNvSpPr/>
      </dsp:nvSpPr>
      <dsp:spPr>
        <a:xfrm>
          <a:off x="1729034" y="3187451"/>
          <a:ext cx="1291803" cy="1132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Step 2</a:t>
          </a:r>
        </a:p>
      </dsp:txBody>
      <dsp:txXfrm>
        <a:off x="1729034" y="3187451"/>
        <a:ext cx="1291803" cy="1132341"/>
      </dsp:txXfrm>
    </dsp:sp>
    <dsp:sp modelId="{37533998-0DBB-4999-9D70-58D9EAC27363}">
      <dsp:nvSpPr>
        <dsp:cNvPr id="0" name=""/>
        <dsp:cNvSpPr/>
      </dsp:nvSpPr>
      <dsp:spPr>
        <a:xfrm>
          <a:off x="2777101" y="2654585"/>
          <a:ext cx="243736" cy="243736"/>
        </a:xfrm>
        <a:prstGeom prst="triangle">
          <a:avLst>
            <a:gd name="adj" fmla="val 100000"/>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6DFFBA88-54DA-4AAE-B60B-CB583047A4C1}">
      <dsp:nvSpPr>
        <dsp:cNvPr id="0" name=""/>
        <dsp:cNvSpPr/>
      </dsp:nvSpPr>
      <dsp:spPr>
        <a:xfrm rot="5400000">
          <a:off x="3453995" y="2368604"/>
          <a:ext cx="859913" cy="1430876"/>
        </a:xfrm>
        <a:prstGeom prst="corner">
          <a:avLst>
            <a:gd name="adj1" fmla="val 16120"/>
            <a:gd name="adj2" fmla="val 16110"/>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265E66C4-D341-4E28-9BC0-984A9FD7343F}">
      <dsp:nvSpPr>
        <dsp:cNvPr id="0" name=""/>
        <dsp:cNvSpPr/>
      </dsp:nvSpPr>
      <dsp:spPr>
        <a:xfrm>
          <a:off x="3310454" y="2796127"/>
          <a:ext cx="1291803" cy="1132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Step 3</a:t>
          </a:r>
        </a:p>
      </dsp:txBody>
      <dsp:txXfrm>
        <a:off x="3310454" y="2796127"/>
        <a:ext cx="1291803" cy="1132341"/>
      </dsp:txXfrm>
    </dsp:sp>
    <dsp:sp modelId="{1B066A88-9366-4039-8F9E-766143E1B0B1}">
      <dsp:nvSpPr>
        <dsp:cNvPr id="0" name=""/>
        <dsp:cNvSpPr/>
      </dsp:nvSpPr>
      <dsp:spPr>
        <a:xfrm>
          <a:off x="4358521" y="2263261"/>
          <a:ext cx="243736" cy="243736"/>
        </a:xfrm>
        <a:prstGeom prst="triangle">
          <a:avLst>
            <a:gd name="adj" fmla="val 100000"/>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A92F1629-D13C-4AC0-9CA5-A7D79216101F}">
      <dsp:nvSpPr>
        <dsp:cNvPr id="0" name=""/>
        <dsp:cNvSpPr/>
      </dsp:nvSpPr>
      <dsp:spPr>
        <a:xfrm rot="5400000">
          <a:off x="5035414" y="1977280"/>
          <a:ext cx="859913" cy="1430876"/>
        </a:xfrm>
        <a:prstGeom prst="corner">
          <a:avLst>
            <a:gd name="adj1" fmla="val 16120"/>
            <a:gd name="adj2" fmla="val 16110"/>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766B95B8-D406-4EFD-933F-A4B7337CFE22}">
      <dsp:nvSpPr>
        <dsp:cNvPr id="0" name=""/>
        <dsp:cNvSpPr/>
      </dsp:nvSpPr>
      <dsp:spPr>
        <a:xfrm>
          <a:off x="4891873" y="2404803"/>
          <a:ext cx="1291803" cy="1132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Step 4</a:t>
          </a:r>
        </a:p>
      </dsp:txBody>
      <dsp:txXfrm>
        <a:off x="4891873" y="2404803"/>
        <a:ext cx="1291803" cy="1132341"/>
      </dsp:txXfrm>
    </dsp:sp>
    <dsp:sp modelId="{DF3BF1C9-2177-4B99-89CD-C237E34600CC}">
      <dsp:nvSpPr>
        <dsp:cNvPr id="0" name=""/>
        <dsp:cNvSpPr/>
      </dsp:nvSpPr>
      <dsp:spPr>
        <a:xfrm>
          <a:off x="5939940" y="1871937"/>
          <a:ext cx="243736" cy="243736"/>
        </a:xfrm>
        <a:prstGeom prst="triangle">
          <a:avLst>
            <a:gd name="adj" fmla="val 100000"/>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F3A3F3BD-DFC8-42E0-A34D-A985A45AC4F8}">
      <dsp:nvSpPr>
        <dsp:cNvPr id="0" name=""/>
        <dsp:cNvSpPr/>
      </dsp:nvSpPr>
      <dsp:spPr>
        <a:xfrm rot="5400000">
          <a:off x="6616834" y="1585956"/>
          <a:ext cx="859913" cy="1430876"/>
        </a:xfrm>
        <a:prstGeom prst="corner">
          <a:avLst>
            <a:gd name="adj1" fmla="val 16120"/>
            <a:gd name="adj2" fmla="val 16110"/>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B8CF0776-7D7B-4020-AE35-3366E17B08DE}">
      <dsp:nvSpPr>
        <dsp:cNvPr id="0" name=""/>
        <dsp:cNvSpPr/>
      </dsp:nvSpPr>
      <dsp:spPr>
        <a:xfrm>
          <a:off x="6473293" y="2013480"/>
          <a:ext cx="1291803" cy="1132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Step 5</a:t>
          </a:r>
        </a:p>
      </dsp:txBody>
      <dsp:txXfrm>
        <a:off x="6473293" y="2013480"/>
        <a:ext cx="1291803" cy="1132341"/>
      </dsp:txXfrm>
    </dsp:sp>
    <dsp:sp modelId="{8FC56C92-6B41-4A88-AE2C-6C91F98B0ED0}">
      <dsp:nvSpPr>
        <dsp:cNvPr id="0" name=""/>
        <dsp:cNvSpPr/>
      </dsp:nvSpPr>
      <dsp:spPr>
        <a:xfrm>
          <a:off x="7521359" y="1480613"/>
          <a:ext cx="243736" cy="243736"/>
        </a:xfrm>
        <a:prstGeom prst="triangle">
          <a:avLst>
            <a:gd name="adj" fmla="val 100000"/>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5154ECD4-ABE5-4D91-8CCA-78AC568FA766}">
      <dsp:nvSpPr>
        <dsp:cNvPr id="0" name=""/>
        <dsp:cNvSpPr/>
      </dsp:nvSpPr>
      <dsp:spPr>
        <a:xfrm rot="5400000">
          <a:off x="8198253" y="1194632"/>
          <a:ext cx="859913" cy="1430876"/>
        </a:xfrm>
        <a:prstGeom prst="corner">
          <a:avLst>
            <a:gd name="adj1" fmla="val 16120"/>
            <a:gd name="adj2" fmla="val 16110"/>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4F17F140-0608-4F14-83D5-3ABEE3BCAD53}">
      <dsp:nvSpPr>
        <dsp:cNvPr id="0" name=""/>
        <dsp:cNvSpPr/>
      </dsp:nvSpPr>
      <dsp:spPr>
        <a:xfrm>
          <a:off x="8054712" y="1622156"/>
          <a:ext cx="1291803" cy="1132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Step 6</a:t>
          </a:r>
        </a:p>
      </dsp:txBody>
      <dsp:txXfrm>
        <a:off x="8054712" y="1622156"/>
        <a:ext cx="1291803" cy="1132341"/>
      </dsp:txXfrm>
    </dsp:sp>
    <dsp:sp modelId="{AB1CCD0C-416A-40C4-A0FE-C711B177E8A4}">
      <dsp:nvSpPr>
        <dsp:cNvPr id="0" name=""/>
        <dsp:cNvSpPr/>
      </dsp:nvSpPr>
      <dsp:spPr>
        <a:xfrm>
          <a:off x="9102779" y="1089289"/>
          <a:ext cx="243736" cy="243736"/>
        </a:xfrm>
        <a:prstGeom prst="triangle">
          <a:avLst>
            <a:gd name="adj" fmla="val 100000"/>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90E154BD-6560-4443-8986-D0FDA1EC5820}">
      <dsp:nvSpPr>
        <dsp:cNvPr id="0" name=""/>
        <dsp:cNvSpPr/>
      </dsp:nvSpPr>
      <dsp:spPr>
        <a:xfrm rot="5400000">
          <a:off x="9779672" y="803308"/>
          <a:ext cx="859913" cy="1430876"/>
        </a:xfrm>
        <a:prstGeom prst="corner">
          <a:avLst>
            <a:gd name="adj1" fmla="val 16120"/>
            <a:gd name="adj2" fmla="val 16110"/>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07AB734F-F9EA-47F7-BFF3-8646D1FFE2FD}">
      <dsp:nvSpPr>
        <dsp:cNvPr id="0" name=""/>
        <dsp:cNvSpPr/>
      </dsp:nvSpPr>
      <dsp:spPr>
        <a:xfrm>
          <a:off x="9636131" y="1230832"/>
          <a:ext cx="1291803" cy="1132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Step 7</a:t>
          </a:r>
        </a:p>
      </dsp:txBody>
      <dsp:txXfrm>
        <a:off x="9636131" y="1230832"/>
        <a:ext cx="1291803" cy="113234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C3440F-8F67-41D2-BBB7-F48B8CDD515D}">
      <dsp:nvSpPr>
        <dsp:cNvPr id="0" name=""/>
        <dsp:cNvSpPr/>
      </dsp:nvSpPr>
      <dsp:spPr>
        <a:xfrm>
          <a:off x="1354666" y="0"/>
          <a:ext cx="5418667" cy="5418667"/>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National</a:t>
          </a:r>
        </a:p>
      </dsp:txBody>
      <dsp:txXfrm>
        <a:off x="3047999" y="270933"/>
        <a:ext cx="2032000" cy="541866"/>
      </dsp:txXfrm>
    </dsp:sp>
    <dsp:sp modelId="{81C0A430-44D2-45AC-937F-EA8EBF7051E1}">
      <dsp:nvSpPr>
        <dsp:cNvPr id="0" name=""/>
        <dsp:cNvSpPr/>
      </dsp:nvSpPr>
      <dsp:spPr>
        <a:xfrm>
          <a:off x="1761066" y="812800"/>
          <a:ext cx="4605866" cy="4605866"/>
        </a:xfrm>
        <a:prstGeom prst="ellipse">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Local authority</a:t>
          </a:r>
        </a:p>
      </dsp:txBody>
      <dsp:txXfrm>
        <a:off x="3070859" y="1077637"/>
        <a:ext cx="1986280" cy="529674"/>
      </dsp:txXfrm>
    </dsp:sp>
    <dsp:sp modelId="{3875D412-9A87-4451-A276-CF053A350D8E}">
      <dsp:nvSpPr>
        <dsp:cNvPr id="0" name=""/>
        <dsp:cNvSpPr/>
      </dsp:nvSpPr>
      <dsp:spPr>
        <a:xfrm>
          <a:off x="2167466" y="1625600"/>
          <a:ext cx="3793066" cy="3793066"/>
        </a:xfrm>
        <a:prstGeom prst="ellips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Agencies &amp; departments</a:t>
          </a:r>
        </a:p>
      </dsp:txBody>
      <dsp:txXfrm>
        <a:off x="3082543" y="1887321"/>
        <a:ext cx="1962912" cy="523443"/>
      </dsp:txXfrm>
    </dsp:sp>
    <dsp:sp modelId="{3C35A8FF-CBE0-45FF-9985-F4496DBB97DA}">
      <dsp:nvSpPr>
        <dsp:cNvPr id="0" name=""/>
        <dsp:cNvSpPr/>
      </dsp:nvSpPr>
      <dsp:spPr>
        <a:xfrm>
          <a:off x="2573866" y="2438400"/>
          <a:ext cx="2980266" cy="2980266"/>
        </a:xfrm>
        <a:prstGeom prst="ellipse">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Neighbour</a:t>
          </a:r>
        </a:p>
        <a:p>
          <a:pPr marL="0" lvl="0" indent="0" algn="ctr" defTabSz="889000">
            <a:lnSpc>
              <a:spcPct val="90000"/>
            </a:lnSpc>
            <a:spcBef>
              <a:spcPct val="0"/>
            </a:spcBef>
            <a:spcAft>
              <a:spcPct val="35000"/>
            </a:spcAft>
            <a:buNone/>
          </a:pPr>
          <a:r>
            <a:rPr lang="en-GB" sz="2000" kern="1200" dirty="0"/>
            <a:t>-hoods</a:t>
          </a:r>
        </a:p>
      </dsp:txBody>
      <dsp:txXfrm>
        <a:off x="3259327" y="2706624"/>
        <a:ext cx="1609344" cy="536448"/>
      </dsp:txXfrm>
    </dsp:sp>
    <dsp:sp modelId="{F770EFE9-F370-4FE6-A55D-00C4F7DC49B4}">
      <dsp:nvSpPr>
        <dsp:cNvPr id="0" name=""/>
        <dsp:cNvSpPr/>
      </dsp:nvSpPr>
      <dsp:spPr>
        <a:xfrm>
          <a:off x="2980266" y="3251200"/>
          <a:ext cx="2167466" cy="2167466"/>
        </a:xfrm>
        <a:prstGeom prst="ellipse">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Residents</a:t>
          </a:r>
        </a:p>
      </dsp:txBody>
      <dsp:txXfrm>
        <a:off x="3297684" y="3793066"/>
        <a:ext cx="1532630" cy="1083733"/>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2.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3.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8.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0D8A7E-E854-42F7-82C8-A24036F86201}" type="datetimeFigureOut">
              <a:rPr lang="en-GB" smtClean="0"/>
              <a:t>27/03/2023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E10DA-748C-4B3B-867A-07D949A9EF57}" type="slidenum">
              <a:rPr lang="en-GB" smtClean="0"/>
              <a:t>‹#›</a:t>
            </a:fld>
            <a:endParaRPr lang="en-GB"/>
          </a:p>
        </p:txBody>
      </p:sp>
    </p:spTree>
    <p:extLst>
      <p:ext uri="{BB962C8B-B14F-4D97-AF65-F5344CB8AC3E}">
        <p14:creationId xmlns:p14="http://schemas.microsoft.com/office/powerpoint/2010/main" val="2828663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2E10DA-748C-4B3B-867A-07D949A9EF57}" type="slidenum">
              <a:rPr lang="en-GB" smtClean="0"/>
              <a:t>7</a:t>
            </a:fld>
            <a:endParaRPr lang="en-GB"/>
          </a:p>
        </p:txBody>
      </p:sp>
    </p:spTree>
    <p:extLst>
      <p:ext uri="{BB962C8B-B14F-4D97-AF65-F5344CB8AC3E}">
        <p14:creationId xmlns:p14="http://schemas.microsoft.com/office/powerpoint/2010/main" val="30152334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42D71D5-8061-444F-91F1-5137A91101B3}" type="datetime1">
              <a:rPr lang="en-GB" smtClean="0"/>
              <a:t>27/03/2023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066AF5-86CC-4159-855A-C057236591EC}" type="slidenum">
              <a:rPr lang="en-GB" smtClean="0"/>
              <a:pPr/>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5531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019F6A-6DA4-4E7E-A967-9F2D9C798A1C}" type="datetime1">
              <a:rPr lang="en-GB" smtClean="0"/>
              <a:t>27/03/2023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066AF5-86CC-4159-855A-C057236591EC}" type="slidenum">
              <a:rPr lang="en-GB" smtClean="0"/>
              <a:pPr/>
              <a:t>‹#›</a:t>
            </a:fld>
            <a:endParaRPr lang="en-GB"/>
          </a:p>
        </p:txBody>
      </p:sp>
    </p:spTree>
    <p:extLst>
      <p:ext uri="{BB962C8B-B14F-4D97-AF65-F5344CB8AC3E}">
        <p14:creationId xmlns:p14="http://schemas.microsoft.com/office/powerpoint/2010/main" val="1925768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E4B7DA-F0B1-43BE-BFB4-B8E3880D942D}" type="datetime1">
              <a:rPr lang="en-GB" smtClean="0"/>
              <a:t>27/03/2023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066AF5-86CC-4159-855A-C057236591EC}" type="slidenum">
              <a:rPr lang="en-GB" smtClean="0"/>
              <a:pPr/>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43486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5095F6-FD42-4019-84CA-7E0DB6CCF175}" type="datetime1">
              <a:rPr lang="en-GB" smtClean="0"/>
              <a:t>27/03/2023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066AF5-86CC-4159-855A-C057236591EC}" type="slidenum">
              <a:rPr lang="en-GB" smtClean="0"/>
              <a:pPr/>
              <a:t>‹#›</a:t>
            </a:fld>
            <a:endParaRPr lang="en-GB"/>
          </a:p>
        </p:txBody>
      </p:sp>
    </p:spTree>
    <p:extLst>
      <p:ext uri="{BB962C8B-B14F-4D97-AF65-F5344CB8AC3E}">
        <p14:creationId xmlns:p14="http://schemas.microsoft.com/office/powerpoint/2010/main" val="474278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01BC0F-9F90-49C3-AED2-9E909123B1FD}" type="datetime1">
              <a:rPr lang="en-GB" smtClean="0"/>
              <a:t>27/03/2023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066AF5-86CC-4159-855A-C057236591EC}" type="slidenum">
              <a:rPr lang="en-GB" smtClean="0"/>
              <a:pPr/>
              <a:t>‹#›</a:t>
            </a:fld>
            <a:endParaRPr lang="en-GB"/>
          </a:p>
        </p:txBody>
      </p:sp>
    </p:spTree>
    <p:extLst>
      <p:ext uri="{BB962C8B-B14F-4D97-AF65-F5344CB8AC3E}">
        <p14:creationId xmlns:p14="http://schemas.microsoft.com/office/powerpoint/2010/main" val="634500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EA0E0F1-A9D3-4EC9-BE47-BBEB478AC76D}" type="datetime1">
              <a:rPr lang="en-GB" smtClean="0"/>
              <a:t>27/03/2023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066AF5-86CC-4159-855A-C057236591EC}" type="slidenum">
              <a:rPr lang="en-GB" smtClean="0"/>
              <a:pPr/>
              <a:t>‹#›</a:t>
            </a:fld>
            <a:endParaRPr lang="en-GB"/>
          </a:p>
        </p:txBody>
      </p:sp>
    </p:spTree>
    <p:extLst>
      <p:ext uri="{BB962C8B-B14F-4D97-AF65-F5344CB8AC3E}">
        <p14:creationId xmlns:p14="http://schemas.microsoft.com/office/powerpoint/2010/main" val="3938479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53BEA55-944A-4D9B-A557-9C3AF47DCBE8}" type="datetime1">
              <a:rPr lang="en-GB" smtClean="0"/>
              <a:t>27/03/2023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A9066AF5-86CC-4159-855A-C057236591EC}" type="slidenum">
              <a:rPr lang="en-GB" smtClean="0"/>
              <a:pPr/>
              <a:t>‹#›</a:t>
            </a:fld>
            <a:endParaRPr lang="en-GB"/>
          </a:p>
        </p:txBody>
      </p:sp>
    </p:spTree>
    <p:extLst>
      <p:ext uri="{BB962C8B-B14F-4D97-AF65-F5344CB8AC3E}">
        <p14:creationId xmlns:p14="http://schemas.microsoft.com/office/powerpoint/2010/main" val="2762142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6151FA4-EEDE-4E65-82E3-EE25D7CB316D}" type="datetime1">
              <a:rPr lang="en-GB" smtClean="0"/>
              <a:t>27/03/2023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9066AF5-86CC-4159-855A-C057236591EC}" type="slidenum">
              <a:rPr lang="en-GB" smtClean="0"/>
              <a:pPr/>
              <a:t>‹#›</a:t>
            </a:fld>
            <a:endParaRPr lang="en-GB"/>
          </a:p>
        </p:txBody>
      </p:sp>
    </p:spTree>
    <p:extLst>
      <p:ext uri="{BB962C8B-B14F-4D97-AF65-F5344CB8AC3E}">
        <p14:creationId xmlns:p14="http://schemas.microsoft.com/office/powerpoint/2010/main" val="3504303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2426D08-46C1-40A3-806D-268D003A54B9}" type="datetime1">
              <a:rPr lang="en-GB" smtClean="0"/>
              <a:t>27/03/2023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066AF5-86CC-4159-855A-C057236591EC}" type="slidenum">
              <a:rPr lang="en-GB" smtClean="0"/>
              <a:pPr/>
              <a:t>‹#›</a:t>
            </a:fld>
            <a:endParaRPr lang="en-GB"/>
          </a:p>
        </p:txBody>
      </p:sp>
    </p:spTree>
    <p:extLst>
      <p:ext uri="{BB962C8B-B14F-4D97-AF65-F5344CB8AC3E}">
        <p14:creationId xmlns:p14="http://schemas.microsoft.com/office/powerpoint/2010/main" val="3005687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4AB454-7867-43B3-B9F6-2C2B7F71E13C}" type="datetime1">
              <a:rPr lang="en-GB" smtClean="0"/>
              <a:t>27/03/2023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066AF5-86CC-4159-855A-C057236591EC}" type="slidenum">
              <a:rPr lang="en-GB" smtClean="0"/>
              <a:pPr/>
              <a:t>‹#›</a:t>
            </a:fld>
            <a:endParaRPr lang="en-GB"/>
          </a:p>
        </p:txBody>
      </p:sp>
    </p:spTree>
    <p:extLst>
      <p:ext uri="{BB962C8B-B14F-4D97-AF65-F5344CB8AC3E}">
        <p14:creationId xmlns:p14="http://schemas.microsoft.com/office/powerpoint/2010/main" val="37084106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661A05-ED0A-4E9F-99FF-7C6FD1971F78}" type="datetime1">
              <a:rPr lang="en-GB" smtClean="0"/>
              <a:t>27/03/2023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066AF5-86CC-4159-855A-C057236591EC}" type="slidenum">
              <a:rPr lang="en-GB" smtClean="0"/>
              <a:pPr/>
              <a:t>‹#›</a:t>
            </a:fld>
            <a:endParaRPr lang="en-GB"/>
          </a:p>
        </p:txBody>
      </p:sp>
    </p:spTree>
    <p:extLst>
      <p:ext uri="{BB962C8B-B14F-4D97-AF65-F5344CB8AC3E}">
        <p14:creationId xmlns:p14="http://schemas.microsoft.com/office/powerpoint/2010/main" val="3155318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EC20F50-82B1-43F1-A2A3-F6443F46EDE8}" type="datetime1">
              <a:rPr lang="en-GB" smtClean="0"/>
              <a:t>27/03/2023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9066AF5-86CC-4159-855A-C057236591EC}" type="slidenum">
              <a:rPr lang="en-GB" smtClean="0"/>
              <a:pPr/>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07981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0.png"/><Relationship Id="rId2" Type="http://schemas.openxmlformats.org/officeDocument/2006/relationships/hyperlink" Target="http://www.bbbc.org.uk/" TargetMode="External"/><Relationship Id="rId1" Type="http://schemas.openxmlformats.org/officeDocument/2006/relationships/slideLayout" Target="../slideLayouts/slideLayout6.xml"/><Relationship Id="rId6" Type="http://schemas.openxmlformats.org/officeDocument/2006/relationships/hyperlink" Target="http://www.balsallheathforum.info/" TargetMode="External"/><Relationship Id="rId5" Type="http://schemas.openxmlformats.org/officeDocument/2006/relationships/image" Target="../media/image19.png"/><Relationship Id="rId4" Type="http://schemas.openxmlformats.org/officeDocument/2006/relationships/hyperlink" Target="http://www.royds.org.uk/" TargetMode="Externa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Rethinking Community Practice</a:t>
            </a:r>
          </a:p>
        </p:txBody>
      </p:sp>
      <p:sp>
        <p:nvSpPr>
          <p:cNvPr id="3" name="Subtitle 2"/>
          <p:cNvSpPr>
            <a:spLocks noGrp="1"/>
          </p:cNvSpPr>
          <p:nvPr>
            <p:ph type="subTitle" idx="1"/>
          </p:nvPr>
        </p:nvSpPr>
        <p:spPr/>
        <p:txBody>
          <a:bodyPr/>
          <a:lstStyle/>
          <a:p>
            <a:r>
              <a:rPr lang="en-GB" dirty="0" err="1"/>
              <a:t>Chanan</a:t>
            </a:r>
            <a:r>
              <a:rPr lang="en-GB" dirty="0"/>
              <a:t> G and Miller C (2013) Rethinking Community Practice: developing transformative neighbourhoods. Bristol: Policy Press</a:t>
            </a:r>
          </a:p>
          <a:p>
            <a:endParaRPr lang="en-GB" dirty="0"/>
          </a:p>
        </p:txBody>
      </p:sp>
      <p:sp>
        <p:nvSpPr>
          <p:cNvPr id="4" name="Slide Number Placeholder 3"/>
          <p:cNvSpPr>
            <a:spLocks noGrp="1"/>
          </p:cNvSpPr>
          <p:nvPr>
            <p:ph type="sldNum" sz="quarter" idx="12"/>
          </p:nvPr>
        </p:nvSpPr>
        <p:spPr/>
        <p:txBody>
          <a:bodyPr/>
          <a:lstStyle/>
          <a:p>
            <a:fld id="{A9066AF5-86CC-4159-855A-C057236591EC}" type="slidenum">
              <a:rPr lang="en-GB" smtClean="0"/>
              <a:pPr/>
              <a:t>1</a:t>
            </a:fld>
            <a:endParaRPr lang="en-GB"/>
          </a:p>
        </p:txBody>
      </p:sp>
    </p:spTree>
    <p:extLst>
      <p:ext uri="{BB962C8B-B14F-4D97-AF65-F5344CB8AC3E}">
        <p14:creationId xmlns:p14="http://schemas.microsoft.com/office/powerpoint/2010/main" val="1863185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a:t>
            </a:r>
          </a:p>
        </p:txBody>
      </p:sp>
      <p:sp>
        <p:nvSpPr>
          <p:cNvPr id="3" name="Content Placeholder 2"/>
          <p:cNvSpPr>
            <a:spLocks noGrp="1"/>
          </p:cNvSpPr>
          <p:nvPr>
            <p:ph sz="half" idx="1"/>
          </p:nvPr>
        </p:nvSpPr>
        <p:spPr>
          <a:xfrm>
            <a:off x="1097279" y="1845734"/>
            <a:ext cx="5576476" cy="4023360"/>
          </a:xfrm>
        </p:spPr>
        <p:txBody>
          <a:bodyPr>
            <a:noAutofit/>
          </a:bodyPr>
          <a:lstStyle/>
          <a:p>
            <a:pPr marL="457200" indent="-457200">
              <a:buFont typeface="+mj-lt"/>
              <a:buAutoNum type="arabicPeriod"/>
            </a:pPr>
            <a:r>
              <a:rPr lang="en-GB" sz="2800" dirty="0"/>
              <a:t>Introduction</a:t>
            </a:r>
          </a:p>
          <a:p>
            <a:pPr marL="457200" indent="-457200">
              <a:buFont typeface="+mj-lt"/>
              <a:buAutoNum type="arabicPeriod"/>
            </a:pPr>
            <a:r>
              <a:rPr lang="en-GB" sz="2800" dirty="0"/>
              <a:t>National policy on community involvement – the historical journey</a:t>
            </a:r>
          </a:p>
          <a:p>
            <a:pPr marL="457200" indent="-457200">
              <a:buFont typeface="+mj-lt"/>
              <a:buAutoNum type="arabicPeriod"/>
            </a:pPr>
            <a:r>
              <a:rPr lang="en-GB" sz="2800" dirty="0"/>
              <a:t>Community practice and the state</a:t>
            </a:r>
          </a:p>
          <a:p>
            <a:pPr marL="457200" indent="-457200">
              <a:buFont typeface="+mj-lt"/>
              <a:buAutoNum type="arabicPeriod"/>
            </a:pPr>
            <a:r>
              <a:rPr lang="en-GB" sz="2800" dirty="0"/>
              <a:t>What happens in communities?</a:t>
            </a:r>
          </a:p>
          <a:p>
            <a:pPr marL="457200" indent="-457200">
              <a:buFont typeface="+mj-lt"/>
              <a:buAutoNum type="arabicPeriod"/>
            </a:pPr>
            <a:r>
              <a:rPr lang="en-GB" sz="2800" dirty="0"/>
              <a:t>Towards neighbourhood strategy</a:t>
            </a:r>
          </a:p>
        </p:txBody>
      </p:sp>
      <p:sp>
        <p:nvSpPr>
          <p:cNvPr id="4" name="Content Placeholder 3"/>
          <p:cNvSpPr>
            <a:spLocks noGrp="1"/>
          </p:cNvSpPr>
          <p:nvPr>
            <p:ph sz="half" idx="2"/>
          </p:nvPr>
        </p:nvSpPr>
        <p:spPr>
          <a:xfrm>
            <a:off x="6954899" y="1845734"/>
            <a:ext cx="4937760" cy="4023360"/>
          </a:xfrm>
        </p:spPr>
        <p:txBody>
          <a:bodyPr/>
          <a:lstStyle/>
          <a:p>
            <a:pPr marL="457200" lvl="0" indent="-457200">
              <a:buClr>
                <a:srgbClr val="E48312"/>
              </a:buClr>
              <a:buFont typeface="+mj-lt"/>
              <a:buAutoNum type="arabicPeriod" startAt="6"/>
            </a:pPr>
            <a:r>
              <a:rPr lang="en-GB" sz="2800" dirty="0">
                <a:solidFill>
                  <a:srgbClr val="000000">
                    <a:lumMod val="75000"/>
                    <a:lumOff val="25000"/>
                  </a:srgbClr>
                </a:solidFill>
              </a:rPr>
              <a:t>Building partnership</a:t>
            </a:r>
          </a:p>
          <a:p>
            <a:pPr marL="457200" lvl="0" indent="-457200">
              <a:buClr>
                <a:srgbClr val="E48312"/>
              </a:buClr>
              <a:buFont typeface="+mj-lt"/>
              <a:buAutoNum type="arabicPeriod" startAt="6"/>
            </a:pPr>
            <a:r>
              <a:rPr lang="en-GB" sz="2800" dirty="0">
                <a:solidFill>
                  <a:srgbClr val="000000">
                    <a:lumMod val="75000"/>
                    <a:lumOff val="25000"/>
                  </a:srgbClr>
                </a:solidFill>
              </a:rPr>
              <a:t>Different perspectives</a:t>
            </a:r>
          </a:p>
          <a:p>
            <a:pPr marL="457200" lvl="0" indent="-457200">
              <a:buClr>
                <a:srgbClr val="E48312"/>
              </a:buClr>
              <a:buFont typeface="+mj-lt"/>
              <a:buAutoNum type="arabicPeriod" startAt="6"/>
            </a:pPr>
            <a:r>
              <a:rPr lang="en-GB" sz="2800" dirty="0">
                <a:solidFill>
                  <a:srgbClr val="000000">
                    <a:lumMod val="75000"/>
                    <a:lumOff val="25000"/>
                  </a:srgbClr>
                </a:solidFill>
              </a:rPr>
              <a:t>Outcomes and evidence</a:t>
            </a:r>
          </a:p>
          <a:p>
            <a:pPr marL="457200" lvl="0" indent="-457200">
              <a:buClr>
                <a:srgbClr val="E48312"/>
              </a:buClr>
              <a:buFont typeface="+mj-lt"/>
              <a:buAutoNum type="arabicPeriod" startAt="6"/>
            </a:pPr>
            <a:r>
              <a:rPr lang="en-GB" sz="2800" dirty="0">
                <a:solidFill>
                  <a:srgbClr val="000000">
                    <a:lumMod val="75000"/>
                    <a:lumOff val="25000"/>
                  </a:srgbClr>
                </a:solidFill>
              </a:rPr>
              <a:t>Conclusion – strategy for community practice</a:t>
            </a:r>
          </a:p>
          <a:p>
            <a:endParaRPr lang="en-GB" dirty="0"/>
          </a:p>
        </p:txBody>
      </p:sp>
      <p:sp>
        <p:nvSpPr>
          <p:cNvPr id="5" name="Slide Number Placeholder 4"/>
          <p:cNvSpPr>
            <a:spLocks noGrp="1"/>
          </p:cNvSpPr>
          <p:nvPr>
            <p:ph type="sldNum" sz="quarter" idx="12"/>
          </p:nvPr>
        </p:nvSpPr>
        <p:spPr/>
        <p:txBody>
          <a:bodyPr/>
          <a:lstStyle/>
          <a:p>
            <a:fld id="{A9066AF5-86CC-4159-855A-C057236591EC}" type="slidenum">
              <a:rPr lang="en-GB" smtClean="0"/>
              <a:pPr/>
              <a:t>2</a:t>
            </a:fld>
            <a:endParaRPr lang="en-GB"/>
          </a:p>
        </p:txBody>
      </p:sp>
    </p:spTree>
    <p:extLst>
      <p:ext uri="{BB962C8B-B14F-4D97-AF65-F5344CB8AC3E}">
        <p14:creationId xmlns:p14="http://schemas.microsoft.com/office/powerpoint/2010/main" val="3592671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0" end="0"/>
                                            </p:txEl>
                                          </p:spTgt>
                                        </p:tgtEl>
                                        <p:attrNameLst>
                                          <p:attrName>style.visibility</p:attrName>
                                        </p:attrNameLst>
                                      </p:cBhvr>
                                      <p:to>
                                        <p:strVal val="visible"/>
                                      </p:to>
                                    </p:set>
                                    <p:animEffect transition="in" filter="fade">
                                      <p:cBhvr>
                                        <p:cTn id="42" dur="1000"/>
                                        <p:tgtEl>
                                          <p:spTgt spid="4">
                                            <p:txEl>
                                              <p:pRg st="0" end="0"/>
                                            </p:txEl>
                                          </p:spTgt>
                                        </p:tgtEl>
                                      </p:cBhvr>
                                    </p:animEffect>
                                    <p:anim calcmode="lin" valueType="num">
                                      <p:cBhvr>
                                        <p:cTn id="4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1" end="1"/>
                                            </p:txEl>
                                          </p:spTgt>
                                        </p:tgtEl>
                                        <p:attrNameLst>
                                          <p:attrName>style.visibility</p:attrName>
                                        </p:attrNameLst>
                                      </p:cBhvr>
                                      <p:to>
                                        <p:strVal val="visible"/>
                                      </p:to>
                                    </p:set>
                                    <p:animEffect transition="in" filter="fade">
                                      <p:cBhvr>
                                        <p:cTn id="49" dur="1000"/>
                                        <p:tgtEl>
                                          <p:spTgt spid="4">
                                            <p:txEl>
                                              <p:pRg st="1" end="1"/>
                                            </p:txEl>
                                          </p:spTgt>
                                        </p:tgtEl>
                                      </p:cBhvr>
                                    </p:animEffect>
                                    <p:anim calcmode="lin" valueType="num">
                                      <p:cBhvr>
                                        <p:cTn id="5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2" end="2"/>
                                            </p:txEl>
                                          </p:spTgt>
                                        </p:tgtEl>
                                        <p:attrNameLst>
                                          <p:attrName>style.visibility</p:attrName>
                                        </p:attrNameLst>
                                      </p:cBhvr>
                                      <p:to>
                                        <p:strVal val="visible"/>
                                      </p:to>
                                    </p:set>
                                    <p:animEffect transition="in" filter="fade">
                                      <p:cBhvr>
                                        <p:cTn id="56" dur="1000"/>
                                        <p:tgtEl>
                                          <p:spTgt spid="4">
                                            <p:txEl>
                                              <p:pRg st="2" end="2"/>
                                            </p:txEl>
                                          </p:spTgt>
                                        </p:tgtEl>
                                      </p:cBhvr>
                                    </p:animEffect>
                                    <p:anim calcmode="lin" valueType="num">
                                      <p:cBhvr>
                                        <p:cTn id="57"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3" end="3"/>
                                            </p:txEl>
                                          </p:spTgt>
                                        </p:tgtEl>
                                        <p:attrNameLst>
                                          <p:attrName>style.visibility</p:attrName>
                                        </p:attrNameLst>
                                      </p:cBhvr>
                                      <p:to>
                                        <p:strVal val="visible"/>
                                      </p:to>
                                    </p:set>
                                    <p:animEffect transition="in" filter="fade">
                                      <p:cBhvr>
                                        <p:cTn id="63" dur="1000"/>
                                        <p:tgtEl>
                                          <p:spTgt spid="4">
                                            <p:txEl>
                                              <p:pRg st="3" end="3"/>
                                            </p:txEl>
                                          </p:spTgt>
                                        </p:tgtEl>
                                      </p:cBhvr>
                                    </p:animEffect>
                                    <p:anim calcmode="lin" valueType="num">
                                      <p:cBhvr>
                                        <p:cTn id="64"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561320" cy="1450757"/>
          </a:xfrm>
        </p:spPr>
        <p:txBody>
          <a:bodyPr/>
          <a:lstStyle/>
          <a:p>
            <a:r>
              <a:rPr lang="en-GB" dirty="0"/>
              <a:t>1. Introduction – Community practice</a:t>
            </a:r>
          </a:p>
        </p:txBody>
      </p:sp>
      <p:sp>
        <p:nvSpPr>
          <p:cNvPr id="3" name="Content Placeholder 2"/>
          <p:cNvSpPr>
            <a:spLocks noGrp="1"/>
          </p:cNvSpPr>
          <p:nvPr>
            <p:ph idx="1"/>
          </p:nvPr>
        </p:nvSpPr>
        <p:spPr/>
        <p:txBody>
          <a:bodyPr>
            <a:normAutofit/>
          </a:bodyPr>
          <a:lstStyle/>
          <a:p>
            <a:r>
              <a:rPr lang="en-GB" sz="3600" dirty="0"/>
              <a:t>‘</a:t>
            </a:r>
            <a:r>
              <a:rPr lang="en-GB" sz="3600" b="1" dirty="0"/>
              <a:t>Community practice </a:t>
            </a:r>
            <a:r>
              <a:rPr lang="en-GB" sz="3600" dirty="0"/>
              <a:t>means the ways in which the staff of public services, or those involved in voluntary organisations or other local initiatives, reach out to support local residents…</a:t>
            </a:r>
          </a:p>
          <a:p>
            <a:r>
              <a:rPr lang="en-GB" sz="3600" dirty="0"/>
              <a:t>by working together to improve conditions and to help them gain greater control over the forces that control their lives.’ [1]</a:t>
            </a:r>
          </a:p>
        </p:txBody>
      </p:sp>
      <p:sp>
        <p:nvSpPr>
          <p:cNvPr id="4" name="Slide Number Placeholder 3"/>
          <p:cNvSpPr>
            <a:spLocks noGrp="1"/>
          </p:cNvSpPr>
          <p:nvPr>
            <p:ph type="sldNum" sz="quarter" idx="12"/>
          </p:nvPr>
        </p:nvSpPr>
        <p:spPr/>
        <p:txBody>
          <a:bodyPr/>
          <a:lstStyle/>
          <a:p>
            <a:fld id="{A9066AF5-86CC-4159-855A-C057236591EC}" type="slidenum">
              <a:rPr lang="en-GB" smtClean="0"/>
              <a:pPr/>
              <a:t>3</a:t>
            </a:fld>
            <a:endParaRPr lang="en-GB"/>
          </a:p>
        </p:txBody>
      </p:sp>
    </p:spTree>
    <p:extLst>
      <p:ext uri="{BB962C8B-B14F-4D97-AF65-F5344CB8AC3E}">
        <p14:creationId xmlns:p14="http://schemas.microsoft.com/office/powerpoint/2010/main" val="922335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Community practice</a:t>
            </a:r>
          </a:p>
        </p:txBody>
      </p:sp>
      <p:sp>
        <p:nvSpPr>
          <p:cNvPr id="3" name="Content Placeholder 2"/>
          <p:cNvSpPr>
            <a:spLocks noGrp="1"/>
          </p:cNvSpPr>
          <p:nvPr>
            <p:ph idx="1"/>
          </p:nvPr>
        </p:nvSpPr>
        <p:spPr>
          <a:xfrm>
            <a:off x="1097280" y="1845734"/>
            <a:ext cx="6217920" cy="4265506"/>
          </a:xfrm>
        </p:spPr>
        <p:txBody>
          <a:bodyPr>
            <a:noAutofit/>
          </a:bodyPr>
          <a:lstStyle/>
          <a:p>
            <a:r>
              <a:rPr lang="en-GB" sz="3600" dirty="0"/>
              <a:t>Is not specific to one professional discipline</a:t>
            </a:r>
          </a:p>
          <a:p>
            <a:r>
              <a:rPr lang="en-GB" sz="3600" dirty="0"/>
              <a:t>It is not part of the role of housing, police, teaching, social or youth work</a:t>
            </a:r>
          </a:p>
          <a:p>
            <a:r>
              <a:rPr lang="en-GB" sz="3600" dirty="0"/>
              <a:t>Rather, </a:t>
            </a:r>
            <a:r>
              <a:rPr lang="en-GB" sz="3600" i="1" dirty="0"/>
              <a:t>‘Community practice is action over and above the delivery of the service alone’ </a:t>
            </a:r>
          </a:p>
        </p:txBody>
      </p:sp>
      <p:sp>
        <p:nvSpPr>
          <p:cNvPr id="35842" name="AutoShape 2" descr="Image result for commun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35843" name="Picture 3"/>
          <p:cNvPicPr>
            <a:picLocks noChangeAspect="1" noChangeArrowheads="1"/>
          </p:cNvPicPr>
          <p:nvPr/>
        </p:nvPicPr>
        <p:blipFill>
          <a:blip r:embed="rId2"/>
          <a:srcRect/>
          <a:stretch>
            <a:fillRect/>
          </a:stretch>
        </p:blipFill>
        <p:spPr bwMode="auto">
          <a:xfrm>
            <a:off x="6613347" y="350840"/>
            <a:ext cx="5475272" cy="2989787"/>
          </a:xfrm>
          <a:prstGeom prst="rect">
            <a:avLst/>
          </a:prstGeom>
          <a:noFill/>
          <a:ln w="9525">
            <a:noFill/>
            <a:miter lim="800000"/>
            <a:headEnd/>
            <a:tailEnd/>
          </a:ln>
          <a:effectLst/>
        </p:spPr>
      </p:pic>
      <p:sp>
        <p:nvSpPr>
          <p:cNvPr id="4" name="Slide Number Placeholder 3"/>
          <p:cNvSpPr>
            <a:spLocks noGrp="1"/>
          </p:cNvSpPr>
          <p:nvPr>
            <p:ph type="sldNum" sz="quarter" idx="12"/>
          </p:nvPr>
        </p:nvSpPr>
        <p:spPr/>
        <p:txBody>
          <a:bodyPr/>
          <a:lstStyle/>
          <a:p>
            <a:fld id="{A9066AF5-86CC-4159-855A-C057236591EC}" type="slidenum">
              <a:rPr lang="en-GB" smtClean="0"/>
              <a:pPr/>
              <a:t>4</a:t>
            </a:fld>
            <a:endParaRPr lang="en-GB"/>
          </a:p>
        </p:txBody>
      </p:sp>
    </p:spTree>
    <p:extLst>
      <p:ext uri="{BB962C8B-B14F-4D97-AF65-F5344CB8AC3E}">
        <p14:creationId xmlns:p14="http://schemas.microsoft.com/office/powerpoint/2010/main" val="2621527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Community engagement</a:t>
            </a:r>
          </a:p>
        </p:txBody>
      </p:sp>
      <p:sp>
        <p:nvSpPr>
          <p:cNvPr id="3" name="Content Placeholder 2"/>
          <p:cNvSpPr>
            <a:spLocks noGrp="1"/>
          </p:cNvSpPr>
          <p:nvPr>
            <p:ph idx="1"/>
          </p:nvPr>
        </p:nvSpPr>
        <p:spPr/>
        <p:txBody>
          <a:bodyPr>
            <a:normAutofit/>
          </a:bodyPr>
          <a:lstStyle/>
          <a:p>
            <a:r>
              <a:rPr lang="en-GB" sz="3200" dirty="0"/>
              <a:t>Lower-level and less concentrated</a:t>
            </a:r>
          </a:p>
          <a:p>
            <a:endParaRPr lang="en-GB" sz="3200" dirty="0"/>
          </a:p>
          <a:p>
            <a:r>
              <a:rPr lang="en-GB" sz="3200" dirty="0"/>
              <a:t>Can be described to support the claim that a public service is community-facing</a:t>
            </a:r>
          </a:p>
          <a:p>
            <a:endParaRPr lang="en-GB" sz="3200" dirty="0"/>
          </a:p>
          <a:p>
            <a:r>
              <a:rPr lang="en-GB" sz="3200" dirty="0"/>
              <a:t>A random and ad hoc cover-all term which is often used</a:t>
            </a:r>
          </a:p>
        </p:txBody>
      </p:sp>
      <p:sp>
        <p:nvSpPr>
          <p:cNvPr id="4" name="Slide Number Placeholder 3"/>
          <p:cNvSpPr>
            <a:spLocks noGrp="1"/>
          </p:cNvSpPr>
          <p:nvPr>
            <p:ph type="sldNum" sz="quarter" idx="12"/>
          </p:nvPr>
        </p:nvSpPr>
        <p:spPr/>
        <p:txBody>
          <a:bodyPr/>
          <a:lstStyle/>
          <a:p>
            <a:fld id="{A9066AF5-86CC-4159-855A-C057236591EC}" type="slidenum">
              <a:rPr lang="en-GB" smtClean="0"/>
              <a:pPr/>
              <a:t>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Community development</a:t>
            </a:r>
          </a:p>
        </p:txBody>
      </p:sp>
      <p:sp>
        <p:nvSpPr>
          <p:cNvPr id="3" name="Content Placeholder 2"/>
          <p:cNvSpPr>
            <a:spLocks noGrp="1"/>
          </p:cNvSpPr>
          <p:nvPr>
            <p:ph idx="1"/>
          </p:nvPr>
        </p:nvSpPr>
        <p:spPr/>
        <p:txBody>
          <a:bodyPr>
            <a:normAutofit lnSpcReduction="10000"/>
          </a:bodyPr>
          <a:lstStyle/>
          <a:p>
            <a:r>
              <a:rPr lang="en-GB" sz="3200" dirty="0"/>
              <a:t>Community development is a more intensive form of community practice</a:t>
            </a:r>
          </a:p>
          <a:p>
            <a:r>
              <a:rPr lang="en-GB" sz="3200" dirty="0"/>
              <a:t>Boosts the long term internal strengths of communities</a:t>
            </a:r>
          </a:p>
          <a:p>
            <a:r>
              <a:rPr lang="en-GB" sz="3200" dirty="0"/>
              <a:t>Increases people’s ability to support one another</a:t>
            </a:r>
          </a:p>
          <a:p>
            <a:r>
              <a:rPr lang="en-GB" sz="3200" dirty="0"/>
              <a:t>Focuses on common issues</a:t>
            </a:r>
          </a:p>
          <a:p>
            <a:r>
              <a:rPr lang="en-GB" sz="3200" dirty="0"/>
              <a:t>Helps people to influence change</a:t>
            </a:r>
          </a:p>
          <a:p>
            <a:r>
              <a:rPr lang="en-GB" sz="3200" dirty="0"/>
              <a:t>Stronger voices and better democracy [2]</a:t>
            </a:r>
          </a:p>
          <a:p>
            <a:endParaRPr lang="en-GB" sz="3200" dirty="0"/>
          </a:p>
        </p:txBody>
      </p:sp>
      <p:sp>
        <p:nvSpPr>
          <p:cNvPr id="4" name="Slide Number Placeholder 3"/>
          <p:cNvSpPr>
            <a:spLocks noGrp="1"/>
          </p:cNvSpPr>
          <p:nvPr>
            <p:ph type="sldNum" sz="quarter" idx="12"/>
          </p:nvPr>
        </p:nvSpPr>
        <p:spPr/>
        <p:txBody>
          <a:bodyPr/>
          <a:lstStyle/>
          <a:p>
            <a:fld id="{A9066AF5-86CC-4159-855A-C057236591EC}" type="slidenum">
              <a:rPr lang="en-GB" smtClean="0"/>
              <a:pPr/>
              <a:t>6</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challenge</a:t>
            </a:r>
          </a:p>
        </p:txBody>
      </p:sp>
      <p:sp>
        <p:nvSpPr>
          <p:cNvPr id="3" name="Content Placeholder 2"/>
          <p:cNvSpPr>
            <a:spLocks noGrp="1"/>
          </p:cNvSpPr>
          <p:nvPr>
            <p:ph idx="1"/>
          </p:nvPr>
        </p:nvSpPr>
        <p:spPr>
          <a:xfrm>
            <a:off x="1097280" y="1845734"/>
            <a:ext cx="10058400" cy="1095586"/>
          </a:xfrm>
        </p:spPr>
        <p:txBody>
          <a:bodyPr>
            <a:normAutofit/>
          </a:bodyPr>
          <a:lstStyle/>
          <a:p>
            <a:r>
              <a:rPr lang="en-GB" sz="3200" dirty="0"/>
              <a:t>Austerity threatens to squeeze out innovation at a time when it is needed most</a:t>
            </a:r>
          </a:p>
        </p:txBody>
      </p:sp>
      <p:sp>
        <p:nvSpPr>
          <p:cNvPr id="4" name="Rectangle 3"/>
          <p:cNvSpPr/>
          <p:nvPr/>
        </p:nvSpPr>
        <p:spPr>
          <a:xfrm>
            <a:off x="1173480" y="3392716"/>
            <a:ext cx="10241280" cy="2062103"/>
          </a:xfrm>
          <a:prstGeom prst="rect">
            <a:avLst/>
          </a:prstGeom>
          <a:solidFill>
            <a:srgbClr val="FFFF00"/>
          </a:solidFill>
          <a:ln w="38100" cmpd="sng">
            <a:solidFill>
              <a:schemeClr val="tx1"/>
            </a:solidFill>
          </a:ln>
        </p:spPr>
        <p:txBody>
          <a:bodyPr wrap="square">
            <a:spAutoFit/>
          </a:bodyPr>
          <a:lstStyle/>
          <a:p>
            <a:pPr algn="ctr"/>
            <a:r>
              <a:rPr lang="en-GB" sz="3200" dirty="0"/>
              <a:t>‘Community practice will only flourish if it can demonstrate that it can both help to make public services more effective and economic, and also reinvigorate local democracy in the face of increasing challenge’ [3]</a:t>
            </a:r>
          </a:p>
        </p:txBody>
      </p:sp>
      <p:sp>
        <p:nvSpPr>
          <p:cNvPr id="5" name="Slide Number Placeholder 4"/>
          <p:cNvSpPr>
            <a:spLocks noGrp="1"/>
          </p:cNvSpPr>
          <p:nvPr>
            <p:ph type="sldNum" sz="quarter" idx="12"/>
          </p:nvPr>
        </p:nvSpPr>
        <p:spPr/>
        <p:txBody>
          <a:bodyPr/>
          <a:lstStyle/>
          <a:p>
            <a:fld id="{A9066AF5-86CC-4159-855A-C057236591EC}" type="slidenum">
              <a:rPr lang="en-GB" smtClean="0"/>
              <a:pPr/>
              <a:t>7</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bg/>
                                          </p:spTgt>
                                        </p:tgtEl>
                                        <p:attrNameLst>
                                          <p:attrName>style.visibility</p:attrName>
                                        </p:attrNameLst>
                                      </p:cBhvr>
                                      <p:to>
                                        <p:strVal val="visible"/>
                                      </p:to>
                                    </p:set>
                                    <p:animEffect transition="in" filter="fade">
                                      <p:cBhvr>
                                        <p:cTn id="12" dur="2000"/>
                                        <p:tgtEl>
                                          <p:spTgt spid="4">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Co-production</a:t>
            </a:r>
          </a:p>
        </p:txBody>
      </p:sp>
      <p:sp>
        <p:nvSpPr>
          <p:cNvPr id="3" name="Content Placeholder 2"/>
          <p:cNvSpPr>
            <a:spLocks noGrp="1"/>
          </p:cNvSpPr>
          <p:nvPr>
            <p:ph idx="1"/>
          </p:nvPr>
        </p:nvSpPr>
        <p:spPr>
          <a:solidFill>
            <a:srgbClr val="FFFF00"/>
          </a:solidFill>
          <a:ln w="38100">
            <a:solidFill>
              <a:schemeClr val="tx1"/>
            </a:solidFill>
          </a:ln>
        </p:spPr>
        <p:txBody>
          <a:bodyPr>
            <a:normAutofit/>
          </a:bodyPr>
          <a:lstStyle/>
          <a:p>
            <a:r>
              <a:rPr lang="en-GB" sz="3200" dirty="0"/>
              <a:t>‘Co-production means delivering public services in an equal and reciprocal relationship between professionals, people using services, their families and their neighbours. </a:t>
            </a:r>
          </a:p>
          <a:p>
            <a:r>
              <a:rPr lang="en-GB" sz="3200" dirty="0"/>
              <a:t>Where activities are co-produced in this way, both services and neighbourhoods become far more effective agents of change.’</a:t>
            </a:r>
          </a:p>
          <a:p>
            <a:r>
              <a:rPr lang="en-GB" sz="2800" dirty="0"/>
              <a:t>NESTA (2012) People Powered Health Co-production. London and NEF as cited in </a:t>
            </a:r>
            <a:r>
              <a:rPr lang="en-GB" sz="2800" dirty="0" err="1"/>
              <a:t>Chanan</a:t>
            </a:r>
            <a:r>
              <a:rPr lang="en-GB" sz="2800" dirty="0"/>
              <a:t> and Miller (2013:4)</a:t>
            </a:r>
          </a:p>
        </p:txBody>
      </p:sp>
      <p:sp>
        <p:nvSpPr>
          <p:cNvPr id="4" name="Slide Number Placeholder 3"/>
          <p:cNvSpPr>
            <a:spLocks noGrp="1"/>
          </p:cNvSpPr>
          <p:nvPr>
            <p:ph type="sldNum" sz="quarter" idx="12"/>
          </p:nvPr>
        </p:nvSpPr>
        <p:spPr/>
        <p:txBody>
          <a:bodyPr/>
          <a:lstStyle/>
          <a:p>
            <a:fld id="{A9066AF5-86CC-4159-855A-C057236591EC}" type="slidenum">
              <a:rPr lang="en-GB" smtClean="0"/>
              <a:pPr/>
              <a:t>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ipe(down)">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neighbourhood focus</a:t>
            </a:r>
          </a:p>
        </p:txBody>
      </p:sp>
      <p:sp>
        <p:nvSpPr>
          <p:cNvPr id="3" name="Content Placeholder 2"/>
          <p:cNvSpPr>
            <a:spLocks noGrp="1"/>
          </p:cNvSpPr>
          <p:nvPr>
            <p:ph idx="1"/>
          </p:nvPr>
        </p:nvSpPr>
        <p:spPr>
          <a:xfrm>
            <a:off x="704088" y="1737359"/>
            <a:ext cx="11487912" cy="4722425"/>
          </a:xfrm>
        </p:spPr>
        <p:txBody>
          <a:bodyPr>
            <a:noAutofit/>
          </a:bodyPr>
          <a:lstStyle/>
          <a:p>
            <a:r>
              <a:rPr lang="en-GB" sz="3200" dirty="0"/>
              <a:t>Advantage and disadvantage are clustered in different geographical areas</a:t>
            </a:r>
          </a:p>
          <a:p>
            <a:r>
              <a:rPr lang="en-GB" sz="3200" dirty="0"/>
              <a:t>Community practice is particularly important where needs are greatest</a:t>
            </a:r>
          </a:p>
          <a:p>
            <a:r>
              <a:rPr lang="en-GB" sz="3200" dirty="0"/>
              <a:t>Communities are multi-faceted and are served by a range of public services</a:t>
            </a:r>
          </a:p>
          <a:p>
            <a:r>
              <a:rPr lang="en-GB" sz="3200" dirty="0"/>
              <a:t>But each service engages communities in its own way</a:t>
            </a:r>
          </a:p>
          <a:p>
            <a:r>
              <a:rPr lang="en-GB" sz="3200" dirty="0"/>
              <a:t>Could better co-ordination, more interaction transform life in neighbourhoods? [5]</a:t>
            </a:r>
          </a:p>
        </p:txBody>
      </p:sp>
      <p:sp>
        <p:nvSpPr>
          <p:cNvPr id="4" name="Slide Number Placeholder 3"/>
          <p:cNvSpPr>
            <a:spLocks noGrp="1"/>
          </p:cNvSpPr>
          <p:nvPr>
            <p:ph type="sldNum" sz="quarter" idx="12"/>
          </p:nvPr>
        </p:nvSpPr>
        <p:spPr/>
        <p:txBody>
          <a:bodyPr/>
          <a:lstStyle/>
          <a:p>
            <a:fld id="{A9066AF5-86CC-4159-855A-C057236591EC}" type="slidenum">
              <a:rPr lang="en-GB" smtClean="0"/>
              <a:pPr/>
              <a:t>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Neighbourhood partnerships</a:t>
            </a:r>
          </a:p>
        </p:txBody>
      </p:sp>
      <p:sp>
        <p:nvSpPr>
          <p:cNvPr id="3" name="Content Placeholder 2"/>
          <p:cNvSpPr>
            <a:spLocks noGrp="1"/>
          </p:cNvSpPr>
          <p:nvPr>
            <p:ph idx="1"/>
          </p:nvPr>
        </p:nvSpPr>
        <p:spPr>
          <a:xfrm>
            <a:off x="1097280" y="1845734"/>
            <a:ext cx="10694386" cy="4350350"/>
          </a:xfrm>
        </p:spPr>
        <p:txBody>
          <a:bodyPr>
            <a:noAutofit/>
          </a:bodyPr>
          <a:lstStyle/>
          <a:p>
            <a:r>
              <a:rPr lang="en-GB" sz="2800" dirty="0"/>
              <a:t>Widespread and often fragile. </a:t>
            </a:r>
            <a:r>
              <a:rPr lang="en-GB" sz="2800" dirty="0" err="1"/>
              <a:t>Chanan</a:t>
            </a:r>
            <a:r>
              <a:rPr lang="en-GB" sz="2800" dirty="0"/>
              <a:t> and Miller want to place them on a stronger theoretical and practical footing by:</a:t>
            </a:r>
          </a:p>
          <a:p>
            <a:r>
              <a:rPr lang="en-GB" sz="2800" dirty="0"/>
              <a:t>1. Taking a comprehensive view of community activity, mapping all groups and activities</a:t>
            </a:r>
          </a:p>
          <a:p>
            <a:r>
              <a:rPr lang="en-GB" sz="2800" dirty="0"/>
              <a:t>2. Mobilising all existing and latent community activity across the public and voluntary services</a:t>
            </a:r>
          </a:p>
          <a:p>
            <a:r>
              <a:rPr lang="en-GB" sz="2800" dirty="0"/>
              <a:t>3. Applying objective criteria of effectiveness and improvement both in community strengths and in material conditions, not only subjective impressions of core activists [6]</a:t>
            </a:r>
          </a:p>
        </p:txBody>
      </p:sp>
      <p:sp>
        <p:nvSpPr>
          <p:cNvPr id="4" name="Slide Number Placeholder 3"/>
          <p:cNvSpPr>
            <a:spLocks noGrp="1"/>
          </p:cNvSpPr>
          <p:nvPr>
            <p:ph type="sldNum" sz="quarter" idx="12"/>
          </p:nvPr>
        </p:nvSpPr>
        <p:spPr/>
        <p:txBody>
          <a:bodyPr/>
          <a:lstStyle/>
          <a:p>
            <a:fld id="{A9066AF5-86CC-4159-855A-C057236591EC}" type="slidenum">
              <a:rPr lang="en-GB" smtClean="0"/>
              <a:pPr/>
              <a:t>10</a:t>
            </a:fld>
            <a:endParaRPr lang="en-GB"/>
          </a:p>
        </p:txBody>
      </p:sp>
    </p:spTree>
    <p:extLst>
      <p:ext uri="{BB962C8B-B14F-4D97-AF65-F5344CB8AC3E}">
        <p14:creationId xmlns:p14="http://schemas.microsoft.com/office/powerpoint/2010/main" val="1280249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Community groups</a:t>
            </a:r>
          </a:p>
        </p:txBody>
      </p:sp>
      <p:sp>
        <p:nvSpPr>
          <p:cNvPr id="3" name="Content Placeholder 2"/>
          <p:cNvSpPr>
            <a:spLocks noGrp="1"/>
          </p:cNvSpPr>
          <p:nvPr>
            <p:ph idx="1"/>
          </p:nvPr>
        </p:nvSpPr>
        <p:spPr>
          <a:xfrm>
            <a:off x="1097280" y="1737360"/>
            <a:ext cx="11094720" cy="4623305"/>
          </a:xfrm>
        </p:spPr>
        <p:txBody>
          <a:bodyPr>
            <a:noAutofit/>
          </a:bodyPr>
          <a:lstStyle/>
          <a:p>
            <a:r>
              <a:rPr lang="en-GB" sz="2800" dirty="0"/>
              <a:t>Fundamental to community involvement and practice</a:t>
            </a:r>
          </a:p>
          <a:p>
            <a:r>
              <a:rPr lang="en-GB" sz="2800" dirty="0"/>
              <a:t>People doing things together over time</a:t>
            </a:r>
          </a:p>
          <a:p>
            <a:r>
              <a:rPr lang="en-GB" sz="2800" dirty="0"/>
              <a:t>Collectively known as the ‘community sector’, forming the largest part of the voluntary sector (which includes professionally run charities and social enterprises)</a:t>
            </a:r>
          </a:p>
          <a:p>
            <a:r>
              <a:rPr lang="en-GB" sz="2800" dirty="0"/>
              <a:t>Beyond identifiable groups we have hundreds of networks or friends, extended families, acquaintances and workmates </a:t>
            </a:r>
          </a:p>
          <a:p>
            <a:r>
              <a:rPr lang="en-GB" sz="2800" dirty="0"/>
              <a:t>Any long term community involvement strategy would place high value on all of these groups and networks, whilst never equating them with the entire community [7]</a:t>
            </a:r>
          </a:p>
        </p:txBody>
      </p:sp>
      <p:sp>
        <p:nvSpPr>
          <p:cNvPr id="4" name="Slide Number Placeholder 3"/>
          <p:cNvSpPr>
            <a:spLocks noGrp="1"/>
          </p:cNvSpPr>
          <p:nvPr>
            <p:ph type="sldNum" sz="quarter" idx="12"/>
          </p:nvPr>
        </p:nvSpPr>
        <p:spPr/>
        <p:txBody>
          <a:bodyPr/>
          <a:lstStyle/>
          <a:p>
            <a:fld id="{A9066AF5-86CC-4159-855A-C057236591EC}" type="slidenum">
              <a:rPr lang="en-GB" smtClean="0"/>
              <a:pPr/>
              <a:t>11</a:t>
            </a:fld>
            <a:endParaRPr lang="en-GB"/>
          </a:p>
        </p:txBody>
      </p:sp>
    </p:spTree>
    <p:extLst>
      <p:ext uri="{BB962C8B-B14F-4D97-AF65-F5344CB8AC3E}">
        <p14:creationId xmlns:p14="http://schemas.microsoft.com/office/powerpoint/2010/main" val="726495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Emergence of community practice</a:t>
            </a:r>
          </a:p>
        </p:txBody>
      </p:sp>
      <p:sp>
        <p:nvSpPr>
          <p:cNvPr id="3" name="Content Placeholder 2"/>
          <p:cNvSpPr>
            <a:spLocks noGrp="1"/>
          </p:cNvSpPr>
          <p:nvPr>
            <p:ph idx="1"/>
          </p:nvPr>
        </p:nvSpPr>
        <p:spPr/>
        <p:txBody>
          <a:bodyPr>
            <a:normAutofit/>
          </a:bodyPr>
          <a:lstStyle/>
          <a:p>
            <a:r>
              <a:rPr lang="en-GB" sz="2800" dirty="0"/>
              <a:t>Piecemeal approach from 2</a:t>
            </a:r>
            <a:r>
              <a:rPr lang="en-GB" sz="2800" baseline="30000" dirty="0"/>
              <a:t>nd</a:t>
            </a:r>
            <a:r>
              <a:rPr lang="en-GB" sz="2800" dirty="0"/>
              <a:t> world war with significant ‘modern’ developments</a:t>
            </a:r>
          </a:p>
          <a:p>
            <a:r>
              <a:rPr lang="en-GB" sz="2800" dirty="0"/>
              <a:t>Increased focus on engaging with dialogue and collaboration, not just on delivering expert services </a:t>
            </a:r>
          </a:p>
          <a:p>
            <a:pPr lvl="1">
              <a:buFont typeface="Wingdings" panose="05000000000000000000" pitchFamily="2" charset="2"/>
              <a:buChar char="Ø"/>
            </a:pPr>
            <a:r>
              <a:rPr lang="en-GB" sz="2600" dirty="0"/>
              <a:t>Consultations with local residents</a:t>
            </a:r>
          </a:p>
          <a:p>
            <a:pPr lvl="1">
              <a:buFont typeface="Wingdings" panose="05000000000000000000" pitchFamily="2" charset="2"/>
              <a:buChar char="Ø"/>
            </a:pPr>
            <a:r>
              <a:rPr lang="en-GB" sz="2600" dirty="0"/>
              <a:t>Resident’s meetings to discuss local issues</a:t>
            </a:r>
          </a:p>
          <a:p>
            <a:pPr lvl="1">
              <a:buFont typeface="Wingdings" panose="05000000000000000000" pitchFamily="2" charset="2"/>
              <a:buChar char="Ø"/>
            </a:pPr>
            <a:r>
              <a:rPr lang="en-GB" sz="2600" dirty="0"/>
              <a:t>Supporting community groups</a:t>
            </a:r>
          </a:p>
          <a:p>
            <a:pPr lvl="1">
              <a:buFont typeface="Wingdings" panose="05000000000000000000" pitchFamily="2" charset="2"/>
              <a:buChar char="Ø"/>
            </a:pPr>
            <a:r>
              <a:rPr lang="en-GB" sz="2600" dirty="0"/>
              <a:t>Negotiating with community representatives</a:t>
            </a:r>
          </a:p>
          <a:p>
            <a:pPr lvl="1">
              <a:buFont typeface="Wingdings" panose="05000000000000000000" pitchFamily="2" charset="2"/>
              <a:buChar char="Ø"/>
            </a:pPr>
            <a:r>
              <a:rPr lang="en-GB" sz="2600" dirty="0"/>
              <a:t>Planning with communities [7]</a:t>
            </a:r>
          </a:p>
        </p:txBody>
      </p:sp>
      <p:sp>
        <p:nvSpPr>
          <p:cNvPr id="4" name="Slide Number Placeholder 3"/>
          <p:cNvSpPr>
            <a:spLocks noGrp="1"/>
          </p:cNvSpPr>
          <p:nvPr>
            <p:ph type="sldNum" sz="quarter" idx="12"/>
          </p:nvPr>
        </p:nvSpPr>
        <p:spPr/>
        <p:txBody>
          <a:bodyPr/>
          <a:lstStyle/>
          <a:p>
            <a:fld id="{A9066AF5-86CC-4159-855A-C057236591EC}" type="slidenum">
              <a:rPr lang="en-GB" smtClean="0"/>
              <a:pPr/>
              <a:t>12</a:t>
            </a:fld>
            <a:endParaRPr lang="en-GB"/>
          </a:p>
        </p:txBody>
      </p:sp>
    </p:spTree>
    <p:extLst>
      <p:ext uri="{BB962C8B-B14F-4D97-AF65-F5344CB8AC3E}">
        <p14:creationId xmlns:p14="http://schemas.microsoft.com/office/powerpoint/2010/main" val="3288415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Emergence of community practice</a:t>
            </a:r>
          </a:p>
        </p:txBody>
      </p:sp>
      <p:sp>
        <p:nvSpPr>
          <p:cNvPr id="3" name="Content Placeholder 2"/>
          <p:cNvSpPr>
            <a:spLocks noGrp="1"/>
          </p:cNvSpPr>
          <p:nvPr>
            <p:ph idx="1"/>
          </p:nvPr>
        </p:nvSpPr>
        <p:spPr>
          <a:xfrm>
            <a:off x="1097280" y="1845733"/>
            <a:ext cx="10866120" cy="4380895"/>
          </a:xfrm>
        </p:spPr>
        <p:txBody>
          <a:bodyPr>
            <a:normAutofit/>
          </a:bodyPr>
          <a:lstStyle/>
          <a:p>
            <a:r>
              <a:rPr lang="en-GB" sz="2800" dirty="0"/>
              <a:t>Communities can be empowered to see issues as effecting the whole community rather than individuals</a:t>
            </a:r>
          </a:p>
          <a:p>
            <a:r>
              <a:rPr lang="en-GB" sz="2800" dirty="0"/>
              <a:t>Services got further, quicker by engaging local people:</a:t>
            </a:r>
          </a:p>
          <a:p>
            <a:pPr lvl="1">
              <a:buFont typeface="Wingdings" panose="05000000000000000000" pitchFamily="2" charset="2"/>
              <a:buChar char="Ø"/>
            </a:pPr>
            <a:r>
              <a:rPr lang="en-GB" sz="2200" dirty="0"/>
              <a:t>Housing issues supported by tenants’ associations</a:t>
            </a:r>
          </a:p>
          <a:p>
            <a:pPr lvl="1">
              <a:buFont typeface="Wingdings" panose="05000000000000000000" pitchFamily="2" charset="2"/>
              <a:buChar char="Ø"/>
            </a:pPr>
            <a:r>
              <a:rPr lang="en-GB" sz="2200" dirty="0"/>
              <a:t>Crime issues were helped by discussion with local residents</a:t>
            </a:r>
          </a:p>
          <a:p>
            <a:pPr lvl="1">
              <a:buFont typeface="Wingdings" panose="05000000000000000000" pitchFamily="2" charset="2"/>
              <a:buChar char="Ø"/>
            </a:pPr>
            <a:r>
              <a:rPr lang="en-GB" sz="2200" dirty="0"/>
              <a:t>Residents in ‘deprived’ communities were more likely to be engaged with regeneration schemes if they were part of the planning process</a:t>
            </a:r>
          </a:p>
          <a:p>
            <a:r>
              <a:rPr lang="en-GB" sz="2800" dirty="0"/>
              <a:t>With the decline in organic communities and an increase in anomie (lack of social or ethical standards), there were greater problems of public order and for the effectiveness of public services [8]</a:t>
            </a:r>
          </a:p>
        </p:txBody>
      </p:sp>
      <p:sp>
        <p:nvSpPr>
          <p:cNvPr id="4" name="Slide Number Placeholder 3"/>
          <p:cNvSpPr>
            <a:spLocks noGrp="1"/>
          </p:cNvSpPr>
          <p:nvPr>
            <p:ph type="sldNum" sz="quarter" idx="12"/>
          </p:nvPr>
        </p:nvSpPr>
        <p:spPr/>
        <p:txBody>
          <a:bodyPr/>
          <a:lstStyle/>
          <a:p>
            <a:fld id="{A9066AF5-86CC-4159-855A-C057236591EC}" type="slidenum">
              <a:rPr lang="en-GB" smtClean="0"/>
              <a:pPr/>
              <a:t>13</a:t>
            </a:fld>
            <a:endParaRPr lang="en-GB"/>
          </a:p>
        </p:txBody>
      </p:sp>
    </p:spTree>
    <p:extLst>
      <p:ext uri="{BB962C8B-B14F-4D97-AF65-F5344CB8AC3E}">
        <p14:creationId xmlns:p14="http://schemas.microsoft.com/office/powerpoint/2010/main" val="1338957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Strong and weak involvement</a:t>
            </a:r>
          </a:p>
        </p:txBody>
      </p:sp>
      <p:sp>
        <p:nvSpPr>
          <p:cNvPr id="3" name="Content Placeholder 2"/>
          <p:cNvSpPr>
            <a:spLocks noGrp="1"/>
          </p:cNvSpPr>
          <p:nvPr>
            <p:ph idx="1"/>
          </p:nvPr>
        </p:nvSpPr>
        <p:spPr>
          <a:xfrm>
            <a:off x="239214" y="1867506"/>
            <a:ext cx="8297091" cy="4023360"/>
          </a:xfrm>
        </p:spPr>
        <p:txBody>
          <a:bodyPr>
            <a:noAutofit/>
          </a:bodyPr>
          <a:lstStyle/>
          <a:p>
            <a:r>
              <a:rPr lang="en-GB" sz="2800" dirty="0"/>
              <a:t>Some saw consultation as sufficient but postal questionnaires have a notoriously low return</a:t>
            </a:r>
          </a:p>
          <a:p>
            <a:r>
              <a:rPr lang="en-GB" sz="2800" dirty="0"/>
              <a:t>Citizens panels and community meetings on specific issues are much more effective but tend to engage the already engaged and vociferous members of the community</a:t>
            </a:r>
          </a:p>
          <a:p>
            <a:r>
              <a:rPr lang="en-GB" sz="2800" dirty="0"/>
              <a:t>‘Community practice’ (coined by Butcher et al 1993 ‘Community and Public Policy) recognised the fact that this aspect of public service delivery was becoming more widespread, though with little co-ordination or guidance</a:t>
            </a:r>
          </a:p>
        </p:txBody>
      </p:sp>
      <p:pic>
        <p:nvPicPr>
          <p:cNvPr id="5" name="Picture 4"/>
          <p:cNvPicPr>
            <a:picLocks noChangeAspect="1"/>
          </p:cNvPicPr>
          <p:nvPr/>
        </p:nvPicPr>
        <p:blipFill>
          <a:blip r:embed="rId2"/>
          <a:stretch>
            <a:fillRect/>
          </a:stretch>
        </p:blipFill>
        <p:spPr>
          <a:xfrm>
            <a:off x="8536305" y="989769"/>
            <a:ext cx="3655695" cy="2445992"/>
          </a:xfrm>
          <a:prstGeom prst="rect">
            <a:avLst/>
          </a:prstGeom>
        </p:spPr>
      </p:pic>
      <p:pic>
        <p:nvPicPr>
          <p:cNvPr id="6" name="Picture 5"/>
          <p:cNvPicPr>
            <a:picLocks noChangeAspect="1"/>
          </p:cNvPicPr>
          <p:nvPr/>
        </p:nvPicPr>
        <p:blipFill>
          <a:blip r:embed="rId3"/>
          <a:stretch>
            <a:fillRect/>
          </a:stretch>
        </p:blipFill>
        <p:spPr>
          <a:xfrm>
            <a:off x="8536305" y="3879186"/>
            <a:ext cx="3655695" cy="2437130"/>
          </a:xfrm>
          <a:prstGeom prst="rect">
            <a:avLst/>
          </a:prstGeom>
        </p:spPr>
      </p:pic>
      <p:sp>
        <p:nvSpPr>
          <p:cNvPr id="4" name="Slide Number Placeholder 3"/>
          <p:cNvSpPr>
            <a:spLocks noGrp="1"/>
          </p:cNvSpPr>
          <p:nvPr>
            <p:ph type="sldNum" sz="quarter" idx="12"/>
          </p:nvPr>
        </p:nvSpPr>
        <p:spPr/>
        <p:txBody>
          <a:bodyPr/>
          <a:lstStyle/>
          <a:p>
            <a:fld id="{A9066AF5-86CC-4159-855A-C057236591EC}" type="slidenum">
              <a:rPr lang="en-GB" smtClean="0"/>
              <a:pPr/>
              <a:t>14</a:t>
            </a:fld>
            <a:endParaRPr lang="en-GB"/>
          </a:p>
        </p:txBody>
      </p:sp>
    </p:spTree>
    <p:extLst>
      <p:ext uri="{BB962C8B-B14F-4D97-AF65-F5344CB8AC3E}">
        <p14:creationId xmlns:p14="http://schemas.microsoft.com/office/powerpoint/2010/main" val="419186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1000"/>
                                        <p:tgtEl>
                                          <p:spTgt spid="6"/>
                                        </p:tgtEl>
                                      </p:cBhvr>
                                    </p:animEffect>
                                    <p:anim calcmode="lin" valueType="num">
                                      <p:cBhvr>
                                        <p:cTn id="26" dur="1000" fill="hold"/>
                                        <p:tgtEl>
                                          <p:spTgt spid="6"/>
                                        </p:tgtEl>
                                        <p:attrNameLst>
                                          <p:attrName>ppt_x</p:attrName>
                                        </p:attrNameLst>
                                      </p:cBhvr>
                                      <p:tavLst>
                                        <p:tav tm="0">
                                          <p:val>
                                            <p:strVal val="#ppt_x"/>
                                          </p:val>
                                        </p:tav>
                                        <p:tav tm="100000">
                                          <p:val>
                                            <p:strVal val="#ppt_x"/>
                                          </p:val>
                                        </p:tav>
                                      </p:tavLst>
                                    </p:anim>
                                    <p:anim calcmode="lin" valueType="num">
                                      <p:cBhvr>
                                        <p:cTn id="2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049002029"/>
              </p:ext>
            </p:extLst>
          </p:nvPr>
        </p:nvGraphicFramePr>
        <p:xfrm>
          <a:off x="1335313" y="348343"/>
          <a:ext cx="9681029" cy="5887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5" name="Group 4"/>
          <p:cNvGrpSpPr/>
          <p:nvPr/>
        </p:nvGrpSpPr>
        <p:grpSpPr>
          <a:xfrm>
            <a:off x="0" y="3031309"/>
            <a:ext cx="2874263" cy="1997892"/>
            <a:chOff x="-92528" y="2505405"/>
            <a:chExt cx="3223042" cy="1209040"/>
          </a:xfrm>
        </p:grpSpPr>
        <p:sp>
          <p:nvSpPr>
            <p:cNvPr id="6" name="Rectangle 5"/>
            <p:cNvSpPr/>
            <p:nvPr/>
          </p:nvSpPr>
          <p:spPr>
            <a:xfrm>
              <a:off x="-92528" y="2505405"/>
              <a:ext cx="3223042" cy="1209040"/>
            </a:xfrm>
            <a:prstGeom prst="rect">
              <a:avLst/>
            </a:pr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7" name="Rectangle 6"/>
            <p:cNvSpPr/>
            <p:nvPr/>
          </p:nvSpPr>
          <p:spPr>
            <a:xfrm>
              <a:off x="-92528" y="2505405"/>
              <a:ext cx="2765406" cy="120904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99058" tIns="0" rIns="0" bIns="0" numCol="1" spcCol="1270" anchor="t" anchorCtr="0">
              <a:noAutofit/>
            </a:bodyPr>
            <a:lstStyle/>
            <a:p>
              <a:pPr lvl="0" algn="l" defTabSz="933450">
                <a:lnSpc>
                  <a:spcPct val="90000"/>
                </a:lnSpc>
                <a:spcBef>
                  <a:spcPct val="0"/>
                </a:spcBef>
                <a:spcAft>
                  <a:spcPct val="35000"/>
                </a:spcAft>
              </a:pPr>
              <a:r>
                <a:rPr lang="en-GB" sz="2400" kern="1200" dirty="0"/>
                <a:t>Single Regeneration Budget (SRB England) focus on disadvantaged neighbourhoods</a:t>
              </a:r>
            </a:p>
          </p:txBody>
        </p:sp>
      </p:grpSp>
      <p:sp>
        <p:nvSpPr>
          <p:cNvPr id="10" name="Rectangle 9"/>
          <p:cNvSpPr/>
          <p:nvPr/>
        </p:nvSpPr>
        <p:spPr>
          <a:xfrm>
            <a:off x="926157" y="1276529"/>
            <a:ext cx="2297757" cy="151892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99058" tIns="0" rIns="0" bIns="0" numCol="1" spcCol="1270" anchor="t" anchorCtr="0">
            <a:noAutofit/>
          </a:bodyPr>
          <a:lstStyle/>
          <a:p>
            <a:pPr lvl="0" algn="l" defTabSz="933450">
              <a:lnSpc>
                <a:spcPct val="90000"/>
              </a:lnSpc>
              <a:spcBef>
                <a:spcPct val="0"/>
              </a:spcBef>
              <a:spcAft>
                <a:spcPct val="35000"/>
              </a:spcAft>
            </a:pPr>
            <a:r>
              <a:rPr lang="en-GB" sz="2400" dirty="0"/>
              <a:t>EU URBAN I Community Initiative (UCI) in targeted communities</a:t>
            </a:r>
            <a:endParaRPr lang="en-GB" sz="2400" kern="1200" dirty="0"/>
          </a:p>
        </p:txBody>
      </p:sp>
      <p:sp>
        <p:nvSpPr>
          <p:cNvPr id="14" name="TextBox 13"/>
          <p:cNvSpPr txBox="1"/>
          <p:nvPr/>
        </p:nvSpPr>
        <p:spPr>
          <a:xfrm>
            <a:off x="3375443" y="491699"/>
            <a:ext cx="2177143" cy="1569660"/>
          </a:xfrm>
          <a:prstGeom prst="rect">
            <a:avLst/>
          </a:prstGeom>
          <a:noFill/>
        </p:spPr>
        <p:txBody>
          <a:bodyPr wrap="square" rtlCol="0">
            <a:spAutoFit/>
          </a:bodyPr>
          <a:lstStyle/>
          <a:p>
            <a:r>
              <a:rPr lang="en-GB" sz="2400" dirty="0"/>
              <a:t>Neighbourhood Renewal and other local schemes</a:t>
            </a:r>
          </a:p>
        </p:txBody>
      </p:sp>
      <p:sp>
        <p:nvSpPr>
          <p:cNvPr id="15" name="TextBox 14"/>
          <p:cNvSpPr txBox="1"/>
          <p:nvPr/>
        </p:nvSpPr>
        <p:spPr>
          <a:xfrm>
            <a:off x="5704115" y="76200"/>
            <a:ext cx="2808514" cy="1200329"/>
          </a:xfrm>
          <a:prstGeom prst="rect">
            <a:avLst/>
          </a:prstGeom>
          <a:noFill/>
        </p:spPr>
        <p:txBody>
          <a:bodyPr wrap="square" rtlCol="0">
            <a:spAutoFit/>
          </a:bodyPr>
          <a:lstStyle/>
          <a:p>
            <a:r>
              <a:rPr lang="en-GB" sz="2400" dirty="0"/>
              <a:t>Banking crisis and huge global pressures 2008 -</a:t>
            </a:r>
          </a:p>
        </p:txBody>
      </p:sp>
      <p:pic>
        <p:nvPicPr>
          <p:cNvPr id="16" name="Picture 15"/>
          <p:cNvPicPr>
            <a:picLocks noChangeAspect="1"/>
          </p:cNvPicPr>
          <p:nvPr/>
        </p:nvPicPr>
        <p:blipFill>
          <a:blip r:embed="rId7"/>
          <a:stretch>
            <a:fillRect/>
          </a:stretch>
        </p:blipFill>
        <p:spPr>
          <a:xfrm>
            <a:off x="9151958" y="4376057"/>
            <a:ext cx="3040042" cy="1936116"/>
          </a:xfrm>
          <a:prstGeom prst="rect">
            <a:avLst/>
          </a:prstGeom>
        </p:spPr>
      </p:pic>
      <p:sp>
        <p:nvSpPr>
          <p:cNvPr id="17" name="TextBox 16"/>
          <p:cNvSpPr txBox="1"/>
          <p:nvPr/>
        </p:nvSpPr>
        <p:spPr>
          <a:xfrm>
            <a:off x="10482942" y="922773"/>
            <a:ext cx="1709058" cy="1569660"/>
          </a:xfrm>
          <a:prstGeom prst="rect">
            <a:avLst/>
          </a:prstGeom>
          <a:solidFill>
            <a:schemeClr val="accent1"/>
          </a:solidFill>
          <a:ln w="25400">
            <a:solidFill>
              <a:srgbClr val="0070C0"/>
            </a:solidFill>
          </a:ln>
        </p:spPr>
        <p:txBody>
          <a:bodyPr wrap="square" rtlCol="0">
            <a:spAutoFit/>
          </a:bodyPr>
          <a:lstStyle/>
          <a:p>
            <a:pPr algn="ctr"/>
            <a:r>
              <a:rPr lang="en-GB" sz="3200" dirty="0"/>
              <a:t>Big Society 2010 -</a:t>
            </a:r>
          </a:p>
        </p:txBody>
      </p:sp>
      <p:pic>
        <p:nvPicPr>
          <p:cNvPr id="2" name="Picture 1"/>
          <p:cNvPicPr>
            <a:picLocks noChangeAspect="1"/>
          </p:cNvPicPr>
          <p:nvPr/>
        </p:nvPicPr>
        <p:blipFill>
          <a:blip r:embed="rId8"/>
          <a:stretch>
            <a:fillRect/>
          </a:stretch>
        </p:blipFill>
        <p:spPr>
          <a:xfrm>
            <a:off x="9178263" y="2691070"/>
            <a:ext cx="3173392" cy="3583169"/>
          </a:xfrm>
          <a:prstGeom prst="rect">
            <a:avLst/>
          </a:prstGeom>
        </p:spPr>
      </p:pic>
      <p:sp>
        <p:nvSpPr>
          <p:cNvPr id="3" name="Slide Number Placeholder 2"/>
          <p:cNvSpPr>
            <a:spLocks noGrp="1"/>
          </p:cNvSpPr>
          <p:nvPr>
            <p:ph type="sldNum" sz="quarter" idx="12"/>
          </p:nvPr>
        </p:nvSpPr>
        <p:spPr/>
        <p:txBody>
          <a:bodyPr/>
          <a:lstStyle/>
          <a:p>
            <a:fld id="{A9066AF5-86CC-4159-855A-C057236591EC}" type="slidenum">
              <a:rPr lang="en-GB" smtClean="0"/>
              <a:pPr/>
              <a:t>15</a:t>
            </a:fld>
            <a:endParaRPr lang="en-GB"/>
          </a:p>
        </p:txBody>
      </p:sp>
    </p:spTree>
    <p:extLst>
      <p:ext uri="{BB962C8B-B14F-4D97-AF65-F5344CB8AC3E}">
        <p14:creationId xmlns:p14="http://schemas.microsoft.com/office/powerpoint/2010/main" val="2166983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8D7D4002-957C-401F-BA4F-FA4BBAFA8709}"/>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5D0F35AA-5369-4E8F-BED0-A89EFC920ED8}"/>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graphicEl>
                                              <a:dgm id="{8B36886F-CC7B-45AD-A39A-C3E26721EA97}"/>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graphicEl>
                                              <a:dgm id="{2D5AFC46-C38E-4AE1-B341-D8E721333905}"/>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graphicEl>
                                              <a:dgm id="{C5B612E1-2846-4320-B748-F994E8258103}"/>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76AB1F56-8E8B-434D-8B82-79F35546D150}"/>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graphicEl>
                                              <a:dgm id="{8E63B382-9657-4E63-99A6-4172D6E186CC}"/>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graphicEl>
                                              <a:dgm id="{81546FFE-3114-4355-8204-65E3121865ED}"/>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
                                            <p:graphicEl>
                                              <a:dgm id="{DB88979E-CF4B-448C-A54C-2AF48383D066}"/>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graphicEl>
                                              <a:dgm id="{6AAC900E-D448-4012-9DBC-768A136B4AD5}"/>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4">
                                            <p:graphicEl>
                                              <a:dgm id="{6CAD0AAA-2B0C-4B6D-8392-0C926959272E}"/>
                                            </p:graphic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fade">
                                      <p:cBhvr>
                                        <p:cTn id="41" dur="1000"/>
                                        <p:tgtEl>
                                          <p:spTgt spid="17"/>
                                        </p:tgtEl>
                                      </p:cBhvr>
                                    </p:animEffect>
                                    <p:anim calcmode="lin" valueType="num">
                                      <p:cBhvr>
                                        <p:cTn id="42" dur="1000" fill="hold"/>
                                        <p:tgtEl>
                                          <p:spTgt spid="17"/>
                                        </p:tgtEl>
                                        <p:attrNameLst>
                                          <p:attrName>ppt_x</p:attrName>
                                        </p:attrNameLst>
                                      </p:cBhvr>
                                      <p:tavLst>
                                        <p:tav tm="0">
                                          <p:val>
                                            <p:strVal val="#ppt_x"/>
                                          </p:val>
                                        </p:tav>
                                        <p:tav tm="100000">
                                          <p:val>
                                            <p:strVal val="#ppt_x"/>
                                          </p:val>
                                        </p:tav>
                                      </p:tavLst>
                                    </p:anim>
                                    <p:anim calcmode="lin" valueType="num">
                                      <p:cBhvr>
                                        <p:cTn id="43"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16"/>
                                        </p:tgtEl>
                                        <p:attrNameLst>
                                          <p:attrName>style.visibility</p:attrName>
                                        </p:attrNameLst>
                                      </p:cBhvr>
                                      <p:to>
                                        <p:strVal val="visible"/>
                                      </p:to>
                                    </p:set>
                                    <p:animEffect transition="in" filter="fade">
                                      <p:cBhvr>
                                        <p:cTn id="48" dur="1000"/>
                                        <p:tgtEl>
                                          <p:spTgt spid="16"/>
                                        </p:tgtEl>
                                      </p:cBhvr>
                                    </p:animEffect>
                                    <p:anim calcmode="lin" valueType="num">
                                      <p:cBhvr>
                                        <p:cTn id="49" dur="1000" fill="hold"/>
                                        <p:tgtEl>
                                          <p:spTgt spid="16"/>
                                        </p:tgtEl>
                                        <p:attrNameLst>
                                          <p:attrName>ppt_x</p:attrName>
                                        </p:attrNameLst>
                                      </p:cBhvr>
                                      <p:tavLst>
                                        <p:tav tm="0">
                                          <p:val>
                                            <p:strVal val="#ppt_x"/>
                                          </p:val>
                                        </p:tav>
                                        <p:tav tm="100000">
                                          <p:val>
                                            <p:strVal val="#ppt_x"/>
                                          </p:val>
                                        </p:tav>
                                      </p:tavLst>
                                    </p:anim>
                                    <p:anim calcmode="lin" valueType="num">
                                      <p:cBhvr>
                                        <p:cTn id="50"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2"/>
                                        </p:tgtEl>
                                        <p:attrNameLst>
                                          <p:attrName>style.visibility</p:attrName>
                                        </p:attrNameLst>
                                      </p:cBhvr>
                                      <p:to>
                                        <p:strVal val="visible"/>
                                      </p:to>
                                    </p:set>
                                    <p:animEffect transition="in" filter="fade">
                                      <p:cBhvr>
                                        <p:cTn id="55" dur="1000"/>
                                        <p:tgtEl>
                                          <p:spTgt spid="2"/>
                                        </p:tgtEl>
                                      </p:cBhvr>
                                    </p:animEffect>
                                    <p:anim calcmode="lin" valueType="num">
                                      <p:cBhvr>
                                        <p:cTn id="56" dur="1000" fill="hold"/>
                                        <p:tgtEl>
                                          <p:spTgt spid="2"/>
                                        </p:tgtEl>
                                        <p:attrNameLst>
                                          <p:attrName>ppt_x</p:attrName>
                                        </p:attrNameLst>
                                      </p:cBhvr>
                                      <p:tavLst>
                                        <p:tav tm="0">
                                          <p:val>
                                            <p:strVal val="#ppt_x"/>
                                          </p:val>
                                        </p:tav>
                                        <p:tav tm="100000">
                                          <p:val>
                                            <p:strVal val="#ppt_x"/>
                                          </p:val>
                                        </p:tav>
                                      </p:tavLst>
                                    </p:anim>
                                    <p:anim calcmode="lin" valueType="num">
                                      <p:cBhvr>
                                        <p:cTn id="57"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uiExpand="1">
        <p:bldSub>
          <a:bldDgm bld="one"/>
        </p:bldSub>
      </p:bldGraphic>
      <p:bldP spid="1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300569" y="1000896"/>
            <a:ext cx="5080002" cy="4114801"/>
          </a:xfrm>
          <a:prstGeom prst="rect">
            <a:avLst/>
          </a:prstGeom>
        </p:spPr>
      </p:pic>
      <p:sp>
        <p:nvSpPr>
          <p:cNvPr id="5" name="TextBox 4"/>
          <p:cNvSpPr txBox="1"/>
          <p:nvPr/>
        </p:nvSpPr>
        <p:spPr>
          <a:xfrm>
            <a:off x="308919" y="1000896"/>
            <a:ext cx="5177481" cy="4524315"/>
          </a:xfrm>
          <a:prstGeom prst="rect">
            <a:avLst/>
          </a:prstGeom>
          <a:noFill/>
        </p:spPr>
        <p:txBody>
          <a:bodyPr wrap="square" rtlCol="0">
            <a:spAutoFit/>
          </a:bodyPr>
          <a:lstStyle/>
          <a:p>
            <a:r>
              <a:rPr lang="en-GB" sz="3200" dirty="0"/>
              <a:t>Does ‘community development’ (with 50 years of history), ‘community practice’ (a term used since the 1990s, ‘community involvement’ (as a process of engaging local people) actually work to improve lives and transform communities?</a:t>
            </a:r>
          </a:p>
        </p:txBody>
      </p:sp>
      <p:sp>
        <p:nvSpPr>
          <p:cNvPr id="2" name="Slide Number Placeholder 1"/>
          <p:cNvSpPr>
            <a:spLocks noGrp="1"/>
          </p:cNvSpPr>
          <p:nvPr>
            <p:ph type="sldNum" sz="quarter" idx="12"/>
          </p:nvPr>
        </p:nvSpPr>
        <p:spPr/>
        <p:txBody>
          <a:bodyPr/>
          <a:lstStyle/>
          <a:p>
            <a:fld id="{A9066AF5-86CC-4159-855A-C057236591EC}" type="slidenum">
              <a:rPr lang="en-GB" smtClean="0"/>
              <a:pPr/>
              <a:t>16</a:t>
            </a:fld>
            <a:endParaRPr lang="en-GB"/>
          </a:p>
        </p:txBody>
      </p:sp>
    </p:spTree>
    <p:extLst>
      <p:ext uri="{BB962C8B-B14F-4D97-AF65-F5344CB8AC3E}">
        <p14:creationId xmlns:p14="http://schemas.microsoft.com/office/powerpoint/2010/main" val="1882549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10962" y="803189"/>
            <a:ext cx="10416746" cy="4524315"/>
          </a:xfrm>
          <a:prstGeom prst="rect">
            <a:avLst/>
          </a:prstGeom>
          <a:solidFill>
            <a:srgbClr val="FFFF00"/>
          </a:solidFill>
          <a:ln w="57150">
            <a:solidFill>
              <a:schemeClr val="tx1"/>
            </a:solidFill>
          </a:ln>
        </p:spPr>
        <p:txBody>
          <a:bodyPr wrap="square" rtlCol="0">
            <a:spAutoFit/>
          </a:bodyPr>
          <a:lstStyle/>
          <a:p>
            <a:pPr algn="ctr"/>
            <a:r>
              <a:rPr lang="en-GB" sz="3600" dirty="0"/>
              <a:t>‘The issue of how citizens can be involved in the governance and development of their own localities and society will not go away.</a:t>
            </a:r>
          </a:p>
          <a:p>
            <a:pPr algn="ctr"/>
            <a:endParaRPr lang="en-GB" sz="3600" dirty="0"/>
          </a:p>
          <a:p>
            <a:pPr algn="ctr"/>
            <a:r>
              <a:rPr lang="en-GB" sz="3600" dirty="0"/>
              <a:t>The situation demands a new response: a new understanding of community practice which can facilitate a new kind of partnership between state and citizens across the board.’ [14]</a:t>
            </a:r>
          </a:p>
        </p:txBody>
      </p:sp>
      <p:sp>
        <p:nvSpPr>
          <p:cNvPr id="3" name="Slide Number Placeholder 2"/>
          <p:cNvSpPr>
            <a:spLocks noGrp="1"/>
          </p:cNvSpPr>
          <p:nvPr>
            <p:ph type="sldNum" sz="quarter" idx="12"/>
          </p:nvPr>
        </p:nvSpPr>
        <p:spPr/>
        <p:txBody>
          <a:bodyPr/>
          <a:lstStyle/>
          <a:p>
            <a:fld id="{A9066AF5-86CC-4159-855A-C057236591EC}" type="slidenum">
              <a:rPr lang="en-GB" smtClean="0"/>
              <a:pPr/>
              <a:t>17</a:t>
            </a:fld>
            <a:endParaRPr lang="en-GB"/>
          </a:p>
        </p:txBody>
      </p:sp>
    </p:spTree>
    <p:extLst>
      <p:ext uri="{BB962C8B-B14F-4D97-AF65-F5344CB8AC3E}">
        <p14:creationId xmlns:p14="http://schemas.microsoft.com/office/powerpoint/2010/main" val="3392845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Effect transition="in" filter="fade">
                                      <p:cBhvr>
                                        <p:cTn id="14" dur="1000"/>
                                        <p:tgtEl>
                                          <p:spTgt spid="2">
                                            <p:txEl>
                                              <p:pRg st="2" end="2"/>
                                            </p:txEl>
                                          </p:spTgt>
                                        </p:tgtEl>
                                      </p:cBhvr>
                                    </p:animEffect>
                                    <p:anim calcmode="lin" valueType="num">
                                      <p:cBhvr>
                                        <p:cTn id="15"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2. National policy on community involvement – the historical journey (17-33)</a:t>
            </a:r>
          </a:p>
        </p:txBody>
      </p:sp>
      <p:sp>
        <p:nvSpPr>
          <p:cNvPr id="3" name="Content Placeholder 2"/>
          <p:cNvSpPr>
            <a:spLocks noGrp="1"/>
          </p:cNvSpPr>
          <p:nvPr>
            <p:ph idx="1"/>
          </p:nvPr>
        </p:nvSpPr>
        <p:spPr/>
        <p:txBody>
          <a:bodyPr>
            <a:normAutofit lnSpcReduction="10000"/>
          </a:bodyPr>
          <a:lstStyle/>
          <a:p>
            <a:r>
              <a:rPr lang="en-GB" sz="2800" b="1" dirty="0"/>
              <a:t>Community Development Project (1968-73)</a:t>
            </a:r>
            <a:r>
              <a:rPr lang="en-GB" sz="2800" dirty="0"/>
              <a:t>: 12 projects under PM Harold Wilson’s Labour Government. But some became radical left wing in their approach</a:t>
            </a:r>
          </a:p>
          <a:p>
            <a:pPr lvl="1"/>
            <a:r>
              <a:rPr lang="en-GB" sz="2800" dirty="0"/>
              <a:t>Closed down in the 70s leaving a feeling that capitalists would not support such an empowering approach</a:t>
            </a:r>
          </a:p>
          <a:p>
            <a:pPr marL="201168" lvl="1" indent="0">
              <a:buNone/>
            </a:pPr>
            <a:r>
              <a:rPr lang="en-GB" sz="2800" b="1" dirty="0"/>
              <a:t>The original Urban programme (1969-1980s) </a:t>
            </a:r>
            <a:r>
              <a:rPr lang="en-GB" sz="2800" dirty="0"/>
              <a:t>focused on employment, education, housing and health, showed modest success on ‘’hard’ issues</a:t>
            </a:r>
          </a:p>
          <a:p>
            <a:pPr lvl="1"/>
            <a:r>
              <a:rPr lang="en-GB" sz="2800" dirty="0"/>
              <a:t>One evaluation called for much greater involvement of local residents. Place-loyalty was a key potential strength [18]</a:t>
            </a:r>
          </a:p>
          <a:p>
            <a:pPr marL="201168" lvl="1" indent="0">
              <a:buNone/>
            </a:pPr>
            <a:endParaRPr lang="en-GB" sz="2600" dirty="0"/>
          </a:p>
        </p:txBody>
      </p:sp>
      <p:sp>
        <p:nvSpPr>
          <p:cNvPr id="4" name="Slide Number Placeholder 3"/>
          <p:cNvSpPr>
            <a:spLocks noGrp="1"/>
          </p:cNvSpPr>
          <p:nvPr>
            <p:ph type="sldNum" sz="quarter" idx="12"/>
          </p:nvPr>
        </p:nvSpPr>
        <p:spPr/>
        <p:txBody>
          <a:bodyPr/>
          <a:lstStyle/>
          <a:p>
            <a:fld id="{A9066AF5-86CC-4159-855A-C057236591EC}" type="slidenum">
              <a:rPr lang="en-GB" smtClean="0"/>
              <a:pPr/>
              <a:t>18</a:t>
            </a:fld>
            <a:endParaRPr lang="en-GB"/>
          </a:p>
        </p:txBody>
      </p:sp>
    </p:spTree>
    <p:extLst>
      <p:ext uri="{BB962C8B-B14F-4D97-AF65-F5344CB8AC3E}">
        <p14:creationId xmlns:p14="http://schemas.microsoft.com/office/powerpoint/2010/main" val="732522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City Challenge (1992-1998)</a:t>
            </a:r>
          </a:p>
        </p:txBody>
      </p:sp>
      <p:sp>
        <p:nvSpPr>
          <p:cNvPr id="3" name="Content Placeholder 2"/>
          <p:cNvSpPr>
            <a:spLocks noGrp="1"/>
          </p:cNvSpPr>
          <p:nvPr>
            <p:ph idx="1"/>
          </p:nvPr>
        </p:nvSpPr>
        <p:spPr/>
        <p:txBody>
          <a:bodyPr/>
          <a:lstStyle/>
          <a:p>
            <a:r>
              <a:rPr lang="en-GB" sz="2800" dirty="0"/>
              <a:t>Championed by Michael Heseltine under PMs Thatcher and Major:</a:t>
            </a:r>
          </a:p>
          <a:p>
            <a:r>
              <a:rPr lang="en-GB" dirty="0"/>
              <a:t>	</a:t>
            </a:r>
          </a:p>
          <a:p>
            <a:pPr lvl="2">
              <a:buFont typeface="Courier New" panose="02070309020205020404" pitchFamily="49" charset="0"/>
              <a:buChar char="o"/>
            </a:pPr>
            <a:r>
              <a:rPr lang="en-GB" sz="2800" dirty="0"/>
              <a:t>Local authorities were challenged to produced robust, workable plans. Developers produced poor plans with no links between economic, housing and social policies, but locals were involved</a:t>
            </a:r>
          </a:p>
          <a:p>
            <a:pPr lvl="2">
              <a:buFont typeface="Courier New" panose="02070309020205020404" pitchFamily="49" charset="0"/>
              <a:buChar char="o"/>
            </a:pPr>
            <a:r>
              <a:rPr lang="en-GB" sz="2800" dirty="0"/>
              <a:t>31 partnership received £37.5m over 5 years</a:t>
            </a:r>
          </a:p>
          <a:p>
            <a:pPr lvl="2">
              <a:buFont typeface="Courier New" panose="02070309020205020404" pitchFamily="49" charset="0"/>
              <a:buChar char="o"/>
            </a:pPr>
            <a:r>
              <a:rPr lang="en-GB" sz="2800" dirty="0"/>
              <a:t>It was competitive and finance was used to lever in additional funding</a:t>
            </a:r>
          </a:p>
          <a:p>
            <a:pPr lvl="2">
              <a:buFont typeface="Courier New" panose="02070309020205020404" pitchFamily="49" charset="0"/>
              <a:buChar char="o"/>
            </a:pPr>
            <a:r>
              <a:rPr lang="en-GB" sz="2800" dirty="0"/>
              <a:t>A growing level of participation was reported</a:t>
            </a:r>
          </a:p>
        </p:txBody>
      </p:sp>
      <p:sp>
        <p:nvSpPr>
          <p:cNvPr id="4" name="Slide Number Placeholder 3"/>
          <p:cNvSpPr>
            <a:spLocks noGrp="1"/>
          </p:cNvSpPr>
          <p:nvPr>
            <p:ph type="sldNum" sz="quarter" idx="12"/>
          </p:nvPr>
        </p:nvSpPr>
        <p:spPr/>
        <p:txBody>
          <a:bodyPr/>
          <a:lstStyle/>
          <a:p>
            <a:fld id="{A9066AF5-86CC-4159-855A-C057236591EC}" type="slidenum">
              <a:rPr lang="en-GB" smtClean="0"/>
              <a:pPr/>
              <a:t>19</a:t>
            </a:fld>
            <a:endParaRPr lang="en-GB"/>
          </a:p>
        </p:txBody>
      </p:sp>
    </p:spTree>
    <p:extLst>
      <p:ext uri="{BB962C8B-B14F-4D97-AF65-F5344CB8AC3E}">
        <p14:creationId xmlns:p14="http://schemas.microsoft.com/office/powerpoint/2010/main" val="3807137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Single Regeneration Budget (1994-2000)</a:t>
            </a:r>
          </a:p>
        </p:txBody>
      </p:sp>
      <p:sp>
        <p:nvSpPr>
          <p:cNvPr id="3" name="Content Placeholder 2"/>
          <p:cNvSpPr>
            <a:spLocks noGrp="1"/>
          </p:cNvSpPr>
          <p:nvPr>
            <p:ph idx="1"/>
          </p:nvPr>
        </p:nvSpPr>
        <p:spPr/>
        <p:txBody>
          <a:bodyPr>
            <a:noAutofit/>
          </a:bodyPr>
          <a:lstStyle/>
          <a:p>
            <a:r>
              <a:rPr lang="en-GB" sz="2800" dirty="0"/>
              <a:t>Based on the City Challenge model and experience</a:t>
            </a:r>
          </a:p>
          <a:p>
            <a:r>
              <a:rPr lang="en-GB" sz="2800" dirty="0"/>
              <a:t>Requirement to engage the community to set up and run projects, with beneficiaries having a continuing say in the management, development and implementation of the scheme</a:t>
            </a:r>
          </a:p>
          <a:p>
            <a:r>
              <a:rPr lang="en-GB" sz="2800" dirty="0"/>
              <a:t>1,100 schemes: £20m received by 5% of them; 42% received £1-£5m; 18% received £0.5m each, with total expenditure of £5.7 billion attracting £20 billion of private sector investment</a:t>
            </a:r>
          </a:p>
        </p:txBody>
      </p:sp>
      <p:sp>
        <p:nvSpPr>
          <p:cNvPr id="4" name="Slide Number Placeholder 3"/>
          <p:cNvSpPr>
            <a:spLocks noGrp="1"/>
          </p:cNvSpPr>
          <p:nvPr>
            <p:ph type="sldNum" sz="quarter" idx="12"/>
          </p:nvPr>
        </p:nvSpPr>
        <p:spPr/>
        <p:txBody>
          <a:bodyPr/>
          <a:lstStyle/>
          <a:p>
            <a:fld id="{A9066AF5-86CC-4159-855A-C057236591EC}" type="slidenum">
              <a:rPr lang="en-GB" smtClean="0"/>
              <a:pPr/>
              <a:t>20</a:t>
            </a:fld>
            <a:endParaRPr lang="en-GB"/>
          </a:p>
        </p:txBody>
      </p:sp>
    </p:spTree>
    <p:extLst>
      <p:ext uri="{BB962C8B-B14F-4D97-AF65-F5344CB8AC3E}">
        <p14:creationId xmlns:p14="http://schemas.microsoft.com/office/powerpoint/2010/main" val="2019774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Single Regeneration Budget (1994-2000)</a:t>
            </a:r>
          </a:p>
        </p:txBody>
      </p:sp>
      <p:sp>
        <p:nvSpPr>
          <p:cNvPr id="3" name="Content Placeholder 2"/>
          <p:cNvSpPr>
            <a:spLocks noGrp="1"/>
          </p:cNvSpPr>
          <p:nvPr>
            <p:ph idx="1"/>
          </p:nvPr>
        </p:nvSpPr>
        <p:spPr>
          <a:xfrm>
            <a:off x="600501" y="1845733"/>
            <a:ext cx="5768134" cy="4131985"/>
          </a:xfrm>
        </p:spPr>
        <p:txBody>
          <a:bodyPr>
            <a:noAutofit/>
          </a:bodyPr>
          <a:lstStyle/>
          <a:p>
            <a:r>
              <a:rPr lang="en-GB" sz="3200" dirty="0"/>
              <a:t>Half the schemes concentrated on areas of 10,000 people; 20% on entire local authority areas (approx. 100,000 people)</a:t>
            </a:r>
          </a:p>
          <a:p>
            <a:r>
              <a:rPr lang="en-GB" sz="3200" dirty="0"/>
              <a:t>Enormous breakthrough – even if 5% of funding was supporting community involvement this came to £285m</a:t>
            </a:r>
          </a:p>
        </p:txBody>
      </p:sp>
      <p:pic>
        <p:nvPicPr>
          <p:cNvPr id="4" name="Picture 3"/>
          <p:cNvPicPr>
            <a:picLocks noChangeAspect="1"/>
          </p:cNvPicPr>
          <p:nvPr/>
        </p:nvPicPr>
        <p:blipFill>
          <a:blip r:embed="rId2"/>
          <a:stretch>
            <a:fillRect/>
          </a:stretch>
        </p:blipFill>
        <p:spPr>
          <a:xfrm>
            <a:off x="6368635" y="2402005"/>
            <a:ext cx="5804509" cy="2251882"/>
          </a:xfrm>
          <a:prstGeom prst="rect">
            <a:avLst/>
          </a:prstGeom>
        </p:spPr>
      </p:pic>
      <p:sp>
        <p:nvSpPr>
          <p:cNvPr id="5" name="Slide Number Placeholder 4"/>
          <p:cNvSpPr>
            <a:spLocks noGrp="1"/>
          </p:cNvSpPr>
          <p:nvPr>
            <p:ph type="sldNum" sz="quarter" idx="12"/>
          </p:nvPr>
        </p:nvSpPr>
        <p:spPr/>
        <p:txBody>
          <a:bodyPr/>
          <a:lstStyle/>
          <a:p>
            <a:fld id="{A9066AF5-86CC-4159-855A-C057236591EC}" type="slidenum">
              <a:rPr lang="en-GB" smtClean="0"/>
              <a:pPr/>
              <a:t>21</a:t>
            </a:fld>
            <a:endParaRPr lang="en-GB"/>
          </a:p>
        </p:txBody>
      </p:sp>
    </p:spTree>
    <p:extLst>
      <p:ext uri="{BB962C8B-B14F-4D97-AF65-F5344CB8AC3E}">
        <p14:creationId xmlns:p14="http://schemas.microsoft.com/office/powerpoint/2010/main" val="3791094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Community Development Foundation (CDF)</a:t>
            </a:r>
          </a:p>
        </p:txBody>
      </p:sp>
      <p:sp>
        <p:nvSpPr>
          <p:cNvPr id="3" name="Content Placeholder 2"/>
          <p:cNvSpPr>
            <a:spLocks noGrp="1"/>
          </p:cNvSpPr>
          <p:nvPr>
            <p:ph idx="1"/>
          </p:nvPr>
        </p:nvSpPr>
        <p:spPr>
          <a:xfrm>
            <a:off x="1097280" y="1845734"/>
            <a:ext cx="6040499" cy="4023360"/>
          </a:xfrm>
        </p:spPr>
        <p:txBody>
          <a:bodyPr>
            <a:normAutofit/>
          </a:bodyPr>
          <a:lstStyle/>
          <a:p>
            <a:r>
              <a:rPr lang="en-GB" sz="2800" dirty="0"/>
              <a:t>From 1960s ‘community worker’ emerged as an occupation</a:t>
            </a:r>
          </a:p>
          <a:p>
            <a:r>
              <a:rPr lang="en-GB" sz="2800" dirty="0"/>
              <a:t>Young Volunteer Force Foundation (YVFF) created as a non departmental public body by PM Wilson in 1968</a:t>
            </a:r>
          </a:p>
          <a:p>
            <a:r>
              <a:rPr lang="en-GB" sz="2800" dirty="0"/>
              <a:t>Between 1968 and 1990 (first as YVFF) and then as CDF, 80 major projects were delivered with wider networking support after that date</a:t>
            </a:r>
          </a:p>
        </p:txBody>
      </p:sp>
      <p:pic>
        <p:nvPicPr>
          <p:cNvPr id="4" name="Picture 3"/>
          <p:cNvPicPr>
            <a:picLocks noChangeAspect="1"/>
          </p:cNvPicPr>
          <p:nvPr/>
        </p:nvPicPr>
        <p:blipFill>
          <a:blip r:embed="rId2"/>
          <a:stretch>
            <a:fillRect/>
          </a:stretch>
        </p:blipFill>
        <p:spPr>
          <a:xfrm>
            <a:off x="7710986" y="2026122"/>
            <a:ext cx="3788334" cy="3294203"/>
          </a:xfrm>
          <a:prstGeom prst="rect">
            <a:avLst/>
          </a:prstGeom>
        </p:spPr>
      </p:pic>
      <p:sp>
        <p:nvSpPr>
          <p:cNvPr id="5" name="Slide Number Placeholder 4"/>
          <p:cNvSpPr>
            <a:spLocks noGrp="1"/>
          </p:cNvSpPr>
          <p:nvPr>
            <p:ph type="sldNum" sz="quarter" idx="12"/>
          </p:nvPr>
        </p:nvSpPr>
        <p:spPr/>
        <p:txBody>
          <a:bodyPr/>
          <a:lstStyle/>
          <a:p>
            <a:fld id="{A9066AF5-86CC-4159-855A-C057236591EC}" type="slidenum">
              <a:rPr lang="en-GB" smtClean="0"/>
              <a:pPr/>
              <a:t>22</a:t>
            </a:fld>
            <a:endParaRPr lang="en-GB"/>
          </a:p>
        </p:txBody>
      </p:sp>
    </p:spTree>
    <p:extLst>
      <p:ext uri="{BB962C8B-B14F-4D97-AF65-F5344CB8AC3E}">
        <p14:creationId xmlns:p14="http://schemas.microsoft.com/office/powerpoint/2010/main" val="1160259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Outwards and upwards!</a:t>
            </a:r>
          </a:p>
        </p:txBody>
      </p:sp>
      <p:sp>
        <p:nvSpPr>
          <p:cNvPr id="3" name="Content Placeholder 2"/>
          <p:cNvSpPr>
            <a:spLocks noGrp="1"/>
          </p:cNvSpPr>
          <p:nvPr>
            <p:ph idx="1"/>
          </p:nvPr>
        </p:nvSpPr>
        <p:spPr/>
        <p:txBody>
          <a:bodyPr/>
          <a:lstStyle/>
          <a:p>
            <a:r>
              <a:rPr lang="en-GB" sz="2800" b="1" dirty="0"/>
              <a:t>‘Outward’ </a:t>
            </a:r>
            <a:r>
              <a:rPr lang="en-GB" sz="2800" dirty="0"/>
              <a:t>involvement in general community activity would lead to </a:t>
            </a:r>
            <a:r>
              <a:rPr lang="en-GB" sz="2800" b="1" dirty="0"/>
              <a:t>‘upward’ </a:t>
            </a:r>
            <a:r>
              <a:rPr lang="en-GB" sz="2800" dirty="0"/>
              <a:t>involvement into development plans, with a focus first and foremost on people relating to each other</a:t>
            </a:r>
          </a:p>
          <a:p>
            <a:endParaRPr lang="en-GB" sz="2800" dirty="0"/>
          </a:p>
          <a:p>
            <a:pPr lvl="1"/>
            <a:r>
              <a:rPr lang="en-GB" sz="2400" dirty="0"/>
              <a:t>Activity which represents the community as users and controllers</a:t>
            </a:r>
          </a:p>
          <a:p>
            <a:pPr lvl="1"/>
            <a:r>
              <a:rPr lang="en-GB" sz="2400" dirty="0"/>
              <a:t>Activity which the community freely choses to do (or to stop doing)</a:t>
            </a:r>
          </a:p>
          <a:p>
            <a:pPr lvl="1"/>
            <a:r>
              <a:rPr lang="en-GB" sz="2400" dirty="0"/>
              <a:t>Activity which bids to deliver some part of public services</a:t>
            </a:r>
          </a:p>
          <a:p>
            <a:endParaRPr lang="en-GB" dirty="0"/>
          </a:p>
        </p:txBody>
      </p:sp>
      <p:sp>
        <p:nvSpPr>
          <p:cNvPr id="4" name="Slide Number Placeholder 3"/>
          <p:cNvSpPr>
            <a:spLocks noGrp="1"/>
          </p:cNvSpPr>
          <p:nvPr>
            <p:ph type="sldNum" sz="quarter" idx="12"/>
          </p:nvPr>
        </p:nvSpPr>
        <p:spPr/>
        <p:txBody>
          <a:bodyPr/>
          <a:lstStyle/>
          <a:p>
            <a:fld id="{A9066AF5-86CC-4159-855A-C057236591EC}" type="slidenum">
              <a:rPr lang="en-GB" smtClean="0"/>
              <a:pPr/>
              <a:t>23</a:t>
            </a:fld>
            <a:endParaRPr lang="en-GB"/>
          </a:p>
        </p:txBody>
      </p:sp>
    </p:spTree>
    <p:extLst>
      <p:ext uri="{BB962C8B-B14F-4D97-AF65-F5344CB8AC3E}">
        <p14:creationId xmlns:p14="http://schemas.microsoft.com/office/powerpoint/2010/main" val="3334098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 Labour (1997)</a:t>
            </a:r>
          </a:p>
        </p:txBody>
      </p:sp>
      <p:sp>
        <p:nvSpPr>
          <p:cNvPr id="3" name="Content Placeholder 2"/>
          <p:cNvSpPr>
            <a:spLocks noGrp="1"/>
          </p:cNvSpPr>
          <p:nvPr>
            <p:ph idx="1"/>
          </p:nvPr>
        </p:nvSpPr>
        <p:spPr>
          <a:xfrm>
            <a:off x="1097280" y="1845734"/>
            <a:ext cx="5204666" cy="4023360"/>
          </a:xfrm>
        </p:spPr>
        <p:txBody>
          <a:bodyPr>
            <a:normAutofit/>
          </a:bodyPr>
          <a:lstStyle/>
          <a:p>
            <a:r>
              <a:rPr lang="en-GB" sz="2800" b="1" dirty="0"/>
              <a:t>National Strategy for Neighbourhood Renewal</a:t>
            </a:r>
          </a:p>
          <a:p>
            <a:r>
              <a:rPr lang="en-GB" sz="2800" dirty="0"/>
              <a:t>18 Policy Action Teams (PATs) on social exclusion</a:t>
            </a:r>
          </a:p>
          <a:p>
            <a:r>
              <a:rPr lang="en-GB" sz="2800" dirty="0"/>
              <a:t>Involvement of local people held central importance but this was not galvanised (perhaps due to the need for government control)</a:t>
            </a:r>
          </a:p>
        </p:txBody>
      </p:sp>
      <p:graphicFrame>
        <p:nvGraphicFramePr>
          <p:cNvPr id="4" name="Diagram 3"/>
          <p:cNvGraphicFramePr/>
          <p:nvPr>
            <p:extLst>
              <p:ext uri="{D42A27DB-BD31-4B8C-83A1-F6EECF244321}">
                <p14:modId xmlns:p14="http://schemas.microsoft.com/office/powerpoint/2010/main" val="1365379637"/>
              </p:ext>
            </p:extLst>
          </p:nvPr>
        </p:nvGraphicFramePr>
        <p:xfrm>
          <a:off x="5047048" y="450427"/>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p:cNvSpPr>
            <a:spLocks noGrp="1"/>
          </p:cNvSpPr>
          <p:nvPr>
            <p:ph type="sldNum" sz="quarter" idx="12"/>
          </p:nvPr>
        </p:nvSpPr>
        <p:spPr/>
        <p:txBody>
          <a:bodyPr/>
          <a:lstStyle/>
          <a:p>
            <a:fld id="{A9066AF5-86CC-4159-855A-C057236591EC}" type="slidenum">
              <a:rPr lang="en-GB" smtClean="0"/>
              <a:pPr/>
              <a:t>24</a:t>
            </a:fld>
            <a:endParaRPr lang="en-GB"/>
          </a:p>
        </p:txBody>
      </p:sp>
    </p:spTree>
    <p:extLst>
      <p:ext uri="{BB962C8B-B14F-4D97-AF65-F5344CB8AC3E}">
        <p14:creationId xmlns:p14="http://schemas.microsoft.com/office/powerpoint/2010/main" val="4210605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graphicEl>
                                              <a:dgm id="{0C5AAB61-286E-4DD7-B1AA-364601D6FED9}"/>
                                            </p:graphic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graphicEl>
                                              <a:dgm id="{924DEB49-8794-4C2C-89BC-709C69E33442}"/>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
                                            <p:graphicEl>
                                              <a:dgm id="{D14C2D60-4551-4385-840B-7C8019FF1630}"/>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graphicEl>
                                              <a:dgm id="{A80DB029-ECA1-4CAC-B8D3-E4A5C53E2EB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 Labour (2000-2008)</a:t>
            </a:r>
          </a:p>
        </p:txBody>
      </p:sp>
      <p:sp>
        <p:nvSpPr>
          <p:cNvPr id="3" name="Content Placeholder 2"/>
          <p:cNvSpPr>
            <a:spLocks noGrp="1"/>
          </p:cNvSpPr>
          <p:nvPr>
            <p:ph idx="1"/>
          </p:nvPr>
        </p:nvSpPr>
        <p:spPr/>
        <p:txBody>
          <a:bodyPr/>
          <a:lstStyle/>
          <a:p>
            <a:r>
              <a:rPr lang="en-GB" sz="2800" dirty="0"/>
              <a:t>Guidance on </a:t>
            </a:r>
            <a:r>
              <a:rPr lang="en-GB" sz="2800" b="1" dirty="0"/>
              <a:t>Community Strategies and Local Strategic Partnerships </a:t>
            </a:r>
            <a:r>
              <a:rPr lang="en-GB" sz="2800" dirty="0"/>
              <a:t>(LSPs) and the Neighbourhood Renewal action plan</a:t>
            </a:r>
          </a:p>
          <a:p>
            <a:r>
              <a:rPr lang="en-GB" sz="2800" dirty="0"/>
              <a:t>‘Floor targets’ – as minimum levels which had to be maintained even in the most disadvantaged areas</a:t>
            </a:r>
          </a:p>
          <a:p>
            <a:r>
              <a:rPr lang="en-GB" sz="2800" dirty="0"/>
              <a:t>88 local authorities with the most deprived neighbourhoods were targeted but the principles were extended to all local authorities</a:t>
            </a:r>
          </a:p>
          <a:p>
            <a:r>
              <a:rPr lang="en-GB" sz="2800" dirty="0"/>
              <a:t>105 government commitments clarified and confirmed what the government would provide</a:t>
            </a:r>
          </a:p>
          <a:p>
            <a:endParaRPr lang="en-GB" dirty="0"/>
          </a:p>
          <a:p>
            <a:endParaRPr lang="en-GB" dirty="0"/>
          </a:p>
        </p:txBody>
      </p:sp>
      <p:sp>
        <p:nvSpPr>
          <p:cNvPr id="4" name="Slide Number Placeholder 3"/>
          <p:cNvSpPr>
            <a:spLocks noGrp="1"/>
          </p:cNvSpPr>
          <p:nvPr>
            <p:ph type="sldNum" sz="quarter" idx="12"/>
          </p:nvPr>
        </p:nvSpPr>
        <p:spPr/>
        <p:txBody>
          <a:bodyPr/>
          <a:lstStyle/>
          <a:p>
            <a:fld id="{A9066AF5-86CC-4159-855A-C057236591EC}" type="slidenum">
              <a:rPr lang="en-GB" smtClean="0"/>
              <a:pPr/>
              <a:t>25</a:t>
            </a:fld>
            <a:endParaRPr lang="en-GB"/>
          </a:p>
        </p:txBody>
      </p:sp>
    </p:spTree>
    <p:extLst>
      <p:ext uri="{BB962C8B-B14F-4D97-AF65-F5344CB8AC3E}">
        <p14:creationId xmlns:p14="http://schemas.microsoft.com/office/powerpoint/2010/main" val="2448804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 Labour (2000-2008)</a:t>
            </a:r>
          </a:p>
        </p:txBody>
      </p:sp>
      <p:sp>
        <p:nvSpPr>
          <p:cNvPr id="3" name="Content Placeholder 2"/>
          <p:cNvSpPr>
            <a:spLocks noGrp="1"/>
          </p:cNvSpPr>
          <p:nvPr>
            <p:ph idx="1"/>
          </p:nvPr>
        </p:nvSpPr>
        <p:spPr>
          <a:xfrm>
            <a:off x="1097279" y="1845733"/>
            <a:ext cx="10975271" cy="4406785"/>
          </a:xfrm>
        </p:spPr>
        <p:txBody>
          <a:bodyPr>
            <a:normAutofit fontScale="92500"/>
          </a:bodyPr>
          <a:lstStyle/>
          <a:p>
            <a:r>
              <a:rPr lang="en-GB" sz="2800" dirty="0"/>
              <a:t>The central importance of community involvement seemed to evaporate</a:t>
            </a:r>
          </a:p>
          <a:p>
            <a:r>
              <a:rPr lang="en-GB" sz="2800" dirty="0"/>
              <a:t>Devolution gathered pace at the same period</a:t>
            </a:r>
          </a:p>
          <a:p>
            <a:r>
              <a:rPr lang="en-GB" sz="2800" dirty="0"/>
              <a:t>Front-line empowerment came along too late to make a difference</a:t>
            </a:r>
          </a:p>
          <a:p>
            <a:r>
              <a:rPr lang="en-GB" sz="2800" dirty="0"/>
              <a:t>Financial crisis hit, the government’s Empowerment Unit in DCLG closed down</a:t>
            </a:r>
          </a:p>
          <a:p>
            <a:r>
              <a:rPr lang="en-GB" sz="2800" dirty="0"/>
              <a:t>Crisis hit. Despite the Big Society regeneration investment shrank from £11 billion to £3 billion, the framework built up by New Labour was disbanded, CDF’s governmental role was ended and support withdrawn. CDF reshaped itself as a social enterprise</a:t>
            </a:r>
          </a:p>
          <a:p>
            <a:r>
              <a:rPr lang="en-GB" sz="2800" dirty="0"/>
              <a:t>However, there was continuing progress in devolved nations</a:t>
            </a:r>
          </a:p>
          <a:p>
            <a:endParaRPr lang="en-GB" dirty="0"/>
          </a:p>
          <a:p>
            <a:endParaRPr lang="en-GB" dirty="0"/>
          </a:p>
        </p:txBody>
      </p:sp>
      <p:sp>
        <p:nvSpPr>
          <p:cNvPr id="4" name="Slide Number Placeholder 3"/>
          <p:cNvSpPr>
            <a:spLocks noGrp="1"/>
          </p:cNvSpPr>
          <p:nvPr>
            <p:ph type="sldNum" sz="quarter" idx="12"/>
          </p:nvPr>
        </p:nvSpPr>
        <p:spPr/>
        <p:txBody>
          <a:bodyPr/>
          <a:lstStyle/>
          <a:p>
            <a:fld id="{A9066AF5-86CC-4159-855A-C057236591EC}" type="slidenum">
              <a:rPr lang="en-GB" smtClean="0"/>
              <a:pPr/>
              <a:t>26</a:t>
            </a:fld>
            <a:endParaRPr lang="en-GB"/>
          </a:p>
        </p:txBody>
      </p:sp>
    </p:spTree>
    <p:extLst>
      <p:ext uri="{BB962C8B-B14F-4D97-AF65-F5344CB8AC3E}">
        <p14:creationId xmlns:p14="http://schemas.microsoft.com/office/powerpoint/2010/main" val="2492914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fld id="{A9066AF5-86CC-4159-855A-C057236591EC}" type="slidenum">
              <a:rPr lang="en-GB" smtClean="0"/>
              <a:pPr/>
              <a:t>27</a:t>
            </a:fld>
            <a:endParaRPr lang="en-GB"/>
          </a:p>
        </p:txBody>
      </p:sp>
    </p:spTree>
    <p:extLst>
      <p:ext uri="{BB962C8B-B14F-4D97-AF65-F5344CB8AC3E}">
        <p14:creationId xmlns:p14="http://schemas.microsoft.com/office/powerpoint/2010/main" val="31630452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Community practice and the state </a:t>
            </a:r>
            <a:br>
              <a:rPr lang="en-GB" dirty="0"/>
            </a:br>
            <a:r>
              <a:rPr lang="en-GB" dirty="0"/>
              <a:t>[17-34]</a:t>
            </a:r>
          </a:p>
        </p:txBody>
      </p:sp>
      <p:sp>
        <p:nvSpPr>
          <p:cNvPr id="3" name="Content Placeholder 2"/>
          <p:cNvSpPr>
            <a:spLocks noGrp="1"/>
          </p:cNvSpPr>
          <p:nvPr>
            <p:ph idx="1"/>
          </p:nvPr>
        </p:nvSpPr>
        <p:spPr>
          <a:xfrm>
            <a:off x="1097280" y="2026508"/>
            <a:ext cx="4117271" cy="3842586"/>
          </a:xfrm>
        </p:spPr>
        <p:txBody>
          <a:bodyPr>
            <a:normAutofit/>
          </a:bodyPr>
          <a:lstStyle/>
          <a:p>
            <a:r>
              <a:rPr lang="en-GB" sz="4400" dirty="0"/>
              <a:t>The state has been a key driver of CP but the relationship has often been uneasy</a:t>
            </a:r>
          </a:p>
          <a:p>
            <a:endParaRPr lang="en-GB" sz="2800" dirty="0"/>
          </a:p>
        </p:txBody>
      </p:sp>
      <p:graphicFrame>
        <p:nvGraphicFramePr>
          <p:cNvPr id="4" name="Diagram 3"/>
          <p:cNvGraphicFramePr/>
          <p:nvPr>
            <p:extLst>
              <p:ext uri="{D42A27DB-BD31-4B8C-83A1-F6EECF244321}">
                <p14:modId xmlns:p14="http://schemas.microsoft.com/office/powerpoint/2010/main" val="1572245000"/>
              </p:ext>
            </p:extLst>
          </p:nvPr>
        </p:nvGraphicFramePr>
        <p:xfrm>
          <a:off x="5355967" y="1732417"/>
          <a:ext cx="6395308" cy="44009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p:cNvSpPr>
            <a:spLocks noGrp="1"/>
          </p:cNvSpPr>
          <p:nvPr>
            <p:ph type="sldNum" sz="quarter" idx="12"/>
          </p:nvPr>
        </p:nvSpPr>
        <p:spPr/>
        <p:txBody>
          <a:bodyPr/>
          <a:lstStyle/>
          <a:p>
            <a:fld id="{A9066AF5-86CC-4159-855A-C057236591EC}" type="slidenum">
              <a:rPr lang="en-GB" smtClean="0"/>
              <a:pPr/>
              <a:t>28</a:t>
            </a:fld>
            <a:endParaRPr lang="en-GB"/>
          </a:p>
        </p:txBody>
      </p:sp>
    </p:spTree>
    <p:extLst>
      <p:ext uri="{BB962C8B-B14F-4D97-AF65-F5344CB8AC3E}">
        <p14:creationId xmlns:p14="http://schemas.microsoft.com/office/powerpoint/2010/main" val="33643787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741064200"/>
              </p:ext>
            </p:extLst>
          </p:nvPr>
        </p:nvGraphicFramePr>
        <p:xfrm>
          <a:off x="4577492"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494269" y="197708"/>
            <a:ext cx="6549081" cy="3785652"/>
          </a:xfrm>
          <a:prstGeom prst="rect">
            <a:avLst/>
          </a:prstGeom>
          <a:noFill/>
        </p:spPr>
        <p:txBody>
          <a:bodyPr wrap="square" rtlCol="0">
            <a:spAutoFit/>
          </a:bodyPr>
          <a:lstStyle/>
          <a:p>
            <a:r>
              <a:rPr lang="en-GB" sz="2400" dirty="0"/>
              <a:t>The national government sets the policy and supplies the money</a:t>
            </a:r>
          </a:p>
          <a:p>
            <a:endParaRPr lang="en-GB" sz="2400" dirty="0"/>
          </a:p>
          <a:p>
            <a:r>
              <a:rPr lang="en-GB" sz="2400" dirty="0"/>
              <a:t>Both are disseminated through a regional or local authority approach. Plans are put together and funds are released</a:t>
            </a:r>
          </a:p>
          <a:p>
            <a:endParaRPr lang="en-GB" sz="2400" dirty="0"/>
          </a:p>
          <a:p>
            <a:r>
              <a:rPr lang="en-GB" sz="2400" dirty="0"/>
              <a:t>The next stage in the structure sees the policy and the money being filtered to the targeted communities</a:t>
            </a:r>
          </a:p>
        </p:txBody>
      </p:sp>
      <p:sp>
        <p:nvSpPr>
          <p:cNvPr id="6" name="TextBox 5"/>
          <p:cNvSpPr txBox="1"/>
          <p:nvPr/>
        </p:nvSpPr>
        <p:spPr>
          <a:xfrm>
            <a:off x="494269" y="4377405"/>
            <a:ext cx="5165127" cy="1200329"/>
          </a:xfrm>
          <a:prstGeom prst="rect">
            <a:avLst/>
          </a:prstGeom>
          <a:solidFill>
            <a:srgbClr val="FFFF00"/>
          </a:solidFill>
          <a:ln w="38100">
            <a:solidFill>
              <a:schemeClr val="tx1"/>
            </a:solidFill>
          </a:ln>
        </p:spPr>
        <p:txBody>
          <a:bodyPr wrap="square" rtlCol="0">
            <a:spAutoFit/>
          </a:bodyPr>
          <a:lstStyle/>
          <a:p>
            <a:pPr algn="ctr"/>
            <a:r>
              <a:rPr lang="en-GB" sz="2400" i="1" dirty="0"/>
              <a:t>Whose tune should you dance to if you are a community worker – that of the Minister, the Council or the community?</a:t>
            </a:r>
          </a:p>
        </p:txBody>
      </p:sp>
      <p:sp>
        <p:nvSpPr>
          <p:cNvPr id="2" name="Slide Number Placeholder 1"/>
          <p:cNvSpPr>
            <a:spLocks noGrp="1"/>
          </p:cNvSpPr>
          <p:nvPr>
            <p:ph type="sldNum" sz="quarter" idx="12"/>
          </p:nvPr>
        </p:nvSpPr>
        <p:spPr/>
        <p:txBody>
          <a:bodyPr/>
          <a:lstStyle/>
          <a:p>
            <a:fld id="{A9066AF5-86CC-4159-855A-C057236591EC}" type="slidenum">
              <a:rPr lang="en-GB" smtClean="0"/>
              <a:pPr/>
              <a:t>29</a:t>
            </a:fld>
            <a:endParaRPr lang="en-GB"/>
          </a:p>
        </p:txBody>
      </p:sp>
    </p:spTree>
    <p:extLst>
      <p:ext uri="{BB962C8B-B14F-4D97-AF65-F5344CB8AC3E}">
        <p14:creationId xmlns:p14="http://schemas.microsoft.com/office/powerpoint/2010/main" val="2617590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Marxist view</a:t>
            </a:r>
          </a:p>
        </p:txBody>
      </p:sp>
      <p:sp>
        <p:nvSpPr>
          <p:cNvPr id="3" name="Content Placeholder 2"/>
          <p:cNvSpPr>
            <a:spLocks noGrp="1"/>
          </p:cNvSpPr>
          <p:nvPr>
            <p:ph idx="1"/>
          </p:nvPr>
        </p:nvSpPr>
        <p:spPr>
          <a:xfrm>
            <a:off x="1094809" y="1845734"/>
            <a:ext cx="5478986" cy="4023360"/>
          </a:xfrm>
        </p:spPr>
        <p:txBody>
          <a:bodyPr>
            <a:normAutofit/>
          </a:bodyPr>
          <a:lstStyle/>
          <a:p>
            <a:r>
              <a:rPr lang="en-GB" sz="2800" dirty="0"/>
              <a:t>Governments oppress the people and place an unfair pressure on ordinary, everyday people</a:t>
            </a:r>
          </a:p>
          <a:p>
            <a:r>
              <a:rPr lang="en-GB" sz="2800" dirty="0"/>
              <a:t>The people should revolt against their oppressors and seek a fairer deal</a:t>
            </a:r>
          </a:p>
          <a:p>
            <a:r>
              <a:rPr lang="en-GB" sz="2800" dirty="0"/>
              <a:t>If this a community perspective and you are a community worker, what stance should you take?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93758" y="1845734"/>
            <a:ext cx="5255226" cy="4379355"/>
          </a:xfrm>
          <a:prstGeom prst="rect">
            <a:avLst/>
          </a:prstGeom>
        </p:spPr>
      </p:pic>
      <p:sp>
        <p:nvSpPr>
          <p:cNvPr id="5" name="Slide Number Placeholder 4"/>
          <p:cNvSpPr>
            <a:spLocks noGrp="1"/>
          </p:cNvSpPr>
          <p:nvPr>
            <p:ph type="sldNum" sz="quarter" idx="12"/>
          </p:nvPr>
        </p:nvSpPr>
        <p:spPr/>
        <p:txBody>
          <a:bodyPr/>
          <a:lstStyle/>
          <a:p>
            <a:fld id="{A9066AF5-86CC-4159-855A-C057236591EC}" type="slidenum">
              <a:rPr lang="en-GB" smtClean="0"/>
              <a:pPr/>
              <a:t>30</a:t>
            </a:fld>
            <a:endParaRPr lang="en-GB"/>
          </a:p>
        </p:txBody>
      </p:sp>
    </p:spTree>
    <p:extLst>
      <p:ext uri="{BB962C8B-B14F-4D97-AF65-F5344CB8AC3E}">
        <p14:creationId xmlns:p14="http://schemas.microsoft.com/office/powerpoint/2010/main" val="2387842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nature of community practice</a:t>
            </a:r>
          </a:p>
        </p:txBody>
      </p:sp>
      <p:sp>
        <p:nvSpPr>
          <p:cNvPr id="3" name="Content Placeholder 2"/>
          <p:cNvSpPr>
            <a:spLocks noGrp="1"/>
          </p:cNvSpPr>
          <p:nvPr>
            <p:ph sz="half" idx="1"/>
          </p:nvPr>
        </p:nvSpPr>
        <p:spPr/>
        <p:txBody>
          <a:bodyPr>
            <a:normAutofit fontScale="92500"/>
          </a:bodyPr>
          <a:lstStyle/>
          <a:p>
            <a:r>
              <a:rPr lang="en-GB" sz="2800" dirty="0"/>
              <a:t>Particularly important in deprived areas where there are many stressors on the community:</a:t>
            </a:r>
          </a:p>
          <a:p>
            <a:endParaRPr lang="en-GB" sz="2800" dirty="0"/>
          </a:p>
          <a:p>
            <a:pPr lvl="2">
              <a:buFont typeface="Courier New" panose="02070309020205020404" pitchFamily="49" charset="0"/>
              <a:buChar char="o"/>
            </a:pPr>
            <a:r>
              <a:rPr lang="en-GB" sz="2800" dirty="0"/>
              <a:t>High unemployment</a:t>
            </a:r>
          </a:p>
          <a:p>
            <a:pPr lvl="2">
              <a:buFont typeface="Courier New" panose="02070309020205020404" pitchFamily="49" charset="0"/>
              <a:buChar char="o"/>
            </a:pPr>
            <a:r>
              <a:rPr lang="en-GB" sz="2800" dirty="0"/>
              <a:t>High crime</a:t>
            </a:r>
          </a:p>
          <a:p>
            <a:pPr lvl="2">
              <a:buFont typeface="Courier New" panose="02070309020205020404" pitchFamily="49" charset="0"/>
              <a:buChar char="o"/>
            </a:pPr>
            <a:r>
              <a:rPr lang="en-GB" sz="2800" dirty="0"/>
              <a:t>Poor health</a:t>
            </a:r>
          </a:p>
          <a:p>
            <a:pPr lvl="2">
              <a:buFont typeface="Courier New" panose="02070309020205020404" pitchFamily="49" charset="0"/>
              <a:buChar char="o"/>
            </a:pPr>
            <a:r>
              <a:rPr lang="en-GB" sz="2800" dirty="0"/>
              <a:t>Poor education</a:t>
            </a:r>
          </a:p>
          <a:p>
            <a:pPr lvl="2">
              <a:buFont typeface="Courier New" panose="02070309020205020404" pitchFamily="49" charset="0"/>
              <a:buChar char="o"/>
            </a:pPr>
            <a:r>
              <a:rPr lang="en-GB" sz="2800" dirty="0"/>
              <a:t>Environmental issues</a:t>
            </a:r>
          </a:p>
        </p:txBody>
      </p:sp>
      <p:sp>
        <p:nvSpPr>
          <p:cNvPr id="4" name="Content Placeholder 3"/>
          <p:cNvSpPr>
            <a:spLocks noGrp="1"/>
          </p:cNvSpPr>
          <p:nvPr>
            <p:ph sz="half" idx="2"/>
          </p:nvPr>
        </p:nvSpPr>
        <p:spPr/>
        <p:txBody>
          <a:bodyPr>
            <a:normAutofit fontScale="92500"/>
          </a:bodyPr>
          <a:lstStyle/>
          <a:p>
            <a:r>
              <a:rPr lang="en-GB" sz="2800" dirty="0"/>
              <a:t>Support communities with their own issues</a:t>
            </a:r>
          </a:p>
          <a:p>
            <a:r>
              <a:rPr lang="en-GB" sz="2800" dirty="0"/>
              <a:t>People often blame the ‘authorities’ and criticism of public services is a sensitive area</a:t>
            </a:r>
          </a:p>
          <a:p>
            <a:r>
              <a:rPr lang="en-GB" sz="2800" dirty="0"/>
              <a:t>Politicians are often targeted for criticism too</a:t>
            </a:r>
          </a:p>
          <a:p>
            <a:r>
              <a:rPr lang="en-GB" sz="2800" dirty="0"/>
              <a:t>Navigating tensions and diplomacy are essential skills</a:t>
            </a:r>
          </a:p>
        </p:txBody>
      </p:sp>
      <p:sp>
        <p:nvSpPr>
          <p:cNvPr id="5" name="Slide Number Placeholder 4"/>
          <p:cNvSpPr>
            <a:spLocks noGrp="1"/>
          </p:cNvSpPr>
          <p:nvPr>
            <p:ph type="sldNum" sz="quarter" idx="12"/>
          </p:nvPr>
        </p:nvSpPr>
        <p:spPr/>
        <p:txBody>
          <a:bodyPr/>
          <a:lstStyle/>
          <a:p>
            <a:fld id="{A9066AF5-86CC-4159-855A-C057236591EC}" type="slidenum">
              <a:rPr lang="en-GB" smtClean="0"/>
              <a:pPr/>
              <a:t>31</a:t>
            </a:fld>
            <a:endParaRPr lang="en-GB"/>
          </a:p>
        </p:txBody>
      </p:sp>
    </p:spTree>
    <p:extLst>
      <p:ext uri="{BB962C8B-B14F-4D97-AF65-F5344CB8AC3E}">
        <p14:creationId xmlns:p14="http://schemas.microsoft.com/office/powerpoint/2010/main" val="2959682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95817"/>
            <a:ext cx="4613766" cy="5597412"/>
          </a:xfrm>
          <a:prstGeom prst="rect">
            <a:avLst/>
          </a:prstGeom>
        </p:spPr>
      </p:pic>
      <p:pic>
        <p:nvPicPr>
          <p:cNvPr id="6" name="Picture 5"/>
          <p:cNvPicPr>
            <a:picLocks noChangeAspect="1"/>
          </p:cNvPicPr>
          <p:nvPr/>
        </p:nvPicPr>
        <p:blipFill>
          <a:blip r:embed="rId3"/>
          <a:stretch>
            <a:fillRect/>
          </a:stretch>
        </p:blipFill>
        <p:spPr>
          <a:xfrm>
            <a:off x="2965761" y="0"/>
            <a:ext cx="9123266" cy="5987143"/>
          </a:xfrm>
          <a:prstGeom prst="rect">
            <a:avLst/>
          </a:prstGeom>
        </p:spPr>
      </p:pic>
      <p:sp>
        <p:nvSpPr>
          <p:cNvPr id="2" name="Slide Number Placeholder 1"/>
          <p:cNvSpPr>
            <a:spLocks noGrp="1"/>
          </p:cNvSpPr>
          <p:nvPr>
            <p:ph type="sldNum" sz="quarter" idx="12"/>
          </p:nvPr>
        </p:nvSpPr>
        <p:spPr/>
        <p:txBody>
          <a:bodyPr/>
          <a:lstStyle/>
          <a:p>
            <a:fld id="{A9066AF5-86CC-4159-855A-C057236591EC}" type="slidenum">
              <a:rPr lang="en-GB" smtClean="0"/>
              <a:pPr/>
              <a:t>32</a:t>
            </a:fld>
            <a:endParaRPr lang="en-GB"/>
          </a:p>
        </p:txBody>
      </p:sp>
    </p:spTree>
    <p:extLst>
      <p:ext uri="{BB962C8B-B14F-4D97-AF65-F5344CB8AC3E}">
        <p14:creationId xmlns:p14="http://schemas.microsoft.com/office/powerpoint/2010/main" val="1217779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more realistic approach?</a:t>
            </a:r>
          </a:p>
        </p:txBody>
      </p:sp>
      <p:sp>
        <p:nvSpPr>
          <p:cNvPr id="3" name="Content Placeholder 2"/>
          <p:cNvSpPr>
            <a:spLocks noGrp="1"/>
          </p:cNvSpPr>
          <p:nvPr>
            <p:ph idx="1"/>
          </p:nvPr>
        </p:nvSpPr>
        <p:spPr>
          <a:xfrm>
            <a:off x="544287" y="1845734"/>
            <a:ext cx="7761514" cy="4326466"/>
          </a:xfrm>
          <a:solidFill>
            <a:srgbClr val="FFFF00"/>
          </a:solidFill>
          <a:ln w="38100">
            <a:solidFill>
              <a:srgbClr val="0070C0"/>
            </a:solidFill>
          </a:ln>
        </p:spPr>
        <p:txBody>
          <a:bodyPr>
            <a:normAutofit/>
          </a:bodyPr>
          <a:lstStyle/>
          <a:p>
            <a:r>
              <a:rPr lang="en-GB" sz="2800" dirty="0"/>
              <a:t>‘It is more realistic to see the state in a democratic society as a mechanism for decision making which must respond to different, often conflicting opinions and interests, and this view will reveal more options for change.</a:t>
            </a:r>
          </a:p>
          <a:p>
            <a:r>
              <a:rPr lang="en-GB" sz="2800" dirty="0"/>
              <a:t>Democracy is about striving constantly to establish equity between all interests</a:t>
            </a:r>
          </a:p>
          <a:p>
            <a:r>
              <a:rPr lang="en-GB" sz="2800" dirty="0"/>
              <a:t>Working for this is a never-ending job, and community practice is a key part of this process.’ [41]</a:t>
            </a:r>
          </a:p>
        </p:txBody>
      </p:sp>
      <p:pic>
        <p:nvPicPr>
          <p:cNvPr id="4" name="Picture 3"/>
          <p:cNvPicPr>
            <a:picLocks noChangeAspect="1"/>
          </p:cNvPicPr>
          <p:nvPr/>
        </p:nvPicPr>
        <p:blipFill>
          <a:blip r:embed="rId2"/>
          <a:stretch>
            <a:fillRect/>
          </a:stretch>
        </p:blipFill>
        <p:spPr>
          <a:xfrm>
            <a:off x="8403970" y="2416630"/>
            <a:ext cx="3788030" cy="2521130"/>
          </a:xfrm>
          <a:prstGeom prst="rect">
            <a:avLst/>
          </a:prstGeom>
        </p:spPr>
      </p:pic>
      <p:sp>
        <p:nvSpPr>
          <p:cNvPr id="5" name="Slide Number Placeholder 4"/>
          <p:cNvSpPr>
            <a:spLocks noGrp="1"/>
          </p:cNvSpPr>
          <p:nvPr>
            <p:ph type="sldNum" sz="quarter" idx="12"/>
          </p:nvPr>
        </p:nvSpPr>
        <p:spPr/>
        <p:txBody>
          <a:bodyPr/>
          <a:lstStyle/>
          <a:p>
            <a:fld id="{A9066AF5-86CC-4159-855A-C057236591EC}" type="slidenum">
              <a:rPr lang="en-GB" smtClean="0"/>
              <a:pPr/>
              <a:t>33</a:t>
            </a:fld>
            <a:endParaRPr lang="en-GB"/>
          </a:p>
        </p:txBody>
      </p:sp>
    </p:spTree>
    <p:extLst>
      <p:ext uri="{BB962C8B-B14F-4D97-AF65-F5344CB8AC3E}">
        <p14:creationId xmlns:p14="http://schemas.microsoft.com/office/powerpoint/2010/main" val="7646587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76666" y="391886"/>
            <a:ext cx="11828100" cy="5861829"/>
          </a:xfrm>
          <a:prstGeom prst="rect">
            <a:avLst/>
          </a:prstGeom>
        </p:spPr>
      </p:pic>
      <p:sp>
        <p:nvSpPr>
          <p:cNvPr id="2" name="Slide Number Placeholder 1"/>
          <p:cNvSpPr>
            <a:spLocks noGrp="1"/>
          </p:cNvSpPr>
          <p:nvPr>
            <p:ph type="sldNum" sz="quarter" idx="12"/>
          </p:nvPr>
        </p:nvSpPr>
        <p:spPr/>
        <p:txBody>
          <a:bodyPr/>
          <a:lstStyle/>
          <a:p>
            <a:fld id="{A9066AF5-86CC-4159-855A-C057236591EC}" type="slidenum">
              <a:rPr lang="en-GB" smtClean="0"/>
              <a:pPr/>
              <a:t>34</a:t>
            </a:fld>
            <a:endParaRPr lang="en-GB"/>
          </a:p>
        </p:txBody>
      </p:sp>
    </p:spTree>
    <p:extLst>
      <p:ext uri="{BB962C8B-B14F-4D97-AF65-F5344CB8AC3E}">
        <p14:creationId xmlns:p14="http://schemas.microsoft.com/office/powerpoint/2010/main" val="8813096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What happens in communities? </a:t>
            </a:r>
            <a:br>
              <a:rPr lang="en-GB" dirty="0"/>
            </a:br>
            <a:r>
              <a:rPr lang="en-GB" dirty="0"/>
              <a:t>[49-76]</a:t>
            </a:r>
          </a:p>
        </p:txBody>
      </p:sp>
      <p:sp>
        <p:nvSpPr>
          <p:cNvPr id="3" name="Content Placeholder 2"/>
          <p:cNvSpPr>
            <a:spLocks noGrp="1"/>
          </p:cNvSpPr>
          <p:nvPr>
            <p:ph sz="half" idx="1"/>
          </p:nvPr>
        </p:nvSpPr>
        <p:spPr/>
        <p:txBody>
          <a:bodyPr>
            <a:noAutofit/>
          </a:bodyPr>
          <a:lstStyle/>
          <a:p>
            <a:r>
              <a:rPr lang="en-GB" sz="2800" dirty="0" err="1"/>
              <a:t>Townhill</a:t>
            </a:r>
            <a:r>
              <a:rPr lang="en-GB" sz="2800" dirty="0"/>
              <a:t>, Swansea</a:t>
            </a:r>
          </a:p>
          <a:p>
            <a:r>
              <a:rPr lang="en-GB" sz="2800" dirty="0"/>
              <a:t>Blyth Valley, Northumberland</a:t>
            </a:r>
          </a:p>
          <a:p>
            <a:r>
              <a:rPr lang="en-GB" sz="2800" dirty="0"/>
              <a:t>Southwark</a:t>
            </a:r>
          </a:p>
          <a:p>
            <a:r>
              <a:rPr lang="en-GB" sz="2800" dirty="0"/>
              <a:t>Ashton, Tameside</a:t>
            </a:r>
          </a:p>
          <a:p>
            <a:r>
              <a:rPr lang="en-GB" sz="2800" dirty="0" err="1"/>
              <a:t>Wrexhan</a:t>
            </a:r>
            <a:r>
              <a:rPr lang="en-GB" sz="2800" dirty="0"/>
              <a:t>, </a:t>
            </a:r>
            <a:r>
              <a:rPr lang="en-GB" sz="2800" dirty="0" err="1"/>
              <a:t>Maelor</a:t>
            </a:r>
            <a:endParaRPr lang="en-GB" sz="2800" dirty="0"/>
          </a:p>
          <a:p>
            <a:r>
              <a:rPr lang="en-GB" sz="2800" dirty="0" err="1"/>
              <a:t>Townstal</a:t>
            </a:r>
            <a:r>
              <a:rPr lang="en-GB" sz="2800" dirty="0"/>
              <a:t> Community Partnership</a:t>
            </a:r>
          </a:p>
        </p:txBody>
      </p:sp>
      <p:sp>
        <p:nvSpPr>
          <p:cNvPr id="5" name="Content Placeholder 4"/>
          <p:cNvSpPr>
            <a:spLocks noGrp="1"/>
          </p:cNvSpPr>
          <p:nvPr>
            <p:ph sz="half" idx="2"/>
          </p:nvPr>
        </p:nvSpPr>
        <p:spPr>
          <a:xfrm>
            <a:off x="6439988" y="1845735"/>
            <a:ext cx="5752011" cy="4385248"/>
          </a:xfrm>
        </p:spPr>
        <p:txBody>
          <a:bodyPr>
            <a:noAutofit/>
          </a:bodyPr>
          <a:lstStyle/>
          <a:p>
            <a:r>
              <a:rPr lang="en-GB" sz="2800" dirty="0"/>
              <a:t>£6.3m sustainable investment</a:t>
            </a:r>
          </a:p>
          <a:p>
            <a:r>
              <a:rPr lang="en-GB" sz="2800" dirty="0"/>
              <a:t>Remarkable turnaround</a:t>
            </a:r>
          </a:p>
          <a:p>
            <a:r>
              <a:rPr lang="en-GB" sz="2800" dirty="0"/>
              <a:t>Greater community spirit and activity</a:t>
            </a:r>
          </a:p>
          <a:p>
            <a:r>
              <a:rPr lang="en-GB" sz="2800" dirty="0"/>
              <a:t>New community organisations</a:t>
            </a:r>
          </a:p>
          <a:p>
            <a:r>
              <a:rPr lang="en-GB" sz="2800" dirty="0"/>
              <a:t>Self-help ethos</a:t>
            </a:r>
          </a:p>
          <a:p>
            <a:r>
              <a:rPr lang="en-GB" sz="2800" dirty="0"/>
              <a:t>Supporting each other</a:t>
            </a:r>
          </a:p>
          <a:p>
            <a:r>
              <a:rPr lang="en-GB" sz="2800" dirty="0"/>
              <a:t>Influencing public service</a:t>
            </a:r>
          </a:p>
          <a:p>
            <a:r>
              <a:rPr lang="en-GB" sz="2800" dirty="0"/>
              <a:t>Reshaping service delivery</a:t>
            </a:r>
          </a:p>
        </p:txBody>
      </p:sp>
      <p:cxnSp>
        <p:nvCxnSpPr>
          <p:cNvPr id="7" name="Straight Arrow Connector 6"/>
          <p:cNvCxnSpPr/>
          <p:nvPr/>
        </p:nvCxnSpPr>
        <p:spPr>
          <a:xfrm>
            <a:off x="4114800" y="2090057"/>
            <a:ext cx="2325188" cy="13063"/>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sp>
        <p:nvSpPr>
          <p:cNvPr id="9" name="Right Brace 8"/>
          <p:cNvSpPr/>
          <p:nvPr/>
        </p:nvSpPr>
        <p:spPr>
          <a:xfrm>
            <a:off x="5695406" y="1845734"/>
            <a:ext cx="744583" cy="4293809"/>
          </a:xfrm>
          <a:prstGeom prst="rightBrace">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 name="Slide Number Placeholder 3"/>
          <p:cNvSpPr>
            <a:spLocks noGrp="1"/>
          </p:cNvSpPr>
          <p:nvPr>
            <p:ph type="sldNum" sz="quarter" idx="12"/>
          </p:nvPr>
        </p:nvSpPr>
        <p:spPr/>
        <p:txBody>
          <a:bodyPr/>
          <a:lstStyle/>
          <a:p>
            <a:fld id="{A9066AF5-86CC-4159-855A-C057236591EC}" type="slidenum">
              <a:rPr lang="en-GB" smtClean="0"/>
              <a:pPr/>
              <a:t>35</a:t>
            </a:fld>
            <a:endParaRPr lang="en-GB"/>
          </a:p>
        </p:txBody>
      </p:sp>
    </p:spTree>
    <p:extLst>
      <p:ext uri="{BB962C8B-B14F-4D97-AF65-F5344CB8AC3E}">
        <p14:creationId xmlns:p14="http://schemas.microsoft.com/office/powerpoint/2010/main" val="3124326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Effect transition="in" filter="fade">
                                      <p:cBhvr>
                                        <p:cTn id="21" dur="1000"/>
                                        <p:tgtEl>
                                          <p:spTgt spid="5">
                                            <p:txEl>
                                              <p:pRg st="0" end="0"/>
                                            </p:txEl>
                                          </p:spTgt>
                                        </p:tgtEl>
                                      </p:cBhvr>
                                    </p:animEffect>
                                    <p:anim calcmode="lin" valueType="num">
                                      <p:cBhvr>
                                        <p:cTn id="22"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1" end="1"/>
                                            </p:txEl>
                                          </p:spTgt>
                                        </p:tgtEl>
                                        <p:attrNameLst>
                                          <p:attrName>style.visibility</p:attrName>
                                        </p:attrNameLst>
                                      </p:cBhvr>
                                      <p:to>
                                        <p:strVal val="visible"/>
                                      </p:to>
                                    </p:set>
                                    <p:animEffect transition="in" filter="fade">
                                      <p:cBhvr>
                                        <p:cTn id="28" dur="1000"/>
                                        <p:tgtEl>
                                          <p:spTgt spid="5">
                                            <p:txEl>
                                              <p:pRg st="1" end="1"/>
                                            </p:txEl>
                                          </p:spTgt>
                                        </p:tgtEl>
                                      </p:cBhvr>
                                    </p:animEffect>
                                    <p:anim calcmode="lin" valueType="num">
                                      <p:cBhvr>
                                        <p:cTn id="29"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animEffect transition="in" filter="fade">
                                      <p:cBhvr>
                                        <p:cTn id="35" dur="1000"/>
                                        <p:tgtEl>
                                          <p:spTgt spid="5">
                                            <p:txEl>
                                              <p:pRg st="2" end="2"/>
                                            </p:txEl>
                                          </p:spTgt>
                                        </p:tgtEl>
                                      </p:cBhvr>
                                    </p:animEffect>
                                    <p:anim calcmode="lin" valueType="num">
                                      <p:cBhvr>
                                        <p:cTn id="3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3" end="3"/>
                                            </p:txEl>
                                          </p:spTgt>
                                        </p:tgtEl>
                                        <p:attrNameLst>
                                          <p:attrName>style.visibility</p:attrName>
                                        </p:attrNameLst>
                                      </p:cBhvr>
                                      <p:to>
                                        <p:strVal val="visible"/>
                                      </p:to>
                                    </p:set>
                                    <p:animEffect transition="in" filter="fade">
                                      <p:cBhvr>
                                        <p:cTn id="42" dur="1000"/>
                                        <p:tgtEl>
                                          <p:spTgt spid="5">
                                            <p:txEl>
                                              <p:pRg st="3" end="3"/>
                                            </p:txEl>
                                          </p:spTgt>
                                        </p:tgtEl>
                                      </p:cBhvr>
                                    </p:animEffect>
                                    <p:anim calcmode="lin" valueType="num">
                                      <p:cBhvr>
                                        <p:cTn id="4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4" end="4"/>
                                            </p:txEl>
                                          </p:spTgt>
                                        </p:tgtEl>
                                        <p:attrNameLst>
                                          <p:attrName>style.visibility</p:attrName>
                                        </p:attrNameLst>
                                      </p:cBhvr>
                                      <p:to>
                                        <p:strVal val="visible"/>
                                      </p:to>
                                    </p:set>
                                    <p:animEffect transition="in" filter="fade">
                                      <p:cBhvr>
                                        <p:cTn id="49" dur="1000"/>
                                        <p:tgtEl>
                                          <p:spTgt spid="5">
                                            <p:txEl>
                                              <p:pRg st="4" end="4"/>
                                            </p:txEl>
                                          </p:spTgt>
                                        </p:tgtEl>
                                      </p:cBhvr>
                                    </p:animEffect>
                                    <p:anim calcmode="lin" valueType="num">
                                      <p:cBhvr>
                                        <p:cTn id="50"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5">
                                            <p:txEl>
                                              <p:pRg st="5" end="5"/>
                                            </p:txEl>
                                          </p:spTgt>
                                        </p:tgtEl>
                                        <p:attrNameLst>
                                          <p:attrName>style.visibility</p:attrName>
                                        </p:attrNameLst>
                                      </p:cBhvr>
                                      <p:to>
                                        <p:strVal val="visible"/>
                                      </p:to>
                                    </p:set>
                                    <p:animEffect transition="in" filter="fade">
                                      <p:cBhvr>
                                        <p:cTn id="56" dur="1000"/>
                                        <p:tgtEl>
                                          <p:spTgt spid="5">
                                            <p:txEl>
                                              <p:pRg st="5" end="5"/>
                                            </p:txEl>
                                          </p:spTgt>
                                        </p:tgtEl>
                                      </p:cBhvr>
                                    </p:animEffect>
                                    <p:anim calcmode="lin" valueType="num">
                                      <p:cBhvr>
                                        <p:cTn id="57"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58"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5">
                                            <p:txEl>
                                              <p:pRg st="6" end="6"/>
                                            </p:txEl>
                                          </p:spTgt>
                                        </p:tgtEl>
                                        <p:attrNameLst>
                                          <p:attrName>style.visibility</p:attrName>
                                        </p:attrNameLst>
                                      </p:cBhvr>
                                      <p:to>
                                        <p:strVal val="visible"/>
                                      </p:to>
                                    </p:set>
                                    <p:animEffect transition="in" filter="fade">
                                      <p:cBhvr>
                                        <p:cTn id="63" dur="1000"/>
                                        <p:tgtEl>
                                          <p:spTgt spid="5">
                                            <p:txEl>
                                              <p:pRg st="6" end="6"/>
                                            </p:txEl>
                                          </p:spTgt>
                                        </p:tgtEl>
                                      </p:cBhvr>
                                    </p:animEffect>
                                    <p:anim calcmode="lin" valueType="num">
                                      <p:cBhvr>
                                        <p:cTn id="64"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65"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5">
                                            <p:txEl>
                                              <p:pRg st="7" end="7"/>
                                            </p:txEl>
                                          </p:spTgt>
                                        </p:tgtEl>
                                        <p:attrNameLst>
                                          <p:attrName>style.visibility</p:attrName>
                                        </p:attrNameLst>
                                      </p:cBhvr>
                                      <p:to>
                                        <p:strVal val="visible"/>
                                      </p:to>
                                    </p:set>
                                    <p:animEffect transition="in" filter="fade">
                                      <p:cBhvr>
                                        <p:cTn id="70" dur="1000"/>
                                        <p:tgtEl>
                                          <p:spTgt spid="5">
                                            <p:txEl>
                                              <p:pRg st="7" end="7"/>
                                            </p:txEl>
                                          </p:spTgt>
                                        </p:tgtEl>
                                      </p:cBhvr>
                                    </p:animEffect>
                                    <p:anim calcmode="lin" valueType="num">
                                      <p:cBhvr>
                                        <p:cTn id="71"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72"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9"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 blocks – community groups</a:t>
            </a:r>
          </a:p>
        </p:txBody>
      </p:sp>
      <p:sp>
        <p:nvSpPr>
          <p:cNvPr id="3" name="Content Placeholder 2"/>
          <p:cNvSpPr>
            <a:spLocks noGrp="1"/>
          </p:cNvSpPr>
          <p:nvPr>
            <p:ph idx="1"/>
          </p:nvPr>
        </p:nvSpPr>
        <p:spPr/>
        <p:txBody>
          <a:bodyPr>
            <a:normAutofit/>
          </a:bodyPr>
          <a:lstStyle/>
          <a:p>
            <a:pPr>
              <a:buFont typeface="Courier New" panose="02070309020205020404" pitchFamily="49" charset="0"/>
              <a:buChar char="o"/>
            </a:pPr>
            <a:r>
              <a:rPr lang="en-GB" sz="2800" dirty="0"/>
              <a:t>Small</a:t>
            </a:r>
          </a:p>
          <a:p>
            <a:pPr>
              <a:buFont typeface="Courier New" panose="02070309020205020404" pitchFamily="49" charset="0"/>
              <a:buChar char="o"/>
            </a:pPr>
            <a:r>
              <a:rPr lang="en-GB" sz="2800" dirty="0"/>
              <a:t>Members of the local neighbourhood</a:t>
            </a:r>
          </a:p>
          <a:p>
            <a:pPr>
              <a:buFont typeface="Courier New" panose="02070309020205020404" pitchFamily="49" charset="0"/>
              <a:buChar char="o"/>
            </a:pPr>
            <a:r>
              <a:rPr lang="en-GB" sz="2800" dirty="0"/>
              <a:t>Wholly or almost wholly on voluntary input</a:t>
            </a:r>
          </a:p>
          <a:p>
            <a:pPr>
              <a:buFont typeface="Courier New" panose="02070309020205020404" pitchFamily="49" charset="0"/>
              <a:buChar char="o"/>
            </a:pPr>
            <a:r>
              <a:rPr lang="en-GB" sz="2800" dirty="0"/>
              <a:t>Informal service for their members and those around them</a:t>
            </a:r>
          </a:p>
          <a:p>
            <a:pPr>
              <a:buFont typeface="Courier New" panose="02070309020205020404" pitchFamily="49" charset="0"/>
              <a:buChar char="o"/>
            </a:pPr>
            <a:r>
              <a:rPr lang="en-GB" sz="2800" dirty="0"/>
              <a:t>Rely on small, usually self-generated incomes</a:t>
            </a:r>
          </a:p>
          <a:p>
            <a:pPr>
              <a:buFont typeface="Courier New" panose="02070309020205020404" pitchFamily="49" charset="0"/>
              <a:buChar char="o"/>
            </a:pPr>
            <a:r>
              <a:rPr lang="en-GB" sz="2800" dirty="0"/>
              <a:t>Not necessary known outside their own membership</a:t>
            </a:r>
          </a:p>
          <a:p>
            <a:pPr>
              <a:buFont typeface="Courier New" panose="02070309020205020404" pitchFamily="49" charset="0"/>
              <a:buChar char="o"/>
            </a:pPr>
            <a:r>
              <a:rPr lang="en-GB" sz="2800" dirty="0"/>
              <a:t>Perhaps not known to others who live nearby [54]</a:t>
            </a:r>
          </a:p>
        </p:txBody>
      </p:sp>
      <p:sp>
        <p:nvSpPr>
          <p:cNvPr id="4" name="Slide Number Placeholder 3"/>
          <p:cNvSpPr>
            <a:spLocks noGrp="1"/>
          </p:cNvSpPr>
          <p:nvPr>
            <p:ph type="sldNum" sz="quarter" idx="12"/>
          </p:nvPr>
        </p:nvSpPr>
        <p:spPr/>
        <p:txBody>
          <a:bodyPr/>
          <a:lstStyle/>
          <a:p>
            <a:fld id="{A9066AF5-86CC-4159-855A-C057236591EC}" type="slidenum">
              <a:rPr lang="en-GB" smtClean="0"/>
              <a:pPr/>
              <a:t>36</a:t>
            </a:fld>
            <a:endParaRPr lang="en-GB"/>
          </a:p>
        </p:txBody>
      </p:sp>
    </p:spTree>
    <p:extLst>
      <p:ext uri="{BB962C8B-B14F-4D97-AF65-F5344CB8AC3E}">
        <p14:creationId xmlns:p14="http://schemas.microsoft.com/office/powerpoint/2010/main" val="41058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ext uri="{D42A27DB-BD31-4B8C-83A1-F6EECF244321}">
                <p14:modId xmlns:p14="http://schemas.microsoft.com/office/powerpoint/2010/main" val="589740135"/>
              </p:ext>
            </p:extLst>
          </p:nvPr>
        </p:nvGraphicFramePr>
        <p:xfrm>
          <a:off x="1763485" y="0"/>
          <a:ext cx="11469189" cy="63746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4"/>
          <p:cNvSpPr>
            <a:spLocks noGrp="1"/>
          </p:cNvSpPr>
          <p:nvPr>
            <p:ph type="title" idx="4294967295"/>
          </p:nvPr>
        </p:nvSpPr>
        <p:spPr>
          <a:xfrm>
            <a:off x="0" y="287338"/>
            <a:ext cx="4480560" cy="3252696"/>
          </a:xfrm>
        </p:spPr>
        <p:txBody>
          <a:bodyPr>
            <a:normAutofit/>
          </a:bodyPr>
          <a:lstStyle/>
          <a:p>
            <a:r>
              <a:rPr lang="en-GB" dirty="0"/>
              <a:t>Functions of community groups</a:t>
            </a:r>
          </a:p>
        </p:txBody>
      </p:sp>
      <p:sp>
        <p:nvSpPr>
          <p:cNvPr id="2" name="Slide Number Placeholder 1"/>
          <p:cNvSpPr>
            <a:spLocks noGrp="1"/>
          </p:cNvSpPr>
          <p:nvPr>
            <p:ph type="sldNum" sz="quarter" idx="12"/>
          </p:nvPr>
        </p:nvSpPr>
        <p:spPr/>
        <p:txBody>
          <a:bodyPr/>
          <a:lstStyle/>
          <a:p>
            <a:fld id="{A9066AF5-86CC-4159-855A-C057236591EC}" type="slidenum">
              <a:rPr lang="en-GB" smtClean="0"/>
              <a:pPr/>
              <a:t>37</a:t>
            </a:fld>
            <a:endParaRPr lang="en-GB"/>
          </a:p>
        </p:txBody>
      </p:sp>
    </p:spTree>
    <p:extLst>
      <p:ext uri="{BB962C8B-B14F-4D97-AF65-F5344CB8AC3E}">
        <p14:creationId xmlns:p14="http://schemas.microsoft.com/office/powerpoint/2010/main" val="2713230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graphicEl>
                                              <a:dgm id="{4843A5A0-0A1B-471B-9744-C741AD18DA1F}"/>
                                            </p:graphicEl>
                                          </p:spTgt>
                                        </p:tgtEl>
                                        <p:attrNameLst>
                                          <p:attrName>style.visibility</p:attrName>
                                        </p:attrNameLst>
                                      </p:cBhvr>
                                      <p:to>
                                        <p:strVal val="visible"/>
                                      </p:to>
                                    </p:set>
                                    <p:animEffect transition="in" filter="fade">
                                      <p:cBhvr>
                                        <p:cTn id="7" dur="1000"/>
                                        <p:tgtEl>
                                          <p:spTgt spid="4">
                                            <p:graphicEl>
                                              <a:dgm id="{4843A5A0-0A1B-471B-9744-C741AD18DA1F}"/>
                                            </p:graphicEl>
                                          </p:spTgt>
                                        </p:tgtEl>
                                      </p:cBhvr>
                                    </p:animEffect>
                                    <p:anim calcmode="lin" valueType="num">
                                      <p:cBhvr>
                                        <p:cTn id="8" dur="1000" fill="hold"/>
                                        <p:tgtEl>
                                          <p:spTgt spid="4">
                                            <p:graphicEl>
                                              <a:dgm id="{4843A5A0-0A1B-471B-9744-C741AD18DA1F}"/>
                                            </p:graphicEl>
                                          </p:spTgt>
                                        </p:tgtEl>
                                        <p:attrNameLst>
                                          <p:attrName>ppt_x</p:attrName>
                                        </p:attrNameLst>
                                      </p:cBhvr>
                                      <p:tavLst>
                                        <p:tav tm="0">
                                          <p:val>
                                            <p:strVal val="#ppt_x"/>
                                          </p:val>
                                        </p:tav>
                                        <p:tav tm="100000">
                                          <p:val>
                                            <p:strVal val="#ppt_x"/>
                                          </p:val>
                                        </p:tav>
                                      </p:tavLst>
                                    </p:anim>
                                    <p:anim calcmode="lin" valueType="num">
                                      <p:cBhvr>
                                        <p:cTn id="9" dur="1000" fill="hold"/>
                                        <p:tgtEl>
                                          <p:spTgt spid="4">
                                            <p:graphicEl>
                                              <a:dgm id="{4843A5A0-0A1B-471B-9744-C741AD18DA1F}"/>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graphicEl>
                                              <a:dgm id="{2CFCF900-5CC3-4C89-996A-D20702163E54}"/>
                                            </p:graphicEl>
                                          </p:spTgt>
                                        </p:tgtEl>
                                        <p:attrNameLst>
                                          <p:attrName>style.visibility</p:attrName>
                                        </p:attrNameLst>
                                      </p:cBhvr>
                                      <p:to>
                                        <p:strVal val="visible"/>
                                      </p:to>
                                    </p:set>
                                    <p:animEffect transition="in" filter="fade">
                                      <p:cBhvr>
                                        <p:cTn id="14" dur="1000"/>
                                        <p:tgtEl>
                                          <p:spTgt spid="4">
                                            <p:graphicEl>
                                              <a:dgm id="{2CFCF900-5CC3-4C89-996A-D20702163E54}"/>
                                            </p:graphicEl>
                                          </p:spTgt>
                                        </p:tgtEl>
                                      </p:cBhvr>
                                    </p:animEffect>
                                    <p:anim calcmode="lin" valueType="num">
                                      <p:cBhvr>
                                        <p:cTn id="15" dur="1000" fill="hold"/>
                                        <p:tgtEl>
                                          <p:spTgt spid="4">
                                            <p:graphicEl>
                                              <a:dgm id="{2CFCF900-5CC3-4C89-996A-D20702163E54}"/>
                                            </p:graphicEl>
                                          </p:spTgt>
                                        </p:tgtEl>
                                        <p:attrNameLst>
                                          <p:attrName>ppt_x</p:attrName>
                                        </p:attrNameLst>
                                      </p:cBhvr>
                                      <p:tavLst>
                                        <p:tav tm="0">
                                          <p:val>
                                            <p:strVal val="#ppt_x"/>
                                          </p:val>
                                        </p:tav>
                                        <p:tav tm="100000">
                                          <p:val>
                                            <p:strVal val="#ppt_x"/>
                                          </p:val>
                                        </p:tav>
                                      </p:tavLst>
                                    </p:anim>
                                    <p:anim calcmode="lin" valueType="num">
                                      <p:cBhvr>
                                        <p:cTn id="16" dur="1000" fill="hold"/>
                                        <p:tgtEl>
                                          <p:spTgt spid="4">
                                            <p:graphicEl>
                                              <a:dgm id="{2CFCF900-5CC3-4C89-996A-D20702163E54}"/>
                                            </p:graphic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4">
                                            <p:graphicEl>
                                              <a:dgm id="{9B917502-E6EA-4F4E-A05B-59CB5ACA2A5F}"/>
                                            </p:graphicEl>
                                          </p:spTgt>
                                        </p:tgtEl>
                                        <p:attrNameLst>
                                          <p:attrName>style.visibility</p:attrName>
                                        </p:attrNameLst>
                                      </p:cBhvr>
                                      <p:to>
                                        <p:strVal val="visible"/>
                                      </p:to>
                                    </p:set>
                                    <p:animEffect transition="in" filter="fade">
                                      <p:cBhvr>
                                        <p:cTn id="19" dur="1000"/>
                                        <p:tgtEl>
                                          <p:spTgt spid="4">
                                            <p:graphicEl>
                                              <a:dgm id="{9B917502-E6EA-4F4E-A05B-59CB5ACA2A5F}"/>
                                            </p:graphicEl>
                                          </p:spTgt>
                                        </p:tgtEl>
                                      </p:cBhvr>
                                    </p:animEffect>
                                    <p:anim calcmode="lin" valueType="num">
                                      <p:cBhvr>
                                        <p:cTn id="20" dur="1000" fill="hold"/>
                                        <p:tgtEl>
                                          <p:spTgt spid="4">
                                            <p:graphicEl>
                                              <a:dgm id="{9B917502-E6EA-4F4E-A05B-59CB5ACA2A5F}"/>
                                            </p:graphicEl>
                                          </p:spTgt>
                                        </p:tgtEl>
                                        <p:attrNameLst>
                                          <p:attrName>ppt_x</p:attrName>
                                        </p:attrNameLst>
                                      </p:cBhvr>
                                      <p:tavLst>
                                        <p:tav tm="0">
                                          <p:val>
                                            <p:strVal val="#ppt_x"/>
                                          </p:val>
                                        </p:tav>
                                        <p:tav tm="100000">
                                          <p:val>
                                            <p:strVal val="#ppt_x"/>
                                          </p:val>
                                        </p:tav>
                                      </p:tavLst>
                                    </p:anim>
                                    <p:anim calcmode="lin" valueType="num">
                                      <p:cBhvr>
                                        <p:cTn id="21" dur="1000" fill="hold"/>
                                        <p:tgtEl>
                                          <p:spTgt spid="4">
                                            <p:graphicEl>
                                              <a:dgm id="{9B917502-E6EA-4F4E-A05B-59CB5ACA2A5F}"/>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4">
                                            <p:graphicEl>
                                              <a:dgm id="{367348C3-416E-4F67-B9F8-A0AAD272A95D}"/>
                                            </p:graphicEl>
                                          </p:spTgt>
                                        </p:tgtEl>
                                        <p:attrNameLst>
                                          <p:attrName>style.visibility</p:attrName>
                                        </p:attrNameLst>
                                      </p:cBhvr>
                                      <p:to>
                                        <p:strVal val="visible"/>
                                      </p:to>
                                    </p:set>
                                    <p:animEffect transition="in" filter="fade">
                                      <p:cBhvr>
                                        <p:cTn id="26" dur="1000"/>
                                        <p:tgtEl>
                                          <p:spTgt spid="4">
                                            <p:graphicEl>
                                              <a:dgm id="{367348C3-416E-4F67-B9F8-A0AAD272A95D}"/>
                                            </p:graphicEl>
                                          </p:spTgt>
                                        </p:tgtEl>
                                      </p:cBhvr>
                                    </p:animEffect>
                                    <p:anim calcmode="lin" valueType="num">
                                      <p:cBhvr>
                                        <p:cTn id="27" dur="1000" fill="hold"/>
                                        <p:tgtEl>
                                          <p:spTgt spid="4">
                                            <p:graphicEl>
                                              <a:dgm id="{367348C3-416E-4F67-B9F8-A0AAD272A95D}"/>
                                            </p:graphicEl>
                                          </p:spTgt>
                                        </p:tgtEl>
                                        <p:attrNameLst>
                                          <p:attrName>ppt_x</p:attrName>
                                        </p:attrNameLst>
                                      </p:cBhvr>
                                      <p:tavLst>
                                        <p:tav tm="0">
                                          <p:val>
                                            <p:strVal val="#ppt_x"/>
                                          </p:val>
                                        </p:tav>
                                        <p:tav tm="100000">
                                          <p:val>
                                            <p:strVal val="#ppt_x"/>
                                          </p:val>
                                        </p:tav>
                                      </p:tavLst>
                                    </p:anim>
                                    <p:anim calcmode="lin" valueType="num">
                                      <p:cBhvr>
                                        <p:cTn id="28" dur="1000" fill="hold"/>
                                        <p:tgtEl>
                                          <p:spTgt spid="4">
                                            <p:graphicEl>
                                              <a:dgm id="{367348C3-416E-4F67-B9F8-A0AAD272A95D}"/>
                                            </p:graphic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4">
                                            <p:graphicEl>
                                              <a:dgm id="{24673804-C2E5-4079-A65C-EE810777D3D2}"/>
                                            </p:graphicEl>
                                          </p:spTgt>
                                        </p:tgtEl>
                                        <p:attrNameLst>
                                          <p:attrName>style.visibility</p:attrName>
                                        </p:attrNameLst>
                                      </p:cBhvr>
                                      <p:to>
                                        <p:strVal val="visible"/>
                                      </p:to>
                                    </p:set>
                                    <p:animEffect transition="in" filter="fade">
                                      <p:cBhvr>
                                        <p:cTn id="33" dur="1000"/>
                                        <p:tgtEl>
                                          <p:spTgt spid="4">
                                            <p:graphicEl>
                                              <a:dgm id="{24673804-C2E5-4079-A65C-EE810777D3D2}"/>
                                            </p:graphicEl>
                                          </p:spTgt>
                                        </p:tgtEl>
                                      </p:cBhvr>
                                    </p:animEffect>
                                    <p:anim calcmode="lin" valueType="num">
                                      <p:cBhvr>
                                        <p:cTn id="34" dur="1000" fill="hold"/>
                                        <p:tgtEl>
                                          <p:spTgt spid="4">
                                            <p:graphicEl>
                                              <a:dgm id="{24673804-C2E5-4079-A65C-EE810777D3D2}"/>
                                            </p:graphicEl>
                                          </p:spTgt>
                                        </p:tgtEl>
                                        <p:attrNameLst>
                                          <p:attrName>ppt_x</p:attrName>
                                        </p:attrNameLst>
                                      </p:cBhvr>
                                      <p:tavLst>
                                        <p:tav tm="0">
                                          <p:val>
                                            <p:strVal val="#ppt_x"/>
                                          </p:val>
                                        </p:tav>
                                        <p:tav tm="100000">
                                          <p:val>
                                            <p:strVal val="#ppt_x"/>
                                          </p:val>
                                        </p:tav>
                                      </p:tavLst>
                                    </p:anim>
                                    <p:anim calcmode="lin" valueType="num">
                                      <p:cBhvr>
                                        <p:cTn id="35" dur="1000" fill="hold"/>
                                        <p:tgtEl>
                                          <p:spTgt spid="4">
                                            <p:graphicEl>
                                              <a:dgm id="{24673804-C2E5-4079-A65C-EE810777D3D2}"/>
                                            </p:graphic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4">
                                            <p:graphicEl>
                                              <a:dgm id="{77CD0491-426E-45FA-B304-56FD5C92DB06}"/>
                                            </p:graphicEl>
                                          </p:spTgt>
                                        </p:tgtEl>
                                        <p:attrNameLst>
                                          <p:attrName>style.visibility</p:attrName>
                                        </p:attrNameLst>
                                      </p:cBhvr>
                                      <p:to>
                                        <p:strVal val="visible"/>
                                      </p:to>
                                    </p:set>
                                    <p:animEffect transition="in" filter="fade">
                                      <p:cBhvr>
                                        <p:cTn id="40" dur="1000"/>
                                        <p:tgtEl>
                                          <p:spTgt spid="4">
                                            <p:graphicEl>
                                              <a:dgm id="{77CD0491-426E-45FA-B304-56FD5C92DB06}"/>
                                            </p:graphicEl>
                                          </p:spTgt>
                                        </p:tgtEl>
                                      </p:cBhvr>
                                    </p:animEffect>
                                    <p:anim calcmode="lin" valueType="num">
                                      <p:cBhvr>
                                        <p:cTn id="41" dur="1000" fill="hold"/>
                                        <p:tgtEl>
                                          <p:spTgt spid="4">
                                            <p:graphicEl>
                                              <a:dgm id="{77CD0491-426E-45FA-B304-56FD5C92DB06}"/>
                                            </p:graphicEl>
                                          </p:spTgt>
                                        </p:tgtEl>
                                        <p:attrNameLst>
                                          <p:attrName>ppt_x</p:attrName>
                                        </p:attrNameLst>
                                      </p:cBhvr>
                                      <p:tavLst>
                                        <p:tav tm="0">
                                          <p:val>
                                            <p:strVal val="#ppt_x"/>
                                          </p:val>
                                        </p:tav>
                                        <p:tav tm="100000">
                                          <p:val>
                                            <p:strVal val="#ppt_x"/>
                                          </p:val>
                                        </p:tav>
                                      </p:tavLst>
                                    </p:anim>
                                    <p:anim calcmode="lin" valueType="num">
                                      <p:cBhvr>
                                        <p:cTn id="42" dur="1000" fill="hold"/>
                                        <p:tgtEl>
                                          <p:spTgt spid="4">
                                            <p:graphicEl>
                                              <a:dgm id="{77CD0491-426E-45FA-B304-56FD5C92DB06}"/>
                                            </p:graphic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4">
                                            <p:graphicEl>
                                              <a:dgm id="{B3369541-83EF-4CE4-8685-844D69BFBBBA}"/>
                                            </p:graphicEl>
                                          </p:spTgt>
                                        </p:tgtEl>
                                        <p:attrNameLst>
                                          <p:attrName>style.visibility</p:attrName>
                                        </p:attrNameLst>
                                      </p:cBhvr>
                                      <p:to>
                                        <p:strVal val="visible"/>
                                      </p:to>
                                    </p:set>
                                    <p:animEffect transition="in" filter="fade">
                                      <p:cBhvr>
                                        <p:cTn id="47" dur="1000"/>
                                        <p:tgtEl>
                                          <p:spTgt spid="4">
                                            <p:graphicEl>
                                              <a:dgm id="{B3369541-83EF-4CE4-8685-844D69BFBBBA}"/>
                                            </p:graphicEl>
                                          </p:spTgt>
                                        </p:tgtEl>
                                      </p:cBhvr>
                                    </p:animEffect>
                                    <p:anim calcmode="lin" valueType="num">
                                      <p:cBhvr>
                                        <p:cTn id="48" dur="1000" fill="hold"/>
                                        <p:tgtEl>
                                          <p:spTgt spid="4">
                                            <p:graphicEl>
                                              <a:dgm id="{B3369541-83EF-4CE4-8685-844D69BFBBBA}"/>
                                            </p:graphicEl>
                                          </p:spTgt>
                                        </p:tgtEl>
                                        <p:attrNameLst>
                                          <p:attrName>ppt_x</p:attrName>
                                        </p:attrNameLst>
                                      </p:cBhvr>
                                      <p:tavLst>
                                        <p:tav tm="0">
                                          <p:val>
                                            <p:strVal val="#ppt_x"/>
                                          </p:val>
                                        </p:tav>
                                        <p:tav tm="100000">
                                          <p:val>
                                            <p:strVal val="#ppt_x"/>
                                          </p:val>
                                        </p:tav>
                                      </p:tavLst>
                                    </p:anim>
                                    <p:anim calcmode="lin" valueType="num">
                                      <p:cBhvr>
                                        <p:cTn id="49" dur="1000" fill="hold"/>
                                        <p:tgtEl>
                                          <p:spTgt spid="4">
                                            <p:graphicEl>
                                              <a:dgm id="{B3369541-83EF-4CE4-8685-844D69BFBBBA}"/>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Groups and Councillors</a:t>
            </a:r>
          </a:p>
        </p:txBody>
      </p:sp>
      <p:sp>
        <p:nvSpPr>
          <p:cNvPr id="3" name="Content Placeholder 2"/>
          <p:cNvSpPr>
            <a:spLocks noGrp="1"/>
          </p:cNvSpPr>
          <p:nvPr>
            <p:ph idx="1"/>
          </p:nvPr>
        </p:nvSpPr>
        <p:spPr/>
        <p:txBody>
          <a:bodyPr>
            <a:normAutofit lnSpcReduction="10000"/>
          </a:bodyPr>
          <a:lstStyle/>
          <a:p>
            <a:r>
              <a:rPr lang="en-GB" sz="2800" dirty="0"/>
              <a:t>Groups should have open membership and be democratic</a:t>
            </a:r>
          </a:p>
          <a:p>
            <a:r>
              <a:rPr lang="en-GB" sz="2800" dirty="0"/>
              <a:t>Groups represent themselves, their own interests (sports, housing, older people, younger people, religious interests, environmental improvement etc.)</a:t>
            </a:r>
          </a:p>
          <a:p>
            <a:r>
              <a:rPr lang="en-GB" sz="2800" dirty="0"/>
              <a:t>Groups are not representative of the wider community</a:t>
            </a:r>
          </a:p>
          <a:p>
            <a:r>
              <a:rPr lang="en-GB" sz="2800" dirty="0"/>
              <a:t>Elected Councillors do represent the wider community, and are the Council’s representative in the community</a:t>
            </a:r>
          </a:p>
          <a:p>
            <a:r>
              <a:rPr lang="en-GB" sz="2800" dirty="0"/>
              <a:t>Councillors should be encouraged to work with groups and groups to work with councillors</a:t>
            </a:r>
          </a:p>
        </p:txBody>
      </p:sp>
      <p:pic>
        <p:nvPicPr>
          <p:cNvPr id="4" name="Picture 3"/>
          <p:cNvPicPr>
            <a:picLocks noChangeAspect="1"/>
          </p:cNvPicPr>
          <p:nvPr/>
        </p:nvPicPr>
        <p:blipFill>
          <a:blip r:embed="rId2"/>
          <a:stretch>
            <a:fillRect/>
          </a:stretch>
        </p:blipFill>
        <p:spPr>
          <a:xfrm>
            <a:off x="9833880" y="62259"/>
            <a:ext cx="2085975" cy="1675101"/>
          </a:xfrm>
          <a:prstGeom prst="rect">
            <a:avLst/>
          </a:prstGeom>
        </p:spPr>
      </p:pic>
      <p:sp>
        <p:nvSpPr>
          <p:cNvPr id="5" name="Slide Number Placeholder 4"/>
          <p:cNvSpPr>
            <a:spLocks noGrp="1"/>
          </p:cNvSpPr>
          <p:nvPr>
            <p:ph type="sldNum" sz="quarter" idx="12"/>
          </p:nvPr>
        </p:nvSpPr>
        <p:spPr/>
        <p:txBody>
          <a:bodyPr/>
          <a:lstStyle/>
          <a:p>
            <a:fld id="{A9066AF5-86CC-4159-855A-C057236591EC}" type="slidenum">
              <a:rPr lang="en-GB" smtClean="0"/>
              <a:pPr/>
              <a:t>38</a:t>
            </a:fld>
            <a:endParaRPr lang="en-GB"/>
          </a:p>
        </p:txBody>
      </p:sp>
    </p:spTree>
    <p:extLst>
      <p:ext uri="{BB962C8B-B14F-4D97-AF65-F5344CB8AC3E}">
        <p14:creationId xmlns:p14="http://schemas.microsoft.com/office/powerpoint/2010/main" val="2335413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Essential conditions for community groups</a:t>
            </a:r>
          </a:p>
        </p:txBody>
      </p:sp>
      <p:sp>
        <p:nvSpPr>
          <p:cNvPr id="3" name="Content Placeholder 2"/>
          <p:cNvSpPr>
            <a:spLocks noGrp="1"/>
          </p:cNvSpPr>
          <p:nvPr>
            <p:ph idx="1"/>
          </p:nvPr>
        </p:nvSpPr>
        <p:spPr>
          <a:xfrm>
            <a:off x="108857" y="2063448"/>
            <a:ext cx="7565571" cy="4130523"/>
          </a:xfrm>
        </p:spPr>
        <p:txBody>
          <a:bodyPr>
            <a:normAutofit/>
          </a:bodyPr>
          <a:lstStyle/>
          <a:p>
            <a:pPr marL="514350" indent="-514350">
              <a:buFont typeface="+mj-lt"/>
              <a:buAutoNum type="arabicPeriod"/>
            </a:pPr>
            <a:r>
              <a:rPr lang="en-GB" sz="2800" dirty="0"/>
              <a:t>Meeting space – accessible and welcoming to all</a:t>
            </a:r>
          </a:p>
          <a:p>
            <a:pPr marL="514350" indent="-514350">
              <a:buFont typeface="+mj-lt"/>
              <a:buAutoNum type="arabicPeriod"/>
            </a:pPr>
            <a:r>
              <a:rPr lang="en-GB" sz="2800" dirty="0" err="1"/>
              <a:t>Seedcorn</a:t>
            </a:r>
            <a:r>
              <a:rPr lang="en-GB" sz="2800" dirty="0"/>
              <a:t> funding</a:t>
            </a:r>
          </a:p>
          <a:p>
            <a:pPr marL="514350" indent="-514350">
              <a:buFont typeface="+mj-lt"/>
              <a:buAutoNum type="arabicPeriod"/>
            </a:pPr>
            <a:r>
              <a:rPr lang="en-GB" sz="2800" dirty="0"/>
              <a:t>Help with community development skills</a:t>
            </a:r>
          </a:p>
          <a:p>
            <a:pPr marL="514350" indent="-514350">
              <a:buFont typeface="+mj-lt"/>
              <a:buAutoNum type="arabicPeriod"/>
            </a:pPr>
            <a:r>
              <a:rPr lang="en-GB" sz="2800" dirty="0"/>
              <a:t>An inclusive forum – a network of community groups, a community association, a partnership or a company structure</a:t>
            </a:r>
          </a:p>
          <a:p>
            <a:pPr marL="514350" indent="-514350">
              <a:buFont typeface="+mj-lt"/>
              <a:buAutoNum type="arabicPeriod"/>
            </a:pPr>
            <a:r>
              <a:rPr lang="en-GB" sz="2800" dirty="0"/>
              <a:t>Learning opportunities for active citizenship</a:t>
            </a:r>
          </a:p>
        </p:txBody>
      </p:sp>
      <p:pic>
        <p:nvPicPr>
          <p:cNvPr id="4" name="Picture 3"/>
          <p:cNvPicPr>
            <a:picLocks noChangeAspect="1"/>
          </p:cNvPicPr>
          <p:nvPr/>
        </p:nvPicPr>
        <p:blipFill>
          <a:blip r:embed="rId2"/>
          <a:stretch>
            <a:fillRect/>
          </a:stretch>
        </p:blipFill>
        <p:spPr>
          <a:xfrm>
            <a:off x="8486480" y="2472523"/>
            <a:ext cx="3193329" cy="2171933"/>
          </a:xfrm>
          <a:prstGeom prst="rect">
            <a:avLst/>
          </a:prstGeom>
        </p:spPr>
      </p:pic>
      <p:sp>
        <p:nvSpPr>
          <p:cNvPr id="5" name="Slide Number Placeholder 4"/>
          <p:cNvSpPr>
            <a:spLocks noGrp="1"/>
          </p:cNvSpPr>
          <p:nvPr>
            <p:ph type="sldNum" sz="quarter" idx="12"/>
          </p:nvPr>
        </p:nvSpPr>
        <p:spPr/>
        <p:txBody>
          <a:bodyPr/>
          <a:lstStyle/>
          <a:p>
            <a:fld id="{A9066AF5-86CC-4159-855A-C057236591EC}" type="slidenum">
              <a:rPr lang="en-GB" smtClean="0"/>
              <a:pPr/>
              <a:t>39</a:t>
            </a:fld>
            <a:endParaRPr lang="en-GB"/>
          </a:p>
        </p:txBody>
      </p:sp>
    </p:spTree>
    <p:extLst>
      <p:ext uri="{BB962C8B-B14F-4D97-AF65-F5344CB8AC3E}">
        <p14:creationId xmlns:p14="http://schemas.microsoft.com/office/powerpoint/2010/main" val="28860604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Interaction in groups [60, after Belbin)</a:t>
            </a:r>
          </a:p>
        </p:txBody>
      </p:sp>
      <p:sp>
        <p:nvSpPr>
          <p:cNvPr id="3" name="Content Placeholder 2"/>
          <p:cNvSpPr>
            <a:spLocks noGrp="1"/>
          </p:cNvSpPr>
          <p:nvPr>
            <p:ph idx="1"/>
          </p:nvPr>
        </p:nvSpPr>
        <p:spPr>
          <a:xfrm>
            <a:off x="1097279" y="1845734"/>
            <a:ext cx="10887892" cy="4023360"/>
          </a:xfrm>
        </p:spPr>
        <p:txBody>
          <a:bodyPr>
            <a:noAutofit/>
          </a:bodyPr>
          <a:lstStyle/>
          <a:p>
            <a:r>
              <a:rPr lang="en-GB" sz="2400" b="1" dirty="0"/>
              <a:t>The Chair </a:t>
            </a:r>
            <a:r>
              <a:rPr lang="en-GB" sz="2400" dirty="0"/>
              <a:t>– presides over the team and co-ordinates. Good listener and talker</a:t>
            </a:r>
          </a:p>
          <a:p>
            <a:r>
              <a:rPr lang="en-GB" sz="2400" b="1" dirty="0"/>
              <a:t>The Shaper </a:t>
            </a:r>
            <a:r>
              <a:rPr lang="en-GB" sz="2400" dirty="0"/>
              <a:t>– tasks leaders to get things done. Can be dominant, impatient</a:t>
            </a:r>
          </a:p>
          <a:p>
            <a:r>
              <a:rPr lang="en-GB" sz="2400" b="1" dirty="0"/>
              <a:t>The Plant </a:t>
            </a:r>
            <a:r>
              <a:rPr lang="en-GB" sz="2400" dirty="0"/>
              <a:t>– original ideas and proposals. Can be careless of details</a:t>
            </a:r>
          </a:p>
          <a:p>
            <a:r>
              <a:rPr lang="en-GB" sz="2400" b="1" dirty="0"/>
              <a:t>The Monitor-Evaluator </a:t>
            </a:r>
            <a:r>
              <a:rPr lang="en-GB" sz="2400" dirty="0"/>
              <a:t>– dissects ideas and sees flaws. Can be tactless</a:t>
            </a:r>
          </a:p>
          <a:p>
            <a:r>
              <a:rPr lang="en-GB" sz="2400" b="1" dirty="0"/>
              <a:t>The Resource Investigator </a:t>
            </a:r>
            <a:r>
              <a:rPr lang="en-GB" sz="2400" dirty="0"/>
              <a:t>– new contacts and ideas, Extrovert and sociable</a:t>
            </a:r>
          </a:p>
          <a:p>
            <a:r>
              <a:rPr lang="en-GB" sz="2400" b="1" dirty="0"/>
              <a:t>The Company Worker </a:t>
            </a:r>
            <a:r>
              <a:rPr lang="en-GB" sz="2400" dirty="0"/>
              <a:t>– practical organiser. Methodical, trustworthy, efficient</a:t>
            </a:r>
          </a:p>
          <a:p>
            <a:r>
              <a:rPr lang="en-GB" sz="2400" b="1" dirty="0"/>
              <a:t>The Team Worker </a:t>
            </a:r>
            <a:r>
              <a:rPr lang="en-GB" sz="2400" dirty="0"/>
              <a:t>– supports others. Likeable, popular, uncompetitive</a:t>
            </a:r>
          </a:p>
          <a:p>
            <a:r>
              <a:rPr lang="en-GB" sz="2400" b="1" dirty="0"/>
              <a:t>The Finisher </a:t>
            </a:r>
            <a:r>
              <a:rPr lang="en-GB" sz="2400" dirty="0"/>
              <a:t>– checks details, worries about timetables. Relentless, not always popular</a:t>
            </a:r>
          </a:p>
        </p:txBody>
      </p:sp>
      <p:sp>
        <p:nvSpPr>
          <p:cNvPr id="4" name="Slide Number Placeholder 3"/>
          <p:cNvSpPr>
            <a:spLocks noGrp="1"/>
          </p:cNvSpPr>
          <p:nvPr>
            <p:ph type="sldNum" sz="quarter" idx="12"/>
          </p:nvPr>
        </p:nvSpPr>
        <p:spPr/>
        <p:txBody>
          <a:bodyPr/>
          <a:lstStyle/>
          <a:p>
            <a:fld id="{A9066AF5-86CC-4159-855A-C057236591EC}" type="slidenum">
              <a:rPr lang="en-GB" smtClean="0"/>
              <a:pPr/>
              <a:t>40</a:t>
            </a:fld>
            <a:endParaRPr lang="en-GB"/>
          </a:p>
        </p:txBody>
      </p:sp>
    </p:spTree>
    <p:extLst>
      <p:ext uri="{BB962C8B-B14F-4D97-AF65-F5344CB8AC3E}">
        <p14:creationId xmlns:p14="http://schemas.microsoft.com/office/powerpoint/2010/main" val="2185568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312256343"/>
              </p:ext>
            </p:extLst>
          </p:nvPr>
        </p:nvGraphicFramePr>
        <p:xfrm>
          <a:off x="-920386" y="567265"/>
          <a:ext cx="9247263"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8645025" y="1753104"/>
            <a:ext cx="3276600" cy="3046988"/>
          </a:xfrm>
          <a:prstGeom prst="rect">
            <a:avLst/>
          </a:prstGeom>
          <a:noFill/>
        </p:spPr>
        <p:txBody>
          <a:bodyPr wrap="square" rtlCol="0">
            <a:spAutoFit/>
          </a:bodyPr>
          <a:lstStyle/>
          <a:p>
            <a:pPr algn="ctr"/>
            <a:r>
              <a:rPr lang="en-GB" sz="4800" dirty="0"/>
              <a:t>Levels of involvement in a community</a:t>
            </a:r>
          </a:p>
        </p:txBody>
      </p:sp>
      <p:sp>
        <p:nvSpPr>
          <p:cNvPr id="2" name="Slide Number Placeholder 1"/>
          <p:cNvSpPr>
            <a:spLocks noGrp="1"/>
          </p:cNvSpPr>
          <p:nvPr>
            <p:ph type="sldNum" sz="quarter" idx="12"/>
          </p:nvPr>
        </p:nvSpPr>
        <p:spPr/>
        <p:txBody>
          <a:bodyPr/>
          <a:lstStyle/>
          <a:p>
            <a:fld id="{A9066AF5-86CC-4159-855A-C057236591EC}" type="slidenum">
              <a:rPr lang="en-GB" smtClean="0"/>
              <a:pPr/>
              <a:t>41</a:t>
            </a:fld>
            <a:endParaRPr lang="en-GB"/>
          </a:p>
        </p:txBody>
      </p:sp>
    </p:spTree>
    <p:extLst>
      <p:ext uri="{BB962C8B-B14F-4D97-AF65-F5344CB8AC3E}">
        <p14:creationId xmlns:p14="http://schemas.microsoft.com/office/powerpoint/2010/main" val="17898465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 and development in groups </a:t>
            </a:r>
            <a:br>
              <a:rPr lang="en-GB" dirty="0"/>
            </a:br>
            <a:r>
              <a:rPr lang="en-GB" dirty="0"/>
              <a:t>[69-71]</a:t>
            </a:r>
          </a:p>
        </p:txBody>
      </p:sp>
      <p:sp>
        <p:nvSpPr>
          <p:cNvPr id="3" name="Content Placeholder 2"/>
          <p:cNvSpPr>
            <a:spLocks noGrp="1"/>
          </p:cNvSpPr>
          <p:nvPr>
            <p:ph idx="1"/>
          </p:nvPr>
        </p:nvSpPr>
        <p:spPr/>
        <p:txBody>
          <a:bodyPr>
            <a:normAutofit/>
          </a:bodyPr>
          <a:lstStyle/>
          <a:p>
            <a:r>
              <a:rPr lang="en-GB" sz="2800" b="1" dirty="0" err="1"/>
              <a:t>Tuckman’s</a:t>
            </a:r>
            <a:r>
              <a:rPr lang="en-GB" sz="2800" b="1" dirty="0"/>
              <a:t> developmental stages </a:t>
            </a:r>
            <a:r>
              <a:rPr lang="en-GB" sz="2800" dirty="0"/>
              <a:t>– forming, norming, storming, performing</a:t>
            </a:r>
          </a:p>
          <a:p>
            <a:r>
              <a:rPr lang="en-GB" sz="2800" b="1" dirty="0" err="1"/>
              <a:t>Daft’s</a:t>
            </a:r>
            <a:r>
              <a:rPr lang="en-GB" sz="2800" b="1" dirty="0"/>
              <a:t> organisational life cycle</a:t>
            </a:r>
          </a:p>
          <a:p>
            <a:pPr marL="514350" indent="-514350">
              <a:buFont typeface="+mj-lt"/>
              <a:buAutoNum type="arabicPeriod"/>
            </a:pPr>
            <a:r>
              <a:rPr lang="en-GB" sz="2800" dirty="0"/>
              <a:t>Entrepreneurial stage – crisis: need for leadership</a:t>
            </a:r>
          </a:p>
          <a:p>
            <a:pPr marL="514350" indent="-514350">
              <a:buFont typeface="+mj-lt"/>
              <a:buAutoNum type="arabicPeriod"/>
            </a:pPr>
            <a:r>
              <a:rPr lang="en-GB" sz="2800" dirty="0" err="1"/>
              <a:t>Collectivity</a:t>
            </a:r>
            <a:r>
              <a:rPr lang="en-GB" sz="2800" dirty="0"/>
              <a:t> stage – crisis: need for delegation</a:t>
            </a:r>
          </a:p>
          <a:p>
            <a:pPr marL="514350" indent="-514350">
              <a:buFont typeface="+mj-lt"/>
              <a:buAutoNum type="arabicPeriod"/>
            </a:pPr>
            <a:r>
              <a:rPr lang="en-GB" sz="2800" dirty="0"/>
              <a:t>Formalisation stage – crisis: too much red tape</a:t>
            </a:r>
          </a:p>
          <a:p>
            <a:pPr marL="514350" indent="-514350">
              <a:buFont typeface="+mj-lt"/>
              <a:buAutoNum type="arabicPeriod"/>
            </a:pPr>
            <a:r>
              <a:rPr lang="en-GB" sz="2800" dirty="0"/>
              <a:t>Elaboration stage – crisis: need for revitalisation</a:t>
            </a:r>
          </a:p>
        </p:txBody>
      </p:sp>
      <p:sp>
        <p:nvSpPr>
          <p:cNvPr id="4" name="Slide Number Placeholder 3"/>
          <p:cNvSpPr>
            <a:spLocks noGrp="1"/>
          </p:cNvSpPr>
          <p:nvPr>
            <p:ph type="sldNum" sz="quarter" idx="12"/>
          </p:nvPr>
        </p:nvSpPr>
        <p:spPr/>
        <p:txBody>
          <a:bodyPr/>
          <a:lstStyle/>
          <a:p>
            <a:fld id="{A9066AF5-86CC-4159-855A-C057236591EC}" type="slidenum">
              <a:rPr lang="en-GB" smtClean="0"/>
              <a:pPr/>
              <a:t>42</a:t>
            </a:fld>
            <a:endParaRPr lang="en-GB"/>
          </a:p>
        </p:txBody>
      </p:sp>
    </p:spTree>
    <p:extLst>
      <p:ext uri="{BB962C8B-B14F-4D97-AF65-F5344CB8AC3E}">
        <p14:creationId xmlns:p14="http://schemas.microsoft.com/office/powerpoint/2010/main" val="1286090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Formal and informal power</a:t>
            </a:r>
          </a:p>
        </p:txBody>
      </p:sp>
      <p:sp>
        <p:nvSpPr>
          <p:cNvPr id="9" name="Content Placeholder 8"/>
          <p:cNvSpPr>
            <a:spLocks noGrp="1"/>
          </p:cNvSpPr>
          <p:nvPr>
            <p:ph sz="half" idx="2"/>
          </p:nvPr>
        </p:nvSpPr>
        <p:spPr>
          <a:xfrm>
            <a:off x="4561114" y="1845733"/>
            <a:ext cx="7630886" cy="4457095"/>
          </a:xfrm>
        </p:spPr>
        <p:txBody>
          <a:bodyPr>
            <a:normAutofit lnSpcReduction="10000"/>
          </a:bodyPr>
          <a:lstStyle/>
          <a:p>
            <a:r>
              <a:rPr lang="en-GB" sz="2800" dirty="0"/>
              <a:t>As an office holder (Chairperson, Secretary, Treasurer)</a:t>
            </a:r>
          </a:p>
          <a:p>
            <a:r>
              <a:rPr lang="en-GB" sz="2800" dirty="0"/>
              <a:t>Specialist knowledge or greater experience</a:t>
            </a:r>
          </a:p>
          <a:p>
            <a:endParaRPr lang="en-GB" sz="2800" dirty="0"/>
          </a:p>
          <a:p>
            <a:r>
              <a:rPr lang="en-GB" sz="2800" dirty="0"/>
              <a:t>Unique characteristics, charm, personality, determination</a:t>
            </a:r>
          </a:p>
          <a:p>
            <a:endParaRPr lang="en-GB" sz="2800" dirty="0"/>
          </a:p>
          <a:p>
            <a:r>
              <a:rPr lang="en-GB" sz="2800" dirty="0"/>
              <a:t>Resource controller, decision-making systems, access to members. Can be positive, an enabler, or a negative influence</a:t>
            </a:r>
          </a:p>
        </p:txBody>
      </p:sp>
      <p:sp>
        <p:nvSpPr>
          <p:cNvPr id="11" name="Rectangle 10"/>
          <p:cNvSpPr/>
          <p:nvPr/>
        </p:nvSpPr>
        <p:spPr>
          <a:xfrm>
            <a:off x="625953" y="2672493"/>
            <a:ext cx="3042628" cy="480131"/>
          </a:xfrm>
          <a:prstGeom prst="rect">
            <a:avLst/>
          </a:prstGeom>
          <a:solidFill>
            <a:schemeClr val="accent2">
              <a:lumMod val="40000"/>
              <a:lumOff val="60000"/>
            </a:schemeClr>
          </a:solidFill>
        </p:spPr>
        <p:txBody>
          <a:bodyPr wrap="square">
            <a:spAutoFit/>
          </a:bodyPr>
          <a:lstStyle/>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GB" sz="2800" b="1" dirty="0">
                <a:solidFill>
                  <a:srgbClr val="000000">
                    <a:lumMod val="75000"/>
                    <a:lumOff val="25000"/>
                  </a:srgbClr>
                </a:solidFill>
              </a:rPr>
              <a:t>Expert Power</a:t>
            </a:r>
          </a:p>
        </p:txBody>
      </p:sp>
      <p:sp>
        <p:nvSpPr>
          <p:cNvPr id="12" name="Rectangle 11"/>
          <p:cNvSpPr/>
          <p:nvPr/>
        </p:nvSpPr>
        <p:spPr>
          <a:xfrm>
            <a:off x="625953" y="3834214"/>
            <a:ext cx="3042628" cy="480131"/>
          </a:xfrm>
          <a:prstGeom prst="rect">
            <a:avLst/>
          </a:prstGeom>
          <a:solidFill>
            <a:schemeClr val="accent3">
              <a:lumMod val="40000"/>
              <a:lumOff val="60000"/>
            </a:schemeClr>
          </a:solidFill>
        </p:spPr>
        <p:txBody>
          <a:bodyPr wrap="square">
            <a:spAutoFit/>
          </a:bodyPr>
          <a:lstStyle/>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GB" sz="2800" b="1" dirty="0">
                <a:solidFill>
                  <a:srgbClr val="000000">
                    <a:lumMod val="75000"/>
                    <a:lumOff val="25000"/>
                  </a:srgbClr>
                </a:solidFill>
              </a:rPr>
              <a:t>Personal Power</a:t>
            </a:r>
          </a:p>
        </p:txBody>
      </p:sp>
      <p:sp>
        <p:nvSpPr>
          <p:cNvPr id="13" name="Rectangle 12"/>
          <p:cNvSpPr/>
          <p:nvPr/>
        </p:nvSpPr>
        <p:spPr>
          <a:xfrm>
            <a:off x="625953" y="1938819"/>
            <a:ext cx="3042628" cy="480131"/>
          </a:xfrm>
          <a:prstGeom prst="rect">
            <a:avLst/>
          </a:prstGeom>
          <a:solidFill>
            <a:schemeClr val="accent1">
              <a:lumMod val="40000"/>
              <a:lumOff val="60000"/>
            </a:schemeClr>
          </a:solidFill>
        </p:spPr>
        <p:txBody>
          <a:bodyPr wrap="square">
            <a:spAutoFit/>
          </a:bodyPr>
          <a:lstStyle/>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GB" sz="2800" b="1" dirty="0">
                <a:solidFill>
                  <a:srgbClr val="000000">
                    <a:lumMod val="75000"/>
                    <a:lumOff val="25000"/>
                  </a:srgbClr>
                </a:solidFill>
              </a:rPr>
              <a:t>Position Power</a:t>
            </a:r>
          </a:p>
        </p:txBody>
      </p:sp>
      <p:sp>
        <p:nvSpPr>
          <p:cNvPr id="14" name="Rectangle 13"/>
          <p:cNvSpPr/>
          <p:nvPr/>
        </p:nvSpPr>
        <p:spPr>
          <a:xfrm>
            <a:off x="625953" y="5009412"/>
            <a:ext cx="3042628" cy="480131"/>
          </a:xfrm>
          <a:prstGeom prst="rect">
            <a:avLst/>
          </a:prstGeom>
          <a:solidFill>
            <a:schemeClr val="accent4">
              <a:lumMod val="60000"/>
              <a:lumOff val="40000"/>
            </a:schemeClr>
          </a:solidFill>
        </p:spPr>
        <p:txBody>
          <a:bodyPr wrap="none">
            <a:spAutoFit/>
          </a:bodyPr>
          <a:lstStyle/>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GB" sz="2800" b="1" dirty="0">
                <a:solidFill>
                  <a:srgbClr val="000000">
                    <a:lumMod val="75000"/>
                    <a:lumOff val="25000"/>
                  </a:srgbClr>
                </a:solidFill>
              </a:rPr>
              <a:t>Gatekeeper Power</a:t>
            </a:r>
          </a:p>
        </p:txBody>
      </p:sp>
      <p:sp>
        <p:nvSpPr>
          <p:cNvPr id="3" name="Slide Number Placeholder 2"/>
          <p:cNvSpPr>
            <a:spLocks noGrp="1"/>
          </p:cNvSpPr>
          <p:nvPr>
            <p:ph type="sldNum" sz="quarter" idx="12"/>
          </p:nvPr>
        </p:nvSpPr>
        <p:spPr/>
        <p:txBody>
          <a:bodyPr/>
          <a:lstStyle/>
          <a:p>
            <a:fld id="{A9066AF5-86CC-4159-855A-C057236591EC}" type="slidenum">
              <a:rPr lang="en-GB" smtClean="0"/>
              <a:pPr/>
              <a:t>43</a:t>
            </a:fld>
            <a:endParaRPr lang="en-GB"/>
          </a:p>
        </p:txBody>
      </p:sp>
    </p:spTree>
    <p:extLst>
      <p:ext uri="{BB962C8B-B14F-4D97-AF65-F5344CB8AC3E}">
        <p14:creationId xmlns:p14="http://schemas.microsoft.com/office/powerpoint/2010/main" val="3314522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9">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Negatives to avoid</a:t>
            </a:r>
          </a:p>
        </p:txBody>
      </p:sp>
      <p:sp>
        <p:nvSpPr>
          <p:cNvPr id="6" name="Content Placeholder 5"/>
          <p:cNvSpPr>
            <a:spLocks noGrp="1"/>
          </p:cNvSpPr>
          <p:nvPr>
            <p:ph idx="1"/>
          </p:nvPr>
        </p:nvSpPr>
        <p:spPr/>
        <p:txBody>
          <a:bodyPr>
            <a:normAutofit lnSpcReduction="10000"/>
          </a:bodyPr>
          <a:lstStyle/>
          <a:p>
            <a:pPr>
              <a:buFont typeface="Courier New" panose="02070309020205020404" pitchFamily="49" charset="0"/>
              <a:buChar char="o"/>
            </a:pPr>
            <a:r>
              <a:rPr lang="en-GB" sz="2800" dirty="0"/>
              <a:t>Limit terms of office</a:t>
            </a:r>
          </a:p>
          <a:p>
            <a:pPr>
              <a:buFont typeface="Courier New" panose="02070309020205020404" pitchFamily="49" charset="0"/>
              <a:buChar char="o"/>
            </a:pPr>
            <a:r>
              <a:rPr lang="en-GB" sz="2800" dirty="0"/>
              <a:t>Ensure accountability</a:t>
            </a:r>
          </a:p>
          <a:p>
            <a:pPr>
              <a:buFont typeface="Courier New" panose="02070309020205020404" pitchFamily="49" charset="0"/>
              <a:buChar char="o"/>
            </a:pPr>
            <a:r>
              <a:rPr lang="en-GB" sz="2800" dirty="0"/>
              <a:t>Support community representatives</a:t>
            </a:r>
          </a:p>
          <a:p>
            <a:pPr>
              <a:buFont typeface="Courier New" panose="02070309020205020404" pitchFamily="49" charset="0"/>
              <a:buChar char="o"/>
            </a:pPr>
            <a:r>
              <a:rPr lang="en-GB" sz="2800" dirty="0"/>
              <a:t>Be convenient to the community not paid officers</a:t>
            </a:r>
          </a:p>
          <a:p>
            <a:pPr>
              <a:buFont typeface="Courier New" panose="02070309020205020404" pitchFamily="49" charset="0"/>
              <a:buChar char="o"/>
            </a:pPr>
            <a:r>
              <a:rPr lang="en-GB" sz="2800" dirty="0"/>
              <a:t>Partnership-working more important than formal meetings</a:t>
            </a:r>
          </a:p>
          <a:p>
            <a:pPr>
              <a:buFont typeface="Courier New" panose="02070309020205020404" pitchFamily="49" charset="0"/>
              <a:buChar char="o"/>
            </a:pPr>
            <a:r>
              <a:rPr lang="en-GB" sz="2800" dirty="0"/>
              <a:t>Do not subvert the importance of the meeting through private arrangements</a:t>
            </a:r>
          </a:p>
          <a:p>
            <a:pPr>
              <a:buFont typeface="Courier New" panose="02070309020205020404" pitchFamily="49" charset="0"/>
              <a:buChar char="o"/>
            </a:pPr>
            <a:r>
              <a:rPr lang="en-GB" sz="2800" dirty="0"/>
              <a:t>Present a range of options, not one!</a:t>
            </a:r>
          </a:p>
        </p:txBody>
      </p:sp>
      <p:sp>
        <p:nvSpPr>
          <p:cNvPr id="2" name="Slide Number Placeholder 1"/>
          <p:cNvSpPr>
            <a:spLocks noGrp="1"/>
          </p:cNvSpPr>
          <p:nvPr>
            <p:ph type="sldNum" sz="quarter" idx="12"/>
          </p:nvPr>
        </p:nvSpPr>
        <p:spPr/>
        <p:txBody>
          <a:bodyPr/>
          <a:lstStyle/>
          <a:p>
            <a:fld id="{A9066AF5-86CC-4159-855A-C057236591EC}" type="slidenum">
              <a:rPr lang="en-GB" smtClean="0"/>
              <a:pPr/>
              <a:t>44</a:t>
            </a:fld>
            <a:endParaRPr lang="en-GB"/>
          </a:p>
        </p:txBody>
      </p:sp>
    </p:spTree>
    <p:extLst>
      <p:ext uri="{BB962C8B-B14F-4D97-AF65-F5344CB8AC3E}">
        <p14:creationId xmlns:p14="http://schemas.microsoft.com/office/powerpoint/2010/main" val="4150849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animEffect transition="in" filter="fade">
                                      <p:cBhvr>
                                        <p:cTn id="35" dur="1000"/>
                                        <p:tgtEl>
                                          <p:spTgt spid="6">
                                            <p:txEl>
                                              <p:pRg st="4" end="4"/>
                                            </p:txEl>
                                          </p:spTgt>
                                        </p:tgtEl>
                                      </p:cBhvr>
                                    </p:animEffect>
                                    <p:anim calcmode="lin" valueType="num">
                                      <p:cBhvr>
                                        <p:cTn id="36"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xEl>
                                              <p:pRg st="5" end="5"/>
                                            </p:txEl>
                                          </p:spTgt>
                                        </p:tgtEl>
                                        <p:attrNameLst>
                                          <p:attrName>style.visibility</p:attrName>
                                        </p:attrNameLst>
                                      </p:cBhvr>
                                      <p:to>
                                        <p:strVal val="visible"/>
                                      </p:to>
                                    </p:set>
                                    <p:animEffect transition="in" filter="fade">
                                      <p:cBhvr>
                                        <p:cTn id="42" dur="1000"/>
                                        <p:tgtEl>
                                          <p:spTgt spid="6">
                                            <p:txEl>
                                              <p:pRg st="5" end="5"/>
                                            </p:txEl>
                                          </p:spTgt>
                                        </p:tgtEl>
                                      </p:cBhvr>
                                    </p:animEffect>
                                    <p:anim calcmode="lin" valueType="num">
                                      <p:cBhvr>
                                        <p:cTn id="4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6" end="6"/>
                                            </p:txEl>
                                          </p:spTgt>
                                        </p:tgtEl>
                                        <p:attrNameLst>
                                          <p:attrName>style.visibility</p:attrName>
                                        </p:attrNameLst>
                                      </p:cBhvr>
                                      <p:to>
                                        <p:strVal val="visible"/>
                                      </p:to>
                                    </p:set>
                                    <p:animEffect transition="in" filter="fade">
                                      <p:cBhvr>
                                        <p:cTn id="49" dur="1000"/>
                                        <p:tgtEl>
                                          <p:spTgt spid="6">
                                            <p:txEl>
                                              <p:pRg st="6" end="6"/>
                                            </p:txEl>
                                          </p:spTgt>
                                        </p:tgtEl>
                                      </p:cBhvr>
                                    </p:animEffect>
                                    <p:anim calcmode="lin" valueType="num">
                                      <p:cBhvr>
                                        <p:cTn id="50"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Towards neighbourhood strategy </a:t>
            </a:r>
            <a:br>
              <a:rPr lang="en-GB" dirty="0"/>
            </a:br>
            <a:r>
              <a:rPr lang="en-GB" dirty="0"/>
              <a:t>[77-98]</a:t>
            </a:r>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fld id="{A9066AF5-86CC-4159-855A-C057236591EC}" type="slidenum">
              <a:rPr lang="en-GB" smtClean="0"/>
              <a:pPr/>
              <a:t>45</a:t>
            </a:fld>
            <a:endParaRPr lang="en-GB"/>
          </a:p>
        </p:txBody>
      </p:sp>
    </p:spTree>
    <p:extLst>
      <p:ext uri="{BB962C8B-B14F-4D97-AF65-F5344CB8AC3E}">
        <p14:creationId xmlns:p14="http://schemas.microsoft.com/office/powerpoint/2010/main" val="133975299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96388" y="2103120"/>
            <a:ext cx="3331029" cy="1446550"/>
          </a:xfrm>
          <a:prstGeom prst="rect">
            <a:avLst/>
          </a:prstGeom>
          <a:noFill/>
        </p:spPr>
        <p:txBody>
          <a:bodyPr wrap="square" rtlCol="0">
            <a:spAutoFit/>
          </a:bodyPr>
          <a:lstStyle/>
          <a:p>
            <a:r>
              <a:rPr lang="en-GB" sz="4400" b="1" dirty="0"/>
              <a:t>A vision of sustainability</a:t>
            </a:r>
          </a:p>
        </p:txBody>
      </p:sp>
      <p:sp>
        <p:nvSpPr>
          <p:cNvPr id="5" name="TextBox 4"/>
          <p:cNvSpPr txBox="1"/>
          <p:nvPr/>
        </p:nvSpPr>
        <p:spPr>
          <a:xfrm>
            <a:off x="0" y="4419660"/>
            <a:ext cx="3944983" cy="1569660"/>
          </a:xfrm>
          <a:prstGeom prst="rect">
            <a:avLst/>
          </a:prstGeom>
          <a:noFill/>
        </p:spPr>
        <p:txBody>
          <a:bodyPr wrap="square" rtlCol="0">
            <a:spAutoFit/>
          </a:bodyPr>
          <a:lstStyle/>
          <a:p>
            <a:r>
              <a:rPr lang="en-GB" sz="2400" dirty="0"/>
              <a:t>Egan J (2004) Skills for Sustainable Communities, London: Office of the Deputy Prime Minister</a:t>
            </a:r>
            <a:r>
              <a:rPr lang="en-GB" dirty="0"/>
              <a:t>.</a:t>
            </a:r>
          </a:p>
        </p:txBody>
      </p:sp>
      <p:sp>
        <p:nvSpPr>
          <p:cNvPr id="7" name="Content Placeholder 6"/>
          <p:cNvSpPr>
            <a:spLocks noGrp="1"/>
          </p:cNvSpPr>
          <p:nvPr>
            <p:ph idx="1"/>
          </p:nvPr>
        </p:nvSpPr>
        <p:spPr>
          <a:xfrm>
            <a:off x="4800600" y="731519"/>
            <a:ext cx="6995160" cy="5773783"/>
          </a:xfrm>
        </p:spPr>
        <p:txBody>
          <a:bodyPr>
            <a:noAutofit/>
          </a:bodyPr>
          <a:lstStyle/>
          <a:p>
            <a:r>
              <a:rPr lang="en-GB" sz="3200" dirty="0"/>
              <a:t>‘Sustainable communities meet the diverse needs of existing and future residents, their children and other users, contribute to a high quality of life and provide opportunity and choice</a:t>
            </a:r>
          </a:p>
          <a:p>
            <a:endParaRPr lang="en-GB" sz="3200" dirty="0"/>
          </a:p>
          <a:p>
            <a:r>
              <a:rPr lang="en-GB" sz="3200" dirty="0"/>
              <a:t>They achieve this in ways that make effective use of natural resources, enhance the environment, promote social cohesion and inclusion and strengthen economic prosperity.’</a:t>
            </a:r>
          </a:p>
        </p:txBody>
      </p:sp>
      <p:sp>
        <p:nvSpPr>
          <p:cNvPr id="2" name="Slide Number Placeholder 1"/>
          <p:cNvSpPr>
            <a:spLocks noGrp="1"/>
          </p:cNvSpPr>
          <p:nvPr>
            <p:ph type="sldNum" sz="quarter" idx="12"/>
          </p:nvPr>
        </p:nvSpPr>
        <p:spPr/>
        <p:txBody>
          <a:bodyPr/>
          <a:lstStyle/>
          <a:p>
            <a:fld id="{A9066AF5-86CC-4159-855A-C057236591EC}" type="slidenum">
              <a:rPr lang="en-GB" smtClean="0"/>
              <a:pPr/>
              <a:t>46</a:t>
            </a:fld>
            <a:endParaRPr lang="en-GB"/>
          </a:p>
        </p:txBody>
      </p:sp>
    </p:spTree>
    <p:extLst>
      <p:ext uri="{BB962C8B-B14F-4D97-AF65-F5344CB8AC3E}">
        <p14:creationId xmlns:p14="http://schemas.microsoft.com/office/powerpoint/2010/main" val="42336269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143691"/>
            <a:ext cx="5081452" cy="769441"/>
          </a:xfrm>
          <a:prstGeom prst="rect">
            <a:avLst/>
          </a:prstGeom>
          <a:noFill/>
        </p:spPr>
        <p:txBody>
          <a:bodyPr wrap="square" rtlCol="0">
            <a:spAutoFit/>
          </a:bodyPr>
          <a:lstStyle/>
          <a:p>
            <a:pPr algn="ctr"/>
            <a:r>
              <a:rPr lang="en-GB" sz="4400" dirty="0"/>
              <a:t>The Egan Wheel</a:t>
            </a:r>
          </a:p>
        </p:txBody>
      </p:sp>
      <p:graphicFrame>
        <p:nvGraphicFramePr>
          <p:cNvPr id="6" name="Diagram 5"/>
          <p:cNvGraphicFramePr/>
          <p:nvPr>
            <p:extLst>
              <p:ext uri="{D42A27DB-BD31-4B8C-83A1-F6EECF244321}">
                <p14:modId xmlns:p14="http://schemas.microsoft.com/office/powerpoint/2010/main" val="2633562899"/>
              </p:ext>
            </p:extLst>
          </p:nvPr>
        </p:nvGraphicFramePr>
        <p:xfrm>
          <a:off x="1856232" y="0"/>
          <a:ext cx="11603736" cy="67299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p:cNvSpPr txBox="1"/>
          <p:nvPr/>
        </p:nvSpPr>
        <p:spPr>
          <a:xfrm>
            <a:off x="587829" y="2011680"/>
            <a:ext cx="4362994" cy="2585323"/>
          </a:xfrm>
          <a:prstGeom prst="rect">
            <a:avLst/>
          </a:prstGeom>
          <a:noFill/>
        </p:spPr>
        <p:txBody>
          <a:bodyPr wrap="square" rtlCol="0">
            <a:spAutoFit/>
          </a:bodyPr>
          <a:lstStyle/>
          <a:p>
            <a:r>
              <a:rPr lang="en-GB" sz="5400" dirty="0"/>
              <a:t>A holistic approach is required</a:t>
            </a:r>
          </a:p>
        </p:txBody>
      </p:sp>
      <p:sp>
        <p:nvSpPr>
          <p:cNvPr id="2" name="Slide Number Placeholder 1"/>
          <p:cNvSpPr>
            <a:spLocks noGrp="1"/>
          </p:cNvSpPr>
          <p:nvPr>
            <p:ph type="sldNum" sz="quarter" idx="12"/>
          </p:nvPr>
        </p:nvSpPr>
        <p:spPr/>
        <p:txBody>
          <a:bodyPr/>
          <a:lstStyle/>
          <a:p>
            <a:fld id="{A9066AF5-86CC-4159-855A-C057236591EC}" type="slidenum">
              <a:rPr lang="en-GB" smtClean="0"/>
              <a:pPr/>
              <a:t>47</a:t>
            </a:fld>
            <a:endParaRPr lang="en-GB"/>
          </a:p>
        </p:txBody>
      </p:sp>
    </p:spTree>
    <p:extLst>
      <p:ext uri="{BB962C8B-B14F-4D97-AF65-F5344CB8AC3E}">
        <p14:creationId xmlns:p14="http://schemas.microsoft.com/office/powerpoint/2010/main" val="1244744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graphicEl>
                                              <a:dgm id="{F10B0071-52EB-4E5C-933C-7055B3EE0F5A}"/>
                                            </p:graphicEl>
                                          </p:spTgt>
                                        </p:tgtEl>
                                        <p:attrNameLst>
                                          <p:attrName>style.visibility</p:attrName>
                                        </p:attrNameLst>
                                      </p:cBhvr>
                                      <p:to>
                                        <p:strVal val="visible"/>
                                      </p:to>
                                    </p:set>
                                    <p:animEffect transition="in" filter="fade">
                                      <p:cBhvr>
                                        <p:cTn id="7" dur="1000"/>
                                        <p:tgtEl>
                                          <p:spTgt spid="6">
                                            <p:graphicEl>
                                              <a:dgm id="{F10B0071-52EB-4E5C-933C-7055B3EE0F5A}"/>
                                            </p:graphicEl>
                                          </p:spTgt>
                                        </p:tgtEl>
                                      </p:cBhvr>
                                    </p:animEffect>
                                    <p:anim calcmode="lin" valueType="num">
                                      <p:cBhvr>
                                        <p:cTn id="8" dur="1000" fill="hold"/>
                                        <p:tgtEl>
                                          <p:spTgt spid="6">
                                            <p:graphicEl>
                                              <a:dgm id="{F10B0071-52EB-4E5C-933C-7055B3EE0F5A}"/>
                                            </p:graphicEl>
                                          </p:spTgt>
                                        </p:tgtEl>
                                        <p:attrNameLst>
                                          <p:attrName>ppt_x</p:attrName>
                                        </p:attrNameLst>
                                      </p:cBhvr>
                                      <p:tavLst>
                                        <p:tav tm="0">
                                          <p:val>
                                            <p:strVal val="#ppt_x"/>
                                          </p:val>
                                        </p:tav>
                                        <p:tav tm="100000">
                                          <p:val>
                                            <p:strVal val="#ppt_x"/>
                                          </p:val>
                                        </p:tav>
                                      </p:tavLst>
                                    </p:anim>
                                    <p:anim calcmode="lin" valueType="num">
                                      <p:cBhvr>
                                        <p:cTn id="9" dur="1000" fill="hold"/>
                                        <p:tgtEl>
                                          <p:spTgt spid="6">
                                            <p:graphicEl>
                                              <a:dgm id="{F10B0071-52EB-4E5C-933C-7055B3EE0F5A}"/>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graphicEl>
                                              <a:dgm id="{57CB2643-FA05-455E-AF85-224E2E13CF41}"/>
                                            </p:graphicEl>
                                          </p:spTgt>
                                        </p:tgtEl>
                                        <p:attrNameLst>
                                          <p:attrName>style.visibility</p:attrName>
                                        </p:attrNameLst>
                                      </p:cBhvr>
                                      <p:to>
                                        <p:strVal val="visible"/>
                                      </p:to>
                                    </p:set>
                                    <p:animEffect transition="in" filter="fade">
                                      <p:cBhvr>
                                        <p:cTn id="14" dur="1000"/>
                                        <p:tgtEl>
                                          <p:spTgt spid="6">
                                            <p:graphicEl>
                                              <a:dgm id="{57CB2643-FA05-455E-AF85-224E2E13CF41}"/>
                                            </p:graphicEl>
                                          </p:spTgt>
                                        </p:tgtEl>
                                      </p:cBhvr>
                                    </p:animEffect>
                                    <p:anim calcmode="lin" valueType="num">
                                      <p:cBhvr>
                                        <p:cTn id="15" dur="1000" fill="hold"/>
                                        <p:tgtEl>
                                          <p:spTgt spid="6">
                                            <p:graphicEl>
                                              <a:dgm id="{57CB2643-FA05-455E-AF85-224E2E13CF41}"/>
                                            </p:graphicEl>
                                          </p:spTgt>
                                        </p:tgtEl>
                                        <p:attrNameLst>
                                          <p:attrName>ppt_x</p:attrName>
                                        </p:attrNameLst>
                                      </p:cBhvr>
                                      <p:tavLst>
                                        <p:tav tm="0">
                                          <p:val>
                                            <p:strVal val="#ppt_x"/>
                                          </p:val>
                                        </p:tav>
                                        <p:tav tm="100000">
                                          <p:val>
                                            <p:strVal val="#ppt_x"/>
                                          </p:val>
                                        </p:tav>
                                      </p:tavLst>
                                    </p:anim>
                                    <p:anim calcmode="lin" valueType="num">
                                      <p:cBhvr>
                                        <p:cTn id="16" dur="1000" fill="hold"/>
                                        <p:tgtEl>
                                          <p:spTgt spid="6">
                                            <p:graphicEl>
                                              <a:dgm id="{57CB2643-FA05-455E-AF85-224E2E13CF41}"/>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graphicEl>
                                              <a:dgm id="{F65FA024-8E7E-4401-87CF-1B5FC6955B89}"/>
                                            </p:graphicEl>
                                          </p:spTgt>
                                        </p:tgtEl>
                                        <p:attrNameLst>
                                          <p:attrName>style.visibility</p:attrName>
                                        </p:attrNameLst>
                                      </p:cBhvr>
                                      <p:to>
                                        <p:strVal val="visible"/>
                                      </p:to>
                                    </p:set>
                                    <p:animEffect transition="in" filter="fade">
                                      <p:cBhvr>
                                        <p:cTn id="21" dur="1000"/>
                                        <p:tgtEl>
                                          <p:spTgt spid="6">
                                            <p:graphicEl>
                                              <a:dgm id="{F65FA024-8E7E-4401-87CF-1B5FC6955B89}"/>
                                            </p:graphicEl>
                                          </p:spTgt>
                                        </p:tgtEl>
                                      </p:cBhvr>
                                    </p:animEffect>
                                    <p:anim calcmode="lin" valueType="num">
                                      <p:cBhvr>
                                        <p:cTn id="22" dur="1000" fill="hold"/>
                                        <p:tgtEl>
                                          <p:spTgt spid="6">
                                            <p:graphicEl>
                                              <a:dgm id="{F65FA024-8E7E-4401-87CF-1B5FC6955B89}"/>
                                            </p:graphicEl>
                                          </p:spTgt>
                                        </p:tgtEl>
                                        <p:attrNameLst>
                                          <p:attrName>ppt_x</p:attrName>
                                        </p:attrNameLst>
                                      </p:cBhvr>
                                      <p:tavLst>
                                        <p:tav tm="0">
                                          <p:val>
                                            <p:strVal val="#ppt_x"/>
                                          </p:val>
                                        </p:tav>
                                        <p:tav tm="100000">
                                          <p:val>
                                            <p:strVal val="#ppt_x"/>
                                          </p:val>
                                        </p:tav>
                                      </p:tavLst>
                                    </p:anim>
                                    <p:anim calcmode="lin" valueType="num">
                                      <p:cBhvr>
                                        <p:cTn id="23" dur="1000" fill="hold"/>
                                        <p:tgtEl>
                                          <p:spTgt spid="6">
                                            <p:graphicEl>
                                              <a:dgm id="{F65FA024-8E7E-4401-87CF-1B5FC6955B89}"/>
                                            </p:graphic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6">
                                            <p:graphicEl>
                                              <a:dgm id="{E9684376-1737-4BE1-B911-0EF29ECD5115}"/>
                                            </p:graphicEl>
                                          </p:spTgt>
                                        </p:tgtEl>
                                        <p:attrNameLst>
                                          <p:attrName>style.visibility</p:attrName>
                                        </p:attrNameLst>
                                      </p:cBhvr>
                                      <p:to>
                                        <p:strVal val="visible"/>
                                      </p:to>
                                    </p:set>
                                    <p:animEffect transition="in" filter="fade">
                                      <p:cBhvr>
                                        <p:cTn id="26" dur="1000"/>
                                        <p:tgtEl>
                                          <p:spTgt spid="6">
                                            <p:graphicEl>
                                              <a:dgm id="{E9684376-1737-4BE1-B911-0EF29ECD5115}"/>
                                            </p:graphicEl>
                                          </p:spTgt>
                                        </p:tgtEl>
                                      </p:cBhvr>
                                    </p:animEffect>
                                    <p:anim calcmode="lin" valueType="num">
                                      <p:cBhvr>
                                        <p:cTn id="27" dur="1000" fill="hold"/>
                                        <p:tgtEl>
                                          <p:spTgt spid="6">
                                            <p:graphicEl>
                                              <a:dgm id="{E9684376-1737-4BE1-B911-0EF29ECD5115}"/>
                                            </p:graphicEl>
                                          </p:spTgt>
                                        </p:tgtEl>
                                        <p:attrNameLst>
                                          <p:attrName>ppt_x</p:attrName>
                                        </p:attrNameLst>
                                      </p:cBhvr>
                                      <p:tavLst>
                                        <p:tav tm="0">
                                          <p:val>
                                            <p:strVal val="#ppt_x"/>
                                          </p:val>
                                        </p:tav>
                                        <p:tav tm="100000">
                                          <p:val>
                                            <p:strVal val="#ppt_x"/>
                                          </p:val>
                                        </p:tav>
                                      </p:tavLst>
                                    </p:anim>
                                    <p:anim calcmode="lin" valueType="num">
                                      <p:cBhvr>
                                        <p:cTn id="28" dur="1000" fill="hold"/>
                                        <p:tgtEl>
                                          <p:spTgt spid="6">
                                            <p:graphicEl>
                                              <a:dgm id="{E9684376-1737-4BE1-B911-0EF29ECD5115}"/>
                                            </p:graphic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6">
                                            <p:graphicEl>
                                              <a:dgm id="{6D8575C7-154E-45DD-B38E-AB7887A79370}"/>
                                            </p:graphicEl>
                                          </p:spTgt>
                                        </p:tgtEl>
                                        <p:attrNameLst>
                                          <p:attrName>style.visibility</p:attrName>
                                        </p:attrNameLst>
                                      </p:cBhvr>
                                      <p:to>
                                        <p:strVal val="visible"/>
                                      </p:to>
                                    </p:set>
                                    <p:animEffect transition="in" filter="fade">
                                      <p:cBhvr>
                                        <p:cTn id="33" dur="1000"/>
                                        <p:tgtEl>
                                          <p:spTgt spid="6">
                                            <p:graphicEl>
                                              <a:dgm id="{6D8575C7-154E-45DD-B38E-AB7887A79370}"/>
                                            </p:graphicEl>
                                          </p:spTgt>
                                        </p:tgtEl>
                                      </p:cBhvr>
                                    </p:animEffect>
                                    <p:anim calcmode="lin" valueType="num">
                                      <p:cBhvr>
                                        <p:cTn id="34" dur="1000" fill="hold"/>
                                        <p:tgtEl>
                                          <p:spTgt spid="6">
                                            <p:graphicEl>
                                              <a:dgm id="{6D8575C7-154E-45DD-B38E-AB7887A79370}"/>
                                            </p:graphicEl>
                                          </p:spTgt>
                                        </p:tgtEl>
                                        <p:attrNameLst>
                                          <p:attrName>ppt_x</p:attrName>
                                        </p:attrNameLst>
                                      </p:cBhvr>
                                      <p:tavLst>
                                        <p:tav tm="0">
                                          <p:val>
                                            <p:strVal val="#ppt_x"/>
                                          </p:val>
                                        </p:tav>
                                        <p:tav tm="100000">
                                          <p:val>
                                            <p:strVal val="#ppt_x"/>
                                          </p:val>
                                        </p:tav>
                                      </p:tavLst>
                                    </p:anim>
                                    <p:anim calcmode="lin" valueType="num">
                                      <p:cBhvr>
                                        <p:cTn id="35" dur="1000" fill="hold"/>
                                        <p:tgtEl>
                                          <p:spTgt spid="6">
                                            <p:graphicEl>
                                              <a:dgm id="{6D8575C7-154E-45DD-B38E-AB7887A79370}"/>
                                            </p:graphic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6">
                                            <p:graphicEl>
                                              <a:dgm id="{07E0E69D-3E56-4DA8-A9ED-43AB00ABBC7F}"/>
                                            </p:graphicEl>
                                          </p:spTgt>
                                        </p:tgtEl>
                                        <p:attrNameLst>
                                          <p:attrName>style.visibility</p:attrName>
                                        </p:attrNameLst>
                                      </p:cBhvr>
                                      <p:to>
                                        <p:strVal val="visible"/>
                                      </p:to>
                                    </p:set>
                                    <p:animEffect transition="in" filter="fade">
                                      <p:cBhvr>
                                        <p:cTn id="38" dur="1000"/>
                                        <p:tgtEl>
                                          <p:spTgt spid="6">
                                            <p:graphicEl>
                                              <a:dgm id="{07E0E69D-3E56-4DA8-A9ED-43AB00ABBC7F}"/>
                                            </p:graphicEl>
                                          </p:spTgt>
                                        </p:tgtEl>
                                      </p:cBhvr>
                                    </p:animEffect>
                                    <p:anim calcmode="lin" valueType="num">
                                      <p:cBhvr>
                                        <p:cTn id="39" dur="1000" fill="hold"/>
                                        <p:tgtEl>
                                          <p:spTgt spid="6">
                                            <p:graphicEl>
                                              <a:dgm id="{07E0E69D-3E56-4DA8-A9ED-43AB00ABBC7F}"/>
                                            </p:graphicEl>
                                          </p:spTgt>
                                        </p:tgtEl>
                                        <p:attrNameLst>
                                          <p:attrName>ppt_x</p:attrName>
                                        </p:attrNameLst>
                                      </p:cBhvr>
                                      <p:tavLst>
                                        <p:tav tm="0">
                                          <p:val>
                                            <p:strVal val="#ppt_x"/>
                                          </p:val>
                                        </p:tav>
                                        <p:tav tm="100000">
                                          <p:val>
                                            <p:strVal val="#ppt_x"/>
                                          </p:val>
                                        </p:tav>
                                      </p:tavLst>
                                    </p:anim>
                                    <p:anim calcmode="lin" valueType="num">
                                      <p:cBhvr>
                                        <p:cTn id="40" dur="1000" fill="hold"/>
                                        <p:tgtEl>
                                          <p:spTgt spid="6">
                                            <p:graphicEl>
                                              <a:dgm id="{07E0E69D-3E56-4DA8-A9ED-43AB00ABBC7F}"/>
                                            </p:graphic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6">
                                            <p:graphicEl>
                                              <a:dgm id="{805336F5-3071-4167-AFBF-252E97037A03}"/>
                                            </p:graphicEl>
                                          </p:spTgt>
                                        </p:tgtEl>
                                        <p:attrNameLst>
                                          <p:attrName>style.visibility</p:attrName>
                                        </p:attrNameLst>
                                      </p:cBhvr>
                                      <p:to>
                                        <p:strVal val="visible"/>
                                      </p:to>
                                    </p:set>
                                    <p:animEffect transition="in" filter="fade">
                                      <p:cBhvr>
                                        <p:cTn id="45" dur="1000"/>
                                        <p:tgtEl>
                                          <p:spTgt spid="6">
                                            <p:graphicEl>
                                              <a:dgm id="{805336F5-3071-4167-AFBF-252E97037A03}"/>
                                            </p:graphicEl>
                                          </p:spTgt>
                                        </p:tgtEl>
                                      </p:cBhvr>
                                    </p:animEffect>
                                    <p:anim calcmode="lin" valueType="num">
                                      <p:cBhvr>
                                        <p:cTn id="46" dur="1000" fill="hold"/>
                                        <p:tgtEl>
                                          <p:spTgt spid="6">
                                            <p:graphicEl>
                                              <a:dgm id="{805336F5-3071-4167-AFBF-252E97037A03}"/>
                                            </p:graphicEl>
                                          </p:spTgt>
                                        </p:tgtEl>
                                        <p:attrNameLst>
                                          <p:attrName>ppt_x</p:attrName>
                                        </p:attrNameLst>
                                      </p:cBhvr>
                                      <p:tavLst>
                                        <p:tav tm="0">
                                          <p:val>
                                            <p:strVal val="#ppt_x"/>
                                          </p:val>
                                        </p:tav>
                                        <p:tav tm="100000">
                                          <p:val>
                                            <p:strVal val="#ppt_x"/>
                                          </p:val>
                                        </p:tav>
                                      </p:tavLst>
                                    </p:anim>
                                    <p:anim calcmode="lin" valueType="num">
                                      <p:cBhvr>
                                        <p:cTn id="47" dur="1000" fill="hold"/>
                                        <p:tgtEl>
                                          <p:spTgt spid="6">
                                            <p:graphicEl>
                                              <a:dgm id="{805336F5-3071-4167-AFBF-252E97037A03}"/>
                                            </p:graphicEl>
                                          </p:spTgt>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0"/>
                                  </p:stCondLst>
                                  <p:childTnLst>
                                    <p:set>
                                      <p:cBhvr>
                                        <p:cTn id="49" dur="1" fill="hold">
                                          <p:stCondLst>
                                            <p:cond delay="0"/>
                                          </p:stCondLst>
                                        </p:cTn>
                                        <p:tgtEl>
                                          <p:spTgt spid="6">
                                            <p:graphicEl>
                                              <a:dgm id="{462E34AD-3674-40C6-B81C-972D07190DD5}"/>
                                            </p:graphicEl>
                                          </p:spTgt>
                                        </p:tgtEl>
                                        <p:attrNameLst>
                                          <p:attrName>style.visibility</p:attrName>
                                        </p:attrNameLst>
                                      </p:cBhvr>
                                      <p:to>
                                        <p:strVal val="visible"/>
                                      </p:to>
                                    </p:set>
                                    <p:animEffect transition="in" filter="fade">
                                      <p:cBhvr>
                                        <p:cTn id="50" dur="1000"/>
                                        <p:tgtEl>
                                          <p:spTgt spid="6">
                                            <p:graphicEl>
                                              <a:dgm id="{462E34AD-3674-40C6-B81C-972D07190DD5}"/>
                                            </p:graphicEl>
                                          </p:spTgt>
                                        </p:tgtEl>
                                      </p:cBhvr>
                                    </p:animEffect>
                                    <p:anim calcmode="lin" valueType="num">
                                      <p:cBhvr>
                                        <p:cTn id="51" dur="1000" fill="hold"/>
                                        <p:tgtEl>
                                          <p:spTgt spid="6">
                                            <p:graphicEl>
                                              <a:dgm id="{462E34AD-3674-40C6-B81C-972D07190DD5}"/>
                                            </p:graphicEl>
                                          </p:spTgt>
                                        </p:tgtEl>
                                        <p:attrNameLst>
                                          <p:attrName>ppt_x</p:attrName>
                                        </p:attrNameLst>
                                      </p:cBhvr>
                                      <p:tavLst>
                                        <p:tav tm="0">
                                          <p:val>
                                            <p:strVal val="#ppt_x"/>
                                          </p:val>
                                        </p:tav>
                                        <p:tav tm="100000">
                                          <p:val>
                                            <p:strVal val="#ppt_x"/>
                                          </p:val>
                                        </p:tav>
                                      </p:tavLst>
                                    </p:anim>
                                    <p:anim calcmode="lin" valueType="num">
                                      <p:cBhvr>
                                        <p:cTn id="52" dur="1000" fill="hold"/>
                                        <p:tgtEl>
                                          <p:spTgt spid="6">
                                            <p:graphicEl>
                                              <a:dgm id="{462E34AD-3674-40C6-B81C-972D07190DD5}"/>
                                            </p:graphic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6">
                                            <p:graphicEl>
                                              <a:dgm id="{BD8B99DC-A338-41AF-9C6C-083F45550E15}"/>
                                            </p:graphicEl>
                                          </p:spTgt>
                                        </p:tgtEl>
                                        <p:attrNameLst>
                                          <p:attrName>style.visibility</p:attrName>
                                        </p:attrNameLst>
                                      </p:cBhvr>
                                      <p:to>
                                        <p:strVal val="visible"/>
                                      </p:to>
                                    </p:set>
                                    <p:animEffect transition="in" filter="fade">
                                      <p:cBhvr>
                                        <p:cTn id="57" dur="1000"/>
                                        <p:tgtEl>
                                          <p:spTgt spid="6">
                                            <p:graphicEl>
                                              <a:dgm id="{BD8B99DC-A338-41AF-9C6C-083F45550E15}"/>
                                            </p:graphicEl>
                                          </p:spTgt>
                                        </p:tgtEl>
                                      </p:cBhvr>
                                    </p:animEffect>
                                    <p:anim calcmode="lin" valueType="num">
                                      <p:cBhvr>
                                        <p:cTn id="58" dur="1000" fill="hold"/>
                                        <p:tgtEl>
                                          <p:spTgt spid="6">
                                            <p:graphicEl>
                                              <a:dgm id="{BD8B99DC-A338-41AF-9C6C-083F45550E15}"/>
                                            </p:graphicEl>
                                          </p:spTgt>
                                        </p:tgtEl>
                                        <p:attrNameLst>
                                          <p:attrName>ppt_x</p:attrName>
                                        </p:attrNameLst>
                                      </p:cBhvr>
                                      <p:tavLst>
                                        <p:tav tm="0">
                                          <p:val>
                                            <p:strVal val="#ppt_x"/>
                                          </p:val>
                                        </p:tav>
                                        <p:tav tm="100000">
                                          <p:val>
                                            <p:strVal val="#ppt_x"/>
                                          </p:val>
                                        </p:tav>
                                      </p:tavLst>
                                    </p:anim>
                                    <p:anim calcmode="lin" valueType="num">
                                      <p:cBhvr>
                                        <p:cTn id="59" dur="1000" fill="hold"/>
                                        <p:tgtEl>
                                          <p:spTgt spid="6">
                                            <p:graphicEl>
                                              <a:dgm id="{BD8B99DC-A338-41AF-9C6C-083F45550E15}"/>
                                            </p:graphicEl>
                                          </p:spTgt>
                                        </p:tgtEl>
                                        <p:attrNameLst>
                                          <p:attrName>ppt_y</p:attrName>
                                        </p:attrNameLst>
                                      </p:cBhvr>
                                      <p:tavLst>
                                        <p:tav tm="0">
                                          <p:val>
                                            <p:strVal val="#ppt_y+.1"/>
                                          </p:val>
                                        </p:tav>
                                        <p:tav tm="100000">
                                          <p:val>
                                            <p:strVal val="#ppt_y"/>
                                          </p:val>
                                        </p:tav>
                                      </p:tavLst>
                                    </p:anim>
                                  </p:childTnLst>
                                </p:cTn>
                              </p:par>
                              <p:par>
                                <p:cTn id="60" presetID="42" presetClass="entr" presetSubtype="0" fill="hold" grpId="0" nodeType="withEffect">
                                  <p:stCondLst>
                                    <p:cond delay="0"/>
                                  </p:stCondLst>
                                  <p:childTnLst>
                                    <p:set>
                                      <p:cBhvr>
                                        <p:cTn id="61" dur="1" fill="hold">
                                          <p:stCondLst>
                                            <p:cond delay="0"/>
                                          </p:stCondLst>
                                        </p:cTn>
                                        <p:tgtEl>
                                          <p:spTgt spid="6">
                                            <p:graphicEl>
                                              <a:dgm id="{AD31A5BD-31C3-4A15-9258-7B39B98CB127}"/>
                                            </p:graphicEl>
                                          </p:spTgt>
                                        </p:tgtEl>
                                        <p:attrNameLst>
                                          <p:attrName>style.visibility</p:attrName>
                                        </p:attrNameLst>
                                      </p:cBhvr>
                                      <p:to>
                                        <p:strVal val="visible"/>
                                      </p:to>
                                    </p:set>
                                    <p:animEffect transition="in" filter="fade">
                                      <p:cBhvr>
                                        <p:cTn id="62" dur="1000"/>
                                        <p:tgtEl>
                                          <p:spTgt spid="6">
                                            <p:graphicEl>
                                              <a:dgm id="{AD31A5BD-31C3-4A15-9258-7B39B98CB127}"/>
                                            </p:graphicEl>
                                          </p:spTgt>
                                        </p:tgtEl>
                                      </p:cBhvr>
                                    </p:animEffect>
                                    <p:anim calcmode="lin" valueType="num">
                                      <p:cBhvr>
                                        <p:cTn id="63" dur="1000" fill="hold"/>
                                        <p:tgtEl>
                                          <p:spTgt spid="6">
                                            <p:graphicEl>
                                              <a:dgm id="{AD31A5BD-31C3-4A15-9258-7B39B98CB127}"/>
                                            </p:graphicEl>
                                          </p:spTgt>
                                        </p:tgtEl>
                                        <p:attrNameLst>
                                          <p:attrName>ppt_x</p:attrName>
                                        </p:attrNameLst>
                                      </p:cBhvr>
                                      <p:tavLst>
                                        <p:tav tm="0">
                                          <p:val>
                                            <p:strVal val="#ppt_x"/>
                                          </p:val>
                                        </p:tav>
                                        <p:tav tm="100000">
                                          <p:val>
                                            <p:strVal val="#ppt_x"/>
                                          </p:val>
                                        </p:tav>
                                      </p:tavLst>
                                    </p:anim>
                                    <p:anim calcmode="lin" valueType="num">
                                      <p:cBhvr>
                                        <p:cTn id="64" dur="1000" fill="hold"/>
                                        <p:tgtEl>
                                          <p:spTgt spid="6">
                                            <p:graphicEl>
                                              <a:dgm id="{AD31A5BD-31C3-4A15-9258-7B39B98CB127}"/>
                                            </p:graphic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grpId="0" nodeType="clickEffect">
                                  <p:stCondLst>
                                    <p:cond delay="0"/>
                                  </p:stCondLst>
                                  <p:childTnLst>
                                    <p:set>
                                      <p:cBhvr>
                                        <p:cTn id="68" dur="1" fill="hold">
                                          <p:stCondLst>
                                            <p:cond delay="0"/>
                                          </p:stCondLst>
                                        </p:cTn>
                                        <p:tgtEl>
                                          <p:spTgt spid="6">
                                            <p:graphicEl>
                                              <a:dgm id="{8EB072F2-65BF-4A57-91C4-8F40EB98EA1B}"/>
                                            </p:graphicEl>
                                          </p:spTgt>
                                        </p:tgtEl>
                                        <p:attrNameLst>
                                          <p:attrName>style.visibility</p:attrName>
                                        </p:attrNameLst>
                                      </p:cBhvr>
                                      <p:to>
                                        <p:strVal val="visible"/>
                                      </p:to>
                                    </p:set>
                                    <p:animEffect transition="in" filter="fade">
                                      <p:cBhvr>
                                        <p:cTn id="69" dur="1000"/>
                                        <p:tgtEl>
                                          <p:spTgt spid="6">
                                            <p:graphicEl>
                                              <a:dgm id="{8EB072F2-65BF-4A57-91C4-8F40EB98EA1B}"/>
                                            </p:graphicEl>
                                          </p:spTgt>
                                        </p:tgtEl>
                                      </p:cBhvr>
                                    </p:animEffect>
                                    <p:anim calcmode="lin" valueType="num">
                                      <p:cBhvr>
                                        <p:cTn id="70" dur="1000" fill="hold"/>
                                        <p:tgtEl>
                                          <p:spTgt spid="6">
                                            <p:graphicEl>
                                              <a:dgm id="{8EB072F2-65BF-4A57-91C4-8F40EB98EA1B}"/>
                                            </p:graphicEl>
                                          </p:spTgt>
                                        </p:tgtEl>
                                        <p:attrNameLst>
                                          <p:attrName>ppt_x</p:attrName>
                                        </p:attrNameLst>
                                      </p:cBhvr>
                                      <p:tavLst>
                                        <p:tav tm="0">
                                          <p:val>
                                            <p:strVal val="#ppt_x"/>
                                          </p:val>
                                        </p:tav>
                                        <p:tav tm="100000">
                                          <p:val>
                                            <p:strVal val="#ppt_x"/>
                                          </p:val>
                                        </p:tav>
                                      </p:tavLst>
                                    </p:anim>
                                    <p:anim calcmode="lin" valueType="num">
                                      <p:cBhvr>
                                        <p:cTn id="71" dur="1000" fill="hold"/>
                                        <p:tgtEl>
                                          <p:spTgt spid="6">
                                            <p:graphicEl>
                                              <a:dgm id="{8EB072F2-65BF-4A57-91C4-8F40EB98EA1B}"/>
                                            </p:graphicEl>
                                          </p:spTgt>
                                        </p:tgtEl>
                                        <p:attrNameLst>
                                          <p:attrName>ppt_y</p:attrName>
                                        </p:attrNameLst>
                                      </p:cBhvr>
                                      <p:tavLst>
                                        <p:tav tm="0">
                                          <p:val>
                                            <p:strVal val="#ppt_y+.1"/>
                                          </p:val>
                                        </p:tav>
                                        <p:tav tm="100000">
                                          <p:val>
                                            <p:strVal val="#ppt_y"/>
                                          </p:val>
                                        </p:tav>
                                      </p:tavLst>
                                    </p:anim>
                                  </p:childTnLst>
                                </p:cTn>
                              </p:par>
                              <p:par>
                                <p:cTn id="72" presetID="42" presetClass="entr" presetSubtype="0" fill="hold" grpId="0" nodeType="withEffect">
                                  <p:stCondLst>
                                    <p:cond delay="0"/>
                                  </p:stCondLst>
                                  <p:childTnLst>
                                    <p:set>
                                      <p:cBhvr>
                                        <p:cTn id="73" dur="1" fill="hold">
                                          <p:stCondLst>
                                            <p:cond delay="0"/>
                                          </p:stCondLst>
                                        </p:cTn>
                                        <p:tgtEl>
                                          <p:spTgt spid="6">
                                            <p:graphicEl>
                                              <a:dgm id="{45BD9582-F604-4014-94AB-95A9AE675645}"/>
                                            </p:graphicEl>
                                          </p:spTgt>
                                        </p:tgtEl>
                                        <p:attrNameLst>
                                          <p:attrName>style.visibility</p:attrName>
                                        </p:attrNameLst>
                                      </p:cBhvr>
                                      <p:to>
                                        <p:strVal val="visible"/>
                                      </p:to>
                                    </p:set>
                                    <p:animEffect transition="in" filter="fade">
                                      <p:cBhvr>
                                        <p:cTn id="74" dur="1000"/>
                                        <p:tgtEl>
                                          <p:spTgt spid="6">
                                            <p:graphicEl>
                                              <a:dgm id="{45BD9582-F604-4014-94AB-95A9AE675645}"/>
                                            </p:graphicEl>
                                          </p:spTgt>
                                        </p:tgtEl>
                                      </p:cBhvr>
                                    </p:animEffect>
                                    <p:anim calcmode="lin" valueType="num">
                                      <p:cBhvr>
                                        <p:cTn id="75" dur="1000" fill="hold"/>
                                        <p:tgtEl>
                                          <p:spTgt spid="6">
                                            <p:graphicEl>
                                              <a:dgm id="{45BD9582-F604-4014-94AB-95A9AE675645}"/>
                                            </p:graphicEl>
                                          </p:spTgt>
                                        </p:tgtEl>
                                        <p:attrNameLst>
                                          <p:attrName>ppt_x</p:attrName>
                                        </p:attrNameLst>
                                      </p:cBhvr>
                                      <p:tavLst>
                                        <p:tav tm="0">
                                          <p:val>
                                            <p:strVal val="#ppt_x"/>
                                          </p:val>
                                        </p:tav>
                                        <p:tav tm="100000">
                                          <p:val>
                                            <p:strVal val="#ppt_x"/>
                                          </p:val>
                                        </p:tav>
                                      </p:tavLst>
                                    </p:anim>
                                    <p:anim calcmode="lin" valueType="num">
                                      <p:cBhvr>
                                        <p:cTn id="76" dur="1000" fill="hold"/>
                                        <p:tgtEl>
                                          <p:spTgt spid="6">
                                            <p:graphicEl>
                                              <a:dgm id="{45BD9582-F604-4014-94AB-95A9AE675645}"/>
                                            </p:graphicEl>
                                          </p:spTgt>
                                        </p:tgtEl>
                                        <p:attrNameLst>
                                          <p:attrName>ppt_y</p:attrName>
                                        </p:attrNameLst>
                                      </p:cBhvr>
                                      <p:tavLst>
                                        <p:tav tm="0">
                                          <p:val>
                                            <p:strVal val="#ppt_y+.1"/>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42" presetClass="entr" presetSubtype="0" fill="hold" grpId="0" nodeType="clickEffect">
                                  <p:stCondLst>
                                    <p:cond delay="0"/>
                                  </p:stCondLst>
                                  <p:childTnLst>
                                    <p:set>
                                      <p:cBhvr>
                                        <p:cTn id="80" dur="1" fill="hold">
                                          <p:stCondLst>
                                            <p:cond delay="0"/>
                                          </p:stCondLst>
                                        </p:cTn>
                                        <p:tgtEl>
                                          <p:spTgt spid="6">
                                            <p:graphicEl>
                                              <a:dgm id="{6FD0EF4A-CD7E-43F9-B957-1EA05617141A}"/>
                                            </p:graphicEl>
                                          </p:spTgt>
                                        </p:tgtEl>
                                        <p:attrNameLst>
                                          <p:attrName>style.visibility</p:attrName>
                                        </p:attrNameLst>
                                      </p:cBhvr>
                                      <p:to>
                                        <p:strVal val="visible"/>
                                      </p:to>
                                    </p:set>
                                    <p:animEffect transition="in" filter="fade">
                                      <p:cBhvr>
                                        <p:cTn id="81" dur="1000"/>
                                        <p:tgtEl>
                                          <p:spTgt spid="6">
                                            <p:graphicEl>
                                              <a:dgm id="{6FD0EF4A-CD7E-43F9-B957-1EA05617141A}"/>
                                            </p:graphicEl>
                                          </p:spTgt>
                                        </p:tgtEl>
                                      </p:cBhvr>
                                    </p:animEffect>
                                    <p:anim calcmode="lin" valueType="num">
                                      <p:cBhvr>
                                        <p:cTn id="82" dur="1000" fill="hold"/>
                                        <p:tgtEl>
                                          <p:spTgt spid="6">
                                            <p:graphicEl>
                                              <a:dgm id="{6FD0EF4A-CD7E-43F9-B957-1EA05617141A}"/>
                                            </p:graphicEl>
                                          </p:spTgt>
                                        </p:tgtEl>
                                        <p:attrNameLst>
                                          <p:attrName>ppt_x</p:attrName>
                                        </p:attrNameLst>
                                      </p:cBhvr>
                                      <p:tavLst>
                                        <p:tav tm="0">
                                          <p:val>
                                            <p:strVal val="#ppt_x"/>
                                          </p:val>
                                        </p:tav>
                                        <p:tav tm="100000">
                                          <p:val>
                                            <p:strVal val="#ppt_x"/>
                                          </p:val>
                                        </p:tav>
                                      </p:tavLst>
                                    </p:anim>
                                    <p:anim calcmode="lin" valueType="num">
                                      <p:cBhvr>
                                        <p:cTn id="83" dur="1000" fill="hold"/>
                                        <p:tgtEl>
                                          <p:spTgt spid="6">
                                            <p:graphicEl>
                                              <a:dgm id="{6FD0EF4A-CD7E-43F9-B957-1EA05617141A}"/>
                                            </p:graphicEl>
                                          </p:spTgt>
                                        </p:tgtEl>
                                        <p:attrNameLst>
                                          <p:attrName>ppt_y</p:attrName>
                                        </p:attrNameLst>
                                      </p:cBhvr>
                                      <p:tavLst>
                                        <p:tav tm="0">
                                          <p:val>
                                            <p:strVal val="#ppt_y+.1"/>
                                          </p:val>
                                        </p:tav>
                                        <p:tav tm="100000">
                                          <p:val>
                                            <p:strVal val="#ppt_y"/>
                                          </p:val>
                                        </p:tav>
                                      </p:tavLst>
                                    </p:anim>
                                  </p:childTnLst>
                                </p:cTn>
                              </p:par>
                              <p:par>
                                <p:cTn id="84" presetID="42" presetClass="entr" presetSubtype="0" fill="hold" grpId="0" nodeType="withEffect">
                                  <p:stCondLst>
                                    <p:cond delay="0"/>
                                  </p:stCondLst>
                                  <p:childTnLst>
                                    <p:set>
                                      <p:cBhvr>
                                        <p:cTn id="85" dur="1" fill="hold">
                                          <p:stCondLst>
                                            <p:cond delay="0"/>
                                          </p:stCondLst>
                                        </p:cTn>
                                        <p:tgtEl>
                                          <p:spTgt spid="6">
                                            <p:graphicEl>
                                              <a:dgm id="{BC7927CD-20B6-4942-811B-89CC7B58988E}"/>
                                            </p:graphicEl>
                                          </p:spTgt>
                                        </p:tgtEl>
                                        <p:attrNameLst>
                                          <p:attrName>style.visibility</p:attrName>
                                        </p:attrNameLst>
                                      </p:cBhvr>
                                      <p:to>
                                        <p:strVal val="visible"/>
                                      </p:to>
                                    </p:set>
                                    <p:animEffect transition="in" filter="fade">
                                      <p:cBhvr>
                                        <p:cTn id="86" dur="1000"/>
                                        <p:tgtEl>
                                          <p:spTgt spid="6">
                                            <p:graphicEl>
                                              <a:dgm id="{BC7927CD-20B6-4942-811B-89CC7B58988E}"/>
                                            </p:graphicEl>
                                          </p:spTgt>
                                        </p:tgtEl>
                                      </p:cBhvr>
                                    </p:animEffect>
                                    <p:anim calcmode="lin" valueType="num">
                                      <p:cBhvr>
                                        <p:cTn id="87" dur="1000" fill="hold"/>
                                        <p:tgtEl>
                                          <p:spTgt spid="6">
                                            <p:graphicEl>
                                              <a:dgm id="{BC7927CD-20B6-4942-811B-89CC7B58988E}"/>
                                            </p:graphicEl>
                                          </p:spTgt>
                                        </p:tgtEl>
                                        <p:attrNameLst>
                                          <p:attrName>ppt_x</p:attrName>
                                        </p:attrNameLst>
                                      </p:cBhvr>
                                      <p:tavLst>
                                        <p:tav tm="0">
                                          <p:val>
                                            <p:strVal val="#ppt_x"/>
                                          </p:val>
                                        </p:tav>
                                        <p:tav tm="100000">
                                          <p:val>
                                            <p:strVal val="#ppt_x"/>
                                          </p:val>
                                        </p:tav>
                                      </p:tavLst>
                                    </p:anim>
                                    <p:anim calcmode="lin" valueType="num">
                                      <p:cBhvr>
                                        <p:cTn id="88" dur="1000" fill="hold"/>
                                        <p:tgtEl>
                                          <p:spTgt spid="6">
                                            <p:graphicEl>
                                              <a:dgm id="{BC7927CD-20B6-4942-811B-89CC7B58988E}"/>
                                            </p:graphicEl>
                                          </p:spTgt>
                                        </p:tgtEl>
                                        <p:attrNameLst>
                                          <p:attrName>ppt_y</p:attrName>
                                        </p:attrNameLst>
                                      </p:cBhvr>
                                      <p:tavLst>
                                        <p:tav tm="0">
                                          <p:val>
                                            <p:strVal val="#ppt_y+.1"/>
                                          </p:val>
                                        </p:tav>
                                        <p:tav tm="100000">
                                          <p:val>
                                            <p:strVal val="#ppt_y"/>
                                          </p:val>
                                        </p:tav>
                                      </p:tavLst>
                                    </p:anim>
                                  </p:childTnLst>
                                </p:cTn>
                              </p:par>
                            </p:childTnLst>
                          </p:cTn>
                        </p:par>
                      </p:childTnLst>
                    </p:cTn>
                  </p:par>
                  <p:par>
                    <p:cTn id="89" fill="hold">
                      <p:stCondLst>
                        <p:cond delay="indefinite"/>
                      </p:stCondLst>
                      <p:childTnLst>
                        <p:par>
                          <p:cTn id="90" fill="hold">
                            <p:stCondLst>
                              <p:cond delay="0"/>
                            </p:stCondLst>
                            <p:childTnLst>
                              <p:par>
                                <p:cTn id="91" presetID="42" presetClass="entr" presetSubtype="0" fill="hold" grpId="0" nodeType="clickEffect">
                                  <p:stCondLst>
                                    <p:cond delay="0"/>
                                  </p:stCondLst>
                                  <p:childTnLst>
                                    <p:set>
                                      <p:cBhvr>
                                        <p:cTn id="92" dur="1" fill="hold">
                                          <p:stCondLst>
                                            <p:cond delay="0"/>
                                          </p:stCondLst>
                                        </p:cTn>
                                        <p:tgtEl>
                                          <p:spTgt spid="6">
                                            <p:graphicEl>
                                              <a:dgm id="{FFCA63EF-9D05-4DB8-82D4-94B5C084C9FA}"/>
                                            </p:graphicEl>
                                          </p:spTgt>
                                        </p:tgtEl>
                                        <p:attrNameLst>
                                          <p:attrName>style.visibility</p:attrName>
                                        </p:attrNameLst>
                                      </p:cBhvr>
                                      <p:to>
                                        <p:strVal val="visible"/>
                                      </p:to>
                                    </p:set>
                                    <p:animEffect transition="in" filter="fade">
                                      <p:cBhvr>
                                        <p:cTn id="93" dur="1000"/>
                                        <p:tgtEl>
                                          <p:spTgt spid="6">
                                            <p:graphicEl>
                                              <a:dgm id="{FFCA63EF-9D05-4DB8-82D4-94B5C084C9FA}"/>
                                            </p:graphicEl>
                                          </p:spTgt>
                                        </p:tgtEl>
                                      </p:cBhvr>
                                    </p:animEffect>
                                    <p:anim calcmode="lin" valueType="num">
                                      <p:cBhvr>
                                        <p:cTn id="94" dur="1000" fill="hold"/>
                                        <p:tgtEl>
                                          <p:spTgt spid="6">
                                            <p:graphicEl>
                                              <a:dgm id="{FFCA63EF-9D05-4DB8-82D4-94B5C084C9FA}"/>
                                            </p:graphicEl>
                                          </p:spTgt>
                                        </p:tgtEl>
                                        <p:attrNameLst>
                                          <p:attrName>ppt_x</p:attrName>
                                        </p:attrNameLst>
                                      </p:cBhvr>
                                      <p:tavLst>
                                        <p:tav tm="0">
                                          <p:val>
                                            <p:strVal val="#ppt_x"/>
                                          </p:val>
                                        </p:tav>
                                        <p:tav tm="100000">
                                          <p:val>
                                            <p:strVal val="#ppt_x"/>
                                          </p:val>
                                        </p:tav>
                                      </p:tavLst>
                                    </p:anim>
                                    <p:anim calcmode="lin" valueType="num">
                                      <p:cBhvr>
                                        <p:cTn id="95" dur="1000" fill="hold"/>
                                        <p:tgtEl>
                                          <p:spTgt spid="6">
                                            <p:graphicEl>
                                              <a:dgm id="{FFCA63EF-9D05-4DB8-82D4-94B5C084C9FA}"/>
                                            </p:graphicEl>
                                          </p:spTgt>
                                        </p:tgtEl>
                                        <p:attrNameLst>
                                          <p:attrName>ppt_y</p:attrName>
                                        </p:attrNameLst>
                                      </p:cBhvr>
                                      <p:tavLst>
                                        <p:tav tm="0">
                                          <p:val>
                                            <p:strVal val="#ppt_y+.1"/>
                                          </p:val>
                                        </p:tav>
                                        <p:tav tm="100000">
                                          <p:val>
                                            <p:strVal val="#ppt_y"/>
                                          </p:val>
                                        </p:tav>
                                      </p:tavLst>
                                    </p:anim>
                                  </p:childTnLst>
                                </p:cTn>
                              </p:par>
                              <p:par>
                                <p:cTn id="96" presetID="42" presetClass="entr" presetSubtype="0" fill="hold" grpId="0" nodeType="withEffect">
                                  <p:stCondLst>
                                    <p:cond delay="0"/>
                                  </p:stCondLst>
                                  <p:childTnLst>
                                    <p:set>
                                      <p:cBhvr>
                                        <p:cTn id="97" dur="1" fill="hold">
                                          <p:stCondLst>
                                            <p:cond delay="0"/>
                                          </p:stCondLst>
                                        </p:cTn>
                                        <p:tgtEl>
                                          <p:spTgt spid="6">
                                            <p:graphicEl>
                                              <a:dgm id="{27B28C3B-67F9-46A8-A402-7711DD29F3C5}"/>
                                            </p:graphicEl>
                                          </p:spTgt>
                                        </p:tgtEl>
                                        <p:attrNameLst>
                                          <p:attrName>style.visibility</p:attrName>
                                        </p:attrNameLst>
                                      </p:cBhvr>
                                      <p:to>
                                        <p:strVal val="visible"/>
                                      </p:to>
                                    </p:set>
                                    <p:animEffect transition="in" filter="fade">
                                      <p:cBhvr>
                                        <p:cTn id="98" dur="1000"/>
                                        <p:tgtEl>
                                          <p:spTgt spid="6">
                                            <p:graphicEl>
                                              <a:dgm id="{27B28C3B-67F9-46A8-A402-7711DD29F3C5}"/>
                                            </p:graphicEl>
                                          </p:spTgt>
                                        </p:tgtEl>
                                      </p:cBhvr>
                                    </p:animEffect>
                                    <p:anim calcmode="lin" valueType="num">
                                      <p:cBhvr>
                                        <p:cTn id="99" dur="1000" fill="hold"/>
                                        <p:tgtEl>
                                          <p:spTgt spid="6">
                                            <p:graphicEl>
                                              <a:dgm id="{27B28C3B-67F9-46A8-A402-7711DD29F3C5}"/>
                                            </p:graphicEl>
                                          </p:spTgt>
                                        </p:tgtEl>
                                        <p:attrNameLst>
                                          <p:attrName>ppt_x</p:attrName>
                                        </p:attrNameLst>
                                      </p:cBhvr>
                                      <p:tavLst>
                                        <p:tav tm="0">
                                          <p:val>
                                            <p:strVal val="#ppt_x"/>
                                          </p:val>
                                        </p:tav>
                                        <p:tav tm="100000">
                                          <p:val>
                                            <p:strVal val="#ppt_x"/>
                                          </p:val>
                                        </p:tav>
                                      </p:tavLst>
                                    </p:anim>
                                    <p:anim calcmode="lin" valueType="num">
                                      <p:cBhvr>
                                        <p:cTn id="100" dur="1000" fill="hold"/>
                                        <p:tgtEl>
                                          <p:spTgt spid="6">
                                            <p:graphicEl>
                                              <a:dgm id="{27B28C3B-67F9-46A8-A402-7711DD29F3C5}"/>
                                            </p:graphicEl>
                                          </p:spTgt>
                                        </p:tgtEl>
                                        <p:attrNameLst>
                                          <p:attrName>ppt_y</p:attrName>
                                        </p:attrNameLst>
                                      </p:cBhvr>
                                      <p:tavLst>
                                        <p:tav tm="0">
                                          <p:val>
                                            <p:strVal val="#ppt_y+.1"/>
                                          </p:val>
                                        </p:tav>
                                        <p:tav tm="100000">
                                          <p:val>
                                            <p:strVal val="#ppt_y"/>
                                          </p:val>
                                        </p:tav>
                                      </p:tavLst>
                                    </p:anim>
                                  </p:childTnLst>
                                </p:cTn>
                              </p:par>
                              <p:par>
                                <p:cTn id="101" presetID="42" presetClass="entr" presetSubtype="0" fill="hold" grpId="0" nodeType="withEffect">
                                  <p:stCondLst>
                                    <p:cond delay="0"/>
                                  </p:stCondLst>
                                  <p:childTnLst>
                                    <p:set>
                                      <p:cBhvr>
                                        <p:cTn id="102" dur="1" fill="hold">
                                          <p:stCondLst>
                                            <p:cond delay="0"/>
                                          </p:stCondLst>
                                        </p:cTn>
                                        <p:tgtEl>
                                          <p:spTgt spid="6">
                                            <p:graphicEl>
                                              <a:dgm id="{6C5EC758-4AFF-4E48-A510-676AEB258709}"/>
                                            </p:graphicEl>
                                          </p:spTgt>
                                        </p:tgtEl>
                                        <p:attrNameLst>
                                          <p:attrName>style.visibility</p:attrName>
                                        </p:attrNameLst>
                                      </p:cBhvr>
                                      <p:to>
                                        <p:strVal val="visible"/>
                                      </p:to>
                                    </p:set>
                                    <p:animEffect transition="in" filter="fade">
                                      <p:cBhvr>
                                        <p:cTn id="103" dur="1000"/>
                                        <p:tgtEl>
                                          <p:spTgt spid="6">
                                            <p:graphicEl>
                                              <a:dgm id="{6C5EC758-4AFF-4E48-A510-676AEB258709}"/>
                                            </p:graphicEl>
                                          </p:spTgt>
                                        </p:tgtEl>
                                      </p:cBhvr>
                                    </p:animEffect>
                                    <p:anim calcmode="lin" valueType="num">
                                      <p:cBhvr>
                                        <p:cTn id="104" dur="1000" fill="hold"/>
                                        <p:tgtEl>
                                          <p:spTgt spid="6">
                                            <p:graphicEl>
                                              <a:dgm id="{6C5EC758-4AFF-4E48-A510-676AEB258709}"/>
                                            </p:graphicEl>
                                          </p:spTgt>
                                        </p:tgtEl>
                                        <p:attrNameLst>
                                          <p:attrName>ppt_x</p:attrName>
                                        </p:attrNameLst>
                                      </p:cBhvr>
                                      <p:tavLst>
                                        <p:tav tm="0">
                                          <p:val>
                                            <p:strVal val="#ppt_x"/>
                                          </p:val>
                                        </p:tav>
                                        <p:tav tm="100000">
                                          <p:val>
                                            <p:strVal val="#ppt_x"/>
                                          </p:val>
                                        </p:tav>
                                      </p:tavLst>
                                    </p:anim>
                                    <p:anim calcmode="lin" valueType="num">
                                      <p:cBhvr>
                                        <p:cTn id="105" dur="1000" fill="hold"/>
                                        <p:tgtEl>
                                          <p:spTgt spid="6">
                                            <p:graphicEl>
                                              <a:dgm id="{6C5EC758-4AFF-4E48-A510-676AEB258709}"/>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Regeneration</a:t>
            </a:r>
          </a:p>
        </p:txBody>
      </p:sp>
      <p:sp>
        <p:nvSpPr>
          <p:cNvPr id="3" name="Content Placeholder 2"/>
          <p:cNvSpPr>
            <a:spLocks noGrp="1"/>
          </p:cNvSpPr>
          <p:nvPr>
            <p:ph idx="1"/>
          </p:nvPr>
        </p:nvSpPr>
        <p:spPr/>
        <p:txBody>
          <a:bodyPr>
            <a:normAutofit/>
          </a:bodyPr>
          <a:lstStyle/>
          <a:p>
            <a:r>
              <a:rPr lang="en-GB" sz="2800" dirty="0"/>
              <a:t>Do such schemes work?</a:t>
            </a:r>
          </a:p>
          <a:p>
            <a:r>
              <a:rPr lang="en-GB" sz="2800" dirty="0"/>
              <a:t>‘A significant but not dramatic improvement’ [84]</a:t>
            </a:r>
          </a:p>
          <a:p>
            <a:r>
              <a:rPr lang="en-GB" sz="2800" dirty="0"/>
              <a:t>Neighbourhood Renewal (2001-2007) reduced unemployment in disadvantaged areas by 3-4% (70,000 jobs)</a:t>
            </a:r>
          </a:p>
          <a:p>
            <a:r>
              <a:rPr lang="en-GB" sz="2800" dirty="0"/>
              <a:t>But the newly employed tend to move to better areas!</a:t>
            </a:r>
          </a:p>
          <a:p>
            <a:r>
              <a:rPr lang="en-GB" sz="2800" dirty="0"/>
              <a:t>Disadvantaged areas make high demands with between 60 and 70% the total income in those areas coming from the public purse (benefits and other dependencies on the state)</a:t>
            </a:r>
          </a:p>
        </p:txBody>
      </p:sp>
      <p:sp>
        <p:nvSpPr>
          <p:cNvPr id="4" name="Slide Number Placeholder 3"/>
          <p:cNvSpPr>
            <a:spLocks noGrp="1"/>
          </p:cNvSpPr>
          <p:nvPr>
            <p:ph type="sldNum" sz="quarter" idx="12"/>
          </p:nvPr>
        </p:nvSpPr>
        <p:spPr/>
        <p:txBody>
          <a:bodyPr/>
          <a:lstStyle/>
          <a:p>
            <a:fld id="{A9066AF5-86CC-4159-855A-C057236591EC}" type="slidenum">
              <a:rPr lang="en-GB" smtClean="0"/>
              <a:pPr/>
              <a:t>48</a:t>
            </a:fld>
            <a:endParaRPr lang="en-GB"/>
          </a:p>
        </p:txBody>
      </p:sp>
    </p:spTree>
    <p:extLst>
      <p:ext uri="{BB962C8B-B14F-4D97-AF65-F5344CB8AC3E}">
        <p14:creationId xmlns:p14="http://schemas.microsoft.com/office/powerpoint/2010/main" val="3647842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Regeneration</a:t>
            </a:r>
          </a:p>
        </p:txBody>
      </p:sp>
      <p:sp>
        <p:nvSpPr>
          <p:cNvPr id="3" name="Content Placeholder 2"/>
          <p:cNvSpPr>
            <a:spLocks noGrp="1"/>
          </p:cNvSpPr>
          <p:nvPr>
            <p:ph idx="1"/>
          </p:nvPr>
        </p:nvSpPr>
        <p:spPr>
          <a:xfrm>
            <a:off x="1097280" y="1845734"/>
            <a:ext cx="10763794" cy="4398312"/>
          </a:xfrm>
        </p:spPr>
        <p:txBody>
          <a:bodyPr>
            <a:normAutofit lnSpcReduction="10000"/>
          </a:bodyPr>
          <a:lstStyle/>
          <a:p>
            <a:r>
              <a:rPr lang="en-GB" sz="2800" dirty="0"/>
              <a:t>We need a culture of cooperative management in deprived areas</a:t>
            </a:r>
          </a:p>
          <a:p>
            <a:r>
              <a:rPr lang="en-GB" sz="2800" dirty="0"/>
              <a:t>The ‘asset-based’ approach emphasises recognition of positive features</a:t>
            </a:r>
          </a:p>
          <a:p>
            <a:r>
              <a:rPr lang="en-GB" sz="2800" b="1" dirty="0"/>
              <a:t>SRB case study areas </a:t>
            </a:r>
            <a:r>
              <a:rPr lang="en-GB" sz="2800" dirty="0"/>
              <a:t>showed:</a:t>
            </a:r>
          </a:p>
          <a:p>
            <a:pPr>
              <a:buFont typeface="Courier New" panose="02070309020205020404" pitchFamily="49" charset="0"/>
              <a:buChar char="o"/>
            </a:pPr>
            <a:r>
              <a:rPr lang="en-GB" sz="2800" dirty="0"/>
              <a:t>Household incomes improved</a:t>
            </a:r>
          </a:p>
          <a:p>
            <a:pPr>
              <a:buFont typeface="Courier New" panose="02070309020205020404" pitchFamily="49" charset="0"/>
              <a:buChar char="o"/>
            </a:pPr>
            <a:r>
              <a:rPr lang="en-GB" sz="2800" dirty="0"/>
              <a:t>Satisfaction with accommodation improved</a:t>
            </a:r>
          </a:p>
          <a:p>
            <a:pPr>
              <a:buFont typeface="Courier New" panose="02070309020205020404" pitchFamily="49" charset="0"/>
              <a:buChar char="o"/>
            </a:pPr>
            <a:r>
              <a:rPr lang="en-GB" sz="2800" dirty="0"/>
              <a:t>Local areas were seen as better places to bring up children</a:t>
            </a:r>
          </a:p>
          <a:p>
            <a:pPr>
              <a:buFont typeface="Courier New" panose="02070309020205020404" pitchFamily="49" charset="0"/>
              <a:buChar char="o"/>
            </a:pPr>
            <a:r>
              <a:rPr lang="en-GB" sz="2800" dirty="0"/>
              <a:t>Greater community spirit</a:t>
            </a:r>
          </a:p>
          <a:p>
            <a:pPr>
              <a:buFont typeface="Courier New" panose="02070309020205020404" pitchFamily="49" charset="0"/>
              <a:buChar char="o"/>
            </a:pPr>
            <a:r>
              <a:rPr lang="en-GB" sz="2800" dirty="0"/>
              <a:t>People felt safer in the communities</a:t>
            </a:r>
          </a:p>
        </p:txBody>
      </p:sp>
      <p:sp>
        <p:nvSpPr>
          <p:cNvPr id="4" name="Slide Number Placeholder 3"/>
          <p:cNvSpPr>
            <a:spLocks noGrp="1"/>
          </p:cNvSpPr>
          <p:nvPr>
            <p:ph type="sldNum" sz="quarter" idx="12"/>
          </p:nvPr>
        </p:nvSpPr>
        <p:spPr/>
        <p:txBody>
          <a:bodyPr/>
          <a:lstStyle/>
          <a:p>
            <a:fld id="{A9066AF5-86CC-4159-855A-C057236591EC}" type="slidenum">
              <a:rPr lang="en-GB" smtClean="0"/>
              <a:pPr/>
              <a:t>49</a:t>
            </a:fld>
            <a:endParaRPr lang="en-GB"/>
          </a:p>
        </p:txBody>
      </p:sp>
    </p:spTree>
    <p:extLst>
      <p:ext uri="{BB962C8B-B14F-4D97-AF65-F5344CB8AC3E}">
        <p14:creationId xmlns:p14="http://schemas.microsoft.com/office/powerpoint/2010/main" val="3296129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Regeneration and partnership</a:t>
            </a:r>
          </a:p>
        </p:txBody>
      </p:sp>
      <p:sp>
        <p:nvSpPr>
          <p:cNvPr id="3" name="Content Placeholder 2"/>
          <p:cNvSpPr>
            <a:spLocks noGrp="1"/>
          </p:cNvSpPr>
          <p:nvPr>
            <p:ph idx="1"/>
          </p:nvPr>
        </p:nvSpPr>
        <p:spPr>
          <a:xfrm>
            <a:off x="1097280" y="1845734"/>
            <a:ext cx="10763794" cy="4398312"/>
          </a:xfrm>
        </p:spPr>
        <p:txBody>
          <a:bodyPr>
            <a:normAutofit lnSpcReduction="10000"/>
          </a:bodyPr>
          <a:lstStyle/>
          <a:p>
            <a:pPr>
              <a:buFont typeface="Courier New" panose="02070309020205020404" pitchFamily="49" charset="0"/>
              <a:buChar char="o"/>
            </a:pPr>
            <a:r>
              <a:rPr lang="en-GB" sz="2800" dirty="0"/>
              <a:t>Success was closely associated with the partnership mode of working</a:t>
            </a:r>
          </a:p>
          <a:p>
            <a:pPr>
              <a:buFont typeface="Courier New" panose="02070309020205020404" pitchFamily="49" charset="0"/>
              <a:buChar char="o"/>
            </a:pPr>
            <a:r>
              <a:rPr lang="en-GB" sz="2800" dirty="0"/>
              <a:t>Interested parties came together at the local level to produce a regeneration scheme</a:t>
            </a:r>
          </a:p>
          <a:p>
            <a:pPr>
              <a:buFont typeface="Courier New" panose="02070309020205020404" pitchFamily="49" charset="0"/>
              <a:buChar char="o"/>
            </a:pPr>
            <a:r>
              <a:rPr lang="en-GB" sz="2800" dirty="0"/>
              <a:t>The objective was to tackle multiple-deprivation in target areas</a:t>
            </a:r>
          </a:p>
          <a:p>
            <a:pPr>
              <a:buFont typeface="Courier New" panose="02070309020205020404" pitchFamily="49" charset="0"/>
              <a:buChar char="o"/>
            </a:pPr>
            <a:r>
              <a:rPr lang="en-GB" sz="2800" dirty="0"/>
              <a:t>The aim was to work across traditional mainstream public services</a:t>
            </a:r>
          </a:p>
          <a:p>
            <a:pPr>
              <a:buFont typeface="Courier New" panose="02070309020205020404" pitchFamily="49" charset="0"/>
              <a:buChar char="o"/>
            </a:pPr>
            <a:r>
              <a:rPr lang="en-GB" sz="2800" dirty="0"/>
              <a:t>Diversity in representatives was clear</a:t>
            </a:r>
          </a:p>
          <a:p>
            <a:pPr>
              <a:buFont typeface="Courier New" panose="02070309020205020404" pitchFamily="49" charset="0"/>
              <a:buChar char="o"/>
            </a:pPr>
            <a:r>
              <a:rPr lang="en-GB" sz="2800" dirty="0"/>
              <a:t>Leadership came from private, public and voluntary sectors</a:t>
            </a:r>
          </a:p>
          <a:p>
            <a:pPr>
              <a:buFont typeface="Courier New" panose="02070309020205020404" pitchFamily="49" charset="0"/>
              <a:buChar char="o"/>
            </a:pPr>
            <a:r>
              <a:rPr lang="en-GB" sz="2800" dirty="0"/>
              <a:t>Organisation and management were critical success factors, as were monitoring and review</a:t>
            </a:r>
          </a:p>
        </p:txBody>
      </p:sp>
      <p:sp>
        <p:nvSpPr>
          <p:cNvPr id="4" name="Slide Number Placeholder 3"/>
          <p:cNvSpPr>
            <a:spLocks noGrp="1"/>
          </p:cNvSpPr>
          <p:nvPr>
            <p:ph type="sldNum" sz="quarter" idx="12"/>
          </p:nvPr>
        </p:nvSpPr>
        <p:spPr/>
        <p:txBody>
          <a:bodyPr/>
          <a:lstStyle/>
          <a:p>
            <a:fld id="{A9066AF5-86CC-4159-855A-C057236591EC}" type="slidenum">
              <a:rPr lang="en-GB" smtClean="0"/>
              <a:pPr/>
              <a:t>50</a:t>
            </a:fld>
            <a:endParaRPr lang="en-GB"/>
          </a:p>
        </p:txBody>
      </p:sp>
    </p:spTree>
    <p:extLst>
      <p:ext uri="{BB962C8B-B14F-4D97-AF65-F5344CB8AC3E}">
        <p14:creationId xmlns:p14="http://schemas.microsoft.com/office/powerpoint/2010/main" val="3805526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133600" y="287339"/>
            <a:ext cx="7689669" cy="718502"/>
          </a:xfrm>
        </p:spPr>
        <p:txBody>
          <a:bodyPr/>
          <a:lstStyle/>
          <a:p>
            <a:r>
              <a:rPr lang="en-GB" dirty="0"/>
              <a:t>The ‘space of possibility’ [96]</a:t>
            </a:r>
          </a:p>
        </p:txBody>
      </p:sp>
      <p:sp>
        <p:nvSpPr>
          <p:cNvPr id="4" name="TextBox 3"/>
          <p:cNvSpPr txBox="1"/>
          <p:nvPr/>
        </p:nvSpPr>
        <p:spPr>
          <a:xfrm>
            <a:off x="1097280" y="6446010"/>
            <a:ext cx="11094720" cy="369332"/>
          </a:xfrm>
          <a:prstGeom prst="rect">
            <a:avLst/>
          </a:prstGeom>
          <a:noFill/>
        </p:spPr>
        <p:txBody>
          <a:bodyPr wrap="square" rtlCol="0">
            <a:spAutoFit/>
          </a:bodyPr>
          <a:lstStyle/>
          <a:p>
            <a:r>
              <a:rPr lang="en-GB" dirty="0"/>
              <a:t>Conn E (2011)Community engagement in the social eco-system dance, </a:t>
            </a:r>
            <a:r>
              <a:rPr lang="en-GB" dirty="0" err="1"/>
              <a:t>Birminghan</a:t>
            </a:r>
            <a:r>
              <a:rPr lang="en-GB" dirty="0"/>
              <a:t>: 3</a:t>
            </a:r>
            <a:r>
              <a:rPr lang="en-GB" baseline="30000" dirty="0"/>
              <a:t>rd</a:t>
            </a:r>
            <a:r>
              <a:rPr lang="en-GB" dirty="0"/>
              <a:t> sector Research centre</a:t>
            </a:r>
          </a:p>
        </p:txBody>
      </p:sp>
      <p:sp>
        <p:nvSpPr>
          <p:cNvPr id="5" name="Cloud Callout 4"/>
          <p:cNvSpPr/>
          <p:nvPr/>
        </p:nvSpPr>
        <p:spPr>
          <a:xfrm>
            <a:off x="1554481" y="1005841"/>
            <a:ext cx="8098971" cy="1697513"/>
          </a:xfrm>
          <a:prstGeom prst="cloudCallout">
            <a:avLst>
              <a:gd name="adj1" fmla="val -11317"/>
              <a:gd name="adj2" fmla="val 4087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External/ public agencies like police, education, railway, local authority, NHS, fire service</a:t>
            </a:r>
          </a:p>
        </p:txBody>
      </p:sp>
      <p:sp>
        <p:nvSpPr>
          <p:cNvPr id="6" name="TextBox 5"/>
          <p:cNvSpPr txBox="1"/>
          <p:nvPr/>
        </p:nvSpPr>
        <p:spPr>
          <a:xfrm>
            <a:off x="10371911" y="914400"/>
            <a:ext cx="1711234" cy="4770537"/>
          </a:xfrm>
          <a:prstGeom prst="rect">
            <a:avLst/>
          </a:prstGeom>
          <a:noFill/>
        </p:spPr>
        <p:txBody>
          <a:bodyPr wrap="square" rtlCol="0">
            <a:spAutoFit/>
          </a:bodyPr>
          <a:lstStyle/>
          <a:p>
            <a:r>
              <a:rPr lang="en-GB" sz="2400" b="1" dirty="0"/>
              <a:t>Vertical hierarchical systems</a:t>
            </a:r>
          </a:p>
          <a:p>
            <a:endParaRPr lang="en-GB" sz="2400" dirty="0"/>
          </a:p>
          <a:p>
            <a:endParaRPr lang="en-GB" sz="2400" b="1" dirty="0"/>
          </a:p>
          <a:p>
            <a:endParaRPr lang="en-GB" sz="2400" b="1" dirty="0"/>
          </a:p>
          <a:p>
            <a:r>
              <a:rPr lang="en-GB" sz="2400" b="1" dirty="0"/>
              <a:t>Space of possibilities</a:t>
            </a:r>
          </a:p>
          <a:p>
            <a:endParaRPr lang="en-GB" sz="2400" dirty="0"/>
          </a:p>
          <a:p>
            <a:endParaRPr lang="en-GB" sz="2400" b="1" dirty="0"/>
          </a:p>
          <a:p>
            <a:r>
              <a:rPr lang="en-GB" sz="2400" b="1" dirty="0"/>
              <a:t>Horizontal power </a:t>
            </a:r>
            <a:r>
              <a:rPr lang="en-GB" sz="1600" dirty="0"/>
              <a:t>(relationships)</a:t>
            </a:r>
          </a:p>
        </p:txBody>
      </p:sp>
      <p:sp>
        <p:nvSpPr>
          <p:cNvPr id="7" name="TextBox 6"/>
          <p:cNvSpPr txBox="1"/>
          <p:nvPr/>
        </p:nvSpPr>
        <p:spPr>
          <a:xfrm>
            <a:off x="868679" y="2378421"/>
            <a:ext cx="1724296" cy="2554545"/>
          </a:xfrm>
          <a:prstGeom prst="rect">
            <a:avLst/>
          </a:prstGeom>
          <a:noFill/>
        </p:spPr>
        <p:txBody>
          <a:bodyPr wrap="square" rtlCol="0">
            <a:spAutoFit/>
          </a:bodyPr>
          <a:lstStyle/>
          <a:p>
            <a:r>
              <a:rPr lang="en-GB" sz="2000" dirty="0"/>
              <a:t>Political sector</a:t>
            </a:r>
          </a:p>
          <a:p>
            <a:endParaRPr lang="en-GB" sz="2000" dirty="0"/>
          </a:p>
          <a:p>
            <a:r>
              <a:rPr lang="en-GB" sz="2000" dirty="0"/>
              <a:t>Voluntary sector</a:t>
            </a:r>
          </a:p>
          <a:p>
            <a:endParaRPr lang="en-GB" sz="2000" dirty="0"/>
          </a:p>
          <a:p>
            <a:r>
              <a:rPr lang="en-GB" sz="2000" dirty="0"/>
              <a:t>Faith/ religious sector</a:t>
            </a:r>
          </a:p>
        </p:txBody>
      </p:sp>
      <p:grpSp>
        <p:nvGrpSpPr>
          <p:cNvPr id="14" name="Group 13"/>
          <p:cNvGrpSpPr/>
          <p:nvPr/>
        </p:nvGrpSpPr>
        <p:grpSpPr>
          <a:xfrm>
            <a:off x="1554481" y="5109331"/>
            <a:ext cx="8268788" cy="1194741"/>
            <a:chOff x="1554481" y="5109331"/>
            <a:chExt cx="8268788" cy="1194741"/>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4481" y="5109331"/>
              <a:ext cx="8268788" cy="1194741"/>
            </a:xfrm>
            <a:prstGeom prst="rect">
              <a:avLst/>
            </a:prstGeom>
          </p:spPr>
        </p:pic>
        <p:sp>
          <p:nvSpPr>
            <p:cNvPr id="9" name="TextBox 8"/>
            <p:cNvSpPr txBox="1"/>
            <p:nvPr/>
          </p:nvSpPr>
          <p:spPr>
            <a:xfrm>
              <a:off x="2416629" y="5337421"/>
              <a:ext cx="7406640" cy="369280"/>
            </a:xfrm>
            <a:prstGeom prst="rect">
              <a:avLst/>
            </a:prstGeom>
            <a:noFill/>
          </p:spPr>
          <p:txBody>
            <a:bodyPr wrap="square" rtlCol="0">
              <a:spAutoFit/>
            </a:bodyPr>
            <a:lstStyle/>
            <a:p>
              <a:r>
                <a:rPr lang="en-GB" dirty="0"/>
                <a:t>Individual residents who together make up the community (businesses)</a:t>
              </a:r>
            </a:p>
          </p:txBody>
        </p:sp>
      </p:grpSp>
      <p:sp>
        <p:nvSpPr>
          <p:cNvPr id="10" name="Cloud Callout 9"/>
          <p:cNvSpPr/>
          <p:nvPr/>
        </p:nvSpPr>
        <p:spPr>
          <a:xfrm>
            <a:off x="1874520" y="2703354"/>
            <a:ext cx="7746274" cy="2247470"/>
          </a:xfrm>
          <a:prstGeom prst="cloudCallout">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Community/police, working groups, residents panels</a:t>
            </a:r>
          </a:p>
          <a:p>
            <a:pPr algn="ctr"/>
            <a:r>
              <a:rPr lang="en-GB" sz="2400" b="1" i="1" dirty="0"/>
              <a:t>What do we want? How can we organise to engage and improve?</a:t>
            </a:r>
          </a:p>
        </p:txBody>
      </p:sp>
      <p:sp>
        <p:nvSpPr>
          <p:cNvPr id="11" name="Right Brace 10"/>
          <p:cNvSpPr/>
          <p:nvPr/>
        </p:nvSpPr>
        <p:spPr>
          <a:xfrm>
            <a:off x="9738362" y="914400"/>
            <a:ext cx="437603" cy="1788954"/>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2" name="Right Brace 11"/>
          <p:cNvSpPr/>
          <p:nvPr/>
        </p:nvSpPr>
        <p:spPr>
          <a:xfrm>
            <a:off x="9823270" y="2838806"/>
            <a:ext cx="352696" cy="1716509"/>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3" name="Right Brace 12"/>
          <p:cNvSpPr/>
          <p:nvPr/>
        </p:nvSpPr>
        <p:spPr>
          <a:xfrm>
            <a:off x="9875522" y="4594049"/>
            <a:ext cx="352696" cy="1716509"/>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 name="Slide Number Placeholder 2"/>
          <p:cNvSpPr>
            <a:spLocks noGrp="1"/>
          </p:cNvSpPr>
          <p:nvPr>
            <p:ph type="sldNum" sz="quarter" idx="12"/>
          </p:nvPr>
        </p:nvSpPr>
        <p:spPr/>
        <p:txBody>
          <a:bodyPr/>
          <a:lstStyle/>
          <a:p>
            <a:fld id="{A9066AF5-86CC-4159-855A-C057236591EC}" type="slidenum">
              <a:rPr lang="en-GB" smtClean="0"/>
              <a:pPr/>
              <a:t>51</a:t>
            </a:fld>
            <a:endParaRPr lang="en-GB"/>
          </a:p>
        </p:txBody>
      </p:sp>
    </p:spTree>
    <p:extLst>
      <p:ext uri="{BB962C8B-B14F-4D97-AF65-F5344CB8AC3E}">
        <p14:creationId xmlns:p14="http://schemas.microsoft.com/office/powerpoint/2010/main" val="3468366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6. Building partnership [99-116]</a:t>
            </a:r>
          </a:p>
        </p:txBody>
      </p:sp>
      <p:sp>
        <p:nvSpPr>
          <p:cNvPr id="3" name="Content Placeholder 2"/>
          <p:cNvSpPr>
            <a:spLocks noGrp="1"/>
          </p:cNvSpPr>
          <p:nvPr>
            <p:ph idx="1"/>
          </p:nvPr>
        </p:nvSpPr>
        <p:spPr/>
        <p:txBody>
          <a:bodyPr/>
          <a:lstStyle/>
          <a:p>
            <a:endParaRPr lang="en-GB" dirty="0"/>
          </a:p>
        </p:txBody>
      </p:sp>
      <p:sp>
        <p:nvSpPr>
          <p:cNvPr id="4" name="Slide Number Placeholder 3"/>
          <p:cNvSpPr>
            <a:spLocks noGrp="1"/>
          </p:cNvSpPr>
          <p:nvPr>
            <p:ph type="sldNum" sz="quarter" idx="12"/>
          </p:nvPr>
        </p:nvSpPr>
        <p:spPr/>
        <p:txBody>
          <a:bodyPr/>
          <a:lstStyle/>
          <a:p>
            <a:fld id="{A9066AF5-86CC-4159-855A-C057236591EC}" type="slidenum">
              <a:rPr lang="en-GB" smtClean="0"/>
              <a:pPr/>
              <a:t>52</a:t>
            </a:fld>
            <a:endParaRPr lang="en-GB"/>
          </a:p>
        </p:txBody>
      </p:sp>
    </p:spTree>
    <p:extLst>
      <p:ext uri="{BB962C8B-B14F-4D97-AF65-F5344CB8AC3E}">
        <p14:creationId xmlns:p14="http://schemas.microsoft.com/office/powerpoint/2010/main" val="238573078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6571" y="286603"/>
            <a:ext cx="4545875" cy="1398506"/>
          </a:xfrm>
        </p:spPr>
        <p:txBody>
          <a:bodyPr>
            <a:normAutofit/>
          </a:bodyPr>
          <a:lstStyle/>
          <a:p>
            <a:r>
              <a:rPr lang="en-GB" dirty="0"/>
              <a:t>Transformative neighbourhoods?</a:t>
            </a:r>
          </a:p>
        </p:txBody>
      </p:sp>
      <p:pic>
        <p:nvPicPr>
          <p:cNvPr id="6" name="Picture 5">
            <a:hlinkClick r:id="rId2"/>
          </p:cNvPr>
          <p:cNvPicPr>
            <a:picLocks noChangeAspect="1"/>
          </p:cNvPicPr>
          <p:nvPr/>
        </p:nvPicPr>
        <p:blipFill>
          <a:blip r:embed="rId3"/>
          <a:stretch>
            <a:fillRect/>
          </a:stretch>
        </p:blipFill>
        <p:spPr>
          <a:xfrm>
            <a:off x="5002665" y="104503"/>
            <a:ext cx="7091499" cy="4744414"/>
          </a:xfrm>
          <a:prstGeom prst="rect">
            <a:avLst/>
          </a:prstGeom>
        </p:spPr>
      </p:pic>
      <p:pic>
        <p:nvPicPr>
          <p:cNvPr id="8" name="Picture 7">
            <a:hlinkClick r:id="rId4"/>
          </p:cNvPr>
          <p:cNvPicPr>
            <a:picLocks noChangeAspect="1"/>
          </p:cNvPicPr>
          <p:nvPr/>
        </p:nvPicPr>
        <p:blipFill>
          <a:blip r:embed="rId5"/>
          <a:stretch>
            <a:fillRect/>
          </a:stretch>
        </p:blipFill>
        <p:spPr>
          <a:xfrm>
            <a:off x="4986474" y="4387717"/>
            <a:ext cx="7205526" cy="2066559"/>
          </a:xfrm>
          <a:prstGeom prst="rect">
            <a:avLst/>
          </a:prstGeom>
        </p:spPr>
      </p:pic>
      <p:pic>
        <p:nvPicPr>
          <p:cNvPr id="10" name="Picture 9">
            <a:hlinkClick r:id="rId6"/>
          </p:cNvPr>
          <p:cNvPicPr>
            <a:picLocks noChangeAspect="1"/>
          </p:cNvPicPr>
          <p:nvPr/>
        </p:nvPicPr>
        <p:blipFill>
          <a:blip r:embed="rId7"/>
          <a:stretch>
            <a:fillRect/>
          </a:stretch>
        </p:blipFill>
        <p:spPr>
          <a:xfrm>
            <a:off x="143283" y="1789611"/>
            <a:ext cx="7083741" cy="4923200"/>
          </a:xfrm>
          <a:prstGeom prst="rect">
            <a:avLst/>
          </a:prstGeom>
        </p:spPr>
      </p:pic>
      <p:sp>
        <p:nvSpPr>
          <p:cNvPr id="2" name="Slide Number Placeholder 1"/>
          <p:cNvSpPr>
            <a:spLocks noGrp="1"/>
          </p:cNvSpPr>
          <p:nvPr>
            <p:ph type="sldNum" sz="quarter" idx="12"/>
          </p:nvPr>
        </p:nvSpPr>
        <p:spPr/>
        <p:txBody>
          <a:bodyPr/>
          <a:lstStyle/>
          <a:p>
            <a:fld id="{A9066AF5-86CC-4159-855A-C057236591EC}" type="slidenum">
              <a:rPr lang="en-GB" smtClean="0"/>
              <a:pPr/>
              <a:t>53</a:t>
            </a:fld>
            <a:endParaRPr lang="en-GB"/>
          </a:p>
        </p:txBody>
      </p:sp>
    </p:spTree>
    <p:extLst>
      <p:ext uri="{BB962C8B-B14F-4D97-AF65-F5344CB8AC3E}">
        <p14:creationId xmlns:p14="http://schemas.microsoft.com/office/powerpoint/2010/main" val="2749788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Interlocking systems</a:t>
            </a:r>
          </a:p>
        </p:txBody>
      </p:sp>
      <p:sp>
        <p:nvSpPr>
          <p:cNvPr id="3" name="Content Placeholder 2"/>
          <p:cNvSpPr>
            <a:spLocks noGrp="1"/>
          </p:cNvSpPr>
          <p:nvPr>
            <p:ph idx="1"/>
          </p:nvPr>
        </p:nvSpPr>
        <p:spPr>
          <a:xfrm>
            <a:off x="1097280" y="1845733"/>
            <a:ext cx="10698480" cy="4267683"/>
          </a:xfrm>
        </p:spPr>
        <p:txBody>
          <a:bodyPr>
            <a:normAutofit/>
          </a:bodyPr>
          <a:lstStyle/>
          <a:p>
            <a:r>
              <a:rPr lang="en-GB" sz="2800" dirty="0"/>
              <a:t>Neighbourhoods are a complex set of interlocking systems</a:t>
            </a:r>
          </a:p>
          <a:p>
            <a:r>
              <a:rPr lang="en-GB" sz="2800" dirty="0"/>
              <a:t>They are a crossroads for influences and connections</a:t>
            </a:r>
          </a:p>
          <a:p>
            <a:r>
              <a:rPr lang="en-GB" sz="2800" dirty="0"/>
              <a:t>Quality of life is affected by how these elements come together</a:t>
            </a:r>
          </a:p>
          <a:p>
            <a:r>
              <a:rPr lang="en-GB" sz="2800" dirty="0"/>
              <a:t>Neighbourhoods are affected by external elements like local government and other public services, national government and the global economy</a:t>
            </a:r>
          </a:p>
          <a:p>
            <a:r>
              <a:rPr lang="en-GB" sz="2800" dirty="0"/>
              <a:t>A partnership would seek to optimise all of these assets and influences, but, as the Audit Commission said in 1998, </a:t>
            </a:r>
            <a:r>
              <a:rPr lang="en-GB" sz="2800" b="1" dirty="0"/>
              <a:t>‘making partnerships work is one of the toughest challenges facing public sector managers.’ </a:t>
            </a:r>
            <a:r>
              <a:rPr lang="en-GB" sz="2800" dirty="0"/>
              <a:t>[101]</a:t>
            </a:r>
          </a:p>
        </p:txBody>
      </p:sp>
      <p:sp>
        <p:nvSpPr>
          <p:cNvPr id="4" name="Slide Number Placeholder 3"/>
          <p:cNvSpPr>
            <a:spLocks noGrp="1"/>
          </p:cNvSpPr>
          <p:nvPr>
            <p:ph type="sldNum" sz="quarter" idx="12"/>
          </p:nvPr>
        </p:nvSpPr>
        <p:spPr/>
        <p:txBody>
          <a:bodyPr/>
          <a:lstStyle/>
          <a:p>
            <a:fld id="{A9066AF5-86CC-4159-855A-C057236591EC}" type="slidenum">
              <a:rPr lang="en-GB" smtClean="0"/>
              <a:pPr/>
              <a:t>54</a:t>
            </a:fld>
            <a:endParaRPr lang="en-GB"/>
          </a:p>
        </p:txBody>
      </p:sp>
    </p:spTree>
    <p:extLst>
      <p:ext uri="{BB962C8B-B14F-4D97-AF65-F5344CB8AC3E}">
        <p14:creationId xmlns:p14="http://schemas.microsoft.com/office/powerpoint/2010/main" val="1757063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062872624"/>
              </p:ext>
            </p:extLst>
          </p:nvPr>
        </p:nvGraphicFramePr>
        <p:xfrm>
          <a:off x="933994" y="1929161"/>
          <a:ext cx="10933610" cy="57999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1562099" y="6396335"/>
            <a:ext cx="9431383" cy="461665"/>
          </a:xfrm>
          <a:prstGeom prst="rect">
            <a:avLst/>
          </a:prstGeom>
          <a:noFill/>
        </p:spPr>
        <p:txBody>
          <a:bodyPr wrap="square" rtlCol="0">
            <a:spAutoFit/>
          </a:bodyPr>
          <a:lstStyle/>
          <a:p>
            <a:r>
              <a:rPr lang="en-GB" sz="2400" dirty="0"/>
              <a:t>The C2 Connecting Communities (2011) seven step model</a:t>
            </a:r>
          </a:p>
        </p:txBody>
      </p:sp>
      <p:sp>
        <p:nvSpPr>
          <p:cNvPr id="6" name="TextBox 5"/>
          <p:cNvSpPr txBox="1"/>
          <p:nvPr/>
        </p:nvSpPr>
        <p:spPr>
          <a:xfrm>
            <a:off x="287387" y="457200"/>
            <a:ext cx="1528354" cy="4708981"/>
          </a:xfrm>
          <a:prstGeom prst="rect">
            <a:avLst/>
          </a:prstGeom>
          <a:noFill/>
          <a:ln w="25400">
            <a:solidFill>
              <a:schemeClr val="accent1">
                <a:shade val="50000"/>
              </a:schemeClr>
            </a:solidFill>
          </a:ln>
        </p:spPr>
        <p:txBody>
          <a:bodyPr wrap="square" rtlCol="0">
            <a:spAutoFit/>
          </a:bodyPr>
          <a:lstStyle/>
          <a:p>
            <a:pPr algn="ctr"/>
            <a:r>
              <a:rPr lang="en-GB" sz="2000" dirty="0"/>
              <a:t>Identify &amp; nurture key residents</a:t>
            </a:r>
          </a:p>
          <a:p>
            <a:pPr algn="ctr"/>
            <a:endParaRPr lang="en-GB" sz="2000" dirty="0"/>
          </a:p>
          <a:p>
            <a:pPr algn="ctr"/>
            <a:r>
              <a:rPr lang="en-GB" sz="2000" dirty="0"/>
              <a:t>Establish partnership steering group of front line service providers</a:t>
            </a:r>
          </a:p>
          <a:p>
            <a:pPr algn="ctr"/>
            <a:endParaRPr lang="en-GB" sz="2000" dirty="0"/>
          </a:p>
          <a:p>
            <a:pPr algn="ctr"/>
            <a:r>
              <a:rPr lang="en-GB" sz="2000" dirty="0"/>
              <a:t>Shared interest in change</a:t>
            </a:r>
          </a:p>
        </p:txBody>
      </p:sp>
      <p:sp>
        <p:nvSpPr>
          <p:cNvPr id="7" name="TextBox 6"/>
          <p:cNvSpPr txBox="1"/>
          <p:nvPr/>
        </p:nvSpPr>
        <p:spPr>
          <a:xfrm>
            <a:off x="2124894" y="107637"/>
            <a:ext cx="1528354" cy="4708981"/>
          </a:xfrm>
          <a:prstGeom prst="rect">
            <a:avLst/>
          </a:prstGeom>
          <a:noFill/>
          <a:ln w="25400">
            <a:solidFill>
              <a:schemeClr val="accent1">
                <a:shade val="50000"/>
              </a:schemeClr>
            </a:solidFill>
          </a:ln>
        </p:spPr>
        <p:txBody>
          <a:bodyPr wrap="square" rtlCol="0">
            <a:spAutoFit/>
          </a:bodyPr>
          <a:lstStyle/>
          <a:p>
            <a:pPr algn="ctr"/>
            <a:r>
              <a:rPr lang="en-GB" sz="2000" dirty="0"/>
              <a:t>Workshop to consolidate connections within steering group</a:t>
            </a:r>
          </a:p>
          <a:p>
            <a:pPr algn="ctr"/>
            <a:endParaRPr lang="en-GB" sz="2000" dirty="0"/>
          </a:p>
          <a:p>
            <a:pPr algn="ctr"/>
            <a:r>
              <a:rPr lang="en-GB" sz="2000" dirty="0"/>
              <a:t>Embed supportive mind-set in residents</a:t>
            </a:r>
          </a:p>
          <a:p>
            <a:pPr algn="ctr"/>
            <a:endParaRPr lang="en-GB" sz="2000" dirty="0"/>
          </a:p>
          <a:p>
            <a:pPr algn="ctr"/>
            <a:r>
              <a:rPr lang="en-GB" sz="2000" dirty="0"/>
              <a:t>Jointly plan listening event</a:t>
            </a:r>
          </a:p>
        </p:txBody>
      </p:sp>
      <p:sp>
        <p:nvSpPr>
          <p:cNvPr id="8" name="TextBox 7"/>
          <p:cNvSpPr txBox="1"/>
          <p:nvPr/>
        </p:nvSpPr>
        <p:spPr>
          <a:xfrm>
            <a:off x="3929742" y="723189"/>
            <a:ext cx="1493521" cy="3477875"/>
          </a:xfrm>
          <a:prstGeom prst="rect">
            <a:avLst/>
          </a:prstGeom>
          <a:noFill/>
          <a:ln w="25400">
            <a:solidFill>
              <a:schemeClr val="accent1">
                <a:shade val="50000"/>
              </a:schemeClr>
            </a:solidFill>
          </a:ln>
        </p:spPr>
        <p:txBody>
          <a:bodyPr wrap="square" rtlCol="0">
            <a:spAutoFit/>
          </a:bodyPr>
          <a:lstStyle/>
          <a:p>
            <a:pPr algn="ctr"/>
            <a:r>
              <a:rPr lang="en-GB" sz="2000" dirty="0"/>
              <a:t>Listening event</a:t>
            </a:r>
          </a:p>
          <a:p>
            <a:pPr algn="ctr"/>
            <a:r>
              <a:rPr lang="en-GB" sz="2000" dirty="0"/>
              <a:t>Report on the issues identified</a:t>
            </a:r>
          </a:p>
          <a:p>
            <a:pPr algn="ctr"/>
            <a:r>
              <a:rPr lang="en-GB" sz="2000" dirty="0"/>
              <a:t>Feedback to residents within 10 days</a:t>
            </a:r>
          </a:p>
          <a:p>
            <a:pPr algn="ctr"/>
            <a:r>
              <a:rPr lang="en-GB" sz="2000" dirty="0"/>
              <a:t>Exchange visits</a:t>
            </a:r>
          </a:p>
        </p:txBody>
      </p:sp>
      <p:sp>
        <p:nvSpPr>
          <p:cNvPr id="9" name="TextBox 8"/>
          <p:cNvSpPr txBox="1"/>
          <p:nvPr/>
        </p:nvSpPr>
        <p:spPr>
          <a:xfrm>
            <a:off x="5591991" y="646931"/>
            <a:ext cx="1371600" cy="3170099"/>
          </a:xfrm>
          <a:prstGeom prst="rect">
            <a:avLst/>
          </a:prstGeom>
          <a:noFill/>
          <a:ln w="25400">
            <a:solidFill>
              <a:schemeClr val="accent1">
                <a:shade val="50000"/>
              </a:schemeClr>
            </a:solidFill>
          </a:ln>
        </p:spPr>
        <p:txBody>
          <a:bodyPr wrap="square" rtlCol="0">
            <a:spAutoFit/>
          </a:bodyPr>
          <a:lstStyle/>
          <a:p>
            <a:pPr algn="ctr"/>
            <a:r>
              <a:rPr lang="en-GB" sz="2000" dirty="0"/>
              <a:t>Constitute group based in easy community hub</a:t>
            </a:r>
          </a:p>
          <a:p>
            <a:pPr algn="ctr"/>
            <a:endParaRPr lang="en-GB" sz="2000" dirty="0"/>
          </a:p>
          <a:p>
            <a:pPr algn="ctr"/>
            <a:r>
              <a:rPr lang="en-GB" sz="2000" dirty="0"/>
              <a:t>Clear communication</a:t>
            </a:r>
          </a:p>
        </p:txBody>
      </p:sp>
      <p:sp>
        <p:nvSpPr>
          <p:cNvPr id="10" name="TextBox 9"/>
          <p:cNvSpPr txBox="1"/>
          <p:nvPr/>
        </p:nvSpPr>
        <p:spPr>
          <a:xfrm>
            <a:off x="7132319" y="457200"/>
            <a:ext cx="1367248" cy="2862322"/>
          </a:xfrm>
          <a:prstGeom prst="rect">
            <a:avLst/>
          </a:prstGeom>
          <a:noFill/>
          <a:ln w="25400">
            <a:solidFill>
              <a:schemeClr val="accent1">
                <a:shade val="50000"/>
              </a:schemeClr>
            </a:solidFill>
          </a:ln>
        </p:spPr>
        <p:txBody>
          <a:bodyPr wrap="square" rtlCol="0">
            <a:spAutoFit/>
          </a:bodyPr>
          <a:lstStyle/>
          <a:p>
            <a:pPr algn="ctr"/>
            <a:r>
              <a:rPr lang="en-GB" sz="2000" dirty="0"/>
              <a:t>Monthly meetings Continuous feedback</a:t>
            </a:r>
          </a:p>
          <a:p>
            <a:pPr algn="ctr"/>
            <a:r>
              <a:rPr lang="en-GB" sz="2000" dirty="0"/>
              <a:t>Celebrate success</a:t>
            </a:r>
          </a:p>
          <a:p>
            <a:pPr algn="ctr"/>
            <a:r>
              <a:rPr lang="en-GB" sz="2000" dirty="0"/>
              <a:t>Positive media coverage</a:t>
            </a:r>
          </a:p>
        </p:txBody>
      </p:sp>
      <p:sp>
        <p:nvSpPr>
          <p:cNvPr id="11" name="TextBox 10"/>
          <p:cNvSpPr txBox="1"/>
          <p:nvPr/>
        </p:nvSpPr>
        <p:spPr>
          <a:xfrm>
            <a:off x="8668295" y="107637"/>
            <a:ext cx="1619794" cy="2862322"/>
          </a:xfrm>
          <a:prstGeom prst="rect">
            <a:avLst/>
          </a:prstGeom>
          <a:noFill/>
          <a:ln w="25400">
            <a:solidFill>
              <a:schemeClr val="accent1">
                <a:shade val="50000"/>
              </a:schemeClr>
            </a:solidFill>
          </a:ln>
        </p:spPr>
        <p:txBody>
          <a:bodyPr wrap="square" rtlCol="0">
            <a:spAutoFit/>
          </a:bodyPr>
          <a:lstStyle/>
          <a:p>
            <a:pPr algn="ctr"/>
            <a:r>
              <a:rPr lang="en-GB" sz="2000" dirty="0"/>
              <a:t>Community strengthening</a:t>
            </a:r>
          </a:p>
          <a:p>
            <a:pPr algn="ctr"/>
            <a:r>
              <a:rPr lang="en-GB" sz="2000" dirty="0"/>
              <a:t>Self organised</a:t>
            </a:r>
          </a:p>
          <a:p>
            <a:pPr algn="ctr"/>
            <a:r>
              <a:rPr lang="en-GB" sz="2000" dirty="0"/>
              <a:t>Wide community reach</a:t>
            </a:r>
          </a:p>
          <a:p>
            <a:pPr algn="ctr"/>
            <a:r>
              <a:rPr lang="en-GB" sz="2000" dirty="0"/>
              <a:t>Better services</a:t>
            </a:r>
          </a:p>
        </p:txBody>
      </p:sp>
      <p:sp>
        <p:nvSpPr>
          <p:cNvPr id="12" name="TextBox 11"/>
          <p:cNvSpPr txBox="1"/>
          <p:nvPr/>
        </p:nvSpPr>
        <p:spPr>
          <a:xfrm>
            <a:off x="10438310" y="71583"/>
            <a:ext cx="1710147" cy="2862322"/>
          </a:xfrm>
          <a:prstGeom prst="rect">
            <a:avLst/>
          </a:prstGeom>
          <a:noFill/>
          <a:ln w="25400">
            <a:solidFill>
              <a:schemeClr val="accent1">
                <a:shade val="50000"/>
              </a:schemeClr>
            </a:solidFill>
          </a:ln>
        </p:spPr>
        <p:txBody>
          <a:bodyPr wrap="square" rtlCol="0">
            <a:spAutoFit/>
          </a:bodyPr>
          <a:lstStyle/>
          <a:p>
            <a:pPr algn="ctr"/>
            <a:r>
              <a:rPr lang="en-GB" sz="2000" dirty="0"/>
              <a:t>Partnership firmly established</a:t>
            </a:r>
          </a:p>
          <a:p>
            <a:pPr algn="ctr"/>
            <a:r>
              <a:rPr lang="en-GB" sz="2000" dirty="0"/>
              <a:t>Forward trajectory</a:t>
            </a:r>
          </a:p>
          <a:p>
            <a:pPr algn="ctr"/>
            <a:r>
              <a:rPr lang="en-GB" sz="2000" dirty="0"/>
              <a:t>Staff</a:t>
            </a:r>
          </a:p>
          <a:p>
            <a:pPr algn="ctr"/>
            <a:r>
              <a:rPr lang="en-GB" sz="2000" dirty="0"/>
              <a:t>Outcomes</a:t>
            </a:r>
          </a:p>
          <a:p>
            <a:pPr algn="ctr"/>
            <a:r>
              <a:rPr lang="en-GB" sz="2000" dirty="0"/>
              <a:t>Facilities improved</a:t>
            </a:r>
          </a:p>
        </p:txBody>
      </p:sp>
      <p:sp>
        <p:nvSpPr>
          <p:cNvPr id="2" name="Slide Number Placeholder 1"/>
          <p:cNvSpPr>
            <a:spLocks noGrp="1"/>
          </p:cNvSpPr>
          <p:nvPr>
            <p:ph type="sldNum" sz="quarter" idx="12"/>
          </p:nvPr>
        </p:nvSpPr>
        <p:spPr/>
        <p:txBody>
          <a:bodyPr/>
          <a:lstStyle/>
          <a:p>
            <a:fld id="{A9066AF5-86CC-4159-855A-C057236591EC}" type="slidenum">
              <a:rPr lang="en-GB" smtClean="0"/>
              <a:pPr/>
              <a:t>55</a:t>
            </a:fld>
            <a:endParaRPr lang="en-GB"/>
          </a:p>
        </p:txBody>
      </p:sp>
    </p:spTree>
    <p:extLst>
      <p:ext uri="{BB962C8B-B14F-4D97-AF65-F5344CB8AC3E}">
        <p14:creationId xmlns:p14="http://schemas.microsoft.com/office/powerpoint/2010/main" val="3692123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39DB8EE0-1C1A-47EB-AAE4-DA47D20A7EE2}"/>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graphicEl>
                                              <a:dgm id="{58652DD6-7EC2-418A-AFF4-043AC62A5186}"/>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graphicEl>
                                              <a:dgm id="{B8C6AE3A-5A7B-42F8-A286-FD8515ECA81F}"/>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C2F6EB0C-2919-4D8E-A17D-86940169D11D}"/>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graphicEl>
                                              <a:dgm id="{37533998-0DBB-4999-9D70-58D9EAC27363}"/>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graphicEl>
                                              <a:dgm id="{85507863-F612-4DB1-9FDE-5AF8838B7E93}"/>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1B066A88-9366-4039-8F9E-766143E1B0B1}"/>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graphicEl>
                                              <a:dgm id="{6DFFBA88-54DA-4AAE-B60B-CB583047A4C1}"/>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
                                            <p:graphicEl>
                                              <a:dgm id="{265E66C4-D341-4E28-9BC0-984A9FD7343F}"/>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graphicEl>
                                              <a:dgm id="{DF3BF1C9-2177-4B99-89CD-C237E34600CC}"/>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
                                            <p:graphicEl>
                                              <a:dgm id="{A92F1629-D13C-4AC0-9CA5-A7D79216101F}"/>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4">
                                            <p:graphicEl>
                                              <a:dgm id="{766B95B8-D406-4EFD-933F-A4B7337CFE22}"/>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graphicEl>
                                              <a:dgm id="{F3A3F3BD-DFC8-42E0-A34D-A985A45AC4F8}"/>
                                            </p:graphic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4">
                                            <p:graphicEl>
                                              <a:dgm id="{8FC56C92-6B41-4A88-AE2C-6C91F98B0ED0}"/>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4">
                                            <p:graphicEl>
                                              <a:dgm id="{B8CF0776-7D7B-4020-AE35-3366E17B08DE}"/>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graphicEl>
                                              <a:dgm id="{AB1CCD0C-416A-40C4-A0FE-C711B177E8A4}"/>
                                            </p:graphic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4">
                                            <p:graphicEl>
                                              <a:dgm id="{5154ECD4-ABE5-4D91-8CCA-78AC568FA766}"/>
                                            </p:graphic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4">
                                            <p:graphicEl>
                                              <a:dgm id="{4F17F140-0608-4F14-83D5-3ABEE3BCAD53}"/>
                                            </p:graphic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graphicEl>
                                              <a:dgm id="{90E154BD-6560-4443-8986-D0FDA1EC5820}"/>
                                            </p:graphicEl>
                                          </p:spTgt>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4">
                                            <p:graphicEl>
                                              <a:dgm id="{07AB734F-F9EA-47F7-BFF3-8646D1FFE2FD}"/>
                                            </p:graphic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6"/>
                                        </p:tgtEl>
                                        <p:attrNameLst>
                                          <p:attrName>style.visibility</p:attrName>
                                        </p:attrNameLst>
                                      </p:cBhvr>
                                      <p:to>
                                        <p:strVal val="visible"/>
                                      </p:to>
                                    </p:set>
                                    <p:animEffect transition="in" filter="fade">
                                      <p:cBhvr>
                                        <p:cTn id="61" dur="1000"/>
                                        <p:tgtEl>
                                          <p:spTgt spid="6"/>
                                        </p:tgtEl>
                                      </p:cBhvr>
                                    </p:animEffect>
                                    <p:anim calcmode="lin" valueType="num">
                                      <p:cBhvr>
                                        <p:cTn id="62" dur="1000" fill="hold"/>
                                        <p:tgtEl>
                                          <p:spTgt spid="6"/>
                                        </p:tgtEl>
                                        <p:attrNameLst>
                                          <p:attrName>ppt_x</p:attrName>
                                        </p:attrNameLst>
                                      </p:cBhvr>
                                      <p:tavLst>
                                        <p:tav tm="0">
                                          <p:val>
                                            <p:strVal val="#ppt_x"/>
                                          </p:val>
                                        </p:tav>
                                        <p:tav tm="100000">
                                          <p:val>
                                            <p:strVal val="#ppt_x"/>
                                          </p:val>
                                        </p:tav>
                                      </p:tavLst>
                                    </p:anim>
                                    <p:anim calcmode="lin" valueType="num">
                                      <p:cBhvr>
                                        <p:cTn id="6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7"/>
                                        </p:tgtEl>
                                        <p:attrNameLst>
                                          <p:attrName>style.visibility</p:attrName>
                                        </p:attrNameLst>
                                      </p:cBhvr>
                                      <p:to>
                                        <p:strVal val="visible"/>
                                      </p:to>
                                    </p:set>
                                    <p:animEffect transition="in" filter="fade">
                                      <p:cBhvr>
                                        <p:cTn id="68" dur="1000"/>
                                        <p:tgtEl>
                                          <p:spTgt spid="7"/>
                                        </p:tgtEl>
                                      </p:cBhvr>
                                    </p:animEffect>
                                    <p:anim calcmode="lin" valueType="num">
                                      <p:cBhvr>
                                        <p:cTn id="69" dur="1000" fill="hold"/>
                                        <p:tgtEl>
                                          <p:spTgt spid="7"/>
                                        </p:tgtEl>
                                        <p:attrNameLst>
                                          <p:attrName>ppt_x</p:attrName>
                                        </p:attrNameLst>
                                      </p:cBhvr>
                                      <p:tavLst>
                                        <p:tav tm="0">
                                          <p:val>
                                            <p:strVal val="#ppt_x"/>
                                          </p:val>
                                        </p:tav>
                                        <p:tav tm="100000">
                                          <p:val>
                                            <p:strVal val="#ppt_x"/>
                                          </p:val>
                                        </p:tav>
                                      </p:tavLst>
                                    </p:anim>
                                    <p:anim calcmode="lin" valueType="num">
                                      <p:cBhvr>
                                        <p:cTn id="7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8"/>
                                        </p:tgtEl>
                                        <p:attrNameLst>
                                          <p:attrName>style.visibility</p:attrName>
                                        </p:attrNameLst>
                                      </p:cBhvr>
                                      <p:to>
                                        <p:strVal val="visible"/>
                                      </p:to>
                                    </p:set>
                                    <p:animEffect transition="in" filter="fade">
                                      <p:cBhvr>
                                        <p:cTn id="75" dur="1000"/>
                                        <p:tgtEl>
                                          <p:spTgt spid="8"/>
                                        </p:tgtEl>
                                      </p:cBhvr>
                                    </p:animEffect>
                                    <p:anim calcmode="lin" valueType="num">
                                      <p:cBhvr>
                                        <p:cTn id="76" dur="1000" fill="hold"/>
                                        <p:tgtEl>
                                          <p:spTgt spid="8"/>
                                        </p:tgtEl>
                                        <p:attrNameLst>
                                          <p:attrName>ppt_x</p:attrName>
                                        </p:attrNameLst>
                                      </p:cBhvr>
                                      <p:tavLst>
                                        <p:tav tm="0">
                                          <p:val>
                                            <p:strVal val="#ppt_x"/>
                                          </p:val>
                                        </p:tav>
                                        <p:tav tm="100000">
                                          <p:val>
                                            <p:strVal val="#ppt_x"/>
                                          </p:val>
                                        </p:tav>
                                      </p:tavLst>
                                    </p:anim>
                                    <p:anim calcmode="lin" valueType="num">
                                      <p:cBhvr>
                                        <p:cTn id="7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42" presetClass="entr" presetSubtype="0" fill="hold" grpId="0" nodeType="clickEffect">
                                  <p:stCondLst>
                                    <p:cond delay="0"/>
                                  </p:stCondLst>
                                  <p:childTnLst>
                                    <p:set>
                                      <p:cBhvr>
                                        <p:cTn id="81" dur="1" fill="hold">
                                          <p:stCondLst>
                                            <p:cond delay="0"/>
                                          </p:stCondLst>
                                        </p:cTn>
                                        <p:tgtEl>
                                          <p:spTgt spid="9"/>
                                        </p:tgtEl>
                                        <p:attrNameLst>
                                          <p:attrName>style.visibility</p:attrName>
                                        </p:attrNameLst>
                                      </p:cBhvr>
                                      <p:to>
                                        <p:strVal val="visible"/>
                                      </p:to>
                                    </p:set>
                                    <p:animEffect transition="in" filter="fade">
                                      <p:cBhvr>
                                        <p:cTn id="82" dur="1000"/>
                                        <p:tgtEl>
                                          <p:spTgt spid="9"/>
                                        </p:tgtEl>
                                      </p:cBhvr>
                                    </p:animEffect>
                                    <p:anim calcmode="lin" valueType="num">
                                      <p:cBhvr>
                                        <p:cTn id="83" dur="1000" fill="hold"/>
                                        <p:tgtEl>
                                          <p:spTgt spid="9"/>
                                        </p:tgtEl>
                                        <p:attrNameLst>
                                          <p:attrName>ppt_x</p:attrName>
                                        </p:attrNameLst>
                                      </p:cBhvr>
                                      <p:tavLst>
                                        <p:tav tm="0">
                                          <p:val>
                                            <p:strVal val="#ppt_x"/>
                                          </p:val>
                                        </p:tav>
                                        <p:tav tm="100000">
                                          <p:val>
                                            <p:strVal val="#ppt_x"/>
                                          </p:val>
                                        </p:tav>
                                      </p:tavLst>
                                    </p:anim>
                                    <p:anim calcmode="lin" valueType="num">
                                      <p:cBhvr>
                                        <p:cTn id="8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42" presetClass="entr" presetSubtype="0" fill="hold" grpId="0" nodeType="clickEffect">
                                  <p:stCondLst>
                                    <p:cond delay="0"/>
                                  </p:stCondLst>
                                  <p:childTnLst>
                                    <p:set>
                                      <p:cBhvr>
                                        <p:cTn id="88" dur="1" fill="hold">
                                          <p:stCondLst>
                                            <p:cond delay="0"/>
                                          </p:stCondLst>
                                        </p:cTn>
                                        <p:tgtEl>
                                          <p:spTgt spid="10"/>
                                        </p:tgtEl>
                                        <p:attrNameLst>
                                          <p:attrName>style.visibility</p:attrName>
                                        </p:attrNameLst>
                                      </p:cBhvr>
                                      <p:to>
                                        <p:strVal val="visible"/>
                                      </p:to>
                                    </p:set>
                                    <p:animEffect transition="in" filter="fade">
                                      <p:cBhvr>
                                        <p:cTn id="89" dur="1000"/>
                                        <p:tgtEl>
                                          <p:spTgt spid="10"/>
                                        </p:tgtEl>
                                      </p:cBhvr>
                                    </p:animEffect>
                                    <p:anim calcmode="lin" valueType="num">
                                      <p:cBhvr>
                                        <p:cTn id="90" dur="1000" fill="hold"/>
                                        <p:tgtEl>
                                          <p:spTgt spid="10"/>
                                        </p:tgtEl>
                                        <p:attrNameLst>
                                          <p:attrName>ppt_x</p:attrName>
                                        </p:attrNameLst>
                                      </p:cBhvr>
                                      <p:tavLst>
                                        <p:tav tm="0">
                                          <p:val>
                                            <p:strVal val="#ppt_x"/>
                                          </p:val>
                                        </p:tav>
                                        <p:tav tm="100000">
                                          <p:val>
                                            <p:strVal val="#ppt_x"/>
                                          </p:val>
                                        </p:tav>
                                      </p:tavLst>
                                    </p:anim>
                                    <p:anim calcmode="lin" valueType="num">
                                      <p:cBhvr>
                                        <p:cTn id="9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42" presetClass="entr" presetSubtype="0" fill="hold" grpId="0" nodeType="clickEffect">
                                  <p:stCondLst>
                                    <p:cond delay="0"/>
                                  </p:stCondLst>
                                  <p:childTnLst>
                                    <p:set>
                                      <p:cBhvr>
                                        <p:cTn id="95" dur="1" fill="hold">
                                          <p:stCondLst>
                                            <p:cond delay="0"/>
                                          </p:stCondLst>
                                        </p:cTn>
                                        <p:tgtEl>
                                          <p:spTgt spid="11"/>
                                        </p:tgtEl>
                                        <p:attrNameLst>
                                          <p:attrName>style.visibility</p:attrName>
                                        </p:attrNameLst>
                                      </p:cBhvr>
                                      <p:to>
                                        <p:strVal val="visible"/>
                                      </p:to>
                                    </p:set>
                                    <p:animEffect transition="in" filter="fade">
                                      <p:cBhvr>
                                        <p:cTn id="96" dur="1000"/>
                                        <p:tgtEl>
                                          <p:spTgt spid="11"/>
                                        </p:tgtEl>
                                      </p:cBhvr>
                                    </p:animEffect>
                                    <p:anim calcmode="lin" valueType="num">
                                      <p:cBhvr>
                                        <p:cTn id="97" dur="1000" fill="hold"/>
                                        <p:tgtEl>
                                          <p:spTgt spid="11"/>
                                        </p:tgtEl>
                                        <p:attrNameLst>
                                          <p:attrName>ppt_x</p:attrName>
                                        </p:attrNameLst>
                                      </p:cBhvr>
                                      <p:tavLst>
                                        <p:tav tm="0">
                                          <p:val>
                                            <p:strVal val="#ppt_x"/>
                                          </p:val>
                                        </p:tav>
                                        <p:tav tm="100000">
                                          <p:val>
                                            <p:strVal val="#ppt_x"/>
                                          </p:val>
                                        </p:tav>
                                      </p:tavLst>
                                    </p:anim>
                                    <p:anim calcmode="lin" valueType="num">
                                      <p:cBhvr>
                                        <p:cTn id="9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42" presetClass="entr" presetSubtype="0" fill="hold" grpId="0" nodeType="clickEffect">
                                  <p:stCondLst>
                                    <p:cond delay="0"/>
                                  </p:stCondLst>
                                  <p:childTnLst>
                                    <p:set>
                                      <p:cBhvr>
                                        <p:cTn id="102" dur="1" fill="hold">
                                          <p:stCondLst>
                                            <p:cond delay="0"/>
                                          </p:stCondLst>
                                        </p:cTn>
                                        <p:tgtEl>
                                          <p:spTgt spid="12"/>
                                        </p:tgtEl>
                                        <p:attrNameLst>
                                          <p:attrName>style.visibility</p:attrName>
                                        </p:attrNameLst>
                                      </p:cBhvr>
                                      <p:to>
                                        <p:strVal val="visible"/>
                                      </p:to>
                                    </p:set>
                                    <p:animEffect transition="in" filter="fade">
                                      <p:cBhvr>
                                        <p:cTn id="103" dur="1000"/>
                                        <p:tgtEl>
                                          <p:spTgt spid="12"/>
                                        </p:tgtEl>
                                      </p:cBhvr>
                                    </p:animEffect>
                                    <p:anim calcmode="lin" valueType="num">
                                      <p:cBhvr>
                                        <p:cTn id="104" dur="1000" fill="hold"/>
                                        <p:tgtEl>
                                          <p:spTgt spid="12"/>
                                        </p:tgtEl>
                                        <p:attrNameLst>
                                          <p:attrName>ppt_x</p:attrName>
                                        </p:attrNameLst>
                                      </p:cBhvr>
                                      <p:tavLst>
                                        <p:tav tm="0">
                                          <p:val>
                                            <p:strVal val="#ppt_x"/>
                                          </p:val>
                                        </p:tav>
                                        <p:tav tm="100000">
                                          <p:val>
                                            <p:strVal val="#ppt_x"/>
                                          </p:val>
                                        </p:tav>
                                      </p:tavLst>
                                    </p:anim>
                                    <p:anim calcmode="lin" valueType="num">
                                      <p:cBhvr>
                                        <p:cTn id="105"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6" grpId="0" animBg="1"/>
      <p:bldP spid="7" grpId="0" animBg="1"/>
      <p:bldP spid="8" grpId="0" animBg="1"/>
      <p:bldP spid="9" grpId="0" animBg="1"/>
      <p:bldP spid="10" grpId="0" animBg="1"/>
      <p:bldP spid="11" grpId="0" animBg="1"/>
      <p:bldP spid="12"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91440" y="5626608"/>
            <a:ext cx="11987784" cy="6187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b="1" dirty="0"/>
              <a:t>Step 1 </a:t>
            </a:r>
            <a:r>
              <a:rPr lang="en-GB" sz="2800" dirty="0"/>
              <a:t>Identify and nurture key residents. Establish partnership steering group </a:t>
            </a:r>
          </a:p>
        </p:txBody>
      </p:sp>
      <p:sp>
        <p:nvSpPr>
          <p:cNvPr id="7" name="Rectangle 6"/>
          <p:cNvSpPr/>
          <p:nvPr/>
        </p:nvSpPr>
        <p:spPr>
          <a:xfrm>
            <a:off x="91440" y="4873752"/>
            <a:ext cx="11987784" cy="5943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b="1" dirty="0"/>
              <a:t>Step 2 </a:t>
            </a:r>
            <a:r>
              <a:rPr lang="en-GB" sz="2800" dirty="0"/>
              <a:t>Hold workshop to consolidate connections</a:t>
            </a:r>
          </a:p>
        </p:txBody>
      </p:sp>
      <p:sp>
        <p:nvSpPr>
          <p:cNvPr id="8" name="Rectangle 7"/>
          <p:cNvSpPr/>
          <p:nvPr/>
        </p:nvSpPr>
        <p:spPr>
          <a:xfrm>
            <a:off x="91440" y="3939540"/>
            <a:ext cx="11987784" cy="7757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b="1" dirty="0"/>
              <a:t>Step 3 </a:t>
            </a:r>
            <a:r>
              <a:rPr lang="en-GB" sz="2800" dirty="0"/>
              <a:t>Steering group holds ‘listening event’, report produced on issues feedback to residents in 10 days</a:t>
            </a:r>
          </a:p>
        </p:txBody>
      </p:sp>
      <p:sp>
        <p:nvSpPr>
          <p:cNvPr id="9" name="Rectangle 8"/>
          <p:cNvSpPr/>
          <p:nvPr/>
        </p:nvSpPr>
        <p:spPr>
          <a:xfrm>
            <a:off x="91440" y="3131820"/>
            <a:ext cx="11987784" cy="6492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b="1" dirty="0"/>
              <a:t>Step 4 </a:t>
            </a:r>
            <a:r>
              <a:rPr lang="en-GB" sz="2800" dirty="0"/>
              <a:t>Constitute partnership based in a local community hub</a:t>
            </a:r>
          </a:p>
        </p:txBody>
      </p:sp>
      <p:sp>
        <p:nvSpPr>
          <p:cNvPr id="10" name="Rectangle 9"/>
          <p:cNvSpPr/>
          <p:nvPr/>
        </p:nvSpPr>
        <p:spPr>
          <a:xfrm>
            <a:off x="91440" y="2401824"/>
            <a:ext cx="11987784" cy="5821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b="1" dirty="0"/>
              <a:t>Step 5 </a:t>
            </a:r>
            <a:r>
              <a:rPr lang="en-GB" sz="2800" dirty="0"/>
              <a:t>Monthly partnership meetings</a:t>
            </a:r>
          </a:p>
        </p:txBody>
      </p:sp>
      <p:sp>
        <p:nvSpPr>
          <p:cNvPr id="11" name="Rectangle 10"/>
          <p:cNvSpPr/>
          <p:nvPr/>
        </p:nvSpPr>
        <p:spPr>
          <a:xfrm>
            <a:off x="91440" y="1432560"/>
            <a:ext cx="11987784" cy="8214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b="1" dirty="0"/>
              <a:t>Step 6 </a:t>
            </a:r>
            <a:r>
              <a:rPr lang="en-GB" sz="2800" dirty="0"/>
              <a:t>Evidence of community strengthening and self organisation, new groups &amp; activities</a:t>
            </a:r>
          </a:p>
        </p:txBody>
      </p:sp>
      <p:sp>
        <p:nvSpPr>
          <p:cNvPr id="12" name="Rectangle 11"/>
          <p:cNvSpPr/>
          <p:nvPr/>
        </p:nvSpPr>
        <p:spPr>
          <a:xfrm>
            <a:off x="91440" y="554736"/>
            <a:ext cx="11987784" cy="7985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b="1" dirty="0"/>
              <a:t>Step 7 </a:t>
            </a:r>
            <a:r>
              <a:rPr lang="en-GB" sz="2800" dirty="0"/>
              <a:t>Partnership firmly established with clear focus. Outcomes and visible improvements</a:t>
            </a:r>
          </a:p>
        </p:txBody>
      </p:sp>
      <p:sp>
        <p:nvSpPr>
          <p:cNvPr id="13" name="Title 12"/>
          <p:cNvSpPr>
            <a:spLocks noGrp="1"/>
          </p:cNvSpPr>
          <p:nvPr>
            <p:ph type="title"/>
          </p:nvPr>
        </p:nvSpPr>
        <p:spPr>
          <a:xfrm>
            <a:off x="155448" y="1"/>
            <a:ext cx="11923776" cy="554736"/>
          </a:xfrm>
        </p:spPr>
        <p:txBody>
          <a:bodyPr>
            <a:noAutofit/>
          </a:bodyPr>
          <a:lstStyle/>
          <a:p>
            <a:r>
              <a:rPr lang="en-GB" sz="3600" dirty="0"/>
              <a:t>C2 Connecting Communities (2011) </a:t>
            </a:r>
            <a:r>
              <a:rPr lang="en-GB" sz="1600" dirty="0"/>
              <a:t>cited in </a:t>
            </a:r>
            <a:r>
              <a:rPr lang="en-GB" sz="1600" dirty="0" err="1"/>
              <a:t>Chanan</a:t>
            </a:r>
            <a:r>
              <a:rPr lang="en-GB" sz="1600" dirty="0"/>
              <a:t> and Miller (2013: 105)</a:t>
            </a:r>
            <a:endParaRPr lang="en-GB" sz="3600" dirty="0"/>
          </a:p>
        </p:txBody>
      </p:sp>
      <p:sp>
        <p:nvSpPr>
          <p:cNvPr id="2" name="Slide Number Placeholder 1"/>
          <p:cNvSpPr>
            <a:spLocks noGrp="1"/>
          </p:cNvSpPr>
          <p:nvPr>
            <p:ph type="sldNum" sz="quarter" idx="12"/>
          </p:nvPr>
        </p:nvSpPr>
        <p:spPr/>
        <p:txBody>
          <a:bodyPr/>
          <a:lstStyle/>
          <a:p>
            <a:fld id="{A9066AF5-86CC-4159-855A-C057236591EC}" type="slidenum">
              <a:rPr lang="en-GB" smtClean="0"/>
              <a:pPr/>
              <a:t>56</a:t>
            </a:fld>
            <a:endParaRPr lang="en-GB"/>
          </a:p>
        </p:txBody>
      </p:sp>
    </p:spTree>
    <p:extLst>
      <p:ext uri="{BB962C8B-B14F-4D97-AF65-F5344CB8AC3E}">
        <p14:creationId xmlns:p14="http://schemas.microsoft.com/office/powerpoint/2010/main" val="1283032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7. Different perspectives [117-132]</a:t>
            </a:r>
          </a:p>
        </p:txBody>
      </p:sp>
      <p:sp>
        <p:nvSpPr>
          <p:cNvPr id="3" name="Content Placeholder 2"/>
          <p:cNvSpPr>
            <a:spLocks noGrp="1"/>
          </p:cNvSpPr>
          <p:nvPr>
            <p:ph idx="1"/>
          </p:nvPr>
        </p:nvSpPr>
        <p:spPr/>
        <p:txBody>
          <a:bodyPr>
            <a:normAutofit/>
          </a:bodyPr>
          <a:lstStyle/>
          <a:p>
            <a:r>
              <a:rPr lang="en-GB" sz="2800" dirty="0"/>
              <a:t>Case studies</a:t>
            </a:r>
          </a:p>
        </p:txBody>
      </p:sp>
      <p:sp>
        <p:nvSpPr>
          <p:cNvPr id="4" name="Slide Number Placeholder 3"/>
          <p:cNvSpPr>
            <a:spLocks noGrp="1"/>
          </p:cNvSpPr>
          <p:nvPr>
            <p:ph type="sldNum" sz="quarter" idx="12"/>
          </p:nvPr>
        </p:nvSpPr>
        <p:spPr/>
        <p:txBody>
          <a:bodyPr/>
          <a:lstStyle/>
          <a:p>
            <a:fld id="{A9066AF5-86CC-4159-855A-C057236591EC}" type="slidenum">
              <a:rPr lang="en-GB" smtClean="0"/>
              <a:pPr/>
              <a:t>57</a:t>
            </a:fld>
            <a:endParaRPr lang="en-GB"/>
          </a:p>
        </p:txBody>
      </p:sp>
    </p:spTree>
    <p:extLst>
      <p:ext uri="{BB962C8B-B14F-4D97-AF65-F5344CB8AC3E}">
        <p14:creationId xmlns:p14="http://schemas.microsoft.com/office/powerpoint/2010/main" val="205981176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8. Outcomes and evidence [133- 154]</a:t>
            </a:r>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fld id="{A9066AF5-86CC-4159-855A-C057236591EC}" type="slidenum">
              <a:rPr lang="en-GB" smtClean="0"/>
              <a:pPr/>
              <a:t>58</a:t>
            </a:fld>
            <a:endParaRPr lang="en-GB"/>
          </a:p>
        </p:txBody>
      </p:sp>
    </p:spTree>
    <p:extLst>
      <p:ext uri="{BB962C8B-B14F-4D97-AF65-F5344CB8AC3E}">
        <p14:creationId xmlns:p14="http://schemas.microsoft.com/office/powerpoint/2010/main" val="33464042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4294967295"/>
            <p:extLst>
              <p:ext uri="{D42A27DB-BD31-4B8C-83A1-F6EECF244321}">
                <p14:modId xmlns:p14="http://schemas.microsoft.com/office/powerpoint/2010/main" val="3013130884"/>
              </p:ext>
            </p:extLst>
          </p:nvPr>
        </p:nvGraphicFramePr>
        <p:xfrm>
          <a:off x="274316" y="0"/>
          <a:ext cx="11782700" cy="6299381"/>
        </p:xfrm>
        <a:graphic>
          <a:graphicData uri="http://schemas.openxmlformats.org/drawingml/2006/table">
            <a:tbl>
              <a:tblPr firstRow="1" bandRow="1">
                <a:tableStyleId>{5C22544A-7EE6-4342-B048-85BDC9FD1C3A}</a:tableStyleId>
              </a:tblPr>
              <a:tblGrid>
                <a:gridCol w="5891350">
                  <a:extLst>
                    <a:ext uri="{9D8B030D-6E8A-4147-A177-3AD203B41FA5}">
                      <a16:colId xmlns:a16="http://schemas.microsoft.com/office/drawing/2014/main" val="20000"/>
                    </a:ext>
                  </a:extLst>
                </a:gridCol>
                <a:gridCol w="5891350">
                  <a:extLst>
                    <a:ext uri="{9D8B030D-6E8A-4147-A177-3AD203B41FA5}">
                      <a16:colId xmlns:a16="http://schemas.microsoft.com/office/drawing/2014/main" val="20001"/>
                    </a:ext>
                  </a:extLst>
                </a:gridCol>
              </a:tblGrid>
              <a:tr h="466331">
                <a:tc>
                  <a:txBody>
                    <a:bodyPr/>
                    <a:lstStyle/>
                    <a:p>
                      <a:r>
                        <a:rPr lang="en-GB" sz="3200" dirty="0"/>
                        <a:t>Role</a:t>
                      </a:r>
                    </a:p>
                  </a:txBody>
                  <a:tcPr/>
                </a:tc>
                <a:tc>
                  <a:txBody>
                    <a:bodyPr/>
                    <a:lstStyle/>
                    <a:p>
                      <a:r>
                        <a:rPr lang="en-GB" sz="3200" dirty="0"/>
                        <a:t>Outcome</a:t>
                      </a:r>
                    </a:p>
                  </a:txBody>
                  <a:tcPr/>
                </a:tc>
                <a:extLst>
                  <a:ext uri="{0D108BD9-81ED-4DB2-BD59-A6C34878D82A}">
                    <a16:rowId xmlns:a16="http://schemas.microsoft.com/office/drawing/2014/main" val="10000"/>
                  </a:ext>
                </a:extLst>
              </a:tr>
              <a:tr h="804901">
                <a:tc>
                  <a:txBody>
                    <a:bodyPr/>
                    <a:lstStyle/>
                    <a:p>
                      <a:r>
                        <a:rPr lang="en-GB" sz="2000" dirty="0"/>
                        <a:t>1. Help people see that they have common concerns</a:t>
                      </a:r>
                      <a:r>
                        <a:rPr lang="en-GB" sz="2000" baseline="0" dirty="0"/>
                        <a:t> (benefit of working together</a:t>
                      </a:r>
                      <a:endParaRPr lang="en-GB" sz="2000" dirty="0"/>
                    </a:p>
                  </a:txBody>
                  <a:tcPr/>
                </a:tc>
                <a:tc>
                  <a:txBody>
                    <a:bodyPr/>
                    <a:lstStyle/>
                    <a:p>
                      <a:r>
                        <a:rPr lang="en-GB" sz="2000" dirty="0"/>
                        <a:t>Reduction of isolation and alienation</a:t>
                      </a:r>
                    </a:p>
                    <a:p>
                      <a:r>
                        <a:rPr lang="en-GB" sz="2000" dirty="0"/>
                        <a:t>Increase in social capital and co-operation</a:t>
                      </a:r>
                    </a:p>
                  </a:txBody>
                  <a:tcPr/>
                </a:tc>
                <a:extLst>
                  <a:ext uri="{0D108BD9-81ED-4DB2-BD59-A6C34878D82A}">
                    <a16:rowId xmlns:a16="http://schemas.microsoft.com/office/drawing/2014/main" val="10001"/>
                  </a:ext>
                </a:extLst>
              </a:tr>
              <a:tr h="1149859">
                <a:tc>
                  <a:txBody>
                    <a:bodyPr/>
                    <a:lstStyle/>
                    <a:p>
                      <a:r>
                        <a:rPr lang="en-GB" sz="2000" dirty="0"/>
                        <a:t>2. Help people work together on issues, encourage evaluation and reflection</a:t>
                      </a:r>
                    </a:p>
                  </a:txBody>
                  <a:tcPr/>
                </a:tc>
                <a:tc>
                  <a:txBody>
                    <a:bodyPr/>
                    <a:lstStyle/>
                    <a:p>
                      <a:r>
                        <a:rPr lang="en-GB" sz="2000" dirty="0"/>
                        <a:t>Create community groups</a:t>
                      </a:r>
                    </a:p>
                    <a:p>
                      <a:r>
                        <a:rPr lang="en-GB" sz="2000" dirty="0"/>
                        <a:t>Increase community opportunities</a:t>
                      </a:r>
                    </a:p>
                    <a:p>
                      <a:r>
                        <a:rPr lang="en-GB" sz="2000" dirty="0"/>
                        <a:t>More effective community activity</a:t>
                      </a:r>
                    </a:p>
                  </a:txBody>
                  <a:tcPr/>
                </a:tc>
                <a:extLst>
                  <a:ext uri="{0D108BD9-81ED-4DB2-BD59-A6C34878D82A}">
                    <a16:rowId xmlns:a16="http://schemas.microsoft.com/office/drawing/2014/main" val="10002"/>
                  </a:ext>
                </a:extLst>
              </a:tr>
              <a:tr h="804901">
                <a:tc>
                  <a:txBody>
                    <a:bodyPr/>
                    <a:lstStyle/>
                    <a:p>
                      <a:r>
                        <a:rPr lang="en-GB" sz="2000" dirty="0"/>
                        <a:t>3. Support</a:t>
                      </a:r>
                      <a:r>
                        <a:rPr lang="en-GB" sz="2000" baseline="0" dirty="0"/>
                        <a:t> &amp; develop independent groups (facilitate, not directive!), increase networking</a:t>
                      </a:r>
                      <a:endParaRPr lang="en-GB" sz="2000" dirty="0"/>
                    </a:p>
                  </a:txBody>
                  <a:tcPr/>
                </a:tc>
                <a:tc>
                  <a:txBody>
                    <a:bodyPr/>
                    <a:lstStyle/>
                    <a:p>
                      <a:r>
                        <a:rPr lang="en-GB" sz="2000" dirty="0"/>
                        <a:t>Increase</a:t>
                      </a:r>
                      <a:r>
                        <a:rPr lang="en-GB" sz="2000" baseline="0" dirty="0"/>
                        <a:t> volunteering, mutual aid, peer support, learning between groups, improve local conditions</a:t>
                      </a:r>
                      <a:endParaRPr lang="en-GB" sz="2000" dirty="0"/>
                    </a:p>
                  </a:txBody>
                  <a:tcPr/>
                </a:tc>
                <a:extLst>
                  <a:ext uri="{0D108BD9-81ED-4DB2-BD59-A6C34878D82A}">
                    <a16:rowId xmlns:a16="http://schemas.microsoft.com/office/drawing/2014/main" val="10003"/>
                  </a:ext>
                </a:extLst>
              </a:tr>
              <a:tr h="804901">
                <a:tc>
                  <a:txBody>
                    <a:bodyPr/>
                    <a:lstStyle/>
                    <a:p>
                      <a:r>
                        <a:rPr lang="en-GB" sz="2000" dirty="0"/>
                        <a:t>4. Promote</a:t>
                      </a:r>
                      <a:r>
                        <a:rPr lang="en-GB" sz="2000" baseline="0" dirty="0"/>
                        <a:t> values – equity, inclusiveness, co-operation</a:t>
                      </a:r>
                      <a:endParaRPr lang="en-GB" sz="2000" dirty="0"/>
                    </a:p>
                  </a:txBody>
                  <a:tcPr/>
                </a:tc>
                <a:tc>
                  <a:txBody>
                    <a:bodyPr/>
                    <a:lstStyle/>
                    <a:p>
                      <a:r>
                        <a:rPr lang="en-GB" sz="2000" dirty="0"/>
                        <a:t>Increase participation, social capital, co-operation, community cohesion</a:t>
                      </a:r>
                    </a:p>
                  </a:txBody>
                  <a:tcPr/>
                </a:tc>
                <a:extLst>
                  <a:ext uri="{0D108BD9-81ED-4DB2-BD59-A6C34878D82A}">
                    <a16:rowId xmlns:a16="http://schemas.microsoft.com/office/drawing/2014/main" val="10004"/>
                  </a:ext>
                </a:extLst>
              </a:tr>
              <a:tr h="1149859">
                <a:tc>
                  <a:txBody>
                    <a:bodyPr/>
                    <a:lstStyle/>
                    <a:p>
                      <a:r>
                        <a:rPr lang="en-GB" sz="2000" dirty="0"/>
                        <a:t>5. Empower people and organisations to influence and transform</a:t>
                      </a:r>
                    </a:p>
                  </a:txBody>
                  <a:tcPr/>
                </a:tc>
                <a:tc>
                  <a:txBody>
                    <a:bodyPr/>
                    <a:lstStyle/>
                    <a:p>
                      <a:r>
                        <a:rPr lang="en-GB" sz="2000" dirty="0"/>
                        <a:t>Community confidence</a:t>
                      </a:r>
                      <a:r>
                        <a:rPr lang="en-GB" sz="2000" baseline="0" dirty="0"/>
                        <a:t> and engagement</a:t>
                      </a:r>
                    </a:p>
                    <a:p>
                      <a:r>
                        <a:rPr lang="en-GB" sz="2000" baseline="0" dirty="0"/>
                        <a:t>Better dialogue</a:t>
                      </a:r>
                    </a:p>
                    <a:p>
                      <a:r>
                        <a:rPr lang="en-GB" sz="2000" baseline="0" dirty="0"/>
                        <a:t>More coherence</a:t>
                      </a:r>
                      <a:endParaRPr lang="en-GB" sz="2000" dirty="0"/>
                    </a:p>
                  </a:txBody>
                  <a:tcPr/>
                </a:tc>
                <a:extLst>
                  <a:ext uri="{0D108BD9-81ED-4DB2-BD59-A6C34878D82A}">
                    <a16:rowId xmlns:a16="http://schemas.microsoft.com/office/drawing/2014/main" val="10005"/>
                  </a:ext>
                </a:extLst>
              </a:tr>
              <a:tr h="466331">
                <a:tc>
                  <a:txBody>
                    <a:bodyPr/>
                    <a:lstStyle/>
                    <a:p>
                      <a:r>
                        <a:rPr lang="en-GB" sz="2000" dirty="0"/>
                        <a:t>6. Advise</a:t>
                      </a:r>
                      <a:r>
                        <a:rPr lang="en-GB" sz="2000" baseline="0" dirty="0"/>
                        <a:t> and inform public authorities on community perspectives, assist them to strengthen links and work in genuine partnership</a:t>
                      </a:r>
                      <a:endParaRPr lang="en-GB" sz="2000" dirty="0"/>
                    </a:p>
                  </a:txBody>
                  <a:tcPr/>
                </a:tc>
                <a:tc>
                  <a:txBody>
                    <a:bodyPr/>
                    <a:lstStyle/>
                    <a:p>
                      <a:r>
                        <a:rPr lang="en-GB" sz="2000" dirty="0"/>
                        <a:t>Increase capacity of agencies to engage</a:t>
                      </a:r>
                    </a:p>
                    <a:p>
                      <a:r>
                        <a:rPr lang="en-GB" sz="2000" dirty="0"/>
                        <a:t>Improved delivery of services</a:t>
                      </a:r>
                    </a:p>
                    <a:p>
                      <a:r>
                        <a:rPr lang="en-GB" sz="2000" dirty="0"/>
                        <a:t>Increased resources for the community</a:t>
                      </a:r>
                    </a:p>
                  </a:txBody>
                  <a:tcPr/>
                </a:tc>
                <a:extLst>
                  <a:ext uri="{0D108BD9-81ED-4DB2-BD59-A6C34878D82A}">
                    <a16:rowId xmlns:a16="http://schemas.microsoft.com/office/drawing/2014/main" val="10006"/>
                  </a:ext>
                </a:extLst>
              </a:tr>
            </a:tbl>
          </a:graphicData>
        </a:graphic>
      </p:graphicFrame>
      <p:sp>
        <p:nvSpPr>
          <p:cNvPr id="4" name="TextBox 3"/>
          <p:cNvSpPr txBox="1"/>
          <p:nvPr/>
        </p:nvSpPr>
        <p:spPr>
          <a:xfrm>
            <a:off x="2743200" y="6396335"/>
            <a:ext cx="9810206" cy="461665"/>
          </a:xfrm>
          <a:prstGeom prst="rect">
            <a:avLst/>
          </a:prstGeom>
          <a:noFill/>
        </p:spPr>
        <p:txBody>
          <a:bodyPr wrap="square" rtlCol="0">
            <a:spAutoFit/>
          </a:bodyPr>
          <a:lstStyle/>
          <a:p>
            <a:r>
              <a:rPr lang="en-GB" sz="2400" dirty="0"/>
              <a:t>Community Development Challenge Group (2006</a:t>
            </a:r>
            <a:r>
              <a:rPr lang="en-GB" dirty="0"/>
              <a:t>)</a:t>
            </a:r>
          </a:p>
        </p:txBody>
      </p:sp>
      <p:sp>
        <p:nvSpPr>
          <p:cNvPr id="6" name="Rectangle 5"/>
          <p:cNvSpPr/>
          <p:nvPr/>
        </p:nvSpPr>
        <p:spPr>
          <a:xfrm>
            <a:off x="313509" y="1384663"/>
            <a:ext cx="11717382" cy="11234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13509" y="524176"/>
            <a:ext cx="11717382" cy="8604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13509" y="2523420"/>
            <a:ext cx="11717382" cy="8315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13509" y="3331029"/>
            <a:ext cx="11717382" cy="7826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313509" y="4127863"/>
            <a:ext cx="11717382" cy="11013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313509" y="5257578"/>
            <a:ext cx="11717382" cy="111034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lide Number Placeholder 1"/>
          <p:cNvSpPr>
            <a:spLocks noGrp="1"/>
          </p:cNvSpPr>
          <p:nvPr>
            <p:ph type="sldNum" sz="quarter" idx="12"/>
          </p:nvPr>
        </p:nvSpPr>
        <p:spPr/>
        <p:txBody>
          <a:bodyPr/>
          <a:lstStyle/>
          <a:p>
            <a:fld id="{A9066AF5-86CC-4159-855A-C057236591EC}" type="slidenum">
              <a:rPr lang="en-GB" smtClean="0"/>
              <a:pPr/>
              <a:t>59</a:t>
            </a:fld>
            <a:endParaRPr lang="en-GB"/>
          </a:p>
        </p:txBody>
      </p:sp>
    </p:spTree>
    <p:extLst>
      <p:ext uri="{BB962C8B-B14F-4D97-AF65-F5344CB8AC3E}">
        <p14:creationId xmlns:p14="http://schemas.microsoft.com/office/powerpoint/2010/main" val="1445248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xit" presetSubtype="0" fill="hold" grpId="0" nodeType="clickEffect">
                                  <p:stCondLst>
                                    <p:cond delay="0"/>
                                  </p:stCondLst>
                                  <p:childTnLst>
                                    <p:animEffect transition="out" filter="fade">
                                      <p:cBhvr>
                                        <p:cTn id="13" dur="500"/>
                                        <p:tgtEl>
                                          <p:spTgt spid="7"/>
                                        </p:tgtEl>
                                      </p:cBhvr>
                                    </p:animEffect>
                                    <p:set>
                                      <p:cBhvr>
                                        <p:cTn id="14" dur="1" fill="hold">
                                          <p:stCondLst>
                                            <p:cond delay="499"/>
                                          </p:stCondLst>
                                        </p:cTn>
                                        <p:tgtEl>
                                          <p:spTgt spid="7"/>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0" presetClass="exit" presetSubtype="0" fill="hold" grpId="0" nodeType="clickEffect">
                                  <p:stCondLst>
                                    <p:cond delay="0"/>
                                  </p:stCondLst>
                                  <p:childTnLst>
                                    <p:animEffect transition="out" filter="fade">
                                      <p:cBhvr>
                                        <p:cTn id="18" dur="500"/>
                                        <p:tgtEl>
                                          <p:spTgt spid="6"/>
                                        </p:tgtEl>
                                      </p:cBhvr>
                                    </p:animEffect>
                                    <p:set>
                                      <p:cBhvr>
                                        <p:cTn id="19" dur="1" fill="hold">
                                          <p:stCondLst>
                                            <p:cond delay="499"/>
                                          </p:stCondLst>
                                        </p:cTn>
                                        <p:tgtEl>
                                          <p:spTgt spid="6"/>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ID="10" presetClass="exit" presetSubtype="0" fill="hold" grpId="0" nodeType="clickEffect">
                                  <p:stCondLst>
                                    <p:cond delay="0"/>
                                  </p:stCondLst>
                                  <p:childTnLst>
                                    <p:animEffect transition="out" filter="fade">
                                      <p:cBhvr>
                                        <p:cTn id="23" dur="500"/>
                                        <p:tgtEl>
                                          <p:spTgt spid="8"/>
                                        </p:tgtEl>
                                      </p:cBhvr>
                                    </p:animEffect>
                                    <p:set>
                                      <p:cBhvr>
                                        <p:cTn id="24" dur="1" fill="hold">
                                          <p:stCondLst>
                                            <p:cond delay="499"/>
                                          </p:stCondLst>
                                        </p:cTn>
                                        <p:tgtEl>
                                          <p:spTgt spid="8"/>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0" presetClass="exit" presetSubtype="0" fill="hold" grpId="0" nodeType="clickEffect">
                                  <p:stCondLst>
                                    <p:cond delay="0"/>
                                  </p:stCondLst>
                                  <p:childTnLst>
                                    <p:animEffect transition="out" filter="fade">
                                      <p:cBhvr>
                                        <p:cTn id="28" dur="500"/>
                                        <p:tgtEl>
                                          <p:spTgt spid="9"/>
                                        </p:tgtEl>
                                      </p:cBhvr>
                                    </p:animEffect>
                                    <p:set>
                                      <p:cBhvr>
                                        <p:cTn id="29" dur="1" fill="hold">
                                          <p:stCondLst>
                                            <p:cond delay="499"/>
                                          </p:stCondLst>
                                        </p:cTn>
                                        <p:tgtEl>
                                          <p:spTgt spid="9"/>
                                        </p:tgtEl>
                                        <p:attrNameLst>
                                          <p:attrName>style.visibility</p:attrName>
                                        </p:attrNameLst>
                                      </p:cBhvr>
                                      <p:to>
                                        <p:strVal val="hidden"/>
                                      </p:to>
                                    </p:set>
                                  </p:childTnLst>
                                </p:cTn>
                              </p:par>
                            </p:childTnLst>
                          </p:cTn>
                        </p:par>
                      </p:childTnLst>
                    </p:cTn>
                  </p:par>
                  <p:par>
                    <p:cTn id="30" fill="hold">
                      <p:stCondLst>
                        <p:cond delay="indefinite"/>
                      </p:stCondLst>
                      <p:childTnLst>
                        <p:par>
                          <p:cTn id="31" fill="hold">
                            <p:stCondLst>
                              <p:cond delay="0"/>
                            </p:stCondLst>
                            <p:childTnLst>
                              <p:par>
                                <p:cTn id="32" presetID="10" presetClass="exit" presetSubtype="0" fill="hold" grpId="0" nodeType="clickEffect">
                                  <p:stCondLst>
                                    <p:cond delay="0"/>
                                  </p:stCondLst>
                                  <p:childTnLst>
                                    <p:animEffect transition="out" filter="fade">
                                      <p:cBhvr>
                                        <p:cTn id="33" dur="500"/>
                                        <p:tgtEl>
                                          <p:spTgt spid="10"/>
                                        </p:tgtEl>
                                      </p:cBhvr>
                                    </p:animEffect>
                                    <p:set>
                                      <p:cBhvr>
                                        <p:cTn id="34" dur="1" fill="hold">
                                          <p:stCondLst>
                                            <p:cond delay="499"/>
                                          </p:stCondLst>
                                        </p:cTn>
                                        <p:tgtEl>
                                          <p:spTgt spid="10"/>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0" presetClass="exit" presetSubtype="0" fill="hold" grpId="0" nodeType="clickEffect">
                                  <p:stCondLst>
                                    <p:cond delay="0"/>
                                  </p:stCondLst>
                                  <p:childTnLst>
                                    <p:animEffect transition="out" filter="fade">
                                      <p:cBhvr>
                                        <p:cTn id="38" dur="500"/>
                                        <p:tgtEl>
                                          <p:spTgt spid="11"/>
                                        </p:tgtEl>
                                      </p:cBhvr>
                                    </p:animEffect>
                                    <p:set>
                                      <p:cBhvr>
                                        <p:cTn id="39"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The indicators breakthrough from the England Local Government Performance Framework 2007-10</a:t>
            </a:r>
          </a:p>
        </p:txBody>
      </p:sp>
      <p:sp>
        <p:nvSpPr>
          <p:cNvPr id="4" name="Content Placeholder 3"/>
          <p:cNvSpPr>
            <a:spLocks noGrp="1"/>
          </p:cNvSpPr>
          <p:nvPr>
            <p:ph idx="1"/>
          </p:nvPr>
        </p:nvSpPr>
        <p:spPr>
          <a:xfrm>
            <a:off x="1097279" y="1845733"/>
            <a:ext cx="10842171" cy="4202369"/>
          </a:xfrm>
        </p:spPr>
        <p:txBody>
          <a:bodyPr>
            <a:noAutofit/>
          </a:bodyPr>
          <a:lstStyle/>
          <a:p>
            <a:pPr marL="457200" indent="-457200">
              <a:buFont typeface="+mj-lt"/>
              <a:buAutoNum type="arabicPeriod"/>
            </a:pPr>
            <a:r>
              <a:rPr lang="en-GB" sz="2800" dirty="0"/>
              <a:t>% of people who think people from different backgrounds get on together</a:t>
            </a:r>
          </a:p>
          <a:p>
            <a:pPr marL="457200" indent="-457200">
              <a:buFont typeface="+mj-lt"/>
              <a:buAutoNum type="arabicPeriod"/>
            </a:pPr>
            <a:r>
              <a:rPr lang="en-GB" sz="2800" dirty="0"/>
              <a:t>% of people who think that they belong to their neighbourhood</a:t>
            </a:r>
          </a:p>
          <a:p>
            <a:pPr marL="457200" indent="-457200">
              <a:buFont typeface="+mj-lt"/>
              <a:buAutoNum type="arabicPeriod"/>
            </a:pPr>
            <a:r>
              <a:rPr lang="en-GB" sz="2800" dirty="0"/>
              <a:t>Civic participation in the areas</a:t>
            </a:r>
          </a:p>
          <a:p>
            <a:pPr marL="457200" indent="-457200">
              <a:buFont typeface="+mj-lt"/>
              <a:buAutoNum type="arabicPeriod"/>
            </a:pPr>
            <a:r>
              <a:rPr lang="en-GB" sz="2800" dirty="0"/>
              <a:t>% of people who feel they can influence decisions</a:t>
            </a:r>
          </a:p>
          <a:p>
            <a:pPr marL="457200" indent="-457200">
              <a:buFont typeface="+mj-lt"/>
              <a:buAutoNum type="arabicPeriod"/>
            </a:pPr>
            <a:r>
              <a:rPr lang="en-GB" sz="2800" dirty="0"/>
              <a:t>Overall satisfaction with the local area</a:t>
            </a:r>
          </a:p>
          <a:p>
            <a:pPr marL="457200" indent="-457200">
              <a:buFont typeface="+mj-lt"/>
              <a:buAutoNum type="arabicPeriod"/>
            </a:pPr>
            <a:r>
              <a:rPr lang="en-GB" sz="2800" dirty="0"/>
              <a:t>Participation in regular volunteering</a:t>
            </a:r>
          </a:p>
          <a:p>
            <a:pPr marL="457200" indent="-457200">
              <a:buFont typeface="+mj-lt"/>
              <a:buAutoNum type="arabicPeriod"/>
            </a:pPr>
            <a:r>
              <a:rPr lang="en-GB" sz="2800" dirty="0"/>
              <a:t>Environment for a thriving third sector</a:t>
            </a:r>
          </a:p>
        </p:txBody>
      </p:sp>
      <p:sp>
        <p:nvSpPr>
          <p:cNvPr id="3" name="Slide Number Placeholder 2"/>
          <p:cNvSpPr>
            <a:spLocks noGrp="1"/>
          </p:cNvSpPr>
          <p:nvPr>
            <p:ph type="sldNum" sz="quarter" idx="12"/>
          </p:nvPr>
        </p:nvSpPr>
        <p:spPr/>
        <p:txBody>
          <a:bodyPr/>
          <a:lstStyle/>
          <a:p>
            <a:fld id="{A9066AF5-86CC-4159-855A-C057236591EC}" type="slidenum">
              <a:rPr lang="en-GB" smtClean="0"/>
              <a:pPr/>
              <a:t>60</a:t>
            </a:fld>
            <a:endParaRPr lang="en-GB"/>
          </a:p>
        </p:txBody>
      </p:sp>
    </p:spTree>
    <p:extLst>
      <p:ext uri="{BB962C8B-B14F-4D97-AF65-F5344CB8AC3E}">
        <p14:creationId xmlns:p14="http://schemas.microsoft.com/office/powerpoint/2010/main" val="504630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6" end="6"/>
                                            </p:txEl>
                                          </p:spTgt>
                                        </p:tgtEl>
                                        <p:attrNameLst>
                                          <p:attrName>style.visibility</p:attrName>
                                        </p:attrNameLst>
                                      </p:cBhvr>
                                      <p:to>
                                        <p:strVal val="visible"/>
                                      </p:to>
                                    </p:set>
                                    <p:animEffect transition="in" filter="fade">
                                      <p:cBhvr>
                                        <p:cTn id="49" dur="1000"/>
                                        <p:tgtEl>
                                          <p:spTgt spid="4">
                                            <p:txEl>
                                              <p:pRg st="6" end="6"/>
                                            </p:txEl>
                                          </p:spTgt>
                                        </p:tgtEl>
                                      </p:cBhvr>
                                    </p:animEffect>
                                    <p:anim calcmode="lin" valueType="num">
                                      <p:cBhvr>
                                        <p:cTn id="5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logic of community practice</a:t>
            </a:r>
          </a:p>
        </p:txBody>
      </p:sp>
      <p:sp>
        <p:nvSpPr>
          <p:cNvPr id="3" name="Content Placeholder 2"/>
          <p:cNvSpPr>
            <a:spLocks noGrp="1"/>
          </p:cNvSpPr>
          <p:nvPr>
            <p:ph idx="1"/>
          </p:nvPr>
        </p:nvSpPr>
        <p:spPr>
          <a:xfrm>
            <a:off x="1097280" y="1845734"/>
            <a:ext cx="10816046" cy="4372186"/>
          </a:xfrm>
        </p:spPr>
        <p:txBody>
          <a:bodyPr>
            <a:normAutofit fontScale="92500" lnSpcReduction="10000"/>
          </a:bodyPr>
          <a:lstStyle/>
          <a:p>
            <a:pPr marL="514350" indent="-514350">
              <a:buFont typeface="+mj-lt"/>
              <a:buAutoNum type="arabicPeriod"/>
            </a:pPr>
            <a:r>
              <a:rPr lang="en-GB" sz="2800" dirty="0"/>
              <a:t>Inactive residents, low and ineffective community activity contributes to poverty, exclusion and disadvantage</a:t>
            </a:r>
          </a:p>
          <a:p>
            <a:pPr marL="514350" indent="-514350">
              <a:buFont typeface="+mj-lt"/>
              <a:buAutoNum type="arabicPeriod"/>
            </a:pPr>
            <a:r>
              <a:rPr lang="en-GB" sz="2800" dirty="0"/>
              <a:t>Active, vibrant communities help to reduce poverty, exclusion and disadvantage</a:t>
            </a:r>
          </a:p>
          <a:p>
            <a:pPr marL="514350" indent="-514350">
              <a:buFont typeface="+mj-lt"/>
              <a:buAutoNum type="arabicPeriod"/>
            </a:pPr>
            <a:r>
              <a:rPr lang="en-GB" sz="2800" dirty="0"/>
              <a:t>Multiple disadvantage and deprivation places significant disproportionate pressure on public services</a:t>
            </a:r>
          </a:p>
          <a:p>
            <a:pPr marL="514350" indent="-514350">
              <a:buFont typeface="+mj-lt"/>
              <a:buAutoNum type="arabicPeriod"/>
            </a:pPr>
            <a:r>
              <a:rPr lang="en-GB" sz="2800" dirty="0"/>
              <a:t>Community practice mobilises communities</a:t>
            </a:r>
          </a:p>
          <a:p>
            <a:pPr marL="514350" indent="-514350">
              <a:buFont typeface="+mj-lt"/>
              <a:buAutoNum type="arabicPeriod"/>
            </a:pPr>
            <a:r>
              <a:rPr lang="en-GB" sz="2800" dirty="0"/>
              <a:t>This has intrinsic and extrinsic value, meaning internal community value and external value for public services</a:t>
            </a:r>
          </a:p>
          <a:p>
            <a:pPr marL="514350" indent="-514350">
              <a:buFont typeface="+mj-lt"/>
              <a:buAutoNum type="arabicPeriod"/>
            </a:pPr>
            <a:r>
              <a:rPr lang="en-GB" sz="2800" dirty="0"/>
              <a:t>These improvements reduce the costs to the public purse</a:t>
            </a:r>
          </a:p>
        </p:txBody>
      </p:sp>
      <p:sp>
        <p:nvSpPr>
          <p:cNvPr id="4" name="Slide Number Placeholder 3"/>
          <p:cNvSpPr>
            <a:spLocks noGrp="1"/>
          </p:cNvSpPr>
          <p:nvPr>
            <p:ph type="sldNum" sz="quarter" idx="12"/>
          </p:nvPr>
        </p:nvSpPr>
        <p:spPr/>
        <p:txBody>
          <a:bodyPr/>
          <a:lstStyle/>
          <a:p>
            <a:fld id="{A9066AF5-86CC-4159-855A-C057236591EC}" type="slidenum">
              <a:rPr lang="en-GB" smtClean="0"/>
              <a:pPr/>
              <a:t>61</a:t>
            </a:fld>
            <a:endParaRPr lang="en-GB"/>
          </a:p>
        </p:txBody>
      </p:sp>
    </p:spTree>
    <p:extLst>
      <p:ext uri="{BB962C8B-B14F-4D97-AF65-F5344CB8AC3E}">
        <p14:creationId xmlns:p14="http://schemas.microsoft.com/office/powerpoint/2010/main" val="2962599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169817"/>
            <a:ext cx="10058400" cy="1045030"/>
          </a:xfrm>
        </p:spPr>
        <p:txBody>
          <a:bodyPr>
            <a:noAutofit/>
          </a:bodyPr>
          <a:lstStyle/>
          <a:p>
            <a:r>
              <a:rPr lang="en-GB" sz="3200" dirty="0" err="1"/>
              <a:t>Chanan</a:t>
            </a:r>
            <a:r>
              <a:rPr lang="en-GB" sz="3200" dirty="0"/>
              <a:t> and Miller [151/2] suggest that performance should be measured through indicators which concentrate on:</a:t>
            </a:r>
          </a:p>
        </p:txBody>
      </p:sp>
      <p:sp>
        <p:nvSpPr>
          <p:cNvPr id="5" name="Content Placeholder 4"/>
          <p:cNvSpPr>
            <a:spLocks noGrp="1"/>
          </p:cNvSpPr>
          <p:nvPr>
            <p:ph sz="half" idx="1"/>
          </p:nvPr>
        </p:nvSpPr>
        <p:spPr>
          <a:xfrm>
            <a:off x="1097279" y="1845734"/>
            <a:ext cx="4990012" cy="4372186"/>
          </a:xfrm>
        </p:spPr>
        <p:txBody>
          <a:bodyPr>
            <a:normAutofit lnSpcReduction="10000"/>
          </a:bodyPr>
          <a:lstStyle/>
          <a:p>
            <a:pPr marL="514350" indent="-514350">
              <a:buFont typeface="+mj-lt"/>
              <a:buAutoNum type="arabicPeriod"/>
            </a:pPr>
            <a:r>
              <a:rPr lang="en-GB" sz="2800" dirty="0"/>
              <a:t>Social conditions – IMD </a:t>
            </a:r>
            <a:r>
              <a:rPr lang="en-GB" sz="2800" dirty="0" err="1"/>
              <a:t>etc</a:t>
            </a:r>
            <a:endParaRPr lang="en-GB" sz="2800" dirty="0"/>
          </a:p>
          <a:p>
            <a:pPr marL="514350" indent="-514350">
              <a:buFont typeface="+mj-lt"/>
              <a:buAutoNum type="arabicPeriod"/>
            </a:pPr>
            <a:r>
              <a:rPr lang="en-GB" sz="2800" dirty="0"/>
              <a:t>Community facilities</a:t>
            </a:r>
          </a:p>
          <a:p>
            <a:pPr marL="514350" indent="-514350">
              <a:buFont typeface="+mj-lt"/>
              <a:buAutoNum type="arabicPeriod"/>
            </a:pPr>
            <a:r>
              <a:rPr lang="en-GB" sz="2800" dirty="0"/>
              <a:t>Community activity</a:t>
            </a:r>
          </a:p>
          <a:p>
            <a:pPr marL="514350" indent="-514350">
              <a:buFont typeface="+mj-lt"/>
              <a:buAutoNum type="arabicPeriod"/>
            </a:pPr>
            <a:r>
              <a:rPr lang="en-GB" sz="2800" dirty="0"/>
              <a:t>Existing and new community practice</a:t>
            </a:r>
          </a:p>
          <a:p>
            <a:pPr marL="514350" indent="-514350">
              <a:buFont typeface="+mj-lt"/>
              <a:buAutoNum type="arabicPeriod"/>
            </a:pPr>
            <a:r>
              <a:rPr lang="en-GB" sz="2800" dirty="0"/>
              <a:t>Costs</a:t>
            </a:r>
          </a:p>
          <a:p>
            <a:pPr marL="514350" indent="-514350">
              <a:buFont typeface="+mj-lt"/>
              <a:buAutoNum type="arabicPeriod"/>
            </a:pPr>
            <a:r>
              <a:rPr lang="en-GB" sz="2800" dirty="0"/>
              <a:t>Community improvements</a:t>
            </a:r>
          </a:p>
          <a:p>
            <a:pPr marL="514350" indent="-514350">
              <a:buFont typeface="+mj-lt"/>
              <a:buAutoNum type="arabicPeriod"/>
            </a:pPr>
            <a:r>
              <a:rPr lang="en-GB" sz="2800" dirty="0"/>
              <a:t>Better relationship with agencies</a:t>
            </a:r>
          </a:p>
          <a:p>
            <a:endParaRPr lang="en-GB" sz="2800" dirty="0"/>
          </a:p>
        </p:txBody>
      </p:sp>
      <p:sp>
        <p:nvSpPr>
          <p:cNvPr id="6" name="Content Placeholder 5"/>
          <p:cNvSpPr>
            <a:spLocks noGrp="1"/>
          </p:cNvSpPr>
          <p:nvPr>
            <p:ph sz="half" idx="2"/>
          </p:nvPr>
        </p:nvSpPr>
        <p:spPr>
          <a:xfrm>
            <a:off x="6217920" y="1845734"/>
            <a:ext cx="5486400" cy="4372185"/>
          </a:xfrm>
        </p:spPr>
        <p:txBody>
          <a:bodyPr>
            <a:normAutofit lnSpcReduction="10000"/>
          </a:bodyPr>
          <a:lstStyle/>
          <a:p>
            <a:pPr marL="514350" indent="-514350">
              <a:buFont typeface="+mj-lt"/>
              <a:buAutoNum type="arabicPeriod" startAt="8"/>
            </a:pPr>
            <a:r>
              <a:rPr lang="en-GB" sz="2800" dirty="0"/>
              <a:t>Better employment</a:t>
            </a:r>
          </a:p>
          <a:p>
            <a:pPr marL="514350" indent="-514350">
              <a:buFont typeface="+mj-lt"/>
              <a:buAutoNum type="arabicPeriod" startAt="8"/>
            </a:pPr>
            <a:r>
              <a:rPr lang="en-GB" sz="2800" dirty="0"/>
              <a:t>Better education</a:t>
            </a:r>
          </a:p>
          <a:p>
            <a:pPr marL="514350" indent="-514350">
              <a:buFont typeface="+mj-lt"/>
              <a:buAutoNum type="arabicPeriod" startAt="8"/>
            </a:pPr>
            <a:r>
              <a:rPr lang="en-GB" sz="2800" dirty="0"/>
              <a:t>Educed crime</a:t>
            </a:r>
          </a:p>
          <a:p>
            <a:pPr marL="514350" indent="-514350">
              <a:buFont typeface="+mj-lt"/>
              <a:buAutoNum type="arabicPeriod" startAt="8"/>
            </a:pPr>
            <a:r>
              <a:rPr lang="en-GB" sz="2800" dirty="0"/>
              <a:t>Less arson</a:t>
            </a:r>
          </a:p>
          <a:p>
            <a:pPr marL="514350" indent="-514350">
              <a:buFont typeface="+mj-lt"/>
              <a:buAutoNum type="arabicPeriod" startAt="8"/>
            </a:pPr>
            <a:r>
              <a:rPr lang="en-GB" sz="2800" dirty="0"/>
              <a:t>Better housing</a:t>
            </a:r>
          </a:p>
          <a:p>
            <a:pPr marL="514350" indent="-514350">
              <a:buFont typeface="+mj-lt"/>
              <a:buAutoNum type="arabicPeriod" startAt="8"/>
            </a:pPr>
            <a:r>
              <a:rPr lang="en-GB" sz="2800" dirty="0"/>
              <a:t>Better health</a:t>
            </a:r>
          </a:p>
          <a:p>
            <a:pPr marL="514350" indent="-514350">
              <a:buFont typeface="+mj-lt"/>
              <a:buAutoNum type="arabicPeriod" startAt="8"/>
            </a:pPr>
            <a:r>
              <a:rPr lang="en-GB" sz="2800" dirty="0"/>
              <a:t>Better environment</a:t>
            </a:r>
          </a:p>
        </p:txBody>
      </p:sp>
      <p:sp>
        <p:nvSpPr>
          <p:cNvPr id="3" name="Slide Number Placeholder 2"/>
          <p:cNvSpPr>
            <a:spLocks noGrp="1"/>
          </p:cNvSpPr>
          <p:nvPr>
            <p:ph type="sldNum" sz="quarter" idx="12"/>
          </p:nvPr>
        </p:nvSpPr>
        <p:spPr/>
        <p:txBody>
          <a:bodyPr/>
          <a:lstStyle/>
          <a:p>
            <a:fld id="{A9066AF5-86CC-4159-855A-C057236591EC}" type="slidenum">
              <a:rPr lang="en-GB" smtClean="0"/>
              <a:pPr/>
              <a:t>62</a:t>
            </a:fld>
            <a:endParaRPr lang="en-GB"/>
          </a:p>
        </p:txBody>
      </p:sp>
    </p:spTree>
    <p:extLst>
      <p:ext uri="{BB962C8B-B14F-4D97-AF65-F5344CB8AC3E}">
        <p14:creationId xmlns:p14="http://schemas.microsoft.com/office/powerpoint/2010/main" val="78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6" end="6"/>
                                            </p:txEl>
                                          </p:spTgt>
                                        </p:tgtEl>
                                        <p:attrNameLst>
                                          <p:attrName>style.visibility</p:attrName>
                                        </p:attrNameLst>
                                      </p:cBhvr>
                                      <p:to>
                                        <p:strVal val="visible"/>
                                      </p:to>
                                    </p:set>
                                    <p:animEffect transition="in" filter="fade">
                                      <p:cBhvr>
                                        <p:cTn id="49" dur="1000"/>
                                        <p:tgtEl>
                                          <p:spTgt spid="5">
                                            <p:txEl>
                                              <p:pRg st="6" end="6"/>
                                            </p:txEl>
                                          </p:spTgt>
                                        </p:tgtEl>
                                      </p:cBhvr>
                                    </p:animEffect>
                                    <p:anim calcmode="lin" valueType="num">
                                      <p:cBhvr>
                                        <p:cTn id="50"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
                                            <p:txEl>
                                              <p:pRg st="0" end="0"/>
                                            </p:txEl>
                                          </p:spTgt>
                                        </p:tgtEl>
                                        <p:attrNameLst>
                                          <p:attrName>style.visibility</p:attrName>
                                        </p:attrNameLst>
                                      </p:cBhvr>
                                      <p:to>
                                        <p:strVal val="visible"/>
                                      </p:to>
                                    </p:set>
                                    <p:animEffect transition="in" filter="fade">
                                      <p:cBhvr>
                                        <p:cTn id="56" dur="1000"/>
                                        <p:tgtEl>
                                          <p:spTgt spid="6">
                                            <p:txEl>
                                              <p:pRg st="0" end="0"/>
                                            </p:txEl>
                                          </p:spTgt>
                                        </p:tgtEl>
                                      </p:cBhvr>
                                    </p:animEffect>
                                    <p:anim calcmode="lin" valueType="num">
                                      <p:cBhvr>
                                        <p:cTn id="57"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6">
                                            <p:txEl>
                                              <p:pRg st="1" end="1"/>
                                            </p:txEl>
                                          </p:spTgt>
                                        </p:tgtEl>
                                        <p:attrNameLst>
                                          <p:attrName>style.visibility</p:attrName>
                                        </p:attrNameLst>
                                      </p:cBhvr>
                                      <p:to>
                                        <p:strVal val="visible"/>
                                      </p:to>
                                    </p:set>
                                    <p:animEffect transition="in" filter="fade">
                                      <p:cBhvr>
                                        <p:cTn id="63" dur="1000"/>
                                        <p:tgtEl>
                                          <p:spTgt spid="6">
                                            <p:txEl>
                                              <p:pRg st="1" end="1"/>
                                            </p:txEl>
                                          </p:spTgt>
                                        </p:tgtEl>
                                      </p:cBhvr>
                                    </p:animEffect>
                                    <p:anim calcmode="lin" valueType="num">
                                      <p:cBhvr>
                                        <p:cTn id="6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6">
                                            <p:txEl>
                                              <p:pRg st="2" end="2"/>
                                            </p:txEl>
                                          </p:spTgt>
                                        </p:tgtEl>
                                        <p:attrNameLst>
                                          <p:attrName>style.visibility</p:attrName>
                                        </p:attrNameLst>
                                      </p:cBhvr>
                                      <p:to>
                                        <p:strVal val="visible"/>
                                      </p:to>
                                    </p:set>
                                    <p:animEffect transition="in" filter="fade">
                                      <p:cBhvr>
                                        <p:cTn id="70" dur="1000"/>
                                        <p:tgtEl>
                                          <p:spTgt spid="6">
                                            <p:txEl>
                                              <p:pRg st="2" end="2"/>
                                            </p:txEl>
                                          </p:spTgt>
                                        </p:tgtEl>
                                      </p:cBhvr>
                                    </p:animEffect>
                                    <p:anim calcmode="lin" valueType="num">
                                      <p:cBhvr>
                                        <p:cTn id="71"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6">
                                            <p:txEl>
                                              <p:pRg st="3" end="3"/>
                                            </p:txEl>
                                          </p:spTgt>
                                        </p:tgtEl>
                                        <p:attrNameLst>
                                          <p:attrName>style.visibility</p:attrName>
                                        </p:attrNameLst>
                                      </p:cBhvr>
                                      <p:to>
                                        <p:strVal val="visible"/>
                                      </p:to>
                                    </p:set>
                                    <p:animEffect transition="in" filter="fade">
                                      <p:cBhvr>
                                        <p:cTn id="77" dur="1000"/>
                                        <p:tgtEl>
                                          <p:spTgt spid="6">
                                            <p:txEl>
                                              <p:pRg st="3" end="3"/>
                                            </p:txEl>
                                          </p:spTgt>
                                        </p:tgtEl>
                                      </p:cBhvr>
                                    </p:animEffect>
                                    <p:anim calcmode="lin" valueType="num">
                                      <p:cBhvr>
                                        <p:cTn id="78"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6">
                                            <p:txEl>
                                              <p:pRg st="4" end="4"/>
                                            </p:txEl>
                                          </p:spTgt>
                                        </p:tgtEl>
                                        <p:attrNameLst>
                                          <p:attrName>style.visibility</p:attrName>
                                        </p:attrNameLst>
                                      </p:cBhvr>
                                      <p:to>
                                        <p:strVal val="visible"/>
                                      </p:to>
                                    </p:set>
                                    <p:animEffect transition="in" filter="fade">
                                      <p:cBhvr>
                                        <p:cTn id="84" dur="1000"/>
                                        <p:tgtEl>
                                          <p:spTgt spid="6">
                                            <p:txEl>
                                              <p:pRg st="4" end="4"/>
                                            </p:txEl>
                                          </p:spTgt>
                                        </p:tgtEl>
                                      </p:cBhvr>
                                    </p:animEffect>
                                    <p:anim calcmode="lin" valueType="num">
                                      <p:cBhvr>
                                        <p:cTn id="85"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6">
                                            <p:txEl>
                                              <p:pRg st="5" end="5"/>
                                            </p:txEl>
                                          </p:spTgt>
                                        </p:tgtEl>
                                        <p:attrNameLst>
                                          <p:attrName>style.visibility</p:attrName>
                                        </p:attrNameLst>
                                      </p:cBhvr>
                                      <p:to>
                                        <p:strVal val="visible"/>
                                      </p:to>
                                    </p:set>
                                    <p:animEffect transition="in" filter="fade">
                                      <p:cBhvr>
                                        <p:cTn id="91" dur="1000"/>
                                        <p:tgtEl>
                                          <p:spTgt spid="6">
                                            <p:txEl>
                                              <p:pRg st="5" end="5"/>
                                            </p:txEl>
                                          </p:spTgt>
                                        </p:tgtEl>
                                      </p:cBhvr>
                                    </p:animEffect>
                                    <p:anim calcmode="lin" valueType="num">
                                      <p:cBhvr>
                                        <p:cTn id="92"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93"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6">
                                            <p:txEl>
                                              <p:pRg st="6" end="6"/>
                                            </p:txEl>
                                          </p:spTgt>
                                        </p:tgtEl>
                                        <p:attrNameLst>
                                          <p:attrName>style.visibility</p:attrName>
                                        </p:attrNameLst>
                                      </p:cBhvr>
                                      <p:to>
                                        <p:strVal val="visible"/>
                                      </p:to>
                                    </p:set>
                                    <p:animEffect transition="in" filter="fade">
                                      <p:cBhvr>
                                        <p:cTn id="98" dur="1000"/>
                                        <p:tgtEl>
                                          <p:spTgt spid="6">
                                            <p:txEl>
                                              <p:pRg st="6" end="6"/>
                                            </p:txEl>
                                          </p:spTgt>
                                        </p:tgtEl>
                                      </p:cBhvr>
                                    </p:animEffect>
                                    <p:anim calcmode="lin" valueType="num">
                                      <p:cBhvr>
                                        <p:cTn id="99"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100"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Cost benefits</a:t>
            </a:r>
          </a:p>
        </p:txBody>
      </p:sp>
      <p:sp>
        <p:nvSpPr>
          <p:cNvPr id="5" name="Content Placeholder 4"/>
          <p:cNvSpPr>
            <a:spLocks noGrp="1"/>
          </p:cNvSpPr>
          <p:nvPr>
            <p:ph idx="1"/>
          </p:nvPr>
        </p:nvSpPr>
        <p:spPr/>
        <p:txBody>
          <a:bodyPr>
            <a:normAutofit/>
          </a:bodyPr>
          <a:lstStyle/>
          <a:p>
            <a:r>
              <a:rPr lang="en-GB" sz="2800" dirty="0"/>
              <a:t>If we can show the financial benefits of community practice then this might be a good argument for investment</a:t>
            </a:r>
          </a:p>
          <a:p>
            <a:r>
              <a:rPr lang="en-GB" sz="2800" dirty="0"/>
              <a:t>We could show the impact of local intervention and take into account the negative impact of factors beyond local control (closure of a major local employer)</a:t>
            </a:r>
          </a:p>
          <a:p>
            <a:r>
              <a:rPr lang="en-GB" sz="2800" dirty="0"/>
              <a:t>It would make sense for a service e.g. the police to invest in community facilities if there was a direct link to engaging local young people and a reduction in youth crime and anti-social behaviour</a:t>
            </a:r>
          </a:p>
        </p:txBody>
      </p:sp>
      <p:sp>
        <p:nvSpPr>
          <p:cNvPr id="3" name="Slide Number Placeholder 2"/>
          <p:cNvSpPr>
            <a:spLocks noGrp="1"/>
          </p:cNvSpPr>
          <p:nvPr>
            <p:ph type="sldNum" sz="quarter" idx="12"/>
          </p:nvPr>
        </p:nvSpPr>
        <p:spPr/>
        <p:txBody>
          <a:bodyPr/>
          <a:lstStyle/>
          <a:p>
            <a:fld id="{A9066AF5-86CC-4159-855A-C057236591EC}" type="slidenum">
              <a:rPr lang="en-GB" smtClean="0"/>
              <a:pPr/>
              <a:t>63</a:t>
            </a:fld>
            <a:endParaRPr lang="en-GB"/>
          </a:p>
        </p:txBody>
      </p:sp>
    </p:spTree>
    <p:extLst>
      <p:ext uri="{BB962C8B-B14F-4D97-AF65-F5344CB8AC3E}">
        <p14:creationId xmlns:p14="http://schemas.microsoft.com/office/powerpoint/2010/main" val="1112941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Health Empowerment Leverage Project (HELP)</a:t>
            </a:r>
          </a:p>
        </p:txBody>
      </p:sp>
      <p:sp>
        <p:nvSpPr>
          <p:cNvPr id="3" name="Content Placeholder 2"/>
          <p:cNvSpPr>
            <a:spLocks noGrp="1"/>
          </p:cNvSpPr>
          <p:nvPr>
            <p:ph idx="1"/>
          </p:nvPr>
        </p:nvSpPr>
        <p:spPr/>
        <p:txBody>
          <a:bodyPr>
            <a:normAutofit/>
          </a:bodyPr>
          <a:lstStyle/>
          <a:p>
            <a:r>
              <a:rPr lang="en-GB" sz="2800" dirty="0"/>
              <a:t>No. of main health conditions locally compared with the national average</a:t>
            </a:r>
          </a:p>
          <a:p>
            <a:r>
              <a:rPr lang="en-GB" sz="2800" dirty="0"/>
              <a:t>Improvements through community activity reduced this number by 5%, thereby saving the NHS significant amounts of money</a:t>
            </a:r>
          </a:p>
          <a:p>
            <a:r>
              <a:rPr lang="en-GB" sz="2800" dirty="0"/>
              <a:t>For every £1 spent on CP there was a health saving of £3.80</a:t>
            </a:r>
          </a:p>
          <a:p>
            <a:r>
              <a:rPr lang="en-GB" sz="2800" dirty="0"/>
              <a:t>Expanding to neighbouring communities this grew to £6.40 – a strong return on investment and good use of public funds</a:t>
            </a:r>
          </a:p>
          <a:p>
            <a:endParaRPr lang="en-GB" sz="2800" dirty="0"/>
          </a:p>
          <a:p>
            <a:endParaRPr lang="en-GB" sz="2800" dirty="0"/>
          </a:p>
        </p:txBody>
      </p:sp>
      <p:sp>
        <p:nvSpPr>
          <p:cNvPr id="4" name="Slide Number Placeholder 3"/>
          <p:cNvSpPr>
            <a:spLocks noGrp="1"/>
          </p:cNvSpPr>
          <p:nvPr>
            <p:ph type="sldNum" sz="quarter" idx="12"/>
          </p:nvPr>
        </p:nvSpPr>
        <p:spPr/>
        <p:txBody>
          <a:bodyPr/>
          <a:lstStyle/>
          <a:p>
            <a:fld id="{A9066AF5-86CC-4159-855A-C057236591EC}" type="slidenum">
              <a:rPr lang="en-GB" smtClean="0"/>
              <a:pPr/>
              <a:t>64</a:t>
            </a:fld>
            <a:endParaRPr lang="en-GB"/>
          </a:p>
        </p:txBody>
      </p:sp>
    </p:spTree>
    <p:extLst>
      <p:ext uri="{BB962C8B-B14F-4D97-AF65-F5344CB8AC3E}">
        <p14:creationId xmlns:p14="http://schemas.microsoft.com/office/powerpoint/2010/main" val="3849375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Return on Investment</a:t>
            </a:r>
          </a:p>
        </p:txBody>
      </p:sp>
      <p:sp>
        <p:nvSpPr>
          <p:cNvPr id="3" name="Content Placeholder 2"/>
          <p:cNvSpPr>
            <a:spLocks noGrp="1"/>
          </p:cNvSpPr>
          <p:nvPr>
            <p:ph idx="1"/>
          </p:nvPr>
        </p:nvSpPr>
        <p:spPr>
          <a:xfrm>
            <a:off x="1097280" y="1845734"/>
            <a:ext cx="7119257" cy="5012266"/>
          </a:xfrm>
        </p:spPr>
        <p:txBody>
          <a:bodyPr>
            <a:normAutofit/>
          </a:bodyPr>
          <a:lstStyle/>
          <a:p>
            <a:pPr>
              <a:buFont typeface="Wingdings" panose="05000000000000000000" pitchFamily="2" charset="2"/>
              <a:buChar char="ü"/>
            </a:pPr>
            <a:r>
              <a:rPr lang="en-GB" sz="2800" dirty="0"/>
              <a:t>Analysis by the New Economics Foundation attributed value to resilience, self-esteem, positive functioning, supportive relationships, trust and belonging</a:t>
            </a:r>
          </a:p>
          <a:p>
            <a:pPr>
              <a:buFont typeface="Wingdings" panose="05000000000000000000" pitchFamily="2" charset="2"/>
              <a:buChar char="ü"/>
            </a:pPr>
            <a:r>
              <a:rPr lang="en-GB" sz="2800" dirty="0"/>
              <a:t>8 years after an investment in community development of £233,655, NEF found a return valued at £3.45m by local authorities in 4 areas</a:t>
            </a:r>
          </a:p>
          <a:p>
            <a:pPr>
              <a:buFont typeface="Wingdings" panose="05000000000000000000" pitchFamily="2" charset="2"/>
              <a:buChar char="ü"/>
            </a:pPr>
            <a:r>
              <a:rPr lang="en-GB" sz="2800" dirty="0"/>
              <a:t>An earlier CDF report showed a 15:1 return on a town wide project based on the value of volunteering</a:t>
            </a:r>
          </a:p>
        </p:txBody>
      </p:sp>
      <p:pic>
        <p:nvPicPr>
          <p:cNvPr id="4" name="Picture 3"/>
          <p:cNvPicPr>
            <a:picLocks noChangeAspect="1"/>
          </p:cNvPicPr>
          <p:nvPr/>
        </p:nvPicPr>
        <p:blipFill>
          <a:blip r:embed="rId2"/>
          <a:stretch>
            <a:fillRect/>
          </a:stretch>
        </p:blipFill>
        <p:spPr>
          <a:xfrm>
            <a:off x="8426592" y="2002488"/>
            <a:ext cx="2729088" cy="3274906"/>
          </a:xfrm>
          <a:prstGeom prst="rect">
            <a:avLst/>
          </a:prstGeom>
        </p:spPr>
      </p:pic>
      <p:sp>
        <p:nvSpPr>
          <p:cNvPr id="5" name="Slide Number Placeholder 4"/>
          <p:cNvSpPr>
            <a:spLocks noGrp="1"/>
          </p:cNvSpPr>
          <p:nvPr>
            <p:ph type="sldNum" sz="quarter" idx="12"/>
          </p:nvPr>
        </p:nvSpPr>
        <p:spPr/>
        <p:txBody>
          <a:bodyPr/>
          <a:lstStyle/>
          <a:p>
            <a:fld id="{A9066AF5-86CC-4159-855A-C057236591EC}" type="slidenum">
              <a:rPr lang="en-GB" smtClean="0"/>
              <a:pPr/>
              <a:t>65</a:t>
            </a:fld>
            <a:endParaRPr lang="en-GB"/>
          </a:p>
        </p:txBody>
      </p:sp>
    </p:spTree>
    <p:extLst>
      <p:ext uri="{BB962C8B-B14F-4D97-AF65-F5344CB8AC3E}">
        <p14:creationId xmlns:p14="http://schemas.microsoft.com/office/powerpoint/2010/main" val="1410523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9. Conclusion – strategy for community practice</a:t>
            </a:r>
          </a:p>
        </p:txBody>
      </p:sp>
      <p:sp>
        <p:nvSpPr>
          <p:cNvPr id="3" name="Content Placeholder 2"/>
          <p:cNvSpPr>
            <a:spLocks noGrp="1"/>
          </p:cNvSpPr>
          <p:nvPr>
            <p:ph idx="1"/>
          </p:nvPr>
        </p:nvSpPr>
        <p:spPr/>
        <p:txBody>
          <a:bodyPr>
            <a:normAutofit fontScale="92500" lnSpcReduction="10000"/>
          </a:bodyPr>
          <a:lstStyle/>
          <a:p>
            <a:pPr marL="514350" indent="-514350">
              <a:buFont typeface="+mj-lt"/>
              <a:buAutoNum type="arabicPeriod"/>
            </a:pPr>
            <a:r>
              <a:rPr lang="en-GB" sz="2800" dirty="0"/>
              <a:t>Aim is to strengthen community activity throughout the whole neighbourhood population</a:t>
            </a:r>
          </a:p>
          <a:p>
            <a:pPr marL="514350" indent="-514350">
              <a:buFont typeface="+mj-lt"/>
              <a:buAutoNum type="arabicPeriod"/>
            </a:pPr>
            <a:r>
              <a:rPr lang="en-GB" sz="2800" dirty="0"/>
              <a:t>The strategy should be vested in a neighbourhood partnership owned jointly by residents and service providers</a:t>
            </a:r>
          </a:p>
          <a:p>
            <a:pPr marL="514350" indent="-514350">
              <a:buFont typeface="+mj-lt"/>
              <a:buAutoNum type="arabicPeriod"/>
            </a:pPr>
            <a:r>
              <a:rPr lang="en-GB" sz="2800" dirty="0"/>
              <a:t>It should be outcomes based, with clear baselines and milestones to show momentum</a:t>
            </a:r>
          </a:p>
          <a:p>
            <a:pPr marL="514350" indent="-514350">
              <a:buFont typeface="+mj-lt"/>
              <a:buAutoNum type="arabicPeriod"/>
            </a:pPr>
            <a:r>
              <a:rPr lang="en-GB" sz="2800" dirty="0"/>
              <a:t>It should address concentrate on the neighbourhood and link to the wider local, regional and national networks</a:t>
            </a:r>
          </a:p>
          <a:p>
            <a:pPr marL="514350" indent="-514350">
              <a:buFont typeface="+mj-lt"/>
              <a:buAutoNum type="arabicPeriod"/>
            </a:pPr>
            <a:r>
              <a:rPr lang="en-GB" sz="2800" dirty="0"/>
              <a:t>There is a need for leadership and expertise. From experienced workers etc., or from elsewhere</a:t>
            </a:r>
          </a:p>
        </p:txBody>
      </p:sp>
      <p:sp>
        <p:nvSpPr>
          <p:cNvPr id="4" name="Slide Number Placeholder 3"/>
          <p:cNvSpPr>
            <a:spLocks noGrp="1"/>
          </p:cNvSpPr>
          <p:nvPr>
            <p:ph type="sldNum" sz="quarter" idx="12"/>
          </p:nvPr>
        </p:nvSpPr>
        <p:spPr/>
        <p:txBody>
          <a:bodyPr/>
          <a:lstStyle/>
          <a:p>
            <a:fld id="{A9066AF5-86CC-4159-855A-C057236591EC}" type="slidenum">
              <a:rPr lang="en-GB" smtClean="0"/>
              <a:pPr/>
              <a:t>66</a:t>
            </a:fld>
            <a:endParaRPr lang="en-GB"/>
          </a:p>
        </p:txBody>
      </p:sp>
    </p:spTree>
    <p:extLst>
      <p:ext uri="{BB962C8B-B14F-4D97-AF65-F5344CB8AC3E}">
        <p14:creationId xmlns:p14="http://schemas.microsoft.com/office/powerpoint/2010/main" val="166674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9157062" y="287338"/>
            <a:ext cx="3034937" cy="1449387"/>
          </a:xfrm>
        </p:spPr>
        <p:txBody>
          <a:bodyPr/>
          <a:lstStyle/>
          <a:p>
            <a:r>
              <a:rPr lang="en-GB" dirty="0"/>
              <a:t>The policy chain</a:t>
            </a:r>
          </a:p>
        </p:txBody>
      </p:sp>
      <p:graphicFrame>
        <p:nvGraphicFramePr>
          <p:cNvPr id="4" name="Diagram 3"/>
          <p:cNvGraphicFramePr/>
          <p:nvPr>
            <p:extLst>
              <p:ext uri="{D42A27DB-BD31-4B8C-83A1-F6EECF244321}">
                <p14:modId xmlns:p14="http://schemas.microsoft.com/office/powerpoint/2010/main" val="1199636109"/>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p:cNvSpPr>
            <a:spLocks noGrp="1"/>
          </p:cNvSpPr>
          <p:nvPr>
            <p:ph type="sldNum" sz="quarter" idx="12"/>
          </p:nvPr>
        </p:nvSpPr>
        <p:spPr/>
        <p:txBody>
          <a:bodyPr/>
          <a:lstStyle/>
          <a:p>
            <a:fld id="{A9066AF5-86CC-4159-855A-C057236591EC}" type="slidenum">
              <a:rPr lang="en-GB" smtClean="0"/>
              <a:pPr/>
              <a:t>67</a:t>
            </a:fld>
            <a:endParaRPr lang="en-GB"/>
          </a:p>
        </p:txBody>
      </p:sp>
    </p:spTree>
    <p:extLst>
      <p:ext uri="{BB962C8B-B14F-4D97-AF65-F5344CB8AC3E}">
        <p14:creationId xmlns:p14="http://schemas.microsoft.com/office/powerpoint/2010/main" val="293037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graphicEl>
                                              <a:dgm id="{8BC3440F-8F67-41D2-BBB7-F48B8CDD515D}"/>
                                            </p:graphicEl>
                                          </p:spTgt>
                                        </p:tgtEl>
                                        <p:attrNameLst>
                                          <p:attrName>style.visibility</p:attrName>
                                        </p:attrNameLst>
                                      </p:cBhvr>
                                      <p:to>
                                        <p:strVal val="visible"/>
                                      </p:to>
                                    </p:set>
                                    <p:animEffect transition="in" filter="fade">
                                      <p:cBhvr>
                                        <p:cTn id="7" dur="1000"/>
                                        <p:tgtEl>
                                          <p:spTgt spid="4">
                                            <p:graphicEl>
                                              <a:dgm id="{8BC3440F-8F67-41D2-BBB7-F48B8CDD515D}"/>
                                            </p:graphicEl>
                                          </p:spTgt>
                                        </p:tgtEl>
                                      </p:cBhvr>
                                    </p:animEffect>
                                    <p:anim calcmode="lin" valueType="num">
                                      <p:cBhvr>
                                        <p:cTn id="8" dur="1000" fill="hold"/>
                                        <p:tgtEl>
                                          <p:spTgt spid="4">
                                            <p:graphicEl>
                                              <a:dgm id="{8BC3440F-8F67-41D2-BBB7-F48B8CDD515D}"/>
                                            </p:graphicEl>
                                          </p:spTgt>
                                        </p:tgtEl>
                                        <p:attrNameLst>
                                          <p:attrName>ppt_x</p:attrName>
                                        </p:attrNameLst>
                                      </p:cBhvr>
                                      <p:tavLst>
                                        <p:tav tm="0">
                                          <p:val>
                                            <p:strVal val="#ppt_x"/>
                                          </p:val>
                                        </p:tav>
                                        <p:tav tm="100000">
                                          <p:val>
                                            <p:strVal val="#ppt_x"/>
                                          </p:val>
                                        </p:tav>
                                      </p:tavLst>
                                    </p:anim>
                                    <p:anim calcmode="lin" valueType="num">
                                      <p:cBhvr>
                                        <p:cTn id="9" dur="1000" fill="hold"/>
                                        <p:tgtEl>
                                          <p:spTgt spid="4">
                                            <p:graphicEl>
                                              <a:dgm id="{8BC3440F-8F67-41D2-BBB7-F48B8CDD515D}"/>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graphicEl>
                                              <a:dgm id="{81C0A430-44D2-45AC-937F-EA8EBF7051E1}"/>
                                            </p:graphicEl>
                                          </p:spTgt>
                                        </p:tgtEl>
                                        <p:attrNameLst>
                                          <p:attrName>style.visibility</p:attrName>
                                        </p:attrNameLst>
                                      </p:cBhvr>
                                      <p:to>
                                        <p:strVal val="visible"/>
                                      </p:to>
                                    </p:set>
                                    <p:animEffect transition="in" filter="fade">
                                      <p:cBhvr>
                                        <p:cTn id="14" dur="1000"/>
                                        <p:tgtEl>
                                          <p:spTgt spid="4">
                                            <p:graphicEl>
                                              <a:dgm id="{81C0A430-44D2-45AC-937F-EA8EBF7051E1}"/>
                                            </p:graphicEl>
                                          </p:spTgt>
                                        </p:tgtEl>
                                      </p:cBhvr>
                                    </p:animEffect>
                                    <p:anim calcmode="lin" valueType="num">
                                      <p:cBhvr>
                                        <p:cTn id="15" dur="1000" fill="hold"/>
                                        <p:tgtEl>
                                          <p:spTgt spid="4">
                                            <p:graphicEl>
                                              <a:dgm id="{81C0A430-44D2-45AC-937F-EA8EBF7051E1}"/>
                                            </p:graphicEl>
                                          </p:spTgt>
                                        </p:tgtEl>
                                        <p:attrNameLst>
                                          <p:attrName>ppt_x</p:attrName>
                                        </p:attrNameLst>
                                      </p:cBhvr>
                                      <p:tavLst>
                                        <p:tav tm="0">
                                          <p:val>
                                            <p:strVal val="#ppt_x"/>
                                          </p:val>
                                        </p:tav>
                                        <p:tav tm="100000">
                                          <p:val>
                                            <p:strVal val="#ppt_x"/>
                                          </p:val>
                                        </p:tav>
                                      </p:tavLst>
                                    </p:anim>
                                    <p:anim calcmode="lin" valueType="num">
                                      <p:cBhvr>
                                        <p:cTn id="16" dur="1000" fill="hold"/>
                                        <p:tgtEl>
                                          <p:spTgt spid="4">
                                            <p:graphicEl>
                                              <a:dgm id="{81C0A430-44D2-45AC-937F-EA8EBF7051E1}"/>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graphicEl>
                                              <a:dgm id="{3875D412-9A87-4451-A276-CF053A350D8E}"/>
                                            </p:graphicEl>
                                          </p:spTgt>
                                        </p:tgtEl>
                                        <p:attrNameLst>
                                          <p:attrName>style.visibility</p:attrName>
                                        </p:attrNameLst>
                                      </p:cBhvr>
                                      <p:to>
                                        <p:strVal val="visible"/>
                                      </p:to>
                                    </p:set>
                                    <p:animEffect transition="in" filter="fade">
                                      <p:cBhvr>
                                        <p:cTn id="21" dur="1000"/>
                                        <p:tgtEl>
                                          <p:spTgt spid="4">
                                            <p:graphicEl>
                                              <a:dgm id="{3875D412-9A87-4451-A276-CF053A350D8E}"/>
                                            </p:graphicEl>
                                          </p:spTgt>
                                        </p:tgtEl>
                                      </p:cBhvr>
                                    </p:animEffect>
                                    <p:anim calcmode="lin" valueType="num">
                                      <p:cBhvr>
                                        <p:cTn id="22" dur="1000" fill="hold"/>
                                        <p:tgtEl>
                                          <p:spTgt spid="4">
                                            <p:graphicEl>
                                              <a:dgm id="{3875D412-9A87-4451-A276-CF053A350D8E}"/>
                                            </p:graphicEl>
                                          </p:spTgt>
                                        </p:tgtEl>
                                        <p:attrNameLst>
                                          <p:attrName>ppt_x</p:attrName>
                                        </p:attrNameLst>
                                      </p:cBhvr>
                                      <p:tavLst>
                                        <p:tav tm="0">
                                          <p:val>
                                            <p:strVal val="#ppt_x"/>
                                          </p:val>
                                        </p:tav>
                                        <p:tav tm="100000">
                                          <p:val>
                                            <p:strVal val="#ppt_x"/>
                                          </p:val>
                                        </p:tav>
                                      </p:tavLst>
                                    </p:anim>
                                    <p:anim calcmode="lin" valueType="num">
                                      <p:cBhvr>
                                        <p:cTn id="23" dur="1000" fill="hold"/>
                                        <p:tgtEl>
                                          <p:spTgt spid="4">
                                            <p:graphicEl>
                                              <a:dgm id="{3875D412-9A87-4451-A276-CF053A350D8E}"/>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graphicEl>
                                              <a:dgm id="{3C35A8FF-CBE0-45FF-9985-F4496DBB97DA}"/>
                                            </p:graphicEl>
                                          </p:spTgt>
                                        </p:tgtEl>
                                        <p:attrNameLst>
                                          <p:attrName>style.visibility</p:attrName>
                                        </p:attrNameLst>
                                      </p:cBhvr>
                                      <p:to>
                                        <p:strVal val="visible"/>
                                      </p:to>
                                    </p:set>
                                    <p:animEffect transition="in" filter="fade">
                                      <p:cBhvr>
                                        <p:cTn id="28" dur="1000"/>
                                        <p:tgtEl>
                                          <p:spTgt spid="4">
                                            <p:graphicEl>
                                              <a:dgm id="{3C35A8FF-CBE0-45FF-9985-F4496DBB97DA}"/>
                                            </p:graphicEl>
                                          </p:spTgt>
                                        </p:tgtEl>
                                      </p:cBhvr>
                                    </p:animEffect>
                                    <p:anim calcmode="lin" valueType="num">
                                      <p:cBhvr>
                                        <p:cTn id="29" dur="1000" fill="hold"/>
                                        <p:tgtEl>
                                          <p:spTgt spid="4">
                                            <p:graphicEl>
                                              <a:dgm id="{3C35A8FF-CBE0-45FF-9985-F4496DBB97DA}"/>
                                            </p:graphicEl>
                                          </p:spTgt>
                                        </p:tgtEl>
                                        <p:attrNameLst>
                                          <p:attrName>ppt_x</p:attrName>
                                        </p:attrNameLst>
                                      </p:cBhvr>
                                      <p:tavLst>
                                        <p:tav tm="0">
                                          <p:val>
                                            <p:strVal val="#ppt_x"/>
                                          </p:val>
                                        </p:tav>
                                        <p:tav tm="100000">
                                          <p:val>
                                            <p:strVal val="#ppt_x"/>
                                          </p:val>
                                        </p:tav>
                                      </p:tavLst>
                                    </p:anim>
                                    <p:anim calcmode="lin" valueType="num">
                                      <p:cBhvr>
                                        <p:cTn id="30" dur="1000" fill="hold"/>
                                        <p:tgtEl>
                                          <p:spTgt spid="4">
                                            <p:graphicEl>
                                              <a:dgm id="{3C35A8FF-CBE0-45FF-9985-F4496DBB97DA}"/>
                                            </p:graphic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graphicEl>
                                              <a:dgm id="{F770EFE9-F370-4FE6-A55D-00C4F7DC49B4}"/>
                                            </p:graphicEl>
                                          </p:spTgt>
                                        </p:tgtEl>
                                        <p:attrNameLst>
                                          <p:attrName>style.visibility</p:attrName>
                                        </p:attrNameLst>
                                      </p:cBhvr>
                                      <p:to>
                                        <p:strVal val="visible"/>
                                      </p:to>
                                    </p:set>
                                    <p:animEffect transition="in" filter="fade">
                                      <p:cBhvr>
                                        <p:cTn id="35" dur="1000"/>
                                        <p:tgtEl>
                                          <p:spTgt spid="4">
                                            <p:graphicEl>
                                              <a:dgm id="{F770EFE9-F370-4FE6-A55D-00C4F7DC49B4}"/>
                                            </p:graphicEl>
                                          </p:spTgt>
                                        </p:tgtEl>
                                      </p:cBhvr>
                                    </p:animEffect>
                                    <p:anim calcmode="lin" valueType="num">
                                      <p:cBhvr>
                                        <p:cTn id="36" dur="1000" fill="hold"/>
                                        <p:tgtEl>
                                          <p:spTgt spid="4">
                                            <p:graphicEl>
                                              <a:dgm id="{F770EFE9-F370-4FE6-A55D-00C4F7DC49B4}"/>
                                            </p:graphicEl>
                                          </p:spTgt>
                                        </p:tgtEl>
                                        <p:attrNameLst>
                                          <p:attrName>ppt_x</p:attrName>
                                        </p:attrNameLst>
                                      </p:cBhvr>
                                      <p:tavLst>
                                        <p:tav tm="0">
                                          <p:val>
                                            <p:strVal val="#ppt_x"/>
                                          </p:val>
                                        </p:tav>
                                        <p:tav tm="100000">
                                          <p:val>
                                            <p:strVal val="#ppt_x"/>
                                          </p:val>
                                        </p:tav>
                                      </p:tavLst>
                                    </p:anim>
                                    <p:anim calcmode="lin" valueType="num">
                                      <p:cBhvr>
                                        <p:cTn id="37" dur="1000" fill="hold"/>
                                        <p:tgtEl>
                                          <p:spTgt spid="4">
                                            <p:graphicEl>
                                              <a:dgm id="{F770EFE9-F370-4FE6-A55D-00C4F7DC49B4}"/>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fld id="{A9066AF5-86CC-4159-855A-C057236591EC}" type="slidenum">
              <a:rPr lang="en-GB" smtClean="0"/>
              <a:pPr/>
              <a:t>68</a:t>
            </a:fld>
            <a:endParaRPr lang="en-GB"/>
          </a:p>
        </p:txBody>
      </p:sp>
    </p:spTree>
    <p:extLst>
      <p:ext uri="{BB962C8B-B14F-4D97-AF65-F5344CB8AC3E}">
        <p14:creationId xmlns:p14="http://schemas.microsoft.com/office/powerpoint/2010/main" val="299272610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fld id="{A9066AF5-86CC-4159-855A-C057236591EC}" type="slidenum">
              <a:rPr lang="en-GB" smtClean="0"/>
              <a:pPr/>
              <a:t>69</a:t>
            </a:fld>
            <a:endParaRPr lang="en-GB"/>
          </a:p>
        </p:txBody>
      </p:sp>
    </p:spTree>
    <p:extLst>
      <p:ext uri="{BB962C8B-B14F-4D97-AF65-F5344CB8AC3E}">
        <p14:creationId xmlns:p14="http://schemas.microsoft.com/office/powerpoint/2010/main" val="417394930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descr="http://oratechsolve.com/wp-content/uploads/2013/09/community-of-practice-development-model1.jpg"/>
          <p:cNvPicPr>
            <a:picLocks noChangeAspect="1" noChangeArrowheads="1"/>
          </p:cNvPicPr>
          <p:nvPr/>
        </p:nvPicPr>
        <p:blipFill>
          <a:blip r:embed="rId2"/>
          <a:srcRect/>
          <a:stretch>
            <a:fillRect/>
          </a:stretch>
        </p:blipFill>
        <p:spPr bwMode="auto">
          <a:xfrm>
            <a:off x="0" y="0"/>
            <a:ext cx="12192000" cy="6881199"/>
          </a:xfrm>
          <a:prstGeom prst="rect">
            <a:avLst/>
          </a:prstGeom>
          <a:noFill/>
        </p:spPr>
      </p:pic>
      <p:sp>
        <p:nvSpPr>
          <p:cNvPr id="2" name="Slide Number Placeholder 1"/>
          <p:cNvSpPr>
            <a:spLocks noGrp="1"/>
          </p:cNvSpPr>
          <p:nvPr>
            <p:ph type="sldNum" sz="quarter" idx="12"/>
          </p:nvPr>
        </p:nvSpPr>
        <p:spPr/>
        <p:txBody>
          <a:bodyPr/>
          <a:lstStyle/>
          <a:p>
            <a:fld id="{A9066AF5-86CC-4159-855A-C057236591EC}" type="slidenum">
              <a:rPr lang="en-GB" smtClean="0"/>
              <a:pPr/>
              <a:t>70</a:t>
            </a:fld>
            <a:endParaRPr lang="en-GB"/>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1" name="Picture 3"/>
          <p:cNvPicPr>
            <a:picLocks noChangeAspect="1" noChangeArrowheads="1"/>
          </p:cNvPicPr>
          <p:nvPr/>
        </p:nvPicPr>
        <p:blipFill>
          <a:blip r:embed="rId2"/>
          <a:srcRect/>
          <a:stretch>
            <a:fillRect/>
          </a:stretch>
        </p:blipFill>
        <p:spPr bwMode="auto">
          <a:xfrm>
            <a:off x="1493520" y="0"/>
            <a:ext cx="9144000" cy="6858000"/>
          </a:xfrm>
          <a:prstGeom prst="rect">
            <a:avLst/>
          </a:prstGeom>
          <a:noFill/>
          <a:ln w="9525">
            <a:noFill/>
            <a:miter lim="800000"/>
            <a:headEnd/>
            <a:tailEnd/>
          </a:ln>
          <a:effectLst/>
        </p:spPr>
      </p:pic>
      <p:sp>
        <p:nvSpPr>
          <p:cNvPr id="2" name="Slide Number Placeholder 1"/>
          <p:cNvSpPr>
            <a:spLocks noGrp="1"/>
          </p:cNvSpPr>
          <p:nvPr>
            <p:ph type="sldNum" sz="quarter" idx="12"/>
          </p:nvPr>
        </p:nvSpPr>
        <p:spPr/>
        <p:txBody>
          <a:bodyPr/>
          <a:lstStyle/>
          <a:p>
            <a:fld id="{A9066AF5-86CC-4159-855A-C057236591EC}" type="slidenum">
              <a:rPr lang="en-GB" smtClean="0"/>
              <a:pPr/>
              <a:t>71</a:t>
            </a:fld>
            <a:endParaRPr lang="en-GB"/>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2168</TotalTime>
  <Words>4058</Words>
  <Application>Microsoft Office PowerPoint</Application>
  <PresentationFormat>Widescreen</PresentationFormat>
  <Paragraphs>527</Paragraphs>
  <Slides>71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71</vt:i4>
      </vt:variant>
    </vt:vector>
  </HeadingPairs>
  <TitlesOfParts>
    <vt:vector size="76" baseType="lpstr">
      <vt:lpstr>Calibri</vt:lpstr>
      <vt:lpstr>Calibri Light</vt:lpstr>
      <vt:lpstr>Courier New</vt:lpstr>
      <vt:lpstr>Wingdings</vt:lpstr>
      <vt:lpstr>Retrospect</vt:lpstr>
      <vt:lpstr>Rethinking Community Practice</vt:lpstr>
      <vt:lpstr>Contents</vt:lpstr>
      <vt:lpstr>1. Introduction – Community practice</vt:lpstr>
      <vt:lpstr>Community practice</vt:lpstr>
      <vt:lpstr>Community engagement</vt:lpstr>
      <vt:lpstr>Community development</vt:lpstr>
      <vt:lpstr>Key challenge</vt:lpstr>
      <vt:lpstr>Co-production</vt:lpstr>
      <vt:lpstr>The neighbourhood focus</vt:lpstr>
      <vt:lpstr>Neighbourhood partnerships</vt:lpstr>
      <vt:lpstr>Community groups</vt:lpstr>
      <vt:lpstr>Emergence of community practice</vt:lpstr>
      <vt:lpstr>Emergence of community practice</vt:lpstr>
      <vt:lpstr>Strong and weak involvement</vt:lpstr>
      <vt:lpstr>PowerPoint Presentation</vt:lpstr>
      <vt:lpstr>PowerPoint Presentation</vt:lpstr>
      <vt:lpstr>PowerPoint Presentation</vt:lpstr>
      <vt:lpstr>2. National policy on community involvement – the historical journey (17-33)</vt:lpstr>
      <vt:lpstr>City Challenge (1992-1998)</vt:lpstr>
      <vt:lpstr>Single Regeneration Budget (1994-2000)</vt:lpstr>
      <vt:lpstr>Single Regeneration Budget (1994-2000)</vt:lpstr>
      <vt:lpstr>Community Development Foundation (CDF)</vt:lpstr>
      <vt:lpstr>Outwards and upwards!</vt:lpstr>
      <vt:lpstr>New Labour (1997)</vt:lpstr>
      <vt:lpstr>New Labour (2000-2008)</vt:lpstr>
      <vt:lpstr>New Labour (2000-2008)</vt:lpstr>
      <vt:lpstr>PowerPoint Presentation</vt:lpstr>
      <vt:lpstr>3. Community practice and the state  [17-34]</vt:lpstr>
      <vt:lpstr>PowerPoint Presentation</vt:lpstr>
      <vt:lpstr>A Marxist view</vt:lpstr>
      <vt:lpstr>The nature of community practice</vt:lpstr>
      <vt:lpstr>PowerPoint Presentation</vt:lpstr>
      <vt:lpstr>A more realistic approach?</vt:lpstr>
      <vt:lpstr>PowerPoint Presentation</vt:lpstr>
      <vt:lpstr>4. What happens in communities?  [49-76]</vt:lpstr>
      <vt:lpstr>Building blocks – community groups</vt:lpstr>
      <vt:lpstr>Functions of community groups</vt:lpstr>
      <vt:lpstr>Groups and Councillors</vt:lpstr>
      <vt:lpstr>Essential conditions for community groups</vt:lpstr>
      <vt:lpstr>Interaction in groups [60, after Belbin)</vt:lpstr>
      <vt:lpstr>PowerPoint Presentation</vt:lpstr>
      <vt:lpstr>Power and development in groups  [69-71]</vt:lpstr>
      <vt:lpstr>Formal and informal power</vt:lpstr>
      <vt:lpstr>Negatives to avoid</vt:lpstr>
      <vt:lpstr>5. Towards neighbourhood strategy  [77-98]</vt:lpstr>
      <vt:lpstr>PowerPoint Presentation</vt:lpstr>
      <vt:lpstr>PowerPoint Presentation</vt:lpstr>
      <vt:lpstr>Regeneration</vt:lpstr>
      <vt:lpstr>Regeneration</vt:lpstr>
      <vt:lpstr>Regeneration and partnership</vt:lpstr>
      <vt:lpstr>The ‘space of possibility’ [96]</vt:lpstr>
      <vt:lpstr>6. Building partnership [99-116]</vt:lpstr>
      <vt:lpstr>Transformative neighbourhoods?</vt:lpstr>
      <vt:lpstr>Interlocking systems</vt:lpstr>
      <vt:lpstr>PowerPoint Presentation</vt:lpstr>
      <vt:lpstr>C2 Connecting Communities (2011) cited in Chanan and Miller (2013: 105)</vt:lpstr>
      <vt:lpstr>7. Different perspectives [117-132]</vt:lpstr>
      <vt:lpstr>8. Outcomes and evidence [133- 154]</vt:lpstr>
      <vt:lpstr>PowerPoint Presentation</vt:lpstr>
      <vt:lpstr>The indicators breakthrough from the England Local Government Performance Framework 2007-10</vt:lpstr>
      <vt:lpstr>The logic of community practice</vt:lpstr>
      <vt:lpstr>Chanan and Miller [151/2] suggest that performance should be measured through indicators which concentrate on:</vt:lpstr>
      <vt:lpstr>Cost benefits</vt:lpstr>
      <vt:lpstr>Health Empowerment Leverage Project (HELP)</vt:lpstr>
      <vt:lpstr>Social Return on Investment</vt:lpstr>
      <vt:lpstr>9. Conclusion – strategy for community practice</vt:lpstr>
      <vt:lpstr>The policy chain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Rethinking Community Practice</dc:title>
  <dc:creator>Mike Durke</dc:creator>
  <cp:lastModifiedBy>Mike Durke</cp:lastModifiedBy>
  <cp:revision>86</cp:revision>
  <dcterms:created xsi:type="dcterms:W3CDTF">2016-02-22T13:04:07Z</dcterms:created>
  <dcterms:modified xsi:type="dcterms:W3CDTF">2023-03-27T10:36:01Z</dcterms:modified>
</cp:coreProperties>
</file>