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9" r:id="rId3"/>
    <p:sldId id="257" r:id="rId4"/>
    <p:sldId id="258" r:id="rId5"/>
    <p:sldId id="261" r:id="rId6"/>
    <p:sldId id="260"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274"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A038F60-F8E5-4245-9693-5C407330DC11}" type="datetimeFigureOut">
              <a:rPr lang="en-US" smtClean="0"/>
              <a:t>11/12/2019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494CA3-00E6-4964-BB4C-A2C25427D0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038F60-F8E5-4245-9693-5C407330DC11}" type="datetimeFigureOut">
              <a:rPr lang="en-US" smtClean="0"/>
              <a:t>11/12/2019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494CA3-00E6-4964-BB4C-A2C25427D0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038F60-F8E5-4245-9693-5C407330DC11}" type="datetimeFigureOut">
              <a:rPr lang="en-US" smtClean="0"/>
              <a:t>11/12/2019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494CA3-00E6-4964-BB4C-A2C25427D0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A038F60-F8E5-4245-9693-5C407330DC11}" type="datetimeFigureOut">
              <a:rPr lang="en-US" smtClean="0"/>
              <a:t>11/12/2019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494CA3-00E6-4964-BB4C-A2C25427D0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A038F60-F8E5-4245-9693-5C407330DC11}" type="datetimeFigureOut">
              <a:rPr lang="en-US" smtClean="0"/>
              <a:t>11/12/2019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D494CA3-00E6-4964-BB4C-A2C25427D0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A038F60-F8E5-4245-9693-5C407330DC11}" type="datetimeFigureOut">
              <a:rPr lang="en-US" smtClean="0"/>
              <a:t>11/12/2019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D494CA3-00E6-4964-BB4C-A2C25427D0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038F60-F8E5-4245-9693-5C407330DC11}" type="datetimeFigureOut">
              <a:rPr lang="en-US" smtClean="0"/>
              <a:t>11/12/2019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D494CA3-00E6-4964-BB4C-A2C25427D0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038F60-F8E5-4245-9693-5C407330DC11}" type="datetimeFigureOut">
              <a:rPr lang="en-US" smtClean="0"/>
              <a:t>11/12/2019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494CA3-00E6-4964-BB4C-A2C25427D0EE}" type="slidenum">
              <a:rPr lang="en-US" smtClean="0"/>
              <a:t>‹#›</a:t>
            </a:fld>
            <a:endParaRPr lang="en-US"/>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2A038F60-F8E5-4245-9693-5C407330DC11}" type="datetimeFigureOut">
              <a:rPr lang="en-US" smtClean="0"/>
              <a:t>11/12/2019</a:t>
            </a:fld>
            <a:endParaRPr lang="en-US"/>
          </a:p>
        </p:txBody>
      </p:sp>
      <p:sp>
        <p:nvSpPr>
          <p:cNvPr id="9" name="Slide Number Placeholder 8"/>
          <p:cNvSpPr>
            <a:spLocks noGrp="1"/>
          </p:cNvSpPr>
          <p:nvPr>
            <p:ph type="sldNum" sz="quarter" idx="11"/>
          </p:nvPr>
        </p:nvSpPr>
        <p:spPr/>
        <p:txBody>
          <a:bodyPr/>
          <a:lstStyle/>
          <a:p>
            <a:fld id="{CD494CA3-00E6-4964-BB4C-A2C25427D0EE}" type="slidenum">
              <a:rPr lang="en-US" smtClean="0"/>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038F60-F8E5-4245-9693-5C407330DC11}" type="datetimeFigureOut">
              <a:rPr lang="en-US" smtClean="0"/>
              <a:t>11/12/2019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494CA3-00E6-4964-BB4C-A2C25427D0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038F60-F8E5-4245-9693-5C407330DC11}" type="datetimeFigureOut">
              <a:rPr lang="en-US" smtClean="0"/>
              <a:t>11/12/2019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494CA3-00E6-4964-BB4C-A2C25427D0E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CD494CA3-00E6-4964-BB4C-A2C25427D0EE}" type="slidenum">
              <a:rPr lang="en-US" smtClean="0"/>
              <a:t>‹#›</a:t>
            </a:fld>
            <a:endParaRPr lang="en-US"/>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2A038F60-F8E5-4245-9693-5C407330DC11}" type="datetimeFigureOut">
              <a:rPr lang="en-US" smtClean="0"/>
              <a:t>11/12/2019</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Responsible Management Process</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447010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Value Creation</a:t>
            </a:r>
            <a:endParaRPr lang="en-US" dirty="0"/>
          </a:p>
        </p:txBody>
      </p:sp>
      <p:sp>
        <p:nvSpPr>
          <p:cNvPr id="3" name="Content Placeholder 2"/>
          <p:cNvSpPr>
            <a:spLocks noGrp="1"/>
          </p:cNvSpPr>
          <p:nvPr>
            <p:ph idx="1"/>
          </p:nvPr>
        </p:nvSpPr>
        <p:spPr/>
        <p:txBody>
          <a:bodyPr>
            <a:normAutofit/>
          </a:bodyPr>
          <a:lstStyle/>
          <a:p>
            <a:pPr marL="114300" indent="0">
              <a:buNone/>
            </a:pPr>
            <a:r>
              <a:rPr lang="en-GB" sz="3600" b="1" dirty="0" smtClean="0">
                <a:solidFill>
                  <a:srgbClr val="0070C0"/>
                </a:solidFill>
              </a:rPr>
              <a:t>Responsible Business is about creating value – the positive or negative effects of an action along the lines of internal or external effects</a:t>
            </a:r>
            <a:endParaRPr lang="en-US" sz="3600" b="1" dirty="0">
              <a:solidFill>
                <a:srgbClr val="0070C0"/>
              </a:solidFill>
            </a:endParaRPr>
          </a:p>
        </p:txBody>
      </p:sp>
    </p:spTree>
    <p:extLst>
      <p:ext uri="{BB962C8B-B14F-4D97-AF65-F5344CB8AC3E}">
        <p14:creationId xmlns:p14="http://schemas.microsoft.com/office/powerpoint/2010/main" val="1208304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Three dimensional Management for the Triple Bottom Line</a:t>
            </a:r>
            <a:endParaRPr lang="en-US" sz="3600" dirty="0"/>
          </a:p>
        </p:txBody>
      </p:sp>
      <p:sp>
        <p:nvSpPr>
          <p:cNvPr id="3" name="Content Placeholder 2"/>
          <p:cNvSpPr>
            <a:spLocks noGrp="1"/>
          </p:cNvSpPr>
          <p:nvPr>
            <p:ph idx="1"/>
          </p:nvPr>
        </p:nvSpPr>
        <p:spPr/>
        <p:txBody>
          <a:bodyPr/>
          <a:lstStyle/>
          <a:p>
            <a:r>
              <a:rPr lang="en-GB" dirty="0" err="1" smtClean="0"/>
              <a:t>Elkington</a:t>
            </a:r>
            <a:r>
              <a:rPr lang="en-GB" dirty="0" smtClean="0"/>
              <a:t> (1998) Triple Bottom Line</a:t>
            </a:r>
          </a:p>
          <a:p>
            <a:r>
              <a:rPr lang="en-GB" dirty="0" smtClean="0"/>
              <a:t>Three-dimensional management – integrated management process aimed at creation of a sound triple bottom line</a:t>
            </a:r>
          </a:p>
          <a:p>
            <a:r>
              <a:rPr lang="en-GB" dirty="0" smtClean="0"/>
              <a:t>Social, economic and environmental value can be internal or external</a:t>
            </a:r>
          </a:p>
          <a:p>
            <a:r>
              <a:rPr lang="en-GB" b="1" dirty="0" smtClean="0">
                <a:solidFill>
                  <a:schemeClr val="tx2"/>
                </a:solidFill>
              </a:rPr>
              <a:t>Social: Internal – increased job satisfaction; external – social welfare created by donations to local schools/ charities</a:t>
            </a:r>
          </a:p>
          <a:p>
            <a:r>
              <a:rPr lang="en-GB" b="1" dirty="0" smtClean="0">
                <a:solidFill>
                  <a:schemeClr val="accent3">
                    <a:lumMod val="75000"/>
                  </a:schemeClr>
                </a:solidFill>
              </a:rPr>
              <a:t>Environmental: Internal – improvement of office internal environment; External – reduction of impacts by a aero waste facility</a:t>
            </a:r>
          </a:p>
          <a:p>
            <a:r>
              <a:rPr lang="en-GB" b="1" dirty="0" smtClean="0">
                <a:solidFill>
                  <a:srgbClr val="C00000"/>
                </a:solidFill>
              </a:rPr>
              <a:t>Economic: Internal – profit from a business activity; External – supply chain profits</a:t>
            </a:r>
            <a:endParaRPr lang="en-US" b="1" dirty="0">
              <a:solidFill>
                <a:srgbClr val="C00000"/>
              </a:solidFill>
            </a:endParaRPr>
          </a:p>
        </p:txBody>
      </p:sp>
    </p:spTree>
    <p:extLst>
      <p:ext uri="{BB962C8B-B14F-4D97-AF65-F5344CB8AC3E}">
        <p14:creationId xmlns:p14="http://schemas.microsoft.com/office/powerpoint/2010/main" val="1753547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Inter-linkages in the value creation process</a:t>
            </a:r>
            <a:endParaRPr lang="en-US" sz="3600" dirty="0"/>
          </a:p>
        </p:txBody>
      </p:sp>
      <p:sp>
        <p:nvSpPr>
          <p:cNvPr id="3" name="Content Placeholder 2"/>
          <p:cNvSpPr>
            <a:spLocks noGrp="1"/>
          </p:cNvSpPr>
          <p:nvPr>
            <p:ph idx="1"/>
          </p:nvPr>
        </p:nvSpPr>
        <p:spPr>
          <a:xfrm>
            <a:off x="457200" y="1447800"/>
            <a:ext cx="7620000" cy="4953000"/>
          </a:xfrm>
        </p:spPr>
        <p:txBody>
          <a:bodyPr>
            <a:normAutofit/>
          </a:bodyPr>
          <a:lstStyle/>
          <a:p>
            <a:pPr marL="114300" indent="0" algn="ctr">
              <a:buNone/>
            </a:pPr>
            <a:r>
              <a:rPr lang="en-GB" sz="2800" dirty="0" smtClean="0">
                <a:solidFill>
                  <a:schemeClr val="tx2"/>
                </a:solidFill>
              </a:rPr>
              <a:t>Wage increase</a:t>
            </a:r>
          </a:p>
          <a:p>
            <a:pPr marL="114300" indent="0" algn="ctr">
              <a:buNone/>
            </a:pPr>
            <a:endParaRPr lang="en-GB" sz="2800" dirty="0"/>
          </a:p>
          <a:p>
            <a:pPr marL="114300" indent="0" algn="ctr">
              <a:buNone/>
            </a:pPr>
            <a:r>
              <a:rPr lang="en-GB" sz="2800" dirty="0" smtClean="0">
                <a:solidFill>
                  <a:srgbClr val="00B050"/>
                </a:solidFill>
              </a:rPr>
              <a:t>Increase in welfare for families</a:t>
            </a:r>
          </a:p>
          <a:p>
            <a:pPr marL="114300" indent="0" algn="ctr">
              <a:buNone/>
            </a:pPr>
            <a:endParaRPr lang="en-GB" sz="2800" dirty="0" smtClean="0"/>
          </a:p>
          <a:p>
            <a:pPr marL="114300" indent="0" algn="ctr">
              <a:buNone/>
            </a:pPr>
            <a:r>
              <a:rPr lang="en-GB" sz="2800" dirty="0" smtClean="0">
                <a:solidFill>
                  <a:schemeClr val="accent6"/>
                </a:solidFill>
              </a:rPr>
              <a:t>Families go on holiday</a:t>
            </a:r>
          </a:p>
          <a:p>
            <a:pPr marL="114300" indent="0" algn="ctr">
              <a:buNone/>
            </a:pPr>
            <a:endParaRPr lang="en-GB" sz="2800" dirty="0" smtClean="0"/>
          </a:p>
          <a:p>
            <a:pPr marL="114300" indent="0" algn="ctr">
              <a:buNone/>
            </a:pPr>
            <a:r>
              <a:rPr lang="en-GB" sz="2800" dirty="0" smtClean="0">
                <a:solidFill>
                  <a:srgbClr val="C00000"/>
                </a:solidFill>
              </a:rPr>
              <a:t>Additional amount of CO2 Emissions</a:t>
            </a:r>
            <a:endParaRPr lang="en-US" sz="2800" dirty="0">
              <a:solidFill>
                <a:srgbClr val="C00000"/>
              </a:solidFill>
            </a:endParaRPr>
          </a:p>
        </p:txBody>
      </p:sp>
      <p:cxnSp>
        <p:nvCxnSpPr>
          <p:cNvPr id="7" name="Straight Arrow Connector 6"/>
          <p:cNvCxnSpPr/>
          <p:nvPr/>
        </p:nvCxnSpPr>
        <p:spPr>
          <a:xfrm>
            <a:off x="4267200" y="2057400"/>
            <a:ext cx="0" cy="304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4263957" y="3200400"/>
            <a:ext cx="0" cy="304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4267200" y="4191000"/>
            <a:ext cx="0" cy="304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1462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600" dirty="0" smtClean="0"/>
              <a:t>Ethical Debates</a:t>
            </a:r>
            <a:endParaRPr lang="en-US" sz="3600" dirty="0"/>
          </a:p>
        </p:txBody>
      </p:sp>
      <p:sp>
        <p:nvSpPr>
          <p:cNvPr id="5" name="Content Placeholder 4"/>
          <p:cNvSpPr>
            <a:spLocks noGrp="1"/>
          </p:cNvSpPr>
          <p:nvPr>
            <p:ph idx="1"/>
          </p:nvPr>
        </p:nvSpPr>
        <p:spPr/>
        <p:txBody>
          <a:bodyPr/>
          <a:lstStyle/>
          <a:p>
            <a:r>
              <a:rPr lang="en-GB" b="1" dirty="0" smtClean="0">
                <a:solidFill>
                  <a:schemeClr val="accent2"/>
                </a:solidFill>
              </a:rPr>
              <a:t>Do working conditions in a third world factory affect humanity’s survival on Earth?</a:t>
            </a:r>
          </a:p>
          <a:p>
            <a:endParaRPr lang="en-GB" dirty="0"/>
          </a:p>
          <a:p>
            <a:r>
              <a:rPr lang="en-GB" b="1" dirty="0" smtClean="0">
                <a:solidFill>
                  <a:schemeClr val="accent3">
                    <a:lumMod val="50000"/>
                  </a:schemeClr>
                </a:solidFill>
              </a:rPr>
              <a:t>Does it really matter if another specifies e.g. a polar bear becomes extinct?</a:t>
            </a:r>
          </a:p>
          <a:p>
            <a:endParaRPr lang="en-GB" dirty="0"/>
          </a:p>
          <a:p>
            <a:r>
              <a:rPr lang="en-GB" b="1" dirty="0" smtClean="0">
                <a:solidFill>
                  <a:schemeClr val="accent6"/>
                </a:solidFill>
              </a:rPr>
              <a:t>Wouldn’t it be good for the survival of humanity to keep the world in poverty as the poor have the smallest environmental footprint?</a:t>
            </a:r>
          </a:p>
          <a:p>
            <a:pPr marL="114300" indent="0">
              <a:buNone/>
            </a:pPr>
            <a:endParaRPr lang="en-US" dirty="0"/>
          </a:p>
        </p:txBody>
      </p:sp>
    </p:spTree>
    <p:extLst>
      <p:ext uri="{BB962C8B-B14F-4D97-AF65-F5344CB8AC3E}">
        <p14:creationId xmlns:p14="http://schemas.microsoft.com/office/powerpoint/2010/main" val="1583272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sz="3600" dirty="0" smtClean="0"/>
              <a:t>Immediate versus Intergenerational Responsibilities</a:t>
            </a:r>
            <a:endParaRPr lang="en-US" sz="3600" dirty="0"/>
          </a:p>
        </p:txBody>
      </p:sp>
      <p:sp>
        <p:nvSpPr>
          <p:cNvPr id="5" name="Content Placeholder 4"/>
          <p:cNvSpPr>
            <a:spLocks noGrp="1"/>
          </p:cNvSpPr>
          <p:nvPr>
            <p:ph sz="half" idx="1"/>
          </p:nvPr>
        </p:nvSpPr>
        <p:spPr/>
        <p:txBody>
          <a:bodyPr/>
          <a:lstStyle/>
          <a:p>
            <a:pPr marL="114300" indent="0">
              <a:buNone/>
            </a:pPr>
            <a:r>
              <a:rPr lang="en-GB" b="1" dirty="0" smtClean="0">
                <a:solidFill>
                  <a:schemeClr val="tx2"/>
                </a:solidFill>
              </a:rPr>
              <a:t>Immediate</a:t>
            </a:r>
          </a:p>
          <a:p>
            <a:r>
              <a:rPr lang="en-GB" sz="2000" dirty="0" smtClean="0">
                <a:solidFill>
                  <a:schemeClr val="tx2"/>
                </a:solidFill>
              </a:rPr>
              <a:t>Fulfilling needs of stakeholders by maximising stakeholder welfare</a:t>
            </a:r>
          </a:p>
          <a:p>
            <a:r>
              <a:rPr lang="en-GB" sz="2000" dirty="0" smtClean="0">
                <a:solidFill>
                  <a:schemeClr val="tx2"/>
                </a:solidFill>
              </a:rPr>
              <a:t>Poor’s right to improve standard of living</a:t>
            </a:r>
          </a:p>
          <a:p>
            <a:r>
              <a:rPr lang="en-GB" sz="2000" dirty="0" smtClean="0">
                <a:solidFill>
                  <a:schemeClr val="tx2"/>
                </a:solidFill>
              </a:rPr>
              <a:t>Fair, healthy and safe working conditions</a:t>
            </a:r>
          </a:p>
          <a:p>
            <a:r>
              <a:rPr lang="en-GB" sz="2000" dirty="0" smtClean="0">
                <a:solidFill>
                  <a:schemeClr val="tx2"/>
                </a:solidFill>
              </a:rPr>
              <a:t>Responsibilities to protect natural entities beyond humans e.g. polar bears</a:t>
            </a:r>
            <a:endParaRPr lang="en-US" sz="2000" dirty="0">
              <a:solidFill>
                <a:schemeClr val="tx2"/>
              </a:solidFill>
            </a:endParaRPr>
          </a:p>
        </p:txBody>
      </p:sp>
      <p:sp>
        <p:nvSpPr>
          <p:cNvPr id="6" name="Content Placeholder 5"/>
          <p:cNvSpPr>
            <a:spLocks noGrp="1"/>
          </p:cNvSpPr>
          <p:nvPr>
            <p:ph sz="half" idx="2"/>
          </p:nvPr>
        </p:nvSpPr>
        <p:spPr/>
        <p:txBody>
          <a:bodyPr/>
          <a:lstStyle/>
          <a:p>
            <a:pPr marL="114300" indent="0">
              <a:buNone/>
            </a:pPr>
            <a:r>
              <a:rPr lang="en-GB" b="1" dirty="0" smtClean="0">
                <a:solidFill>
                  <a:schemeClr val="tx2"/>
                </a:solidFill>
              </a:rPr>
              <a:t>Intergenerational</a:t>
            </a:r>
          </a:p>
          <a:p>
            <a:r>
              <a:rPr lang="en-GB" sz="2000" dirty="0" smtClean="0">
                <a:solidFill>
                  <a:schemeClr val="tx2"/>
                </a:solidFill>
              </a:rPr>
              <a:t>Assuring humanity’s survival on earth</a:t>
            </a:r>
          </a:p>
          <a:p>
            <a:r>
              <a:rPr lang="en-GB" sz="2000" dirty="0" smtClean="0">
                <a:solidFill>
                  <a:schemeClr val="tx2"/>
                </a:solidFill>
              </a:rPr>
              <a:t>Maintaining and restoring today’s resources for future generations</a:t>
            </a:r>
          </a:p>
          <a:p>
            <a:r>
              <a:rPr lang="en-GB" sz="2000" dirty="0" smtClean="0">
                <a:solidFill>
                  <a:schemeClr val="tx2"/>
                </a:solidFill>
              </a:rPr>
              <a:t>‘What do we need in the future’?</a:t>
            </a:r>
            <a:endParaRPr lang="en-US" sz="2000" dirty="0">
              <a:solidFill>
                <a:schemeClr val="tx2"/>
              </a:solidFill>
            </a:endParaRPr>
          </a:p>
        </p:txBody>
      </p:sp>
    </p:spTree>
    <p:extLst>
      <p:ext uri="{BB962C8B-B14F-4D97-AF65-F5344CB8AC3E}">
        <p14:creationId xmlns:p14="http://schemas.microsoft.com/office/powerpoint/2010/main" val="1024909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The Responsible Management Process</a:t>
            </a:r>
            <a:endParaRPr lang="en-US" sz="3600" dirty="0"/>
          </a:p>
        </p:txBody>
      </p:sp>
      <p:sp>
        <p:nvSpPr>
          <p:cNvPr id="3" name="Content Placeholder 2"/>
          <p:cNvSpPr>
            <a:spLocks noGrp="1"/>
          </p:cNvSpPr>
          <p:nvPr>
            <p:ph idx="1"/>
          </p:nvPr>
        </p:nvSpPr>
        <p:spPr/>
        <p:txBody>
          <a:bodyPr/>
          <a:lstStyle/>
          <a:p>
            <a:r>
              <a:rPr lang="en-GB" dirty="0" smtClean="0"/>
              <a:t>Requires 3 main elements:</a:t>
            </a:r>
          </a:p>
          <a:p>
            <a:pPr marL="571500" indent="-457200">
              <a:buFont typeface="+mj-lt"/>
              <a:buAutoNum type="arabicPeriod"/>
            </a:pPr>
            <a:r>
              <a:rPr lang="en-GB" b="1" dirty="0" smtClean="0">
                <a:solidFill>
                  <a:schemeClr val="accent6"/>
                </a:solidFill>
              </a:rPr>
              <a:t>Actor</a:t>
            </a:r>
            <a:r>
              <a:rPr lang="en-GB" dirty="0" smtClean="0"/>
              <a:t> – corporation, entrepreneur, NGO, government agency (executes 3D management)</a:t>
            </a:r>
          </a:p>
          <a:p>
            <a:pPr marL="571500" indent="-457200">
              <a:buFont typeface="+mj-lt"/>
              <a:buAutoNum type="arabicPeriod"/>
            </a:pPr>
            <a:r>
              <a:rPr lang="en-GB" b="1" dirty="0" smtClean="0">
                <a:solidFill>
                  <a:schemeClr val="tx2"/>
                </a:solidFill>
              </a:rPr>
              <a:t>Stakeholders</a:t>
            </a:r>
            <a:r>
              <a:rPr lang="en-GB" dirty="0" smtClean="0"/>
              <a:t> – those groups affected by the 3D management process</a:t>
            </a:r>
          </a:p>
          <a:p>
            <a:pPr marL="571500" indent="-457200">
              <a:buFont typeface="+mj-lt"/>
              <a:buAutoNum type="arabicPeriod"/>
            </a:pPr>
            <a:r>
              <a:rPr lang="en-GB" b="1" dirty="0" smtClean="0">
                <a:solidFill>
                  <a:srgbClr val="C00000"/>
                </a:solidFill>
              </a:rPr>
              <a:t>Impacts</a:t>
            </a:r>
            <a:r>
              <a:rPr lang="en-GB" dirty="0" smtClean="0"/>
              <a:t> – potential impacts require substantial and diverse specialist knowledge</a:t>
            </a:r>
          </a:p>
          <a:p>
            <a:endParaRPr lang="en-GB" dirty="0"/>
          </a:p>
          <a:p>
            <a:pPr marL="114300" indent="0">
              <a:buNone/>
            </a:pPr>
            <a:r>
              <a:rPr lang="en-GB" dirty="0" smtClean="0"/>
              <a:t>and one management instrument:</a:t>
            </a:r>
          </a:p>
          <a:p>
            <a:r>
              <a:rPr lang="en-GB" dirty="0" smtClean="0"/>
              <a:t>A specific tool applied to a responsible management activity</a:t>
            </a:r>
          </a:p>
          <a:p>
            <a:endParaRPr lang="en-GB" dirty="0"/>
          </a:p>
          <a:p>
            <a:endParaRPr lang="en-US" dirty="0"/>
          </a:p>
        </p:txBody>
      </p:sp>
    </p:spTree>
    <p:extLst>
      <p:ext uri="{BB962C8B-B14F-4D97-AF65-F5344CB8AC3E}">
        <p14:creationId xmlns:p14="http://schemas.microsoft.com/office/powerpoint/2010/main" val="2408348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600" dirty="0" smtClean="0"/>
              <a:t>Responsible Management Instruments</a:t>
            </a:r>
            <a:endParaRPr lang="en-US" sz="3600" dirty="0"/>
          </a:p>
        </p:txBody>
      </p:sp>
      <p:sp>
        <p:nvSpPr>
          <p:cNvPr id="5" name="Content Placeholder 4"/>
          <p:cNvSpPr>
            <a:spLocks noGrp="1"/>
          </p:cNvSpPr>
          <p:nvPr>
            <p:ph idx="1"/>
          </p:nvPr>
        </p:nvSpPr>
        <p:spPr/>
        <p:txBody>
          <a:bodyPr>
            <a:normAutofit/>
          </a:bodyPr>
          <a:lstStyle/>
          <a:p>
            <a:r>
              <a:rPr lang="en-GB" sz="4000" b="1" dirty="0" smtClean="0">
                <a:solidFill>
                  <a:srgbClr val="C00000"/>
                </a:solidFill>
              </a:rPr>
              <a:t>Stakeholder Management</a:t>
            </a:r>
          </a:p>
          <a:p>
            <a:pPr marL="114300" indent="0">
              <a:buNone/>
            </a:pPr>
            <a:endParaRPr lang="en-GB" sz="4000" dirty="0" smtClean="0"/>
          </a:p>
          <a:p>
            <a:r>
              <a:rPr lang="en-GB" sz="4000" b="1" dirty="0" smtClean="0">
                <a:solidFill>
                  <a:schemeClr val="accent3">
                    <a:lumMod val="50000"/>
                  </a:schemeClr>
                </a:solidFill>
              </a:rPr>
              <a:t>Life-cycle Management</a:t>
            </a:r>
          </a:p>
          <a:p>
            <a:pPr marL="114300" indent="0">
              <a:buNone/>
            </a:pPr>
            <a:endParaRPr lang="en-GB" sz="4000" dirty="0" smtClean="0"/>
          </a:p>
          <a:p>
            <a:r>
              <a:rPr lang="en-GB" sz="4000" b="1" dirty="0" smtClean="0">
                <a:solidFill>
                  <a:schemeClr val="accent4"/>
                </a:solidFill>
              </a:rPr>
              <a:t>Ethics Management</a:t>
            </a:r>
            <a:endParaRPr lang="en-US" sz="4000" b="1" dirty="0">
              <a:solidFill>
                <a:schemeClr val="accent4"/>
              </a:solidFill>
            </a:endParaRPr>
          </a:p>
        </p:txBody>
      </p:sp>
    </p:spTree>
    <p:extLst>
      <p:ext uri="{BB962C8B-B14F-4D97-AF65-F5344CB8AC3E}">
        <p14:creationId xmlns:p14="http://schemas.microsoft.com/office/powerpoint/2010/main" val="3977579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Stakeholder Management</a:t>
            </a:r>
            <a:endParaRPr lang="en-US" dirty="0"/>
          </a:p>
        </p:txBody>
      </p:sp>
      <p:sp>
        <p:nvSpPr>
          <p:cNvPr id="5" name="Content Placeholder 4"/>
          <p:cNvSpPr>
            <a:spLocks noGrp="1"/>
          </p:cNvSpPr>
          <p:nvPr>
            <p:ph idx="1"/>
          </p:nvPr>
        </p:nvSpPr>
        <p:spPr/>
        <p:txBody>
          <a:bodyPr/>
          <a:lstStyle/>
          <a:p>
            <a:r>
              <a:rPr lang="en-GB" dirty="0" smtClean="0"/>
              <a:t>Role of stakeholder management is to optimise the influence of stakeholder relationships on business and other stakeholders</a:t>
            </a:r>
          </a:p>
          <a:p>
            <a:pPr marL="114300" indent="0">
              <a:buNone/>
            </a:pPr>
            <a:endParaRPr lang="en-GB" dirty="0" smtClean="0"/>
          </a:p>
          <a:p>
            <a:r>
              <a:rPr lang="en-GB" dirty="0" smtClean="0"/>
              <a:t>Consists of two phases:</a:t>
            </a:r>
          </a:p>
          <a:p>
            <a:pPr lvl="1"/>
            <a:r>
              <a:rPr lang="en-GB" dirty="0" smtClean="0"/>
              <a:t>Phase A Stakeholder analysis – identifying and categorising groups a company affects or is affected by</a:t>
            </a:r>
          </a:p>
          <a:p>
            <a:pPr lvl="1"/>
            <a:r>
              <a:rPr lang="en-GB" dirty="0" smtClean="0"/>
              <a:t>Phase B Stakeholder Engagement – communication with stakeholders and implementing actions based on outcomes</a:t>
            </a:r>
          </a:p>
          <a:p>
            <a:pPr lvl="1"/>
            <a:endParaRPr lang="en-US" dirty="0"/>
          </a:p>
        </p:txBody>
      </p:sp>
    </p:spTree>
    <p:extLst>
      <p:ext uri="{BB962C8B-B14F-4D97-AF65-F5344CB8AC3E}">
        <p14:creationId xmlns:p14="http://schemas.microsoft.com/office/powerpoint/2010/main" val="4011216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Life-cycle Management</a:t>
            </a:r>
            <a:endParaRPr lang="en-US" sz="3600" dirty="0"/>
          </a:p>
        </p:txBody>
      </p:sp>
      <p:sp>
        <p:nvSpPr>
          <p:cNvPr id="3" name="Content Placeholder 2"/>
          <p:cNvSpPr>
            <a:spLocks noGrp="1"/>
          </p:cNvSpPr>
          <p:nvPr>
            <p:ph idx="1"/>
          </p:nvPr>
        </p:nvSpPr>
        <p:spPr/>
        <p:txBody>
          <a:bodyPr/>
          <a:lstStyle/>
          <a:p>
            <a:r>
              <a:rPr lang="en-GB" dirty="0" smtClean="0"/>
              <a:t>Aims to simultaneously optimise impact through all stages of the product lifecycle from raw material through production to use  and finally to end of product’s usefulness</a:t>
            </a:r>
          </a:p>
          <a:p>
            <a:r>
              <a:rPr lang="en-GB" dirty="0" smtClean="0"/>
              <a:t>Cradle to grave replaced with cradle to cradle (McDonough and </a:t>
            </a:r>
            <a:r>
              <a:rPr lang="en-GB" dirty="0" err="1" smtClean="0"/>
              <a:t>Braungart</a:t>
            </a:r>
            <a:r>
              <a:rPr lang="en-GB" dirty="0" smtClean="0"/>
              <a:t>, 2002)</a:t>
            </a:r>
          </a:p>
          <a:p>
            <a:r>
              <a:rPr lang="en-GB" dirty="0" smtClean="0"/>
              <a:t>Consists of three main stages:</a:t>
            </a:r>
          </a:p>
          <a:p>
            <a:pPr lvl="1"/>
            <a:r>
              <a:rPr lang="en-GB" dirty="0" smtClean="0"/>
              <a:t>Life-cycle mapping – company lists all social, environmental and economic impacts created at every stage of life cycle</a:t>
            </a:r>
          </a:p>
          <a:p>
            <a:pPr lvl="1"/>
            <a:r>
              <a:rPr lang="en-GB" dirty="0" smtClean="0"/>
              <a:t>Impact evaluation – each impact is analysed to evaluate how positive or negative it is; in the same step the impacts that should be altered are identified</a:t>
            </a:r>
          </a:p>
          <a:p>
            <a:pPr lvl="1"/>
            <a:r>
              <a:rPr lang="en-GB" dirty="0" smtClean="0"/>
              <a:t>Impact improvement – concrete changes for the improvement of the overall lifecycle are planned and implemented</a:t>
            </a:r>
          </a:p>
          <a:p>
            <a:pPr lvl="1"/>
            <a:endParaRPr lang="en-US" dirty="0"/>
          </a:p>
        </p:txBody>
      </p:sp>
    </p:spTree>
    <p:extLst>
      <p:ext uri="{BB962C8B-B14F-4D97-AF65-F5344CB8AC3E}">
        <p14:creationId xmlns:p14="http://schemas.microsoft.com/office/powerpoint/2010/main" val="1884748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Ethics Management</a:t>
            </a:r>
            <a:endParaRPr lang="en-US" sz="3600" dirty="0"/>
          </a:p>
        </p:txBody>
      </p:sp>
      <p:sp>
        <p:nvSpPr>
          <p:cNvPr id="3" name="Content Placeholder 2"/>
          <p:cNvSpPr>
            <a:spLocks noGrp="1"/>
          </p:cNvSpPr>
          <p:nvPr>
            <p:ph idx="1"/>
          </p:nvPr>
        </p:nvSpPr>
        <p:spPr>
          <a:xfrm>
            <a:off x="457200" y="1143000"/>
            <a:ext cx="7620000" cy="5257800"/>
          </a:xfrm>
        </p:spPr>
        <p:txBody>
          <a:bodyPr>
            <a:normAutofit lnSpcReduction="10000"/>
          </a:bodyPr>
          <a:lstStyle/>
          <a:p>
            <a:r>
              <a:rPr lang="en-GB" dirty="0" smtClean="0"/>
              <a:t>The managerial application of business ethics and focuses on the company’s right or desirable ethical decisions on both individual employee level as well as overall organisational level.</a:t>
            </a:r>
          </a:p>
          <a:p>
            <a:r>
              <a:rPr lang="en-GB" dirty="0" smtClean="0"/>
              <a:t>Aims to create both moral employees and a moral organisation.  Four steps:</a:t>
            </a:r>
          </a:p>
          <a:p>
            <a:pPr marL="868680" lvl="1" indent="-457200">
              <a:buFont typeface="+mj-lt"/>
              <a:buAutoNum type="arabicPeriod"/>
            </a:pPr>
            <a:r>
              <a:rPr lang="en-GB" dirty="0" smtClean="0"/>
              <a:t>Dilemma Mapping – identification and analysis of the ethical dilemmas of the organisation through the whole product lifecycle</a:t>
            </a:r>
          </a:p>
          <a:p>
            <a:pPr marL="868680" lvl="1" indent="-457200">
              <a:buFont typeface="+mj-lt"/>
              <a:buAutoNum type="arabicPeriod"/>
            </a:pPr>
            <a:r>
              <a:rPr lang="en-GB" dirty="0" smtClean="0"/>
              <a:t>Identifying Good Choices – ‘most ethical’ decision for every dilemma encountered drawing on normative ethical theories</a:t>
            </a:r>
          </a:p>
          <a:p>
            <a:pPr marL="868680" lvl="1" indent="-457200">
              <a:buFont typeface="+mj-lt"/>
              <a:buAutoNum type="arabicPeriod"/>
            </a:pPr>
            <a:r>
              <a:rPr lang="en-GB" dirty="0" smtClean="0"/>
              <a:t>Understanding Behaviours – apply descriptive business ethics to every dilemma situation in order to fully understand why an actor does or does not make desirable decisions in practice</a:t>
            </a:r>
          </a:p>
          <a:p>
            <a:pPr marL="868680" lvl="1" indent="-457200">
              <a:buFont typeface="+mj-lt"/>
              <a:buAutoNum type="arabicPeriod"/>
            </a:pPr>
            <a:r>
              <a:rPr lang="en-GB" dirty="0" smtClean="0"/>
              <a:t>Applying Management Tools – apply tools such as ethics education, codes of ethics, ethics officers and social marketing (marketing for behavioural change)</a:t>
            </a:r>
            <a:endParaRPr lang="en-US" dirty="0"/>
          </a:p>
        </p:txBody>
      </p:sp>
    </p:spTree>
    <p:extLst>
      <p:ext uri="{BB962C8B-B14F-4D97-AF65-F5344CB8AC3E}">
        <p14:creationId xmlns:p14="http://schemas.microsoft.com/office/powerpoint/2010/main" val="803102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US" dirty="0"/>
          </a:p>
        </p:txBody>
      </p:sp>
      <p:sp>
        <p:nvSpPr>
          <p:cNvPr id="3" name="Content Placeholder 2"/>
          <p:cNvSpPr>
            <a:spLocks noGrp="1"/>
          </p:cNvSpPr>
          <p:nvPr>
            <p:ph idx="1"/>
          </p:nvPr>
        </p:nvSpPr>
        <p:spPr/>
        <p:txBody>
          <a:bodyPr/>
          <a:lstStyle/>
          <a:p>
            <a:pPr marL="114300" indent="0">
              <a:buNone/>
            </a:pPr>
            <a:r>
              <a:rPr lang="en-GB" dirty="0" smtClean="0"/>
              <a:t>Imagine you are a company fleet manager of a large logistics company.  You have been tasked to make a decision whether to adopt alternative fuels for your vehicles.  Think through the topic of biodiesel usage for your company, based on extensive research of the sustainability, responsibility and ethics aspects of its use.  Make a decision </a:t>
            </a:r>
            <a:r>
              <a:rPr lang="en-GB" smtClean="0"/>
              <a:t>about adoption.</a:t>
            </a:r>
            <a:endParaRPr lang="en-US" dirty="0"/>
          </a:p>
        </p:txBody>
      </p:sp>
    </p:spTree>
    <p:extLst>
      <p:ext uri="{BB962C8B-B14F-4D97-AF65-F5344CB8AC3E}">
        <p14:creationId xmlns:p14="http://schemas.microsoft.com/office/powerpoint/2010/main" val="29162627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298</TotalTime>
  <Words>694</Words>
  <Application>Microsoft Office PowerPoint</Application>
  <PresentationFormat>On-screen Show (4:3)</PresentationFormat>
  <Paragraphs>70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Adjacency</vt:lpstr>
      <vt:lpstr>The Responsible Management Process</vt:lpstr>
      <vt:lpstr>Value Creation</vt:lpstr>
      <vt:lpstr>Three dimensional Management for the Triple Bottom Line</vt:lpstr>
      <vt:lpstr>Inter-linkages in the value creation process</vt:lpstr>
      <vt:lpstr>Ethical Debates</vt:lpstr>
      <vt:lpstr>Immediate versus Intergenerational Responsibilities</vt:lpstr>
      <vt:lpstr>The Responsible Management Process</vt:lpstr>
      <vt:lpstr>Responsible Management Instruments</vt:lpstr>
      <vt:lpstr>Stakeholder Management</vt:lpstr>
      <vt:lpstr>Life-cycle Management</vt:lpstr>
      <vt:lpstr>Ethics Management</vt:lpstr>
      <vt:lpstr>Exercise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9</cp:revision>
  <dcterms:created xsi:type="dcterms:W3CDTF">2019-11-12T09:43:27Z</dcterms:created>
  <dcterms:modified xsi:type="dcterms:W3CDTF">2019-11-12T14:42:27Z</dcterms:modified>
</cp:coreProperties>
</file>