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sldIdLst>
    <p:sldId id="256" r:id="rId2"/>
    <p:sldId id="269" r:id="rId3"/>
    <p:sldId id="257" r:id="rId4"/>
    <p:sldId id="258" r:id="rId5"/>
    <p:sldId id="259" r:id="rId6"/>
    <p:sldId id="260" r:id="rId7"/>
    <p:sldId id="261" r:id="rId8"/>
    <p:sldId id="262" r:id="rId9"/>
    <p:sldId id="263" r:id="rId10"/>
    <p:sldId id="275" r:id="rId11"/>
    <p:sldId id="264" r:id="rId12"/>
    <p:sldId id="267" r:id="rId13"/>
    <p:sldId id="265" r:id="rId14"/>
    <p:sldId id="266" r:id="rId15"/>
    <p:sldId id="268" r:id="rId16"/>
    <p:sldId id="271" r:id="rId17"/>
    <p:sldId id="272" r:id="rId18"/>
    <p:sldId id="273" r:id="rId19"/>
    <p:sldId id="274" r:id="rId20"/>
    <p:sldId id="27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5D9A4"/>
    <a:srgbClr val="C8871A"/>
    <a:srgbClr val="B63E00"/>
    <a:srgbClr val="D1370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411"/>
    <p:restoredTop sz="95728"/>
  </p:normalViewPr>
  <p:slideViewPr>
    <p:cSldViewPr snapToGrid="0" snapToObjects="1">
      <p:cViewPr varScale="1">
        <p:scale>
          <a:sx n="124" d="100"/>
          <a:sy n="124" d="100"/>
        </p:scale>
        <p:origin x="62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C1CF09-CC82-134C-A9BD-EB1E82A7E851}" type="datetimeFigureOut">
              <a:rPr lang="en-GB" smtClean="0"/>
              <a:t>27/05/2021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296110-2E7F-5140-99D9-167F6736284C}" type="slidenum">
              <a:rPr lang="en-GB" smtClean="0"/>
              <a:t>‹#›</a:t>
            </a:fld>
            <a:endParaRPr lang="en-GB"/>
          </a:p>
        </p:txBody>
      </p:sp>
    </p:spTree>
    <p:extLst>
      <p:ext uri="{BB962C8B-B14F-4D97-AF65-F5344CB8AC3E}">
        <p14:creationId xmlns:p14="http://schemas.microsoft.com/office/powerpoint/2010/main" val="167855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296110-2E7F-5140-99D9-167F6736284C}" type="slidenum">
              <a:rPr lang="en-GB" smtClean="0"/>
              <a:t>20</a:t>
            </a:fld>
            <a:endParaRPr lang="en-GB"/>
          </a:p>
        </p:txBody>
      </p:sp>
    </p:spTree>
    <p:extLst>
      <p:ext uri="{BB962C8B-B14F-4D97-AF65-F5344CB8AC3E}">
        <p14:creationId xmlns:p14="http://schemas.microsoft.com/office/powerpoint/2010/main" val="29089858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a:t>5/27/21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5/27/21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a:pPr/>
              <a:t>5/27/21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a:t>5/27/21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a:t>5/27/21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a:t>5/27/21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a:t>5/27/21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5/27/21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5/27/21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5/27/21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a:pPr/>
              <a:t>5/27/21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a:pPr/>
              <a:t>5/27/21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a:pPr/>
              <a:t>5/27/21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5/27/21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5/27/21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5/27/21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a:pPr/>
              <a:t>5/27/21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a:pPr/>
              <a:t>5/27/21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27.jpeg"/><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image" Target="../media/image29.png"/><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31.jpeg"/></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6.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xml"/><Relationship Id="rId1" Type="http://schemas.openxmlformats.org/officeDocument/2006/relationships/video" Target="https://www.youtube.com/embed/F5DS2DnsJ04?start=36&amp;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2.xml"/><Relationship Id="rId1" Type="http://schemas.openxmlformats.org/officeDocument/2006/relationships/video" Target="https://www.youtube.com/embed/nKDaVwsXPWU?feature=oembed"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videomaker.com/article/15149-rode-shotgun-mic-pistol-grip-shock-mount-and-boom-pole-reviewed" TargetMode="External"/><Relationship Id="rId3" Type="http://schemas.openxmlformats.org/officeDocument/2006/relationships/hyperlink" Target="https://s1creativearts.weebly.com/light-from-below.html" TargetMode="External"/><Relationship Id="rId7" Type="http://schemas.openxmlformats.org/officeDocument/2006/relationships/hyperlink" Target="https://twitter.com/frank_goellisch/status/964059427820199937"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videoexpert.eu/en/recorders/zoom-h5-handy-recorder/" TargetMode="External"/><Relationship Id="rId5" Type="http://schemas.openxmlformats.org/officeDocument/2006/relationships/hyperlink" Target="https://www.youtube.com/watch?v=F5DS2DnsJ04&amp;t=11s" TargetMode="External"/><Relationship Id="rId10" Type="http://schemas.openxmlformats.org/officeDocument/2006/relationships/hyperlink" Target="https://www.pinterest.co.uk/pin/398920479465115098/" TargetMode="External"/><Relationship Id="rId4" Type="http://schemas.openxmlformats.org/officeDocument/2006/relationships/hyperlink" Target="https://www.theatrecrafts.com/pages/home/topics/lighting/lighting-gauze-scrim/" TargetMode="External"/><Relationship Id="rId9" Type="http://schemas.openxmlformats.org/officeDocument/2006/relationships/hyperlink" Target="https://www.pinterest.co.uk/pin/3132817178257363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FC964-6449-B048-8686-1F139D96C4C9}"/>
              </a:ext>
            </a:extLst>
          </p:cNvPr>
          <p:cNvSpPr>
            <a:spLocks noGrp="1"/>
          </p:cNvSpPr>
          <p:nvPr>
            <p:ph type="ctrTitle"/>
          </p:nvPr>
        </p:nvSpPr>
        <p:spPr/>
        <p:txBody>
          <a:bodyPr/>
          <a:lstStyle/>
          <a:p>
            <a:r>
              <a:rPr lang="en-US" dirty="0"/>
              <a:t>Process Workbook</a:t>
            </a:r>
          </a:p>
        </p:txBody>
      </p:sp>
      <p:sp>
        <p:nvSpPr>
          <p:cNvPr id="3" name="Subtitle 2">
            <a:extLst>
              <a:ext uri="{FF2B5EF4-FFF2-40B4-BE49-F238E27FC236}">
                <a16:creationId xmlns:a16="http://schemas.microsoft.com/office/drawing/2014/main" id="{B282DE3F-4754-854C-844B-D849139C28EF}"/>
              </a:ext>
            </a:extLst>
          </p:cNvPr>
          <p:cNvSpPr>
            <a:spLocks noGrp="1"/>
          </p:cNvSpPr>
          <p:nvPr>
            <p:ph type="subTitle" idx="1"/>
          </p:nvPr>
        </p:nvSpPr>
        <p:spPr>
          <a:xfrm>
            <a:off x="1371600" y="3628501"/>
            <a:ext cx="9448800" cy="685800"/>
          </a:xfrm>
        </p:spPr>
        <p:txBody>
          <a:bodyPr>
            <a:normAutofit fontScale="92500" lnSpcReduction="10000"/>
          </a:bodyPr>
          <a:lstStyle/>
          <a:p>
            <a:r>
              <a:rPr lang="en-GB" dirty="0"/>
              <a:t>ADMA4004 – Production Technology</a:t>
            </a:r>
          </a:p>
          <a:p>
            <a:r>
              <a:rPr lang="en-US" dirty="0"/>
              <a:t>Gemma Payne 2004977</a:t>
            </a:r>
          </a:p>
          <a:p>
            <a:endParaRPr lang="en-US" dirty="0"/>
          </a:p>
        </p:txBody>
      </p:sp>
    </p:spTree>
    <p:extLst>
      <p:ext uri="{BB962C8B-B14F-4D97-AF65-F5344CB8AC3E}">
        <p14:creationId xmlns:p14="http://schemas.microsoft.com/office/powerpoint/2010/main" val="2786846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1A13-1D5B-CC4A-BD4A-8F52BFEF1808}"/>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80063330-320A-A34E-AFB0-1F6DBF572110}"/>
              </a:ext>
            </a:extLst>
          </p:cNvPr>
          <p:cNvSpPr>
            <a:spLocks noGrp="1"/>
          </p:cNvSpPr>
          <p:nvPr>
            <p:ph idx="1"/>
          </p:nvPr>
        </p:nvSpPr>
        <p:spPr/>
        <p:txBody>
          <a:bodyPr/>
          <a:lstStyle/>
          <a:p>
            <a:pPr>
              <a:buFont typeface="Courier New" panose="02070309020205020404" pitchFamily="49" charset="0"/>
              <a:buChar char="o"/>
            </a:pPr>
            <a:r>
              <a:rPr lang="en-GB" dirty="0"/>
              <a:t>Demonstrate basic knowledge and understanding of the processes involved in lighting, sound and AV. </a:t>
            </a:r>
          </a:p>
          <a:p>
            <a:pPr>
              <a:buFont typeface="Courier New" panose="02070309020205020404" pitchFamily="49" charset="0"/>
              <a:buChar char="o"/>
            </a:pPr>
            <a:r>
              <a:rPr lang="en-GB" dirty="0"/>
              <a:t>Demonstrate competence in carrying out lighting, sound and AV tasks essential to good practice, and do so in accordance with health and safety procedures. </a:t>
            </a:r>
          </a:p>
          <a:p>
            <a:pPr>
              <a:buFont typeface="Courier New" panose="02070309020205020404" pitchFamily="49" charset="0"/>
              <a:buChar char="o"/>
            </a:pPr>
            <a:r>
              <a:rPr lang="en-GB" dirty="0"/>
              <a:t>Demonstrate basic knowledge and understanding of the processes involved in live and recorded sound. </a:t>
            </a:r>
          </a:p>
          <a:p>
            <a:pPr>
              <a:buFont typeface="Courier New" panose="02070309020205020404" pitchFamily="49" charset="0"/>
              <a:buChar char="o"/>
            </a:pPr>
            <a:r>
              <a:rPr lang="en-GB" dirty="0"/>
              <a:t>Demonstrate a firm theoretical foundation to their practical studies in lighting, sound and AV.</a:t>
            </a:r>
          </a:p>
        </p:txBody>
      </p:sp>
    </p:spTree>
    <p:extLst>
      <p:ext uri="{BB962C8B-B14F-4D97-AF65-F5344CB8AC3E}">
        <p14:creationId xmlns:p14="http://schemas.microsoft.com/office/powerpoint/2010/main" val="2125663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3FFF8D3-2EF3-4286-935A-D01BE3C85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73" name="Picture 72">
            <a:extLst>
              <a:ext uri="{FF2B5EF4-FFF2-40B4-BE49-F238E27FC236}">
                <a16:creationId xmlns:a16="http://schemas.microsoft.com/office/drawing/2014/main" id="{CD8CCB43-545E-4064-8BB8-5C492D0F5F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46CE9A86-1544-164C-98CE-B1536C671FA1}"/>
              </a:ext>
            </a:extLst>
          </p:cNvPr>
          <p:cNvSpPr>
            <a:spLocks noGrp="1"/>
          </p:cNvSpPr>
          <p:nvPr>
            <p:ph type="title"/>
          </p:nvPr>
        </p:nvSpPr>
        <p:spPr>
          <a:xfrm>
            <a:off x="685800" y="1017095"/>
            <a:ext cx="3306744" cy="1293028"/>
          </a:xfrm>
        </p:spPr>
        <p:txBody>
          <a:bodyPr vert="horz" lIns="91440" tIns="45720" rIns="91440" bIns="45720" rtlCol="0" anchor="ctr">
            <a:normAutofit/>
          </a:bodyPr>
          <a:lstStyle/>
          <a:p>
            <a:pPr algn="ctr"/>
            <a:r>
              <a:rPr lang="en-US" sz="3200" kern="1200" cap="all" baseline="0" dirty="0">
                <a:solidFill>
                  <a:schemeClr val="bg1"/>
                </a:solidFill>
                <a:latin typeface="+mj-lt"/>
                <a:ea typeface="+mj-ea"/>
                <a:cs typeface="+mj-cs"/>
              </a:rPr>
              <a:t>Colour Theory in Film</a:t>
            </a:r>
          </a:p>
        </p:txBody>
      </p:sp>
      <p:sp>
        <p:nvSpPr>
          <p:cNvPr id="4" name="TextBox 3">
            <a:extLst>
              <a:ext uri="{FF2B5EF4-FFF2-40B4-BE49-F238E27FC236}">
                <a16:creationId xmlns:a16="http://schemas.microsoft.com/office/drawing/2014/main" id="{78A3D0D0-C9D7-B64B-8734-95677260CFBA}"/>
              </a:ext>
            </a:extLst>
          </p:cNvPr>
          <p:cNvSpPr txBox="1"/>
          <p:nvPr/>
        </p:nvSpPr>
        <p:spPr>
          <a:xfrm>
            <a:off x="685800" y="2194560"/>
            <a:ext cx="3801139" cy="4024125"/>
          </a:xfrm>
          <a:prstGeom prst="rect">
            <a:avLst/>
          </a:prstGeom>
        </p:spPr>
        <p:txBody>
          <a:bodyPr vert="horz" lIns="91440" tIns="45720" rIns="91440" bIns="45720" rtlCol="0">
            <a:normAutofit/>
          </a:bodyPr>
          <a:lstStyle/>
          <a:p>
            <a:pPr defTabSz="914400">
              <a:lnSpc>
                <a:spcPct val="90000"/>
              </a:lnSpc>
              <a:spcAft>
                <a:spcPts val="600"/>
              </a:spcAft>
            </a:pPr>
            <a:r>
              <a:rPr lang="en-US" sz="1600" dirty="0">
                <a:solidFill>
                  <a:schemeClr val="bg1"/>
                </a:solidFill>
              </a:rPr>
              <a:t>There are three things to consider with colour</a:t>
            </a:r>
          </a:p>
          <a:p>
            <a:pPr marL="457200" indent="-342900" defTabSz="914400">
              <a:lnSpc>
                <a:spcPct val="90000"/>
              </a:lnSpc>
              <a:spcAft>
                <a:spcPts val="600"/>
              </a:spcAft>
              <a:buFont typeface="+mj-lt"/>
              <a:buAutoNum type="arabicPeriod"/>
            </a:pPr>
            <a:r>
              <a:rPr lang="en-US" sz="1600" dirty="0">
                <a:solidFill>
                  <a:schemeClr val="bg1"/>
                </a:solidFill>
              </a:rPr>
              <a:t>Hue – The actual colour</a:t>
            </a:r>
          </a:p>
          <a:p>
            <a:pPr marL="457200" indent="-342900" defTabSz="914400">
              <a:lnSpc>
                <a:spcPct val="90000"/>
              </a:lnSpc>
              <a:spcAft>
                <a:spcPts val="600"/>
              </a:spcAft>
              <a:buFont typeface="+mj-lt"/>
              <a:buAutoNum type="arabicPeriod"/>
            </a:pPr>
            <a:r>
              <a:rPr lang="en-US" sz="1600" dirty="0">
                <a:solidFill>
                  <a:schemeClr val="bg1"/>
                </a:solidFill>
              </a:rPr>
              <a:t>Saturation – The intensity of the colour</a:t>
            </a:r>
          </a:p>
          <a:p>
            <a:pPr marL="457200" indent="-342900" defTabSz="914400">
              <a:lnSpc>
                <a:spcPct val="90000"/>
              </a:lnSpc>
              <a:spcAft>
                <a:spcPts val="600"/>
              </a:spcAft>
              <a:buFont typeface="+mj-lt"/>
              <a:buAutoNum type="arabicPeriod"/>
            </a:pPr>
            <a:r>
              <a:rPr lang="en-US" sz="1600" dirty="0">
                <a:solidFill>
                  <a:schemeClr val="bg1"/>
                </a:solidFill>
              </a:rPr>
              <a:t>Brightness – How light or dark the colour is</a:t>
            </a:r>
          </a:p>
        </p:txBody>
      </p:sp>
      <p:sp useBgFill="1">
        <p:nvSpPr>
          <p:cNvPr id="75" name="Rounded Rectangle 14">
            <a:extLst>
              <a:ext uri="{FF2B5EF4-FFF2-40B4-BE49-F238E27FC236}">
                <a16:creationId xmlns:a16="http://schemas.microsoft.com/office/drawing/2014/main" id="{E6C57836-126B-4938-8C7A-3C3BCB59D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1066164"/>
            <a:ext cx="6765949" cy="5148371"/>
          </a:xfrm>
          <a:prstGeom prst="roundRect">
            <a:avLst>
              <a:gd name="adj" fmla="val 2403"/>
            </a:avLst>
          </a:prstGeom>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Understanding Hue, Saturation &amp; Lightness (HSL) for Photo Retouching •  Purple11">
            <a:extLst>
              <a:ext uri="{FF2B5EF4-FFF2-40B4-BE49-F238E27FC236}">
                <a16:creationId xmlns:a16="http://schemas.microsoft.com/office/drawing/2014/main" id="{28AD4D56-3302-0D41-B198-E7D8B21F5B0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55339" y="1560476"/>
            <a:ext cx="6127287" cy="415974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5422455-161D-D442-9778-D0120D92CCEA}"/>
              </a:ext>
            </a:extLst>
          </p:cNvPr>
          <p:cNvSpPr txBox="1"/>
          <p:nvPr/>
        </p:nvSpPr>
        <p:spPr>
          <a:xfrm>
            <a:off x="149069" y="4502867"/>
            <a:ext cx="4486939" cy="2246769"/>
          </a:xfrm>
          <a:prstGeom prst="rect">
            <a:avLst/>
          </a:prstGeom>
          <a:noFill/>
        </p:spPr>
        <p:txBody>
          <a:bodyPr wrap="square" rtlCol="0">
            <a:spAutoFit/>
          </a:bodyPr>
          <a:lstStyle/>
          <a:p>
            <a:pPr algn="ctr"/>
            <a:r>
              <a:rPr lang="en-GB" sz="2800" i="1" dirty="0">
                <a:solidFill>
                  <a:schemeClr val="bg1"/>
                </a:solidFill>
              </a:rPr>
              <a:t>*</a:t>
            </a:r>
            <a:r>
              <a:rPr lang="en-GB" sz="1400" i="1" dirty="0">
                <a:solidFill>
                  <a:schemeClr val="bg1"/>
                </a:solidFill>
              </a:rPr>
              <a:t>When working with colour, temperature is also a factor in deciding the look you desire. Temperature can fall under all three categories, the more orange the hue, the warmer it feels, the lower the saturation the colder it feels, and beyond that brightness, which gives us a sense of time as well as colour brightness. All these theories cross each other, and so combined create powerful imagery.</a:t>
            </a:r>
          </a:p>
        </p:txBody>
      </p:sp>
      <p:sp>
        <p:nvSpPr>
          <p:cNvPr id="5" name="TextBox 4">
            <a:extLst>
              <a:ext uri="{FF2B5EF4-FFF2-40B4-BE49-F238E27FC236}">
                <a16:creationId xmlns:a16="http://schemas.microsoft.com/office/drawing/2014/main" id="{3988876A-F127-CB41-8A08-552CD729A0A6}"/>
              </a:ext>
            </a:extLst>
          </p:cNvPr>
          <p:cNvSpPr txBox="1"/>
          <p:nvPr/>
        </p:nvSpPr>
        <p:spPr>
          <a:xfrm>
            <a:off x="9739068" y="5535557"/>
            <a:ext cx="1343558" cy="369332"/>
          </a:xfrm>
          <a:prstGeom prst="rect">
            <a:avLst/>
          </a:prstGeom>
          <a:noFill/>
        </p:spPr>
        <p:txBody>
          <a:bodyPr wrap="square" rtlCol="0">
            <a:spAutoFit/>
          </a:bodyPr>
          <a:lstStyle/>
          <a:p>
            <a:r>
              <a:rPr lang="en-GB" dirty="0"/>
              <a:t>(Noel, ND)</a:t>
            </a:r>
          </a:p>
        </p:txBody>
      </p:sp>
    </p:spTree>
    <p:extLst>
      <p:ext uri="{BB962C8B-B14F-4D97-AF65-F5344CB8AC3E}">
        <p14:creationId xmlns:p14="http://schemas.microsoft.com/office/powerpoint/2010/main" val="4190363185"/>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B8E41B83-C09C-4859-AB94-511A2C0BB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7" name="Picture 136">
            <a:extLst>
              <a:ext uri="{FF2B5EF4-FFF2-40B4-BE49-F238E27FC236}">
                <a16:creationId xmlns:a16="http://schemas.microsoft.com/office/drawing/2014/main" id="{39E05C4E-6F76-43EC-9537-2BA7871BBE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0126D651-B0D1-394F-9841-745EA7BB10D8}"/>
              </a:ext>
            </a:extLst>
          </p:cNvPr>
          <p:cNvSpPr>
            <a:spLocks noGrp="1"/>
          </p:cNvSpPr>
          <p:nvPr>
            <p:ph type="title"/>
          </p:nvPr>
        </p:nvSpPr>
        <p:spPr>
          <a:xfrm>
            <a:off x="685799" y="764373"/>
            <a:ext cx="3977639" cy="1600200"/>
          </a:xfrm>
        </p:spPr>
        <p:txBody>
          <a:bodyPr vert="horz" lIns="91440" tIns="45720" rIns="91440" bIns="45720" rtlCol="0" anchor="b">
            <a:normAutofit/>
          </a:bodyPr>
          <a:lstStyle/>
          <a:p>
            <a:pPr algn="l"/>
            <a:r>
              <a:rPr lang="en-US" sz="3200" dirty="0"/>
              <a:t>Hue</a:t>
            </a:r>
          </a:p>
        </p:txBody>
      </p:sp>
      <p:sp>
        <p:nvSpPr>
          <p:cNvPr id="4" name="TextBox 3">
            <a:extLst>
              <a:ext uri="{FF2B5EF4-FFF2-40B4-BE49-F238E27FC236}">
                <a16:creationId xmlns:a16="http://schemas.microsoft.com/office/drawing/2014/main" id="{55B333CF-8C17-7A43-B0E0-8F9D47A6FF3C}"/>
              </a:ext>
            </a:extLst>
          </p:cNvPr>
          <p:cNvSpPr txBox="1"/>
          <p:nvPr/>
        </p:nvSpPr>
        <p:spPr>
          <a:xfrm>
            <a:off x="685800" y="2364573"/>
            <a:ext cx="3977639" cy="3854112"/>
          </a:xfrm>
          <a:prstGeom prst="rect">
            <a:avLst/>
          </a:prstGeom>
        </p:spPr>
        <p:txBody>
          <a:bodyPr vert="horz" lIns="91440" tIns="45720" rIns="91440" bIns="45720" rtlCol="0">
            <a:normAutofit/>
          </a:bodyPr>
          <a:lstStyle/>
          <a:p>
            <a:pPr defTabSz="914400">
              <a:lnSpc>
                <a:spcPct val="90000"/>
              </a:lnSpc>
              <a:spcAft>
                <a:spcPts val="600"/>
              </a:spcAft>
            </a:pPr>
            <a:r>
              <a:rPr lang="en-US" sz="1600" dirty="0"/>
              <a:t>Many films will either use a monochromatic colour scheme (mostly one colour) or analogous colour schemes (neighbouring colours on the colour wheel)</a:t>
            </a:r>
          </a:p>
          <a:p>
            <a:pPr defTabSz="914400">
              <a:lnSpc>
                <a:spcPct val="90000"/>
              </a:lnSpc>
              <a:spcAft>
                <a:spcPts val="600"/>
              </a:spcAft>
            </a:pPr>
            <a:endParaRPr lang="en-US" sz="1600" dirty="0"/>
          </a:p>
          <a:p>
            <a:pPr defTabSz="914400">
              <a:lnSpc>
                <a:spcPct val="90000"/>
              </a:lnSpc>
              <a:spcAft>
                <a:spcPts val="600"/>
              </a:spcAft>
            </a:pPr>
            <a:r>
              <a:rPr lang="en-US" sz="1600" dirty="0"/>
              <a:t>The Matrix is a good example of monochromatic colour. It mostly uses various greens. Green can depict a sickly feeling, which is very fitting for the strange world The Matrix is set in.</a:t>
            </a:r>
          </a:p>
        </p:txBody>
      </p:sp>
      <p:pic>
        <p:nvPicPr>
          <p:cNvPr id="2050" name="Picture 2" descr="Blockbuster Looks in DaVinci Resolve: The Matrix">
            <a:extLst>
              <a:ext uri="{FF2B5EF4-FFF2-40B4-BE49-F238E27FC236}">
                <a16:creationId xmlns:a16="http://schemas.microsoft.com/office/drawing/2014/main" id="{39440B87-2E86-534D-8BC3-5627176121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017" r="20141"/>
          <a:stretch/>
        </p:blipFill>
        <p:spPr bwMode="auto">
          <a:xfrm>
            <a:off x="4972699" y="746126"/>
            <a:ext cx="6533501" cy="547255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E070CCE-6168-7945-9A6A-B5FC9FFD0282}"/>
              </a:ext>
            </a:extLst>
          </p:cNvPr>
          <p:cNvSpPr txBox="1"/>
          <p:nvPr/>
        </p:nvSpPr>
        <p:spPr>
          <a:xfrm>
            <a:off x="9709569" y="6218684"/>
            <a:ext cx="2105891" cy="369332"/>
          </a:xfrm>
          <a:prstGeom prst="rect">
            <a:avLst/>
          </a:prstGeom>
          <a:noFill/>
        </p:spPr>
        <p:txBody>
          <a:bodyPr wrap="square" rtlCol="0">
            <a:spAutoFit/>
          </a:bodyPr>
          <a:lstStyle/>
          <a:p>
            <a:r>
              <a:rPr lang="en-GB" dirty="0"/>
              <a:t>The Matrix, 1991</a:t>
            </a:r>
          </a:p>
        </p:txBody>
      </p:sp>
    </p:spTree>
    <p:extLst>
      <p:ext uri="{BB962C8B-B14F-4D97-AF65-F5344CB8AC3E}">
        <p14:creationId xmlns:p14="http://schemas.microsoft.com/office/powerpoint/2010/main" val="3290924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5" name="Picture 134">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37" name="Picture 136">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1325CD0C-BB5A-F842-A480-26BFD2D314FF}"/>
              </a:ext>
            </a:extLst>
          </p:cNvPr>
          <p:cNvSpPr>
            <a:spLocks noGrp="1"/>
          </p:cNvSpPr>
          <p:nvPr>
            <p:ph type="title"/>
          </p:nvPr>
        </p:nvSpPr>
        <p:spPr>
          <a:xfrm>
            <a:off x="7894674" y="720725"/>
            <a:ext cx="3609753" cy="909896"/>
          </a:xfrm>
        </p:spPr>
        <p:txBody>
          <a:bodyPr vert="horz" lIns="91440" tIns="45720" rIns="91440" bIns="45720" rtlCol="0" anchor="b">
            <a:normAutofit/>
          </a:bodyPr>
          <a:lstStyle/>
          <a:p>
            <a:pPr algn="l"/>
            <a:r>
              <a:rPr lang="en-US" sz="4400" dirty="0"/>
              <a:t>Saturation</a:t>
            </a:r>
          </a:p>
        </p:txBody>
      </p:sp>
      <p:sp>
        <p:nvSpPr>
          <p:cNvPr id="139" name="Rectangle 138">
            <a:extLst>
              <a:ext uri="{FF2B5EF4-FFF2-40B4-BE49-F238E27FC236}">
                <a16:creationId xmlns:a16="http://schemas.microsoft.com/office/drawing/2014/main" id="{8A0AE57C-30AD-4D4E-9855-B5FBEAD66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60126"/>
            <a:ext cx="12192000" cy="24978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4" name="Picture 2" descr="Saving Private Ryan Documentary: Vintage Footage of Preparing for War |  IndieWire">
            <a:extLst>
              <a:ext uri="{FF2B5EF4-FFF2-40B4-BE49-F238E27FC236}">
                <a16:creationId xmlns:a16="http://schemas.microsoft.com/office/drawing/2014/main" id="{BA13AB9E-A59D-BB4E-B1F2-331E1EFE35F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36117" y="1963130"/>
            <a:ext cx="6701711" cy="418857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1C3AC83-AC67-194B-93ED-1029E5CE770E}"/>
              </a:ext>
            </a:extLst>
          </p:cNvPr>
          <p:cNvSpPr txBox="1"/>
          <p:nvPr/>
        </p:nvSpPr>
        <p:spPr>
          <a:xfrm>
            <a:off x="355094" y="6183842"/>
            <a:ext cx="3001564" cy="369332"/>
          </a:xfrm>
          <a:prstGeom prst="rect">
            <a:avLst/>
          </a:prstGeom>
          <a:noFill/>
        </p:spPr>
        <p:txBody>
          <a:bodyPr wrap="square" rtlCol="0">
            <a:spAutoFit/>
          </a:bodyPr>
          <a:lstStyle/>
          <a:p>
            <a:r>
              <a:rPr lang="en-GB" dirty="0"/>
              <a:t>Saving Private Ryan, 1998</a:t>
            </a:r>
          </a:p>
        </p:txBody>
      </p:sp>
      <p:sp>
        <p:nvSpPr>
          <p:cNvPr id="5" name="TextBox 4">
            <a:extLst>
              <a:ext uri="{FF2B5EF4-FFF2-40B4-BE49-F238E27FC236}">
                <a16:creationId xmlns:a16="http://schemas.microsoft.com/office/drawing/2014/main" id="{90097C6D-9002-F042-979D-E9A3F2E635FF}"/>
              </a:ext>
            </a:extLst>
          </p:cNvPr>
          <p:cNvSpPr txBox="1"/>
          <p:nvPr/>
        </p:nvSpPr>
        <p:spPr>
          <a:xfrm>
            <a:off x="7894674" y="2007466"/>
            <a:ext cx="4200870" cy="3416320"/>
          </a:xfrm>
          <a:prstGeom prst="rect">
            <a:avLst/>
          </a:prstGeom>
          <a:noFill/>
        </p:spPr>
        <p:txBody>
          <a:bodyPr wrap="square" rtlCol="0">
            <a:spAutoFit/>
          </a:bodyPr>
          <a:lstStyle/>
          <a:p>
            <a:r>
              <a:rPr lang="en-GB" dirty="0"/>
              <a:t>When a film is desaturated, like in Saving Private Ryan, it’s often done to create a raw and gritty feeling. Saving Private Ryan is a film about war, it’s bleak, therefore by desaturating the colour, the audience can feel the bleak horrors the soldiers felt.</a:t>
            </a:r>
          </a:p>
          <a:p>
            <a:endParaRPr lang="en-GB" dirty="0"/>
          </a:p>
          <a:p>
            <a:r>
              <a:rPr lang="en-GB" dirty="0"/>
              <a:t>It also represents the era the film is set in (1944) taking the audience back in time.</a:t>
            </a:r>
          </a:p>
        </p:txBody>
      </p:sp>
    </p:spTree>
    <p:extLst>
      <p:ext uri="{BB962C8B-B14F-4D97-AF65-F5344CB8AC3E}">
        <p14:creationId xmlns:p14="http://schemas.microsoft.com/office/powerpoint/2010/main" val="1566647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C4E3B869-3361-4E8C-87BB-27794406A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1" name="Picture 140">
            <a:extLst>
              <a:ext uri="{FF2B5EF4-FFF2-40B4-BE49-F238E27FC236}">
                <a16:creationId xmlns:a16="http://schemas.microsoft.com/office/drawing/2014/main" id="{46A856AB-281D-45B5-B270-8EA6AC0CBD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FD602F3D-DE49-294D-8E2D-A752F7041351}"/>
              </a:ext>
            </a:extLst>
          </p:cNvPr>
          <p:cNvSpPr>
            <a:spLocks noGrp="1"/>
          </p:cNvSpPr>
          <p:nvPr>
            <p:ph type="title"/>
          </p:nvPr>
        </p:nvSpPr>
        <p:spPr>
          <a:xfrm>
            <a:off x="685799" y="764373"/>
            <a:ext cx="4124396" cy="1600200"/>
          </a:xfrm>
        </p:spPr>
        <p:txBody>
          <a:bodyPr vert="horz" lIns="91440" tIns="45720" rIns="91440" bIns="45720" rtlCol="0" anchor="b">
            <a:normAutofit/>
          </a:bodyPr>
          <a:lstStyle/>
          <a:p>
            <a:pPr algn="l"/>
            <a:r>
              <a:rPr lang="en-US" sz="3200" dirty="0"/>
              <a:t>Saturation</a:t>
            </a:r>
          </a:p>
        </p:txBody>
      </p:sp>
      <p:sp>
        <p:nvSpPr>
          <p:cNvPr id="4" name="TextBox 3">
            <a:extLst>
              <a:ext uri="{FF2B5EF4-FFF2-40B4-BE49-F238E27FC236}">
                <a16:creationId xmlns:a16="http://schemas.microsoft.com/office/drawing/2014/main" id="{00ECD2E9-C643-9E4D-BE2A-BE5734F1303B}"/>
              </a:ext>
            </a:extLst>
          </p:cNvPr>
          <p:cNvSpPr txBox="1"/>
          <p:nvPr/>
        </p:nvSpPr>
        <p:spPr>
          <a:xfrm>
            <a:off x="685800" y="2364573"/>
            <a:ext cx="4124395" cy="3854112"/>
          </a:xfrm>
          <a:prstGeom prst="rect">
            <a:avLst/>
          </a:prstGeom>
        </p:spPr>
        <p:txBody>
          <a:bodyPr vert="horz" lIns="91440" tIns="45720" rIns="91440" bIns="45720" rtlCol="0">
            <a:normAutofit/>
          </a:bodyPr>
          <a:lstStyle/>
          <a:p>
            <a:pPr defTabSz="914400">
              <a:lnSpc>
                <a:spcPct val="90000"/>
              </a:lnSpc>
              <a:spcAft>
                <a:spcPts val="600"/>
              </a:spcAft>
            </a:pPr>
            <a:r>
              <a:rPr lang="en-US" sz="1600" dirty="0"/>
              <a:t>When film is over saturated its usually so it will look cartoonish.</a:t>
            </a:r>
          </a:p>
          <a:p>
            <a:pPr defTabSz="914400">
              <a:lnSpc>
                <a:spcPct val="90000"/>
              </a:lnSpc>
              <a:spcAft>
                <a:spcPts val="600"/>
              </a:spcAft>
            </a:pPr>
            <a:endParaRPr lang="en-US" sz="1600" dirty="0"/>
          </a:p>
          <a:p>
            <a:pPr defTabSz="914400">
              <a:lnSpc>
                <a:spcPct val="90000"/>
              </a:lnSpc>
              <a:spcAft>
                <a:spcPts val="600"/>
              </a:spcAft>
            </a:pPr>
            <a:r>
              <a:rPr lang="en-US" sz="1600" dirty="0"/>
              <a:t>Dick Tracy, a cartoon strip first published in 1931, can be seen using this over saturated look.</a:t>
            </a:r>
          </a:p>
          <a:p>
            <a:pPr defTabSz="914400">
              <a:lnSpc>
                <a:spcPct val="90000"/>
              </a:lnSpc>
              <a:spcAft>
                <a:spcPts val="600"/>
              </a:spcAft>
            </a:pPr>
            <a:endParaRPr lang="en-US" sz="1600" dirty="0"/>
          </a:p>
          <a:p>
            <a:pPr defTabSz="914400">
              <a:lnSpc>
                <a:spcPct val="90000"/>
              </a:lnSpc>
              <a:spcAft>
                <a:spcPts val="600"/>
              </a:spcAft>
            </a:pPr>
            <a:r>
              <a:rPr lang="en-US" sz="1600" dirty="0"/>
              <a:t>When looking back at some of the comic strips you can understand the use of these bold colours in the film. They are a perfect homage to the style of the original comic strip.</a:t>
            </a:r>
          </a:p>
        </p:txBody>
      </p:sp>
      <p:pic>
        <p:nvPicPr>
          <p:cNvPr id="4098" name="Picture 2" descr="Dick Tracy (1990)">
            <a:extLst>
              <a:ext uri="{FF2B5EF4-FFF2-40B4-BE49-F238E27FC236}">
                <a16:creationId xmlns:a16="http://schemas.microsoft.com/office/drawing/2014/main" id="{1DDC570D-156C-2742-B485-F11A8DBE4DB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361" r="20581"/>
          <a:stretch/>
        </p:blipFill>
        <p:spPr bwMode="auto">
          <a:xfrm>
            <a:off x="5349607" y="746125"/>
            <a:ext cx="3314451" cy="3358380"/>
          </a:xfrm>
          <a:prstGeom prst="rect">
            <a:avLst/>
          </a:prstGeom>
          <a:noFill/>
          <a:extLst>
            <a:ext uri="{909E8E84-426E-40DD-AFC4-6F175D3DCCD1}">
              <a14:hiddenFill xmlns:a14="http://schemas.microsoft.com/office/drawing/2010/main">
                <a:solidFill>
                  <a:srgbClr val="FFFFFF"/>
                </a:solidFill>
              </a14:hiddenFill>
            </a:ext>
          </a:extLst>
        </p:spPr>
      </p:pic>
      <p:sp>
        <p:nvSpPr>
          <p:cNvPr id="143" name="Round Single Corner Rectangle 17">
            <a:extLst>
              <a:ext uri="{FF2B5EF4-FFF2-40B4-BE49-F238E27FC236}">
                <a16:creationId xmlns:a16="http://schemas.microsoft.com/office/drawing/2014/main" id="{76B44A81-87EC-416C-8094-359C84FEF5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10817" y="1002026"/>
            <a:ext cx="2309217" cy="1684338"/>
          </a:xfrm>
          <a:prstGeom prst="round1Rect">
            <a:avLst>
              <a:gd name="adj" fmla="val 11295"/>
            </a:avLst>
          </a:prstGeom>
          <a:solidFill>
            <a:schemeClr val="accent6">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5" name="Round Single Corner Rectangle 16">
            <a:extLst>
              <a:ext uri="{FF2B5EF4-FFF2-40B4-BE49-F238E27FC236}">
                <a16:creationId xmlns:a16="http://schemas.microsoft.com/office/drawing/2014/main" id="{0C371495-4807-437C-B138-97390839F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6241840" y="4259603"/>
            <a:ext cx="2417253" cy="1840846"/>
          </a:xfrm>
          <a:prstGeom prst="round1Rect">
            <a:avLst>
              <a:gd name="adj" fmla="val 11295"/>
            </a:avLst>
          </a:prstGeom>
          <a:solidFill>
            <a:schemeClr val="accent5">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102" name="Picture 6" descr="A close-up of a game&#10;&#10;Description automatically generated with low confidence">
            <a:extLst>
              <a:ext uri="{FF2B5EF4-FFF2-40B4-BE49-F238E27FC236}">
                <a16:creationId xmlns:a16="http://schemas.microsoft.com/office/drawing/2014/main" id="{C3517F73-A102-B646-80C8-22EA0854729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 b="52"/>
          <a:stretch/>
        </p:blipFill>
        <p:spPr bwMode="auto">
          <a:xfrm>
            <a:off x="8810817" y="2822889"/>
            <a:ext cx="2695383" cy="353295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0BDFB41-028B-1943-BF84-6915BED6BA8C}"/>
              </a:ext>
            </a:extLst>
          </p:cNvPr>
          <p:cNvSpPr txBox="1"/>
          <p:nvPr/>
        </p:nvSpPr>
        <p:spPr>
          <a:xfrm>
            <a:off x="5349607" y="3768667"/>
            <a:ext cx="3314451" cy="335838"/>
          </a:xfrm>
          <a:prstGeom prst="rect">
            <a:avLst/>
          </a:prstGeom>
          <a:solidFill>
            <a:srgbClr val="000000">
              <a:alpha val="50000"/>
            </a:srgbClr>
          </a:solidFill>
          <a:ln>
            <a:noFill/>
          </a:ln>
        </p:spPr>
        <p:txBody>
          <a:bodyPr wrap="square" rtlCol="0">
            <a:noAutofit/>
          </a:bodyPr>
          <a:lstStyle/>
          <a:p>
            <a:pPr algn="ctr">
              <a:spcAft>
                <a:spcPts val="600"/>
              </a:spcAft>
            </a:pPr>
            <a:r>
              <a:rPr lang="en-GB" sz="1300" dirty="0">
                <a:solidFill>
                  <a:srgbClr val="FFFFFF"/>
                </a:solidFill>
              </a:rPr>
              <a:t>Dick Tracey, 1990</a:t>
            </a:r>
          </a:p>
        </p:txBody>
      </p:sp>
      <p:sp>
        <p:nvSpPr>
          <p:cNvPr id="6" name="TextBox 5">
            <a:extLst>
              <a:ext uri="{FF2B5EF4-FFF2-40B4-BE49-F238E27FC236}">
                <a16:creationId xmlns:a16="http://schemas.microsoft.com/office/drawing/2014/main" id="{60C0AFA4-47A5-9146-9B8A-44418C349874}"/>
              </a:ext>
            </a:extLst>
          </p:cNvPr>
          <p:cNvSpPr txBox="1"/>
          <p:nvPr/>
        </p:nvSpPr>
        <p:spPr>
          <a:xfrm>
            <a:off x="10158508" y="6355844"/>
            <a:ext cx="1481560" cy="292388"/>
          </a:xfrm>
          <a:prstGeom prst="rect">
            <a:avLst/>
          </a:prstGeom>
          <a:noFill/>
        </p:spPr>
        <p:txBody>
          <a:bodyPr wrap="square" rtlCol="0">
            <a:spAutoFit/>
          </a:bodyPr>
          <a:lstStyle/>
          <a:p>
            <a:r>
              <a:rPr lang="en-GB" sz="1300" dirty="0"/>
              <a:t>Dick Tracy, 1930</a:t>
            </a:r>
          </a:p>
        </p:txBody>
      </p:sp>
    </p:spTree>
    <p:extLst>
      <p:ext uri="{BB962C8B-B14F-4D97-AF65-F5344CB8AC3E}">
        <p14:creationId xmlns:p14="http://schemas.microsoft.com/office/powerpoint/2010/main" val="3704368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EA1E09BD-ACDD-4AFE-978A-0FC2E1F4E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3" name="Picture 192">
            <a:extLst>
              <a:ext uri="{FF2B5EF4-FFF2-40B4-BE49-F238E27FC236}">
                <a16:creationId xmlns:a16="http://schemas.microsoft.com/office/drawing/2014/main" id="{F7D05050-450F-4F28-88E2-305B4E365E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8261"/>
          <a:stretch/>
        </p:blipFill>
        <p:spPr>
          <a:xfrm>
            <a:off x="4664780" y="0"/>
            <a:ext cx="7527220" cy="1441450"/>
          </a:xfrm>
          <a:prstGeom prst="rect">
            <a:avLst/>
          </a:prstGeom>
        </p:spPr>
      </p:pic>
      <p:sp>
        <p:nvSpPr>
          <p:cNvPr id="2" name="Title 1">
            <a:extLst>
              <a:ext uri="{FF2B5EF4-FFF2-40B4-BE49-F238E27FC236}">
                <a16:creationId xmlns:a16="http://schemas.microsoft.com/office/drawing/2014/main" id="{B72D800C-F287-B24A-80EB-9928C1A3EC44}"/>
              </a:ext>
            </a:extLst>
          </p:cNvPr>
          <p:cNvSpPr>
            <a:spLocks noGrp="1"/>
          </p:cNvSpPr>
          <p:nvPr>
            <p:ph type="title"/>
          </p:nvPr>
        </p:nvSpPr>
        <p:spPr>
          <a:xfrm>
            <a:off x="4673600" y="764373"/>
            <a:ext cx="6832600" cy="1293028"/>
          </a:xfrm>
        </p:spPr>
        <p:txBody>
          <a:bodyPr vert="horz" lIns="91440" tIns="45720" rIns="91440" bIns="45720" rtlCol="0" anchor="ctr">
            <a:normAutofit/>
          </a:bodyPr>
          <a:lstStyle/>
          <a:p>
            <a:r>
              <a:rPr lang="en-US" dirty="0"/>
              <a:t>Brightness</a:t>
            </a:r>
          </a:p>
        </p:txBody>
      </p:sp>
      <p:pic>
        <p:nvPicPr>
          <p:cNvPr id="5124" name="Picture 4" descr="Review: Wes Anderson's Elegant 'The Grand Budapest Hotel' Is a Delightful  Action-Comedy As Only He Could Make It | IndieWire">
            <a:extLst>
              <a:ext uri="{FF2B5EF4-FFF2-40B4-BE49-F238E27FC236}">
                <a16:creationId xmlns:a16="http://schemas.microsoft.com/office/drawing/2014/main" id="{37DD24B5-987F-0E41-A16A-1F4860316D5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290" r="3" b="23625"/>
          <a:stretch/>
        </p:blipFill>
        <p:spPr bwMode="auto">
          <a:xfrm>
            <a:off x="20" y="10"/>
            <a:ext cx="4229080" cy="219455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10 Important Wizard of Oz Adaptations of the Last Century | Den of Geek">
            <a:extLst>
              <a:ext uri="{FF2B5EF4-FFF2-40B4-BE49-F238E27FC236}">
                <a16:creationId xmlns:a16="http://schemas.microsoft.com/office/drawing/2014/main" id="{0D404CEA-98D9-B342-96E4-C9F48354A57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42" r="3" b="1808"/>
          <a:stretch/>
        </p:blipFill>
        <p:spPr bwMode="auto">
          <a:xfrm>
            <a:off x="20" y="2331720"/>
            <a:ext cx="4229080" cy="219456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Alice Through the Looking Glass 2016, directed by James Bobin | Film review">
            <a:extLst>
              <a:ext uri="{FF2B5EF4-FFF2-40B4-BE49-F238E27FC236}">
                <a16:creationId xmlns:a16="http://schemas.microsoft.com/office/drawing/2014/main" id="{3B28F0DF-B5E6-1047-8540-EA72FA6CB0D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6072" r="3" b="24740"/>
          <a:stretch/>
        </p:blipFill>
        <p:spPr bwMode="auto">
          <a:xfrm>
            <a:off x="20" y="4663440"/>
            <a:ext cx="4229080" cy="219456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1A9237A-8734-1C45-8E69-766B23D734E2}"/>
              </a:ext>
            </a:extLst>
          </p:cNvPr>
          <p:cNvSpPr txBox="1"/>
          <p:nvPr/>
        </p:nvSpPr>
        <p:spPr>
          <a:xfrm>
            <a:off x="4546602" y="1687803"/>
            <a:ext cx="6832600" cy="4024125"/>
          </a:xfrm>
          <a:prstGeom prst="rect">
            <a:avLst/>
          </a:prstGeom>
        </p:spPr>
        <p:txBody>
          <a:bodyPr vert="horz" lIns="91440" tIns="45720" rIns="91440" bIns="45720" rtlCol="0">
            <a:normAutofit/>
          </a:bodyPr>
          <a:lstStyle/>
          <a:p>
            <a:pPr defTabSz="914400">
              <a:lnSpc>
                <a:spcPct val="90000"/>
              </a:lnSpc>
              <a:spcAft>
                <a:spcPts val="600"/>
              </a:spcAft>
            </a:pPr>
            <a:r>
              <a:rPr lang="en-US" dirty="0"/>
              <a:t>Whilst the brightness of the film can be covered in the tone of the film, some films will use entirely bright colours, especially those from the technicolour era.</a:t>
            </a:r>
          </a:p>
          <a:p>
            <a:pPr defTabSz="914400">
              <a:lnSpc>
                <a:spcPct val="90000"/>
              </a:lnSpc>
              <a:spcAft>
                <a:spcPts val="600"/>
              </a:spcAft>
            </a:pPr>
            <a:endParaRPr lang="en-US" dirty="0"/>
          </a:p>
          <a:p>
            <a:pPr defTabSz="914400">
              <a:lnSpc>
                <a:spcPct val="90000"/>
              </a:lnSpc>
              <a:spcAft>
                <a:spcPts val="600"/>
              </a:spcAft>
            </a:pPr>
            <a:r>
              <a:rPr lang="en-US" dirty="0"/>
              <a:t>Films such as The Grand Budapest Hotel, The Wizard of Oz and Alice Through the Looking Glass are all great examples of film using entirely bright colours</a:t>
            </a:r>
          </a:p>
        </p:txBody>
      </p:sp>
      <p:sp>
        <p:nvSpPr>
          <p:cNvPr id="5" name="TextBox 4">
            <a:extLst>
              <a:ext uri="{FF2B5EF4-FFF2-40B4-BE49-F238E27FC236}">
                <a16:creationId xmlns:a16="http://schemas.microsoft.com/office/drawing/2014/main" id="{6930218A-7FFB-B349-97CF-F64C691149B3}"/>
              </a:ext>
            </a:extLst>
          </p:cNvPr>
          <p:cNvSpPr txBox="1"/>
          <p:nvPr/>
        </p:nvSpPr>
        <p:spPr>
          <a:xfrm>
            <a:off x="0" y="6585807"/>
            <a:ext cx="3236751" cy="276999"/>
          </a:xfrm>
          <a:prstGeom prst="rect">
            <a:avLst/>
          </a:prstGeom>
          <a:noFill/>
        </p:spPr>
        <p:txBody>
          <a:bodyPr wrap="square" rtlCol="0">
            <a:spAutoFit/>
          </a:bodyPr>
          <a:lstStyle/>
          <a:p>
            <a:r>
              <a:rPr lang="en-GB" sz="1200" dirty="0">
                <a:highlight>
                  <a:srgbClr val="000000"/>
                </a:highlight>
              </a:rPr>
              <a:t>Alice Through the Looking Glass, 2016</a:t>
            </a:r>
          </a:p>
        </p:txBody>
      </p:sp>
      <p:sp>
        <p:nvSpPr>
          <p:cNvPr id="6" name="TextBox 5">
            <a:extLst>
              <a:ext uri="{FF2B5EF4-FFF2-40B4-BE49-F238E27FC236}">
                <a16:creationId xmlns:a16="http://schemas.microsoft.com/office/drawing/2014/main" id="{ABFFE453-2AEE-4544-B88F-F5B311A6F322}"/>
              </a:ext>
            </a:extLst>
          </p:cNvPr>
          <p:cNvSpPr txBox="1"/>
          <p:nvPr/>
        </p:nvSpPr>
        <p:spPr>
          <a:xfrm>
            <a:off x="0" y="1918901"/>
            <a:ext cx="2604304" cy="276999"/>
          </a:xfrm>
          <a:prstGeom prst="rect">
            <a:avLst/>
          </a:prstGeom>
          <a:noFill/>
        </p:spPr>
        <p:txBody>
          <a:bodyPr wrap="square" rtlCol="0">
            <a:spAutoFit/>
          </a:bodyPr>
          <a:lstStyle/>
          <a:p>
            <a:r>
              <a:rPr lang="en-GB" sz="1200" dirty="0">
                <a:highlight>
                  <a:srgbClr val="000000"/>
                </a:highlight>
              </a:rPr>
              <a:t>The Grand Budapest Hotel, 2014</a:t>
            </a:r>
          </a:p>
        </p:txBody>
      </p:sp>
      <p:sp>
        <p:nvSpPr>
          <p:cNvPr id="7" name="TextBox 6">
            <a:extLst>
              <a:ext uri="{FF2B5EF4-FFF2-40B4-BE49-F238E27FC236}">
                <a16:creationId xmlns:a16="http://schemas.microsoft.com/office/drawing/2014/main" id="{ACC45EE3-05BF-CC49-BA22-44E987E1652A}"/>
              </a:ext>
            </a:extLst>
          </p:cNvPr>
          <p:cNvSpPr txBox="1"/>
          <p:nvPr/>
        </p:nvSpPr>
        <p:spPr>
          <a:xfrm>
            <a:off x="0" y="4262697"/>
            <a:ext cx="2314937" cy="276999"/>
          </a:xfrm>
          <a:prstGeom prst="rect">
            <a:avLst/>
          </a:prstGeom>
          <a:noFill/>
        </p:spPr>
        <p:txBody>
          <a:bodyPr wrap="square" rtlCol="0">
            <a:spAutoFit/>
          </a:bodyPr>
          <a:lstStyle/>
          <a:p>
            <a:r>
              <a:rPr lang="en-GB" sz="1200" dirty="0">
                <a:highlight>
                  <a:srgbClr val="000000"/>
                </a:highlight>
              </a:rPr>
              <a:t>The Wizard of Oz, 1939</a:t>
            </a:r>
          </a:p>
        </p:txBody>
      </p:sp>
      <p:sp>
        <p:nvSpPr>
          <p:cNvPr id="3" name="TextBox 2">
            <a:extLst>
              <a:ext uri="{FF2B5EF4-FFF2-40B4-BE49-F238E27FC236}">
                <a16:creationId xmlns:a16="http://schemas.microsoft.com/office/drawing/2014/main" id="{2287E229-122A-3440-B1E9-02A188FC9853}"/>
              </a:ext>
            </a:extLst>
          </p:cNvPr>
          <p:cNvSpPr txBox="1"/>
          <p:nvPr/>
        </p:nvSpPr>
        <p:spPr>
          <a:xfrm>
            <a:off x="5654690" y="4526280"/>
            <a:ext cx="6478379" cy="2308324"/>
          </a:xfrm>
          <a:prstGeom prst="rect">
            <a:avLst/>
          </a:prstGeom>
          <a:noFill/>
        </p:spPr>
        <p:txBody>
          <a:bodyPr wrap="square" rtlCol="0">
            <a:spAutoFit/>
          </a:bodyPr>
          <a:lstStyle/>
          <a:p>
            <a:pPr algn="r"/>
            <a:r>
              <a:rPr lang="en-GB" dirty="0"/>
              <a:t>All of these examples are just some of the many uses of Hue, Saturation and Brightness. There are also many films that use these colours differently such as ‘Her’ where Spike Jonze uses red for love instead of danger or when Batman’s dark, gritty, realistic tones are used instead of the over saturated comic book look you may expect for a superhero. There are no right or wrongs, you can choose how you want your audience to feel.</a:t>
            </a:r>
          </a:p>
        </p:txBody>
      </p:sp>
    </p:spTree>
    <p:extLst>
      <p:ext uri="{BB962C8B-B14F-4D97-AF65-F5344CB8AC3E}">
        <p14:creationId xmlns:p14="http://schemas.microsoft.com/office/powerpoint/2010/main" val="3820338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D9013873-DDB8-4ED0-8ECC-C97272972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9" name="Picture 78">
            <a:extLst>
              <a:ext uri="{FF2B5EF4-FFF2-40B4-BE49-F238E27FC236}">
                <a16:creationId xmlns:a16="http://schemas.microsoft.com/office/drawing/2014/main" id="{0C3E96B3-6D54-4601-9711-C9F5E46087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35781"/>
          <a:stretch/>
        </p:blipFill>
        <p:spPr>
          <a:xfrm>
            <a:off x="0" y="0"/>
            <a:ext cx="7829550" cy="1441450"/>
          </a:xfrm>
          <a:prstGeom prst="rect">
            <a:avLst/>
          </a:prstGeom>
        </p:spPr>
      </p:pic>
      <p:sp>
        <p:nvSpPr>
          <p:cNvPr id="2" name="Title 1">
            <a:extLst>
              <a:ext uri="{FF2B5EF4-FFF2-40B4-BE49-F238E27FC236}">
                <a16:creationId xmlns:a16="http://schemas.microsoft.com/office/drawing/2014/main" id="{3574C3E5-EE6A-0F4C-AB8A-AFD3918B2655}"/>
              </a:ext>
            </a:extLst>
          </p:cNvPr>
          <p:cNvSpPr>
            <a:spLocks noGrp="1"/>
          </p:cNvSpPr>
          <p:nvPr>
            <p:ph type="title"/>
          </p:nvPr>
        </p:nvSpPr>
        <p:spPr>
          <a:xfrm>
            <a:off x="685799" y="764373"/>
            <a:ext cx="6848855" cy="1293028"/>
          </a:xfrm>
        </p:spPr>
        <p:txBody>
          <a:bodyPr vert="horz" lIns="91440" tIns="45720" rIns="91440" bIns="45720" rtlCol="0" anchor="ctr">
            <a:normAutofit/>
          </a:bodyPr>
          <a:lstStyle/>
          <a:p>
            <a:r>
              <a:rPr lang="en-US" dirty="0"/>
              <a:t>Colour &amp; Emotions</a:t>
            </a:r>
          </a:p>
        </p:txBody>
      </p:sp>
      <p:pic>
        <p:nvPicPr>
          <p:cNvPr id="6152" name="Picture 8" descr="How Filmmakers Manipulate Your Emotions with Color: Lost River">
            <a:extLst>
              <a:ext uri="{FF2B5EF4-FFF2-40B4-BE49-F238E27FC236}">
                <a16:creationId xmlns:a16="http://schemas.microsoft.com/office/drawing/2014/main" id="{79B01D04-33D2-0647-B4D4-EAE67B54AD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 b="2185"/>
          <a:stretch/>
        </p:blipFill>
        <p:spPr bwMode="auto">
          <a:xfrm>
            <a:off x="8112631" y="2143"/>
            <a:ext cx="4079369" cy="164591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94978FE-4432-9B46-BF50-20CB02B27525}"/>
              </a:ext>
            </a:extLst>
          </p:cNvPr>
          <p:cNvSpPr txBox="1"/>
          <p:nvPr/>
        </p:nvSpPr>
        <p:spPr>
          <a:xfrm>
            <a:off x="685800" y="2194560"/>
            <a:ext cx="6848854" cy="4024125"/>
          </a:xfrm>
          <a:prstGeom prst="rect">
            <a:avLst/>
          </a:prstGeom>
        </p:spPr>
        <p:txBody>
          <a:bodyPr vert="horz" lIns="91440" tIns="45720" rIns="91440" bIns="45720" rtlCol="0">
            <a:normAutofit/>
          </a:bodyPr>
          <a:lstStyle/>
          <a:p>
            <a:pPr defTabSz="914400">
              <a:lnSpc>
                <a:spcPct val="90000"/>
              </a:lnSpc>
              <a:spcAft>
                <a:spcPts val="600"/>
              </a:spcAft>
            </a:pPr>
            <a:r>
              <a:rPr lang="en-US" dirty="0"/>
              <a:t>Colour can also be used to manipulate mood and emotions. Certain colours allow an audience to feel exactly as the filmmaker wants.</a:t>
            </a:r>
          </a:p>
          <a:p>
            <a:pPr defTabSz="914400">
              <a:lnSpc>
                <a:spcPct val="90000"/>
              </a:lnSpc>
              <a:spcAft>
                <a:spcPts val="600"/>
              </a:spcAft>
            </a:pPr>
            <a:endParaRPr lang="en-US" dirty="0"/>
          </a:p>
          <a:p>
            <a:pPr defTabSz="914400">
              <a:lnSpc>
                <a:spcPct val="90000"/>
              </a:lnSpc>
              <a:spcAft>
                <a:spcPts val="600"/>
              </a:spcAft>
            </a:pPr>
            <a:r>
              <a:rPr lang="en-US" dirty="0"/>
              <a:t>This goes for the use of coloured lighting on stage as well.</a:t>
            </a:r>
          </a:p>
          <a:p>
            <a:pPr defTabSz="914400">
              <a:lnSpc>
                <a:spcPct val="90000"/>
              </a:lnSpc>
              <a:spcAft>
                <a:spcPts val="600"/>
              </a:spcAft>
            </a:pPr>
            <a:endParaRPr lang="en-US" dirty="0"/>
          </a:p>
          <a:p>
            <a:pPr defTabSz="914400">
              <a:lnSpc>
                <a:spcPct val="90000"/>
              </a:lnSpc>
              <a:spcAft>
                <a:spcPts val="600"/>
              </a:spcAft>
            </a:pPr>
            <a:r>
              <a:rPr lang="en-US" dirty="0"/>
              <a:t>Some examples of colour and emotion you can see here are purple for seduction, blue for sadness or depression and isolation, red for danger or sinister moments and yellow for feelings of happiness and relaxation.</a:t>
            </a:r>
          </a:p>
        </p:txBody>
      </p:sp>
      <p:pic>
        <p:nvPicPr>
          <p:cNvPr id="6150" name="Picture 6" descr="How Filmmakers Manipulate Your Emotions with Color: Only God Forgives">
            <a:extLst>
              <a:ext uri="{FF2B5EF4-FFF2-40B4-BE49-F238E27FC236}">
                <a16:creationId xmlns:a16="http://schemas.microsoft.com/office/drawing/2014/main" id="{2B9F8A39-94E8-964B-99E5-14E8340E5D2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5314" r="-4" b="1061"/>
          <a:stretch/>
        </p:blipFill>
        <p:spPr bwMode="auto">
          <a:xfrm>
            <a:off x="8112631" y="1737360"/>
            <a:ext cx="4079369" cy="1645920"/>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How Filmmakers Manipulate Your Emotions with Color: Ex Machina">
            <a:extLst>
              <a:ext uri="{FF2B5EF4-FFF2-40B4-BE49-F238E27FC236}">
                <a16:creationId xmlns:a16="http://schemas.microsoft.com/office/drawing/2014/main" id="{DF2F6017-82E2-224E-9BE8-296CB46C75C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 b="2184"/>
          <a:stretch/>
        </p:blipFill>
        <p:spPr bwMode="auto">
          <a:xfrm>
            <a:off x="8112631" y="3474720"/>
            <a:ext cx="4079369" cy="164592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ow Filmmakers Manipulate Your Emotions with Color: Yellow">
            <a:extLst>
              <a:ext uri="{FF2B5EF4-FFF2-40B4-BE49-F238E27FC236}">
                <a16:creationId xmlns:a16="http://schemas.microsoft.com/office/drawing/2014/main" id="{B988210F-8FD6-4B44-9256-CEF2D0A99E4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4" b="6165"/>
          <a:stretch/>
        </p:blipFill>
        <p:spPr bwMode="auto">
          <a:xfrm>
            <a:off x="8112631" y="5212080"/>
            <a:ext cx="4079369" cy="16459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2C0AF9A-14D4-2F48-8D56-AF9F833DD940}"/>
              </a:ext>
            </a:extLst>
          </p:cNvPr>
          <p:cNvSpPr txBox="1"/>
          <p:nvPr/>
        </p:nvSpPr>
        <p:spPr>
          <a:xfrm>
            <a:off x="10840656" y="1368921"/>
            <a:ext cx="1331090" cy="276999"/>
          </a:xfrm>
          <a:prstGeom prst="rect">
            <a:avLst/>
          </a:prstGeom>
          <a:noFill/>
        </p:spPr>
        <p:txBody>
          <a:bodyPr wrap="square" rtlCol="0">
            <a:spAutoFit/>
          </a:bodyPr>
          <a:lstStyle/>
          <a:p>
            <a:r>
              <a:rPr lang="en-GB" sz="1200" dirty="0">
                <a:highlight>
                  <a:srgbClr val="000000"/>
                </a:highlight>
              </a:rPr>
              <a:t>Lost River, 2014</a:t>
            </a:r>
          </a:p>
        </p:txBody>
      </p:sp>
      <p:sp>
        <p:nvSpPr>
          <p:cNvPr id="6" name="TextBox 5">
            <a:extLst>
              <a:ext uri="{FF2B5EF4-FFF2-40B4-BE49-F238E27FC236}">
                <a16:creationId xmlns:a16="http://schemas.microsoft.com/office/drawing/2014/main" id="{7A6CAE4F-D9DE-9B46-B721-F8FC1344F475}"/>
              </a:ext>
            </a:extLst>
          </p:cNvPr>
          <p:cNvSpPr txBox="1"/>
          <p:nvPr/>
        </p:nvSpPr>
        <p:spPr>
          <a:xfrm>
            <a:off x="10178005" y="3106281"/>
            <a:ext cx="2013995" cy="276999"/>
          </a:xfrm>
          <a:prstGeom prst="rect">
            <a:avLst/>
          </a:prstGeom>
          <a:noFill/>
        </p:spPr>
        <p:txBody>
          <a:bodyPr wrap="square" rtlCol="0">
            <a:spAutoFit/>
          </a:bodyPr>
          <a:lstStyle/>
          <a:p>
            <a:r>
              <a:rPr lang="en-GB" sz="1200" dirty="0">
                <a:highlight>
                  <a:srgbClr val="000000"/>
                </a:highlight>
              </a:rPr>
              <a:t>Only God Forgives, 2013</a:t>
            </a:r>
          </a:p>
        </p:txBody>
      </p:sp>
      <p:sp>
        <p:nvSpPr>
          <p:cNvPr id="7" name="TextBox 6">
            <a:extLst>
              <a:ext uri="{FF2B5EF4-FFF2-40B4-BE49-F238E27FC236}">
                <a16:creationId xmlns:a16="http://schemas.microsoft.com/office/drawing/2014/main" id="{747015F0-682D-124F-8813-F2CFB82EC916}"/>
              </a:ext>
            </a:extLst>
          </p:cNvPr>
          <p:cNvSpPr txBox="1"/>
          <p:nvPr/>
        </p:nvSpPr>
        <p:spPr>
          <a:xfrm>
            <a:off x="10429512" y="6493736"/>
            <a:ext cx="1789255" cy="276999"/>
          </a:xfrm>
          <a:prstGeom prst="rect">
            <a:avLst/>
          </a:prstGeom>
          <a:noFill/>
        </p:spPr>
        <p:txBody>
          <a:bodyPr wrap="square" rtlCol="0">
            <a:spAutoFit/>
          </a:bodyPr>
          <a:lstStyle/>
          <a:p>
            <a:r>
              <a:rPr lang="en-GB" sz="1200" dirty="0">
                <a:highlight>
                  <a:srgbClr val="000000"/>
                </a:highlight>
              </a:rPr>
              <a:t>Hotel Chevalier, 2007</a:t>
            </a:r>
          </a:p>
        </p:txBody>
      </p:sp>
      <p:sp>
        <p:nvSpPr>
          <p:cNvPr id="8" name="TextBox 7">
            <a:extLst>
              <a:ext uri="{FF2B5EF4-FFF2-40B4-BE49-F238E27FC236}">
                <a16:creationId xmlns:a16="http://schemas.microsoft.com/office/drawing/2014/main" id="{C9328B47-F9BF-A14B-95D3-4C3F8332EB94}"/>
              </a:ext>
            </a:extLst>
          </p:cNvPr>
          <p:cNvSpPr txBox="1"/>
          <p:nvPr/>
        </p:nvSpPr>
        <p:spPr>
          <a:xfrm>
            <a:off x="10694527" y="4843459"/>
            <a:ext cx="1551007" cy="276999"/>
          </a:xfrm>
          <a:prstGeom prst="rect">
            <a:avLst/>
          </a:prstGeom>
          <a:noFill/>
        </p:spPr>
        <p:txBody>
          <a:bodyPr wrap="square" rtlCol="0">
            <a:spAutoFit/>
          </a:bodyPr>
          <a:lstStyle/>
          <a:p>
            <a:r>
              <a:rPr lang="en-GB" sz="1200" dirty="0">
                <a:highlight>
                  <a:srgbClr val="000000"/>
                </a:highlight>
              </a:rPr>
              <a:t>Ex Machina, 2014</a:t>
            </a:r>
          </a:p>
        </p:txBody>
      </p:sp>
    </p:spTree>
    <p:extLst>
      <p:ext uri="{BB962C8B-B14F-4D97-AF65-F5344CB8AC3E}">
        <p14:creationId xmlns:p14="http://schemas.microsoft.com/office/powerpoint/2010/main" val="4033639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on a stage&#10;&#10;Description automatically generated with medium confidence">
            <a:extLst>
              <a:ext uri="{FF2B5EF4-FFF2-40B4-BE49-F238E27FC236}">
                <a16:creationId xmlns:a16="http://schemas.microsoft.com/office/drawing/2014/main" id="{92791228-7278-4046-B0C1-9F9518903C5E}"/>
              </a:ext>
            </a:extLst>
          </p:cNvPr>
          <p:cNvPicPr>
            <a:picLocks noChangeAspect="1"/>
          </p:cNvPicPr>
          <p:nvPr/>
        </p:nvPicPr>
        <p:blipFill>
          <a:blip r:embed="rId2"/>
          <a:stretch>
            <a:fillRect/>
          </a:stretch>
        </p:blipFill>
        <p:spPr>
          <a:xfrm>
            <a:off x="3994014" y="1464029"/>
            <a:ext cx="4203971" cy="2960443"/>
          </a:xfrm>
          <a:prstGeom prst="rect">
            <a:avLst/>
          </a:prstGeom>
        </p:spPr>
      </p:pic>
      <p:pic>
        <p:nvPicPr>
          <p:cNvPr id="13" name="Picture 12" descr="Diagram&#10;&#10;Description automatically generated">
            <a:extLst>
              <a:ext uri="{FF2B5EF4-FFF2-40B4-BE49-F238E27FC236}">
                <a16:creationId xmlns:a16="http://schemas.microsoft.com/office/drawing/2014/main" id="{C9EAB965-F11F-3D4A-A90A-B3769F6B939D}"/>
              </a:ext>
            </a:extLst>
          </p:cNvPr>
          <p:cNvPicPr>
            <a:picLocks noChangeAspect="1"/>
          </p:cNvPicPr>
          <p:nvPr/>
        </p:nvPicPr>
        <p:blipFill>
          <a:blip r:embed="rId3"/>
          <a:stretch>
            <a:fillRect/>
          </a:stretch>
        </p:blipFill>
        <p:spPr>
          <a:xfrm>
            <a:off x="1598350" y="3786765"/>
            <a:ext cx="4203972" cy="2960444"/>
          </a:xfrm>
          <a:prstGeom prst="rect">
            <a:avLst/>
          </a:prstGeom>
        </p:spPr>
      </p:pic>
      <p:sp>
        <p:nvSpPr>
          <p:cNvPr id="2" name="Title 1">
            <a:extLst>
              <a:ext uri="{FF2B5EF4-FFF2-40B4-BE49-F238E27FC236}">
                <a16:creationId xmlns:a16="http://schemas.microsoft.com/office/drawing/2014/main" id="{16E81883-986F-B645-8B35-99F1FC38147F}"/>
              </a:ext>
            </a:extLst>
          </p:cNvPr>
          <p:cNvSpPr>
            <a:spLocks noGrp="1"/>
          </p:cNvSpPr>
          <p:nvPr>
            <p:ph type="title"/>
          </p:nvPr>
        </p:nvSpPr>
        <p:spPr>
          <a:xfrm>
            <a:off x="3153068" y="110791"/>
            <a:ext cx="8610600" cy="1293028"/>
          </a:xfrm>
        </p:spPr>
        <p:txBody>
          <a:bodyPr/>
          <a:lstStyle/>
          <a:p>
            <a:r>
              <a:rPr lang="en-US" dirty="0"/>
              <a:t>Colour &amp; Emotions</a:t>
            </a:r>
            <a:endParaRPr lang="en-GB" dirty="0"/>
          </a:p>
        </p:txBody>
      </p:sp>
      <p:pic>
        <p:nvPicPr>
          <p:cNvPr id="7" name="Picture 6" descr="A picture containing dark, light&#10;&#10;Description automatically generated">
            <a:extLst>
              <a:ext uri="{FF2B5EF4-FFF2-40B4-BE49-F238E27FC236}">
                <a16:creationId xmlns:a16="http://schemas.microsoft.com/office/drawing/2014/main" id="{96232D6C-589B-2043-8376-8CE68C7528E8}"/>
              </a:ext>
            </a:extLst>
          </p:cNvPr>
          <p:cNvPicPr>
            <a:picLocks noChangeAspect="1"/>
          </p:cNvPicPr>
          <p:nvPr/>
        </p:nvPicPr>
        <p:blipFill>
          <a:blip r:embed="rId4"/>
          <a:stretch>
            <a:fillRect/>
          </a:stretch>
        </p:blipFill>
        <p:spPr>
          <a:xfrm>
            <a:off x="0" y="1744764"/>
            <a:ext cx="3406657" cy="2398974"/>
          </a:xfrm>
          <a:prstGeom prst="rect">
            <a:avLst/>
          </a:prstGeom>
        </p:spPr>
      </p:pic>
      <p:pic>
        <p:nvPicPr>
          <p:cNvPr id="14" name="Picture 13" descr="A group of people standing in front of a stage with lights&#10;&#10;Description automatically generated with medium confidence">
            <a:extLst>
              <a:ext uri="{FF2B5EF4-FFF2-40B4-BE49-F238E27FC236}">
                <a16:creationId xmlns:a16="http://schemas.microsoft.com/office/drawing/2014/main" id="{DF743184-BA34-F141-8BC2-D44B5974E791}"/>
              </a:ext>
            </a:extLst>
          </p:cNvPr>
          <p:cNvPicPr>
            <a:picLocks noChangeAspect="1"/>
          </p:cNvPicPr>
          <p:nvPr/>
        </p:nvPicPr>
        <p:blipFill>
          <a:blip r:embed="rId5"/>
          <a:stretch>
            <a:fillRect/>
          </a:stretch>
        </p:blipFill>
        <p:spPr>
          <a:xfrm>
            <a:off x="7988028" y="1063633"/>
            <a:ext cx="4203972" cy="2960444"/>
          </a:xfrm>
          <a:prstGeom prst="rect">
            <a:avLst/>
          </a:prstGeom>
        </p:spPr>
      </p:pic>
      <p:pic>
        <p:nvPicPr>
          <p:cNvPr id="9" name="Picture 8" descr="Text&#10;&#10;Description automatically generated">
            <a:extLst>
              <a:ext uri="{FF2B5EF4-FFF2-40B4-BE49-F238E27FC236}">
                <a16:creationId xmlns:a16="http://schemas.microsoft.com/office/drawing/2014/main" id="{2E923238-8428-654D-9D0C-B0A19390387D}"/>
              </a:ext>
            </a:extLst>
          </p:cNvPr>
          <p:cNvPicPr>
            <a:picLocks noChangeAspect="1"/>
          </p:cNvPicPr>
          <p:nvPr/>
        </p:nvPicPr>
        <p:blipFill>
          <a:blip r:embed="rId6"/>
          <a:stretch>
            <a:fillRect/>
          </a:stretch>
        </p:blipFill>
        <p:spPr>
          <a:xfrm>
            <a:off x="5952305" y="4084287"/>
            <a:ext cx="3866978" cy="2723132"/>
          </a:xfrm>
          <a:prstGeom prst="rect">
            <a:avLst/>
          </a:prstGeom>
        </p:spPr>
      </p:pic>
      <p:sp>
        <p:nvSpPr>
          <p:cNvPr id="15" name="TextBox 14">
            <a:extLst>
              <a:ext uri="{FF2B5EF4-FFF2-40B4-BE49-F238E27FC236}">
                <a16:creationId xmlns:a16="http://schemas.microsoft.com/office/drawing/2014/main" id="{B8896455-F5EF-3D4F-AFA6-9A4808B5E05A}"/>
              </a:ext>
            </a:extLst>
          </p:cNvPr>
          <p:cNvSpPr txBox="1"/>
          <p:nvPr/>
        </p:nvSpPr>
        <p:spPr>
          <a:xfrm>
            <a:off x="177698" y="3896148"/>
            <a:ext cx="3389037" cy="276999"/>
          </a:xfrm>
          <a:prstGeom prst="rect">
            <a:avLst/>
          </a:prstGeom>
          <a:noFill/>
        </p:spPr>
        <p:txBody>
          <a:bodyPr wrap="square" rtlCol="0">
            <a:spAutoFit/>
          </a:bodyPr>
          <a:lstStyle/>
          <a:p>
            <a:r>
              <a:rPr lang="en-GB" sz="1200" dirty="0"/>
              <a:t>Stage one: Dreams out of reach; Neutral</a:t>
            </a:r>
          </a:p>
        </p:txBody>
      </p:sp>
      <p:sp>
        <p:nvSpPr>
          <p:cNvPr id="16" name="TextBox 15">
            <a:extLst>
              <a:ext uri="{FF2B5EF4-FFF2-40B4-BE49-F238E27FC236}">
                <a16:creationId xmlns:a16="http://schemas.microsoft.com/office/drawing/2014/main" id="{12722D8C-8909-E349-8D39-5E71452BCEE4}"/>
              </a:ext>
            </a:extLst>
          </p:cNvPr>
          <p:cNvSpPr txBox="1"/>
          <p:nvPr/>
        </p:nvSpPr>
        <p:spPr>
          <a:xfrm>
            <a:off x="4365910" y="3619149"/>
            <a:ext cx="3328439" cy="276999"/>
          </a:xfrm>
          <a:prstGeom prst="rect">
            <a:avLst/>
          </a:prstGeom>
          <a:noFill/>
        </p:spPr>
        <p:txBody>
          <a:bodyPr wrap="square" rtlCol="0">
            <a:spAutoFit/>
          </a:bodyPr>
          <a:lstStyle/>
          <a:p>
            <a:r>
              <a:rPr lang="en-GB" sz="1200" dirty="0"/>
              <a:t>Stage 2: A new chapter; Anxiety</a:t>
            </a:r>
          </a:p>
        </p:txBody>
      </p:sp>
      <p:sp>
        <p:nvSpPr>
          <p:cNvPr id="17" name="TextBox 16">
            <a:extLst>
              <a:ext uri="{FF2B5EF4-FFF2-40B4-BE49-F238E27FC236}">
                <a16:creationId xmlns:a16="http://schemas.microsoft.com/office/drawing/2014/main" id="{D36CAAD2-4FFA-9E42-94A6-12F7FC9019A9}"/>
              </a:ext>
            </a:extLst>
          </p:cNvPr>
          <p:cNvSpPr txBox="1"/>
          <p:nvPr/>
        </p:nvSpPr>
        <p:spPr>
          <a:xfrm>
            <a:off x="9819283" y="3850544"/>
            <a:ext cx="2073978" cy="276999"/>
          </a:xfrm>
          <a:prstGeom prst="rect">
            <a:avLst/>
          </a:prstGeom>
          <a:noFill/>
        </p:spPr>
        <p:txBody>
          <a:bodyPr wrap="square" rtlCol="0">
            <a:spAutoFit/>
          </a:bodyPr>
          <a:lstStyle/>
          <a:p>
            <a:r>
              <a:rPr lang="en-GB" sz="1200" dirty="0"/>
              <a:t>Stage 3: New friends; Joy</a:t>
            </a:r>
          </a:p>
        </p:txBody>
      </p:sp>
      <p:sp>
        <p:nvSpPr>
          <p:cNvPr id="18" name="TextBox 17">
            <a:extLst>
              <a:ext uri="{FF2B5EF4-FFF2-40B4-BE49-F238E27FC236}">
                <a16:creationId xmlns:a16="http://schemas.microsoft.com/office/drawing/2014/main" id="{8C5560FE-F9AE-9541-8BD4-AD65439B21FE}"/>
              </a:ext>
            </a:extLst>
          </p:cNvPr>
          <p:cNvSpPr txBox="1"/>
          <p:nvPr/>
        </p:nvSpPr>
        <p:spPr>
          <a:xfrm>
            <a:off x="2380660" y="6466473"/>
            <a:ext cx="2372150" cy="276999"/>
          </a:xfrm>
          <a:prstGeom prst="rect">
            <a:avLst/>
          </a:prstGeom>
          <a:noFill/>
        </p:spPr>
        <p:txBody>
          <a:bodyPr wrap="square" rtlCol="0">
            <a:spAutoFit/>
          </a:bodyPr>
          <a:lstStyle/>
          <a:p>
            <a:r>
              <a:rPr lang="en-GB" sz="1200" dirty="0"/>
              <a:t>Stage 4: Lockdown; Pressure</a:t>
            </a:r>
          </a:p>
        </p:txBody>
      </p:sp>
      <p:sp>
        <p:nvSpPr>
          <p:cNvPr id="19" name="TextBox 18">
            <a:extLst>
              <a:ext uri="{FF2B5EF4-FFF2-40B4-BE49-F238E27FC236}">
                <a16:creationId xmlns:a16="http://schemas.microsoft.com/office/drawing/2014/main" id="{116733CE-D349-1741-8BF6-B30C94F87B54}"/>
              </a:ext>
            </a:extLst>
          </p:cNvPr>
          <p:cNvSpPr txBox="1"/>
          <p:nvPr/>
        </p:nvSpPr>
        <p:spPr>
          <a:xfrm>
            <a:off x="6781551" y="6449419"/>
            <a:ext cx="2412954" cy="276999"/>
          </a:xfrm>
          <a:prstGeom prst="rect">
            <a:avLst/>
          </a:prstGeom>
          <a:noFill/>
        </p:spPr>
        <p:txBody>
          <a:bodyPr wrap="square" rtlCol="0">
            <a:spAutoFit/>
          </a:bodyPr>
          <a:lstStyle/>
          <a:p>
            <a:r>
              <a:rPr lang="en-GB" sz="1200" dirty="0"/>
              <a:t>Stage 5: Graduation; Success</a:t>
            </a:r>
          </a:p>
        </p:txBody>
      </p:sp>
      <p:sp>
        <p:nvSpPr>
          <p:cNvPr id="20" name="TextBox 19">
            <a:extLst>
              <a:ext uri="{FF2B5EF4-FFF2-40B4-BE49-F238E27FC236}">
                <a16:creationId xmlns:a16="http://schemas.microsoft.com/office/drawing/2014/main" id="{5DA8D8DE-CC91-9446-96D5-9AFC123EBDEF}"/>
              </a:ext>
            </a:extLst>
          </p:cNvPr>
          <p:cNvSpPr txBox="1"/>
          <p:nvPr/>
        </p:nvSpPr>
        <p:spPr>
          <a:xfrm>
            <a:off x="103256" y="4568310"/>
            <a:ext cx="2768034" cy="1754326"/>
          </a:xfrm>
          <a:prstGeom prst="rect">
            <a:avLst/>
          </a:prstGeom>
          <a:noFill/>
        </p:spPr>
        <p:txBody>
          <a:bodyPr wrap="square" rtlCol="0">
            <a:spAutoFit/>
          </a:bodyPr>
          <a:lstStyle/>
          <a:p>
            <a:r>
              <a:rPr lang="en-GB" dirty="0"/>
              <a:t>This is my interpretation of my journey through university so far, using colour to depict emotions in the theme of stage lighting</a:t>
            </a:r>
          </a:p>
        </p:txBody>
      </p:sp>
    </p:spTree>
    <p:extLst>
      <p:ext uri="{BB962C8B-B14F-4D97-AF65-F5344CB8AC3E}">
        <p14:creationId xmlns:p14="http://schemas.microsoft.com/office/powerpoint/2010/main" val="1100438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EC3BBC63-DC19-41B8-AB81-E30CC21AEB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4" name="Picture 13">
            <a:extLst>
              <a:ext uri="{FF2B5EF4-FFF2-40B4-BE49-F238E27FC236}">
                <a16:creationId xmlns:a16="http://schemas.microsoft.com/office/drawing/2014/main" id="{387CAEF2-F22C-4F37-B4E4-C70558C0BC1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D69225D8-ABB9-2E43-8D2F-3C902606A617}"/>
              </a:ext>
            </a:extLst>
          </p:cNvPr>
          <p:cNvSpPr>
            <a:spLocks noGrp="1"/>
          </p:cNvSpPr>
          <p:nvPr>
            <p:ph type="title"/>
          </p:nvPr>
        </p:nvSpPr>
        <p:spPr>
          <a:xfrm>
            <a:off x="8536277" y="673240"/>
            <a:ext cx="3031524" cy="3446373"/>
          </a:xfrm>
          <a:noFill/>
          <a:ln w="19050">
            <a:noFill/>
            <a:prstDash val="dash"/>
          </a:ln>
        </p:spPr>
        <p:txBody>
          <a:bodyPr vert="horz" lIns="91440" tIns="45720" rIns="91440" bIns="45720" rtlCol="0" anchor="b">
            <a:normAutofit/>
          </a:bodyPr>
          <a:lstStyle/>
          <a:p>
            <a:pPr algn="l"/>
            <a:r>
              <a:rPr lang="en-US" sz="4800" dirty="0"/>
              <a:t>My own use of light</a:t>
            </a:r>
          </a:p>
        </p:txBody>
      </p:sp>
      <p:sp>
        <p:nvSpPr>
          <p:cNvPr id="16" name="Rectangle 15">
            <a:extLst>
              <a:ext uri="{FF2B5EF4-FFF2-40B4-BE49-F238E27FC236}">
                <a16:creationId xmlns:a16="http://schemas.microsoft.com/office/drawing/2014/main" id="{2DF2D01C-5CF9-4B15-A892-30697AEC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77058AA-32F4-4742-B1B0-88DB21689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961243"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BF17B968-EB3E-5642-8D9E-0DD0B6206914}"/>
              </a:ext>
            </a:extLst>
          </p:cNvPr>
          <p:cNvPicPr>
            <a:picLocks noChangeAspect="1"/>
          </p:cNvPicPr>
          <p:nvPr/>
        </p:nvPicPr>
        <p:blipFill rotWithShape="1">
          <a:blip r:embed="rId4"/>
          <a:srcRect l="10616" r="9336" b="-4"/>
          <a:stretch/>
        </p:blipFill>
        <p:spPr>
          <a:xfrm>
            <a:off x="471999" y="488844"/>
            <a:ext cx="3763204" cy="3526040"/>
          </a:xfrm>
          <a:prstGeom prst="rect">
            <a:avLst/>
          </a:prstGeom>
        </p:spPr>
      </p:pic>
      <p:sp>
        <p:nvSpPr>
          <p:cNvPr id="20" name="Round Single Corner Rectangle 17">
            <a:extLst>
              <a:ext uri="{FF2B5EF4-FFF2-40B4-BE49-F238E27FC236}">
                <a16:creationId xmlns:a16="http://schemas.microsoft.com/office/drawing/2014/main" id="{7DC42F66-81D5-4D45-9058-31DB09162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832" y="488845"/>
            <a:ext cx="1948749" cy="2008888"/>
          </a:xfrm>
          <a:prstGeom prst="round1Rect">
            <a:avLst>
              <a:gd name="adj" fmla="val 11295"/>
            </a:avLst>
          </a:prstGeom>
          <a:solidFill>
            <a:schemeClr val="accent6">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 Single Corner Rectangle 16">
            <a:extLst>
              <a:ext uri="{FF2B5EF4-FFF2-40B4-BE49-F238E27FC236}">
                <a16:creationId xmlns:a16="http://schemas.microsoft.com/office/drawing/2014/main" id="{24021E8D-5E17-4D2F-8DD8-CB5950195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817950" y="4158358"/>
            <a:ext cx="2417253" cy="1840846"/>
          </a:xfrm>
          <a:prstGeom prst="round1Rect">
            <a:avLst>
              <a:gd name="adj" fmla="val 11295"/>
            </a:avLst>
          </a:prstGeom>
          <a:solidFill>
            <a:schemeClr val="accent5">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on stage&#10;&#10;Description automatically generated with low confidence">
            <a:extLst>
              <a:ext uri="{FF2B5EF4-FFF2-40B4-BE49-F238E27FC236}">
                <a16:creationId xmlns:a16="http://schemas.microsoft.com/office/drawing/2014/main" id="{35E9041F-AD14-CB44-8B21-2F91DCD9CD05}"/>
              </a:ext>
            </a:extLst>
          </p:cNvPr>
          <p:cNvPicPr>
            <a:picLocks noChangeAspect="1"/>
          </p:cNvPicPr>
          <p:nvPr/>
        </p:nvPicPr>
        <p:blipFill rotWithShape="1">
          <a:blip r:embed="rId5"/>
          <a:srcRect l="12257" r="25863" b="-4"/>
          <a:stretch/>
        </p:blipFill>
        <p:spPr>
          <a:xfrm>
            <a:off x="4401832" y="2669286"/>
            <a:ext cx="3060318" cy="3709330"/>
          </a:xfrm>
          <a:prstGeom prst="rect">
            <a:avLst/>
          </a:prstGeom>
        </p:spPr>
      </p:pic>
      <p:sp>
        <p:nvSpPr>
          <p:cNvPr id="8" name="TextBox 7">
            <a:extLst>
              <a:ext uri="{FF2B5EF4-FFF2-40B4-BE49-F238E27FC236}">
                <a16:creationId xmlns:a16="http://schemas.microsoft.com/office/drawing/2014/main" id="{0035BFD3-810F-D041-9446-D8E671F5EB87}"/>
              </a:ext>
            </a:extLst>
          </p:cNvPr>
          <p:cNvSpPr txBox="1"/>
          <p:nvPr/>
        </p:nvSpPr>
        <p:spPr>
          <a:xfrm>
            <a:off x="4401832" y="536714"/>
            <a:ext cx="2058345" cy="1815882"/>
          </a:xfrm>
          <a:prstGeom prst="rect">
            <a:avLst/>
          </a:prstGeom>
          <a:noFill/>
        </p:spPr>
        <p:txBody>
          <a:bodyPr wrap="square" rtlCol="0">
            <a:spAutoFit/>
          </a:bodyPr>
          <a:lstStyle/>
          <a:p>
            <a:r>
              <a:rPr lang="en-GB" sz="1600" dirty="0"/>
              <a:t>I was filming an interrogation scene, so along with my bright LED lights common in scenes like this, I also use red. </a:t>
            </a:r>
          </a:p>
        </p:txBody>
      </p:sp>
      <p:sp>
        <p:nvSpPr>
          <p:cNvPr id="9" name="TextBox 8">
            <a:extLst>
              <a:ext uri="{FF2B5EF4-FFF2-40B4-BE49-F238E27FC236}">
                <a16:creationId xmlns:a16="http://schemas.microsoft.com/office/drawing/2014/main" id="{811F2E3E-A9ED-FB42-AC04-6DB0CF9A6BE4}"/>
              </a:ext>
            </a:extLst>
          </p:cNvPr>
          <p:cNvSpPr txBox="1"/>
          <p:nvPr/>
        </p:nvSpPr>
        <p:spPr>
          <a:xfrm>
            <a:off x="1817950" y="4158358"/>
            <a:ext cx="2417253" cy="1569660"/>
          </a:xfrm>
          <a:prstGeom prst="rect">
            <a:avLst/>
          </a:prstGeom>
          <a:noFill/>
        </p:spPr>
        <p:txBody>
          <a:bodyPr wrap="square" rtlCol="0">
            <a:spAutoFit/>
          </a:bodyPr>
          <a:lstStyle/>
          <a:p>
            <a:r>
              <a:rPr lang="en-GB" sz="1600" dirty="0"/>
              <a:t>Red indicates danger, and the nature of this scene was to inflict fear and tension, so the use of a red light was a perfect choice.</a:t>
            </a:r>
          </a:p>
        </p:txBody>
      </p:sp>
    </p:spTree>
    <p:extLst>
      <p:ext uri="{BB962C8B-B14F-4D97-AF65-F5344CB8AC3E}">
        <p14:creationId xmlns:p14="http://schemas.microsoft.com/office/powerpoint/2010/main" val="40806509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9F237-EA92-1841-B46F-B7552C1188B3}"/>
              </a:ext>
            </a:extLst>
          </p:cNvPr>
          <p:cNvSpPr>
            <a:spLocks noGrp="1"/>
          </p:cNvSpPr>
          <p:nvPr>
            <p:ph type="title"/>
          </p:nvPr>
        </p:nvSpPr>
        <p:spPr/>
        <p:txBody>
          <a:bodyPr/>
          <a:lstStyle/>
          <a:p>
            <a:r>
              <a:rPr lang="en-GB" dirty="0"/>
              <a:t>Lighting Design on stage</a:t>
            </a:r>
          </a:p>
        </p:txBody>
      </p:sp>
      <p:sp>
        <p:nvSpPr>
          <p:cNvPr id="4" name="TextBox 3">
            <a:extLst>
              <a:ext uri="{FF2B5EF4-FFF2-40B4-BE49-F238E27FC236}">
                <a16:creationId xmlns:a16="http://schemas.microsoft.com/office/drawing/2014/main" id="{A2095693-083E-F448-9EA6-F123155843C8}"/>
              </a:ext>
            </a:extLst>
          </p:cNvPr>
          <p:cNvSpPr txBox="1"/>
          <p:nvPr/>
        </p:nvSpPr>
        <p:spPr>
          <a:xfrm>
            <a:off x="222738" y="1735015"/>
            <a:ext cx="6225359" cy="4801314"/>
          </a:xfrm>
          <a:prstGeom prst="rect">
            <a:avLst/>
          </a:prstGeom>
          <a:noFill/>
        </p:spPr>
        <p:txBody>
          <a:bodyPr wrap="square" rtlCol="0">
            <a:spAutoFit/>
          </a:bodyPr>
          <a:lstStyle/>
          <a:p>
            <a:r>
              <a:rPr lang="en-GB" dirty="0"/>
              <a:t>Stage lighting and film lighting have many of the same principles, however stage lighting has a few differences. When we light a film, it’s often to emulate either the illusion of natural light, house lights maybe, or it’s to enhance street lights from the outside, perhaps using a shade of red to depict a busy street and the reflection of the traffic lights.</a:t>
            </a:r>
          </a:p>
          <a:p>
            <a:endParaRPr lang="en-GB" dirty="0"/>
          </a:p>
          <a:p>
            <a:r>
              <a:rPr lang="en-GB" dirty="0"/>
              <a:t>Stage lighting can be used in the same way but they have other things to consider when designing scenes, such as movement of the lighting and timed sequences.</a:t>
            </a:r>
          </a:p>
          <a:p>
            <a:endParaRPr lang="en-GB" dirty="0"/>
          </a:p>
          <a:p>
            <a:r>
              <a:rPr lang="en-GB" dirty="0"/>
              <a:t>On stage the Lighting Designer may use two spot lights to give the sense of parallel action, something not necessary in film because scenes are edited in a way to portray this.</a:t>
            </a:r>
          </a:p>
        </p:txBody>
      </p:sp>
      <p:sp>
        <p:nvSpPr>
          <p:cNvPr id="5" name="TextBox 4">
            <a:extLst>
              <a:ext uri="{FF2B5EF4-FFF2-40B4-BE49-F238E27FC236}">
                <a16:creationId xmlns:a16="http://schemas.microsoft.com/office/drawing/2014/main" id="{29E2799D-F2E4-C34E-9393-E8A5509D892A}"/>
              </a:ext>
            </a:extLst>
          </p:cNvPr>
          <p:cNvSpPr txBox="1"/>
          <p:nvPr/>
        </p:nvSpPr>
        <p:spPr>
          <a:xfrm>
            <a:off x="7315200" y="1896207"/>
            <a:ext cx="4314093" cy="2400657"/>
          </a:xfrm>
          <a:prstGeom prst="rect">
            <a:avLst/>
          </a:prstGeom>
          <a:noFill/>
        </p:spPr>
        <p:txBody>
          <a:bodyPr wrap="square" rtlCol="0">
            <a:spAutoFit/>
          </a:bodyPr>
          <a:lstStyle/>
          <a:p>
            <a:r>
              <a:rPr lang="en-GB" i="1" dirty="0">
                <a:solidFill>
                  <a:srgbClr val="35D9A4"/>
                </a:solidFill>
              </a:rPr>
              <a:t>Goals of Lighting Design</a:t>
            </a:r>
          </a:p>
          <a:p>
            <a:endParaRPr lang="en-GB" i="1" dirty="0">
              <a:solidFill>
                <a:srgbClr val="35D9A4"/>
              </a:solidFill>
            </a:endParaRPr>
          </a:p>
          <a:p>
            <a:pPr marL="342900" indent="-342900">
              <a:buFont typeface="+mj-lt"/>
              <a:buAutoNum type="arabicPeriod"/>
            </a:pPr>
            <a:r>
              <a:rPr lang="en-GB" sz="1600" dirty="0">
                <a:solidFill>
                  <a:srgbClr val="35D9A4"/>
                </a:solidFill>
              </a:rPr>
              <a:t>Enabling actors to be seen</a:t>
            </a:r>
          </a:p>
          <a:p>
            <a:pPr marL="342900" indent="-342900">
              <a:buFont typeface="+mj-lt"/>
              <a:buAutoNum type="arabicPeriod"/>
            </a:pPr>
            <a:r>
              <a:rPr lang="en-GB" sz="1600" dirty="0">
                <a:solidFill>
                  <a:srgbClr val="35D9A4"/>
                </a:solidFill>
              </a:rPr>
              <a:t>Directing the focus</a:t>
            </a:r>
          </a:p>
          <a:p>
            <a:pPr marL="342900" indent="-342900">
              <a:buFont typeface="+mj-lt"/>
              <a:buAutoNum type="arabicPeriod"/>
            </a:pPr>
            <a:r>
              <a:rPr lang="en-GB" sz="1600" dirty="0">
                <a:solidFill>
                  <a:srgbClr val="35D9A4"/>
                </a:solidFill>
              </a:rPr>
              <a:t>Setting</a:t>
            </a:r>
          </a:p>
          <a:p>
            <a:pPr marL="800100" lvl="1" indent="-342900">
              <a:buFont typeface="+mj-lt"/>
              <a:buAutoNum type="arabicPeriod"/>
            </a:pPr>
            <a:r>
              <a:rPr lang="en-GB" sz="1600" dirty="0">
                <a:solidFill>
                  <a:srgbClr val="35D9A4"/>
                </a:solidFill>
              </a:rPr>
              <a:t>Location</a:t>
            </a:r>
          </a:p>
          <a:p>
            <a:pPr marL="800100" lvl="1" indent="-342900">
              <a:buFont typeface="+mj-lt"/>
              <a:buAutoNum type="arabicPeriod"/>
            </a:pPr>
            <a:r>
              <a:rPr lang="en-GB" sz="1600" dirty="0">
                <a:solidFill>
                  <a:srgbClr val="35D9A4"/>
                </a:solidFill>
              </a:rPr>
              <a:t>Season/Time od day</a:t>
            </a:r>
          </a:p>
          <a:p>
            <a:pPr marL="800100" lvl="1" indent="-342900">
              <a:buFont typeface="+mj-lt"/>
              <a:buAutoNum type="arabicPeriod"/>
            </a:pPr>
            <a:r>
              <a:rPr lang="en-GB" sz="1600" dirty="0">
                <a:solidFill>
                  <a:srgbClr val="35D9A4"/>
                </a:solidFill>
              </a:rPr>
              <a:t>Environment</a:t>
            </a:r>
          </a:p>
          <a:p>
            <a:pPr marL="800100" lvl="1" indent="-342900">
              <a:buFont typeface="+mj-lt"/>
              <a:buAutoNum type="arabicPeriod"/>
            </a:pPr>
            <a:r>
              <a:rPr lang="en-GB" sz="1600" dirty="0">
                <a:solidFill>
                  <a:srgbClr val="35D9A4"/>
                </a:solidFill>
              </a:rPr>
              <a:t>Mood/Atmosphere</a:t>
            </a:r>
          </a:p>
        </p:txBody>
      </p:sp>
      <p:sp>
        <p:nvSpPr>
          <p:cNvPr id="6" name="TextBox 5">
            <a:extLst>
              <a:ext uri="{FF2B5EF4-FFF2-40B4-BE49-F238E27FC236}">
                <a16:creationId xmlns:a16="http://schemas.microsoft.com/office/drawing/2014/main" id="{9F592548-7A3D-C54C-BC41-D67815F5C41B}"/>
              </a:ext>
            </a:extLst>
          </p:cNvPr>
          <p:cNvSpPr txBox="1"/>
          <p:nvPr/>
        </p:nvSpPr>
        <p:spPr>
          <a:xfrm>
            <a:off x="9364009" y="4581535"/>
            <a:ext cx="3062452" cy="2339102"/>
          </a:xfrm>
          <a:prstGeom prst="rect">
            <a:avLst/>
          </a:prstGeom>
          <a:noFill/>
        </p:spPr>
        <p:txBody>
          <a:bodyPr wrap="square" rtlCol="0">
            <a:spAutoFit/>
          </a:bodyPr>
          <a:lstStyle/>
          <a:p>
            <a:r>
              <a:rPr lang="en-GB" sz="1600" i="1" dirty="0">
                <a:solidFill>
                  <a:srgbClr val="C8871A"/>
                </a:solidFill>
              </a:rPr>
              <a:t>Other tools the LD uses</a:t>
            </a:r>
          </a:p>
          <a:p>
            <a:endParaRPr lang="en-GB" sz="1600" i="1" dirty="0">
              <a:solidFill>
                <a:srgbClr val="C8871A"/>
              </a:solidFill>
            </a:endParaRPr>
          </a:p>
          <a:p>
            <a:pPr marL="342900" indent="-342900">
              <a:buFont typeface="+mj-lt"/>
              <a:buAutoNum type="arabicPeriod"/>
              <a:defRPr/>
            </a:pPr>
            <a:r>
              <a:rPr lang="en-US" altLang="en-US" sz="1600" dirty="0">
                <a:solidFill>
                  <a:srgbClr val="C8871A"/>
                </a:solidFill>
              </a:rPr>
              <a:t>Focus</a:t>
            </a:r>
          </a:p>
          <a:p>
            <a:pPr marL="342900" indent="-342900">
              <a:buFont typeface="+mj-lt"/>
              <a:buAutoNum type="arabicPeriod"/>
              <a:defRPr/>
            </a:pPr>
            <a:r>
              <a:rPr lang="en-US" altLang="en-US" sz="1600" dirty="0">
                <a:solidFill>
                  <a:srgbClr val="C8871A"/>
                </a:solidFill>
              </a:rPr>
              <a:t>Angle</a:t>
            </a:r>
          </a:p>
          <a:p>
            <a:pPr marL="342900" indent="-342900">
              <a:buFont typeface="+mj-lt"/>
              <a:buAutoNum type="arabicPeriod"/>
              <a:defRPr/>
            </a:pPr>
            <a:r>
              <a:rPr lang="en-US" altLang="en-US" sz="1600" dirty="0">
                <a:solidFill>
                  <a:srgbClr val="C8871A"/>
                </a:solidFill>
              </a:rPr>
              <a:t>Intensity</a:t>
            </a:r>
          </a:p>
          <a:p>
            <a:pPr marL="342900" indent="-342900">
              <a:buFont typeface="+mj-lt"/>
              <a:buAutoNum type="arabicPeriod"/>
              <a:defRPr/>
            </a:pPr>
            <a:r>
              <a:rPr lang="en-US" altLang="en-US" sz="1600" dirty="0">
                <a:solidFill>
                  <a:srgbClr val="C8871A"/>
                </a:solidFill>
              </a:rPr>
              <a:t>Quality</a:t>
            </a:r>
          </a:p>
          <a:p>
            <a:pPr marL="342900" indent="-342900">
              <a:buFont typeface="+mj-lt"/>
              <a:buAutoNum type="arabicPeriod"/>
              <a:defRPr/>
            </a:pPr>
            <a:r>
              <a:rPr lang="en-US" altLang="en-US" sz="1600" dirty="0">
                <a:solidFill>
                  <a:srgbClr val="C8871A"/>
                </a:solidFill>
              </a:rPr>
              <a:t>Color</a:t>
            </a:r>
          </a:p>
          <a:p>
            <a:pPr marL="342900" indent="-342900">
              <a:buFont typeface="+mj-lt"/>
              <a:buAutoNum type="arabicPeriod"/>
              <a:defRPr/>
            </a:pPr>
            <a:r>
              <a:rPr lang="en-US" altLang="en-US" sz="1600" dirty="0">
                <a:solidFill>
                  <a:srgbClr val="C8871A"/>
                </a:solidFill>
              </a:rPr>
              <a:t>Movement</a:t>
            </a:r>
          </a:p>
          <a:p>
            <a:endParaRPr lang="en-GB" sz="1600" i="1" dirty="0"/>
          </a:p>
        </p:txBody>
      </p:sp>
    </p:spTree>
    <p:extLst>
      <p:ext uri="{BB962C8B-B14F-4D97-AF65-F5344CB8AC3E}">
        <p14:creationId xmlns:p14="http://schemas.microsoft.com/office/powerpoint/2010/main" val="3053083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89177-3093-5241-8911-AC577CC6C4DC}"/>
              </a:ext>
            </a:extLst>
          </p:cNvPr>
          <p:cNvSpPr>
            <a:spLocks noGrp="1"/>
          </p:cNvSpPr>
          <p:nvPr>
            <p:ph type="title"/>
          </p:nvPr>
        </p:nvSpPr>
        <p:spPr>
          <a:xfrm>
            <a:off x="2790199" y="154617"/>
            <a:ext cx="8610600" cy="1293028"/>
          </a:xfrm>
        </p:spPr>
        <p:txBody>
          <a:bodyPr/>
          <a:lstStyle/>
          <a:p>
            <a:r>
              <a:rPr lang="en-GB" dirty="0"/>
              <a:t>Lighting Angles</a:t>
            </a:r>
          </a:p>
        </p:txBody>
      </p:sp>
      <p:pic>
        <p:nvPicPr>
          <p:cNvPr id="3074" name="Picture 2" descr="12 Photography Lighting Facts You Should Know">
            <a:extLst>
              <a:ext uri="{FF2B5EF4-FFF2-40B4-BE49-F238E27FC236}">
                <a16:creationId xmlns:a16="http://schemas.microsoft.com/office/drawing/2014/main" id="{D28AF848-95CA-724B-9349-0A7889D545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128" t="1555" r="16468" b="-1555"/>
          <a:stretch/>
        </p:blipFill>
        <p:spPr bwMode="auto">
          <a:xfrm>
            <a:off x="763170" y="1347381"/>
            <a:ext cx="1742590" cy="1863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EE6D9A7-85F1-C743-97DB-36239B4A3C58}"/>
              </a:ext>
            </a:extLst>
          </p:cNvPr>
          <p:cNvSpPr txBox="1"/>
          <p:nvPr/>
        </p:nvSpPr>
        <p:spPr>
          <a:xfrm>
            <a:off x="694276" y="3101253"/>
            <a:ext cx="2261407" cy="584775"/>
          </a:xfrm>
          <a:prstGeom prst="rect">
            <a:avLst/>
          </a:prstGeom>
          <a:noFill/>
        </p:spPr>
        <p:txBody>
          <a:bodyPr wrap="square" rtlCol="0">
            <a:spAutoFit/>
          </a:bodyPr>
          <a:lstStyle/>
          <a:p>
            <a:r>
              <a:rPr lang="en-GB" sz="1600" dirty="0"/>
              <a:t>Front Light – Makes objects looks flat</a:t>
            </a:r>
          </a:p>
        </p:txBody>
      </p:sp>
      <p:pic>
        <p:nvPicPr>
          <p:cNvPr id="3078" name="Picture 6" descr="Spire Lighting Design): The strong toplight illuminating the standing actor  makes him a strong element, even though his shoulders an… | The legend of  sleepy hollow">
            <a:extLst>
              <a:ext uri="{FF2B5EF4-FFF2-40B4-BE49-F238E27FC236}">
                <a16:creationId xmlns:a16="http://schemas.microsoft.com/office/drawing/2014/main" id="{0BB2506D-CCB3-B24A-8F47-C461628E18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6469"/>
          <a:stretch/>
        </p:blipFill>
        <p:spPr bwMode="auto">
          <a:xfrm>
            <a:off x="850852" y="3918633"/>
            <a:ext cx="1742590" cy="217018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C29C4A9-9BB9-264B-BA59-05D2E09A9CD3}"/>
              </a:ext>
            </a:extLst>
          </p:cNvPr>
          <p:cNvSpPr txBox="1"/>
          <p:nvPr/>
        </p:nvSpPr>
        <p:spPr>
          <a:xfrm>
            <a:off x="763170" y="6182372"/>
            <a:ext cx="2123621" cy="584775"/>
          </a:xfrm>
          <a:prstGeom prst="rect">
            <a:avLst/>
          </a:prstGeom>
          <a:noFill/>
        </p:spPr>
        <p:txBody>
          <a:bodyPr wrap="square" rtlCol="0">
            <a:spAutoFit/>
          </a:bodyPr>
          <a:lstStyle/>
          <a:p>
            <a:r>
              <a:rPr lang="en-GB" sz="1600" dirty="0"/>
              <a:t>Top Light – Directly above performer</a:t>
            </a:r>
          </a:p>
        </p:txBody>
      </p:sp>
      <p:pic>
        <p:nvPicPr>
          <p:cNvPr id="3080" name="Picture 8" descr="Αποτέλεσμα εικόνας για side lighting theatre | Lighting design theatre, Stage  lighting design, Scenic design">
            <a:extLst>
              <a:ext uri="{FF2B5EF4-FFF2-40B4-BE49-F238E27FC236}">
                <a16:creationId xmlns:a16="http://schemas.microsoft.com/office/drawing/2014/main" id="{3EBD424A-868F-6F4E-99B4-FB3F0BB0F53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613" t="32265"/>
          <a:stretch/>
        </p:blipFill>
        <p:spPr bwMode="auto">
          <a:xfrm>
            <a:off x="4104547" y="1347381"/>
            <a:ext cx="2603583" cy="175387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7194623-001C-BE45-A948-83B98E98B8A1}"/>
              </a:ext>
            </a:extLst>
          </p:cNvPr>
          <p:cNvSpPr txBox="1"/>
          <p:nvPr/>
        </p:nvSpPr>
        <p:spPr>
          <a:xfrm>
            <a:off x="3729062" y="3130072"/>
            <a:ext cx="3779948" cy="584775"/>
          </a:xfrm>
          <a:prstGeom prst="rect">
            <a:avLst/>
          </a:prstGeom>
          <a:noFill/>
        </p:spPr>
        <p:txBody>
          <a:bodyPr wrap="square" rtlCol="0">
            <a:spAutoFit/>
          </a:bodyPr>
          <a:lstStyle/>
          <a:p>
            <a:r>
              <a:rPr lang="en-GB" sz="1600" dirty="0"/>
              <a:t>Side Light – Used to sculpt bodies. Predominantly in Dance/Musicals</a:t>
            </a:r>
          </a:p>
        </p:txBody>
      </p:sp>
      <p:pic>
        <p:nvPicPr>
          <p:cNvPr id="3082" name="Picture 10" descr="Frank Göllisch on Twitter: &quot;@helenefischer #arena #tour 17 #stage #live  #singer #black #shiny #leather #tights #nice #bodyshape #inshape #trained  #fit #fitness #sixpack #sexy #girl #winner #pose #leather #skirt #strong # backlight #silhoutte #posing -">
            <a:extLst>
              <a:ext uri="{FF2B5EF4-FFF2-40B4-BE49-F238E27FC236}">
                <a16:creationId xmlns:a16="http://schemas.microsoft.com/office/drawing/2014/main" id="{D1C4B5F3-616A-064C-B352-F43273C96F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54683" y="4072420"/>
            <a:ext cx="1491579" cy="207190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18C88C6-4219-EF4A-B777-E1F7A0C555FA}"/>
              </a:ext>
            </a:extLst>
          </p:cNvPr>
          <p:cNvSpPr txBox="1"/>
          <p:nvPr/>
        </p:nvSpPr>
        <p:spPr>
          <a:xfrm>
            <a:off x="4079807" y="6144246"/>
            <a:ext cx="3078458" cy="584775"/>
          </a:xfrm>
          <a:prstGeom prst="rect">
            <a:avLst/>
          </a:prstGeom>
          <a:noFill/>
        </p:spPr>
        <p:txBody>
          <a:bodyPr wrap="square" rtlCol="0">
            <a:spAutoFit/>
          </a:bodyPr>
          <a:lstStyle/>
          <a:p>
            <a:r>
              <a:rPr lang="en-GB" sz="1600" dirty="0"/>
              <a:t>Backlight – Either directly behind or at an angle</a:t>
            </a:r>
          </a:p>
        </p:txBody>
      </p:sp>
      <p:pic>
        <p:nvPicPr>
          <p:cNvPr id="3084" name="Picture 12" descr="Lighting with a Gauze / Scrim - Theatrecrafts.com">
            <a:extLst>
              <a:ext uri="{FF2B5EF4-FFF2-40B4-BE49-F238E27FC236}">
                <a16:creationId xmlns:a16="http://schemas.microsoft.com/office/drawing/2014/main" id="{B2FE5BE7-3C91-994E-A7D8-19B96CB639D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57874" y="1376200"/>
            <a:ext cx="2633442" cy="175387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814AF13-531F-B74C-AEC7-58A63C395A54}"/>
              </a:ext>
            </a:extLst>
          </p:cNvPr>
          <p:cNvSpPr txBox="1"/>
          <p:nvPr/>
        </p:nvSpPr>
        <p:spPr>
          <a:xfrm>
            <a:off x="7910718" y="3149922"/>
            <a:ext cx="4281282" cy="584775"/>
          </a:xfrm>
          <a:prstGeom prst="rect">
            <a:avLst/>
          </a:prstGeom>
          <a:noFill/>
        </p:spPr>
        <p:txBody>
          <a:bodyPr wrap="square" rtlCol="0">
            <a:spAutoFit/>
          </a:bodyPr>
          <a:lstStyle/>
          <a:p>
            <a:r>
              <a:rPr lang="en-GB" sz="1600" dirty="0"/>
              <a:t>Silhouette – Either lighting directly behind performer or the surface behind them</a:t>
            </a:r>
          </a:p>
        </p:txBody>
      </p:sp>
      <p:pic>
        <p:nvPicPr>
          <p:cNvPr id="3086" name="Picture 14" descr="Light from Below - STAGE 1 CREATIVE ARTS">
            <a:extLst>
              <a:ext uri="{FF2B5EF4-FFF2-40B4-BE49-F238E27FC236}">
                <a16:creationId xmlns:a16="http://schemas.microsoft.com/office/drawing/2014/main" id="{4BE5EB08-89C5-2141-B8D9-BF10DABE3A9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457992" y="3978865"/>
            <a:ext cx="1491579" cy="210995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C60840B-8C7F-D14B-931E-5CEEC4A6333E}"/>
              </a:ext>
            </a:extLst>
          </p:cNvPr>
          <p:cNvSpPr txBox="1"/>
          <p:nvPr/>
        </p:nvSpPr>
        <p:spPr>
          <a:xfrm>
            <a:off x="8701918" y="6089984"/>
            <a:ext cx="2698881" cy="584775"/>
          </a:xfrm>
          <a:prstGeom prst="rect">
            <a:avLst/>
          </a:prstGeom>
          <a:noFill/>
        </p:spPr>
        <p:txBody>
          <a:bodyPr wrap="square" rtlCol="0">
            <a:spAutoFit/>
          </a:bodyPr>
          <a:lstStyle/>
          <a:p>
            <a:r>
              <a:rPr lang="en-GB" sz="1600" dirty="0"/>
              <a:t>Lighting from below – Good for evil characters</a:t>
            </a:r>
          </a:p>
        </p:txBody>
      </p:sp>
      <p:sp>
        <p:nvSpPr>
          <p:cNvPr id="3" name="TextBox 2">
            <a:extLst>
              <a:ext uri="{FF2B5EF4-FFF2-40B4-BE49-F238E27FC236}">
                <a16:creationId xmlns:a16="http://schemas.microsoft.com/office/drawing/2014/main" id="{DAE95FC2-F7DE-D04F-B5B9-D14CEA10B31D}"/>
              </a:ext>
            </a:extLst>
          </p:cNvPr>
          <p:cNvSpPr txBox="1"/>
          <p:nvPr/>
        </p:nvSpPr>
        <p:spPr>
          <a:xfrm>
            <a:off x="10401548" y="5827207"/>
            <a:ext cx="1096046" cy="261610"/>
          </a:xfrm>
          <a:prstGeom prst="rect">
            <a:avLst/>
          </a:prstGeom>
          <a:noFill/>
        </p:spPr>
        <p:txBody>
          <a:bodyPr wrap="square" rtlCol="0">
            <a:spAutoFit/>
          </a:bodyPr>
          <a:lstStyle/>
          <a:p>
            <a:r>
              <a:rPr lang="en-GB" sz="1100" dirty="0"/>
              <a:t>(Anon., n.d.)</a:t>
            </a:r>
          </a:p>
        </p:txBody>
      </p:sp>
      <p:sp>
        <p:nvSpPr>
          <p:cNvPr id="10" name="TextBox 9">
            <a:extLst>
              <a:ext uri="{FF2B5EF4-FFF2-40B4-BE49-F238E27FC236}">
                <a16:creationId xmlns:a16="http://schemas.microsoft.com/office/drawing/2014/main" id="{F0608BB0-49C1-B248-9DBB-118B01D85899}"/>
              </a:ext>
            </a:extLst>
          </p:cNvPr>
          <p:cNvSpPr txBox="1"/>
          <p:nvPr/>
        </p:nvSpPr>
        <p:spPr>
          <a:xfrm>
            <a:off x="4906751" y="5908629"/>
            <a:ext cx="1370782" cy="261610"/>
          </a:xfrm>
          <a:prstGeom prst="rect">
            <a:avLst/>
          </a:prstGeom>
          <a:noFill/>
        </p:spPr>
        <p:txBody>
          <a:bodyPr wrap="square" rtlCol="0">
            <a:spAutoFit/>
          </a:bodyPr>
          <a:lstStyle/>
          <a:p>
            <a:r>
              <a:rPr lang="en-GB" sz="1100" dirty="0">
                <a:highlight>
                  <a:srgbClr val="000000"/>
                </a:highlight>
              </a:rPr>
              <a:t>(</a:t>
            </a:r>
            <a:r>
              <a:rPr lang="en-GB" sz="1100" dirty="0" err="1">
                <a:highlight>
                  <a:srgbClr val="000000"/>
                </a:highlight>
              </a:rPr>
              <a:t>Gollisch</a:t>
            </a:r>
            <a:r>
              <a:rPr lang="en-GB" sz="1100" dirty="0">
                <a:highlight>
                  <a:srgbClr val="000000"/>
                </a:highlight>
              </a:rPr>
              <a:t>, 2018)</a:t>
            </a:r>
          </a:p>
        </p:txBody>
      </p:sp>
      <p:sp>
        <p:nvSpPr>
          <p:cNvPr id="11" name="TextBox 10">
            <a:extLst>
              <a:ext uri="{FF2B5EF4-FFF2-40B4-BE49-F238E27FC236}">
                <a16:creationId xmlns:a16="http://schemas.microsoft.com/office/drawing/2014/main" id="{DB21F007-D752-5146-8FA2-283A66D1A614}"/>
              </a:ext>
            </a:extLst>
          </p:cNvPr>
          <p:cNvSpPr txBox="1"/>
          <p:nvPr/>
        </p:nvSpPr>
        <p:spPr>
          <a:xfrm>
            <a:off x="1446433" y="5867247"/>
            <a:ext cx="1367729" cy="276999"/>
          </a:xfrm>
          <a:prstGeom prst="rect">
            <a:avLst/>
          </a:prstGeom>
          <a:noFill/>
        </p:spPr>
        <p:txBody>
          <a:bodyPr wrap="square" rtlCol="0">
            <a:spAutoFit/>
          </a:bodyPr>
          <a:lstStyle/>
          <a:p>
            <a:r>
              <a:rPr lang="en-GB" sz="1200" dirty="0">
                <a:highlight>
                  <a:srgbClr val="000000"/>
                </a:highlight>
              </a:rPr>
              <a:t>(Pinterest, ND)</a:t>
            </a:r>
            <a:endParaRPr lang="en-GB" sz="1000" dirty="0">
              <a:highlight>
                <a:srgbClr val="000000"/>
              </a:highlight>
            </a:endParaRPr>
          </a:p>
        </p:txBody>
      </p:sp>
      <p:sp>
        <p:nvSpPr>
          <p:cNvPr id="18" name="TextBox 17">
            <a:extLst>
              <a:ext uri="{FF2B5EF4-FFF2-40B4-BE49-F238E27FC236}">
                <a16:creationId xmlns:a16="http://schemas.microsoft.com/office/drawing/2014/main" id="{347E7ECD-2707-0342-9730-797A1E05FCFB}"/>
              </a:ext>
            </a:extLst>
          </p:cNvPr>
          <p:cNvSpPr txBox="1"/>
          <p:nvPr/>
        </p:nvSpPr>
        <p:spPr>
          <a:xfrm>
            <a:off x="5426258" y="2812786"/>
            <a:ext cx="1367729" cy="276999"/>
          </a:xfrm>
          <a:prstGeom prst="rect">
            <a:avLst/>
          </a:prstGeom>
          <a:noFill/>
        </p:spPr>
        <p:txBody>
          <a:bodyPr wrap="square" rtlCol="0">
            <a:spAutoFit/>
          </a:bodyPr>
          <a:lstStyle/>
          <a:p>
            <a:r>
              <a:rPr lang="en-GB" sz="1200" dirty="0">
                <a:highlight>
                  <a:srgbClr val="000000"/>
                </a:highlight>
              </a:rPr>
              <a:t>(Pinterest, ND)</a:t>
            </a:r>
            <a:endParaRPr lang="en-GB" sz="1000" dirty="0">
              <a:highlight>
                <a:srgbClr val="000000"/>
              </a:highlight>
            </a:endParaRPr>
          </a:p>
        </p:txBody>
      </p:sp>
      <p:sp>
        <p:nvSpPr>
          <p:cNvPr id="19" name="TextBox 18">
            <a:extLst>
              <a:ext uri="{FF2B5EF4-FFF2-40B4-BE49-F238E27FC236}">
                <a16:creationId xmlns:a16="http://schemas.microsoft.com/office/drawing/2014/main" id="{59CDB24F-DA4D-6944-9842-06EF62938E66}"/>
              </a:ext>
            </a:extLst>
          </p:cNvPr>
          <p:cNvSpPr txBox="1"/>
          <p:nvPr/>
        </p:nvSpPr>
        <p:spPr>
          <a:xfrm>
            <a:off x="10478017" y="2812785"/>
            <a:ext cx="950813" cy="277000"/>
          </a:xfrm>
          <a:prstGeom prst="rect">
            <a:avLst/>
          </a:prstGeom>
          <a:noFill/>
        </p:spPr>
        <p:txBody>
          <a:bodyPr wrap="square" rtlCol="0">
            <a:spAutoFit/>
          </a:bodyPr>
          <a:lstStyle/>
          <a:p>
            <a:r>
              <a:rPr lang="en-GB" sz="1200" dirty="0">
                <a:highlight>
                  <a:srgbClr val="000000"/>
                </a:highlight>
              </a:rPr>
              <a:t>(</a:t>
            </a:r>
            <a:r>
              <a:rPr lang="en-GB" sz="1200" dirty="0" err="1">
                <a:highlight>
                  <a:srgbClr val="000000"/>
                </a:highlight>
              </a:rPr>
              <a:t>UoE</a:t>
            </a:r>
            <a:r>
              <a:rPr lang="en-GB" sz="1200" dirty="0">
                <a:highlight>
                  <a:srgbClr val="000000"/>
                </a:highlight>
              </a:rPr>
              <a:t>, ND)</a:t>
            </a:r>
            <a:endParaRPr lang="en-GB" sz="1000" dirty="0">
              <a:highlight>
                <a:srgbClr val="000000"/>
              </a:highlight>
            </a:endParaRPr>
          </a:p>
        </p:txBody>
      </p:sp>
      <p:sp>
        <p:nvSpPr>
          <p:cNvPr id="20" name="TextBox 19">
            <a:extLst>
              <a:ext uri="{FF2B5EF4-FFF2-40B4-BE49-F238E27FC236}">
                <a16:creationId xmlns:a16="http://schemas.microsoft.com/office/drawing/2014/main" id="{3061C36E-81CA-CD41-96A3-FCFCE3EF4F68}"/>
              </a:ext>
            </a:extLst>
          </p:cNvPr>
          <p:cNvSpPr txBox="1"/>
          <p:nvPr/>
        </p:nvSpPr>
        <p:spPr>
          <a:xfrm>
            <a:off x="1900735" y="2907324"/>
            <a:ext cx="1367729" cy="276999"/>
          </a:xfrm>
          <a:prstGeom prst="rect">
            <a:avLst/>
          </a:prstGeom>
          <a:noFill/>
        </p:spPr>
        <p:txBody>
          <a:bodyPr wrap="square" rtlCol="0">
            <a:spAutoFit/>
          </a:bodyPr>
          <a:lstStyle/>
          <a:p>
            <a:r>
              <a:rPr lang="en-GB" sz="1200" dirty="0">
                <a:highlight>
                  <a:srgbClr val="000000"/>
                </a:highlight>
              </a:rPr>
              <a:t>(Hull, ND)</a:t>
            </a:r>
            <a:endParaRPr lang="en-GB" sz="1000" dirty="0">
              <a:highlight>
                <a:srgbClr val="000000"/>
              </a:highlight>
            </a:endParaRPr>
          </a:p>
        </p:txBody>
      </p:sp>
    </p:spTree>
    <p:extLst>
      <p:ext uri="{BB962C8B-B14F-4D97-AF65-F5344CB8AC3E}">
        <p14:creationId xmlns:p14="http://schemas.microsoft.com/office/powerpoint/2010/main" val="16518246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B7AF3-183A-404A-99F0-AB5FFE6EEDF5}"/>
              </a:ext>
            </a:extLst>
          </p:cNvPr>
          <p:cNvSpPr>
            <a:spLocks noGrp="1"/>
          </p:cNvSpPr>
          <p:nvPr>
            <p:ph type="title"/>
          </p:nvPr>
        </p:nvSpPr>
        <p:spPr>
          <a:xfrm>
            <a:off x="2895600" y="764373"/>
            <a:ext cx="8610600" cy="1293028"/>
          </a:xfrm>
        </p:spPr>
        <p:txBody>
          <a:bodyPr vert="horz" lIns="91440" tIns="45720" rIns="91440" bIns="45720" rtlCol="0" anchor="ctr">
            <a:normAutofit/>
          </a:bodyPr>
          <a:lstStyle/>
          <a:p>
            <a:r>
              <a:rPr lang="en-US" kern="1200" cap="all" baseline="0" dirty="0">
                <a:solidFill>
                  <a:schemeClr val="tx1"/>
                </a:solidFill>
                <a:latin typeface="+mj-lt"/>
                <a:ea typeface="+mj-ea"/>
                <a:cs typeface="+mj-cs"/>
              </a:rPr>
              <a:t>Sound</a:t>
            </a:r>
          </a:p>
        </p:txBody>
      </p:sp>
      <p:sp>
        <p:nvSpPr>
          <p:cNvPr id="4" name="TextBox 3">
            <a:extLst>
              <a:ext uri="{FF2B5EF4-FFF2-40B4-BE49-F238E27FC236}">
                <a16:creationId xmlns:a16="http://schemas.microsoft.com/office/drawing/2014/main" id="{FC1271A8-0C3F-9646-B2AD-0455DDA05000}"/>
              </a:ext>
            </a:extLst>
          </p:cNvPr>
          <p:cNvSpPr txBox="1"/>
          <p:nvPr/>
        </p:nvSpPr>
        <p:spPr>
          <a:xfrm>
            <a:off x="685800" y="1403798"/>
            <a:ext cx="5816600" cy="4862092"/>
          </a:xfrm>
          <a:prstGeom prst="rect">
            <a:avLst/>
          </a:prstGeom>
        </p:spPr>
        <p:txBody>
          <a:bodyPr vert="horz" lIns="91440" tIns="45720" rIns="91440" bIns="45720" rtlCol="0">
            <a:normAutofit fontScale="85000" lnSpcReduction="10000"/>
          </a:bodyPr>
          <a:lstStyle/>
          <a:p>
            <a:pPr defTabSz="914400">
              <a:lnSpc>
                <a:spcPct val="90000"/>
              </a:lnSpc>
              <a:spcAft>
                <a:spcPts val="600"/>
              </a:spcAft>
            </a:pPr>
            <a:r>
              <a:rPr lang="en-US" sz="2000" dirty="0"/>
              <a:t>What is sound?</a:t>
            </a:r>
          </a:p>
          <a:p>
            <a:pPr defTabSz="914400">
              <a:lnSpc>
                <a:spcPct val="90000"/>
              </a:lnSpc>
              <a:spcAft>
                <a:spcPts val="600"/>
              </a:spcAft>
            </a:pPr>
            <a:r>
              <a:rPr lang="en-US" dirty="0"/>
              <a:t>Sound is defined as vibrations that travel through the air</a:t>
            </a:r>
          </a:p>
          <a:p>
            <a:pPr defTabSz="914400">
              <a:lnSpc>
                <a:spcPct val="90000"/>
              </a:lnSpc>
              <a:spcAft>
                <a:spcPts val="600"/>
              </a:spcAft>
            </a:pPr>
            <a:endParaRPr lang="en-US" dirty="0"/>
          </a:p>
          <a:p>
            <a:pPr defTabSz="914400">
              <a:lnSpc>
                <a:spcPct val="90000"/>
              </a:lnSpc>
              <a:spcAft>
                <a:spcPts val="600"/>
              </a:spcAft>
            </a:pPr>
            <a:r>
              <a:rPr lang="en-US" sz="2000" dirty="0"/>
              <a:t>Eardrum function</a:t>
            </a:r>
          </a:p>
          <a:p>
            <a:pPr lvl="1" defTabSz="914400">
              <a:lnSpc>
                <a:spcPct val="90000"/>
              </a:lnSpc>
              <a:spcAft>
                <a:spcPts val="600"/>
              </a:spcAft>
            </a:pPr>
            <a:r>
              <a:rPr lang="en-GB" dirty="0"/>
              <a:t>The eardrum is a thin flap of skin that is stretched tight like a drum and vibrates when sound hits it. These vibrations move the tiny bones of the middle ear, which send vibrations to the inner ear. From the inner ear, the message is sent to the brain, which says, "Hey! I hear something!”</a:t>
            </a:r>
          </a:p>
          <a:p>
            <a:pPr lvl="1" algn="r" defTabSz="914400">
              <a:lnSpc>
                <a:spcPct val="90000"/>
              </a:lnSpc>
              <a:spcAft>
                <a:spcPts val="600"/>
              </a:spcAft>
            </a:pPr>
            <a:r>
              <a:rPr lang="en-GB" sz="1600" dirty="0"/>
              <a:t>Word! Eardrum (Kids </a:t>
            </a:r>
            <a:r>
              <a:rPr lang="en-GB" sz="1600" dirty="0" err="1"/>
              <a:t>Health,ND</a:t>
            </a:r>
            <a:r>
              <a:rPr lang="en-GB" sz="1600" dirty="0"/>
              <a:t>)</a:t>
            </a:r>
          </a:p>
          <a:p>
            <a:pPr lvl="1" algn="r" defTabSz="914400">
              <a:lnSpc>
                <a:spcPct val="90000"/>
              </a:lnSpc>
              <a:spcAft>
                <a:spcPts val="600"/>
              </a:spcAft>
            </a:pPr>
            <a:endParaRPr lang="en-GB" sz="1600" dirty="0"/>
          </a:p>
          <a:p>
            <a:pPr defTabSz="914400">
              <a:lnSpc>
                <a:spcPct val="90000"/>
              </a:lnSpc>
              <a:spcAft>
                <a:spcPts val="600"/>
              </a:spcAft>
            </a:pPr>
            <a:r>
              <a:rPr lang="en-US" sz="1900" dirty="0"/>
              <a:t>How is sound produced?</a:t>
            </a:r>
          </a:p>
          <a:p>
            <a:pPr lvl="1" defTabSz="914400">
              <a:lnSpc>
                <a:spcPct val="90000"/>
              </a:lnSpc>
              <a:spcAft>
                <a:spcPts val="600"/>
              </a:spcAft>
            </a:pPr>
            <a:r>
              <a:rPr lang="en-GB" dirty="0"/>
              <a:t>Sound is produced when an object vibrates, creating a pressure wave. This pressure wave causes particles in the surrounding medium (air, water, or solid) to have vibrational motion. As the particles vibrate, they move nearby particles, transmitting the sound further through the medium. The human ear detects sound waves when vibrating air particles vibrate small parts within the ear.</a:t>
            </a:r>
          </a:p>
          <a:p>
            <a:pPr lvl="1" algn="r" defTabSz="914400">
              <a:lnSpc>
                <a:spcPct val="90000"/>
              </a:lnSpc>
              <a:spcAft>
                <a:spcPts val="600"/>
              </a:spcAft>
            </a:pPr>
            <a:r>
              <a:rPr lang="en-US" dirty="0"/>
              <a:t>Sound Waves (Pasco, ND)</a:t>
            </a:r>
          </a:p>
        </p:txBody>
      </p:sp>
      <p:pic>
        <p:nvPicPr>
          <p:cNvPr id="1026" name="Picture 2" descr="Where Did That Noise Come From? A New Model for How We Localize Sound |  Technology Networks">
            <a:extLst>
              <a:ext uri="{FF2B5EF4-FFF2-40B4-BE49-F238E27FC236}">
                <a16:creationId xmlns:a16="http://schemas.microsoft.com/office/drawing/2014/main" id="{6BE091D4-0080-8A44-950A-226BA7FEE96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85000" y="2154265"/>
            <a:ext cx="4521200" cy="25431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3579117-C189-F946-A04C-09DC32201C84}"/>
              </a:ext>
            </a:extLst>
          </p:cNvPr>
          <p:cNvSpPr txBox="1"/>
          <p:nvPr/>
        </p:nvSpPr>
        <p:spPr>
          <a:xfrm>
            <a:off x="6876512" y="5103674"/>
            <a:ext cx="5003800" cy="1754326"/>
          </a:xfrm>
          <a:prstGeom prst="rect">
            <a:avLst/>
          </a:prstGeom>
          <a:noFill/>
        </p:spPr>
        <p:txBody>
          <a:bodyPr wrap="square" rtlCol="0">
            <a:spAutoFit/>
          </a:bodyPr>
          <a:lstStyle/>
          <a:p>
            <a:r>
              <a:rPr lang="en-GB" dirty="0"/>
              <a:t>Volume: How loud the sound is; how much the air vibrates.</a:t>
            </a:r>
          </a:p>
          <a:p>
            <a:endParaRPr lang="en-GB" dirty="0"/>
          </a:p>
          <a:p>
            <a:r>
              <a:rPr lang="en-GB" dirty="0"/>
              <a:t>Frequency: How fast the airwaves move; how often the vibration changes per second</a:t>
            </a:r>
          </a:p>
        </p:txBody>
      </p:sp>
      <p:sp>
        <p:nvSpPr>
          <p:cNvPr id="6" name="TextBox 5">
            <a:extLst>
              <a:ext uri="{FF2B5EF4-FFF2-40B4-BE49-F238E27FC236}">
                <a16:creationId xmlns:a16="http://schemas.microsoft.com/office/drawing/2014/main" id="{5D5D306D-3C7A-C645-9A83-7388F18EA58C}"/>
              </a:ext>
            </a:extLst>
          </p:cNvPr>
          <p:cNvSpPr txBox="1"/>
          <p:nvPr/>
        </p:nvSpPr>
        <p:spPr>
          <a:xfrm>
            <a:off x="9577953" y="4697440"/>
            <a:ext cx="2410847" cy="276999"/>
          </a:xfrm>
          <a:prstGeom prst="rect">
            <a:avLst/>
          </a:prstGeom>
          <a:noFill/>
        </p:spPr>
        <p:txBody>
          <a:bodyPr wrap="square" rtlCol="0">
            <a:spAutoFit/>
          </a:bodyPr>
          <a:lstStyle/>
          <a:p>
            <a:r>
              <a:rPr lang="en-GB" sz="1200" dirty="0"/>
              <a:t>(Technology Networks, 2019)</a:t>
            </a:r>
          </a:p>
        </p:txBody>
      </p:sp>
    </p:spTree>
    <p:extLst>
      <p:ext uri="{BB962C8B-B14F-4D97-AF65-F5344CB8AC3E}">
        <p14:creationId xmlns:p14="http://schemas.microsoft.com/office/powerpoint/2010/main" val="25132211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DE579-79B0-A24D-8DB1-3A0C044CE619}"/>
              </a:ext>
            </a:extLst>
          </p:cNvPr>
          <p:cNvSpPr>
            <a:spLocks noGrp="1"/>
          </p:cNvSpPr>
          <p:nvPr>
            <p:ph type="title"/>
          </p:nvPr>
        </p:nvSpPr>
        <p:spPr>
          <a:xfrm>
            <a:off x="7021238" y="0"/>
            <a:ext cx="4003431" cy="1293028"/>
          </a:xfrm>
        </p:spPr>
        <p:txBody>
          <a:bodyPr vert="horz" lIns="91440" tIns="45720" rIns="91440" bIns="45720" rtlCol="0" anchor="ctr">
            <a:normAutofit/>
          </a:bodyPr>
          <a:lstStyle/>
          <a:p>
            <a:r>
              <a:rPr lang="en-US" kern="1200" cap="all" baseline="0" dirty="0">
                <a:solidFill>
                  <a:schemeClr val="tx1"/>
                </a:solidFill>
                <a:latin typeface="+mj-lt"/>
                <a:ea typeface="+mj-ea"/>
                <a:cs typeface="+mj-cs"/>
              </a:rPr>
              <a:t>Microphones</a:t>
            </a:r>
          </a:p>
        </p:txBody>
      </p:sp>
      <p:sp>
        <p:nvSpPr>
          <p:cNvPr id="6" name="TextBox 5">
            <a:extLst>
              <a:ext uri="{FF2B5EF4-FFF2-40B4-BE49-F238E27FC236}">
                <a16:creationId xmlns:a16="http://schemas.microsoft.com/office/drawing/2014/main" id="{BE0B0918-A4FC-B342-9F93-07CC26357361}"/>
              </a:ext>
            </a:extLst>
          </p:cNvPr>
          <p:cNvSpPr txBox="1"/>
          <p:nvPr/>
        </p:nvSpPr>
        <p:spPr>
          <a:xfrm>
            <a:off x="6114653" y="943330"/>
            <a:ext cx="5816600" cy="699395"/>
          </a:xfrm>
          <a:prstGeom prst="rect">
            <a:avLst/>
          </a:prstGeom>
        </p:spPr>
        <p:txBody>
          <a:bodyPr vert="horz" lIns="91440" tIns="45720" rIns="91440" bIns="45720" rtlCol="0">
            <a:normAutofit/>
          </a:bodyPr>
          <a:lstStyle/>
          <a:p>
            <a:pPr algn="ctr" defTabSz="914400">
              <a:lnSpc>
                <a:spcPct val="90000"/>
              </a:lnSpc>
              <a:spcAft>
                <a:spcPts val="600"/>
              </a:spcAft>
            </a:pPr>
            <a:r>
              <a:rPr lang="en-US" dirty="0">
                <a:highlight>
                  <a:srgbClr val="000000"/>
                </a:highlight>
              </a:rPr>
              <a:t>Microphones take the vibrations in the air and turn them into electricity</a:t>
            </a:r>
          </a:p>
        </p:txBody>
      </p:sp>
      <p:pic>
        <p:nvPicPr>
          <p:cNvPr id="2054" name="Picture 6" descr="Free Microphone Transparent Background, Download Free Microphone  Transparent Background png images, Free ClipArts on Clipart Library">
            <a:extLst>
              <a:ext uri="{FF2B5EF4-FFF2-40B4-BE49-F238E27FC236}">
                <a16:creationId xmlns:a16="http://schemas.microsoft.com/office/drawing/2014/main" id="{D298D6C2-BF10-E34F-8FD7-CC093F1B75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903849">
            <a:off x="-47970" y="2301460"/>
            <a:ext cx="1664259" cy="147573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6A88404F-4B07-EF47-95FC-0F1A0612B82E}"/>
              </a:ext>
            </a:extLst>
          </p:cNvPr>
          <p:cNvPicPr>
            <a:picLocks noChangeAspect="1"/>
          </p:cNvPicPr>
          <p:nvPr/>
        </p:nvPicPr>
        <p:blipFill>
          <a:blip r:embed="rId3"/>
          <a:stretch>
            <a:fillRect/>
          </a:stretch>
        </p:blipFill>
        <p:spPr>
          <a:xfrm>
            <a:off x="235875" y="4438236"/>
            <a:ext cx="1664260" cy="2219014"/>
          </a:xfrm>
          <a:prstGeom prst="rect">
            <a:avLst/>
          </a:prstGeom>
        </p:spPr>
      </p:pic>
      <p:sp>
        <p:nvSpPr>
          <p:cNvPr id="8" name="TextBox 7">
            <a:extLst>
              <a:ext uri="{FF2B5EF4-FFF2-40B4-BE49-F238E27FC236}">
                <a16:creationId xmlns:a16="http://schemas.microsoft.com/office/drawing/2014/main" id="{4BF783D2-121E-2A45-A662-F26F102D259C}"/>
              </a:ext>
            </a:extLst>
          </p:cNvPr>
          <p:cNvSpPr txBox="1"/>
          <p:nvPr/>
        </p:nvSpPr>
        <p:spPr>
          <a:xfrm>
            <a:off x="3881741" y="2074428"/>
            <a:ext cx="2884946" cy="369332"/>
          </a:xfrm>
          <a:prstGeom prst="rect">
            <a:avLst/>
          </a:prstGeom>
          <a:noFill/>
        </p:spPr>
        <p:txBody>
          <a:bodyPr wrap="square" rtlCol="0">
            <a:spAutoFit/>
          </a:bodyPr>
          <a:lstStyle/>
          <a:p>
            <a:r>
              <a:rPr lang="en-GB" dirty="0"/>
              <a:t>Dynamic Microphone</a:t>
            </a:r>
          </a:p>
        </p:txBody>
      </p:sp>
      <p:sp>
        <p:nvSpPr>
          <p:cNvPr id="9" name="TextBox 8">
            <a:extLst>
              <a:ext uri="{FF2B5EF4-FFF2-40B4-BE49-F238E27FC236}">
                <a16:creationId xmlns:a16="http://schemas.microsoft.com/office/drawing/2014/main" id="{89055FF4-8491-BF45-9E6C-E977D8AF619D}"/>
              </a:ext>
            </a:extLst>
          </p:cNvPr>
          <p:cNvSpPr txBox="1"/>
          <p:nvPr/>
        </p:nvSpPr>
        <p:spPr>
          <a:xfrm>
            <a:off x="3881741" y="4494879"/>
            <a:ext cx="3130062" cy="369332"/>
          </a:xfrm>
          <a:prstGeom prst="rect">
            <a:avLst/>
          </a:prstGeom>
          <a:noFill/>
        </p:spPr>
        <p:txBody>
          <a:bodyPr wrap="square" rtlCol="0">
            <a:spAutoFit/>
          </a:bodyPr>
          <a:lstStyle/>
          <a:p>
            <a:r>
              <a:rPr lang="en-GB" dirty="0"/>
              <a:t>Condenser Microphone</a:t>
            </a:r>
          </a:p>
        </p:txBody>
      </p:sp>
      <p:sp>
        <p:nvSpPr>
          <p:cNvPr id="11" name="TextBox 10">
            <a:extLst>
              <a:ext uri="{FF2B5EF4-FFF2-40B4-BE49-F238E27FC236}">
                <a16:creationId xmlns:a16="http://schemas.microsoft.com/office/drawing/2014/main" id="{8156E526-5F5A-C444-A522-163BEDE0B591}"/>
              </a:ext>
            </a:extLst>
          </p:cNvPr>
          <p:cNvSpPr txBox="1"/>
          <p:nvPr/>
        </p:nvSpPr>
        <p:spPr>
          <a:xfrm>
            <a:off x="1875547" y="2710763"/>
            <a:ext cx="3919399" cy="1200329"/>
          </a:xfrm>
          <a:prstGeom prst="rect">
            <a:avLst/>
          </a:prstGeom>
          <a:noFill/>
        </p:spPr>
        <p:txBody>
          <a:bodyPr wrap="square" rtlCol="0">
            <a:spAutoFit/>
          </a:bodyPr>
          <a:lstStyle/>
          <a:p>
            <a:r>
              <a:rPr lang="en-GB" sz="1200" dirty="0"/>
              <a:t>A dynamic microphone has a copper coil which is wound around a magnet. When the coil moves up and down and electrical current is generated.</a:t>
            </a:r>
          </a:p>
          <a:p>
            <a:r>
              <a:rPr lang="en-GB" sz="1200" dirty="0"/>
              <a:t>Dynamic microphones are fitted with a diaphragm. This pushes the coil further up the magnet when sound hits it (air pressure moves it).</a:t>
            </a:r>
          </a:p>
        </p:txBody>
      </p:sp>
      <p:pic>
        <p:nvPicPr>
          <p:cNvPr id="2064" name="Picture 16" descr="How Does a Dynamic Microphone Work?">
            <a:extLst>
              <a:ext uri="{FF2B5EF4-FFF2-40B4-BE49-F238E27FC236}">
                <a16:creationId xmlns:a16="http://schemas.microsoft.com/office/drawing/2014/main" id="{0329DF44-BA70-6C46-B39B-E8578AC3D3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64516" y="2443760"/>
            <a:ext cx="3698421" cy="192882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06B06D73-8367-214F-9933-05D574A214AD}"/>
              </a:ext>
            </a:extLst>
          </p:cNvPr>
          <p:cNvSpPr txBox="1"/>
          <p:nvPr/>
        </p:nvSpPr>
        <p:spPr>
          <a:xfrm>
            <a:off x="9883090" y="2568043"/>
            <a:ext cx="3698421" cy="1015663"/>
          </a:xfrm>
          <a:prstGeom prst="rect">
            <a:avLst/>
          </a:prstGeom>
          <a:noFill/>
        </p:spPr>
        <p:txBody>
          <a:bodyPr wrap="square" rtlCol="0">
            <a:spAutoFit/>
          </a:bodyPr>
          <a:lstStyle/>
          <a:p>
            <a:pPr marL="342900" indent="-342900">
              <a:buAutoNum type="arabicPeriod"/>
            </a:pPr>
            <a:r>
              <a:rPr lang="en-GB" sz="1200" i="1" dirty="0"/>
              <a:t>Acoustic (Air) Waves </a:t>
            </a:r>
          </a:p>
          <a:p>
            <a:pPr marL="342900" indent="-342900">
              <a:buAutoNum type="arabicPeriod"/>
            </a:pPr>
            <a:r>
              <a:rPr lang="en-GB" sz="1200" i="1" dirty="0"/>
              <a:t>Diaphragm </a:t>
            </a:r>
          </a:p>
          <a:p>
            <a:pPr marL="342900" indent="-342900">
              <a:buAutoNum type="arabicPeriod"/>
            </a:pPr>
            <a:r>
              <a:rPr lang="en-GB" sz="1200" i="1" dirty="0"/>
              <a:t>Coil </a:t>
            </a:r>
          </a:p>
          <a:p>
            <a:pPr marL="342900" indent="-342900">
              <a:buAutoNum type="arabicPeriod"/>
            </a:pPr>
            <a:r>
              <a:rPr lang="en-GB" sz="1200" i="1" dirty="0"/>
              <a:t>Magnet </a:t>
            </a:r>
          </a:p>
          <a:p>
            <a:pPr marL="342900" indent="-342900">
              <a:buAutoNum type="arabicPeriod"/>
            </a:pPr>
            <a:r>
              <a:rPr lang="en-GB" sz="1200" i="1" dirty="0"/>
              <a:t>Signal</a:t>
            </a:r>
            <a:endParaRPr lang="en-GB" sz="1200" dirty="0"/>
          </a:p>
        </p:txBody>
      </p:sp>
      <p:sp>
        <p:nvSpPr>
          <p:cNvPr id="19" name="TextBox 18">
            <a:extLst>
              <a:ext uri="{FF2B5EF4-FFF2-40B4-BE49-F238E27FC236}">
                <a16:creationId xmlns:a16="http://schemas.microsoft.com/office/drawing/2014/main" id="{D0F3E838-4CA7-EC42-94AC-C75522EB8871}"/>
              </a:ext>
            </a:extLst>
          </p:cNvPr>
          <p:cNvSpPr txBox="1"/>
          <p:nvPr/>
        </p:nvSpPr>
        <p:spPr>
          <a:xfrm>
            <a:off x="8733876" y="4151478"/>
            <a:ext cx="1298631" cy="230832"/>
          </a:xfrm>
          <a:prstGeom prst="rect">
            <a:avLst/>
          </a:prstGeom>
          <a:noFill/>
        </p:spPr>
        <p:txBody>
          <a:bodyPr wrap="square" rtlCol="0">
            <a:spAutoFit/>
          </a:bodyPr>
          <a:lstStyle/>
          <a:p>
            <a:r>
              <a:rPr lang="en-GB" sz="900" dirty="0">
                <a:solidFill>
                  <a:schemeClr val="bg1"/>
                </a:solidFill>
              </a:rPr>
              <a:t>(</a:t>
            </a:r>
            <a:r>
              <a:rPr lang="en-GB" sz="900" dirty="0" err="1">
                <a:solidFill>
                  <a:schemeClr val="bg1"/>
                </a:solidFill>
              </a:rPr>
              <a:t>Bax</a:t>
            </a:r>
            <a:r>
              <a:rPr lang="en-GB" sz="900" dirty="0">
                <a:solidFill>
                  <a:schemeClr val="bg1"/>
                </a:solidFill>
              </a:rPr>
              <a:t> Shop, 2020)</a:t>
            </a:r>
          </a:p>
        </p:txBody>
      </p:sp>
      <p:sp>
        <p:nvSpPr>
          <p:cNvPr id="21" name="TextBox 20">
            <a:extLst>
              <a:ext uri="{FF2B5EF4-FFF2-40B4-BE49-F238E27FC236}">
                <a16:creationId xmlns:a16="http://schemas.microsoft.com/office/drawing/2014/main" id="{185445E3-3EDD-5C47-B486-8B5F78078DB3}"/>
              </a:ext>
            </a:extLst>
          </p:cNvPr>
          <p:cNvSpPr txBox="1"/>
          <p:nvPr/>
        </p:nvSpPr>
        <p:spPr>
          <a:xfrm>
            <a:off x="1871850" y="5087590"/>
            <a:ext cx="4072514" cy="1569660"/>
          </a:xfrm>
          <a:prstGeom prst="rect">
            <a:avLst/>
          </a:prstGeom>
          <a:noFill/>
        </p:spPr>
        <p:txBody>
          <a:bodyPr wrap="square" rtlCol="0">
            <a:spAutoFit/>
          </a:bodyPr>
          <a:lstStyle/>
          <a:p>
            <a:r>
              <a:rPr lang="en-GB" sz="1200"/>
              <a:t>A condenser microphone has a wafer thin diaphragm and a backplate, electricity tension is generated between the two by either a battery or phantom power such as a mixing desk. This configuration allows the mic to store electrical currents inside, hence the name ‘condenser’ mic. How powerful the emic is depends on the space between the diaphragm and backplate.</a:t>
            </a:r>
          </a:p>
        </p:txBody>
      </p:sp>
      <p:pic>
        <p:nvPicPr>
          <p:cNvPr id="39" name="Picture 18" descr="How Does a Condenser Microphone Work?">
            <a:extLst>
              <a:ext uri="{FF2B5EF4-FFF2-40B4-BE49-F238E27FC236}">
                <a16:creationId xmlns:a16="http://schemas.microsoft.com/office/drawing/2014/main" id="{5E0F8C88-0836-FF4E-B64E-92C87D79EC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64516" y="4864211"/>
            <a:ext cx="3698422" cy="1928820"/>
          </a:xfrm>
          <a:prstGeom prst="rect">
            <a:avLst/>
          </a:prstGeom>
          <a:noFill/>
          <a:extLst>
            <a:ext uri="{909E8E84-426E-40DD-AFC4-6F175D3DCCD1}">
              <a14:hiddenFill xmlns:a14="http://schemas.microsoft.com/office/drawing/2010/main">
                <a:solidFill>
                  <a:srgbClr val="FFFFFF"/>
                </a:solidFill>
              </a14:hiddenFill>
            </a:ext>
          </a:extLst>
        </p:spPr>
      </p:pic>
      <p:sp>
        <p:nvSpPr>
          <p:cNvPr id="40" name="TextBox 39">
            <a:extLst>
              <a:ext uri="{FF2B5EF4-FFF2-40B4-BE49-F238E27FC236}">
                <a16:creationId xmlns:a16="http://schemas.microsoft.com/office/drawing/2014/main" id="{BDF8B5D0-EB4D-F14B-AB99-164672105155}"/>
              </a:ext>
            </a:extLst>
          </p:cNvPr>
          <p:cNvSpPr txBox="1"/>
          <p:nvPr/>
        </p:nvSpPr>
        <p:spPr>
          <a:xfrm>
            <a:off x="8733876" y="6576249"/>
            <a:ext cx="1149214" cy="261610"/>
          </a:xfrm>
          <a:prstGeom prst="rect">
            <a:avLst/>
          </a:prstGeom>
          <a:noFill/>
        </p:spPr>
        <p:txBody>
          <a:bodyPr wrap="square" rtlCol="0">
            <a:spAutoFit/>
          </a:bodyPr>
          <a:lstStyle/>
          <a:p>
            <a:r>
              <a:rPr lang="en-GB" sz="900">
                <a:solidFill>
                  <a:schemeClr val="bg1"/>
                </a:solidFill>
              </a:rPr>
              <a:t>(Bax Shop, 2020</a:t>
            </a:r>
            <a:r>
              <a:rPr lang="en-GB" sz="1100">
                <a:solidFill>
                  <a:schemeClr val="bg1"/>
                </a:solidFill>
              </a:rPr>
              <a:t>)</a:t>
            </a:r>
          </a:p>
        </p:txBody>
      </p:sp>
      <p:sp>
        <p:nvSpPr>
          <p:cNvPr id="22" name="TextBox 21">
            <a:extLst>
              <a:ext uri="{FF2B5EF4-FFF2-40B4-BE49-F238E27FC236}">
                <a16:creationId xmlns:a16="http://schemas.microsoft.com/office/drawing/2014/main" id="{73BCE4CC-ADEE-364E-8415-252E96104EA4}"/>
              </a:ext>
            </a:extLst>
          </p:cNvPr>
          <p:cNvSpPr txBox="1"/>
          <p:nvPr/>
        </p:nvSpPr>
        <p:spPr>
          <a:xfrm>
            <a:off x="9883090" y="5087590"/>
            <a:ext cx="2021293" cy="1200329"/>
          </a:xfrm>
          <a:prstGeom prst="rect">
            <a:avLst/>
          </a:prstGeom>
          <a:noFill/>
        </p:spPr>
        <p:txBody>
          <a:bodyPr wrap="square" rtlCol="0">
            <a:spAutoFit/>
          </a:bodyPr>
          <a:lstStyle/>
          <a:p>
            <a:pPr marL="228600" indent="-228600">
              <a:buFont typeface="+mj-lt"/>
              <a:buAutoNum type="arabicPeriod"/>
            </a:pPr>
            <a:r>
              <a:rPr lang="en-GB" sz="1200" i="1"/>
              <a:t>Acoustic (Air) Waves </a:t>
            </a:r>
          </a:p>
          <a:p>
            <a:pPr marL="228600" indent="-228600">
              <a:buFont typeface="+mj-lt"/>
              <a:buAutoNum type="arabicPeriod"/>
            </a:pPr>
            <a:r>
              <a:rPr lang="en-GB" sz="1200" i="1"/>
              <a:t>Diaphragm </a:t>
            </a:r>
          </a:p>
          <a:p>
            <a:pPr marL="228600" indent="-228600">
              <a:buFont typeface="+mj-lt"/>
              <a:buAutoNum type="arabicPeriod"/>
            </a:pPr>
            <a:r>
              <a:rPr lang="en-GB" sz="1200" i="1"/>
              <a:t>Backplate</a:t>
            </a:r>
          </a:p>
          <a:p>
            <a:pPr marL="228600" indent="-228600">
              <a:buFont typeface="+mj-lt"/>
              <a:buAutoNum type="arabicPeriod"/>
            </a:pPr>
            <a:r>
              <a:rPr lang="en-GB" sz="1200" i="1"/>
              <a:t>Battery </a:t>
            </a:r>
          </a:p>
          <a:p>
            <a:pPr marL="228600" indent="-228600">
              <a:buFont typeface="+mj-lt"/>
              <a:buAutoNum type="arabicPeriod"/>
            </a:pPr>
            <a:r>
              <a:rPr lang="en-GB" sz="1200" i="1"/>
              <a:t>Resistor </a:t>
            </a:r>
          </a:p>
          <a:p>
            <a:pPr marL="228600" indent="-228600">
              <a:buFont typeface="+mj-lt"/>
              <a:buAutoNum type="arabicPeriod"/>
            </a:pPr>
            <a:r>
              <a:rPr lang="en-GB" sz="1200" i="1"/>
              <a:t>Signal</a:t>
            </a:r>
            <a:endParaRPr lang="en-GB" sz="1200"/>
          </a:p>
        </p:txBody>
      </p:sp>
    </p:spTree>
    <p:extLst>
      <p:ext uri="{BB962C8B-B14F-4D97-AF65-F5344CB8AC3E}">
        <p14:creationId xmlns:p14="http://schemas.microsoft.com/office/powerpoint/2010/main" val="6918693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6" name="Picture 12" descr="Hireacamera - Beyer MCE86 directional and windshield hire - Beyer MCE86  directional and windshield rental">
            <a:extLst>
              <a:ext uri="{FF2B5EF4-FFF2-40B4-BE49-F238E27FC236}">
                <a16:creationId xmlns:a16="http://schemas.microsoft.com/office/drawing/2014/main" id="{9FDB0DF6-62CE-DC41-A945-EFD6FBFD32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8935" y="3244024"/>
            <a:ext cx="1490134" cy="149013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A5BB1DF-A54F-6A4D-97B8-00C439F59E27}"/>
              </a:ext>
            </a:extLst>
          </p:cNvPr>
          <p:cNvSpPr>
            <a:spLocks noGrp="1"/>
          </p:cNvSpPr>
          <p:nvPr>
            <p:ph type="title"/>
          </p:nvPr>
        </p:nvSpPr>
        <p:spPr>
          <a:xfrm>
            <a:off x="3530599" y="618163"/>
            <a:ext cx="5169689" cy="1293028"/>
          </a:xfrm>
        </p:spPr>
        <p:txBody>
          <a:bodyPr/>
          <a:lstStyle/>
          <a:p>
            <a:r>
              <a:rPr lang="en-GB"/>
              <a:t>Sound recording</a:t>
            </a:r>
          </a:p>
        </p:txBody>
      </p:sp>
      <p:sp>
        <p:nvSpPr>
          <p:cNvPr id="4" name="TextBox 3">
            <a:extLst>
              <a:ext uri="{FF2B5EF4-FFF2-40B4-BE49-F238E27FC236}">
                <a16:creationId xmlns:a16="http://schemas.microsoft.com/office/drawing/2014/main" id="{BBF164CE-E741-F449-9613-C64C8AAB0186}"/>
              </a:ext>
            </a:extLst>
          </p:cNvPr>
          <p:cNvSpPr txBox="1"/>
          <p:nvPr/>
        </p:nvSpPr>
        <p:spPr>
          <a:xfrm>
            <a:off x="5099443" y="1454237"/>
            <a:ext cx="2032000" cy="369332"/>
          </a:xfrm>
          <a:prstGeom prst="rect">
            <a:avLst/>
          </a:prstGeom>
          <a:noFill/>
        </p:spPr>
        <p:txBody>
          <a:bodyPr wrap="square" rtlCol="0">
            <a:spAutoFit/>
          </a:bodyPr>
          <a:lstStyle/>
          <a:p>
            <a:r>
              <a:rPr lang="en-GB"/>
              <a:t>On stage vs Film</a:t>
            </a:r>
          </a:p>
        </p:txBody>
      </p:sp>
      <p:pic>
        <p:nvPicPr>
          <p:cNvPr id="1026" name="Picture 2" descr="QLab">
            <a:extLst>
              <a:ext uri="{FF2B5EF4-FFF2-40B4-BE49-F238E27FC236}">
                <a16:creationId xmlns:a16="http://schemas.microsoft.com/office/drawing/2014/main" id="{82B1E1E1-8A0B-CA41-95D0-224A6651B9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8256" y="2504390"/>
            <a:ext cx="3101063" cy="20313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Zoom H5 Handy Recorder - Recorders">
            <a:extLst>
              <a:ext uri="{FF2B5EF4-FFF2-40B4-BE49-F238E27FC236}">
                <a16:creationId xmlns:a16="http://schemas.microsoft.com/office/drawing/2014/main" id="{64E2750F-AA96-5548-B3AD-9012A0CB05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6146" y="1454237"/>
            <a:ext cx="2316301" cy="315162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Microphones - Discover new sounds">
            <a:extLst>
              <a:ext uri="{FF2B5EF4-FFF2-40B4-BE49-F238E27FC236}">
                <a16:creationId xmlns:a16="http://schemas.microsoft.com/office/drawing/2014/main" id="{69DE9829-8994-1948-8A36-E80968D1EB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874805" flipH="1">
            <a:off x="1863448" y="1276965"/>
            <a:ext cx="3258622" cy="277888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BC0AC51-C698-7D43-A456-7A92CC1488BC}"/>
              </a:ext>
            </a:extLst>
          </p:cNvPr>
          <p:cNvSpPr txBox="1"/>
          <p:nvPr/>
        </p:nvSpPr>
        <p:spPr>
          <a:xfrm>
            <a:off x="2101439" y="2226020"/>
            <a:ext cx="1391321" cy="246221"/>
          </a:xfrm>
          <a:prstGeom prst="rect">
            <a:avLst/>
          </a:prstGeom>
          <a:noFill/>
        </p:spPr>
        <p:txBody>
          <a:bodyPr wrap="square" rtlCol="0">
            <a:spAutoFit/>
          </a:bodyPr>
          <a:lstStyle/>
          <a:p>
            <a:r>
              <a:rPr lang="en-GB" sz="1000"/>
              <a:t>Condenser Mic</a:t>
            </a:r>
          </a:p>
        </p:txBody>
      </p:sp>
      <p:cxnSp>
        <p:nvCxnSpPr>
          <p:cNvPr id="9" name="Straight Arrow Connector 8">
            <a:extLst>
              <a:ext uri="{FF2B5EF4-FFF2-40B4-BE49-F238E27FC236}">
                <a16:creationId xmlns:a16="http://schemas.microsoft.com/office/drawing/2014/main" id="{F0E618E2-3D21-9E47-A35F-AAF9A2482B04}"/>
              </a:ext>
            </a:extLst>
          </p:cNvPr>
          <p:cNvCxnSpPr>
            <a:stCxn id="7" idx="0"/>
          </p:cNvCxnSpPr>
          <p:nvPr/>
        </p:nvCxnSpPr>
        <p:spPr>
          <a:xfrm flipH="1" flipV="1">
            <a:off x="2448572" y="2022071"/>
            <a:ext cx="348528" cy="20394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B418E14F-EFFC-DF44-8005-3BFFD9D64156}"/>
              </a:ext>
            </a:extLst>
          </p:cNvPr>
          <p:cNvSpPr txBox="1"/>
          <p:nvPr/>
        </p:nvSpPr>
        <p:spPr>
          <a:xfrm>
            <a:off x="702681" y="4765943"/>
            <a:ext cx="10464800" cy="2031325"/>
          </a:xfrm>
          <a:prstGeom prst="rect">
            <a:avLst/>
          </a:prstGeom>
          <a:noFill/>
        </p:spPr>
        <p:txBody>
          <a:bodyPr wrap="square" rtlCol="0">
            <a:spAutoFit/>
          </a:bodyPr>
          <a:lstStyle/>
          <a:p>
            <a:pPr algn="ctr"/>
            <a:r>
              <a:rPr lang="en-GB" sz="1400" dirty="0"/>
              <a:t>When shooting a film, most of the sound effects are added in post-production. Some may be played on set to give the actors something to work with, however there is less requirement for live cues. On stage, the actors rely heavily on these sound effects and will use a program called </a:t>
            </a:r>
            <a:r>
              <a:rPr lang="en-GB" sz="1400" dirty="0" err="1"/>
              <a:t>QLab</a:t>
            </a:r>
            <a:r>
              <a:rPr lang="en-GB" sz="1400" dirty="0"/>
              <a:t> to assist the performance. </a:t>
            </a:r>
            <a:r>
              <a:rPr lang="en-GB" sz="1400" dirty="0" err="1"/>
              <a:t>QLab</a:t>
            </a:r>
            <a:r>
              <a:rPr lang="en-GB" sz="1400" dirty="0"/>
              <a:t> gives the sound designer the ability to set cues for the entire performance. This means the show is less reliant on the click of a button for every sound effect.</a:t>
            </a:r>
          </a:p>
          <a:p>
            <a:pPr algn="ctr"/>
            <a:endParaRPr lang="en-GB" sz="1400" dirty="0"/>
          </a:p>
          <a:p>
            <a:pPr algn="ctr"/>
            <a:r>
              <a:rPr lang="en-GB" sz="1400" dirty="0"/>
              <a:t>When recording sounds for a film, whether that’s dialogue or atmospheric sounds a boom mic and recorder are used. Sound effects are probably recorded the same way for a live performance, whether they are freshly created or come from a sound library, this makes creating sound for film and stage performance almost the same, with the only difference being the delivery method.</a:t>
            </a:r>
          </a:p>
        </p:txBody>
      </p:sp>
      <p:pic>
        <p:nvPicPr>
          <p:cNvPr id="1038" name="Picture 14" descr="Zoom L12 LiveTrak digital sound mixer transparent PNG - StickPNG">
            <a:extLst>
              <a:ext uri="{FF2B5EF4-FFF2-40B4-BE49-F238E27FC236}">
                <a16:creationId xmlns:a16="http://schemas.microsoft.com/office/drawing/2014/main" id="{0474C852-5C6E-3245-9B92-1DB0B0E565F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22375" y="2833323"/>
            <a:ext cx="3618989" cy="135900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E8C30D8-857F-914D-B3DB-4EED3454A351}"/>
              </a:ext>
            </a:extLst>
          </p:cNvPr>
          <p:cNvSpPr txBox="1"/>
          <p:nvPr/>
        </p:nvSpPr>
        <p:spPr>
          <a:xfrm>
            <a:off x="3829069" y="3912140"/>
            <a:ext cx="1216993" cy="430887"/>
          </a:xfrm>
          <a:prstGeom prst="rect">
            <a:avLst/>
          </a:prstGeom>
          <a:noFill/>
        </p:spPr>
        <p:txBody>
          <a:bodyPr wrap="square" rtlCol="0">
            <a:spAutoFit/>
          </a:bodyPr>
          <a:lstStyle/>
          <a:p>
            <a:r>
              <a:rPr lang="en-GB" sz="1100" dirty="0"/>
              <a:t>(Holder, ND)</a:t>
            </a:r>
          </a:p>
          <a:p>
            <a:endParaRPr lang="en-GB" sz="1100" dirty="0"/>
          </a:p>
        </p:txBody>
      </p:sp>
      <p:sp>
        <p:nvSpPr>
          <p:cNvPr id="5" name="TextBox 4">
            <a:extLst>
              <a:ext uri="{FF2B5EF4-FFF2-40B4-BE49-F238E27FC236}">
                <a16:creationId xmlns:a16="http://schemas.microsoft.com/office/drawing/2014/main" id="{7FE9FB1A-79E8-CE4B-A026-BBC76A92B86A}"/>
              </a:ext>
            </a:extLst>
          </p:cNvPr>
          <p:cNvSpPr txBox="1"/>
          <p:nvPr/>
        </p:nvSpPr>
        <p:spPr>
          <a:xfrm>
            <a:off x="672879" y="4514754"/>
            <a:ext cx="1455027" cy="261610"/>
          </a:xfrm>
          <a:prstGeom prst="rect">
            <a:avLst/>
          </a:prstGeom>
          <a:noFill/>
        </p:spPr>
        <p:txBody>
          <a:bodyPr wrap="square" rtlCol="0">
            <a:spAutoFit/>
          </a:bodyPr>
          <a:lstStyle/>
          <a:p>
            <a:r>
              <a:rPr lang="en-GB" sz="1100" dirty="0"/>
              <a:t>(Video Expert, ND)</a:t>
            </a:r>
          </a:p>
        </p:txBody>
      </p:sp>
      <p:sp>
        <p:nvSpPr>
          <p:cNvPr id="6" name="TextBox 5">
            <a:extLst>
              <a:ext uri="{FF2B5EF4-FFF2-40B4-BE49-F238E27FC236}">
                <a16:creationId xmlns:a16="http://schemas.microsoft.com/office/drawing/2014/main" id="{D5A3245D-9BCF-1049-A6CA-1F6AEC6312C8}"/>
              </a:ext>
            </a:extLst>
          </p:cNvPr>
          <p:cNvSpPr txBox="1"/>
          <p:nvPr/>
        </p:nvSpPr>
        <p:spPr>
          <a:xfrm>
            <a:off x="2377747" y="4352178"/>
            <a:ext cx="1530215" cy="253916"/>
          </a:xfrm>
          <a:prstGeom prst="rect">
            <a:avLst/>
          </a:prstGeom>
          <a:noFill/>
        </p:spPr>
        <p:txBody>
          <a:bodyPr wrap="square" rtlCol="0">
            <a:spAutoFit/>
          </a:bodyPr>
          <a:lstStyle/>
          <a:p>
            <a:r>
              <a:rPr lang="en-GB" sz="1050" dirty="0"/>
              <a:t>(Hire a Camera, ND)</a:t>
            </a:r>
          </a:p>
        </p:txBody>
      </p:sp>
      <p:sp>
        <p:nvSpPr>
          <p:cNvPr id="8" name="TextBox 7">
            <a:extLst>
              <a:ext uri="{FF2B5EF4-FFF2-40B4-BE49-F238E27FC236}">
                <a16:creationId xmlns:a16="http://schemas.microsoft.com/office/drawing/2014/main" id="{16FD1C7E-8603-0B4F-9F49-10C9B4C17F99}"/>
              </a:ext>
            </a:extLst>
          </p:cNvPr>
          <p:cNvSpPr txBox="1"/>
          <p:nvPr/>
        </p:nvSpPr>
        <p:spPr>
          <a:xfrm>
            <a:off x="10668790" y="4488441"/>
            <a:ext cx="997381" cy="261610"/>
          </a:xfrm>
          <a:prstGeom prst="rect">
            <a:avLst/>
          </a:prstGeom>
          <a:noFill/>
        </p:spPr>
        <p:txBody>
          <a:bodyPr wrap="square" rtlCol="0">
            <a:spAutoFit/>
          </a:bodyPr>
          <a:lstStyle/>
          <a:p>
            <a:r>
              <a:rPr lang="en-GB" sz="1100" dirty="0"/>
              <a:t>(</a:t>
            </a:r>
            <a:r>
              <a:rPr lang="en-GB" sz="1100" dirty="0" err="1"/>
              <a:t>Qlab</a:t>
            </a:r>
            <a:r>
              <a:rPr lang="en-GB" sz="1100" dirty="0"/>
              <a:t>, ND)</a:t>
            </a:r>
          </a:p>
        </p:txBody>
      </p:sp>
      <p:sp>
        <p:nvSpPr>
          <p:cNvPr id="11" name="TextBox 10">
            <a:extLst>
              <a:ext uri="{FF2B5EF4-FFF2-40B4-BE49-F238E27FC236}">
                <a16:creationId xmlns:a16="http://schemas.microsoft.com/office/drawing/2014/main" id="{C921D508-4174-F344-B660-995DAD62F9C6}"/>
              </a:ext>
            </a:extLst>
          </p:cNvPr>
          <p:cNvSpPr txBox="1"/>
          <p:nvPr/>
        </p:nvSpPr>
        <p:spPr>
          <a:xfrm>
            <a:off x="7180482" y="4195566"/>
            <a:ext cx="1358623" cy="276999"/>
          </a:xfrm>
          <a:prstGeom prst="rect">
            <a:avLst/>
          </a:prstGeom>
          <a:noFill/>
        </p:spPr>
        <p:txBody>
          <a:bodyPr wrap="square" rtlCol="0">
            <a:spAutoFit/>
          </a:bodyPr>
          <a:lstStyle/>
          <a:p>
            <a:r>
              <a:rPr lang="en-GB" sz="1200" dirty="0"/>
              <a:t>(</a:t>
            </a:r>
            <a:r>
              <a:rPr lang="en-GB" sz="1200" dirty="0" err="1"/>
              <a:t>Stickpng</a:t>
            </a:r>
            <a:r>
              <a:rPr lang="en-GB" sz="1200" dirty="0"/>
              <a:t>, ND)</a:t>
            </a:r>
          </a:p>
        </p:txBody>
      </p:sp>
    </p:spTree>
    <p:extLst>
      <p:ext uri="{BB962C8B-B14F-4D97-AF65-F5344CB8AC3E}">
        <p14:creationId xmlns:p14="http://schemas.microsoft.com/office/powerpoint/2010/main" val="22884768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9CA7B-A079-F941-803C-062F4A6A9049}"/>
              </a:ext>
            </a:extLst>
          </p:cNvPr>
          <p:cNvSpPr>
            <a:spLocks noGrp="1"/>
          </p:cNvSpPr>
          <p:nvPr>
            <p:ph type="title"/>
          </p:nvPr>
        </p:nvSpPr>
        <p:spPr>
          <a:xfrm>
            <a:off x="2977662" y="400958"/>
            <a:ext cx="8610600" cy="1293028"/>
          </a:xfrm>
        </p:spPr>
        <p:txBody>
          <a:bodyPr/>
          <a:lstStyle/>
          <a:p>
            <a:r>
              <a:rPr lang="en-GB"/>
              <a:t>The Hunting of the </a:t>
            </a:r>
            <a:r>
              <a:rPr lang="en-GB" err="1"/>
              <a:t>Snark</a:t>
            </a:r>
            <a:endParaRPr lang="en-GB"/>
          </a:p>
        </p:txBody>
      </p:sp>
      <p:pic>
        <p:nvPicPr>
          <p:cNvPr id="5" name="Picture 4" descr="A picture containing text&#10;&#10;Description automatically generated">
            <a:extLst>
              <a:ext uri="{FF2B5EF4-FFF2-40B4-BE49-F238E27FC236}">
                <a16:creationId xmlns:a16="http://schemas.microsoft.com/office/drawing/2014/main" id="{98700349-6E36-D244-8712-B6BE231B26E1}"/>
              </a:ext>
            </a:extLst>
          </p:cNvPr>
          <p:cNvPicPr>
            <a:picLocks noChangeAspect="1"/>
          </p:cNvPicPr>
          <p:nvPr/>
        </p:nvPicPr>
        <p:blipFill>
          <a:blip r:embed="rId2"/>
          <a:stretch>
            <a:fillRect/>
          </a:stretch>
        </p:blipFill>
        <p:spPr>
          <a:xfrm>
            <a:off x="162169" y="1789827"/>
            <a:ext cx="7360987" cy="3907588"/>
          </a:xfrm>
          <a:prstGeom prst="rect">
            <a:avLst/>
          </a:prstGeom>
        </p:spPr>
      </p:pic>
      <p:sp>
        <p:nvSpPr>
          <p:cNvPr id="6" name="TextBox 5">
            <a:extLst>
              <a:ext uri="{FF2B5EF4-FFF2-40B4-BE49-F238E27FC236}">
                <a16:creationId xmlns:a16="http://schemas.microsoft.com/office/drawing/2014/main" id="{24921769-DA76-7843-B8DB-371094D1E030}"/>
              </a:ext>
            </a:extLst>
          </p:cNvPr>
          <p:cNvSpPr txBox="1"/>
          <p:nvPr/>
        </p:nvSpPr>
        <p:spPr>
          <a:xfrm>
            <a:off x="7033846" y="1187909"/>
            <a:ext cx="5158154" cy="369332"/>
          </a:xfrm>
          <a:prstGeom prst="rect">
            <a:avLst/>
          </a:prstGeom>
          <a:noFill/>
        </p:spPr>
        <p:txBody>
          <a:bodyPr wrap="square" rtlCol="0">
            <a:spAutoFit/>
          </a:bodyPr>
          <a:lstStyle/>
          <a:p>
            <a:r>
              <a:rPr lang="en-GB"/>
              <a:t>A given stimulus to create an AV design.</a:t>
            </a:r>
          </a:p>
        </p:txBody>
      </p:sp>
      <p:sp>
        <p:nvSpPr>
          <p:cNvPr id="7" name="TextBox 6">
            <a:extLst>
              <a:ext uri="{FF2B5EF4-FFF2-40B4-BE49-F238E27FC236}">
                <a16:creationId xmlns:a16="http://schemas.microsoft.com/office/drawing/2014/main" id="{CAA36161-3514-CE45-B2CB-C92C70F38067}"/>
              </a:ext>
            </a:extLst>
          </p:cNvPr>
          <p:cNvSpPr txBox="1"/>
          <p:nvPr/>
        </p:nvSpPr>
        <p:spPr>
          <a:xfrm>
            <a:off x="7587633" y="1789827"/>
            <a:ext cx="3751384" cy="4154984"/>
          </a:xfrm>
          <a:prstGeom prst="rect">
            <a:avLst/>
          </a:prstGeom>
          <a:noFill/>
        </p:spPr>
        <p:txBody>
          <a:bodyPr wrap="square" rtlCol="0">
            <a:spAutoFit/>
          </a:bodyPr>
          <a:lstStyle/>
          <a:p>
            <a:r>
              <a:rPr lang="en-GB" sz="1200"/>
              <a:t>We received a poem written by Lewis Carroll, The Hunting of the </a:t>
            </a:r>
            <a:r>
              <a:rPr lang="en-GB" sz="1200" err="1"/>
              <a:t>Snark</a:t>
            </a:r>
            <a:r>
              <a:rPr lang="en-GB" sz="1200"/>
              <a:t>. We had to read through it and create or pick images or footage that inspired us in response to the poem.</a:t>
            </a:r>
          </a:p>
          <a:p>
            <a:endParaRPr lang="en-GB" sz="1200"/>
          </a:p>
          <a:p>
            <a:r>
              <a:rPr lang="en-GB" sz="1200"/>
              <a:t>I chose to partner up with Rhys because we have worked well together in the past.</a:t>
            </a:r>
          </a:p>
          <a:p>
            <a:endParaRPr lang="en-GB" sz="1200"/>
          </a:p>
          <a:p>
            <a:r>
              <a:rPr lang="en-GB" sz="1200"/>
              <a:t>After reading through a few times I decided to look up ‘</a:t>
            </a:r>
            <a:r>
              <a:rPr lang="en-GB" sz="1200" err="1"/>
              <a:t>Snark</a:t>
            </a:r>
            <a:r>
              <a:rPr lang="en-GB" sz="1200"/>
              <a:t>’.</a:t>
            </a:r>
          </a:p>
          <a:p>
            <a:endParaRPr lang="en-GB" sz="1200"/>
          </a:p>
          <a:p>
            <a:r>
              <a:rPr lang="en-GB" sz="1200"/>
              <a:t>Google returned: “an imaginary animal (used typically with reference to a task or goal that is elusive or impossible to achieve).”</a:t>
            </a:r>
          </a:p>
          <a:p>
            <a:endParaRPr lang="en-GB" sz="1200"/>
          </a:p>
          <a:p>
            <a:r>
              <a:rPr lang="en-GB" sz="1200"/>
              <a:t>Having considered this I changed my original ideas of a seabird into an animal which they could be sat on top of, thinking it was a beach. I reiterated this visual to Rhys who was able to create a drawing based on my explanations.</a:t>
            </a:r>
          </a:p>
          <a:p>
            <a:endParaRPr lang="en-GB" sz="1200"/>
          </a:p>
          <a:p>
            <a:r>
              <a:rPr lang="en-GB" sz="1200"/>
              <a:t>This became the start point for our AV design.</a:t>
            </a:r>
          </a:p>
        </p:txBody>
      </p:sp>
      <p:sp>
        <p:nvSpPr>
          <p:cNvPr id="8" name="Rectangle 1">
            <a:extLst>
              <a:ext uri="{FF2B5EF4-FFF2-40B4-BE49-F238E27FC236}">
                <a16:creationId xmlns:a16="http://schemas.microsoft.com/office/drawing/2014/main" id="{21C0464C-2D8F-0842-9857-B79D5FA82BDA}"/>
              </a:ext>
            </a:extLst>
          </p:cNvPr>
          <p:cNvSpPr>
            <a:spLocks noChangeArrowheads="1"/>
          </p:cNvSpPr>
          <p:nvPr/>
        </p:nvSpPr>
        <p:spPr bwMode="auto">
          <a:xfrm>
            <a:off x="0" y="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2700" b="0" i="0" u="none" strike="noStrike" cap="none" normalizeH="0" baseline="0">
                <a:ln>
                  <a:noFill/>
                </a:ln>
                <a:solidFill>
                  <a:srgbClr val="202124"/>
                </a:solidFill>
                <a:effectLst/>
                <a:latin typeface="Google Sans"/>
              </a:rPr>
              <a:t>snark</a:t>
            </a:r>
            <a:r>
              <a:rPr kumimoji="0" lang="en-US" altLang="en-US" sz="2700" b="0" i="0" u="none" strike="noStrike" cap="none" normalizeH="0" baseline="30000">
                <a:ln>
                  <a:noFill/>
                </a:ln>
                <a:solidFill>
                  <a:srgbClr val="202124"/>
                </a:solidFill>
                <a:effectLst/>
                <a:latin typeface="Google Sans"/>
              </a:rPr>
              <a:t>1</a:t>
            </a:r>
            <a:endParaRPr kumimoji="0" lang="en-US" altLang="en-US" sz="1000" b="0" i="0" u="none" strike="noStrike" cap="none" normalizeH="0" baseline="0">
              <a:ln>
                <a:noFill/>
              </a:ln>
              <a:solidFill>
                <a:srgbClr val="202124"/>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70757A"/>
                </a:solidFill>
                <a:effectLst/>
                <a:latin typeface="Arial" panose="020B0604020202020204" pitchFamily="34" charset="0"/>
              </a:rPr>
              <a:t>/snɑːk/</a:t>
            </a:r>
            <a:endParaRPr kumimoji="0" lang="en-US" altLang="en-US" sz="1000" b="0" i="0" u="none" strike="noStrike" cap="none" normalizeH="0" baseline="0">
              <a:ln>
                <a:noFill/>
              </a:ln>
              <a:solidFill>
                <a:srgbClr val="202124"/>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1" u="none" strike="noStrike" cap="none" normalizeH="0" baseline="0">
                <a:ln>
                  <a:noFill/>
                </a:ln>
                <a:solidFill>
                  <a:srgbClr val="202124"/>
                </a:solidFill>
                <a:effectLst/>
                <a:latin typeface="Arial" panose="020B0604020202020204" pitchFamily="34" charset="0"/>
                <a:cs typeface="Arial" panose="020B0604020202020204" pitchFamily="34" charset="0"/>
              </a:rPr>
              <a:t>noun</a:t>
            </a:r>
            <a:endParaRPr kumimoji="0" lang="en-US" altLang="en-US" sz="1000" b="0" i="0" u="none" strike="noStrike" cap="none" normalizeH="0" baseline="0">
              <a:ln>
                <a:noFill/>
              </a:ln>
              <a:solidFill>
                <a:srgbClr val="202124"/>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000" b="0" i="0" u="none" strike="noStrike" cap="none" normalizeH="0" baseline="0">
                <a:ln>
                  <a:noFill/>
                </a:ln>
                <a:solidFill>
                  <a:srgbClr val="202124"/>
                </a:solidFill>
                <a:effectLst/>
                <a:latin typeface="Arial" panose="020B0604020202020204" pitchFamily="34" charset="0"/>
                <a:cs typeface="Arial" panose="020B0604020202020204" pitchFamily="34" charset="0"/>
              </a:rPr>
              <a:t>an imaginary animal (used typically with reference to a task or goal that is elusive or impossible to achieve).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 name="Rectangle 2">
            <a:extLst>
              <a:ext uri="{FF2B5EF4-FFF2-40B4-BE49-F238E27FC236}">
                <a16:creationId xmlns:a16="http://schemas.microsoft.com/office/drawing/2014/main" id="{4D35EF1B-4118-0C41-B134-06073417CFEF}"/>
              </a:ext>
            </a:extLst>
          </p:cNvPr>
          <p:cNvSpPr>
            <a:spLocks noChangeArrowheads="1"/>
          </p:cNvSpPr>
          <p:nvPr/>
        </p:nvSpPr>
        <p:spPr bwMode="auto">
          <a:xfrm>
            <a:off x="152400" y="15240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2700" b="0" i="0" u="none" strike="noStrike" cap="none" normalizeH="0" baseline="0">
                <a:ln>
                  <a:noFill/>
                </a:ln>
                <a:solidFill>
                  <a:srgbClr val="202124"/>
                </a:solidFill>
                <a:effectLst/>
                <a:latin typeface="Google Sans"/>
                <a:cs typeface="Arial" panose="020B0604020202020204" pitchFamily="34" charset="0"/>
              </a:rPr>
              <a:t>snark</a:t>
            </a:r>
            <a:r>
              <a:rPr kumimoji="0" lang="en-US" altLang="en-US" sz="2700" b="0" i="0" u="none" strike="noStrike" cap="none" normalizeH="0" baseline="30000">
                <a:ln>
                  <a:noFill/>
                </a:ln>
                <a:solidFill>
                  <a:srgbClr val="202124"/>
                </a:solidFill>
                <a:effectLst/>
                <a:latin typeface="Google Sans"/>
                <a:cs typeface="Arial" panose="020B0604020202020204" pitchFamily="34" charset="0"/>
              </a:rPr>
              <a:t>1</a:t>
            </a:r>
            <a:endParaRPr kumimoji="0" lang="en-US" altLang="en-US" sz="1000" b="0" i="0" u="none" strike="noStrike" cap="none" normalizeH="0" baseline="0">
              <a:ln>
                <a:noFill/>
              </a:ln>
              <a:solidFill>
                <a:srgbClr val="202124"/>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70757A"/>
                </a:solidFill>
                <a:effectLst/>
                <a:latin typeface="Arial" panose="020B0604020202020204" pitchFamily="34" charset="0"/>
                <a:cs typeface="Arial" panose="020B0604020202020204" pitchFamily="34" charset="0"/>
              </a:rPr>
              <a:t>/snɑːk/</a:t>
            </a:r>
            <a:endParaRPr kumimoji="0" lang="en-US" altLang="en-US" sz="1000" b="0" i="0" u="none" strike="noStrike" cap="none" normalizeH="0" baseline="0">
              <a:ln>
                <a:noFill/>
              </a:ln>
              <a:solidFill>
                <a:srgbClr val="202124"/>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1" u="none" strike="noStrike" cap="none" normalizeH="0" baseline="0">
                <a:ln>
                  <a:noFill/>
                </a:ln>
                <a:solidFill>
                  <a:srgbClr val="202124"/>
                </a:solidFill>
                <a:effectLst/>
                <a:latin typeface="Arial" panose="020B0604020202020204" pitchFamily="34" charset="0"/>
                <a:cs typeface="Arial" panose="020B0604020202020204" pitchFamily="34" charset="0"/>
              </a:rPr>
              <a:t>noun</a:t>
            </a:r>
            <a:endParaRPr kumimoji="0" lang="en-US" altLang="en-US" sz="1000" b="0" i="0" u="none" strike="noStrike" cap="none" normalizeH="0" baseline="0">
              <a:ln>
                <a:noFill/>
              </a:ln>
              <a:solidFill>
                <a:srgbClr val="202124"/>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000" b="0" i="0" u="none" strike="noStrike" cap="none" normalizeH="0" baseline="0">
                <a:ln>
                  <a:noFill/>
                </a:ln>
                <a:solidFill>
                  <a:srgbClr val="202124"/>
                </a:solidFill>
                <a:effectLst/>
                <a:latin typeface="Arial" panose="020B0604020202020204" pitchFamily="34" charset="0"/>
                <a:cs typeface="Arial" panose="020B0604020202020204" pitchFamily="34" charset="0"/>
              </a:rPr>
              <a:t>an imaginary animal (used typically with reference to a task or goal that is elusive or impossible to achieve).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386598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E2122-0504-3541-8E7F-29136025D9B6}"/>
              </a:ext>
            </a:extLst>
          </p:cNvPr>
          <p:cNvSpPr>
            <a:spLocks noGrp="1"/>
          </p:cNvSpPr>
          <p:nvPr>
            <p:ph type="title"/>
          </p:nvPr>
        </p:nvSpPr>
        <p:spPr>
          <a:xfrm>
            <a:off x="4528276" y="328246"/>
            <a:ext cx="3565738" cy="1293028"/>
          </a:xfrm>
        </p:spPr>
        <p:txBody>
          <a:bodyPr/>
          <a:lstStyle/>
          <a:p>
            <a:r>
              <a:rPr lang="en-GB" err="1"/>
              <a:t>Qlab</a:t>
            </a:r>
            <a:r>
              <a:rPr lang="en-GB"/>
              <a:t> Design</a:t>
            </a:r>
          </a:p>
        </p:txBody>
      </p:sp>
      <p:pic>
        <p:nvPicPr>
          <p:cNvPr id="5" name="Picture 4" descr="A picture containing text&#10;&#10;Description automatically generated">
            <a:extLst>
              <a:ext uri="{FF2B5EF4-FFF2-40B4-BE49-F238E27FC236}">
                <a16:creationId xmlns:a16="http://schemas.microsoft.com/office/drawing/2014/main" id="{91308F09-FA9C-5548-8D57-93E2A98C35DF}"/>
              </a:ext>
            </a:extLst>
          </p:cNvPr>
          <p:cNvPicPr>
            <a:picLocks noChangeAspect="1"/>
          </p:cNvPicPr>
          <p:nvPr/>
        </p:nvPicPr>
        <p:blipFill>
          <a:blip r:embed="rId2"/>
          <a:stretch>
            <a:fillRect/>
          </a:stretch>
        </p:blipFill>
        <p:spPr>
          <a:xfrm>
            <a:off x="5881763" y="4337073"/>
            <a:ext cx="3933123" cy="2087902"/>
          </a:xfrm>
          <a:prstGeom prst="rect">
            <a:avLst/>
          </a:prstGeom>
        </p:spPr>
      </p:pic>
      <p:pic>
        <p:nvPicPr>
          <p:cNvPr id="6" name="Picture 5" descr="A picture containing text&#10;&#10;Description automatically generated">
            <a:extLst>
              <a:ext uri="{FF2B5EF4-FFF2-40B4-BE49-F238E27FC236}">
                <a16:creationId xmlns:a16="http://schemas.microsoft.com/office/drawing/2014/main" id="{F6953EBD-51E5-B647-9483-D78A09295375}"/>
              </a:ext>
            </a:extLst>
          </p:cNvPr>
          <p:cNvPicPr>
            <a:picLocks noChangeAspect="1"/>
          </p:cNvPicPr>
          <p:nvPr/>
        </p:nvPicPr>
        <p:blipFill rotWithShape="1">
          <a:blip r:embed="rId2"/>
          <a:srcRect l="30392" t="23042" r="33271" b="52251"/>
          <a:stretch/>
        </p:blipFill>
        <p:spPr>
          <a:xfrm>
            <a:off x="5881763" y="1764466"/>
            <a:ext cx="3565738" cy="1293028"/>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9630CD57-71D1-C546-93E8-BC3C07A62A92}"/>
              </a:ext>
            </a:extLst>
          </p:cNvPr>
          <p:cNvPicPr>
            <a:picLocks noChangeAspect="1"/>
          </p:cNvPicPr>
          <p:nvPr/>
        </p:nvPicPr>
        <p:blipFill rotWithShape="1">
          <a:blip r:embed="rId2"/>
          <a:srcRect l="51445" t="23541" r="41511" b="59400"/>
          <a:stretch/>
        </p:blipFill>
        <p:spPr>
          <a:xfrm>
            <a:off x="363611" y="3777571"/>
            <a:ext cx="2245735" cy="2887668"/>
          </a:xfrm>
          <a:prstGeom prst="rect">
            <a:avLst/>
          </a:prstGeom>
        </p:spPr>
      </p:pic>
      <p:sp>
        <p:nvSpPr>
          <p:cNvPr id="9" name="TextBox 8">
            <a:extLst>
              <a:ext uri="{FF2B5EF4-FFF2-40B4-BE49-F238E27FC236}">
                <a16:creationId xmlns:a16="http://schemas.microsoft.com/office/drawing/2014/main" id="{07A155B0-6231-F049-A156-8E485FB86D1C}"/>
              </a:ext>
            </a:extLst>
          </p:cNvPr>
          <p:cNvSpPr txBox="1"/>
          <p:nvPr/>
        </p:nvSpPr>
        <p:spPr>
          <a:xfrm>
            <a:off x="2705809" y="4441079"/>
            <a:ext cx="2667000" cy="984885"/>
          </a:xfrm>
          <a:prstGeom prst="rect">
            <a:avLst/>
          </a:prstGeom>
          <a:noFill/>
        </p:spPr>
        <p:txBody>
          <a:bodyPr wrap="square" rtlCol="0">
            <a:spAutoFit/>
          </a:bodyPr>
          <a:lstStyle/>
          <a:p>
            <a:r>
              <a:rPr lang="en-GB" sz="1600" b="1"/>
              <a:t>Bellman</a:t>
            </a:r>
          </a:p>
          <a:p>
            <a:r>
              <a:rPr lang="en-GB" sz="1400"/>
              <a:t>The Bellman is the first character to talk, so we begin with a close up of him.</a:t>
            </a:r>
          </a:p>
        </p:txBody>
      </p:sp>
      <p:pic>
        <p:nvPicPr>
          <p:cNvPr id="14" name="Picture 13" descr="A picture containing text&#10;&#10;Description automatically generated">
            <a:extLst>
              <a:ext uri="{FF2B5EF4-FFF2-40B4-BE49-F238E27FC236}">
                <a16:creationId xmlns:a16="http://schemas.microsoft.com/office/drawing/2014/main" id="{25F80339-DEF5-994B-B867-72684E286161}"/>
              </a:ext>
            </a:extLst>
          </p:cNvPr>
          <p:cNvPicPr>
            <a:picLocks noChangeAspect="1"/>
          </p:cNvPicPr>
          <p:nvPr/>
        </p:nvPicPr>
        <p:blipFill rotWithShape="1">
          <a:blip r:embed="rId2"/>
          <a:srcRect l="20444" t="2381" r="23904" b="41609"/>
          <a:stretch/>
        </p:blipFill>
        <p:spPr>
          <a:xfrm>
            <a:off x="363611" y="1568891"/>
            <a:ext cx="3565738" cy="1905049"/>
          </a:xfrm>
          <a:prstGeom prst="rect">
            <a:avLst/>
          </a:prstGeom>
        </p:spPr>
      </p:pic>
      <p:sp>
        <p:nvSpPr>
          <p:cNvPr id="16" name="TextBox 15">
            <a:extLst>
              <a:ext uri="{FF2B5EF4-FFF2-40B4-BE49-F238E27FC236}">
                <a16:creationId xmlns:a16="http://schemas.microsoft.com/office/drawing/2014/main" id="{6C87E037-4E73-CB42-97C5-C2EC56318B76}"/>
              </a:ext>
            </a:extLst>
          </p:cNvPr>
          <p:cNvSpPr txBox="1"/>
          <p:nvPr/>
        </p:nvSpPr>
        <p:spPr>
          <a:xfrm>
            <a:off x="3929349" y="1353090"/>
            <a:ext cx="1949313" cy="984885"/>
          </a:xfrm>
          <a:prstGeom prst="rect">
            <a:avLst/>
          </a:prstGeom>
          <a:noFill/>
        </p:spPr>
        <p:txBody>
          <a:bodyPr wrap="square" rtlCol="0">
            <a:spAutoFit/>
          </a:bodyPr>
          <a:lstStyle/>
          <a:p>
            <a:r>
              <a:rPr lang="en-GB" sz="1600" b="1"/>
              <a:t>Establishing Shot</a:t>
            </a:r>
          </a:p>
          <a:p>
            <a:r>
              <a:rPr lang="en-GB" sz="1400"/>
              <a:t>The poem is introduced with this first image</a:t>
            </a:r>
          </a:p>
        </p:txBody>
      </p:sp>
      <p:sp>
        <p:nvSpPr>
          <p:cNvPr id="10" name="TextBox 9">
            <a:extLst>
              <a:ext uri="{FF2B5EF4-FFF2-40B4-BE49-F238E27FC236}">
                <a16:creationId xmlns:a16="http://schemas.microsoft.com/office/drawing/2014/main" id="{224BCA74-725B-8345-AE83-023E2A8C5F35}"/>
              </a:ext>
            </a:extLst>
          </p:cNvPr>
          <p:cNvSpPr txBox="1"/>
          <p:nvPr/>
        </p:nvSpPr>
        <p:spPr>
          <a:xfrm>
            <a:off x="9447501" y="1353090"/>
            <a:ext cx="2527653" cy="2277547"/>
          </a:xfrm>
          <a:prstGeom prst="rect">
            <a:avLst/>
          </a:prstGeom>
          <a:noFill/>
        </p:spPr>
        <p:txBody>
          <a:bodyPr wrap="square" rtlCol="0">
            <a:spAutoFit/>
          </a:bodyPr>
          <a:lstStyle/>
          <a:p>
            <a:r>
              <a:rPr lang="en-GB" sz="1600" b="1"/>
              <a:t>Characters</a:t>
            </a:r>
          </a:p>
          <a:p>
            <a:r>
              <a:rPr lang="en-GB" sz="1400"/>
              <a:t>As the poem progresses, each character is introduced. The voice over will read the poem, and as each character is introduced, there will be a close up to correspond. Tracking each character from left to right.</a:t>
            </a:r>
          </a:p>
        </p:txBody>
      </p:sp>
      <p:sp>
        <p:nvSpPr>
          <p:cNvPr id="11" name="TextBox 10">
            <a:extLst>
              <a:ext uri="{FF2B5EF4-FFF2-40B4-BE49-F238E27FC236}">
                <a16:creationId xmlns:a16="http://schemas.microsoft.com/office/drawing/2014/main" id="{D20FDD1B-D794-264C-9C9E-C6634FB1954E}"/>
              </a:ext>
            </a:extLst>
          </p:cNvPr>
          <p:cNvSpPr txBox="1"/>
          <p:nvPr/>
        </p:nvSpPr>
        <p:spPr>
          <a:xfrm>
            <a:off x="3583615" y="1624740"/>
            <a:ext cx="236572" cy="369332"/>
          </a:xfrm>
          <a:prstGeom prst="rect">
            <a:avLst/>
          </a:prstGeom>
          <a:noFill/>
        </p:spPr>
        <p:txBody>
          <a:bodyPr wrap="square" rtlCol="0">
            <a:spAutoFit/>
          </a:bodyPr>
          <a:lstStyle/>
          <a:p>
            <a:r>
              <a:rPr lang="en-GB" b="1">
                <a:highlight>
                  <a:srgbClr val="000000"/>
                </a:highlight>
              </a:rPr>
              <a:t>1</a:t>
            </a:r>
          </a:p>
        </p:txBody>
      </p:sp>
      <p:sp>
        <p:nvSpPr>
          <p:cNvPr id="12" name="TextBox 11">
            <a:extLst>
              <a:ext uri="{FF2B5EF4-FFF2-40B4-BE49-F238E27FC236}">
                <a16:creationId xmlns:a16="http://schemas.microsoft.com/office/drawing/2014/main" id="{2E922A46-1889-7043-A15A-70615F60980D}"/>
              </a:ext>
            </a:extLst>
          </p:cNvPr>
          <p:cNvSpPr txBox="1"/>
          <p:nvPr/>
        </p:nvSpPr>
        <p:spPr>
          <a:xfrm>
            <a:off x="2259952" y="3772843"/>
            <a:ext cx="445857" cy="369332"/>
          </a:xfrm>
          <a:prstGeom prst="rect">
            <a:avLst/>
          </a:prstGeom>
          <a:noFill/>
        </p:spPr>
        <p:txBody>
          <a:bodyPr wrap="square" rtlCol="0">
            <a:spAutoFit/>
          </a:bodyPr>
          <a:lstStyle/>
          <a:p>
            <a:r>
              <a:rPr lang="en-GB" b="1">
                <a:highlight>
                  <a:srgbClr val="000000"/>
                </a:highlight>
              </a:rPr>
              <a:t>2</a:t>
            </a:r>
          </a:p>
        </p:txBody>
      </p:sp>
      <p:sp>
        <p:nvSpPr>
          <p:cNvPr id="21" name="TextBox 20">
            <a:extLst>
              <a:ext uri="{FF2B5EF4-FFF2-40B4-BE49-F238E27FC236}">
                <a16:creationId xmlns:a16="http://schemas.microsoft.com/office/drawing/2014/main" id="{F3C3200B-89AC-6F41-ADF6-A302D01F7A31}"/>
              </a:ext>
            </a:extLst>
          </p:cNvPr>
          <p:cNvSpPr txBox="1"/>
          <p:nvPr/>
        </p:nvSpPr>
        <p:spPr>
          <a:xfrm>
            <a:off x="9157281" y="1764466"/>
            <a:ext cx="362116" cy="369332"/>
          </a:xfrm>
          <a:prstGeom prst="rect">
            <a:avLst/>
          </a:prstGeom>
          <a:noFill/>
        </p:spPr>
        <p:txBody>
          <a:bodyPr wrap="square" rtlCol="0">
            <a:spAutoFit/>
          </a:bodyPr>
          <a:lstStyle/>
          <a:p>
            <a:r>
              <a:rPr lang="en-GB" b="1">
                <a:highlight>
                  <a:srgbClr val="000000"/>
                </a:highlight>
              </a:rPr>
              <a:t>3</a:t>
            </a:r>
          </a:p>
        </p:txBody>
      </p:sp>
      <p:sp>
        <p:nvSpPr>
          <p:cNvPr id="22" name="TextBox 21">
            <a:extLst>
              <a:ext uri="{FF2B5EF4-FFF2-40B4-BE49-F238E27FC236}">
                <a16:creationId xmlns:a16="http://schemas.microsoft.com/office/drawing/2014/main" id="{480BF934-4FAD-F24F-97E5-0E102FDB0973}"/>
              </a:ext>
            </a:extLst>
          </p:cNvPr>
          <p:cNvSpPr txBox="1"/>
          <p:nvPr/>
        </p:nvSpPr>
        <p:spPr>
          <a:xfrm>
            <a:off x="9469963" y="4396139"/>
            <a:ext cx="344923" cy="369332"/>
          </a:xfrm>
          <a:prstGeom prst="rect">
            <a:avLst/>
          </a:prstGeom>
          <a:noFill/>
        </p:spPr>
        <p:txBody>
          <a:bodyPr wrap="square" rtlCol="0">
            <a:spAutoFit/>
          </a:bodyPr>
          <a:lstStyle/>
          <a:p>
            <a:r>
              <a:rPr lang="en-GB" b="1">
                <a:highlight>
                  <a:srgbClr val="000000"/>
                </a:highlight>
              </a:rPr>
              <a:t>4</a:t>
            </a:r>
          </a:p>
        </p:txBody>
      </p:sp>
      <p:sp>
        <p:nvSpPr>
          <p:cNvPr id="23" name="TextBox 22">
            <a:extLst>
              <a:ext uri="{FF2B5EF4-FFF2-40B4-BE49-F238E27FC236}">
                <a16:creationId xmlns:a16="http://schemas.microsoft.com/office/drawing/2014/main" id="{3474CA02-F1B5-4D4B-B54D-4EF0489B27AD}"/>
              </a:ext>
            </a:extLst>
          </p:cNvPr>
          <p:cNvSpPr txBox="1"/>
          <p:nvPr/>
        </p:nvSpPr>
        <p:spPr>
          <a:xfrm>
            <a:off x="9869889" y="4396139"/>
            <a:ext cx="2145323" cy="2062103"/>
          </a:xfrm>
          <a:prstGeom prst="rect">
            <a:avLst/>
          </a:prstGeom>
          <a:noFill/>
        </p:spPr>
        <p:txBody>
          <a:bodyPr wrap="square" rtlCol="0">
            <a:spAutoFit/>
          </a:bodyPr>
          <a:lstStyle/>
          <a:p>
            <a:r>
              <a:rPr lang="en-GB" sz="1600" b="1"/>
              <a:t>Ending</a:t>
            </a:r>
          </a:p>
          <a:p>
            <a:r>
              <a:rPr lang="en-GB" sz="1400"/>
              <a:t>We end on the entire image, showing our ‘</a:t>
            </a:r>
            <a:r>
              <a:rPr lang="en-GB" sz="1400" err="1"/>
              <a:t>Snark</a:t>
            </a:r>
            <a:r>
              <a:rPr lang="en-GB" sz="1400"/>
              <a:t>’ below the water. Leaving the audience omniscient to the creature and the characters still hunting.</a:t>
            </a:r>
            <a:endParaRPr lang="en-GB" sz="1600"/>
          </a:p>
        </p:txBody>
      </p:sp>
    </p:spTree>
    <p:extLst>
      <p:ext uri="{BB962C8B-B14F-4D97-AF65-F5344CB8AC3E}">
        <p14:creationId xmlns:p14="http://schemas.microsoft.com/office/powerpoint/2010/main" val="41394630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DC8D1-A7B3-C140-A738-6D128BC526C3}"/>
              </a:ext>
            </a:extLst>
          </p:cNvPr>
          <p:cNvSpPr>
            <a:spLocks noGrp="1"/>
          </p:cNvSpPr>
          <p:nvPr>
            <p:ph type="title"/>
          </p:nvPr>
        </p:nvSpPr>
        <p:spPr>
          <a:xfrm>
            <a:off x="2895600" y="764373"/>
            <a:ext cx="8610600" cy="1293028"/>
          </a:xfrm>
        </p:spPr>
        <p:txBody>
          <a:bodyPr vert="horz" lIns="91440" tIns="45720" rIns="91440" bIns="45720" rtlCol="0" anchor="ctr">
            <a:normAutofit/>
          </a:bodyPr>
          <a:lstStyle/>
          <a:p>
            <a:r>
              <a:rPr lang="en-US" kern="1200" cap="all" baseline="0" dirty="0">
                <a:solidFill>
                  <a:schemeClr val="tx1"/>
                </a:solidFill>
                <a:latin typeface="+mj-lt"/>
                <a:ea typeface="+mj-ea"/>
                <a:cs typeface="+mj-cs"/>
              </a:rPr>
              <a:t>Inspiration</a:t>
            </a:r>
          </a:p>
        </p:txBody>
      </p:sp>
      <p:sp>
        <p:nvSpPr>
          <p:cNvPr id="4" name="TextBox 3">
            <a:extLst>
              <a:ext uri="{FF2B5EF4-FFF2-40B4-BE49-F238E27FC236}">
                <a16:creationId xmlns:a16="http://schemas.microsoft.com/office/drawing/2014/main" id="{12391EA7-2E38-EB45-AD73-4B6FA83C7346}"/>
              </a:ext>
            </a:extLst>
          </p:cNvPr>
          <p:cNvSpPr txBox="1"/>
          <p:nvPr/>
        </p:nvSpPr>
        <p:spPr>
          <a:xfrm>
            <a:off x="677333" y="2194560"/>
            <a:ext cx="5816600" cy="4024125"/>
          </a:xfrm>
          <a:prstGeom prst="rect">
            <a:avLst/>
          </a:prstGeom>
        </p:spPr>
        <p:txBody>
          <a:bodyPr vert="horz" lIns="91440" tIns="45720" rIns="91440" bIns="45720" rtlCol="0">
            <a:normAutofit lnSpcReduction="10000"/>
          </a:bodyPr>
          <a:lstStyle/>
          <a:p>
            <a:pPr defTabSz="914400">
              <a:lnSpc>
                <a:spcPct val="90000"/>
              </a:lnSpc>
              <a:spcAft>
                <a:spcPts val="600"/>
              </a:spcAft>
            </a:pPr>
            <a:r>
              <a:rPr lang="en-US" sz="1400" dirty="0"/>
              <a:t>We drew inspiration from children’s stories. When I first read the poem, I wanted to recreate something similar to Roald Dahl’s Dirty Beasts. I watched these as a child and loved the way it was images which looked like an animated story but weren’t quite as fluid as today's animations. Using fades between the images to show the movement is my favourite thing about these particular stories. I ran this idea by Rhys, and we were agreed upon story telling for children, he understood my vision and began executing his vision of the characters, so we could combine our ideas.</a:t>
            </a:r>
          </a:p>
          <a:p>
            <a:pPr defTabSz="914400">
              <a:lnSpc>
                <a:spcPct val="90000"/>
              </a:lnSpc>
              <a:spcAft>
                <a:spcPts val="600"/>
              </a:spcAft>
            </a:pPr>
            <a:endParaRPr lang="en-US" sz="1400" dirty="0"/>
          </a:p>
          <a:p>
            <a:pPr defTabSz="914400">
              <a:lnSpc>
                <a:spcPct val="90000"/>
              </a:lnSpc>
              <a:spcAft>
                <a:spcPts val="600"/>
              </a:spcAft>
            </a:pPr>
            <a:r>
              <a:rPr lang="en-US" sz="1400" dirty="0"/>
              <a:t>I felt as though adults would think too hard about each sentence, removing the enjoyment of the story. Children don’t think about things in the same way, so by illustrating the poem with some colourful images, it created s new way to enjoy the story.</a:t>
            </a:r>
          </a:p>
          <a:p>
            <a:pPr defTabSz="914400">
              <a:lnSpc>
                <a:spcPct val="90000"/>
              </a:lnSpc>
              <a:spcAft>
                <a:spcPts val="600"/>
              </a:spcAft>
            </a:pPr>
            <a:endParaRPr lang="en-US" sz="1400" dirty="0"/>
          </a:p>
          <a:p>
            <a:pPr defTabSz="914400">
              <a:lnSpc>
                <a:spcPct val="90000"/>
              </a:lnSpc>
              <a:spcAft>
                <a:spcPts val="600"/>
              </a:spcAft>
            </a:pPr>
            <a:r>
              <a:rPr lang="en-US" sz="1400" dirty="0"/>
              <a:t>Carroll is known for his children’s fiction and nonsense poems/stories and whilst they are enjoyed by adults, we felt this was a good direction to head in. I also found myself reading it in the same way I would have read it to my children.</a:t>
            </a:r>
          </a:p>
        </p:txBody>
      </p:sp>
      <p:pic>
        <p:nvPicPr>
          <p:cNvPr id="5" name="Online Media 4" descr="Roald DAHL - Revolting Rhymes - Three Little Pigs">
            <a:hlinkClick r:id="" action="ppaction://media"/>
            <a:extLst>
              <a:ext uri="{FF2B5EF4-FFF2-40B4-BE49-F238E27FC236}">
                <a16:creationId xmlns:a16="http://schemas.microsoft.com/office/drawing/2014/main" id="{CD80C4BD-7622-D943-8AF0-4EF7A049EAE0}"/>
              </a:ext>
            </a:extLst>
          </p:cNvPr>
          <p:cNvPicPr>
            <a:picLocks noRot="1" noChangeAspect="1"/>
          </p:cNvPicPr>
          <p:nvPr>
            <a:videoFile r:link="rId1"/>
          </p:nvPr>
        </p:nvPicPr>
        <p:blipFill>
          <a:blip r:embed="rId3"/>
          <a:stretch>
            <a:fillRect/>
          </a:stretch>
        </p:blipFill>
        <p:spPr>
          <a:xfrm>
            <a:off x="6985000" y="2396966"/>
            <a:ext cx="4521200" cy="3390900"/>
          </a:xfrm>
          <a:prstGeom prst="rect">
            <a:avLst/>
          </a:prstGeom>
        </p:spPr>
      </p:pic>
      <p:sp>
        <p:nvSpPr>
          <p:cNvPr id="3" name="TextBox 2">
            <a:extLst>
              <a:ext uri="{FF2B5EF4-FFF2-40B4-BE49-F238E27FC236}">
                <a16:creationId xmlns:a16="http://schemas.microsoft.com/office/drawing/2014/main" id="{21FDAF76-8B19-2648-B9D1-BF1310A66017}"/>
              </a:ext>
            </a:extLst>
          </p:cNvPr>
          <p:cNvSpPr txBox="1"/>
          <p:nvPr/>
        </p:nvSpPr>
        <p:spPr>
          <a:xfrm>
            <a:off x="9712761" y="5794010"/>
            <a:ext cx="1801906" cy="307777"/>
          </a:xfrm>
          <a:prstGeom prst="rect">
            <a:avLst/>
          </a:prstGeom>
          <a:noFill/>
        </p:spPr>
        <p:txBody>
          <a:bodyPr wrap="square" rtlCol="0">
            <a:spAutoFit/>
          </a:bodyPr>
          <a:lstStyle/>
          <a:p>
            <a:r>
              <a:rPr lang="en-GB" sz="1400" dirty="0"/>
              <a:t>(Dirty Beasts, 1990)</a:t>
            </a:r>
          </a:p>
        </p:txBody>
      </p:sp>
    </p:spTree>
    <p:extLst>
      <p:ext uri="{BB962C8B-B14F-4D97-AF65-F5344CB8AC3E}">
        <p14:creationId xmlns:p14="http://schemas.microsoft.com/office/powerpoint/2010/main" val="2183896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6CC6F-E19B-DA4E-BE10-9ED8818A48BB}"/>
              </a:ext>
            </a:extLst>
          </p:cNvPr>
          <p:cNvSpPr>
            <a:spLocks noGrp="1"/>
          </p:cNvSpPr>
          <p:nvPr>
            <p:ph type="title"/>
          </p:nvPr>
        </p:nvSpPr>
        <p:spPr>
          <a:xfrm>
            <a:off x="4432091" y="764373"/>
            <a:ext cx="3327815" cy="1293028"/>
          </a:xfrm>
        </p:spPr>
        <p:txBody>
          <a:bodyPr/>
          <a:lstStyle/>
          <a:p>
            <a:r>
              <a:rPr lang="en-GB" dirty="0"/>
              <a:t>Final Result</a:t>
            </a:r>
          </a:p>
        </p:txBody>
      </p:sp>
      <p:pic>
        <p:nvPicPr>
          <p:cNvPr id="4" name="Online Media 3" descr="Hunting of the Snark QLab Projection">
            <a:hlinkClick r:id="" action="ppaction://media"/>
            <a:extLst>
              <a:ext uri="{FF2B5EF4-FFF2-40B4-BE49-F238E27FC236}">
                <a16:creationId xmlns:a16="http://schemas.microsoft.com/office/drawing/2014/main" id="{4D084131-94BA-8A4B-9456-C1D78DDB12FD}"/>
              </a:ext>
            </a:extLst>
          </p:cNvPr>
          <p:cNvPicPr>
            <a:picLocks noRot="1" noChangeAspect="1"/>
          </p:cNvPicPr>
          <p:nvPr>
            <a:videoFile r:link="rId1"/>
          </p:nvPr>
        </p:nvPicPr>
        <p:blipFill>
          <a:blip r:embed="rId3"/>
          <a:stretch>
            <a:fillRect/>
          </a:stretch>
        </p:blipFill>
        <p:spPr>
          <a:xfrm>
            <a:off x="1892417" y="1800656"/>
            <a:ext cx="8407161" cy="4750046"/>
          </a:xfrm>
          <a:prstGeom prst="rect">
            <a:avLst/>
          </a:prstGeom>
        </p:spPr>
      </p:pic>
    </p:spTree>
    <p:extLst>
      <p:ext uri="{BB962C8B-B14F-4D97-AF65-F5344CB8AC3E}">
        <p14:creationId xmlns:p14="http://schemas.microsoft.com/office/powerpoint/2010/main" val="2031107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84E81-4E65-9A45-B9A2-06CDDE9033D0}"/>
              </a:ext>
            </a:extLst>
          </p:cNvPr>
          <p:cNvSpPr>
            <a:spLocks noGrp="1"/>
          </p:cNvSpPr>
          <p:nvPr>
            <p:ph type="title"/>
          </p:nvPr>
        </p:nvSpPr>
        <p:spPr>
          <a:xfrm>
            <a:off x="117046" y="-6038"/>
            <a:ext cx="3763077" cy="1293028"/>
          </a:xfrm>
        </p:spPr>
        <p:txBody>
          <a:bodyPr/>
          <a:lstStyle/>
          <a:p>
            <a:r>
              <a:rPr lang="en-GB" dirty="0"/>
              <a:t>Bibliography</a:t>
            </a:r>
          </a:p>
        </p:txBody>
      </p:sp>
      <p:sp>
        <p:nvSpPr>
          <p:cNvPr id="28" name="Rectangle 3">
            <a:extLst>
              <a:ext uri="{FF2B5EF4-FFF2-40B4-BE49-F238E27FC236}">
                <a16:creationId xmlns:a16="http://schemas.microsoft.com/office/drawing/2014/main" id="{2F684CC9-F9FD-2841-9ECD-C50328985132}"/>
              </a:ext>
            </a:extLst>
          </p:cNvPr>
          <p:cNvSpPr>
            <a:spLocks noChangeArrowheads="1"/>
          </p:cNvSpPr>
          <p:nvPr/>
        </p:nvSpPr>
        <p:spPr bwMode="auto">
          <a:xfrm>
            <a:off x="0" y="882849"/>
            <a:ext cx="5440101" cy="6155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304704"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Alice Through the Looking Glass.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2016. [Film] Directed by James </a:t>
            </a:r>
            <a:r>
              <a:rPr kumimoji="0" lang="en-US" altLang="en-US" sz="8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Bobin</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USA, UK: Walt Disney Pictures, Roth Films, Team Todd.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Anon., n.d. </a:t>
            </a:r>
            <a:r>
              <a:rPr kumimoji="0" lang="en-US" altLang="en-US" sz="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Light from Below.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rPr>
              <a:t>https://s1creativearts.weebly.com/light-from-below.html</a:t>
            </a:r>
            <a:r>
              <a:rPr kumimoji="0" lang="en-US" altLang="en-US" sz="800" b="0" i="0" u="sng" strike="noStrike" cap="none" normalizeH="0" baseline="0" dirty="0">
                <a:ln>
                  <a:noFill/>
                </a:ln>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 May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Anon., n.d. </a:t>
            </a:r>
            <a:r>
              <a:rPr kumimoji="0" lang="en-US" altLang="en-US" sz="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Stick PNG.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8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www.stickpng.com</a:t>
            </a:r>
            <a:r>
              <a:rPr kumimoji="0" lang="en-US" altLang="en-US" sz="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8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img</a:t>
            </a:r>
            <a:r>
              <a:rPr kumimoji="0" lang="en-US" altLang="en-US" sz="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/electronics/sound-mixing-desks/zoom-I12-livetrak-digital-sound-mixer</a:t>
            </a:r>
            <a:b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 May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Anon., n.d. </a:t>
            </a:r>
            <a:r>
              <a:rPr kumimoji="0" lang="en-US" altLang="en-US" sz="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Video Expert.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8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www.videoexpert.eu</a:t>
            </a:r>
            <a:r>
              <a:rPr kumimoji="0" lang="en-US" altLang="en-US" sz="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8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a:t>
            </a:r>
            <a:r>
              <a:rPr kumimoji="0" lang="en-US" altLang="en-US" sz="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/recorders/zoom-h5-handy-recorder/</a:t>
            </a:r>
            <a:b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 May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Anon., n.d. </a:t>
            </a:r>
            <a:r>
              <a:rPr kumimoji="0" lang="en-US" altLang="en-US" sz="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Video Maker.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8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www.videomaker.com</a:t>
            </a:r>
            <a:r>
              <a:rPr kumimoji="0" lang="en-US" altLang="en-US" sz="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/article/15149-rode-shotgun-mic-pistol-grip-shock-mount-and-boom-pole-reviewed</a:t>
            </a:r>
            <a:b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 May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Anon., ND. </a:t>
            </a:r>
            <a:r>
              <a:rPr kumimoji="0" lang="en-US" altLang="en-US" sz="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Hire a Camera.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8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www.hireacamera.com</a:t>
            </a:r>
            <a:r>
              <a:rPr kumimoji="0" lang="en-US" altLang="en-US" sz="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8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en-gb</a:t>
            </a:r>
            <a:r>
              <a:rPr kumimoji="0" lang="en-US" altLang="en-US" sz="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/products/HAC00-00521-beyer-mce86-s-ii-powdered-directional-and-windshield/</a:t>
            </a:r>
            <a:b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2021 May 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Blog, B. M., 2020. </a:t>
            </a:r>
            <a:r>
              <a:rPr kumimoji="0" lang="en-US" altLang="en-US" sz="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Difference Between Dynamic and Condenser Microphones.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8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www.bax-shop.co.uk</a:t>
            </a:r>
            <a:r>
              <a:rPr kumimoji="0" lang="en-US" altLang="en-US" sz="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/blog/microphones/the-difference-between-dynamic-and-condenser-microphones/</a:t>
            </a:r>
            <a:b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30 April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Department, U. o. E. D., 2014. </a:t>
            </a:r>
            <a:r>
              <a:rPr kumimoji="0" lang="en-US" altLang="en-US" sz="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Silhouette lighting.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https://www.theatrecrafts.com/pages/home/topics/lighting/lighting-gauze-scrim/</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 May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Dick Tracey.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1990. [Film] Directed by Warren Beatty. USA: Touchstone Pictures, Silver Screen Partners IV.</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Dirty Beasts, Three Little Pigs.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1990. [Film] Directed by Jo Pullen. UK: Abbey Broadcast Communications, </a:t>
            </a:r>
            <a:r>
              <a:rPr kumimoji="0" lang="en-US" altLang="en-US" sz="8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filmFair</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https://www.youtube.com/watch?v=F5DS2DnsJ04&amp;t=11s</a:t>
            </a:r>
            <a:endPar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 Machina.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2014. [Film] Directed by Alex Garland. UK: A24, Universal Pictures, Film4.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Expert, V., n.d. </a:t>
            </a:r>
            <a:r>
              <a:rPr kumimoji="0" lang="en-US" altLang="en-US" sz="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Zoom H5 Handy Recorder.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https://www.videoexpert.eu/en/recorders/zoom-h5-handy-recorder/</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30 May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Gollisch</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F., 2018. </a:t>
            </a:r>
            <a:r>
              <a:rPr kumimoji="0" lang="en-US" altLang="en-US" sz="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Helene Fischer - Backlight.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7"/>
              </a:rPr>
              <a:t>https://twitter.com/frank_goellisch/status/964059427820199937</a:t>
            </a:r>
            <a:r>
              <a:rPr kumimoji="0" lang="en-US" altLang="en-US" sz="800" b="0" i="0" u="sng" strike="noStrike" cap="none" normalizeH="0" baseline="0" dirty="0">
                <a:ln>
                  <a:noFill/>
                </a:ln>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rPr>
              <a:t>[A</a:t>
            </a:r>
            <a:r>
              <a:rPr kumimoji="0" lang="en-US" altLang="en-US" sz="800" b="0" i="0" u="sng"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rPr>
              <a:t>ccessed 2 May 2021]</a:t>
            </a:r>
            <a:endParaRPr kumimoji="0" lang="en-US" altLang="en-US" sz="5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ndParaRPr>
          </a:p>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Gould, C., 2016. </a:t>
            </a:r>
            <a:r>
              <a:rPr lang="en-US" altLang="en-US" sz="800" i="1" dirty="0">
                <a:latin typeface="Calibri" panose="020F0502020204030204" pitchFamily="34" charset="0"/>
                <a:ea typeface="Calibri" panose="020F0502020204030204" pitchFamily="34" charset="0"/>
                <a:cs typeface="Times New Roman" panose="02020603050405020304" pitchFamily="18" charset="0"/>
              </a:rPr>
              <a:t>Dick Tracey: Colorful Cases of the 1930s. </a:t>
            </a:r>
            <a:r>
              <a:rPr lang="en-US" altLang="en-US" sz="800" dirty="0" err="1">
                <a:latin typeface="Calibri" panose="020F0502020204030204" pitchFamily="34" charset="0"/>
                <a:ea typeface="Calibri" panose="020F0502020204030204" pitchFamily="34" charset="0"/>
                <a:cs typeface="Times New Roman" panose="02020603050405020304" pitchFamily="18" charset="0"/>
              </a:rPr>
              <a:t>s.l.:Sunday</a:t>
            </a:r>
            <a:r>
              <a:rPr lang="en-US" altLang="en-US" sz="800" dirty="0">
                <a:latin typeface="Calibri" panose="020F0502020204030204" pitchFamily="34" charset="0"/>
                <a:ea typeface="Calibri" panose="020F0502020204030204" pitchFamily="34" charset="0"/>
                <a:cs typeface="Times New Roman" panose="02020603050405020304" pitchFamily="18" charset="0"/>
              </a:rPr>
              <a:t> Press. [Online]</a:t>
            </a:r>
            <a:endParaRPr lang="en-US" altLang="en-US" sz="800" dirty="0"/>
          </a:p>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Available at: http://</a:t>
            </a:r>
            <a:r>
              <a:rPr lang="en-US" altLang="en-US" sz="800" dirty="0" err="1">
                <a:latin typeface="Calibri" panose="020F0502020204030204" pitchFamily="34" charset="0"/>
                <a:ea typeface="Calibri" panose="020F0502020204030204" pitchFamily="34" charset="0"/>
                <a:cs typeface="Times New Roman" panose="02020603050405020304" pitchFamily="18" charset="0"/>
              </a:rPr>
              <a:t>www.tcj.com</a:t>
            </a:r>
            <a:r>
              <a:rPr lang="en-US" altLang="en-US" sz="800" dirty="0">
                <a:latin typeface="Calibri" panose="020F0502020204030204" pitchFamily="34" charset="0"/>
                <a:ea typeface="Calibri" panose="020F0502020204030204" pitchFamily="34" charset="0"/>
                <a:cs typeface="Times New Roman" panose="02020603050405020304" pitchFamily="18" charset="0"/>
              </a:rPr>
              <a:t>/reviews/dick-tracy-colorful-cases-of-the-1930s-2/ </a:t>
            </a:r>
            <a:endParaRPr lang="en-US" altLang="en-US" sz="800" dirty="0"/>
          </a:p>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[Accessed 30 April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ndParaRPr>
          </a:p>
        </p:txBody>
      </p:sp>
      <p:sp>
        <p:nvSpPr>
          <p:cNvPr id="30" name="TextBox 29">
            <a:extLst>
              <a:ext uri="{FF2B5EF4-FFF2-40B4-BE49-F238E27FC236}">
                <a16:creationId xmlns:a16="http://schemas.microsoft.com/office/drawing/2014/main" id="{5F442A51-55F4-BC44-8263-720A4A50E467}"/>
              </a:ext>
            </a:extLst>
          </p:cNvPr>
          <p:cNvSpPr txBox="1"/>
          <p:nvPr/>
        </p:nvSpPr>
        <p:spPr>
          <a:xfrm>
            <a:off x="5440101" y="398102"/>
            <a:ext cx="6919710" cy="6494085"/>
          </a:xfrm>
          <a:prstGeom prst="rect">
            <a:avLst/>
          </a:prstGeom>
          <a:noFill/>
        </p:spPr>
        <p:txBody>
          <a:bodyPr wrap="square" rtlCol="0">
            <a:spAutoFit/>
          </a:bodyPr>
          <a:lstStyle/>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Health, K., ND. </a:t>
            </a:r>
            <a:r>
              <a:rPr lang="en-US" altLang="en-US" sz="800" i="1" dirty="0">
                <a:latin typeface="Calibri" panose="020F0502020204030204" pitchFamily="34" charset="0"/>
                <a:ea typeface="Calibri" panose="020F0502020204030204" pitchFamily="34" charset="0"/>
                <a:cs typeface="Times New Roman" panose="02020603050405020304" pitchFamily="18" charset="0"/>
              </a:rPr>
              <a:t>Word! Eardrum. </a:t>
            </a:r>
            <a:r>
              <a:rPr lang="en-US" altLang="en-US" sz="8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800" dirty="0">
                <a:latin typeface="Calibri" panose="020F0502020204030204" pitchFamily="34" charset="0"/>
                <a:ea typeface="Calibri" panose="020F0502020204030204" pitchFamily="34" charset="0"/>
                <a:cs typeface="Times New Roman" panose="02020603050405020304" pitchFamily="18" charset="0"/>
              </a:rPr>
            </a:br>
            <a:r>
              <a:rPr lang="en-US" altLang="en-US" sz="8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800" u="sng" dirty="0">
                <a:latin typeface="Calibri" panose="020F0502020204030204" pitchFamily="34" charset="0"/>
                <a:ea typeface="Calibri" panose="020F0502020204030204" pitchFamily="34" charset="0"/>
                <a:cs typeface="Times New Roman" panose="02020603050405020304" pitchFamily="18" charset="0"/>
              </a:rPr>
              <a:t>http://</a:t>
            </a:r>
            <a:r>
              <a:rPr lang="en-US" altLang="en-US" sz="800" u="sng" dirty="0" err="1">
                <a:latin typeface="Calibri" panose="020F0502020204030204" pitchFamily="34" charset="0"/>
                <a:ea typeface="Calibri" panose="020F0502020204030204" pitchFamily="34" charset="0"/>
                <a:cs typeface="Times New Roman" panose="02020603050405020304" pitchFamily="18" charset="0"/>
              </a:rPr>
              <a:t>www.kidshealth.org</a:t>
            </a:r>
            <a:r>
              <a:rPr lang="en-US" altLang="en-US" sz="800" u="sng" dirty="0">
                <a:latin typeface="Calibri" panose="020F0502020204030204" pitchFamily="34" charset="0"/>
                <a:ea typeface="Calibri" panose="020F0502020204030204" pitchFamily="34" charset="0"/>
                <a:cs typeface="Times New Roman" panose="02020603050405020304" pitchFamily="18" charset="0"/>
              </a:rPr>
              <a:t>/</a:t>
            </a:r>
            <a:r>
              <a:rPr lang="en-US" altLang="en-US" sz="800" u="sng" dirty="0" err="1">
                <a:latin typeface="Calibri" panose="020F0502020204030204" pitchFamily="34" charset="0"/>
                <a:ea typeface="Calibri" panose="020F0502020204030204" pitchFamily="34" charset="0"/>
                <a:cs typeface="Times New Roman" panose="02020603050405020304" pitchFamily="18" charset="0"/>
              </a:rPr>
              <a:t>en</a:t>
            </a:r>
            <a:r>
              <a:rPr lang="en-US" altLang="en-US" sz="800" u="sng" dirty="0">
                <a:latin typeface="Calibri" panose="020F0502020204030204" pitchFamily="34" charset="0"/>
                <a:ea typeface="Calibri" panose="020F0502020204030204" pitchFamily="34" charset="0"/>
                <a:cs typeface="Times New Roman" panose="02020603050405020304" pitchFamily="18" charset="0"/>
              </a:rPr>
              <a:t>/kids/word-</a:t>
            </a:r>
            <a:r>
              <a:rPr lang="en-US" altLang="en-US" sz="800" u="sng" dirty="0" err="1">
                <a:latin typeface="Calibri" panose="020F0502020204030204" pitchFamily="34" charset="0"/>
                <a:ea typeface="Calibri" panose="020F0502020204030204" pitchFamily="34" charset="0"/>
                <a:cs typeface="Times New Roman" panose="02020603050405020304" pitchFamily="18" charset="0"/>
              </a:rPr>
              <a:t>eardrum.html</a:t>
            </a:r>
            <a:br>
              <a:rPr lang="en-US" altLang="en-US" sz="800" dirty="0">
                <a:latin typeface="Calibri" panose="020F0502020204030204" pitchFamily="34" charset="0"/>
                <a:ea typeface="Calibri" panose="020F0502020204030204" pitchFamily="34" charset="0"/>
                <a:cs typeface="Times New Roman" panose="02020603050405020304" pitchFamily="18" charset="0"/>
              </a:rPr>
            </a:br>
            <a:r>
              <a:rPr lang="en-US" altLang="en-US" sz="800" dirty="0">
                <a:latin typeface="Calibri" panose="020F0502020204030204" pitchFamily="34" charset="0"/>
                <a:ea typeface="Calibri" panose="020F0502020204030204" pitchFamily="34" charset="0"/>
                <a:cs typeface="Times New Roman" panose="02020603050405020304" pitchFamily="18" charset="0"/>
              </a:rPr>
              <a:t>[Accessed 2 May 2021].</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Holder, M., ND. </a:t>
            </a:r>
            <a:r>
              <a:rPr lang="en-US" altLang="en-US" sz="800" i="1" dirty="0">
                <a:latin typeface="Calibri" panose="020F0502020204030204" pitchFamily="34" charset="0"/>
                <a:ea typeface="Calibri" panose="020F0502020204030204" pitchFamily="34" charset="0"/>
                <a:cs typeface="Times New Roman" panose="02020603050405020304" pitchFamily="18" charset="0"/>
              </a:rPr>
              <a:t>How to Audio - RODE Shotgun Mic. </a:t>
            </a:r>
            <a:r>
              <a:rPr lang="en-US" altLang="en-US" sz="800" dirty="0">
                <a:latin typeface="Calibri" panose="020F0502020204030204" pitchFamily="34" charset="0"/>
                <a:ea typeface="Calibri" panose="020F0502020204030204" pitchFamily="34" charset="0"/>
                <a:cs typeface="Times New Roman" panose="02020603050405020304" pitchFamily="18" charset="0"/>
              </a:rPr>
              <a:t>[Online]</a:t>
            </a:r>
            <a:endParaRPr lang="en-US" altLang="en-US" sz="800" dirty="0"/>
          </a:p>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800" dirty="0">
                <a:latin typeface="Calibri" panose="020F0502020204030204" pitchFamily="34" charset="0"/>
                <a:ea typeface="Calibri" panose="020F0502020204030204" pitchFamily="34" charset="0"/>
                <a:cs typeface="Times New Roman" panose="02020603050405020304" pitchFamily="18" charset="0"/>
                <a:hlinkClick r:id="rId8"/>
              </a:rPr>
              <a:t>https://www.videomaker.com/article/15149-rode-shotgun-mic-pistol-grip-shock-mount-and-boom-pole-reviewed</a:t>
            </a:r>
            <a:endParaRPr lang="en-US" altLang="en-US" sz="800" dirty="0"/>
          </a:p>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[Accessed 2 May 2021]</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800" i="1" dirty="0">
                <a:latin typeface="Calibri" panose="020F0502020204030204" pitchFamily="34" charset="0"/>
                <a:ea typeface="Calibri" panose="020F0502020204030204" pitchFamily="34" charset="0"/>
                <a:cs typeface="Times New Roman" panose="02020603050405020304" pitchFamily="18" charset="0"/>
              </a:rPr>
              <a:t>Hotel Chevalier. </a:t>
            </a:r>
            <a:r>
              <a:rPr lang="en-US" altLang="en-US" sz="800" dirty="0">
                <a:latin typeface="Calibri" panose="020F0502020204030204" pitchFamily="34" charset="0"/>
                <a:ea typeface="Calibri" panose="020F0502020204030204" pitchFamily="34" charset="0"/>
                <a:cs typeface="Times New Roman" panose="02020603050405020304" pitchFamily="18" charset="0"/>
              </a:rPr>
              <a:t>2007. [Film] Directed by Wes Anderson. USA, France: Fox Searchlight Pictures, American Empirical Pictures, Premiere </a:t>
            </a:r>
            <a:r>
              <a:rPr lang="en-US" altLang="en-US" sz="800" dirty="0" err="1">
                <a:latin typeface="Calibri" panose="020F0502020204030204" pitchFamily="34" charset="0"/>
                <a:ea typeface="Calibri" panose="020F0502020204030204" pitchFamily="34" charset="0"/>
                <a:cs typeface="Times New Roman" panose="02020603050405020304" pitchFamily="18" charset="0"/>
              </a:rPr>
              <a:t>Heure</a:t>
            </a:r>
            <a:r>
              <a:rPr lang="en-US" altLang="en-US" sz="800" dirty="0">
                <a:latin typeface="Calibri" panose="020F0502020204030204" pitchFamily="34" charset="0"/>
                <a:ea typeface="Calibri" panose="020F0502020204030204" pitchFamily="34" charset="0"/>
                <a:cs typeface="Times New Roman" panose="02020603050405020304" pitchFamily="18" charset="0"/>
              </a:rPr>
              <a:t>.</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Hull, C., ND. </a:t>
            </a:r>
            <a:r>
              <a:rPr lang="en-US" altLang="en-US" sz="800" i="1" dirty="0">
                <a:latin typeface="Calibri" panose="020F0502020204030204" pitchFamily="34" charset="0"/>
                <a:ea typeface="Calibri" panose="020F0502020204030204" pitchFamily="34" charset="0"/>
                <a:cs typeface="Times New Roman" panose="02020603050405020304" pitchFamily="18" charset="0"/>
              </a:rPr>
              <a:t>Photography Lighting Facts You Should Know. </a:t>
            </a:r>
            <a:r>
              <a:rPr lang="en-US" altLang="en-US" sz="8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800" dirty="0">
                <a:latin typeface="Calibri" panose="020F0502020204030204" pitchFamily="34" charset="0"/>
                <a:ea typeface="Calibri" panose="020F0502020204030204" pitchFamily="34" charset="0"/>
                <a:cs typeface="Times New Roman" panose="02020603050405020304" pitchFamily="18" charset="0"/>
              </a:rPr>
            </a:br>
            <a:r>
              <a:rPr lang="en-US" altLang="en-US" sz="8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800" u="sng" dirty="0">
                <a:latin typeface="Calibri" panose="020F0502020204030204" pitchFamily="34" charset="0"/>
                <a:ea typeface="Calibri" panose="020F0502020204030204" pitchFamily="34" charset="0"/>
                <a:cs typeface="Times New Roman" panose="02020603050405020304" pitchFamily="18" charset="0"/>
              </a:rPr>
              <a:t>http://</a:t>
            </a:r>
            <a:r>
              <a:rPr lang="en-US" altLang="en-US" sz="800" u="sng" dirty="0" err="1">
                <a:latin typeface="Calibri" panose="020F0502020204030204" pitchFamily="34" charset="0"/>
                <a:ea typeface="Calibri" panose="020F0502020204030204" pitchFamily="34" charset="0"/>
                <a:cs typeface="Times New Roman" panose="02020603050405020304" pitchFamily="18" charset="0"/>
              </a:rPr>
              <a:t>www.expertphotography.com</a:t>
            </a:r>
            <a:r>
              <a:rPr lang="en-US" altLang="en-US" sz="800" u="sng" dirty="0">
                <a:latin typeface="Calibri" panose="020F0502020204030204" pitchFamily="34" charset="0"/>
                <a:ea typeface="Calibri" panose="020F0502020204030204" pitchFamily="34" charset="0"/>
                <a:cs typeface="Times New Roman" panose="02020603050405020304" pitchFamily="18" charset="0"/>
              </a:rPr>
              <a:t>/photography-lighting-facts/</a:t>
            </a:r>
            <a:br>
              <a:rPr lang="en-US" altLang="en-US" sz="800" dirty="0">
                <a:latin typeface="Calibri" panose="020F0502020204030204" pitchFamily="34" charset="0"/>
                <a:ea typeface="Calibri" panose="020F0502020204030204" pitchFamily="34" charset="0"/>
                <a:cs typeface="Times New Roman" panose="02020603050405020304" pitchFamily="18" charset="0"/>
              </a:rPr>
            </a:br>
            <a:r>
              <a:rPr lang="en-US" altLang="en-US" sz="800" dirty="0">
                <a:latin typeface="Calibri" panose="020F0502020204030204" pitchFamily="34" charset="0"/>
                <a:ea typeface="Calibri" panose="020F0502020204030204" pitchFamily="34" charset="0"/>
                <a:cs typeface="Times New Roman" panose="02020603050405020304" pitchFamily="18" charset="0"/>
              </a:rPr>
              <a:t>[Accessed 30 April 2021].</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James, C., 2021. </a:t>
            </a:r>
            <a:r>
              <a:rPr lang="en-US" altLang="en-US" sz="800" i="1" dirty="0">
                <a:latin typeface="Calibri" panose="020F0502020204030204" pitchFamily="34" charset="0"/>
                <a:ea typeface="Calibri" panose="020F0502020204030204" pitchFamily="34" charset="0"/>
                <a:cs typeface="Times New Roman" panose="02020603050405020304" pitchFamily="18" charset="0"/>
              </a:rPr>
              <a:t>Lighting Design Process. </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800" i="1" dirty="0">
                <a:latin typeface="Calibri" panose="020F0502020204030204" pitchFamily="34" charset="0"/>
                <a:ea typeface="Calibri" panose="020F0502020204030204" pitchFamily="34" charset="0"/>
                <a:cs typeface="Times New Roman" panose="02020603050405020304" pitchFamily="18" charset="0"/>
              </a:rPr>
              <a:t>Lost River. </a:t>
            </a:r>
            <a:r>
              <a:rPr lang="en-US" altLang="en-US" sz="800" dirty="0">
                <a:latin typeface="Calibri" panose="020F0502020204030204" pitchFamily="34" charset="0"/>
                <a:ea typeface="Calibri" panose="020F0502020204030204" pitchFamily="34" charset="0"/>
                <a:cs typeface="Times New Roman" panose="02020603050405020304" pitchFamily="18" charset="0"/>
              </a:rPr>
              <a:t>2014. [Film] Directed by Ryan Gosling. USA: Bold Films, Marc Platt Productions, Phantasma.</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Noel, S., ND. </a:t>
            </a:r>
            <a:r>
              <a:rPr lang="en-US" altLang="en-US" sz="800" i="1" dirty="0">
                <a:latin typeface="Calibri" panose="020F0502020204030204" pitchFamily="34" charset="0"/>
                <a:ea typeface="Calibri" panose="020F0502020204030204" pitchFamily="34" charset="0"/>
                <a:cs typeface="Times New Roman" panose="02020603050405020304" pitchFamily="18" charset="0"/>
              </a:rPr>
              <a:t>Purple 11. </a:t>
            </a:r>
            <a:r>
              <a:rPr lang="en-US" altLang="en-US" sz="8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800" dirty="0">
                <a:latin typeface="Calibri" panose="020F0502020204030204" pitchFamily="34" charset="0"/>
                <a:ea typeface="Calibri" panose="020F0502020204030204" pitchFamily="34" charset="0"/>
                <a:cs typeface="Times New Roman" panose="02020603050405020304" pitchFamily="18" charset="0"/>
              </a:rPr>
            </a:br>
            <a:r>
              <a:rPr lang="en-US" altLang="en-US" sz="8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800" u="sng" dirty="0">
                <a:latin typeface="Calibri" panose="020F0502020204030204" pitchFamily="34" charset="0"/>
                <a:ea typeface="Calibri" panose="020F0502020204030204" pitchFamily="34" charset="0"/>
                <a:cs typeface="Times New Roman" panose="02020603050405020304" pitchFamily="18" charset="0"/>
              </a:rPr>
              <a:t>http://www.purple11.com/basics/hue-saturation-lightness/</a:t>
            </a:r>
            <a:br>
              <a:rPr lang="en-US" altLang="en-US" sz="800" dirty="0">
                <a:latin typeface="Calibri" panose="020F0502020204030204" pitchFamily="34" charset="0"/>
                <a:ea typeface="Calibri" panose="020F0502020204030204" pitchFamily="34" charset="0"/>
                <a:cs typeface="Times New Roman" panose="02020603050405020304" pitchFamily="18" charset="0"/>
              </a:rPr>
            </a:br>
            <a:r>
              <a:rPr lang="en-US" altLang="en-US" sz="800" dirty="0">
                <a:latin typeface="Calibri" panose="020F0502020204030204" pitchFamily="34" charset="0"/>
                <a:ea typeface="Calibri" panose="020F0502020204030204" pitchFamily="34" charset="0"/>
                <a:cs typeface="Times New Roman" panose="02020603050405020304" pitchFamily="18" charset="0"/>
              </a:rPr>
              <a:t>[Accessed 30 April 2021].</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800" i="1" dirty="0">
                <a:latin typeface="Calibri" panose="020F0502020204030204" pitchFamily="34" charset="0"/>
                <a:ea typeface="Calibri" panose="020F0502020204030204" pitchFamily="34" charset="0"/>
                <a:cs typeface="Times New Roman" panose="02020603050405020304" pitchFamily="18" charset="0"/>
              </a:rPr>
              <a:t>Only God Forgives. </a:t>
            </a:r>
            <a:r>
              <a:rPr lang="en-US" altLang="en-US" sz="800" dirty="0">
                <a:latin typeface="Calibri" panose="020F0502020204030204" pitchFamily="34" charset="0"/>
                <a:ea typeface="Calibri" panose="020F0502020204030204" pitchFamily="34" charset="0"/>
                <a:cs typeface="Times New Roman" panose="02020603050405020304" pitchFamily="18" charset="0"/>
              </a:rPr>
              <a:t>2013. [Film] Directed by Nicolas Winding </a:t>
            </a:r>
            <a:r>
              <a:rPr lang="en-US" altLang="en-US" sz="800" dirty="0" err="1">
                <a:latin typeface="Calibri" panose="020F0502020204030204" pitchFamily="34" charset="0"/>
                <a:ea typeface="Calibri" panose="020F0502020204030204" pitchFamily="34" charset="0"/>
                <a:cs typeface="Times New Roman" panose="02020603050405020304" pitchFamily="18" charset="0"/>
              </a:rPr>
              <a:t>Refn</a:t>
            </a:r>
            <a:r>
              <a:rPr lang="en-US" altLang="en-US" sz="800" dirty="0">
                <a:latin typeface="Calibri" panose="020F0502020204030204" pitchFamily="34" charset="0"/>
                <a:ea typeface="Calibri" panose="020F0502020204030204" pitchFamily="34" charset="0"/>
                <a:cs typeface="Times New Roman" panose="02020603050405020304" pitchFamily="18" charset="0"/>
              </a:rPr>
              <a:t>. Denmark, France, USA, Sweden, Belgium: Space Rocket Nation, Gaumont, Wild Bunch.</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Pasco, ND. </a:t>
            </a:r>
            <a:r>
              <a:rPr lang="en-US" altLang="en-US" sz="800" i="1" dirty="0">
                <a:latin typeface="Calibri" panose="020F0502020204030204" pitchFamily="34" charset="0"/>
                <a:ea typeface="Calibri" panose="020F0502020204030204" pitchFamily="34" charset="0"/>
                <a:cs typeface="Times New Roman" panose="02020603050405020304" pitchFamily="18" charset="0"/>
              </a:rPr>
              <a:t>Sound Waves. </a:t>
            </a:r>
            <a:r>
              <a:rPr lang="en-US" altLang="en-US" sz="8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800" dirty="0">
                <a:latin typeface="Calibri" panose="020F0502020204030204" pitchFamily="34" charset="0"/>
                <a:ea typeface="Calibri" panose="020F0502020204030204" pitchFamily="34" charset="0"/>
                <a:cs typeface="Times New Roman" panose="02020603050405020304" pitchFamily="18" charset="0"/>
              </a:rPr>
            </a:br>
            <a:r>
              <a:rPr lang="en-US" altLang="en-US" sz="8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800" u="sng" dirty="0">
                <a:latin typeface="Calibri" panose="020F0502020204030204" pitchFamily="34" charset="0"/>
                <a:ea typeface="Calibri" panose="020F0502020204030204" pitchFamily="34" charset="0"/>
                <a:cs typeface="Times New Roman" panose="02020603050405020304" pitchFamily="18" charset="0"/>
              </a:rPr>
              <a:t>http://</a:t>
            </a:r>
            <a:r>
              <a:rPr lang="en-US" altLang="en-US" sz="800" u="sng" dirty="0" err="1">
                <a:latin typeface="Calibri" panose="020F0502020204030204" pitchFamily="34" charset="0"/>
                <a:ea typeface="Calibri" panose="020F0502020204030204" pitchFamily="34" charset="0"/>
                <a:cs typeface="Times New Roman" panose="02020603050405020304" pitchFamily="18" charset="0"/>
              </a:rPr>
              <a:t>www.pasco.com</a:t>
            </a:r>
            <a:r>
              <a:rPr lang="en-US" altLang="en-US" sz="800" u="sng" dirty="0">
                <a:latin typeface="Calibri" panose="020F0502020204030204" pitchFamily="34" charset="0"/>
                <a:ea typeface="Calibri" panose="020F0502020204030204" pitchFamily="34" charset="0"/>
                <a:cs typeface="Times New Roman" panose="02020603050405020304" pitchFamily="18" charset="0"/>
              </a:rPr>
              <a:t>/products/guides/sound-waves</a:t>
            </a:r>
            <a:br>
              <a:rPr lang="en-US" altLang="en-US" sz="800" dirty="0">
                <a:latin typeface="Calibri" panose="020F0502020204030204" pitchFamily="34" charset="0"/>
                <a:ea typeface="Calibri" panose="020F0502020204030204" pitchFamily="34" charset="0"/>
                <a:cs typeface="Times New Roman" panose="02020603050405020304" pitchFamily="18" charset="0"/>
              </a:rPr>
            </a:br>
            <a:r>
              <a:rPr lang="en-US" altLang="en-US" sz="800" dirty="0">
                <a:latin typeface="Calibri" panose="020F0502020204030204" pitchFamily="34" charset="0"/>
                <a:ea typeface="Calibri" panose="020F0502020204030204" pitchFamily="34" charset="0"/>
                <a:cs typeface="Times New Roman" panose="02020603050405020304" pitchFamily="18" charset="0"/>
              </a:rPr>
              <a:t>[Accessed 2 May 2021].</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Pinterest, ND. </a:t>
            </a:r>
            <a:r>
              <a:rPr lang="en-US" altLang="en-US" sz="800" i="1" dirty="0">
                <a:latin typeface="Calibri" panose="020F0502020204030204" pitchFamily="34" charset="0"/>
                <a:ea typeface="Calibri" panose="020F0502020204030204" pitchFamily="34" charset="0"/>
                <a:cs typeface="Times New Roman" panose="02020603050405020304" pitchFamily="18" charset="0"/>
              </a:rPr>
              <a:t>Side Lighting Theatre. </a:t>
            </a:r>
            <a:r>
              <a:rPr lang="en-US" altLang="en-US" sz="800" dirty="0">
                <a:latin typeface="Calibri" panose="020F0502020204030204" pitchFamily="34" charset="0"/>
                <a:ea typeface="Calibri" panose="020F0502020204030204" pitchFamily="34" charset="0"/>
                <a:cs typeface="Times New Roman" panose="02020603050405020304" pitchFamily="18" charset="0"/>
              </a:rPr>
              <a:t>[Online] </a:t>
            </a:r>
            <a:endParaRPr lang="en-US" altLang="en-US" sz="800" dirty="0"/>
          </a:p>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800" u="sng" dirty="0">
                <a:latin typeface="Calibri" panose="020F0502020204030204" pitchFamily="34" charset="0"/>
                <a:ea typeface="Calibri" panose="020F0502020204030204" pitchFamily="34" charset="0"/>
                <a:cs typeface="Times New Roman" panose="02020603050405020304" pitchFamily="18" charset="0"/>
                <a:hlinkClick r:id="rId9"/>
              </a:rPr>
              <a:t>https://www.pinterest.co.uk/pin/313281717825736355/</a:t>
            </a:r>
            <a:endParaRPr lang="en-US" altLang="en-US" sz="800" dirty="0"/>
          </a:p>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[Accessed 30 April 2021].</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Pinterest, ND. </a:t>
            </a:r>
            <a:r>
              <a:rPr lang="en-US" altLang="en-US" sz="800" i="1" dirty="0">
                <a:latin typeface="Calibri" panose="020F0502020204030204" pitchFamily="34" charset="0"/>
                <a:ea typeface="Calibri" panose="020F0502020204030204" pitchFamily="34" charset="0"/>
                <a:cs typeface="Times New Roman" panose="02020603050405020304" pitchFamily="18" charset="0"/>
              </a:rPr>
              <a:t>Top Light. </a:t>
            </a:r>
            <a:r>
              <a:rPr lang="en-US" altLang="en-US" sz="800" dirty="0">
                <a:latin typeface="Calibri" panose="020F0502020204030204" pitchFamily="34" charset="0"/>
                <a:ea typeface="Calibri" panose="020F0502020204030204" pitchFamily="34" charset="0"/>
                <a:cs typeface="Times New Roman" panose="02020603050405020304" pitchFamily="18" charset="0"/>
              </a:rPr>
              <a:t>[Online] </a:t>
            </a:r>
            <a:endParaRPr lang="en-US" altLang="en-US" sz="800" dirty="0"/>
          </a:p>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800" u="sng" dirty="0">
                <a:latin typeface="Calibri" panose="020F0502020204030204" pitchFamily="34" charset="0"/>
                <a:ea typeface="Calibri" panose="020F0502020204030204" pitchFamily="34" charset="0"/>
                <a:cs typeface="Times New Roman" panose="02020603050405020304" pitchFamily="18" charset="0"/>
                <a:hlinkClick r:id="rId10"/>
              </a:rPr>
              <a:t>https://www.pinterest.co.uk/pin/398920479465115098/</a:t>
            </a:r>
            <a:r>
              <a:rPr lang="en-US" altLang="en-US" sz="800" dirty="0">
                <a:latin typeface="Calibri" panose="020F0502020204030204" pitchFamily="34" charset="0"/>
                <a:ea typeface="Calibri" panose="020F0502020204030204" pitchFamily="34" charset="0"/>
                <a:cs typeface="Times New Roman" panose="02020603050405020304" pitchFamily="18" charset="0"/>
              </a:rPr>
              <a:t> </a:t>
            </a:r>
            <a:endParaRPr lang="en-US" altLang="en-US" sz="800" dirty="0"/>
          </a:p>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[Accessed 30 April 2021].</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800" dirty="0" err="1">
                <a:latin typeface="Calibri" panose="020F0502020204030204" pitchFamily="34" charset="0"/>
                <a:ea typeface="Calibri" panose="020F0502020204030204" pitchFamily="34" charset="0"/>
                <a:cs typeface="Times New Roman" panose="02020603050405020304" pitchFamily="18" charset="0"/>
              </a:rPr>
              <a:t>QLab</a:t>
            </a:r>
            <a:r>
              <a:rPr lang="en-US" altLang="en-US" sz="800" dirty="0">
                <a:latin typeface="Calibri" panose="020F0502020204030204" pitchFamily="34" charset="0"/>
                <a:ea typeface="Calibri" panose="020F0502020204030204" pitchFamily="34" charset="0"/>
                <a:cs typeface="Times New Roman" panose="02020603050405020304" pitchFamily="18" charset="0"/>
              </a:rPr>
              <a:t>, n.d. </a:t>
            </a:r>
            <a:r>
              <a:rPr lang="en-US" altLang="en-US" sz="800" i="1" dirty="0" err="1">
                <a:latin typeface="Calibri" panose="020F0502020204030204" pitchFamily="34" charset="0"/>
                <a:ea typeface="Calibri" panose="020F0502020204030204" pitchFamily="34" charset="0"/>
                <a:cs typeface="Times New Roman" panose="02020603050405020304" pitchFamily="18" charset="0"/>
              </a:rPr>
              <a:t>QLab</a:t>
            </a:r>
            <a:r>
              <a:rPr lang="en-US" altLang="en-US" sz="800" i="1" dirty="0">
                <a:latin typeface="Calibri" panose="020F0502020204030204" pitchFamily="34" charset="0"/>
                <a:ea typeface="Calibri" panose="020F0502020204030204" pitchFamily="34" charset="0"/>
                <a:cs typeface="Times New Roman" panose="02020603050405020304" pitchFamily="18" charset="0"/>
              </a:rPr>
              <a:t>. </a:t>
            </a:r>
            <a:r>
              <a:rPr lang="en-US" altLang="en-US" sz="800" dirty="0">
                <a:latin typeface="Calibri" panose="020F0502020204030204" pitchFamily="34" charset="0"/>
                <a:ea typeface="Calibri" panose="020F0502020204030204" pitchFamily="34" charset="0"/>
                <a:cs typeface="Times New Roman" panose="02020603050405020304" pitchFamily="18" charset="0"/>
              </a:rPr>
              <a:t>[Online]</a:t>
            </a:r>
            <a:br>
              <a:rPr lang="en-US" altLang="en-US" sz="800" dirty="0">
                <a:latin typeface="Calibri" panose="020F0502020204030204" pitchFamily="34" charset="0"/>
                <a:ea typeface="Calibri" panose="020F0502020204030204" pitchFamily="34" charset="0"/>
                <a:cs typeface="Times New Roman" panose="02020603050405020304" pitchFamily="18" charset="0"/>
              </a:rPr>
            </a:br>
            <a:r>
              <a:rPr lang="en-US" altLang="en-US" sz="8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800" u="sng" dirty="0" err="1">
                <a:latin typeface="Calibri" panose="020F0502020204030204" pitchFamily="34" charset="0"/>
                <a:ea typeface="Calibri" panose="020F0502020204030204" pitchFamily="34" charset="0"/>
                <a:cs typeface="Times New Roman" panose="02020603050405020304" pitchFamily="18" charset="0"/>
              </a:rPr>
              <a:t>qlab.app</a:t>
            </a:r>
            <a:r>
              <a:rPr lang="en-US" altLang="en-US" sz="800" u="sng" dirty="0">
                <a:latin typeface="Calibri" panose="020F0502020204030204" pitchFamily="34" charset="0"/>
                <a:ea typeface="Calibri" panose="020F0502020204030204" pitchFamily="34" charset="0"/>
                <a:cs typeface="Times New Roman" panose="02020603050405020304" pitchFamily="18" charset="0"/>
              </a:rPr>
              <a:t>/static/ef168183043a535e0f55362221/31987/</a:t>
            </a:r>
            <a:r>
              <a:rPr lang="en-US" altLang="en-US" sz="800" u="sng" dirty="0" err="1">
                <a:latin typeface="Calibri" panose="020F0502020204030204" pitchFamily="34" charset="0"/>
                <a:ea typeface="Calibri" panose="020F0502020204030204" pitchFamily="34" charset="0"/>
                <a:cs typeface="Times New Roman" panose="02020603050405020304" pitchFamily="18" charset="0"/>
              </a:rPr>
              <a:t>qlab</a:t>
            </a:r>
            <a:r>
              <a:rPr lang="en-US" altLang="en-US" sz="800" u="sng" dirty="0">
                <a:latin typeface="Calibri" panose="020F0502020204030204" pitchFamily="34" charset="0"/>
                <a:ea typeface="Calibri" panose="020F0502020204030204" pitchFamily="34" charset="0"/>
                <a:cs typeface="Times New Roman" panose="02020603050405020304" pitchFamily="18" charset="0"/>
              </a:rPr>
              <a:t>-laptop-display-</a:t>
            </a:r>
            <a:r>
              <a:rPr lang="en-US" altLang="en-US" sz="800" u="sng" dirty="0" err="1">
                <a:latin typeface="Calibri" panose="020F0502020204030204" pitchFamily="34" charset="0"/>
                <a:ea typeface="Calibri" panose="020F0502020204030204" pitchFamily="34" charset="0"/>
                <a:cs typeface="Times New Roman" panose="02020603050405020304" pitchFamily="18" charset="0"/>
              </a:rPr>
              <a:t>window.png</a:t>
            </a:r>
            <a:br>
              <a:rPr lang="en-US" altLang="en-US" sz="800" dirty="0">
                <a:latin typeface="Calibri" panose="020F0502020204030204" pitchFamily="34" charset="0"/>
                <a:ea typeface="Calibri" panose="020F0502020204030204" pitchFamily="34" charset="0"/>
                <a:cs typeface="Times New Roman" panose="02020603050405020304" pitchFamily="18" charset="0"/>
              </a:rPr>
            </a:br>
            <a:r>
              <a:rPr lang="en-US" altLang="en-US" sz="800" dirty="0">
                <a:latin typeface="Calibri" panose="020F0502020204030204" pitchFamily="34" charset="0"/>
                <a:ea typeface="Calibri" panose="020F0502020204030204" pitchFamily="34" charset="0"/>
                <a:cs typeface="Times New Roman" panose="02020603050405020304" pitchFamily="18" charset="0"/>
              </a:rPr>
              <a:t>[Accessed 2 May 2021].</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800" i="1" dirty="0">
                <a:latin typeface="Calibri" panose="020F0502020204030204" pitchFamily="34" charset="0"/>
                <a:ea typeface="Calibri" panose="020F0502020204030204" pitchFamily="34" charset="0"/>
                <a:cs typeface="Times New Roman" panose="02020603050405020304" pitchFamily="18" charset="0"/>
              </a:rPr>
              <a:t>Saving Private Ryan. </a:t>
            </a:r>
            <a:r>
              <a:rPr lang="en-US" altLang="en-US" sz="800" dirty="0">
                <a:latin typeface="Calibri" panose="020F0502020204030204" pitchFamily="34" charset="0"/>
                <a:ea typeface="Calibri" panose="020F0502020204030204" pitchFamily="34" charset="0"/>
                <a:cs typeface="Times New Roman" panose="02020603050405020304" pitchFamily="18" charset="0"/>
              </a:rPr>
              <a:t>1998. [Film] Directed by Steven Spielberg. USA: DreamWorks Pictures, Paramount Pictures, Amblin Entertainment.</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800" dirty="0">
                <a:latin typeface="Calibri" panose="020F0502020204030204" pitchFamily="34" charset="0"/>
                <a:ea typeface="Calibri" panose="020F0502020204030204" pitchFamily="34" charset="0"/>
                <a:cs typeface="Times New Roman" panose="02020603050405020304" pitchFamily="18" charset="0"/>
              </a:rPr>
              <a:t>Technology, N. J. I. o., n.d. </a:t>
            </a:r>
            <a:r>
              <a:rPr lang="en-US" altLang="en-US" sz="800" i="1" dirty="0">
                <a:latin typeface="Calibri" panose="020F0502020204030204" pitchFamily="34" charset="0"/>
                <a:ea typeface="Calibri" panose="020F0502020204030204" pitchFamily="34" charset="0"/>
                <a:cs typeface="Times New Roman" panose="02020603050405020304" pitchFamily="18" charset="0"/>
              </a:rPr>
              <a:t>Technology Networks. </a:t>
            </a:r>
            <a:r>
              <a:rPr lang="en-US" altLang="en-US" sz="8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800" dirty="0">
                <a:latin typeface="Calibri" panose="020F0502020204030204" pitchFamily="34" charset="0"/>
                <a:ea typeface="Calibri" panose="020F0502020204030204" pitchFamily="34" charset="0"/>
                <a:cs typeface="Times New Roman" panose="02020603050405020304" pitchFamily="18" charset="0"/>
              </a:rPr>
            </a:br>
            <a:r>
              <a:rPr lang="en-US" altLang="en-US" sz="8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800" u="sng" dirty="0">
                <a:latin typeface="Calibri" panose="020F0502020204030204" pitchFamily="34" charset="0"/>
                <a:ea typeface="Calibri" panose="020F0502020204030204" pitchFamily="34" charset="0"/>
                <a:cs typeface="Times New Roman" panose="02020603050405020304" pitchFamily="18" charset="0"/>
              </a:rPr>
              <a:t>https://</a:t>
            </a:r>
            <a:r>
              <a:rPr lang="en-US" altLang="en-US" sz="800" u="sng" dirty="0" err="1">
                <a:latin typeface="Calibri" panose="020F0502020204030204" pitchFamily="34" charset="0"/>
                <a:ea typeface="Calibri" panose="020F0502020204030204" pitchFamily="34" charset="0"/>
                <a:cs typeface="Times New Roman" panose="02020603050405020304" pitchFamily="18" charset="0"/>
              </a:rPr>
              <a:t>www.technologynetworks.com</a:t>
            </a:r>
            <a:r>
              <a:rPr lang="en-US" altLang="en-US" sz="800" u="sng" dirty="0">
                <a:latin typeface="Calibri" panose="020F0502020204030204" pitchFamily="34" charset="0"/>
                <a:ea typeface="Calibri" panose="020F0502020204030204" pitchFamily="34" charset="0"/>
                <a:cs typeface="Times New Roman" panose="02020603050405020304" pitchFamily="18" charset="0"/>
              </a:rPr>
              <a:t>/neuroscience/news/where-did-that-noise-come-from-a-new-model-for-how-we-localize-sound-326893</a:t>
            </a:r>
            <a:br>
              <a:rPr lang="en-US" altLang="en-US" sz="800" dirty="0">
                <a:latin typeface="Calibri" panose="020F0502020204030204" pitchFamily="34" charset="0"/>
                <a:ea typeface="Calibri" panose="020F0502020204030204" pitchFamily="34" charset="0"/>
                <a:cs typeface="Times New Roman" panose="02020603050405020304" pitchFamily="18" charset="0"/>
              </a:rPr>
            </a:br>
            <a:r>
              <a:rPr lang="en-US" altLang="en-US" sz="800" dirty="0">
                <a:latin typeface="Calibri" panose="020F0502020204030204" pitchFamily="34" charset="0"/>
                <a:ea typeface="Calibri" panose="020F0502020204030204" pitchFamily="34" charset="0"/>
                <a:cs typeface="Times New Roman" panose="02020603050405020304" pitchFamily="18" charset="0"/>
              </a:rPr>
              <a:t>[Accessed 2 May 2021].</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800" i="1" dirty="0">
                <a:latin typeface="Calibri" panose="020F0502020204030204" pitchFamily="34" charset="0"/>
                <a:ea typeface="Calibri" panose="020F0502020204030204" pitchFamily="34" charset="0"/>
                <a:cs typeface="Times New Roman" panose="02020603050405020304" pitchFamily="18" charset="0"/>
              </a:rPr>
              <a:t>The Grand Budapest Hotel. </a:t>
            </a:r>
            <a:r>
              <a:rPr lang="en-US" altLang="en-US" sz="800" dirty="0">
                <a:latin typeface="Calibri" panose="020F0502020204030204" pitchFamily="34" charset="0"/>
                <a:ea typeface="Calibri" panose="020F0502020204030204" pitchFamily="34" charset="0"/>
                <a:cs typeface="Times New Roman" panose="02020603050405020304" pitchFamily="18" charset="0"/>
              </a:rPr>
              <a:t>2014. [Film] Directed by Wes Anderson. Germany, USA: Fox Searchlight Pictures, Indian Paintbrush, Studio Babelsberg.</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800" i="1" dirty="0">
                <a:latin typeface="Calibri" panose="020F0502020204030204" pitchFamily="34" charset="0"/>
                <a:ea typeface="Calibri" panose="020F0502020204030204" pitchFamily="34" charset="0"/>
                <a:cs typeface="Times New Roman" panose="02020603050405020304" pitchFamily="18" charset="0"/>
              </a:rPr>
              <a:t>The Matrix. </a:t>
            </a:r>
            <a:r>
              <a:rPr lang="en-US" altLang="en-US" sz="800" dirty="0">
                <a:latin typeface="Calibri" panose="020F0502020204030204" pitchFamily="34" charset="0"/>
                <a:ea typeface="Calibri" panose="020F0502020204030204" pitchFamily="34" charset="0"/>
                <a:cs typeface="Times New Roman" panose="02020603050405020304" pitchFamily="18" charset="0"/>
              </a:rPr>
              <a:t>1999. [Film] Directed by The Wachowski Brothers. USA: Warner Bros..</a:t>
            </a:r>
          </a:p>
          <a:p>
            <a:pPr lvl="0" defTabSz="914400" eaLnBrk="0" fontAlgn="base" hangingPunct="0">
              <a:spcBef>
                <a:spcPct val="0"/>
              </a:spcBef>
              <a:spcAft>
                <a:spcPct val="0"/>
              </a:spcAft>
            </a:pPr>
            <a:endParaRPr lang="en-US" altLang="en-US" sz="800" dirty="0"/>
          </a:p>
          <a:p>
            <a:pPr lvl="0" defTabSz="914400" eaLnBrk="0" fontAlgn="base" hangingPunct="0">
              <a:spcBef>
                <a:spcPct val="0"/>
              </a:spcBef>
              <a:spcAft>
                <a:spcPct val="0"/>
              </a:spcAft>
            </a:pPr>
            <a:r>
              <a:rPr lang="en-US" altLang="en-US" sz="800" i="1" dirty="0">
                <a:latin typeface="Calibri" panose="020F0502020204030204" pitchFamily="34" charset="0"/>
                <a:ea typeface="Calibri" panose="020F0502020204030204" pitchFamily="34" charset="0"/>
                <a:cs typeface="Times New Roman" panose="02020603050405020304" pitchFamily="18" charset="0"/>
              </a:rPr>
              <a:t>The Wizard of Oz. </a:t>
            </a:r>
            <a:r>
              <a:rPr lang="en-US" altLang="en-US" sz="800" dirty="0">
                <a:latin typeface="Calibri" panose="020F0502020204030204" pitchFamily="34" charset="0"/>
                <a:ea typeface="Calibri" panose="020F0502020204030204" pitchFamily="34" charset="0"/>
                <a:cs typeface="Times New Roman" panose="02020603050405020304" pitchFamily="18" charset="0"/>
              </a:rPr>
              <a:t>1939. [Film] Directed by Victor Fleming. USA: Metro-Goldwyn-Mayer (MGM).</a:t>
            </a:r>
            <a:endParaRPr lang="en-US" altLang="en-US" sz="800" dirty="0"/>
          </a:p>
        </p:txBody>
      </p:sp>
    </p:spTree>
    <p:extLst>
      <p:ext uri="{BB962C8B-B14F-4D97-AF65-F5344CB8AC3E}">
        <p14:creationId xmlns:p14="http://schemas.microsoft.com/office/powerpoint/2010/main" val="79268877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6174</TotalTime>
  <Words>3215</Words>
  <Application>Microsoft Macintosh PowerPoint</Application>
  <PresentationFormat>Widescreen</PresentationFormat>
  <Paragraphs>264</Paragraphs>
  <Slides>20</Slides>
  <Notes>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Century Gothic</vt:lpstr>
      <vt:lpstr>Courier New</vt:lpstr>
      <vt:lpstr>Google Sans</vt:lpstr>
      <vt:lpstr>Vapor Trail</vt:lpstr>
      <vt:lpstr>Process Workbook</vt:lpstr>
      <vt:lpstr>Learning Outcomes</vt:lpstr>
      <vt:lpstr>Colour Theory in Film</vt:lpstr>
      <vt:lpstr>Hue</vt:lpstr>
      <vt:lpstr>Saturation</vt:lpstr>
      <vt:lpstr>Saturation</vt:lpstr>
      <vt:lpstr>Brightness</vt:lpstr>
      <vt:lpstr>Colour &amp; Emotions</vt:lpstr>
      <vt:lpstr>Colour &amp; Emotions</vt:lpstr>
      <vt:lpstr>My own use of light</vt:lpstr>
      <vt:lpstr>Lighting Design on stage</vt:lpstr>
      <vt:lpstr>Lighting Angles</vt:lpstr>
      <vt:lpstr>Sound</vt:lpstr>
      <vt:lpstr>Microphones</vt:lpstr>
      <vt:lpstr>Sound recording</vt:lpstr>
      <vt:lpstr>The Hunting of the Snark</vt:lpstr>
      <vt:lpstr>Qlab Design</vt:lpstr>
      <vt:lpstr>Inspiration</vt:lpstr>
      <vt:lpstr>Final Result</vt:lpstr>
      <vt:lpstr>Bibliography</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Lighting &amp; Sound</dc:title>
  <dc:subject/>
  <dc:creator>Gemma Alice Payne (2004977)</dc:creator>
  <cp:keywords/>
  <dc:description/>
  <cp:lastModifiedBy>Gemma Alice Payne (2004977)</cp:lastModifiedBy>
  <cp:revision>70</cp:revision>
  <dcterms:created xsi:type="dcterms:W3CDTF">2021-04-28T17:36:00Z</dcterms:created>
  <dcterms:modified xsi:type="dcterms:W3CDTF">2021-05-27T15:46:41Z</dcterms:modified>
  <cp:category/>
</cp:coreProperties>
</file>