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Layouts/slideLayout3.xml" ContentType="application/vnd.openxmlformats-officedocument.presentationml.slideLayout+xml"/>
  <Override PartName="/ppt/slides/slide3.xml" ContentType="application/vnd.openxmlformats-officedocument.presentationml.slide+xml"/>
  <Override PartName="/docProps/core.xml" ContentType="application/vnd.openxmlformats-package.core-properties+xml"/>
  <Override PartName="/ppt/slideLayouts/slideLayout2.xml" ContentType="application/vnd.openxmlformats-officedocument.presentationml.slideLayout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notesSlides/notesSlide2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theme/theme2.xml" ContentType="application/vnd.openxmlformats-officedocument.theme+xml"/>
  <Override PartName="/ppt/notesSlides/notesSlide3.xml" ContentType="application/vnd.openxmlformats-officedocument.presentationml.notesSlide+xml"/>
  <Override PartName="/ppt/theme/theme3.xml" ContentType="application/vnd.openxmlformats-officedocument.them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  <p:sldId id="257" r:id="rId4"/>
    <p:sldId id="259" r:id="rId5"/>
    <p:sldId id="260" r:id="rId6"/>
  </p:sldIdLst>
  <p:sldSz cx="18288000" cy="10287000" type="custom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0" orient="horz" pos="2160" userDrawn="1">
          <p15:clr>
            <a:srgbClr val="A4A3A4"/>
          </p15:clr>
        </p15:guide>
        <p15:guide id="1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theme" Target="theme/theme3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tableStyles" Target="tableStyles.xml"/><Relationship Id="rId8" Type="http://schemas.openxmlformats.org/officeDocument/2006/relationships/presProps" Target="presProps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/>
          <a:p>
            <a:r>
              <a:rPr lang="en-US" smtClean="0"/>
              <a:t>*</a:t>
            </a:r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/>
          <a:p>
            <a:r>
              <a:rPr lang="en-US" smtClean="0"/>
              <a:t>#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1A0EFE73-7B08-4191-8BF8-3287CDDCC59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E7B512BA-2FF9-452F-80BE-BFA0079B193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475C4923-2FE9-49D5-9B30-32090C98AB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10B86B52-4D47-4CAD-BB8A-33F0EDFBE7A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2286000" y="1683544"/>
            <a:ext cx="13716000" cy="3581400"/>
          </a:xfrm>
        </p:spPr>
        <p:txBody>
          <a:bodyPr anchor="b"/>
          <a:lstStyle>
            <a:lvl1pPr algn="ctr" defTabSz="1371600"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 defTabSz="1371600">
              <a:buNone/>
              <a:defRPr sz="3600"/>
            </a:lvl1pPr>
            <a:lvl2pPr marL="685800" indent="0" algn="ctr" defTabSz="1371600">
              <a:buNone/>
              <a:defRPr sz="3000"/>
            </a:lvl2pPr>
            <a:lvl3pPr marL="1371600" indent="0" algn="ctr" defTabSz="1371600">
              <a:buNone/>
              <a:defRPr sz="2700"/>
            </a:lvl3pPr>
            <a:lvl4pPr marL="2057400" indent="0" algn="ctr" defTabSz="1371600">
              <a:buNone/>
              <a:defRPr sz="2400"/>
            </a:lvl4pPr>
            <a:lvl5pPr marL="2743200" indent="0" algn="ctr" defTabSz="1371600">
              <a:buNone/>
              <a:defRPr sz="2400"/>
            </a:lvl5pPr>
            <a:lvl6pPr marL="3429000" indent="0" algn="ctr" defTabSz="1371600">
              <a:buNone/>
              <a:defRPr sz="2400"/>
            </a:lvl6pPr>
            <a:lvl7pPr marL="4114800" indent="0" algn="ctr" defTabSz="1371600">
              <a:buNone/>
              <a:defRPr sz="2400"/>
            </a:lvl7pPr>
            <a:lvl8pPr marL="4800600" indent="0" algn="ctr" defTabSz="1371600">
              <a:buNone/>
              <a:defRPr sz="2400"/>
            </a:lvl8pPr>
            <a:lvl9pPr marL="5486400" indent="0" algn="ctr" defTabSz="1371600">
              <a:buNone/>
              <a:defRPr sz="2400"/>
            </a:lvl9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247775" y="2564607"/>
            <a:ext cx="15773401" cy="4279105"/>
          </a:xfrm>
        </p:spPr>
        <p:txBody>
          <a:bodyPr anchor="b"/>
          <a:lstStyle>
            <a:lvl1pPr defTabSz="1371600"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247775" y="6884194"/>
            <a:ext cx="15773401" cy="2250281"/>
          </a:xfrm>
        </p:spPr>
        <p:txBody>
          <a:bodyPr/>
          <a:lstStyle>
            <a:lvl1pPr marL="0" indent="0" defTabSz="137160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 defTabSz="137160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defTabSz="137160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defTabSz="137160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1257300" y="2738437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9258300" y="2738437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259682" y="547687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259682" y="2521744"/>
            <a:ext cx="7736680" cy="1235868"/>
          </a:xfrm>
        </p:spPr>
        <p:txBody>
          <a:bodyPr anchor="b"/>
          <a:lstStyle>
            <a:lvl1pPr marL="0" indent="0" defTabSz="1371600">
              <a:buNone/>
              <a:defRPr sz="3600" b="1"/>
            </a:lvl1pPr>
            <a:lvl2pPr marL="685800" indent="0" defTabSz="1371600">
              <a:buNone/>
              <a:defRPr sz="3000" b="1"/>
            </a:lvl2pPr>
            <a:lvl3pPr marL="1371600" indent="0" defTabSz="1371600">
              <a:buNone/>
              <a:defRPr sz="2700" b="1"/>
            </a:lvl3pPr>
            <a:lvl4pPr marL="2057400" indent="0" defTabSz="1371600">
              <a:buNone/>
              <a:defRPr sz="2400" b="1"/>
            </a:lvl4pPr>
            <a:lvl5pPr marL="2743200" indent="0" defTabSz="1371600">
              <a:buNone/>
              <a:defRPr sz="2400" b="1"/>
            </a:lvl5pPr>
            <a:lvl6pPr marL="3429000" indent="0" defTabSz="1371600">
              <a:buNone/>
              <a:defRPr sz="2400" b="1"/>
            </a:lvl6pPr>
            <a:lvl7pPr marL="4114800" indent="0" defTabSz="1371600">
              <a:buNone/>
              <a:defRPr sz="2400" b="1"/>
            </a:lvl7pPr>
            <a:lvl8pPr marL="4800600" indent="0" defTabSz="1371600">
              <a:buNone/>
              <a:defRPr sz="2400" b="1"/>
            </a:lvl8pPr>
            <a:lvl9pPr marL="5486400" indent="0" defTabSz="137160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1259682" y="3757612"/>
            <a:ext cx="7736680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9258300" y="2521744"/>
            <a:ext cx="7774782" cy="1235868"/>
          </a:xfrm>
        </p:spPr>
        <p:txBody>
          <a:bodyPr anchor="b"/>
          <a:lstStyle>
            <a:lvl1pPr marL="0" indent="0" defTabSz="1371600">
              <a:buNone/>
              <a:defRPr sz="3600" b="1"/>
            </a:lvl1pPr>
            <a:lvl2pPr marL="685800" indent="0" defTabSz="1371600">
              <a:buNone/>
              <a:defRPr sz="3000" b="1"/>
            </a:lvl2pPr>
            <a:lvl3pPr marL="1371600" indent="0" defTabSz="1371600">
              <a:buNone/>
              <a:defRPr sz="2700" b="1"/>
            </a:lvl3pPr>
            <a:lvl4pPr marL="2057400" indent="0" defTabSz="1371600">
              <a:buNone/>
              <a:defRPr sz="2400" b="1"/>
            </a:lvl4pPr>
            <a:lvl5pPr marL="2743200" indent="0" defTabSz="1371600">
              <a:buNone/>
              <a:defRPr sz="2400" b="1"/>
            </a:lvl5pPr>
            <a:lvl6pPr marL="3429000" indent="0" defTabSz="1371600">
              <a:buNone/>
              <a:defRPr sz="2400" b="1"/>
            </a:lvl6pPr>
            <a:lvl7pPr marL="4114800" indent="0" defTabSz="1371600">
              <a:buNone/>
              <a:defRPr sz="2400" b="1"/>
            </a:lvl7pPr>
            <a:lvl8pPr marL="4800600" indent="0" defTabSz="1371600">
              <a:buNone/>
              <a:defRPr sz="2400" b="1"/>
            </a:lvl8pPr>
            <a:lvl9pPr marL="5486400" indent="0" defTabSz="137160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9258300" y="3757612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259682" y="685800"/>
            <a:ext cx="5898355" cy="2400300"/>
          </a:xfrm>
        </p:spPr>
        <p:txBody>
          <a:bodyPr anchor="b"/>
          <a:lstStyle>
            <a:lvl1pPr defTabSz="1371600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7774782" y="1481137"/>
            <a:ext cx="9258300" cy="7310438"/>
          </a:xfrm>
        </p:spPr>
        <p:txBody>
          <a:bodyPr/>
          <a:lstStyle>
            <a:lvl1pPr defTabSz="1371600">
              <a:defRPr sz="4800"/>
            </a:lvl1pPr>
            <a:lvl2pPr defTabSz="1371600">
              <a:defRPr sz="4200"/>
            </a:lvl2pPr>
            <a:lvl3pPr defTabSz="1371600">
              <a:defRPr sz="3600"/>
            </a:lvl3pPr>
            <a:lvl4pPr defTabSz="1371600">
              <a:defRPr sz="3000"/>
            </a:lvl4pPr>
            <a:lvl5pPr defTabSz="1371600">
              <a:defRPr sz="3000"/>
            </a:lvl5pPr>
            <a:lvl6pPr defTabSz="1371600">
              <a:defRPr sz="3000"/>
            </a:lvl6pPr>
            <a:lvl7pPr defTabSz="1371600">
              <a:defRPr sz="3000"/>
            </a:lvl7pPr>
            <a:lvl8pPr defTabSz="1371600">
              <a:defRPr sz="3000"/>
            </a:lvl8pPr>
            <a:lvl9pPr defTabSz="1371600"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259682" y="3086100"/>
            <a:ext cx="5898355" cy="5717382"/>
          </a:xfrm>
        </p:spPr>
        <p:txBody>
          <a:bodyPr/>
          <a:lstStyle>
            <a:lvl1pPr marL="0" indent="0" defTabSz="1371600">
              <a:buNone/>
              <a:defRPr sz="2400"/>
            </a:lvl1pPr>
            <a:lvl2pPr marL="685800" indent="0" defTabSz="1371600">
              <a:buNone/>
              <a:defRPr sz="2100"/>
            </a:lvl2pPr>
            <a:lvl3pPr marL="1371600" indent="0" defTabSz="1371600">
              <a:buNone/>
              <a:defRPr sz="1800"/>
            </a:lvl3pPr>
            <a:lvl4pPr marL="2057400" indent="0" defTabSz="1371600">
              <a:buNone/>
              <a:defRPr sz="1500"/>
            </a:lvl4pPr>
            <a:lvl5pPr marL="2743200" indent="0" defTabSz="1371600">
              <a:buNone/>
              <a:defRPr sz="1500"/>
            </a:lvl5pPr>
            <a:lvl6pPr marL="3429000" indent="0" defTabSz="1371600">
              <a:buNone/>
              <a:defRPr sz="1500"/>
            </a:lvl6pPr>
            <a:lvl7pPr marL="4114800" indent="0" defTabSz="1371600">
              <a:buNone/>
              <a:defRPr sz="1500"/>
            </a:lvl7pPr>
            <a:lvl8pPr marL="4800600" indent="0" defTabSz="1371600">
              <a:buNone/>
              <a:defRPr sz="1500"/>
            </a:lvl8pPr>
            <a:lvl9pPr marL="5486400" indent="0" defTabSz="137160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259682" y="685800"/>
            <a:ext cx="5898355" cy="2400300"/>
          </a:xfrm>
        </p:spPr>
        <p:txBody>
          <a:bodyPr anchor="b"/>
          <a:lstStyle>
            <a:lvl1pPr defTabSz="1371600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7774782" y="1481137"/>
            <a:ext cx="9258300" cy="7310438"/>
          </a:xfrm>
        </p:spPr>
        <p:txBody>
          <a:bodyPr/>
          <a:lstStyle>
            <a:lvl1pPr marL="0" indent="0" defTabSz="1371600">
              <a:buNone/>
              <a:defRPr sz="4800"/>
            </a:lvl1pPr>
            <a:lvl2pPr marL="685800" indent="0" defTabSz="1371600">
              <a:buNone/>
              <a:defRPr sz="4200"/>
            </a:lvl2pPr>
            <a:lvl3pPr marL="1371600" indent="0" defTabSz="1371600">
              <a:buNone/>
              <a:defRPr sz="3600"/>
            </a:lvl3pPr>
            <a:lvl4pPr marL="2057400" indent="0" defTabSz="1371600">
              <a:buNone/>
              <a:defRPr sz="3000"/>
            </a:lvl4pPr>
            <a:lvl5pPr marL="2743200" indent="0" defTabSz="1371600">
              <a:buNone/>
              <a:defRPr sz="3000"/>
            </a:lvl5pPr>
            <a:lvl6pPr marL="3429000" indent="0" defTabSz="1371600">
              <a:buNone/>
              <a:defRPr sz="3000"/>
            </a:lvl6pPr>
            <a:lvl7pPr marL="4114800" indent="0" defTabSz="1371600">
              <a:buNone/>
              <a:defRPr sz="3000"/>
            </a:lvl7pPr>
            <a:lvl8pPr marL="4800600" indent="0" defTabSz="1371600">
              <a:buNone/>
              <a:defRPr sz="3000"/>
            </a:lvl8pPr>
            <a:lvl9pPr marL="5486400" indent="0" defTabSz="1371600">
              <a:buNone/>
              <a:defRPr sz="3000"/>
            </a:lvl9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259682" y="3086100"/>
            <a:ext cx="5898355" cy="5717382"/>
          </a:xfrm>
        </p:spPr>
        <p:txBody>
          <a:bodyPr/>
          <a:lstStyle>
            <a:lvl1pPr marL="0" indent="0" defTabSz="1371600">
              <a:buNone/>
              <a:defRPr sz="2400"/>
            </a:lvl1pPr>
            <a:lvl2pPr marL="685800" indent="0" defTabSz="1371600">
              <a:buNone/>
              <a:defRPr sz="2100"/>
            </a:lvl2pPr>
            <a:lvl3pPr marL="1371600" indent="0" defTabSz="1371600">
              <a:buNone/>
              <a:defRPr sz="1800"/>
            </a:lvl3pPr>
            <a:lvl4pPr marL="2057400" indent="0" defTabSz="1371600">
              <a:buNone/>
              <a:defRPr sz="1500"/>
            </a:lvl4pPr>
            <a:lvl5pPr marL="2743200" indent="0" defTabSz="1371600">
              <a:buNone/>
              <a:defRPr sz="1500"/>
            </a:lvl5pPr>
            <a:lvl6pPr marL="3429000" indent="0" defTabSz="1371600">
              <a:buNone/>
              <a:defRPr sz="1500"/>
            </a:lvl6pPr>
            <a:lvl7pPr marL="4114800" indent="0" defTabSz="1371600">
              <a:buNone/>
              <a:defRPr sz="1500"/>
            </a:lvl7pPr>
            <a:lvl8pPr marL="4800600" indent="0" defTabSz="1371600">
              <a:buNone/>
              <a:defRPr sz="1500"/>
            </a:lvl8pPr>
            <a:lvl9pPr marL="5486400" indent="0" defTabSz="137160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13087350" y="547687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1257300" y="547687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1257300" y="547687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257300" y="2738437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1257300" y="9534525"/>
            <a:ext cx="4114800" cy="5476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1371600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6057900" y="9534525"/>
            <a:ext cx="6172200" cy="5476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1371600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12915900" y="9534525"/>
            <a:ext cx="4114800" cy="5476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1371600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43200" y="3925696"/>
            <a:ext cx="12801600" cy="4779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STUDENT NAME:CHERRY SPENCER.</a:t>
            </a: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STUDENT NUMBER:2315880.</a:t>
            </a: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ASSIGNMENT TITLE:</a:t>
            </a:r>
            <a:r>
              <a:rPr lang="en-GB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INDIVIDUAL PRESENTATION.</a:t>
            </a: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MODULE TITLE:</a:t>
            </a:r>
            <a:r>
              <a:rPr lang="en-GB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PSYCHOLOGICAL CLASSIFICATIONS AND PROVISIONS</a:t>
            </a: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.</a:t>
            </a: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MODULE CODE:BMHP</a:t>
            </a:r>
            <a:r>
              <a:rPr lang="en-GB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6029</a:t>
            </a: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.</a:t>
            </a: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  <a:p>
            <a:pPr marL="0" marR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LECTURER’S NAME:</a:t>
            </a:r>
            <a:r>
              <a:rPr lang="en-GB" sz="2800" b="1" i="0" u="none" strike="noStrike">
                <a:latin typeface="Arial" pitchFamily="34" charset="0" panose="020B0604020202020204"/>
                <a:ea typeface="Arial Nova" pitchFamily="34" charset="0"/>
                <a:cs typeface="Arial" pitchFamily="34" charset="0" panose="020B0604020202020204"/>
              </a:rPr>
              <a:t>KENNEDY OBOHWEMU.</a:t>
            </a:r>
            <a:endParaRPr lang="en-US" sz="2800" b="1" i="0" u="none" strike="noStrike">
              <a:latin typeface="Arial" pitchFamily="34" charset="0" panose="020B0604020202020204"/>
              <a:ea typeface="Arial Nova" pitchFamily="34" charset="0"/>
              <a:cs typeface="Arial" pitchFamily="34" charset="0" panose="020B060402020202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34000">
              <a:schemeClr val="accent1">
                <a:lumMod val="39000"/>
                <a:lumOff val="61000"/>
              </a:schemeClr>
            </a:gs>
            <a:gs pos="62000">
              <a:schemeClr val="accent1">
                <a:lumMod val="73000"/>
                <a:lumOff val="27000"/>
              </a:schemeClr>
            </a:gs>
            <a:gs pos="100000">
              <a:schemeClr val="accent1"/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-47616"/>
            <a:ext cx="18288000" cy="800100"/>
            <a:chOff x="0" y="0"/>
            <a:chExt cx="24384000" cy="1066800"/>
          </a:xfrm>
          <a:solidFill>
            <a:srgbClr val="D9E2F3"/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24384000" cy="1066800"/>
            </a:xfrm>
            <a:custGeom>
              <a:avLst/>
              <a:rect l="l" t="t" r="r" b="b"/>
              <a:pathLst>
                <a:path w="24384000" h="1066800">
                  <a:moveTo>
                    <a:pt x="0" y="0"/>
                  </a:moveTo>
                  <a:lnTo>
                    <a:pt x="24384000" y="0"/>
                  </a:lnTo>
                  <a:lnTo>
                    <a:pt x="24384000" y="1066800"/>
                  </a:lnTo>
                  <a:lnTo>
                    <a:pt x="0" y="1066800"/>
                  </a:lnTo>
                  <a:lnTo>
                    <a:pt x="0" y="0"/>
                  </a:lnTo>
                  <a:close/>
                </a:path>
              </a:pathLst>
            </a:custGeom>
            <a:grpFill/>
          </p:spPr>
          <p:txBody>
            <a:bodyPr/>
            <a:lstStyle/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4384000" cy="11049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id="6" name="Freeform 6"/>
          <p:cNvSpPr/>
          <p:nvPr/>
        </p:nvSpPr>
        <p:spPr>
          <a:xfrm>
            <a:off x="8229600" y="495300"/>
            <a:ext cx="2452865" cy="2973008"/>
          </a:xfrm>
          <a:custGeom>
            <a:avLst/>
            <a:rect l="l" t="t" r="r" b="b"/>
            <a:pathLst>
              <a:path w="2452865" h="2973008">
                <a:moveTo>
                  <a:pt x="0" y="0"/>
                </a:moveTo>
                <a:lnTo>
                  <a:pt x="2452865" y="0"/>
                </a:lnTo>
                <a:lnTo>
                  <a:pt x="2452865" y="2973008"/>
                </a:lnTo>
                <a:lnTo>
                  <a:pt x="0" y="2973008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rcRect l="0" t="0" r="0" b="0"/>
            <a:stretch>
              <a:fillRect l="-31224" t="0" r="-20763" b="-25397"/>
            </a:stretch>
          </a:blipFill>
        </p:spPr>
        <p:txBody>
          <a:bodyPr/>
          <a:lstStyle/>
          <a:p/>
        </p:txBody>
      </p:sp>
      <p:sp>
        <p:nvSpPr>
          <p:cNvPr id="7" name="TextBox 7"/>
          <p:cNvSpPr txBox="1"/>
          <p:nvPr/>
        </p:nvSpPr>
        <p:spPr>
          <a:xfrm>
            <a:off x="9525" y="4124325"/>
            <a:ext cx="6829425" cy="2661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2631"/>
              </a:lnSpc>
              <a:spcBef>
                <a:spcPct val="0"/>
              </a:spcBef>
            </a:pPr>
            <a:r>
              <a:rPr lang="en-US" sz="1879" b="1" u="none" strike="noStrike">
                <a:solidFill>
                  <a:schemeClr val="tx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2.</a:t>
            </a:r>
            <a:r>
              <a:rPr lang="en-US" sz="16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HISTORICAL </a:t>
            </a: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UNDERSTANDING.</a:t>
            </a:r>
          </a:p>
          <a:p>
            <a:pPr marL="0" indent="0" algn="ctr">
              <a:lnSpc>
                <a:spcPts val="2631"/>
              </a:lnSpc>
              <a:spcBef>
                <a:spcPct val="0"/>
              </a:spcBef>
            </a:pP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Historically, panic disorder was first explained as supernatural or spiritual forces. Later, Hippocrates suggested it was due to natural bodily and emotional imbalances. In the 19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th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century, Sigmund Freud described it as "anxiety neurosis" linked to unconscious conflicts (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Crocq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, 2017)</a:t>
            </a:r>
          </a:p>
          <a:p>
            <a:pPr marL="0" indent="0" algn="ctr">
              <a:lnSpc>
                <a:spcPts val="2631"/>
              </a:lnSpc>
              <a:spcBef>
                <a:spcPct val="0"/>
              </a:spcBef>
            </a:pPr>
            <a:endParaRPr>
              <a:solidFill>
                <a:schemeClr val="tx1"/>
              </a:solidFill>
            </a:endParaRPr>
          </a:p>
          <a:p>
            <a:pPr marL="0" indent="0" algn="ctr">
              <a:lnSpc>
                <a:spcPts val="2632"/>
              </a:lnSpc>
              <a:spcBef>
                <a:spcPct val="0"/>
              </a:spcBef>
            </a:pPr>
            <a:r>
              <a:rPr lang="en-GB"/>
              <a:t>DE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800100"/>
            <a:ext cx="6829425" cy="3275961"/>
            <a:chOff x="0" y="0"/>
            <a:chExt cx="9105900" cy="41402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05900" cy="4140200"/>
            </a:xfrm>
            <a:custGeom>
              <a:avLst/>
              <a:rect l="l" t="t" r="r" b="b"/>
              <a:pathLst>
                <a:path w="9105900" h="4140200">
                  <a:moveTo>
                    <a:pt x="0" y="0"/>
                  </a:moveTo>
                  <a:lnTo>
                    <a:pt x="9105900" y="0"/>
                  </a:lnTo>
                  <a:lnTo>
                    <a:pt x="9105900" y="4140200"/>
                  </a:lnTo>
                  <a:lnTo>
                    <a:pt x="0" y="4140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2185B"/>
            </a:solidFill>
          </p:spPr>
          <p:txBody>
            <a:bodyPr/>
            <a:lstStyle/>
            <a:p>
              <a:endParaRPr>
                <a:highlight>
                  <a:srgbClr val="FFFF00"/>
                </a:highlight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9105900" cy="417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  <a:endParaRPr>
                <a:highlight>
                  <a:srgbClr val="FFFF00"/>
                </a:highlight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525" y="6591300"/>
            <a:ext cx="6629399" cy="3005241"/>
            <a:chOff x="0" y="0"/>
            <a:chExt cx="9207500" cy="3937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207500" cy="3937000"/>
            </a:xfrm>
            <a:custGeom>
              <a:avLst/>
              <a:rect l="l" t="t" r="r" b="b"/>
              <a:pathLst>
                <a:path w="9207500" h="3937000">
                  <a:moveTo>
                    <a:pt x="0" y="0"/>
                  </a:moveTo>
                  <a:lnTo>
                    <a:pt x="9207500" y="0"/>
                  </a:lnTo>
                  <a:lnTo>
                    <a:pt x="9207500" y="3937000"/>
                  </a:lnTo>
                  <a:lnTo>
                    <a:pt x="0" y="3937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A148C"/>
            </a:solidFill>
          </p:spPr>
          <p:txBody>
            <a:bodyPr/>
            <a:lstStyle/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9207500" cy="3975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0" y="-180975"/>
            <a:ext cx="18297525" cy="933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7420"/>
              </a:lnSpc>
              <a:spcBef>
                <a:spcPct val="0"/>
              </a:spcBef>
            </a:pPr>
            <a:r>
              <a:rPr lang="en-US" sz="5300" b="1" u="none" strike="noStrike">
                <a:solidFill>
                  <a:schemeClr val="tx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PANIC DISORDER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0" y="604518"/>
            <a:ext cx="6829425" cy="34737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2281"/>
              </a:lnSpc>
              <a:spcBef>
                <a:spcPct val="0"/>
              </a:spcBef>
            </a:pPr>
            <a:r>
              <a:rPr lang="en-US" sz="1629" b="1" u="none" strike="noStrike">
                <a:solidFill>
                  <a:schemeClr val="tx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</a:t>
            </a:r>
            <a:r>
              <a:rPr lang="en-US" sz="16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.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INTRODUCTION</a:t>
            </a:r>
            <a:endParaRPr lang="en-GB" sz="1800" b="1" u="none" strike="noStrike">
              <a:solidFill>
                <a:schemeClr val="tx1"/>
              </a:solidFill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  <a:sym typeface="Open Sans Bold"/>
            </a:endParaRPr>
          </a:p>
          <a:p>
            <a:pPr marL="0" indent="0" algn="ctr">
              <a:lnSpc>
                <a:spcPts val="2281"/>
              </a:lnSpc>
              <a:spcBef>
                <a:spcPct val="0"/>
              </a:spcBef>
            </a:pP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Panic disorder is a mental health condition tha</a:t>
            </a: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t is 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characterised by recurrent, unexpected panic attacks that are not restricted to particular stimuli or situations (WHO, 2023). According to the International Classification of Diseases, 11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th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Revision (ICD-11), Panic Disorder (Code: 6B01) is classified under Anxiety or Fear-Related Disorders within Chapter 6: Mental, Behavioural or Neurodevelopmental Disorders (WHO, 2022).</a:t>
            </a:r>
          </a:p>
          <a:p>
            <a:pPr marL="0" indent="0" algn="ctr">
              <a:lnSpc>
                <a:spcPts val="2281"/>
              </a:lnSpc>
              <a:spcBef>
                <a:spcPct val="0"/>
              </a:spcBef>
            </a:pPr>
            <a:endParaRPr sz="18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pPr marL="0" indent="0" algn="ctr">
              <a:lnSpc>
                <a:spcPts val="2281"/>
              </a:lnSpc>
              <a:spcBef>
                <a:spcPct val="0"/>
              </a:spcBef>
            </a:pPr>
          </a:p>
          <a:p>
            <a:pPr marL="0" indent="0" algn="ctr">
              <a:lnSpc>
                <a:spcPts val="2279"/>
              </a:lnSpc>
              <a:spcBef>
                <a:spcPct val="0"/>
              </a:spcBef>
            </a:pPr>
          </a:p>
        </p:txBody>
      </p:sp>
      <p:sp>
        <p:nvSpPr>
          <p:cNvPr id="16" name="TextBox 16"/>
          <p:cNvSpPr txBox="1"/>
          <p:nvPr/>
        </p:nvSpPr>
        <p:spPr>
          <a:xfrm>
            <a:off x="57150" y="6572250"/>
            <a:ext cx="6772275" cy="3024291"/>
          </a:xfrm>
          <a:prstGeom prst="rect">
            <a:avLst/>
          </a:prstGeom>
          <a:solidFill>
            <a:schemeClr val="bg2"/>
          </a:solidFill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2997"/>
              </a:lnSpc>
              <a:spcBef>
                <a:spcPct val="0"/>
              </a:spcBef>
            </a:pPr>
            <a:r>
              <a:rPr lang="en-US" sz="2140" b="1" u="none" strike="noStrike">
                <a:solidFill>
                  <a:schemeClr val="tx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3.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CONTEMPORARY UNDERSTANDING</a:t>
            </a:r>
          </a:p>
          <a:p>
            <a:pPr marL="0" indent="0" algn="ctr">
              <a:lnSpc>
                <a:spcPts val="2997"/>
              </a:lnSpc>
              <a:spcBef>
                <a:spcPct val="0"/>
              </a:spcBef>
            </a:pP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In the 20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th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century, work by Donald Klein helped define it as a separate disorder</a:t>
            </a: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(Klein, 1980)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, leading to its official recognition in the DSM-III in 1980. Today, it is understood as a condition caused by a mix of biological, psychological, and environmental factors (Ally &amp; 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Aloka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, 2024; </a:t>
            </a:r>
            <a:r>
              <a:rPr lang="en-US" sz="1800" b="1" u="none" strike="noStrike" noProof="1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Craske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and Barlow, 2008)</a:t>
            </a: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.</a:t>
            </a:r>
          </a:p>
          <a:p>
            <a:pPr marL="0" indent="0" algn="ctr">
              <a:lnSpc>
                <a:spcPts val="3014"/>
              </a:lnSpc>
              <a:spcBef>
                <a:spcPct val="0"/>
              </a:spcBef>
            </a:pPr>
            <a:endParaRPr>
              <a:solidFill>
                <a:schemeClr val="tx1"/>
              </a:solidFill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139485" y="946552"/>
            <a:ext cx="6829427" cy="1931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2548"/>
              </a:lnSpc>
              <a:spcBef>
                <a:spcPct val="0"/>
              </a:spcBef>
            </a:pPr>
            <a:endParaRPr lang="en-GB" sz="1200" b="0" i="0" u="none" strike="noStrike">
              <a:solidFill>
                <a:schemeClr val="accent5">
                  <a:lumMod val="50196"/>
                </a:schemeClr>
              </a:solidFill>
              <a:latin typeface="Open sans bold" charset="0"/>
              <a:ea typeface="Open sans bold" charset="0"/>
              <a:cs typeface="Open sans bold" charset="0"/>
            </a:endParaRPr>
          </a:p>
          <a:p>
            <a:pPr marL="0" indent="0" algn="ctr">
              <a:lnSpc>
                <a:spcPts val="2548"/>
              </a:lnSpc>
              <a:spcBef>
                <a:spcPct val="0"/>
              </a:spcBef>
            </a:pPr>
            <a:endParaRPr lang="en-GB" sz="1820" b="0" i="0" u="none" strike="noStrike">
              <a:solidFill>
                <a:schemeClr val="accent5">
                  <a:lumMod val="50196"/>
                </a:schemeClr>
              </a:solidFill>
              <a:latin typeface="Open sans bold" charset="0"/>
              <a:ea typeface="Open sans bold" charset="0"/>
              <a:cs typeface="Open sans bold" charset="0"/>
            </a:endParaRPr>
          </a:p>
          <a:p>
            <a:pPr marL="0" indent="0" algn="ctr">
              <a:lnSpc>
                <a:spcPts val="2548"/>
              </a:lnSpc>
              <a:spcBef>
                <a:spcPct val="0"/>
              </a:spcBef>
            </a:pPr>
            <a:endParaRPr lang="en-GB" sz="1820" b="0" i="0" u="none" strike="noStrike">
              <a:solidFill>
                <a:schemeClr val="accent5">
                  <a:lumMod val="50196"/>
                </a:schemeClr>
              </a:solidFill>
              <a:latin typeface="Times New Roman" pitchFamily="18" charset="0" panose="02020603050405020304"/>
              <a:ea typeface="+mn-lt"/>
              <a:cs typeface="Times New Roman" pitchFamily="18" charset="0" panose="02020603050405020304"/>
            </a:endParaRPr>
          </a:p>
          <a:p>
            <a:pPr marL="0" indent="0" algn="ctr">
              <a:lnSpc>
                <a:spcPts val="2548"/>
              </a:lnSpc>
              <a:spcBef>
                <a:spcPct val="0"/>
              </a:spcBef>
            </a:pPr>
            <a:endParaRPr lang="en-GB" sz="1820" b="1" u="none" strike="noStrike">
              <a:solidFill>
                <a:srgbClr val="FFFFF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marL="0" indent="0" algn="ctr">
              <a:lnSpc>
                <a:spcPts val="2548"/>
              </a:lnSpc>
              <a:spcBef>
                <a:spcPct val="0"/>
              </a:spcBef>
            </a:pPr>
            <a:endParaRPr lang="en-GB" sz="1820" b="1" u="none" strike="noStrike">
              <a:solidFill>
                <a:srgbClr val="FFFFF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marL="0" indent="0" algn="ctr">
              <a:lnSpc>
                <a:spcPts val="2548"/>
              </a:lnSpc>
              <a:spcBef>
                <a:spcPct val="0"/>
              </a:spcBef>
            </a:pPr>
          </a:p>
        </p:txBody>
      </p:sp>
      <p:sp>
        <p:nvSpPr>
          <p:cNvPr id="20" name="TextBox 20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875072" y="3467100"/>
            <a:ext cx="3161921" cy="3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3"/>
              </a:lnSpc>
              <a:spcBef>
                <a:spcPct val="0"/>
              </a:spcBef>
            </a:pPr>
            <a:r>
              <a:rPr lang="en-US" sz="2274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CANVA,2025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192000" y="4076061"/>
            <a:ext cx="6105523" cy="3840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indent="0" algn="ctr">
              <a:lnSpc>
                <a:spcPts val="3261"/>
              </a:lnSpc>
              <a:spcBef>
                <a:spcPct val="0"/>
              </a:spcBef>
            </a:pP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7.</a:t>
            </a:r>
            <a:r>
              <a:rPr lang="en-US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 </a:t>
            </a:r>
            <a:r>
              <a:rPr lang="en-GB" sz="16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RECOMMENDATION FOR FUTURE POLICY</a:t>
            </a:r>
            <a:r>
              <a:rPr lang="en-GB" sz="1800" b="1" u="none" strike="noStrike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  <a:sym typeface="Open Sans Bold"/>
              </a:rPr>
              <a:t>.</a:t>
            </a:r>
            <a:endParaRPr lang="en-US" sz="1800" b="1" u="none" strike="noStrike">
              <a:solidFill>
                <a:schemeClr val="tx1"/>
              </a:solidFill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  <a:sym typeface="Open Sans Bold"/>
            </a:endParaRPr>
          </a:p>
        </p:txBody>
      </p:sp>
      <p:graphicFrame>
        <p:nvGraphicFramePr>
          <p:cNvPr id="25" name="Table 24"/>
          <p:cNvGraphicFramePr>
            <a:graphicFrameLocks noGrp="1"/>
          </p:cNvGraphicFramePr>
          <p:nvPr/>
        </p:nvGraphicFramePr>
        <p:xfrm>
          <a:off x="6858000" y="4000500"/>
          <a:ext cx="5334000" cy="3527421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5334000"/>
              </a:tblGrid>
              <a:tr h="3527421">
                <a:tc>
                  <a:txBody>
                    <a:bodyPr/>
                    <a:lstStyle/>
                    <a:p>
                      <a:r>
                        <a:rPr lang="en-GB" sz="2250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4</a:t>
                      </a:r>
                      <a:r>
                        <a:rPr lang="en-US" sz="2250" b="0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.</a:t>
                      </a:r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SOCIAL, CULTURAL &amp; POLITICAL CONTEXT</a:t>
                      </a:r>
                    </a:p>
                    <a:p>
                      <a:r>
                        <a:rPr lang="en-GB" sz="1800" b="0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Social isolation may worsen symptoms and increase avoidance behaviours (Roy-Byrne et al.,</a:t>
                      </a:r>
                    </a:p>
                    <a:p>
                      <a:r>
                        <a:rPr lang="en-GB" sz="1800" b="0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2006).</a:t>
                      </a:r>
                    </a:p>
                    <a:p>
                      <a:r>
                        <a:rPr lang="en-GB" sz="1800" b="0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Culturally, while some cultures encourage professional mental health support, others view it as spiritual, religious or supernatural (WHO, 2022).</a:t>
                      </a:r>
                    </a:p>
                    <a:p>
                      <a:r>
                        <a:rPr lang="en-GB" sz="1800" b="0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Politically, government campaigns aim to reduce stigma, improve mental health awareness and encourage people to seek early help (WHO, 2022).</a:t>
                      </a:r>
                    </a:p>
                    <a:p>
                      <a:endParaRPr lang="en-US" sz="1800" b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le 26"/>
          <p:cNvGraphicFramePr>
            <a:graphicFrameLocks noGrp="1"/>
          </p:cNvGraphicFramePr>
          <p:nvPr/>
        </p:nvGraphicFramePr>
        <p:xfrm>
          <a:off x="12115800" y="748862"/>
          <a:ext cx="6181723" cy="3329362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6181723"/>
              </a:tblGrid>
              <a:tr h="3329362">
                <a:tc>
                  <a:txBody>
                    <a:bodyPr/>
                    <a:lstStyle/>
                    <a:p>
                      <a:pPr marL="0" indent="0" algn="ctr">
                        <a:lnSpc>
                          <a:spcPts val="2548"/>
                        </a:lnSpc>
                        <a:spcBef>
                          <a:spcPct val="0"/>
                        </a:spcBef>
                      </a:pPr>
                      <a:r>
                        <a:rPr lang="en-GB" sz="1820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6</a:t>
                      </a:r>
                      <a:r>
                        <a:rPr lang="en-US" sz="1820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.</a:t>
                      </a:r>
                      <a:r>
                        <a:rPr lang="en-US" sz="1800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 </a:t>
                      </a:r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STIGMA, DISCRIMINATION &amp; INEQUALITIES</a:t>
                      </a:r>
                    </a:p>
                    <a:p>
                      <a:pPr marL="0" indent="0" algn="ctr">
                        <a:lnSpc>
                          <a:spcPts val="2548"/>
                        </a:lnSpc>
                        <a:spcBef>
                          <a:spcPct val="0"/>
                        </a:spcBef>
                      </a:pPr>
                      <a:r>
                        <a:rPr lang="en-GB" sz="1800" b="0" i="0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Individuals with panic disorder may face stigma and discrimination, which can discourage help-seeking (Corrigan, 2004). Research shows that ethnic minorities, low-income groups and people with limited access to healthcare often experience greater barriers to treatment, resulting in inequalities in diagnosis, care, and recovery outcomes (Kessler et al., 2006).</a:t>
                      </a:r>
                    </a:p>
                    <a:p>
                      <a:pPr marL="0" indent="0" algn="ctr">
                        <a:lnSpc>
                          <a:spcPts val="2548"/>
                        </a:lnSpc>
                        <a:spcBef>
                          <a:spcPct val="0"/>
                        </a:spcBef>
                      </a:pPr>
                      <a:endParaRPr lang="en-GB" sz="1200" b="0" i="0" u="none" strike="noStrike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  <a:p>
                      <a:endParaRPr lang="en-US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le 28"/>
          <p:cNvGraphicFramePr>
            <a:graphicFrameLocks noGrp="1"/>
          </p:cNvGraphicFramePr>
          <p:nvPr/>
        </p:nvGraphicFramePr>
        <p:xfrm>
          <a:off x="6838950" y="7048499"/>
          <a:ext cx="5400675" cy="464820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400675"/>
              </a:tblGrid>
              <a:tr h="4648202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en-GB" sz="16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.</a:t>
                      </a:r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SOCIAL MEDIA INFLUENCES</a:t>
                      </a:r>
                    </a:p>
                    <a:p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POSITIVES: Raise Awareness and provide access to peer support networks (</a:t>
                      </a:r>
                      <a:r>
                        <a:rPr lang="en-GB" sz="1800" baseline="0" noProof="1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Naslund</a:t>
                      </a:r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 et al., 2016).</a:t>
                      </a:r>
                    </a:p>
                    <a:p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Gives access to information on symptoms and treatments (WHO, 2022).</a:t>
                      </a:r>
                    </a:p>
                    <a:p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NEGATIVES: Misinformation online may increase symptoms (</a:t>
                      </a:r>
                      <a:r>
                        <a:rPr lang="en-GB" sz="1800" baseline="0" noProof="1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Brailovskaia</a:t>
                      </a:r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 et al., 2021).</a:t>
                      </a:r>
                    </a:p>
                    <a:p>
                      <a:r>
                        <a:rPr lang="en-GB" sz="18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Fear of missing out and stressful content can also increase distress and trigger panic attacks (Przybylski et al., 2013).</a:t>
                      </a:r>
                    </a:p>
                    <a:p>
                      <a:endParaRPr lang="en-GB" sz="1600" baseline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  <a:p>
                      <a:endParaRPr lang="en-GB" sz="1600" baseline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  <a:p>
                      <a:endParaRPr lang="en-GB" sz="1600" baseline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  <a:p>
                      <a:endParaRPr lang="en-GB" sz="1600" baseline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  <a:p>
                      <a:r>
                        <a:rPr lang="en-GB" sz="1600" baseline="0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</a:rPr>
                        <a:t> </a:t>
                      </a:r>
                      <a:endParaRPr lang="en-US" sz="1600" baseline="0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le 30"/>
          <p:cNvGraphicFramePr>
            <a:graphicFrameLocks noGrp="1"/>
          </p:cNvGraphicFramePr>
          <p:nvPr/>
        </p:nvGraphicFramePr>
        <p:xfrm>
          <a:off x="12192000" y="7277100"/>
          <a:ext cx="7924800" cy="37261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4800"/>
              </a:tblGrid>
              <a:tr h="3714750">
                <a:tc>
                  <a:txBody>
                    <a:bodyPr/>
                    <a:lstStyle/>
                    <a:p>
                      <a:r>
                        <a:rPr lang="en-GB" sz="2272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8</a:t>
                      </a:r>
                      <a:r>
                        <a:rPr lang="en-US" sz="2272" b="1" u="none" strike="noStrike">
                          <a:solidFill>
                            <a:schemeClr val="tx1"/>
                          </a:solidFill>
                          <a:latin typeface="Open Sans Bold"/>
                          <a:ea typeface="Open Sans Bold"/>
                          <a:cs typeface="Open Sans Bold"/>
                          <a:sym typeface="Open Sans Bold"/>
                        </a:rPr>
                        <a:t>. </a:t>
                      </a:r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CONCLUSION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Panic disorder can significantly affect  daily life, but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early diagnosis and tr</a:t>
                      </a:r>
                      <a:r>
                        <a:rPr lang="en-GB" sz="1800" b="1" u="none" strike="noStrike" noProof="1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eatment</a:t>
                      </a:r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 can improve recovery 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(American Psychiatric Association, 2022).</a:t>
                      </a:r>
                    </a:p>
                    <a:p>
                      <a:endParaRPr lang="en-GB" sz="1800" b="1" u="none" strike="noStrike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  <a:sym typeface="Open Sans Bold"/>
                      </a:endParaRP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Improving awareness, reducing stigma, and ensuring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access to appropriate mental health support are 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essential for helping individuals manage panic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disorder and enhance their quality of life</a:t>
                      </a:r>
                    </a:p>
                    <a:p>
                      <a:r>
                        <a:rPr lang="en-GB" sz="1800" b="1" u="none" strike="noStrike">
                          <a:solidFill>
                            <a:schemeClr val="tx1"/>
                          </a:solidFill>
                          <a:latin typeface="Arial" pitchFamily="34" charset="0" panose="020B0604020202020204"/>
                          <a:ea typeface="Arial" pitchFamily="34" charset="0" panose="020B0604020202020204"/>
                          <a:cs typeface="Arial" pitchFamily="34" charset="0" panose="020B0604020202020204"/>
                          <a:sym typeface="Open Sans Bold"/>
                        </a:rPr>
                        <a:t>(World Health Organization, 2022).</a:t>
                      </a:r>
                    </a:p>
                    <a:p>
                      <a:endParaRPr lang="en-GB" sz="1800" b="1" u="none" strike="noStrike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  <a:sym typeface="Open Sans Bold"/>
                      </a:endParaRPr>
                    </a:p>
                    <a:p>
                      <a:endParaRPr lang="en-GB" sz="1800" b="1" u="none" strike="noStrike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  <a:sym typeface="Open Sans Bold"/>
                      </a:endParaRPr>
                    </a:p>
                    <a:p>
                      <a:endParaRPr lang="en-GB" sz="1800" b="1" u="none" strike="noStrike">
                        <a:solidFill>
                          <a:schemeClr val="tx1"/>
                        </a:solidFill>
                        <a:latin typeface="Arial" pitchFamily="34" charset="0" panose="020B0604020202020204"/>
                        <a:ea typeface="Arial" pitchFamily="34" charset="0" panose="020B0604020202020204"/>
                        <a:cs typeface="Arial" pitchFamily="34" charset="0" panose="020B0604020202020204"/>
                        <a:sym typeface="Open Sans Bold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" name="TextBox 35"/>
          <p:cNvSpPr txBox="1"/>
          <p:nvPr/>
        </p:nvSpPr>
        <p:spPr>
          <a:xfrm>
            <a:off x="12344401" y="4686300"/>
            <a:ext cx="5714999" cy="2759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Aft>
                <a:spcPts val="400"/>
              </a:spcAft>
              <a:buNone/>
            </a:pPr>
            <a:r>
              <a:rPr lang="en-US" sz="1800" b="1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Early intervention: </a:t>
            </a:r>
            <a:r>
              <a:rPr lang="en-US" sz="1800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improves outcomes, reduces long-term disability (NICE, 2020).</a:t>
            </a:r>
          </a:p>
          <a:p>
            <a:pPr marL="0" indent="0">
              <a:lnSpc>
                <a:spcPct val="100000"/>
              </a:lnSpc>
              <a:spcAft>
                <a:spcPts val="400"/>
              </a:spcAft>
              <a:buNone/>
            </a:pPr>
            <a:r>
              <a:rPr lang="en-US" sz="1800" b="1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Reduce wait times: </a:t>
            </a:r>
            <a:r>
              <a:rPr lang="en-US" sz="1800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invest in services for timely CBT access (NHS England, 2019).</a:t>
            </a:r>
          </a:p>
          <a:p>
            <a:pPr marL="0" indent="0">
              <a:lnSpc>
                <a:spcPct val="100000"/>
              </a:lnSpc>
              <a:spcAft>
                <a:spcPts val="400"/>
              </a:spcAft>
              <a:buNone/>
            </a:pPr>
            <a:r>
              <a:rPr lang="en-US" sz="1800" b="1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Education &amp; anti-stigma: </a:t>
            </a:r>
            <a:r>
              <a:rPr lang="en-US" sz="1800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improve mental health literacy and help-seeking (WHO, 2022).</a:t>
            </a:r>
          </a:p>
          <a:p>
            <a:pPr marL="0" indent="0">
              <a:lnSpc>
                <a:spcPct val="100000"/>
              </a:lnSpc>
              <a:spcAft>
                <a:spcPts val="400"/>
              </a:spcAft>
              <a:buNone/>
            </a:pPr>
            <a:r>
              <a:rPr lang="en-US" sz="1800" b="1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Equality of access: </a:t>
            </a:r>
            <a:r>
              <a:rPr lang="en-US" sz="1800" dirty="0">
                <a:solidFill>
                  <a:schemeClr val="tx1"/>
                </a:solidFill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culturally sensitive services for underserved groups (NHS England, 2019).</a:t>
            </a:r>
          </a:p>
          <a:p>
            <a:pPr marL="0" indent="0">
              <a:lnSpc>
                <a:spcPct val="100000"/>
              </a:lnSpc>
              <a:spcAft>
                <a:spcPts val="400"/>
              </a:spcAft>
              <a:buNone/>
            </a:pPr>
            <a:endParaRPr lang="en-US" sz="1800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38200" y="952500"/>
            <a:ext cx="17068800" cy="11669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REFERENCE LIST</a:t>
            </a:r>
          </a:p>
          <a:p>
            <a:endParaRPr lang="en-GB" sz="4000" b="1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Ally, Y. and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Aloka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P. (2024) ‘Biopsychosocial perspectives on panic disorder’, International Journal of Psychology and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Behavioral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Sciences, 14(1), pp. 22–34.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American Psychiatric Association (2022) Diagnostic and statistical manual of mental disorders. 5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th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edn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text revision (DSM-5-TR). Washington, DC: American Psychiatric Publishing.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Brailovskaia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J., Margraf, J. and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Schillack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H. (2021) ‘Social media use, mental health, and emotional distress’, Journal of Affective Disorders Reports, 5, p. 100169.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Corrigan, P.W. (2004) ‘How stigma interferes with mental health care’, American Psychologist, 59(7), pp. 614–625.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Craske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M.G. and Barlow, D.H. (2008) ‘Panic disorder and agoraphobia’. In: Barlow, D.H. (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ed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.) Clinical handbook of psychological disorders: A step-by-step treatment manual. 4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th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edn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. New York: Guilford Press, pp. 1–64.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Crocq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M.-A. (2017) ‘The history of anxiety: from Hippocrates to DSM’, Dialogues in Clinical Neuroscience, 19(2), pp. 87–95.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Kessler, R.C., Chiu, W.T.,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Jin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R., </a:t>
            </a:r>
            <a:r>
              <a:rPr lang="en-GB" sz="2400" b="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Ruscio</a:t>
            </a:r>
            <a:r>
              <a:rPr lang="en-GB" sz="24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A.M., Shear, K. and Walters, E.E. (2006) ‘The epidemiology of panic attacks, panic disorder and agoraphobia in the National Comorbidity Survey Replication’, Archives of General Psychiatry, 63(4), pp. 415–424.</a:t>
            </a: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4000" b="1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0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US" sz="20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723900"/>
            <a:ext cx="17754600" cy="7036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Klein, D.F. (1980) ‘Anxiety reconceptualized’, Comprehensive Psychiatry, 21(6), pp. 411–427.</a:t>
            </a:r>
          </a:p>
          <a:p>
            <a:endParaRPr lang="en-US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National Institute for Health and Care Excellence (NICE) (2020) Generalised anxiety disorder and panic disorder in adults: management (CG113). London: NICE.</a:t>
            </a:r>
          </a:p>
          <a:p>
            <a:endParaRPr lang="en-US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US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Naslund</a:t>
            </a:r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J.A., </a:t>
            </a:r>
            <a:r>
              <a:rPr lang="en-US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Aschbrenner</a:t>
            </a:r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K.A., </a:t>
            </a:r>
            <a:r>
              <a:rPr lang="en-US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Marsch</a:t>
            </a:r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L.A. and Bartels, S.J. (2016) ‘The future of mental health care: peer-to-peer support and social media’, Epidemiology and Psychiatric Sciences, 25(2), pp. 113–122.</a:t>
            </a:r>
          </a:p>
          <a:p>
            <a:endParaRPr lang="en-US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US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NHS England (2019) The NHS long term plan. London: NHS England.</a:t>
            </a:r>
            <a:endParaRPr lang="en-GB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Przybylski, A.K., Murayama, K., </a:t>
            </a:r>
            <a:r>
              <a:rPr lang="en-GB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DeHaan</a:t>
            </a:r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C.R. and Gladwell, V. (2013) ‘Motivational, emotional, and </a:t>
            </a:r>
            <a:r>
              <a:rPr lang="en-GB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behavioral</a:t>
            </a:r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correlates of fear of missing out’, Computers in Human Behaviour, 29(4), pp. 1841–1848.</a:t>
            </a:r>
          </a:p>
          <a:p>
            <a:endParaRPr lang="en-US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Roy-Byrne, P.P., </a:t>
            </a:r>
            <a:r>
              <a:rPr lang="en-GB" sz="2400" noProof="1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Craske</a:t>
            </a:r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, M.G. and Stein, M.B. (2006) ‘Panic disorder’, The Lancet, 368(9540), pp. 1023–1032.</a:t>
            </a:r>
          </a:p>
          <a:p>
            <a:endParaRPr lang="en-GB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World Health Organization (WHO) (2022) International classification of diseases for mortality and morbidity statistics (11th revision). Geneva: WHO.</a:t>
            </a:r>
          </a:p>
          <a:p>
            <a:endParaRPr lang="en-GB" sz="240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40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World Health Organization (WHO) (2023) Mental health and anxiety disorders. Geneva: WHO.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Arab" typeface="Times New Roman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Times New Roman"/>
        <a:font script="Knda" typeface="Tunga"/>
        <a:font script="Khmr" typeface="MoolBoran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Angsan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 Light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 Light"/>
        <a:font script="Olck" typeface="Nirmala UI"/>
        <a:font script="Lisu" typeface="Segoe UI"/>
        <a:font script="Sora" typeface="Nirmala UI"/>
      </a:majorFont>
      <a:minorFont>
        <a:latin typeface="Calibri" panose="020F0502020204030204"/>
        <a:ea typeface=""/>
        <a:cs typeface=""/>
        <a:font script="Arab" typeface="Arial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Arial"/>
        <a:font script="Knda" typeface="Tunga"/>
        <a:font script="Khmr" typeface="DaunPenh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Cordi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"/>
        <a:font script="Olck" typeface="Nirmala UI"/>
        <a:font script="Lisu" typeface="Segoe UI"/>
        <a:font script="Sora" typeface="Nirmala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Add a heading</dc:title>
  <dc:identifier>DAHM7dj5izc</dc:identifier>
  <cp:lastModifiedBy>cherry Spencer</cp:lastModifiedBy>
  <cp:revision>1</cp:revision>
  <dcterms:created xsi:type="dcterms:W3CDTF">2006-08-16T00:00:00Z</dcterms:created>
  <dcterms:modified xsi:type="dcterms:W3CDTF">2026-07-06T10:00:11Z</dcterms:modified>
</cp:coreProperties>
</file>