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21"/>
  </p:notesMasterIdLst>
  <p:sldIdLst>
    <p:sldId id="256" r:id="rId5"/>
    <p:sldId id="280" r:id="rId6"/>
    <p:sldId id="279" r:id="rId7"/>
    <p:sldId id="277" r:id="rId8"/>
    <p:sldId id="268" r:id="rId9"/>
    <p:sldId id="269" r:id="rId10"/>
    <p:sldId id="270" r:id="rId11"/>
    <p:sldId id="272" r:id="rId12"/>
    <p:sldId id="273" r:id="rId13"/>
    <p:sldId id="274" r:id="rId14"/>
    <p:sldId id="275" r:id="rId15"/>
    <p:sldId id="276" r:id="rId16"/>
    <p:sldId id="278" r:id="rId17"/>
    <p:sldId id="282" r:id="rId18"/>
    <p:sldId id="257" r:id="rId19"/>
    <p:sldId id="28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CE4C65"/>
    <a:srgbClr val="A50307"/>
    <a:srgbClr val="133A61"/>
    <a:srgbClr val="8F0305"/>
    <a:srgbClr val="D36573"/>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D7AC3CCA-C797-4891-BE02-D94E43425B78}">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5" autoAdjust="0"/>
    <p:restoredTop sz="94674" autoAdjust="0"/>
  </p:normalViewPr>
  <p:slideViewPr>
    <p:cSldViewPr snapToGrid="0">
      <p:cViewPr varScale="1">
        <p:scale>
          <a:sx n="72" d="100"/>
          <a:sy n="72" d="100"/>
        </p:scale>
        <p:origin x="636"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D43E1C-BE52-45D3-B3DA-AB00685B4BD3}" type="datetimeFigureOut">
              <a:rPr lang="en-US" smtClean="0"/>
              <a:pPr/>
              <a:t>1/6/2019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F3E6AC-EE2A-4D92-BFD4-7D35F37B4FE2}" type="slidenum">
              <a:rPr lang="en-US" smtClean="0"/>
              <a:pPr/>
              <a:t>‹#›</a:t>
            </a:fld>
            <a:endParaRPr lang="en-US"/>
          </a:p>
        </p:txBody>
      </p:sp>
    </p:spTree>
    <p:extLst>
      <p:ext uri="{BB962C8B-B14F-4D97-AF65-F5344CB8AC3E}">
        <p14:creationId xmlns:p14="http://schemas.microsoft.com/office/powerpoint/2010/main" val="2396790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ZA" dirty="0"/>
              <a:t>1- Insert Picture &gt;&gt; Format &gt;&gt; Send to Back</a:t>
            </a:r>
          </a:p>
          <a:p>
            <a:r>
              <a:rPr lang="en-ZA" dirty="0"/>
              <a:t>2- Add Quote &gt;&gt; Add Author/Writer &gt;&gt; Adjust text to suit image</a:t>
            </a:r>
            <a:endParaRPr lang="en-US" dirty="0"/>
          </a:p>
        </p:txBody>
      </p:sp>
      <p:sp>
        <p:nvSpPr>
          <p:cNvPr id="4" name="Slide Number Placeholder 3"/>
          <p:cNvSpPr>
            <a:spLocks noGrp="1"/>
          </p:cNvSpPr>
          <p:nvPr>
            <p:ph type="sldNum" sz="quarter" idx="10"/>
          </p:nvPr>
        </p:nvSpPr>
        <p:spPr/>
        <p:txBody>
          <a:bodyPr/>
          <a:lstStyle/>
          <a:p>
            <a:fld id="{EDF3E6AC-EE2A-4D92-BFD4-7D35F37B4FE2}" type="slidenum">
              <a:rPr lang="en-US" smtClean="0"/>
              <a:pPr/>
              <a:t>12</a:t>
            </a:fld>
            <a:endParaRPr lang="en-US"/>
          </a:p>
        </p:txBody>
      </p:sp>
    </p:spTree>
    <p:extLst>
      <p:ext uri="{BB962C8B-B14F-4D97-AF65-F5344CB8AC3E}">
        <p14:creationId xmlns:p14="http://schemas.microsoft.com/office/powerpoint/2010/main" val="1621240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25800-3F15-46E1-990C-A4BA7B98FD8F}"/>
              </a:ext>
            </a:extLst>
          </p:cNvPr>
          <p:cNvSpPr>
            <a:spLocks noGrp="1"/>
          </p:cNvSpPr>
          <p:nvPr>
            <p:ph type="ctrTitle"/>
          </p:nvPr>
        </p:nvSpPr>
        <p:spPr>
          <a:xfrm>
            <a:off x="838200" y="4525345"/>
            <a:ext cx="6801320" cy="1737361"/>
          </a:xfrm>
        </p:spPr>
        <p:txBody>
          <a:bodyPr anchor="ctr" anchorCtr="0"/>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43F79B5-FBA1-49BD-9095-A9BB6A021A90}"/>
              </a:ext>
            </a:extLst>
          </p:cNvPr>
          <p:cNvSpPr>
            <a:spLocks noGrp="1"/>
          </p:cNvSpPr>
          <p:nvPr>
            <p:ph type="subTitle" idx="1"/>
          </p:nvPr>
        </p:nvSpPr>
        <p:spPr>
          <a:xfrm>
            <a:off x="7961256" y="4534872"/>
            <a:ext cx="3392543" cy="1737360"/>
          </a:xfrm>
        </p:spPr>
        <p:txBody>
          <a:bodyPr anchor="ctr" anchorCtr="0"/>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8607C96-5153-4190-BA97-E8AF5887796D}"/>
              </a:ext>
            </a:extLst>
          </p:cNvPr>
          <p:cNvSpPr>
            <a:spLocks noGrp="1"/>
          </p:cNvSpPr>
          <p:nvPr>
            <p:ph type="dt" sz="half" idx="10"/>
          </p:nvPr>
        </p:nvSpPr>
        <p:spPr/>
        <p:txBody>
          <a:bodyPr/>
          <a:lstStyle/>
          <a:p>
            <a:fld id="{9DFC1990-AB65-4FBE-A312-E5143B2D7FBA}" type="datetimeFigureOut">
              <a:rPr lang="en-US" smtClean="0"/>
              <a:pPr/>
              <a:t>1/6/2019</a:t>
            </a:fld>
            <a:endParaRPr lang="en-US"/>
          </a:p>
        </p:txBody>
      </p:sp>
      <p:sp>
        <p:nvSpPr>
          <p:cNvPr id="5" name="Footer Placeholder 4">
            <a:extLst>
              <a:ext uri="{FF2B5EF4-FFF2-40B4-BE49-F238E27FC236}">
                <a16:creationId xmlns:a16="http://schemas.microsoft.com/office/drawing/2014/main" id="{80822120-61A5-4970-B9BF-8B60825308E3}"/>
              </a:ext>
            </a:extLst>
          </p:cNvPr>
          <p:cNvSpPr>
            <a:spLocks noGrp="1"/>
          </p:cNvSpPr>
          <p:nvPr>
            <p:ph type="ftr" sz="quarter" idx="11"/>
          </p:nvPr>
        </p:nvSpPr>
        <p:spPr/>
        <p:txBody>
          <a:bodyPr/>
          <a:lstStyle/>
          <a:p>
            <a:r>
              <a:rPr lang="en-ZA" dirty="0"/>
              <a:t>Add a Footer</a:t>
            </a:r>
            <a:endParaRPr lang="en-US" dirty="0"/>
          </a:p>
        </p:txBody>
      </p:sp>
      <p:sp>
        <p:nvSpPr>
          <p:cNvPr id="6" name="Slide Number Placeholder 5">
            <a:extLst>
              <a:ext uri="{FF2B5EF4-FFF2-40B4-BE49-F238E27FC236}">
                <a16:creationId xmlns:a16="http://schemas.microsoft.com/office/drawing/2014/main" id="{51A66616-AA6A-422C-9360-1D12495E2185}"/>
              </a:ext>
            </a:extLst>
          </p:cNvPr>
          <p:cNvSpPr>
            <a:spLocks noGrp="1"/>
          </p:cNvSpPr>
          <p:nvPr>
            <p:ph type="sldNum" sz="quarter" idx="12"/>
          </p:nvPr>
        </p:nvSpPr>
        <p:spPr/>
        <p:txBody>
          <a:bodyPr/>
          <a:lstStyle/>
          <a:p>
            <a:fld id="{9D164B4E-BB64-4235-AA14-F42088F189EC}" type="slidenum">
              <a:rPr lang="en-US" smtClean="0"/>
              <a:pPr/>
              <a:t>‹#›</a:t>
            </a:fld>
            <a:endParaRPr lang="en-US"/>
          </a:p>
        </p:txBody>
      </p:sp>
    </p:spTree>
    <p:extLst>
      <p:ext uri="{BB962C8B-B14F-4D97-AF65-F5344CB8AC3E}">
        <p14:creationId xmlns:p14="http://schemas.microsoft.com/office/powerpoint/2010/main" val="3115502082"/>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eft Quote">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9BBF8640-DE64-4B60-867F-0CBE26BD00A0}"/>
              </a:ext>
            </a:extLst>
          </p:cNvPr>
          <p:cNvSpPr>
            <a:spLocks noGrp="1"/>
          </p:cNvSpPr>
          <p:nvPr>
            <p:ph idx="1"/>
          </p:nvPr>
        </p:nvSpPr>
        <p:spPr bwMode="white">
          <a:xfrm>
            <a:off x="2365864" y="6114929"/>
            <a:ext cx="9486900" cy="435466"/>
          </a:xfrm>
        </p:spPr>
        <p:txBody>
          <a:bodyPr>
            <a:normAutofit/>
          </a:bodyPr>
          <a:lstStyle>
            <a:lvl1pPr algn="r">
              <a:defRPr i="0"/>
            </a:lvl1pPr>
          </a:lstStyle>
          <a:p>
            <a:pPr marL="0" lvl="0" indent="0" algn="r">
              <a:buNone/>
            </a:pPr>
            <a:r>
              <a:rPr lang="en-US" sz="2000" i="1">
                <a:solidFill>
                  <a:schemeClr val="bg1"/>
                </a:solidFill>
                <a:cs typeface="Segoe UI" panose="020B0502040204020203" pitchFamily="34" charset="0"/>
              </a:rPr>
              <a:t>Edit Master text styles</a:t>
            </a:r>
          </a:p>
          <a:p>
            <a:pPr marL="0" lvl="1" indent="0" algn="r">
              <a:buNone/>
            </a:pPr>
            <a:r>
              <a:rPr lang="en-US" sz="2000" i="1">
                <a:solidFill>
                  <a:schemeClr val="bg1"/>
                </a:solidFill>
                <a:cs typeface="Segoe UI" panose="020B0502040204020203" pitchFamily="34" charset="0"/>
              </a:rPr>
              <a:t>Second level</a:t>
            </a:r>
          </a:p>
        </p:txBody>
      </p:sp>
      <p:sp>
        <p:nvSpPr>
          <p:cNvPr id="11" name="Title 10">
            <a:extLst>
              <a:ext uri="{FF2B5EF4-FFF2-40B4-BE49-F238E27FC236}">
                <a16:creationId xmlns:a16="http://schemas.microsoft.com/office/drawing/2014/main" id="{D0D19A04-6F0F-4BFC-8AD6-19F13EE1006A}"/>
              </a:ext>
            </a:extLst>
          </p:cNvPr>
          <p:cNvSpPr>
            <a:spLocks noGrp="1"/>
          </p:cNvSpPr>
          <p:nvPr>
            <p:ph type="title"/>
          </p:nvPr>
        </p:nvSpPr>
        <p:spPr>
          <a:xfrm>
            <a:off x="327511" y="149470"/>
            <a:ext cx="5838825" cy="6456912"/>
          </a:xfrm>
        </p:spPr>
        <p:txBody>
          <a:bodyPr/>
          <a:lstStyle/>
          <a:p>
            <a:r>
              <a:rPr lang="en-US"/>
              <a:t>Click to edit Master title style</a:t>
            </a:r>
          </a:p>
        </p:txBody>
      </p:sp>
    </p:spTree>
    <p:extLst>
      <p:ext uri="{BB962C8B-B14F-4D97-AF65-F5344CB8AC3E}">
        <p14:creationId xmlns:p14="http://schemas.microsoft.com/office/powerpoint/2010/main" val="612580329"/>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_Centere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E9B749-F2BE-45BB-B34D-42D465670D73}"/>
              </a:ext>
            </a:extLst>
          </p:cNvPr>
          <p:cNvSpPr>
            <a:spLocks noGrp="1"/>
          </p:cNvSpPr>
          <p:nvPr>
            <p:ph idx="1"/>
          </p:nvPr>
        </p:nvSpPr>
        <p:spPr>
          <a:xfrm>
            <a:off x="1352550" y="4629150"/>
            <a:ext cx="9486900" cy="63481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7F2E03-8BBF-4A9C-A004-C3807BB5A7F1}"/>
              </a:ext>
            </a:extLst>
          </p:cNvPr>
          <p:cNvSpPr>
            <a:spLocks noGrp="1"/>
          </p:cNvSpPr>
          <p:nvPr>
            <p:ph type="dt" sz="half" idx="10"/>
          </p:nvPr>
        </p:nvSpPr>
        <p:spPr/>
        <p:txBody>
          <a:bodyPr/>
          <a:lstStyle/>
          <a:p>
            <a:fld id="{9DFC1990-AB65-4FBE-A312-E5143B2D7FBA}" type="datetimeFigureOut">
              <a:rPr lang="en-US" smtClean="0"/>
              <a:pPr/>
              <a:t>1/6/2019</a:t>
            </a:fld>
            <a:endParaRPr lang="en-US"/>
          </a:p>
        </p:txBody>
      </p:sp>
      <p:sp>
        <p:nvSpPr>
          <p:cNvPr id="5" name="Footer Placeholder 4">
            <a:extLst>
              <a:ext uri="{FF2B5EF4-FFF2-40B4-BE49-F238E27FC236}">
                <a16:creationId xmlns:a16="http://schemas.microsoft.com/office/drawing/2014/main" id="{886C8BC3-3FA7-4F23-B793-4F5DA2082820}"/>
              </a:ext>
            </a:extLst>
          </p:cNvPr>
          <p:cNvSpPr>
            <a:spLocks noGrp="1"/>
          </p:cNvSpPr>
          <p:nvPr>
            <p:ph type="ftr" sz="quarter" idx="11"/>
          </p:nvPr>
        </p:nvSpPr>
        <p:spPr/>
        <p:txBody>
          <a:bodyPr/>
          <a:lstStyle/>
          <a:p>
            <a:r>
              <a:rPr lang="en-ZA" dirty="0"/>
              <a:t>Add a Footer</a:t>
            </a:r>
            <a:endParaRPr lang="en-US" dirty="0"/>
          </a:p>
        </p:txBody>
      </p:sp>
      <p:sp>
        <p:nvSpPr>
          <p:cNvPr id="6" name="Slide Number Placeholder 5">
            <a:extLst>
              <a:ext uri="{FF2B5EF4-FFF2-40B4-BE49-F238E27FC236}">
                <a16:creationId xmlns:a16="http://schemas.microsoft.com/office/drawing/2014/main" id="{E7CEF240-DD06-4F27-8707-2E6A53497AA1}"/>
              </a:ext>
            </a:extLst>
          </p:cNvPr>
          <p:cNvSpPr>
            <a:spLocks noGrp="1"/>
          </p:cNvSpPr>
          <p:nvPr>
            <p:ph type="sldNum" sz="quarter" idx="12"/>
          </p:nvPr>
        </p:nvSpPr>
        <p:spPr/>
        <p:txBody>
          <a:bodyPr/>
          <a:lstStyle/>
          <a:p>
            <a:fld id="{9D164B4E-BB64-4235-AA14-F42088F189EC}" type="slidenum">
              <a:rPr lang="en-US" smtClean="0"/>
              <a:pPr/>
              <a:t>‹#›</a:t>
            </a:fld>
            <a:endParaRPr lang="en-US"/>
          </a:p>
        </p:txBody>
      </p:sp>
      <p:sp>
        <p:nvSpPr>
          <p:cNvPr id="2" name="Title 1">
            <a:extLst>
              <a:ext uri="{FF2B5EF4-FFF2-40B4-BE49-F238E27FC236}">
                <a16:creationId xmlns:a16="http://schemas.microsoft.com/office/drawing/2014/main" id="{0A6EB33C-1430-4381-BC10-3C6BC5D2A866}"/>
              </a:ext>
            </a:extLst>
          </p:cNvPr>
          <p:cNvSpPr>
            <a:spLocks noGrp="1"/>
          </p:cNvSpPr>
          <p:nvPr>
            <p:ph type="title"/>
          </p:nvPr>
        </p:nvSpPr>
        <p:spPr>
          <a:xfrm>
            <a:off x="1352550" y="1476375"/>
            <a:ext cx="9486900" cy="2628900"/>
          </a:xfrm>
        </p:spPr>
        <p:txBody>
          <a:bodyPr anchor="t" anchorCtr="0"/>
          <a:lstStyle>
            <a:lvl1pPr algn="ctr">
              <a:defRPr i="0">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3876725123"/>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Bottom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FBF3B-53AB-4D7D-9C4D-42E1E229B767}"/>
              </a:ext>
            </a:extLst>
          </p:cNvPr>
          <p:cNvSpPr>
            <a:spLocks noGrp="1"/>
          </p:cNvSpPr>
          <p:nvPr>
            <p:ph type="title"/>
          </p:nvPr>
        </p:nvSpPr>
        <p:spPr>
          <a:xfrm>
            <a:off x="838200" y="850900"/>
            <a:ext cx="10515600" cy="1929666"/>
          </a:xfrm>
        </p:spPr>
        <p:txBody>
          <a:bodyPr/>
          <a:lstStyle>
            <a:lvl1pPr algn="ctr">
              <a:defRPr/>
            </a:lvl1pPr>
          </a:lstStyle>
          <a:p>
            <a:r>
              <a:rPr lang="en-US"/>
              <a:t>Click to edit Master title style</a:t>
            </a:r>
          </a:p>
        </p:txBody>
      </p:sp>
      <p:sp>
        <p:nvSpPr>
          <p:cNvPr id="3" name="Date Placeholder 2">
            <a:extLst>
              <a:ext uri="{FF2B5EF4-FFF2-40B4-BE49-F238E27FC236}">
                <a16:creationId xmlns:a16="http://schemas.microsoft.com/office/drawing/2014/main" id="{FD185FE0-A783-42CA-BED0-EFB6F49640F8}"/>
              </a:ext>
            </a:extLst>
          </p:cNvPr>
          <p:cNvSpPr>
            <a:spLocks noGrp="1"/>
          </p:cNvSpPr>
          <p:nvPr>
            <p:ph type="dt" sz="half" idx="10"/>
          </p:nvPr>
        </p:nvSpPr>
        <p:spPr/>
        <p:txBody>
          <a:bodyPr/>
          <a:lstStyle/>
          <a:p>
            <a:fld id="{9DFC1990-AB65-4FBE-A312-E5143B2D7FBA}" type="datetimeFigureOut">
              <a:rPr lang="en-US" smtClean="0"/>
              <a:pPr/>
              <a:t>1/6/2019</a:t>
            </a:fld>
            <a:endParaRPr lang="en-US"/>
          </a:p>
        </p:txBody>
      </p:sp>
      <p:sp>
        <p:nvSpPr>
          <p:cNvPr id="5" name="Slide Number Placeholder 4">
            <a:extLst>
              <a:ext uri="{FF2B5EF4-FFF2-40B4-BE49-F238E27FC236}">
                <a16:creationId xmlns:a16="http://schemas.microsoft.com/office/drawing/2014/main" id="{DFC15A3E-54C3-4563-B93A-9E56494A7105}"/>
              </a:ext>
            </a:extLst>
          </p:cNvPr>
          <p:cNvSpPr>
            <a:spLocks noGrp="1"/>
          </p:cNvSpPr>
          <p:nvPr>
            <p:ph type="sldNum" sz="quarter" idx="12"/>
          </p:nvPr>
        </p:nvSpPr>
        <p:spPr/>
        <p:txBody>
          <a:bodyPr/>
          <a:lstStyle/>
          <a:p>
            <a:fld id="{9D164B4E-BB64-4235-AA14-F42088F189EC}" type="slidenum">
              <a:rPr lang="en-US" smtClean="0"/>
              <a:pPr/>
              <a:t>‹#›</a:t>
            </a:fld>
            <a:endParaRPr lang="en-US"/>
          </a:p>
        </p:txBody>
      </p:sp>
      <p:sp>
        <p:nvSpPr>
          <p:cNvPr id="9" name="Content Placeholder 8">
            <a:extLst>
              <a:ext uri="{FF2B5EF4-FFF2-40B4-BE49-F238E27FC236}">
                <a16:creationId xmlns:a16="http://schemas.microsoft.com/office/drawing/2014/main" id="{CB9ECD06-D58A-422E-8343-17796E698613}"/>
              </a:ext>
            </a:extLst>
          </p:cNvPr>
          <p:cNvSpPr>
            <a:spLocks noGrp="1"/>
          </p:cNvSpPr>
          <p:nvPr>
            <p:ph sz="quarter" idx="13"/>
          </p:nvPr>
        </p:nvSpPr>
        <p:spPr>
          <a:xfrm>
            <a:off x="1931381" y="5918200"/>
            <a:ext cx="9515475" cy="438150"/>
          </a:xfrm>
        </p:spPr>
        <p:txBody>
          <a:bodyPr>
            <a:noAutofit/>
          </a:bodyPr>
          <a:lstStyle>
            <a:lvl1pPr marL="0" indent="0" algn="r">
              <a:buNone/>
              <a:defRPr sz="2000">
                <a:latin typeface="+mn-lt"/>
              </a:defRPr>
            </a:lvl1pPr>
            <a:lvl2pPr marL="457200" indent="0" algn="r">
              <a:buNone/>
              <a:defRPr sz="2000">
                <a:latin typeface="+mn-lt"/>
              </a:defRPr>
            </a:lvl2pPr>
            <a:lvl3pPr marL="914400" indent="0" algn="r">
              <a:buNone/>
              <a:defRPr sz="2000">
                <a:latin typeface="+mn-lt"/>
              </a:defRPr>
            </a:lvl3pPr>
            <a:lvl4pPr marL="1371600" indent="0" algn="r">
              <a:buNone/>
              <a:defRPr sz="2000">
                <a:latin typeface="+mn-lt"/>
              </a:defRPr>
            </a:lvl4pPr>
            <a:lvl5pPr marL="1828800" indent="0" algn="r">
              <a:buNone/>
              <a:defRPr sz="2000">
                <a:latin typeface="+mn-lt"/>
              </a:defRPr>
            </a:lvl5pPr>
          </a:lstStyle>
          <a:p>
            <a:pPr lvl="0"/>
            <a:r>
              <a:rPr lang="en-US"/>
              <a:t>Edit Master text styles</a:t>
            </a:r>
          </a:p>
        </p:txBody>
      </p:sp>
    </p:spTree>
    <p:extLst>
      <p:ext uri="{BB962C8B-B14F-4D97-AF65-F5344CB8AC3E}">
        <p14:creationId xmlns:p14="http://schemas.microsoft.com/office/powerpoint/2010/main" val="3397416769"/>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Bottom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8A89E-076E-497A-A4CE-93C75C166880}"/>
              </a:ext>
            </a:extLst>
          </p:cNvPr>
          <p:cNvSpPr>
            <a:spLocks noGrp="1"/>
          </p:cNvSpPr>
          <p:nvPr>
            <p:ph type="title"/>
          </p:nvPr>
        </p:nvSpPr>
        <p:spPr>
          <a:xfrm>
            <a:off x="361949" y="3825024"/>
            <a:ext cx="11391499" cy="2096880"/>
          </a:xfrm>
        </p:spPr>
        <p:txBody>
          <a:bodyPr/>
          <a:lstStyle>
            <a:lvl1pPr algn="r">
              <a:defRPr/>
            </a:lvl1pPr>
          </a:lstStyle>
          <a:p>
            <a:r>
              <a:rPr lang="en-US"/>
              <a:t>Click to edit Master title style</a:t>
            </a:r>
          </a:p>
        </p:txBody>
      </p:sp>
      <p:sp>
        <p:nvSpPr>
          <p:cNvPr id="3" name="Date Placeholder 2">
            <a:extLst>
              <a:ext uri="{FF2B5EF4-FFF2-40B4-BE49-F238E27FC236}">
                <a16:creationId xmlns:a16="http://schemas.microsoft.com/office/drawing/2014/main" id="{5710B449-15E4-41C1-A0BD-6916BD2B1CAF}"/>
              </a:ext>
            </a:extLst>
          </p:cNvPr>
          <p:cNvSpPr>
            <a:spLocks noGrp="1"/>
          </p:cNvSpPr>
          <p:nvPr>
            <p:ph type="dt" sz="half" idx="10"/>
          </p:nvPr>
        </p:nvSpPr>
        <p:spPr/>
        <p:txBody>
          <a:bodyPr/>
          <a:lstStyle/>
          <a:p>
            <a:fld id="{9DFC1990-AB65-4FBE-A312-E5143B2D7FBA}" type="datetimeFigureOut">
              <a:rPr lang="en-US" smtClean="0"/>
              <a:pPr/>
              <a:t>1/6/2019</a:t>
            </a:fld>
            <a:endParaRPr lang="en-US"/>
          </a:p>
        </p:txBody>
      </p:sp>
      <p:sp>
        <p:nvSpPr>
          <p:cNvPr id="4" name="Footer Placeholder 3">
            <a:extLst>
              <a:ext uri="{FF2B5EF4-FFF2-40B4-BE49-F238E27FC236}">
                <a16:creationId xmlns:a16="http://schemas.microsoft.com/office/drawing/2014/main" id="{300FF690-36F7-4631-8284-EB23B592E5BB}"/>
              </a:ext>
            </a:extLst>
          </p:cNvPr>
          <p:cNvSpPr>
            <a:spLocks noGrp="1"/>
          </p:cNvSpPr>
          <p:nvPr>
            <p:ph type="ftr" sz="quarter" idx="11"/>
          </p:nvPr>
        </p:nvSpPr>
        <p:spPr/>
        <p:txBody>
          <a:bodyPr/>
          <a:lstStyle/>
          <a:p>
            <a:r>
              <a:rPr lang="en-ZA"/>
              <a:t>Add a Footer</a:t>
            </a:r>
            <a:endParaRPr lang="en-US" dirty="0"/>
          </a:p>
        </p:txBody>
      </p:sp>
      <p:sp>
        <p:nvSpPr>
          <p:cNvPr id="5" name="Slide Number Placeholder 4">
            <a:extLst>
              <a:ext uri="{FF2B5EF4-FFF2-40B4-BE49-F238E27FC236}">
                <a16:creationId xmlns:a16="http://schemas.microsoft.com/office/drawing/2014/main" id="{74050B4F-6E15-4AA2-9669-EE44D3A5B44A}"/>
              </a:ext>
            </a:extLst>
          </p:cNvPr>
          <p:cNvSpPr>
            <a:spLocks noGrp="1"/>
          </p:cNvSpPr>
          <p:nvPr>
            <p:ph type="sldNum" sz="quarter" idx="12"/>
          </p:nvPr>
        </p:nvSpPr>
        <p:spPr/>
        <p:txBody>
          <a:bodyPr/>
          <a:lstStyle/>
          <a:p>
            <a:fld id="{9D164B4E-BB64-4235-AA14-F42088F189EC}" type="slidenum">
              <a:rPr lang="en-US" smtClean="0"/>
              <a:pPr/>
              <a:t>‹#›</a:t>
            </a:fld>
            <a:endParaRPr lang="en-US"/>
          </a:p>
        </p:txBody>
      </p:sp>
      <p:sp>
        <p:nvSpPr>
          <p:cNvPr id="6" name="Content Placeholder 1">
            <a:extLst>
              <a:ext uri="{FF2B5EF4-FFF2-40B4-BE49-F238E27FC236}">
                <a16:creationId xmlns:a16="http://schemas.microsoft.com/office/drawing/2014/main" id="{73C8662D-2189-4802-AEE5-20470C02D13E}"/>
              </a:ext>
            </a:extLst>
          </p:cNvPr>
          <p:cNvSpPr>
            <a:spLocks noGrp="1"/>
          </p:cNvSpPr>
          <p:nvPr>
            <p:ph idx="1"/>
          </p:nvPr>
        </p:nvSpPr>
        <p:spPr bwMode="white">
          <a:xfrm>
            <a:off x="2199874" y="5927196"/>
            <a:ext cx="9486900" cy="474294"/>
          </a:xfrm>
          <a:ln>
            <a:noFill/>
          </a:ln>
        </p:spPr>
        <p:txBody>
          <a:bodyPr>
            <a:normAutofit/>
          </a:bodyPr>
          <a:lstStyle>
            <a:lvl1pPr algn="r">
              <a:defRPr/>
            </a:lvl1pPr>
          </a:lstStyle>
          <a:p>
            <a:pPr lvl="0" algn="r"/>
            <a:r>
              <a:rPr lang="en-US" sz="2000">
                <a:solidFill>
                  <a:schemeClr val="bg1"/>
                </a:solidFill>
              </a:rPr>
              <a:t>Edit Master text styles</a:t>
            </a:r>
          </a:p>
          <a:p>
            <a:pPr lvl="1" algn="r"/>
            <a:r>
              <a:rPr lang="en-US" sz="2000">
                <a:solidFill>
                  <a:schemeClr val="bg1"/>
                </a:solidFill>
              </a:rPr>
              <a:t>Second level</a:t>
            </a:r>
          </a:p>
        </p:txBody>
      </p:sp>
    </p:spTree>
    <p:extLst>
      <p:ext uri="{BB962C8B-B14F-4D97-AF65-F5344CB8AC3E}">
        <p14:creationId xmlns:p14="http://schemas.microsoft.com/office/powerpoint/2010/main" val="1838764776"/>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Top Subtitle Bottom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56786-C55B-4499-B117-765B616E6F1E}"/>
              </a:ext>
            </a:extLst>
          </p:cNvPr>
          <p:cNvSpPr>
            <a:spLocks noGrp="1"/>
          </p:cNvSpPr>
          <p:nvPr>
            <p:ph type="title"/>
          </p:nvPr>
        </p:nvSpPr>
        <p:spPr>
          <a:xfrm>
            <a:off x="190499" y="288393"/>
            <a:ext cx="11772899" cy="1492782"/>
          </a:xfrm>
        </p:spPr>
        <p:txBody>
          <a:bodyPr/>
          <a:lstStyle/>
          <a:p>
            <a:r>
              <a:rPr lang="en-US"/>
              <a:t>Click to edit Master title style</a:t>
            </a:r>
          </a:p>
        </p:txBody>
      </p:sp>
      <p:sp>
        <p:nvSpPr>
          <p:cNvPr id="3" name="Date Placeholder 2">
            <a:extLst>
              <a:ext uri="{FF2B5EF4-FFF2-40B4-BE49-F238E27FC236}">
                <a16:creationId xmlns:a16="http://schemas.microsoft.com/office/drawing/2014/main" id="{1779DCA2-4B74-4315-832D-46FA2360EA06}"/>
              </a:ext>
            </a:extLst>
          </p:cNvPr>
          <p:cNvSpPr>
            <a:spLocks noGrp="1"/>
          </p:cNvSpPr>
          <p:nvPr>
            <p:ph type="dt" sz="half" idx="10"/>
          </p:nvPr>
        </p:nvSpPr>
        <p:spPr/>
        <p:txBody>
          <a:bodyPr/>
          <a:lstStyle/>
          <a:p>
            <a:fld id="{9DFC1990-AB65-4FBE-A312-E5143B2D7FBA}" type="datetimeFigureOut">
              <a:rPr lang="en-US" smtClean="0"/>
              <a:pPr/>
              <a:t>1/6/2019</a:t>
            </a:fld>
            <a:endParaRPr lang="en-US" dirty="0"/>
          </a:p>
        </p:txBody>
      </p:sp>
      <p:sp>
        <p:nvSpPr>
          <p:cNvPr id="5" name="Slide Number Placeholder 4">
            <a:extLst>
              <a:ext uri="{FF2B5EF4-FFF2-40B4-BE49-F238E27FC236}">
                <a16:creationId xmlns:a16="http://schemas.microsoft.com/office/drawing/2014/main" id="{72B348AC-EF4F-4C4C-B8BB-FE76E2A7E35D}"/>
              </a:ext>
            </a:extLst>
          </p:cNvPr>
          <p:cNvSpPr>
            <a:spLocks noGrp="1"/>
          </p:cNvSpPr>
          <p:nvPr>
            <p:ph type="sldNum" sz="quarter" idx="12"/>
          </p:nvPr>
        </p:nvSpPr>
        <p:spPr/>
        <p:txBody>
          <a:bodyPr/>
          <a:lstStyle/>
          <a:p>
            <a:fld id="{9D164B4E-BB64-4235-AA14-F42088F189EC}" type="slidenum">
              <a:rPr lang="en-US" smtClean="0"/>
              <a:pPr/>
              <a:t>‹#›</a:t>
            </a:fld>
            <a:endParaRPr lang="en-US"/>
          </a:p>
        </p:txBody>
      </p:sp>
      <p:sp>
        <p:nvSpPr>
          <p:cNvPr id="9" name="Content Placeholder 8">
            <a:extLst>
              <a:ext uri="{FF2B5EF4-FFF2-40B4-BE49-F238E27FC236}">
                <a16:creationId xmlns:a16="http://schemas.microsoft.com/office/drawing/2014/main" id="{F2170172-F7C2-49C7-9A19-1829816338FE}"/>
              </a:ext>
            </a:extLst>
          </p:cNvPr>
          <p:cNvSpPr>
            <a:spLocks noGrp="1"/>
          </p:cNvSpPr>
          <p:nvPr>
            <p:ph sz="quarter" idx="13"/>
          </p:nvPr>
        </p:nvSpPr>
        <p:spPr>
          <a:xfrm>
            <a:off x="4743450" y="6265863"/>
            <a:ext cx="7153275" cy="455612"/>
          </a:xfrm>
        </p:spPr>
        <p:txBody>
          <a:bodyPr>
            <a:no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a:t>Edit Master text styles</a:t>
            </a:r>
          </a:p>
        </p:txBody>
      </p:sp>
    </p:spTree>
    <p:extLst>
      <p:ext uri="{BB962C8B-B14F-4D97-AF65-F5344CB8AC3E}">
        <p14:creationId xmlns:p14="http://schemas.microsoft.com/office/powerpoint/2010/main" val="123196664"/>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Top and Sub Bottom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B6272-9C66-4BAF-ADB2-BB960F5703AC}"/>
              </a:ext>
            </a:extLst>
          </p:cNvPr>
          <p:cNvSpPr>
            <a:spLocks noGrp="1"/>
          </p:cNvSpPr>
          <p:nvPr>
            <p:ph type="title"/>
          </p:nvPr>
        </p:nvSpPr>
        <p:spPr>
          <a:xfrm>
            <a:off x="764927" y="285749"/>
            <a:ext cx="10588873" cy="3011365"/>
          </a:xfrm>
        </p:spPr>
        <p:txBody>
          <a:bodyPr anchor="t" anchorCtr="0"/>
          <a:lstStyle/>
          <a:p>
            <a:r>
              <a:rPr lang="en-US"/>
              <a:t>Click to edit Master title style</a:t>
            </a:r>
          </a:p>
        </p:txBody>
      </p:sp>
      <p:sp>
        <p:nvSpPr>
          <p:cNvPr id="3" name="Date Placeholder 2">
            <a:extLst>
              <a:ext uri="{FF2B5EF4-FFF2-40B4-BE49-F238E27FC236}">
                <a16:creationId xmlns:a16="http://schemas.microsoft.com/office/drawing/2014/main" id="{8C1F3AE6-2CF4-4F8E-9A91-243A57993666}"/>
              </a:ext>
            </a:extLst>
          </p:cNvPr>
          <p:cNvSpPr>
            <a:spLocks noGrp="1"/>
          </p:cNvSpPr>
          <p:nvPr>
            <p:ph type="dt" sz="half" idx="10"/>
          </p:nvPr>
        </p:nvSpPr>
        <p:spPr/>
        <p:txBody>
          <a:bodyPr/>
          <a:lstStyle/>
          <a:p>
            <a:fld id="{9DFC1990-AB65-4FBE-A312-E5143B2D7FBA}" type="datetimeFigureOut">
              <a:rPr lang="en-US" smtClean="0"/>
              <a:pPr/>
              <a:t>1/6/2019</a:t>
            </a:fld>
            <a:endParaRPr lang="en-US"/>
          </a:p>
        </p:txBody>
      </p:sp>
      <p:sp>
        <p:nvSpPr>
          <p:cNvPr id="9" name="Content Placeholder 8">
            <a:extLst>
              <a:ext uri="{FF2B5EF4-FFF2-40B4-BE49-F238E27FC236}">
                <a16:creationId xmlns:a16="http://schemas.microsoft.com/office/drawing/2014/main" id="{D0BEF955-A913-4A15-AB41-00128DC34D5B}"/>
              </a:ext>
            </a:extLst>
          </p:cNvPr>
          <p:cNvSpPr>
            <a:spLocks noGrp="1"/>
          </p:cNvSpPr>
          <p:nvPr>
            <p:ph sz="quarter" idx="13"/>
          </p:nvPr>
        </p:nvSpPr>
        <p:spPr>
          <a:xfrm>
            <a:off x="2238375" y="6169024"/>
            <a:ext cx="9505950" cy="365125"/>
          </a:xfrm>
        </p:spPr>
        <p:txBody>
          <a:bodyPr>
            <a:noAutofit/>
          </a:bodyPr>
          <a:lstStyle>
            <a:lvl1pPr marL="0" indent="0" algn="r">
              <a:buNone/>
              <a:defRPr sz="2000"/>
            </a:lvl1pPr>
            <a:lvl2pPr marL="457200" indent="0" algn="r">
              <a:buNone/>
              <a:defRPr sz="2000"/>
            </a:lvl2pPr>
            <a:lvl3pPr marL="914400" indent="0" algn="r">
              <a:buNone/>
              <a:defRPr sz="2000"/>
            </a:lvl3pPr>
            <a:lvl4pPr marL="1371600" indent="0" algn="r">
              <a:buNone/>
              <a:defRPr sz="2000"/>
            </a:lvl4pPr>
            <a:lvl5pPr marL="1828800" indent="0" algn="r">
              <a:buNone/>
              <a:defRPr sz="2000"/>
            </a:lvl5pPr>
          </a:lstStyle>
          <a:p>
            <a:pPr lvl="0"/>
            <a:r>
              <a:rPr lang="en-US"/>
              <a:t>Edit Master text styles</a:t>
            </a:r>
          </a:p>
        </p:txBody>
      </p:sp>
    </p:spTree>
    <p:extLst>
      <p:ext uri="{BB962C8B-B14F-4D97-AF65-F5344CB8AC3E}">
        <p14:creationId xmlns:p14="http://schemas.microsoft.com/office/powerpoint/2010/main" val="886989914"/>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enter Title and Sub">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FABF6-BCBB-4979-A429-A8C53EAF4D16}"/>
              </a:ext>
            </a:extLst>
          </p:cNvPr>
          <p:cNvSpPr>
            <a:spLocks noGrp="1"/>
          </p:cNvSpPr>
          <p:nvPr>
            <p:ph type="title"/>
          </p:nvPr>
        </p:nvSpPr>
        <p:spPr>
          <a:xfrm>
            <a:off x="588781" y="365125"/>
            <a:ext cx="11014435" cy="3616325"/>
          </a:xfrm>
        </p:spPr>
        <p:txBody>
          <a:bodyPr anchor="t" anchorCtr="0"/>
          <a:lstStyle>
            <a:lvl1pPr algn="ctr">
              <a:defRPr/>
            </a:lvl1pPr>
          </a:lstStyle>
          <a:p>
            <a:r>
              <a:rPr lang="en-US"/>
              <a:t>Click to edit Master title style</a:t>
            </a:r>
          </a:p>
        </p:txBody>
      </p:sp>
      <p:sp>
        <p:nvSpPr>
          <p:cNvPr id="3" name="Date Placeholder 2">
            <a:extLst>
              <a:ext uri="{FF2B5EF4-FFF2-40B4-BE49-F238E27FC236}">
                <a16:creationId xmlns:a16="http://schemas.microsoft.com/office/drawing/2014/main" id="{B7940B77-ABE7-4DC7-A608-AB1779437C8C}"/>
              </a:ext>
            </a:extLst>
          </p:cNvPr>
          <p:cNvSpPr>
            <a:spLocks noGrp="1"/>
          </p:cNvSpPr>
          <p:nvPr>
            <p:ph type="dt" sz="half" idx="10"/>
          </p:nvPr>
        </p:nvSpPr>
        <p:spPr/>
        <p:txBody>
          <a:bodyPr/>
          <a:lstStyle/>
          <a:p>
            <a:fld id="{9DFC1990-AB65-4FBE-A312-E5143B2D7FBA}" type="datetimeFigureOut">
              <a:rPr lang="en-US" smtClean="0"/>
              <a:pPr/>
              <a:t>1/6/2019</a:t>
            </a:fld>
            <a:endParaRPr lang="en-US"/>
          </a:p>
        </p:txBody>
      </p:sp>
      <p:sp>
        <p:nvSpPr>
          <p:cNvPr id="4" name="Footer Placeholder 3">
            <a:extLst>
              <a:ext uri="{FF2B5EF4-FFF2-40B4-BE49-F238E27FC236}">
                <a16:creationId xmlns:a16="http://schemas.microsoft.com/office/drawing/2014/main" id="{54FD022E-97C1-4D08-B1C8-18C6109D0F5C}"/>
              </a:ext>
            </a:extLst>
          </p:cNvPr>
          <p:cNvSpPr>
            <a:spLocks noGrp="1"/>
          </p:cNvSpPr>
          <p:nvPr>
            <p:ph type="ftr" sz="quarter" idx="11"/>
          </p:nvPr>
        </p:nvSpPr>
        <p:spPr/>
        <p:txBody>
          <a:bodyPr/>
          <a:lstStyle/>
          <a:p>
            <a:r>
              <a:rPr lang="en-ZA"/>
              <a:t>Add a Footer</a:t>
            </a:r>
            <a:endParaRPr lang="en-US" dirty="0"/>
          </a:p>
        </p:txBody>
      </p:sp>
      <p:sp>
        <p:nvSpPr>
          <p:cNvPr id="5" name="Slide Number Placeholder 4">
            <a:extLst>
              <a:ext uri="{FF2B5EF4-FFF2-40B4-BE49-F238E27FC236}">
                <a16:creationId xmlns:a16="http://schemas.microsoft.com/office/drawing/2014/main" id="{A0B26426-C17F-4D34-BD4F-CE33FA0E936B}"/>
              </a:ext>
            </a:extLst>
          </p:cNvPr>
          <p:cNvSpPr>
            <a:spLocks noGrp="1"/>
          </p:cNvSpPr>
          <p:nvPr>
            <p:ph type="sldNum" sz="quarter" idx="12"/>
          </p:nvPr>
        </p:nvSpPr>
        <p:spPr/>
        <p:txBody>
          <a:bodyPr/>
          <a:lstStyle/>
          <a:p>
            <a:fld id="{9D164B4E-BB64-4235-AA14-F42088F189EC}" type="slidenum">
              <a:rPr lang="en-US" smtClean="0"/>
              <a:pPr/>
              <a:t>‹#›</a:t>
            </a:fld>
            <a:endParaRPr lang="en-US"/>
          </a:p>
        </p:txBody>
      </p:sp>
      <p:sp>
        <p:nvSpPr>
          <p:cNvPr id="9" name="Content Placeholder 8">
            <a:extLst>
              <a:ext uri="{FF2B5EF4-FFF2-40B4-BE49-F238E27FC236}">
                <a16:creationId xmlns:a16="http://schemas.microsoft.com/office/drawing/2014/main" id="{89B21A59-00E0-403F-9E1E-43C43756FD4D}"/>
              </a:ext>
            </a:extLst>
          </p:cNvPr>
          <p:cNvSpPr>
            <a:spLocks noGrp="1"/>
          </p:cNvSpPr>
          <p:nvPr>
            <p:ph sz="quarter" idx="13"/>
          </p:nvPr>
        </p:nvSpPr>
        <p:spPr>
          <a:xfrm>
            <a:off x="1352550" y="6154738"/>
            <a:ext cx="9486900" cy="365125"/>
          </a:xfrm>
        </p:spPr>
        <p:txBody>
          <a:bodyPr>
            <a:no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a:t>Edit Master text styles</a:t>
            </a:r>
          </a:p>
        </p:txBody>
      </p:sp>
    </p:spTree>
    <p:extLst>
      <p:ext uri="{BB962C8B-B14F-4D97-AF65-F5344CB8AC3E}">
        <p14:creationId xmlns:p14="http://schemas.microsoft.com/office/powerpoint/2010/main" val="528929924"/>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8AF8F-58B2-467F-936E-70379C1AF661}"/>
              </a:ext>
            </a:extLst>
          </p:cNvPr>
          <p:cNvSpPr>
            <a:spLocks noGrp="1"/>
          </p:cNvSpPr>
          <p:nvPr>
            <p:ph type="title"/>
          </p:nvPr>
        </p:nvSpPr>
        <p:spPr>
          <a:xfrm>
            <a:off x="838200" y="168241"/>
            <a:ext cx="10515600" cy="3184559"/>
          </a:xfrm>
        </p:spPr>
        <p:txBody>
          <a:bodyPr anchor="t" anchorCtr="0"/>
          <a:lstStyle>
            <a:lvl1pPr algn="ctr">
              <a:defRPr/>
            </a:lvl1pPr>
          </a:lstStyle>
          <a:p>
            <a:r>
              <a:rPr lang="en-US"/>
              <a:t>Click to edit Master title style</a:t>
            </a:r>
          </a:p>
        </p:txBody>
      </p:sp>
      <p:sp>
        <p:nvSpPr>
          <p:cNvPr id="6" name="Content Placeholder 1">
            <a:extLst>
              <a:ext uri="{FF2B5EF4-FFF2-40B4-BE49-F238E27FC236}">
                <a16:creationId xmlns:a16="http://schemas.microsoft.com/office/drawing/2014/main" id="{137D3DA5-DEEF-48AD-9A16-584B27F8F84A}"/>
              </a:ext>
            </a:extLst>
          </p:cNvPr>
          <p:cNvSpPr>
            <a:spLocks noGrp="1"/>
          </p:cNvSpPr>
          <p:nvPr>
            <p:ph idx="1"/>
          </p:nvPr>
        </p:nvSpPr>
        <p:spPr bwMode="white">
          <a:xfrm>
            <a:off x="6286500" y="6264341"/>
            <a:ext cx="5686425" cy="593660"/>
          </a:xfrm>
        </p:spPr>
        <p:txBody>
          <a:bodyPr>
            <a:normAutofit/>
          </a:bodyPr>
          <a:lstStyle>
            <a:lvl1pPr algn="r">
              <a:defRPr/>
            </a:lvl1pPr>
          </a:lstStyle>
          <a:p>
            <a:pPr lvl="0"/>
            <a:r>
              <a:rPr lang="en-US" sz="2000">
                <a:solidFill>
                  <a:schemeClr val="bg1"/>
                </a:solidFill>
              </a:rPr>
              <a:t>Edit Master text styles</a:t>
            </a:r>
          </a:p>
          <a:p>
            <a:pPr lvl="1"/>
            <a:r>
              <a:rPr lang="en-US" sz="2000">
                <a:solidFill>
                  <a:schemeClr val="bg1"/>
                </a:solidFill>
              </a:rPr>
              <a:t>Second level</a:t>
            </a:r>
          </a:p>
        </p:txBody>
      </p:sp>
      <p:sp>
        <p:nvSpPr>
          <p:cNvPr id="3" name="Date Placeholder 2">
            <a:extLst>
              <a:ext uri="{FF2B5EF4-FFF2-40B4-BE49-F238E27FC236}">
                <a16:creationId xmlns:a16="http://schemas.microsoft.com/office/drawing/2014/main" id="{63E7DB53-9696-4FC5-8680-97ED3448C88A}"/>
              </a:ext>
            </a:extLst>
          </p:cNvPr>
          <p:cNvSpPr>
            <a:spLocks noGrp="1"/>
          </p:cNvSpPr>
          <p:nvPr>
            <p:ph type="dt" sz="half" idx="10"/>
          </p:nvPr>
        </p:nvSpPr>
        <p:spPr/>
        <p:txBody>
          <a:bodyPr/>
          <a:lstStyle/>
          <a:p>
            <a:fld id="{9DFC1990-AB65-4FBE-A312-E5143B2D7FBA}" type="datetimeFigureOut">
              <a:rPr lang="en-US" smtClean="0"/>
              <a:pPr/>
              <a:t>1/6/2019</a:t>
            </a:fld>
            <a:endParaRPr lang="en-US"/>
          </a:p>
        </p:txBody>
      </p:sp>
    </p:spTree>
    <p:extLst>
      <p:ext uri="{BB962C8B-B14F-4D97-AF65-F5344CB8AC3E}">
        <p14:creationId xmlns:p14="http://schemas.microsoft.com/office/powerpoint/2010/main" val="2823242381"/>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FCFD2-DF13-4F02-BBD5-B68B0905698E}"/>
              </a:ext>
            </a:extLst>
          </p:cNvPr>
          <p:cNvSpPr>
            <a:spLocks noGrp="1"/>
          </p:cNvSpPr>
          <p:nvPr>
            <p:ph type="title"/>
          </p:nvPr>
        </p:nvSpPr>
        <p:spPr>
          <a:xfrm>
            <a:off x="838200" y="229656"/>
            <a:ext cx="10515600" cy="3408893"/>
          </a:xfrm>
        </p:spPr>
        <p:txBody>
          <a:bodyPr anchor="t" anchorCtr="0"/>
          <a:lstStyle>
            <a:lvl1pPr algn="ctr">
              <a:defRPr/>
            </a:lvl1pPr>
          </a:lstStyle>
          <a:p>
            <a:r>
              <a:rPr lang="en-US"/>
              <a:t>Click to edit Master title style</a:t>
            </a:r>
          </a:p>
        </p:txBody>
      </p:sp>
      <p:sp>
        <p:nvSpPr>
          <p:cNvPr id="3" name="Date Placeholder 2">
            <a:extLst>
              <a:ext uri="{FF2B5EF4-FFF2-40B4-BE49-F238E27FC236}">
                <a16:creationId xmlns:a16="http://schemas.microsoft.com/office/drawing/2014/main" id="{ED78B1F9-6755-42E5-8F50-0B945D273625}"/>
              </a:ext>
            </a:extLst>
          </p:cNvPr>
          <p:cNvSpPr>
            <a:spLocks noGrp="1"/>
          </p:cNvSpPr>
          <p:nvPr>
            <p:ph type="dt" sz="half" idx="10"/>
          </p:nvPr>
        </p:nvSpPr>
        <p:spPr/>
        <p:txBody>
          <a:bodyPr/>
          <a:lstStyle/>
          <a:p>
            <a:fld id="{9DFC1990-AB65-4FBE-A312-E5143B2D7FBA}" type="datetimeFigureOut">
              <a:rPr lang="en-US" smtClean="0"/>
              <a:pPr/>
              <a:t>1/6/2019</a:t>
            </a:fld>
            <a:endParaRPr lang="en-US"/>
          </a:p>
        </p:txBody>
      </p:sp>
      <p:sp>
        <p:nvSpPr>
          <p:cNvPr id="4" name="Footer Placeholder 3">
            <a:extLst>
              <a:ext uri="{FF2B5EF4-FFF2-40B4-BE49-F238E27FC236}">
                <a16:creationId xmlns:a16="http://schemas.microsoft.com/office/drawing/2014/main" id="{0A0B890C-0CB4-4A98-9943-9C2257BF3EDF}"/>
              </a:ext>
            </a:extLst>
          </p:cNvPr>
          <p:cNvSpPr>
            <a:spLocks noGrp="1"/>
          </p:cNvSpPr>
          <p:nvPr>
            <p:ph type="ftr" sz="quarter" idx="11"/>
          </p:nvPr>
        </p:nvSpPr>
        <p:spPr/>
        <p:txBody>
          <a:bodyPr/>
          <a:lstStyle/>
          <a:p>
            <a:r>
              <a:rPr lang="en-ZA"/>
              <a:t>Add a Footer</a:t>
            </a:r>
            <a:endParaRPr lang="en-US" dirty="0"/>
          </a:p>
        </p:txBody>
      </p:sp>
      <p:sp>
        <p:nvSpPr>
          <p:cNvPr id="5" name="Slide Number Placeholder 4">
            <a:extLst>
              <a:ext uri="{FF2B5EF4-FFF2-40B4-BE49-F238E27FC236}">
                <a16:creationId xmlns:a16="http://schemas.microsoft.com/office/drawing/2014/main" id="{805844CD-8F1F-4298-A223-C4256A6FDF26}"/>
              </a:ext>
            </a:extLst>
          </p:cNvPr>
          <p:cNvSpPr>
            <a:spLocks noGrp="1"/>
          </p:cNvSpPr>
          <p:nvPr>
            <p:ph type="sldNum" sz="quarter" idx="12"/>
          </p:nvPr>
        </p:nvSpPr>
        <p:spPr/>
        <p:txBody>
          <a:bodyPr/>
          <a:lstStyle/>
          <a:p>
            <a:fld id="{9D164B4E-BB64-4235-AA14-F42088F189EC}" type="slidenum">
              <a:rPr lang="en-US" smtClean="0"/>
              <a:pPr/>
              <a:t>‹#›</a:t>
            </a:fld>
            <a:endParaRPr lang="en-US"/>
          </a:p>
        </p:txBody>
      </p:sp>
      <p:sp>
        <p:nvSpPr>
          <p:cNvPr id="6" name="Content Placeholder 1">
            <a:extLst>
              <a:ext uri="{FF2B5EF4-FFF2-40B4-BE49-F238E27FC236}">
                <a16:creationId xmlns:a16="http://schemas.microsoft.com/office/drawing/2014/main" id="{F84B6337-F0FA-40DA-A205-42E63B13ADB9}"/>
              </a:ext>
            </a:extLst>
          </p:cNvPr>
          <p:cNvSpPr>
            <a:spLocks noGrp="1"/>
          </p:cNvSpPr>
          <p:nvPr>
            <p:ph idx="1"/>
          </p:nvPr>
        </p:nvSpPr>
        <p:spPr bwMode="white">
          <a:xfrm>
            <a:off x="1352550" y="6150952"/>
            <a:ext cx="9486900" cy="515492"/>
          </a:xfrm>
        </p:spPr>
        <p:txBody>
          <a:bodyPr>
            <a:normAutofit/>
          </a:bodyPr>
          <a:lstStyle>
            <a:lvl1pPr marL="0" indent="0" algn="ctr">
              <a:buNone/>
              <a:defRPr/>
            </a:lvl1pPr>
          </a:lstStyle>
          <a:p>
            <a:pPr lvl="0"/>
            <a:r>
              <a:rPr lang="en-US" sz="2000">
                <a:solidFill>
                  <a:schemeClr val="bg1"/>
                </a:solidFill>
              </a:rPr>
              <a:t>Edit Master text styles</a:t>
            </a:r>
          </a:p>
        </p:txBody>
      </p:sp>
    </p:spTree>
    <p:extLst>
      <p:ext uri="{BB962C8B-B14F-4D97-AF65-F5344CB8AC3E}">
        <p14:creationId xmlns:p14="http://schemas.microsoft.com/office/powerpoint/2010/main" val="2363581196"/>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YOUR CUSTOM QUOTE">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CB1329DF-B16C-4958-8120-1F3D8DD91A3B}"/>
              </a:ext>
            </a:extLst>
          </p:cNvPr>
          <p:cNvSpPr>
            <a:spLocks noGrp="1"/>
          </p:cNvSpPr>
          <p:nvPr>
            <p:ph type="dt" sz="half" idx="10"/>
          </p:nvPr>
        </p:nvSpPr>
        <p:spPr/>
        <p:txBody>
          <a:bodyPr/>
          <a:lstStyle/>
          <a:p>
            <a:fld id="{9DFC1990-AB65-4FBE-A312-E5143B2D7FBA}" type="datetimeFigureOut">
              <a:rPr lang="en-US" smtClean="0"/>
              <a:pPr/>
              <a:t>1/6/2019</a:t>
            </a:fld>
            <a:endParaRPr lang="en-US"/>
          </a:p>
        </p:txBody>
      </p:sp>
      <p:sp>
        <p:nvSpPr>
          <p:cNvPr id="4" name="Footer Placeholder 3">
            <a:extLst>
              <a:ext uri="{FF2B5EF4-FFF2-40B4-BE49-F238E27FC236}">
                <a16:creationId xmlns:a16="http://schemas.microsoft.com/office/drawing/2014/main" id="{5DA38D7F-2A7C-4C62-B3BC-1DB1A460293F}"/>
              </a:ext>
            </a:extLst>
          </p:cNvPr>
          <p:cNvSpPr>
            <a:spLocks noGrp="1"/>
          </p:cNvSpPr>
          <p:nvPr>
            <p:ph type="ftr" sz="quarter" idx="11"/>
          </p:nvPr>
        </p:nvSpPr>
        <p:spPr/>
        <p:txBody>
          <a:bodyPr/>
          <a:lstStyle/>
          <a:p>
            <a:r>
              <a:rPr lang="en-ZA"/>
              <a:t>Add a Footer</a:t>
            </a:r>
            <a:endParaRPr lang="en-US" dirty="0"/>
          </a:p>
        </p:txBody>
      </p:sp>
      <p:sp>
        <p:nvSpPr>
          <p:cNvPr id="5" name="Slide Number Placeholder 4">
            <a:extLst>
              <a:ext uri="{FF2B5EF4-FFF2-40B4-BE49-F238E27FC236}">
                <a16:creationId xmlns:a16="http://schemas.microsoft.com/office/drawing/2014/main" id="{E38DAFEE-0ED4-43C2-8025-5961460D8197}"/>
              </a:ext>
            </a:extLst>
          </p:cNvPr>
          <p:cNvSpPr>
            <a:spLocks noGrp="1"/>
          </p:cNvSpPr>
          <p:nvPr>
            <p:ph type="sldNum" sz="quarter" idx="12"/>
          </p:nvPr>
        </p:nvSpPr>
        <p:spPr/>
        <p:txBody>
          <a:bodyPr/>
          <a:lstStyle/>
          <a:p>
            <a:fld id="{9D164B4E-BB64-4235-AA14-F42088F189EC}" type="slidenum">
              <a:rPr lang="en-US" smtClean="0"/>
              <a:pPr/>
              <a:t>‹#›</a:t>
            </a:fld>
            <a:endParaRPr lang="en-US"/>
          </a:p>
        </p:txBody>
      </p:sp>
      <p:sp>
        <p:nvSpPr>
          <p:cNvPr id="7" name="Content Placeholder 6">
            <a:extLst>
              <a:ext uri="{FF2B5EF4-FFF2-40B4-BE49-F238E27FC236}">
                <a16:creationId xmlns:a16="http://schemas.microsoft.com/office/drawing/2014/main" id="{EAE23B48-0D16-412C-BC69-B41C4F2AC702}"/>
              </a:ext>
            </a:extLst>
          </p:cNvPr>
          <p:cNvSpPr>
            <a:spLocks noGrp="1"/>
          </p:cNvSpPr>
          <p:nvPr>
            <p:ph sz="quarter" idx="13" hasCustomPrompt="1"/>
          </p:nvPr>
        </p:nvSpPr>
        <p:spPr>
          <a:xfrm>
            <a:off x="838200" y="5784726"/>
            <a:ext cx="10515600" cy="365125"/>
          </a:xfrm>
        </p:spPr>
        <p:txBody>
          <a:bodyPr>
            <a:normAutofit/>
          </a:bodyPr>
          <a:lstStyle>
            <a:lvl1pPr marL="0" indent="0" algn="r">
              <a:buNone/>
              <a:defRPr sz="2000"/>
            </a:lvl1pPr>
            <a:lvl2pPr marL="457200" indent="0">
              <a:buNone/>
              <a:defRPr/>
            </a:lvl2pPr>
            <a:lvl3pPr marL="914400" indent="0">
              <a:buNone/>
              <a:defRPr/>
            </a:lvl3pPr>
            <a:lvl4pPr marL="1371600" indent="0">
              <a:buNone/>
              <a:defRPr/>
            </a:lvl4pPr>
            <a:lvl5pPr marL="1828800" indent="0">
              <a:buNone/>
              <a:defRPr/>
            </a:lvl5pPr>
          </a:lstStyle>
          <a:p>
            <a:pPr lvl="0"/>
            <a:r>
              <a:rPr lang="en-US" dirty="0"/>
              <a:t>Add Author/Writer Here</a:t>
            </a:r>
          </a:p>
        </p:txBody>
      </p:sp>
      <p:sp>
        <p:nvSpPr>
          <p:cNvPr id="8" name="Title 7">
            <a:extLst>
              <a:ext uri="{FF2B5EF4-FFF2-40B4-BE49-F238E27FC236}">
                <a16:creationId xmlns:a16="http://schemas.microsoft.com/office/drawing/2014/main" id="{06D0385B-605F-4AEB-B2CD-DA707D355265}"/>
              </a:ext>
            </a:extLst>
          </p:cNvPr>
          <p:cNvSpPr>
            <a:spLocks noGrp="1"/>
          </p:cNvSpPr>
          <p:nvPr>
            <p:ph type="title"/>
          </p:nvPr>
        </p:nvSpPr>
        <p:spPr>
          <a:xfrm>
            <a:off x="838200" y="365125"/>
            <a:ext cx="10515600" cy="5335879"/>
          </a:xfrm>
        </p:spPr>
        <p:txBody>
          <a:bodyPr/>
          <a:lstStyle>
            <a:lvl1pPr algn="ctr">
              <a:defRPr/>
            </a:lvl1pPr>
          </a:lstStyle>
          <a:p>
            <a:r>
              <a:rPr lang="en-US"/>
              <a:t>Click to edit Master title style</a:t>
            </a:r>
          </a:p>
        </p:txBody>
      </p:sp>
    </p:spTree>
    <p:extLst>
      <p:ext uri="{BB962C8B-B14F-4D97-AF65-F5344CB8AC3E}">
        <p14:creationId xmlns:p14="http://schemas.microsoft.com/office/powerpoint/2010/main" val="1225157883"/>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8607C96-5153-4190-BA97-E8AF5887796D}"/>
              </a:ext>
            </a:extLst>
          </p:cNvPr>
          <p:cNvSpPr>
            <a:spLocks noGrp="1"/>
          </p:cNvSpPr>
          <p:nvPr>
            <p:ph type="dt" sz="half" idx="10"/>
          </p:nvPr>
        </p:nvSpPr>
        <p:spPr/>
        <p:txBody>
          <a:bodyPr/>
          <a:lstStyle/>
          <a:p>
            <a:fld id="{9DFC1990-AB65-4FBE-A312-E5143B2D7FBA}" type="datetimeFigureOut">
              <a:rPr lang="en-US" smtClean="0"/>
              <a:pPr/>
              <a:t>1/6/2019</a:t>
            </a:fld>
            <a:endParaRPr lang="en-US"/>
          </a:p>
        </p:txBody>
      </p:sp>
      <p:sp>
        <p:nvSpPr>
          <p:cNvPr id="5" name="Footer Placeholder 4">
            <a:extLst>
              <a:ext uri="{FF2B5EF4-FFF2-40B4-BE49-F238E27FC236}">
                <a16:creationId xmlns:a16="http://schemas.microsoft.com/office/drawing/2014/main" id="{80822120-61A5-4970-B9BF-8B60825308E3}"/>
              </a:ext>
            </a:extLst>
          </p:cNvPr>
          <p:cNvSpPr>
            <a:spLocks noGrp="1"/>
          </p:cNvSpPr>
          <p:nvPr>
            <p:ph type="ftr" sz="quarter" idx="11"/>
          </p:nvPr>
        </p:nvSpPr>
        <p:spPr/>
        <p:txBody>
          <a:bodyPr/>
          <a:lstStyle/>
          <a:p>
            <a:r>
              <a:rPr lang="en-ZA" dirty="0"/>
              <a:t>Add a Footer</a:t>
            </a:r>
            <a:endParaRPr lang="en-US" dirty="0"/>
          </a:p>
        </p:txBody>
      </p:sp>
      <p:sp>
        <p:nvSpPr>
          <p:cNvPr id="6" name="Slide Number Placeholder 5">
            <a:extLst>
              <a:ext uri="{FF2B5EF4-FFF2-40B4-BE49-F238E27FC236}">
                <a16:creationId xmlns:a16="http://schemas.microsoft.com/office/drawing/2014/main" id="{51A66616-AA6A-422C-9360-1D12495E2185}"/>
              </a:ext>
            </a:extLst>
          </p:cNvPr>
          <p:cNvSpPr>
            <a:spLocks noGrp="1"/>
          </p:cNvSpPr>
          <p:nvPr>
            <p:ph type="sldNum" sz="quarter" idx="12"/>
          </p:nvPr>
        </p:nvSpPr>
        <p:spPr/>
        <p:txBody>
          <a:bodyPr/>
          <a:lstStyle/>
          <a:p>
            <a:fld id="{9D164B4E-BB64-4235-AA14-F42088F189EC}" type="slidenum">
              <a:rPr lang="en-US" smtClean="0"/>
              <a:pPr/>
              <a:t>‹#›</a:t>
            </a:fld>
            <a:endParaRPr lang="en-US"/>
          </a:p>
        </p:txBody>
      </p:sp>
      <p:sp>
        <p:nvSpPr>
          <p:cNvPr id="7" name="Title 6">
            <a:extLst>
              <a:ext uri="{FF2B5EF4-FFF2-40B4-BE49-F238E27FC236}">
                <a16:creationId xmlns:a16="http://schemas.microsoft.com/office/drawing/2014/main" id="{7588C331-B180-41FC-8DD2-82D2B1615AB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75955536"/>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blackGray">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A7392F-E7D2-4A39-807C-4C1FA9A6B11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3A378D9-08E4-41E7-939E-2E0E01EBBC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042F172-C3C6-4A0C-97B7-CF180AF1F4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FC1990-AB65-4FBE-A312-E5143B2D7FBA}" type="datetimeFigureOut">
              <a:rPr lang="en-US" smtClean="0"/>
              <a:pPr/>
              <a:t>1/6/2019</a:t>
            </a:fld>
            <a:endParaRPr lang="en-US"/>
          </a:p>
        </p:txBody>
      </p:sp>
      <p:sp>
        <p:nvSpPr>
          <p:cNvPr id="5" name="Footer Placeholder 4">
            <a:extLst>
              <a:ext uri="{FF2B5EF4-FFF2-40B4-BE49-F238E27FC236}">
                <a16:creationId xmlns:a16="http://schemas.microsoft.com/office/drawing/2014/main" id="{29726816-EA09-41F0-A09E-B1EAD73271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ZA" dirty="0"/>
              <a:t>Add a Footer</a:t>
            </a:r>
            <a:endParaRPr lang="en-US" dirty="0"/>
          </a:p>
        </p:txBody>
      </p:sp>
      <p:sp>
        <p:nvSpPr>
          <p:cNvPr id="6" name="Slide Number Placeholder 5">
            <a:extLst>
              <a:ext uri="{FF2B5EF4-FFF2-40B4-BE49-F238E27FC236}">
                <a16:creationId xmlns:a16="http://schemas.microsoft.com/office/drawing/2014/main" id="{50563D7D-8BF2-4394-9E04-BAABFC04C2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164B4E-BB64-4235-AA14-F42088F189EC}" type="slidenum">
              <a:rPr lang="en-US" smtClean="0"/>
              <a:pPr/>
              <a:t>‹#›</a:t>
            </a:fld>
            <a:endParaRPr lang="en-US"/>
          </a:p>
        </p:txBody>
      </p:sp>
    </p:spTree>
    <p:extLst>
      <p:ext uri="{BB962C8B-B14F-4D97-AF65-F5344CB8AC3E}">
        <p14:creationId xmlns:p14="http://schemas.microsoft.com/office/powerpoint/2010/main" val="2107319882"/>
      </p:ext>
    </p:extLst>
  </p:cSld>
  <p:clrMap bg1="lt1" tx1="dk1" bg2="lt2" tx2="dk2" accent1="accent1" accent2="accent2" accent3="accent3" accent4="accent4" accent5="accent5" accent6="accent6" hlink="hlink" folHlink="folHlink"/>
  <p:sldLayoutIdLst>
    <p:sldLayoutId id="2147483649" r:id="rId1"/>
    <p:sldLayoutId id="2147483655" r:id="rId2"/>
    <p:sldLayoutId id="2147483650" r:id="rId3"/>
    <p:sldLayoutId id="2147483657" r:id="rId4"/>
    <p:sldLayoutId id="2147483658" r:id="rId5"/>
    <p:sldLayoutId id="2147483659" r:id="rId6"/>
    <p:sldLayoutId id="2147483660" r:id="rId7"/>
    <p:sldLayoutId id="2147483661" r:id="rId8"/>
    <p:sldLayoutId id="2147483662" r:id="rId9"/>
    <p:sldLayoutId id="2147483663" r:id="rId10"/>
    <p:sldLayoutId id="2147483664" r:id="rId11"/>
    <p:sldLayoutId id="2147483665" r:id="rId12"/>
  </p:sldLayoutIdLst>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jpeg"/><Relationship Id="rId1" Type="http://schemas.openxmlformats.org/officeDocument/2006/relationships/slideLayout" Target="../slideLayouts/slideLayout3.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2.png"/><Relationship Id="rId1" Type="http://schemas.openxmlformats.org/officeDocument/2006/relationships/slideLayout" Target="../slideLayouts/slideLayout9.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1.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7.png"/><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hyperlink" Target="https://go.microsoft.com/fwlink/?linkid=2007348" TargetMode="Externa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A5E9793-1E6A-4B74-B1FE-1BE3B1EDA751}"/>
              </a:ext>
            </a:extLst>
          </p:cNvPr>
          <p:cNvPicPr>
            <a:picLocks noChangeAspect="1"/>
          </p:cNvPicPr>
          <p:nvPr/>
        </p:nvPicPr>
        <p:blipFill rotWithShape="1">
          <a:blip r:embed="rId2">
            <a:alphaModFix amt="40000"/>
            <a:extLst/>
          </a:blip>
          <a:srcRect/>
          <a:stretch/>
        </p:blipFill>
        <p:spPr>
          <a:xfrm>
            <a:off x="0" y="-1"/>
            <a:ext cx="12192000" cy="6857999"/>
          </a:xfrm>
          <a:prstGeom prst="rect">
            <a:avLst/>
          </a:prstGeom>
        </p:spPr>
      </p:pic>
      <p:sp>
        <p:nvSpPr>
          <p:cNvPr id="2" name="Title 1">
            <a:extLst>
              <a:ext uri="{FF2B5EF4-FFF2-40B4-BE49-F238E27FC236}">
                <a16:creationId xmlns:a16="http://schemas.microsoft.com/office/drawing/2014/main" id="{7702C792-936D-4B4D-BAA1-39B609046296}"/>
              </a:ext>
            </a:extLst>
          </p:cNvPr>
          <p:cNvSpPr>
            <a:spLocks noGrp="1"/>
          </p:cNvSpPr>
          <p:nvPr>
            <p:ph type="ctrTitle"/>
          </p:nvPr>
        </p:nvSpPr>
        <p:spPr>
          <a:xfrm>
            <a:off x="796108" y="550168"/>
            <a:ext cx="10599783" cy="5104835"/>
          </a:xfrm>
        </p:spPr>
        <p:txBody>
          <a:bodyPr>
            <a:noAutofit/>
          </a:bodyPr>
          <a:lstStyle/>
          <a:p>
            <a:r>
              <a:rPr lang="en-US" sz="8000" dirty="0">
                <a:ln w="22225">
                  <a:solidFill>
                    <a:schemeClr val="tx1"/>
                  </a:solidFill>
                  <a:miter lim="800000"/>
                </a:ln>
                <a:noFill/>
                <a:cs typeface="Segoe UI" panose="020B0502040204020203" pitchFamily="34" charset="0"/>
              </a:rPr>
              <a:t>Wellbeing</a:t>
            </a:r>
            <a:br>
              <a:rPr lang="en-US" sz="8000" dirty="0">
                <a:ln w="22225">
                  <a:solidFill>
                    <a:schemeClr val="tx1"/>
                  </a:solidFill>
                  <a:miter lim="800000"/>
                </a:ln>
                <a:noFill/>
                <a:cs typeface="Segoe UI" panose="020B0502040204020203" pitchFamily="34" charset="0"/>
              </a:rPr>
            </a:br>
            <a:r>
              <a:rPr lang="en-US" sz="8000" dirty="0">
                <a:ln w="22225">
                  <a:solidFill>
                    <a:schemeClr val="tx1"/>
                  </a:solidFill>
                  <a:miter lim="800000"/>
                </a:ln>
                <a:noFill/>
                <a:cs typeface="Segoe UI" panose="020B0502040204020203" pitchFamily="34" charset="0"/>
              </a:rPr>
              <a:t>The Concept Referring To Theory, Policy &amp; Practice</a:t>
            </a:r>
            <a:endParaRPr lang="en-US" sz="8000" dirty="0">
              <a:ln w="22225">
                <a:solidFill>
                  <a:schemeClr val="tx1"/>
                </a:solidFill>
                <a:miter lim="800000"/>
              </a:ln>
              <a:noFill/>
            </a:endParaRPr>
          </a:p>
        </p:txBody>
      </p:sp>
      <p:sp>
        <p:nvSpPr>
          <p:cNvPr id="3" name="Subtitle 2">
            <a:extLst>
              <a:ext uri="{FF2B5EF4-FFF2-40B4-BE49-F238E27FC236}">
                <a16:creationId xmlns:a16="http://schemas.microsoft.com/office/drawing/2014/main" id="{2A2C1EC0-BDC8-41DC-A622-271C07FB051C}"/>
              </a:ext>
            </a:extLst>
          </p:cNvPr>
          <p:cNvSpPr>
            <a:spLocks noGrp="1"/>
          </p:cNvSpPr>
          <p:nvPr>
            <p:ph type="subTitle" idx="1"/>
          </p:nvPr>
        </p:nvSpPr>
        <p:spPr>
          <a:xfrm>
            <a:off x="261256" y="5655003"/>
            <a:ext cx="11930743" cy="1202995"/>
          </a:xfrm>
        </p:spPr>
        <p:txBody>
          <a:bodyPr>
            <a:normAutofit/>
          </a:bodyPr>
          <a:lstStyle/>
          <a:p>
            <a:endParaRPr lang="en-US" sz="2700" dirty="0">
              <a:cs typeface="Segoe UI" panose="020B0502040204020203" pitchFamily="34" charset="0"/>
            </a:endParaRPr>
          </a:p>
          <a:p>
            <a:r>
              <a:rPr lang="en-US" sz="2700" dirty="0">
                <a:cs typeface="Segoe UI" panose="020B0502040204020203" pitchFamily="34" charset="0"/>
              </a:rPr>
              <a:t>SJS1 4012                                                                   1707811</a:t>
            </a:r>
            <a:endParaRPr lang="en-US" sz="2700" dirty="0"/>
          </a:p>
        </p:txBody>
      </p:sp>
    </p:spTree>
    <p:extLst>
      <p:ext uri="{BB962C8B-B14F-4D97-AF65-F5344CB8AC3E}">
        <p14:creationId xmlns:p14="http://schemas.microsoft.com/office/powerpoint/2010/main" val="246243136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C36B943-B2B1-46E8-A851-D2E4E91D2F4C}"/>
              </a:ext>
            </a:extLst>
          </p:cNvPr>
          <p:cNvSpPr>
            <a:spLocks noGrp="1"/>
          </p:cNvSpPr>
          <p:nvPr>
            <p:ph idx="1"/>
          </p:nvPr>
        </p:nvSpPr>
        <p:spPr/>
        <p:txBody>
          <a:bodyPr>
            <a:normAutofit lnSpcReduction="10000"/>
          </a:bodyPr>
          <a:lstStyle/>
          <a:p>
            <a:endParaRPr lang="en-GB"/>
          </a:p>
        </p:txBody>
      </p:sp>
      <p:sp>
        <p:nvSpPr>
          <p:cNvPr id="3" name="Title 2">
            <a:extLst>
              <a:ext uri="{FF2B5EF4-FFF2-40B4-BE49-F238E27FC236}">
                <a16:creationId xmlns:a16="http://schemas.microsoft.com/office/drawing/2014/main" id="{55F581CF-1603-49DE-A0CC-BF2108339612}"/>
              </a:ext>
            </a:extLst>
          </p:cNvPr>
          <p:cNvSpPr>
            <a:spLocks noGrp="1"/>
          </p:cNvSpPr>
          <p:nvPr>
            <p:ph type="title"/>
          </p:nvPr>
        </p:nvSpPr>
        <p:spPr/>
        <p:txBody>
          <a:bodyPr/>
          <a:lstStyle/>
          <a:p>
            <a:endParaRPr lang="en-GB"/>
          </a:p>
        </p:txBody>
      </p:sp>
      <p:pic>
        <p:nvPicPr>
          <p:cNvPr id="4" name="Picture 3">
            <a:extLst>
              <a:ext uri="{FF2B5EF4-FFF2-40B4-BE49-F238E27FC236}">
                <a16:creationId xmlns:a16="http://schemas.microsoft.com/office/drawing/2014/main" id="{B65C3A70-3D0A-4CB8-8411-CABB953737E5}"/>
              </a:ext>
            </a:extLst>
          </p:cNvPr>
          <p:cNvPicPr>
            <a:picLocks noChangeAspect="1"/>
          </p:cNvPicPr>
          <p:nvPr/>
        </p:nvPicPr>
        <p:blipFill>
          <a:blip r:embed="rId2"/>
          <a:stretch>
            <a:fillRect/>
          </a:stretch>
        </p:blipFill>
        <p:spPr>
          <a:xfrm>
            <a:off x="0" y="0"/>
            <a:ext cx="12192000" cy="6857999"/>
          </a:xfrm>
          <a:prstGeom prst="rect">
            <a:avLst/>
          </a:prstGeom>
        </p:spPr>
      </p:pic>
      <p:sp>
        <p:nvSpPr>
          <p:cNvPr id="5" name="TextBox 4">
            <a:extLst>
              <a:ext uri="{FF2B5EF4-FFF2-40B4-BE49-F238E27FC236}">
                <a16:creationId xmlns:a16="http://schemas.microsoft.com/office/drawing/2014/main" id="{FB9A2F3B-4079-4B30-AA84-9B755A460AEC}"/>
              </a:ext>
            </a:extLst>
          </p:cNvPr>
          <p:cNvSpPr txBox="1"/>
          <p:nvPr/>
        </p:nvSpPr>
        <p:spPr>
          <a:xfrm>
            <a:off x="449943" y="449943"/>
            <a:ext cx="11414546" cy="6494085"/>
          </a:xfrm>
          <a:prstGeom prst="rect">
            <a:avLst/>
          </a:prstGeom>
          <a:noFill/>
        </p:spPr>
        <p:txBody>
          <a:bodyPr wrap="square" rtlCol="0">
            <a:spAutoFit/>
          </a:bodyPr>
          <a:lstStyle/>
          <a:p>
            <a:r>
              <a:rPr lang="en-GB" sz="3200" u="sng" dirty="0">
                <a:solidFill>
                  <a:schemeClr val="bg1"/>
                </a:solidFill>
                <a:latin typeface="Comic Sans MS" panose="030F0702030302020204" pitchFamily="66" charset="0"/>
              </a:rPr>
              <a:t>What is Wellbeing?</a:t>
            </a:r>
          </a:p>
          <a:p>
            <a:endParaRPr lang="en-GB" sz="2400" dirty="0">
              <a:solidFill>
                <a:schemeClr val="bg1"/>
              </a:solidFill>
              <a:latin typeface="Comic Sans MS" panose="030F0702030302020204" pitchFamily="66" charset="0"/>
            </a:endParaRPr>
          </a:p>
          <a:p>
            <a:r>
              <a:rPr lang="en-GB" sz="2400" dirty="0">
                <a:solidFill>
                  <a:schemeClr val="bg1"/>
                </a:solidFill>
                <a:latin typeface="Comic Sans MS" panose="030F0702030302020204" pitchFamily="66" charset="0"/>
              </a:rPr>
              <a:t>The key terms of wellbeing are difficult to thoroughly establish. It is a rather broad category in itself. Looking at the term wellbeing deeper, and even splitting the word into two can explain why it has been utilized.</a:t>
            </a:r>
          </a:p>
          <a:p>
            <a:endParaRPr lang="en-GB" sz="2400" dirty="0">
              <a:solidFill>
                <a:schemeClr val="bg1"/>
              </a:solidFill>
              <a:latin typeface="Comic Sans MS" panose="030F0702030302020204" pitchFamily="66" charset="0"/>
            </a:endParaRPr>
          </a:p>
          <a:p>
            <a:r>
              <a:rPr lang="en-GB" sz="2400" dirty="0">
                <a:solidFill>
                  <a:schemeClr val="bg1"/>
                </a:solidFill>
                <a:latin typeface="Comic Sans MS" panose="030F0702030302020204" pitchFamily="66" charset="0"/>
              </a:rPr>
              <a:t>Using Wellbeing within policy helps to show the positives rather than the negatives.</a:t>
            </a:r>
            <a:br>
              <a:rPr lang="en-GB" sz="2400" dirty="0">
                <a:solidFill>
                  <a:schemeClr val="bg1"/>
                </a:solidFill>
                <a:latin typeface="Comic Sans MS" panose="030F0702030302020204" pitchFamily="66" charset="0"/>
              </a:rPr>
            </a:br>
            <a:br>
              <a:rPr lang="en-GB" sz="2400" dirty="0">
                <a:solidFill>
                  <a:schemeClr val="bg1"/>
                </a:solidFill>
                <a:latin typeface="Comic Sans MS" panose="030F0702030302020204" pitchFamily="66" charset="0"/>
              </a:rPr>
            </a:br>
            <a:r>
              <a:rPr lang="en-GB" sz="2400" dirty="0">
                <a:solidFill>
                  <a:schemeClr val="bg1"/>
                </a:solidFill>
                <a:latin typeface="Comic Sans MS" panose="030F0702030302020204" pitchFamily="66" charset="0"/>
              </a:rPr>
              <a:t>It is also better known for its Holistic traits. There are now more recognizable and alternative ways for a persons wellbeing to be catered for. To have government backing and policy is revolutionary. </a:t>
            </a:r>
          </a:p>
          <a:p>
            <a:endParaRPr lang="en-GB" sz="2400" dirty="0">
              <a:solidFill>
                <a:schemeClr val="bg1"/>
              </a:solidFill>
              <a:latin typeface="Comic Sans MS" panose="030F0702030302020204" pitchFamily="66" charset="0"/>
            </a:endParaRPr>
          </a:p>
          <a:p>
            <a:endParaRPr lang="en-GB" sz="2400" dirty="0">
              <a:solidFill>
                <a:schemeClr val="bg1"/>
              </a:solidFill>
              <a:latin typeface="Comic Sans MS" panose="030F0702030302020204" pitchFamily="66" charset="0"/>
            </a:endParaRPr>
          </a:p>
          <a:p>
            <a:r>
              <a:rPr lang="en-GB" sz="2400" dirty="0">
                <a:solidFill>
                  <a:schemeClr val="bg1"/>
                </a:solidFill>
                <a:latin typeface="Comic Sans MS" panose="030F0702030302020204" pitchFamily="66" charset="0"/>
              </a:rPr>
              <a:t>However, there are many aspects to wellbeing, but are they being met?</a:t>
            </a:r>
          </a:p>
          <a:p>
            <a:r>
              <a:rPr lang="en-GB" sz="2400" dirty="0">
                <a:solidFill>
                  <a:schemeClr val="bg1"/>
                </a:solidFill>
                <a:latin typeface="Comic Sans MS" panose="030F0702030302020204" pitchFamily="66" charset="0"/>
              </a:rPr>
              <a:t>                                                                   </a:t>
            </a:r>
          </a:p>
          <a:p>
            <a:r>
              <a:rPr lang="en-GB" sz="2400" dirty="0">
                <a:solidFill>
                  <a:schemeClr val="bg1"/>
                </a:solidFill>
                <a:latin typeface="Comic Sans MS" panose="030F0702030302020204" pitchFamily="66" charset="0"/>
              </a:rPr>
              <a:t>                                                                                                        (CDS, 2008)</a:t>
            </a:r>
          </a:p>
        </p:txBody>
      </p:sp>
    </p:spTree>
    <p:extLst>
      <p:ext uri="{BB962C8B-B14F-4D97-AF65-F5344CB8AC3E}">
        <p14:creationId xmlns:p14="http://schemas.microsoft.com/office/powerpoint/2010/main" val="941164629"/>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FA03B54-F3C1-41B5-9DA7-C56A6427EB30}"/>
              </a:ext>
            </a:extLst>
          </p:cNvPr>
          <p:cNvSpPr>
            <a:spLocks noGrp="1"/>
          </p:cNvSpPr>
          <p:nvPr>
            <p:ph idx="1"/>
          </p:nvPr>
        </p:nvSpPr>
        <p:spPr/>
        <p:txBody>
          <a:bodyPr>
            <a:normAutofit lnSpcReduction="10000"/>
          </a:bodyPr>
          <a:lstStyle/>
          <a:p>
            <a:endParaRPr lang="en-GB"/>
          </a:p>
        </p:txBody>
      </p:sp>
      <p:sp>
        <p:nvSpPr>
          <p:cNvPr id="3" name="Title 2">
            <a:extLst>
              <a:ext uri="{FF2B5EF4-FFF2-40B4-BE49-F238E27FC236}">
                <a16:creationId xmlns:a16="http://schemas.microsoft.com/office/drawing/2014/main" id="{DF81F0F3-EB7A-4073-AEE0-7CF12743D026}"/>
              </a:ext>
            </a:extLst>
          </p:cNvPr>
          <p:cNvSpPr>
            <a:spLocks noGrp="1"/>
          </p:cNvSpPr>
          <p:nvPr>
            <p:ph type="title"/>
          </p:nvPr>
        </p:nvSpPr>
        <p:spPr/>
        <p:txBody>
          <a:bodyPr/>
          <a:lstStyle/>
          <a:p>
            <a:endParaRPr lang="en-GB" dirty="0"/>
          </a:p>
        </p:txBody>
      </p:sp>
      <p:pic>
        <p:nvPicPr>
          <p:cNvPr id="4" name="Picture 3">
            <a:extLst>
              <a:ext uri="{FF2B5EF4-FFF2-40B4-BE49-F238E27FC236}">
                <a16:creationId xmlns:a16="http://schemas.microsoft.com/office/drawing/2014/main" id="{9C0E9104-6866-4249-96EB-D6520AF46042}"/>
              </a:ext>
            </a:extLst>
          </p:cNvPr>
          <p:cNvPicPr>
            <a:picLocks noChangeAspect="1"/>
          </p:cNvPicPr>
          <p:nvPr/>
        </p:nvPicPr>
        <p:blipFill>
          <a:blip r:embed="rId2"/>
          <a:stretch>
            <a:fillRect/>
          </a:stretch>
        </p:blipFill>
        <p:spPr>
          <a:xfrm>
            <a:off x="0" y="1"/>
            <a:ext cx="12192000" cy="6857999"/>
          </a:xfrm>
          <a:prstGeom prst="rect">
            <a:avLst/>
          </a:prstGeom>
        </p:spPr>
      </p:pic>
      <p:pic>
        <p:nvPicPr>
          <p:cNvPr id="5" name="Picture 4">
            <a:extLst>
              <a:ext uri="{FF2B5EF4-FFF2-40B4-BE49-F238E27FC236}">
                <a16:creationId xmlns:a16="http://schemas.microsoft.com/office/drawing/2014/main" id="{BDA2A6C1-C2BA-427B-A33A-C338FBBE1712}"/>
              </a:ext>
            </a:extLst>
          </p:cNvPr>
          <p:cNvPicPr>
            <a:picLocks noChangeAspect="1"/>
          </p:cNvPicPr>
          <p:nvPr/>
        </p:nvPicPr>
        <p:blipFill>
          <a:blip r:embed="rId3"/>
          <a:stretch>
            <a:fillRect/>
          </a:stretch>
        </p:blipFill>
        <p:spPr>
          <a:xfrm>
            <a:off x="1224475" y="400166"/>
            <a:ext cx="9883721" cy="5464068"/>
          </a:xfrm>
          <a:prstGeom prst="rect">
            <a:avLst/>
          </a:prstGeom>
        </p:spPr>
      </p:pic>
      <p:sp>
        <p:nvSpPr>
          <p:cNvPr id="6" name="TextBox 5">
            <a:extLst>
              <a:ext uri="{FF2B5EF4-FFF2-40B4-BE49-F238E27FC236}">
                <a16:creationId xmlns:a16="http://schemas.microsoft.com/office/drawing/2014/main" id="{F6A1AB39-F8BA-46FC-8944-027A078E6D02}"/>
              </a:ext>
            </a:extLst>
          </p:cNvPr>
          <p:cNvSpPr txBox="1"/>
          <p:nvPr/>
        </p:nvSpPr>
        <p:spPr>
          <a:xfrm>
            <a:off x="6166335" y="6114929"/>
            <a:ext cx="5263665" cy="461665"/>
          </a:xfrm>
          <a:prstGeom prst="rect">
            <a:avLst/>
          </a:prstGeom>
          <a:noFill/>
        </p:spPr>
        <p:txBody>
          <a:bodyPr wrap="square" rtlCol="0">
            <a:spAutoFit/>
          </a:bodyPr>
          <a:lstStyle/>
          <a:p>
            <a:pPr algn="r"/>
            <a:r>
              <a:rPr lang="en-GB" sz="2400" dirty="0">
                <a:solidFill>
                  <a:schemeClr val="bg1"/>
                </a:solidFill>
                <a:latin typeface="Bookman Old Style" panose="02050604050505020204" pitchFamily="18" charset="0"/>
              </a:rPr>
              <a:t>(</a:t>
            </a:r>
            <a:r>
              <a:rPr lang="en-GB" sz="2400" dirty="0">
                <a:solidFill>
                  <a:schemeClr val="bg1"/>
                </a:solidFill>
                <a:latin typeface="Comic Sans MS" panose="030F0702030302020204" pitchFamily="66" charset="0"/>
              </a:rPr>
              <a:t>Simply Psychology, 1943)</a:t>
            </a:r>
          </a:p>
        </p:txBody>
      </p:sp>
    </p:spTree>
    <p:extLst>
      <p:ext uri="{BB962C8B-B14F-4D97-AF65-F5344CB8AC3E}">
        <p14:creationId xmlns:p14="http://schemas.microsoft.com/office/powerpoint/2010/main" val="3748210731"/>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orilla">
            <a:extLst>
              <a:ext uri="{FF2B5EF4-FFF2-40B4-BE49-F238E27FC236}">
                <a16:creationId xmlns:a16="http://schemas.microsoft.com/office/drawing/2014/main" id="{319C5782-16AC-4EAC-B845-524F43E27874}"/>
              </a:ext>
            </a:extLst>
          </p:cNvPr>
          <p:cNvPicPr>
            <a:picLocks noChangeAspect="1"/>
          </p:cNvPicPr>
          <p:nvPr/>
        </p:nvPicPr>
        <p:blipFill>
          <a:blip r:embed="rId2"/>
          <a:stretch>
            <a:fillRect/>
          </a:stretch>
        </p:blipFill>
        <p:spPr>
          <a:xfrm>
            <a:off x="0" y="0"/>
            <a:ext cx="12192000" cy="6858000"/>
          </a:xfrm>
          <a:prstGeom prst="rect">
            <a:avLst/>
          </a:prstGeom>
        </p:spPr>
      </p:pic>
      <p:sp>
        <p:nvSpPr>
          <p:cNvPr id="5" name="Rectangle: Rounded Corners 4" descr="decorative element">
            <a:extLst>
              <a:ext uri="{FF2B5EF4-FFF2-40B4-BE49-F238E27FC236}">
                <a16:creationId xmlns:a16="http://schemas.microsoft.com/office/drawing/2014/main" id="{6C3DF05D-FBDD-4A74-AA17-0E4851074DB1}"/>
              </a:ext>
              <a:ext uri="{C183D7F6-B498-43B3-948B-1728B52AA6E4}">
                <adec:decorative xmlns:adec="http://schemas.microsoft.com/office/drawing/2017/decorative" val="1"/>
              </a:ext>
            </a:extLst>
          </p:cNvPr>
          <p:cNvSpPr/>
          <p:nvPr/>
        </p:nvSpPr>
        <p:spPr bwMode="black">
          <a:xfrm>
            <a:off x="151236" y="3115451"/>
            <a:ext cx="2571750" cy="435466"/>
          </a:xfrm>
          <a:prstGeom prst="roundRect">
            <a:avLst>
              <a:gd name="adj" fmla="val 50000"/>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99FE8492-F5C3-43D4-B659-A88210F4E6B2}"/>
              </a:ext>
            </a:extLst>
          </p:cNvPr>
          <p:cNvSpPr>
            <a:spLocks noGrp="1"/>
          </p:cNvSpPr>
          <p:nvPr>
            <p:ph idx="1"/>
          </p:nvPr>
        </p:nvSpPr>
        <p:spPr/>
        <p:txBody>
          <a:bodyPr>
            <a:normAutofit/>
          </a:bodyPr>
          <a:lstStyle/>
          <a:p>
            <a:pPr marL="0" lvl="0" indent="0">
              <a:buNone/>
            </a:pPr>
            <a:r>
              <a:rPr lang="en-US" sz="2000" dirty="0">
                <a:solidFill>
                  <a:prstClr val="white"/>
                </a:solidFill>
                <a:cs typeface="Segoe UI" panose="020B0502040204020203" pitchFamily="34" charset="0"/>
              </a:rPr>
              <a:t>Mahatma Gandhi – Civil Rights Activist</a:t>
            </a:r>
          </a:p>
          <a:p>
            <a:pPr marL="0" lvl="0" indent="0">
              <a:buNone/>
            </a:pPr>
            <a:endParaRPr lang="en-US" sz="2000" dirty="0">
              <a:solidFill>
                <a:prstClr val="white"/>
              </a:solidFill>
            </a:endParaRPr>
          </a:p>
          <a:p>
            <a:pPr lvl="0"/>
            <a:endParaRPr lang="en-US" sz="2000" dirty="0">
              <a:solidFill>
                <a:prstClr val="black"/>
              </a:solidFill>
            </a:endParaRPr>
          </a:p>
          <a:p>
            <a:endParaRPr lang="en-US" dirty="0"/>
          </a:p>
        </p:txBody>
      </p:sp>
      <p:sp>
        <p:nvSpPr>
          <p:cNvPr id="3" name="Title 2">
            <a:extLst>
              <a:ext uri="{FF2B5EF4-FFF2-40B4-BE49-F238E27FC236}">
                <a16:creationId xmlns:a16="http://schemas.microsoft.com/office/drawing/2014/main" id="{33FCE194-C2FC-4B54-9C2D-F4826B48854C}"/>
              </a:ext>
            </a:extLst>
          </p:cNvPr>
          <p:cNvSpPr>
            <a:spLocks noGrp="1"/>
          </p:cNvSpPr>
          <p:nvPr>
            <p:ph type="title"/>
          </p:nvPr>
        </p:nvSpPr>
        <p:spPr bwMode="white"/>
        <p:txBody>
          <a:bodyPr>
            <a:normAutofit/>
          </a:bodyPr>
          <a:lstStyle/>
          <a:p>
            <a:pPr lvl="0">
              <a:spcBef>
                <a:spcPts val="1000"/>
              </a:spcBef>
            </a:pPr>
            <a:r>
              <a:rPr lang="en-US" sz="7200" b="1" i="1" dirty="0">
                <a:solidFill>
                  <a:prstClr val="white"/>
                </a:solidFill>
                <a:latin typeface="Gill Sans MT" panose="020B0502020104020203" pitchFamily="34" charset="0"/>
                <a:ea typeface="+mn-ea"/>
                <a:cs typeface="+mn-cs"/>
              </a:rPr>
              <a:t>BE</a:t>
            </a:r>
            <a:r>
              <a:rPr lang="en-US" sz="5400" i="1" dirty="0">
                <a:solidFill>
                  <a:prstClr val="white"/>
                </a:solidFill>
                <a:latin typeface="Gill Sans MT" panose="020B0502020104020203" pitchFamily="34" charset="0"/>
                <a:ea typeface="+mn-ea"/>
                <a:cs typeface="+mn-cs"/>
              </a:rPr>
              <a:t> THE CHANGE</a:t>
            </a:r>
            <a:br>
              <a:rPr lang="en-US" sz="5400" i="1" dirty="0">
                <a:solidFill>
                  <a:prstClr val="white"/>
                </a:solidFill>
                <a:latin typeface="Gill Sans MT" panose="020B0502020104020203" pitchFamily="34" charset="0"/>
                <a:ea typeface="+mn-ea"/>
                <a:cs typeface="+mn-cs"/>
              </a:rPr>
            </a:br>
            <a:r>
              <a:rPr lang="en-US" sz="2800" i="1" dirty="0">
                <a:solidFill>
                  <a:prstClr val="white"/>
                </a:solidFill>
                <a:latin typeface="Gill Sans MT" panose="020B0502020104020203" pitchFamily="34" charset="0"/>
                <a:ea typeface="+mn-ea"/>
                <a:cs typeface="+mn-cs"/>
              </a:rPr>
              <a:t> </a:t>
            </a:r>
            <a:br>
              <a:rPr lang="en-US" sz="5400" i="1" dirty="0">
                <a:solidFill>
                  <a:prstClr val="white"/>
                </a:solidFill>
                <a:latin typeface="Gill Sans MT" panose="020B0502020104020203" pitchFamily="34" charset="0"/>
                <a:ea typeface="+mn-ea"/>
                <a:cs typeface="+mn-cs"/>
              </a:rPr>
            </a:br>
            <a:br>
              <a:rPr lang="en-US" sz="5400" i="1" dirty="0">
                <a:solidFill>
                  <a:prstClr val="white"/>
                </a:solidFill>
                <a:latin typeface="Gill Sans MT" panose="020B0502020104020203" pitchFamily="34" charset="0"/>
                <a:ea typeface="+mn-ea"/>
                <a:cs typeface="+mn-cs"/>
              </a:rPr>
            </a:br>
            <a:br>
              <a:rPr lang="en-US" sz="5400" i="1" dirty="0">
                <a:solidFill>
                  <a:prstClr val="white"/>
                </a:solidFill>
                <a:latin typeface="Gill Sans MT" panose="020B0502020104020203" pitchFamily="34" charset="0"/>
                <a:ea typeface="+mn-ea"/>
                <a:cs typeface="+mn-cs"/>
              </a:rPr>
            </a:br>
            <a:r>
              <a:rPr lang="en-US" sz="2800" i="1" dirty="0">
                <a:solidFill>
                  <a:prstClr val="white"/>
                </a:solidFill>
                <a:latin typeface="Gill Sans MT" panose="020B0502020104020203" pitchFamily="34" charset="0"/>
                <a:ea typeface="+mn-ea"/>
                <a:cs typeface="+mn-cs"/>
              </a:rPr>
              <a:t>you want to see</a:t>
            </a:r>
            <a:br>
              <a:rPr lang="en-US" sz="2800" i="1" dirty="0">
                <a:solidFill>
                  <a:prstClr val="white"/>
                </a:solidFill>
                <a:latin typeface="Gill Sans MT" panose="020B0502020104020203" pitchFamily="34" charset="0"/>
                <a:ea typeface="+mn-ea"/>
                <a:cs typeface="+mn-cs"/>
              </a:rPr>
            </a:br>
            <a:br>
              <a:rPr lang="en-US" sz="2800" i="1" dirty="0">
                <a:solidFill>
                  <a:prstClr val="white"/>
                </a:solidFill>
                <a:latin typeface="Gill Sans MT" panose="020B0502020104020203" pitchFamily="34" charset="0"/>
                <a:ea typeface="+mn-ea"/>
                <a:cs typeface="+mn-cs"/>
              </a:rPr>
            </a:br>
            <a:br>
              <a:rPr lang="en-US" sz="2400" i="1" dirty="0">
                <a:solidFill>
                  <a:prstClr val="white"/>
                </a:solidFill>
                <a:latin typeface="Gill Sans MT" panose="020B0502020104020203" pitchFamily="34" charset="0"/>
                <a:ea typeface="+mn-ea"/>
                <a:cs typeface="+mn-cs"/>
              </a:rPr>
            </a:br>
            <a:br>
              <a:rPr lang="en-US" sz="2800" i="1" dirty="0">
                <a:solidFill>
                  <a:prstClr val="white"/>
                </a:solidFill>
                <a:latin typeface="Gill Sans MT" panose="020B0502020104020203" pitchFamily="34" charset="0"/>
                <a:ea typeface="+mn-ea"/>
                <a:cs typeface="+mn-cs"/>
              </a:rPr>
            </a:br>
            <a:br>
              <a:rPr lang="en-US" sz="2800" i="1" dirty="0">
                <a:solidFill>
                  <a:prstClr val="white"/>
                </a:solidFill>
                <a:latin typeface="Gill Sans MT" panose="020B0502020104020203" pitchFamily="34" charset="0"/>
                <a:ea typeface="+mn-ea"/>
                <a:cs typeface="+mn-cs"/>
              </a:rPr>
            </a:br>
            <a:br>
              <a:rPr lang="en-US" sz="2800" i="1" dirty="0">
                <a:solidFill>
                  <a:prstClr val="white"/>
                </a:solidFill>
                <a:latin typeface="Gill Sans MT" panose="020B0502020104020203" pitchFamily="34" charset="0"/>
                <a:ea typeface="+mn-ea"/>
                <a:cs typeface="+mn-cs"/>
              </a:rPr>
            </a:br>
            <a:r>
              <a:rPr lang="en-US" sz="2800" i="1" dirty="0">
                <a:solidFill>
                  <a:prstClr val="white"/>
                </a:solidFill>
                <a:latin typeface="Gill Sans MT" panose="020B0502020104020203" pitchFamily="34" charset="0"/>
                <a:ea typeface="+mn-ea"/>
                <a:cs typeface="+mn-cs"/>
              </a:rPr>
              <a:t> </a:t>
            </a:r>
            <a:br>
              <a:rPr lang="en-US" sz="5400" i="1" dirty="0">
                <a:solidFill>
                  <a:prstClr val="white"/>
                </a:solidFill>
                <a:latin typeface="Gill Sans MT" panose="020B0502020104020203" pitchFamily="34" charset="0"/>
                <a:ea typeface="+mn-ea"/>
                <a:cs typeface="+mn-cs"/>
              </a:rPr>
            </a:br>
            <a:r>
              <a:rPr lang="en-US" sz="5400" i="1" dirty="0">
                <a:solidFill>
                  <a:prstClr val="white"/>
                </a:solidFill>
                <a:latin typeface="Gill Sans MT" panose="020B0502020104020203" pitchFamily="34" charset="0"/>
                <a:ea typeface="+mn-ea"/>
                <a:cs typeface="+mn-cs"/>
              </a:rPr>
              <a:t>IN THE WORLD. </a:t>
            </a:r>
            <a:endParaRPr lang="en-US" dirty="0"/>
          </a:p>
        </p:txBody>
      </p:sp>
      <p:pic>
        <p:nvPicPr>
          <p:cNvPr id="6" name="Picture 5">
            <a:extLst>
              <a:ext uri="{FF2B5EF4-FFF2-40B4-BE49-F238E27FC236}">
                <a16:creationId xmlns:a16="http://schemas.microsoft.com/office/drawing/2014/main" id="{6EE4C4D8-D398-4C00-91D8-F793032EAAB8}"/>
              </a:ext>
            </a:extLst>
          </p:cNvPr>
          <p:cNvPicPr>
            <a:picLocks noChangeAspect="1"/>
          </p:cNvPicPr>
          <p:nvPr/>
        </p:nvPicPr>
        <p:blipFill>
          <a:blip r:embed="rId3"/>
          <a:stretch>
            <a:fillRect/>
          </a:stretch>
        </p:blipFill>
        <p:spPr>
          <a:xfrm>
            <a:off x="0" y="0"/>
            <a:ext cx="12192000" cy="6857999"/>
          </a:xfrm>
          <a:prstGeom prst="rect">
            <a:avLst/>
          </a:prstGeom>
        </p:spPr>
      </p:pic>
      <p:sp>
        <p:nvSpPr>
          <p:cNvPr id="8" name="TextBox 7">
            <a:extLst>
              <a:ext uri="{FF2B5EF4-FFF2-40B4-BE49-F238E27FC236}">
                <a16:creationId xmlns:a16="http://schemas.microsoft.com/office/drawing/2014/main" id="{EF656279-6FEA-42FD-B864-DCB01D1ED290}"/>
              </a:ext>
            </a:extLst>
          </p:cNvPr>
          <p:cNvSpPr txBox="1"/>
          <p:nvPr/>
        </p:nvSpPr>
        <p:spPr>
          <a:xfrm>
            <a:off x="454041" y="322015"/>
            <a:ext cx="11283918" cy="4955203"/>
          </a:xfrm>
          <a:prstGeom prst="rect">
            <a:avLst/>
          </a:prstGeom>
          <a:noFill/>
        </p:spPr>
        <p:txBody>
          <a:bodyPr wrap="square" rtlCol="0">
            <a:spAutoFit/>
          </a:bodyPr>
          <a:lstStyle/>
          <a:p>
            <a:r>
              <a:rPr lang="en-GB" sz="2800" u="sng" dirty="0">
                <a:solidFill>
                  <a:schemeClr val="bg1"/>
                </a:solidFill>
                <a:latin typeface="Comic Sans MS" panose="030F0702030302020204" pitchFamily="66" charset="0"/>
              </a:rPr>
              <a:t>Maslow’s Hierarchy of Need’s</a:t>
            </a:r>
          </a:p>
          <a:p>
            <a:endParaRPr lang="en-GB" sz="2400" u="sng" dirty="0">
              <a:solidFill>
                <a:schemeClr val="bg1"/>
              </a:solidFill>
              <a:latin typeface="Comic Sans MS" panose="030F0702030302020204" pitchFamily="66" charset="0"/>
            </a:endParaRPr>
          </a:p>
          <a:p>
            <a:endParaRPr lang="en-GB" sz="2400" u="sng" dirty="0">
              <a:solidFill>
                <a:schemeClr val="bg1"/>
              </a:solidFill>
              <a:latin typeface="Comic Sans MS" panose="030F0702030302020204" pitchFamily="66" charset="0"/>
            </a:endParaRPr>
          </a:p>
          <a:p>
            <a:r>
              <a:rPr lang="en-GB" sz="2400" dirty="0">
                <a:solidFill>
                  <a:schemeClr val="bg1"/>
                </a:solidFill>
                <a:latin typeface="Comic Sans MS" panose="030F0702030302020204" pitchFamily="66" charset="0"/>
              </a:rPr>
              <a:t>There are 5 levels of needs in Maslow's original Hierarchy of Needs 1945, but this has further developed over the years. From 5-7 1970 then 8.</a:t>
            </a:r>
          </a:p>
          <a:p>
            <a:r>
              <a:rPr lang="en-GB" sz="2400" dirty="0">
                <a:solidFill>
                  <a:schemeClr val="bg1"/>
                </a:solidFill>
                <a:latin typeface="Comic Sans MS" panose="030F0702030302020204" pitchFamily="66" charset="0"/>
              </a:rPr>
              <a:t>                                                                                   (Businessballs.com, 2018)</a:t>
            </a:r>
          </a:p>
          <a:p>
            <a:endParaRPr lang="en-GB" sz="2400" u="sng" dirty="0">
              <a:solidFill>
                <a:schemeClr val="bg1"/>
              </a:solidFill>
              <a:latin typeface="Comic Sans MS" panose="030F0702030302020204" pitchFamily="66" charset="0"/>
            </a:endParaRPr>
          </a:p>
          <a:p>
            <a:endParaRPr lang="en-GB" sz="2400" u="sng" dirty="0">
              <a:solidFill>
                <a:schemeClr val="bg1"/>
              </a:solidFill>
              <a:latin typeface="Comic Sans MS" panose="030F0702030302020204" pitchFamily="66" charset="0"/>
            </a:endParaRPr>
          </a:p>
          <a:p>
            <a:endParaRPr lang="en-GB" sz="2400" u="sng" dirty="0">
              <a:solidFill>
                <a:schemeClr val="bg1"/>
              </a:solidFill>
              <a:latin typeface="Comic Sans MS" panose="030F0702030302020204" pitchFamily="66" charset="0"/>
            </a:endParaRPr>
          </a:p>
          <a:p>
            <a:r>
              <a:rPr lang="en-GB" sz="2400" dirty="0">
                <a:solidFill>
                  <a:schemeClr val="bg1"/>
                </a:solidFill>
                <a:latin typeface="Comic Sans MS" panose="030F0702030302020204" pitchFamily="66" charset="0"/>
              </a:rPr>
              <a:t>"if the only tool you have is a hammer, it is tempting to treat everything as if it were a nail..“</a:t>
            </a:r>
          </a:p>
          <a:p>
            <a:r>
              <a:rPr lang="en-GB" sz="2400" dirty="0">
                <a:solidFill>
                  <a:schemeClr val="bg1"/>
                </a:solidFill>
                <a:latin typeface="Comic Sans MS" panose="030F0702030302020204" pitchFamily="66" charset="0"/>
              </a:rPr>
              <a:t>                                                                                  (Maslow and Wirth, 1996)</a:t>
            </a:r>
          </a:p>
          <a:p>
            <a:r>
              <a:rPr lang="en-GB" sz="2400" dirty="0">
                <a:solidFill>
                  <a:schemeClr val="bg1"/>
                </a:solidFill>
                <a:latin typeface="Comic Sans MS" panose="030F0702030302020204" pitchFamily="66" charset="0"/>
              </a:rPr>
              <a:t>                                                                                    (</a:t>
            </a:r>
            <a:r>
              <a:rPr lang="en-GB" sz="2400" dirty="0" err="1">
                <a:solidFill>
                  <a:schemeClr val="bg1"/>
                </a:solidFill>
                <a:latin typeface="Comic Sans MS" panose="030F0702030302020204" pitchFamily="66" charset="0"/>
              </a:rPr>
              <a:t>Fallatah</a:t>
            </a:r>
            <a:r>
              <a:rPr lang="en-GB" sz="2400" dirty="0">
                <a:solidFill>
                  <a:schemeClr val="bg1"/>
                </a:solidFill>
                <a:latin typeface="Comic Sans MS" panose="030F0702030302020204" pitchFamily="66" charset="0"/>
              </a:rPr>
              <a:t> and Syed, n.d.)</a:t>
            </a:r>
          </a:p>
        </p:txBody>
      </p:sp>
    </p:spTree>
    <p:extLst>
      <p:ext uri="{BB962C8B-B14F-4D97-AF65-F5344CB8AC3E}">
        <p14:creationId xmlns:p14="http://schemas.microsoft.com/office/powerpoint/2010/main" val="729284043"/>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Waterfall">
            <a:extLst>
              <a:ext uri="{FF2B5EF4-FFF2-40B4-BE49-F238E27FC236}">
                <a16:creationId xmlns:a16="http://schemas.microsoft.com/office/drawing/2014/main" id="{3D1CF72C-D70E-4BB6-9FC7-57ECE5D5C57F}"/>
              </a:ext>
            </a:extLst>
          </p:cNvPr>
          <p:cNvPicPr>
            <a:picLocks noChangeAspect="1"/>
          </p:cNvPicPr>
          <p:nvPr/>
        </p:nvPicPr>
        <p:blipFill>
          <a:blip r:embed="rId2"/>
          <a:stretch>
            <a:fillRect/>
          </a:stretch>
        </p:blipFill>
        <p:spPr>
          <a:xfrm>
            <a:off x="0" y="0"/>
            <a:ext cx="12192000" cy="6858000"/>
          </a:xfrm>
          <a:prstGeom prst="rect">
            <a:avLst/>
          </a:prstGeom>
        </p:spPr>
      </p:pic>
      <p:grpSp>
        <p:nvGrpSpPr>
          <p:cNvPr id="5" name="Group 4" descr="Rectangle">
            <a:extLst>
              <a:ext uri="{FF2B5EF4-FFF2-40B4-BE49-F238E27FC236}">
                <a16:creationId xmlns:a16="http://schemas.microsoft.com/office/drawing/2014/main" id="{CA3A90AD-1CD8-41D2-936B-337F9C4B5729}"/>
              </a:ext>
            </a:extLst>
          </p:cNvPr>
          <p:cNvGrpSpPr/>
          <p:nvPr/>
        </p:nvGrpSpPr>
        <p:grpSpPr bwMode="white">
          <a:xfrm>
            <a:off x="942974" y="1800225"/>
            <a:ext cx="10306051" cy="3076576"/>
            <a:chOff x="942974" y="742950"/>
            <a:chExt cx="10306051" cy="3076576"/>
          </a:xfrm>
        </p:grpSpPr>
        <p:cxnSp>
          <p:nvCxnSpPr>
            <p:cNvPr id="6" name="Straight Connector 5">
              <a:extLst>
                <a:ext uri="{FF2B5EF4-FFF2-40B4-BE49-F238E27FC236}">
                  <a16:creationId xmlns:a16="http://schemas.microsoft.com/office/drawing/2014/main" id="{39F3A2BB-40C1-42CA-A4A3-4A1D3D9187CC}"/>
                </a:ext>
              </a:extLst>
            </p:cNvPr>
            <p:cNvCxnSpPr/>
            <p:nvPr/>
          </p:nvCxnSpPr>
          <p:spPr bwMode="white">
            <a:xfrm>
              <a:off x="9182100" y="752475"/>
              <a:ext cx="2066925" cy="0"/>
            </a:xfrm>
            <a:prstGeom prst="line">
              <a:avLst/>
            </a:prstGeom>
            <a:ln>
              <a:solidFill>
                <a:schemeClr val="bg1">
                  <a:alpha val="63000"/>
                </a:schemeClr>
              </a:solidFill>
              <a:prstDash val="solid"/>
            </a:ln>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A94F1E25-ED74-4D7A-B245-5EB4CCB3BC1C}"/>
                </a:ext>
              </a:extLst>
            </p:cNvPr>
            <p:cNvCxnSpPr>
              <a:cxnSpLocks/>
            </p:cNvCxnSpPr>
            <p:nvPr/>
          </p:nvCxnSpPr>
          <p:spPr bwMode="white">
            <a:xfrm>
              <a:off x="11249025" y="742950"/>
              <a:ext cx="0" cy="3076575"/>
            </a:xfrm>
            <a:prstGeom prst="line">
              <a:avLst/>
            </a:prstGeom>
            <a:ln>
              <a:solidFill>
                <a:schemeClr val="bg1">
                  <a:alpha val="63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22E6A9B-9018-4F00-97AA-854FDCF8CDAD}"/>
                </a:ext>
              </a:extLst>
            </p:cNvPr>
            <p:cNvCxnSpPr>
              <a:cxnSpLocks/>
            </p:cNvCxnSpPr>
            <p:nvPr/>
          </p:nvCxnSpPr>
          <p:spPr bwMode="white">
            <a:xfrm flipV="1">
              <a:off x="942975" y="762000"/>
              <a:ext cx="0" cy="3057525"/>
            </a:xfrm>
            <a:prstGeom prst="line">
              <a:avLst/>
            </a:prstGeom>
            <a:ln>
              <a:solidFill>
                <a:schemeClr val="bg1">
                  <a:alpha val="63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4BCCD207-4A0F-4D3D-9325-E03163EC28D6}"/>
                </a:ext>
              </a:extLst>
            </p:cNvPr>
            <p:cNvCxnSpPr/>
            <p:nvPr/>
          </p:nvCxnSpPr>
          <p:spPr bwMode="white">
            <a:xfrm>
              <a:off x="942974" y="762000"/>
              <a:ext cx="2209800" cy="0"/>
            </a:xfrm>
            <a:prstGeom prst="straightConnector1">
              <a:avLst/>
            </a:prstGeom>
            <a:ln>
              <a:solidFill>
                <a:schemeClr val="bg1">
                  <a:alpha val="63000"/>
                </a:schemeClr>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70C3325-BB31-4612-9C80-94B32B592862}"/>
                </a:ext>
              </a:extLst>
            </p:cNvPr>
            <p:cNvCxnSpPr/>
            <p:nvPr/>
          </p:nvCxnSpPr>
          <p:spPr bwMode="white">
            <a:xfrm>
              <a:off x="7716715" y="3819525"/>
              <a:ext cx="3528000" cy="0"/>
            </a:xfrm>
            <a:prstGeom prst="line">
              <a:avLst/>
            </a:prstGeom>
            <a:ln>
              <a:solidFill>
                <a:schemeClr val="bg1">
                  <a:alpha val="63000"/>
                </a:schemeClr>
              </a:solidFill>
              <a:prstDash val="solid"/>
            </a:ln>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A3833A57-3DDD-41F3-88A1-C20FCAA46845}"/>
                </a:ext>
              </a:extLst>
            </p:cNvPr>
            <p:cNvCxnSpPr/>
            <p:nvPr/>
          </p:nvCxnSpPr>
          <p:spPr bwMode="white">
            <a:xfrm>
              <a:off x="942974" y="3819526"/>
              <a:ext cx="3636000" cy="0"/>
            </a:xfrm>
            <a:prstGeom prst="straightConnector1">
              <a:avLst/>
            </a:prstGeom>
            <a:ln>
              <a:solidFill>
                <a:schemeClr val="bg1">
                  <a:alpha val="63000"/>
                </a:schemeClr>
              </a:solidFill>
              <a:prstDash val="solid"/>
              <a:tailEnd type="none"/>
            </a:ln>
          </p:spPr>
          <p:style>
            <a:lnRef idx="1">
              <a:schemeClr val="accent1"/>
            </a:lnRef>
            <a:fillRef idx="0">
              <a:schemeClr val="accent1"/>
            </a:fillRef>
            <a:effectRef idx="0">
              <a:schemeClr val="accent1"/>
            </a:effectRef>
            <a:fontRef idx="minor">
              <a:schemeClr val="tx1"/>
            </a:fontRef>
          </p:style>
        </p:cxnSp>
      </p:grpSp>
      <p:sp>
        <p:nvSpPr>
          <p:cNvPr id="2" name="Content Placeholder 1">
            <a:extLst>
              <a:ext uri="{FF2B5EF4-FFF2-40B4-BE49-F238E27FC236}">
                <a16:creationId xmlns:a16="http://schemas.microsoft.com/office/drawing/2014/main" id="{4FD4BF03-E100-4A65-A25D-CC84A186DCD0}"/>
              </a:ext>
            </a:extLst>
          </p:cNvPr>
          <p:cNvSpPr>
            <a:spLocks noGrp="1"/>
          </p:cNvSpPr>
          <p:nvPr>
            <p:ph idx="1"/>
          </p:nvPr>
        </p:nvSpPr>
        <p:spPr/>
        <p:txBody>
          <a:bodyPr/>
          <a:lstStyle/>
          <a:p>
            <a:pPr lvl="0"/>
            <a:r>
              <a:rPr lang="en-US" i="1" dirty="0">
                <a:solidFill>
                  <a:prstClr val="white"/>
                </a:solidFill>
                <a:cs typeface="Segoe UI" panose="020B0502040204020203" pitchFamily="34" charset="0"/>
              </a:rPr>
              <a:t> Chinese Saying</a:t>
            </a:r>
          </a:p>
          <a:p>
            <a:pPr lvl="0"/>
            <a:endParaRPr lang="en-US" i="1" dirty="0">
              <a:solidFill>
                <a:prstClr val="white"/>
              </a:solidFill>
            </a:endParaRPr>
          </a:p>
          <a:p>
            <a:endParaRPr lang="en-US" dirty="0"/>
          </a:p>
        </p:txBody>
      </p:sp>
      <p:sp>
        <p:nvSpPr>
          <p:cNvPr id="3" name="Title 2">
            <a:extLst>
              <a:ext uri="{FF2B5EF4-FFF2-40B4-BE49-F238E27FC236}">
                <a16:creationId xmlns:a16="http://schemas.microsoft.com/office/drawing/2014/main" id="{98DA4ED5-D2AA-4A50-8739-CBD0C97716D0}"/>
              </a:ext>
            </a:extLst>
          </p:cNvPr>
          <p:cNvSpPr>
            <a:spLocks noGrp="1"/>
          </p:cNvSpPr>
          <p:nvPr>
            <p:ph type="title"/>
          </p:nvPr>
        </p:nvSpPr>
        <p:spPr bwMode="white">
          <a:xfrm>
            <a:off x="1085857" y="1476375"/>
            <a:ext cx="10020286" cy="3076574"/>
          </a:xfrm>
        </p:spPr>
        <p:txBody>
          <a:bodyPr>
            <a:noAutofit/>
          </a:bodyPr>
          <a:lstStyle/>
          <a:p>
            <a:r>
              <a:rPr lang="ja-JP" altLang="en-US" sz="4900" dirty="0">
                <a:solidFill>
                  <a:prstClr val="white"/>
                </a:solidFill>
              </a:rPr>
              <a:t>水滴石穿，绳锯木断 </a:t>
            </a:r>
            <a:br>
              <a:rPr lang="en-ZA" altLang="ja-JP" sz="4900" dirty="0">
                <a:solidFill>
                  <a:prstClr val="white"/>
                </a:solidFill>
              </a:rPr>
            </a:br>
            <a:br>
              <a:rPr lang="ja-JP" altLang="en-US" sz="3600" dirty="0">
                <a:solidFill>
                  <a:prstClr val="white"/>
                </a:solidFill>
              </a:rPr>
            </a:br>
            <a:r>
              <a:rPr lang="en-US" sz="4900" dirty="0">
                <a:solidFill>
                  <a:prstClr val="white"/>
                </a:solidFill>
              </a:rPr>
              <a:t>WATER DROPS PIERCE STONE; </a:t>
            </a:r>
            <a:br>
              <a:rPr lang="en-US" sz="4900" dirty="0">
                <a:solidFill>
                  <a:prstClr val="white"/>
                </a:solidFill>
              </a:rPr>
            </a:br>
            <a:r>
              <a:rPr lang="en-US" sz="4900" dirty="0">
                <a:solidFill>
                  <a:prstClr val="white"/>
                </a:solidFill>
              </a:rPr>
              <a:t>ROPE SAWS CUT WOOD. </a:t>
            </a:r>
            <a:endParaRPr lang="en-US" dirty="0"/>
          </a:p>
        </p:txBody>
      </p:sp>
      <p:pic>
        <p:nvPicPr>
          <p:cNvPr id="12" name="Picture 11">
            <a:extLst>
              <a:ext uri="{FF2B5EF4-FFF2-40B4-BE49-F238E27FC236}">
                <a16:creationId xmlns:a16="http://schemas.microsoft.com/office/drawing/2014/main" id="{F79D67F2-6A0E-4172-8437-3839A7D43C2B}"/>
              </a:ext>
            </a:extLst>
          </p:cNvPr>
          <p:cNvPicPr>
            <a:picLocks noChangeAspect="1"/>
          </p:cNvPicPr>
          <p:nvPr/>
        </p:nvPicPr>
        <p:blipFill>
          <a:blip r:embed="rId3">
            <a:extLst>
              <a:ext uri="{BEBA8EAE-BF5A-486C-A8C5-ECC9F3942E4B}">
                <a14:imgProps xmlns:a14="http://schemas.microsoft.com/office/drawing/2010/main">
                  <a14:imgLayer r:embed="rId4">
                    <a14:imgEffect>
                      <a14:artisticBlur/>
                    </a14:imgEffect>
                    <a14:imgEffect>
                      <a14:colorTemperature colorTemp="11200"/>
                    </a14:imgEffect>
                    <a14:imgEffect>
                      <a14:brightnessContrast bright="-64000"/>
                    </a14:imgEffect>
                  </a14:imgLayer>
                </a14:imgProps>
              </a:ext>
            </a:extLst>
          </a:blip>
          <a:stretch>
            <a:fillRect/>
          </a:stretch>
        </p:blipFill>
        <p:spPr>
          <a:xfrm>
            <a:off x="0" y="1"/>
            <a:ext cx="12192000" cy="6857999"/>
          </a:xfrm>
          <a:prstGeom prst="rect">
            <a:avLst/>
          </a:prstGeom>
        </p:spPr>
      </p:pic>
      <p:sp>
        <p:nvSpPr>
          <p:cNvPr id="13" name="TextBox 12">
            <a:extLst>
              <a:ext uri="{FF2B5EF4-FFF2-40B4-BE49-F238E27FC236}">
                <a16:creationId xmlns:a16="http://schemas.microsoft.com/office/drawing/2014/main" id="{70DD46DF-5B02-40DC-8F68-100B10739C14}"/>
              </a:ext>
            </a:extLst>
          </p:cNvPr>
          <p:cNvSpPr txBox="1"/>
          <p:nvPr/>
        </p:nvSpPr>
        <p:spPr>
          <a:xfrm>
            <a:off x="942974" y="484094"/>
            <a:ext cx="10836648" cy="461665"/>
          </a:xfrm>
          <a:prstGeom prst="rect">
            <a:avLst/>
          </a:prstGeom>
          <a:noFill/>
        </p:spPr>
        <p:txBody>
          <a:bodyPr wrap="square" rtlCol="0">
            <a:spAutoFit/>
          </a:bodyPr>
          <a:lstStyle/>
          <a:p>
            <a:endParaRPr lang="en-GB" sz="2400" dirty="0">
              <a:solidFill>
                <a:schemeClr val="bg1"/>
              </a:solidFill>
              <a:latin typeface="Comic Sans MS" panose="030F0702030302020204" pitchFamily="66" charset="0"/>
            </a:endParaRPr>
          </a:p>
        </p:txBody>
      </p:sp>
      <p:sp>
        <p:nvSpPr>
          <p:cNvPr id="14" name="TextBox 13">
            <a:extLst>
              <a:ext uri="{FF2B5EF4-FFF2-40B4-BE49-F238E27FC236}">
                <a16:creationId xmlns:a16="http://schemas.microsoft.com/office/drawing/2014/main" id="{6486AC9C-3827-4D0D-ACA1-D0D571B0CE0F}"/>
              </a:ext>
            </a:extLst>
          </p:cNvPr>
          <p:cNvSpPr txBox="1"/>
          <p:nvPr/>
        </p:nvSpPr>
        <p:spPr>
          <a:xfrm>
            <a:off x="555812" y="552179"/>
            <a:ext cx="11223810" cy="6863417"/>
          </a:xfrm>
          <a:prstGeom prst="rect">
            <a:avLst/>
          </a:prstGeom>
          <a:noFill/>
        </p:spPr>
        <p:txBody>
          <a:bodyPr wrap="square" rtlCol="0">
            <a:spAutoFit/>
          </a:bodyPr>
          <a:lstStyle/>
          <a:p>
            <a:pPr algn="just"/>
            <a:r>
              <a:rPr lang="en-GB" sz="3200" u="sng" dirty="0">
                <a:solidFill>
                  <a:schemeClr val="bg1"/>
                </a:solidFill>
                <a:latin typeface="Comic Sans MS" panose="030F0702030302020204" pitchFamily="66" charset="0"/>
              </a:rPr>
              <a:t>Ian Gough</a:t>
            </a:r>
          </a:p>
          <a:p>
            <a:pPr algn="just"/>
            <a:endParaRPr lang="en-GB" sz="2400" dirty="0">
              <a:solidFill>
                <a:schemeClr val="bg1"/>
              </a:solidFill>
              <a:latin typeface="Comic Sans MS" panose="030F0702030302020204" pitchFamily="66" charset="0"/>
            </a:endParaRPr>
          </a:p>
          <a:p>
            <a:pPr algn="just"/>
            <a:r>
              <a:rPr lang="en-GB" sz="2400" dirty="0">
                <a:solidFill>
                  <a:schemeClr val="bg1"/>
                </a:solidFill>
                <a:latin typeface="Comic Sans MS" panose="030F0702030302020204" pitchFamily="66" charset="0"/>
              </a:rPr>
              <a:t>Ian Gough, a modern theorist and co-author of A Theory of Human Need(1991)  Stated (2005) that three types of wellbeing needed to Be taken into account:</a:t>
            </a:r>
          </a:p>
          <a:p>
            <a:pPr algn="just"/>
            <a:endParaRPr lang="en-GB" sz="2400" dirty="0">
              <a:solidFill>
                <a:schemeClr val="bg1"/>
              </a:solidFill>
              <a:latin typeface="Comic Sans MS" panose="030F0702030302020204" pitchFamily="66" charset="0"/>
            </a:endParaRPr>
          </a:p>
          <a:p>
            <a:pPr lvl="8" algn="just"/>
            <a:r>
              <a:rPr lang="en-GB" sz="2400" dirty="0">
                <a:solidFill>
                  <a:schemeClr val="bg1"/>
                </a:solidFill>
                <a:latin typeface="Comic Sans MS" panose="030F0702030302020204" pitchFamily="66" charset="0"/>
              </a:rPr>
              <a:t>Subjective Wellbeing</a:t>
            </a:r>
          </a:p>
          <a:p>
            <a:pPr lvl="8" algn="just"/>
            <a:r>
              <a:rPr lang="en-GB" sz="2400" dirty="0">
                <a:solidFill>
                  <a:schemeClr val="bg1"/>
                </a:solidFill>
                <a:latin typeface="Comic Sans MS" panose="030F0702030302020204" pitchFamily="66" charset="0"/>
              </a:rPr>
              <a:t>Objective Wellbeing</a:t>
            </a:r>
          </a:p>
          <a:p>
            <a:pPr lvl="8" algn="just"/>
            <a:r>
              <a:rPr lang="en-GB" sz="2400" dirty="0" err="1">
                <a:solidFill>
                  <a:schemeClr val="bg1"/>
                </a:solidFill>
                <a:latin typeface="Comic Sans MS" panose="030F0702030302020204" pitchFamily="66" charset="0"/>
              </a:rPr>
              <a:t>Eudaimonic</a:t>
            </a:r>
            <a:r>
              <a:rPr lang="en-GB" sz="2400" dirty="0">
                <a:solidFill>
                  <a:schemeClr val="bg1"/>
                </a:solidFill>
                <a:latin typeface="Comic Sans MS" panose="030F0702030302020204" pitchFamily="66" charset="0"/>
              </a:rPr>
              <a:t> Wellbeing</a:t>
            </a:r>
          </a:p>
          <a:p>
            <a:pPr algn="just"/>
            <a:endParaRPr lang="en-GB" sz="2400" dirty="0">
              <a:solidFill>
                <a:schemeClr val="bg1"/>
              </a:solidFill>
              <a:latin typeface="Comic Sans MS" panose="030F0702030302020204" pitchFamily="66" charset="0"/>
            </a:endParaRPr>
          </a:p>
          <a:p>
            <a:pPr algn="just"/>
            <a:endParaRPr lang="en-GB" sz="2400" dirty="0">
              <a:solidFill>
                <a:schemeClr val="bg1"/>
              </a:solidFill>
              <a:latin typeface="Comic Sans MS" panose="030F0702030302020204" pitchFamily="66" charset="0"/>
            </a:endParaRPr>
          </a:p>
          <a:p>
            <a:pPr algn="just"/>
            <a:r>
              <a:rPr lang="en-GB" sz="2400" dirty="0">
                <a:solidFill>
                  <a:schemeClr val="bg1"/>
                </a:solidFill>
                <a:latin typeface="Comic Sans MS" panose="030F0702030302020204" pitchFamily="66" charset="0"/>
              </a:rPr>
              <a:t>All connected together by the term ‘Wellbeing’</a:t>
            </a:r>
          </a:p>
          <a:p>
            <a:pPr algn="just"/>
            <a:endParaRPr lang="en-GB" sz="2400" dirty="0">
              <a:solidFill>
                <a:schemeClr val="bg1"/>
              </a:solidFill>
              <a:latin typeface="Comic Sans MS" panose="030F0702030302020204" pitchFamily="66" charset="0"/>
            </a:endParaRPr>
          </a:p>
          <a:p>
            <a:pPr algn="just"/>
            <a:r>
              <a:rPr lang="en-GB" sz="2400" dirty="0">
                <a:solidFill>
                  <a:schemeClr val="bg1"/>
                </a:solidFill>
                <a:latin typeface="Comic Sans MS" panose="030F0702030302020204" pitchFamily="66" charset="0"/>
              </a:rPr>
              <a:t>       </a:t>
            </a:r>
          </a:p>
          <a:p>
            <a:pPr algn="just"/>
            <a:endParaRPr lang="en-GB" sz="2400" dirty="0">
              <a:solidFill>
                <a:schemeClr val="bg1"/>
              </a:solidFill>
              <a:latin typeface="Comic Sans MS" panose="030F0702030302020204" pitchFamily="66" charset="0"/>
            </a:endParaRPr>
          </a:p>
          <a:p>
            <a:pPr algn="just"/>
            <a:r>
              <a:rPr lang="en-GB" sz="2400" dirty="0">
                <a:solidFill>
                  <a:schemeClr val="bg1"/>
                </a:solidFill>
                <a:latin typeface="Comic Sans MS" panose="030F0702030302020204" pitchFamily="66" charset="0"/>
              </a:rPr>
              <a:t>                                                                                    (Slideplayer.com, 2005)</a:t>
            </a:r>
          </a:p>
          <a:p>
            <a:pPr algn="just"/>
            <a:endParaRPr lang="en-GB" sz="2400" dirty="0">
              <a:solidFill>
                <a:schemeClr val="bg1"/>
              </a:solidFill>
              <a:latin typeface="Comic Sans MS" panose="030F0702030302020204" pitchFamily="66" charset="0"/>
            </a:endParaRPr>
          </a:p>
          <a:p>
            <a:pPr algn="just"/>
            <a:endParaRPr lang="en-GB" sz="24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54832248"/>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articles">
            <a:extLst>
              <a:ext uri="{FF2B5EF4-FFF2-40B4-BE49-F238E27FC236}">
                <a16:creationId xmlns:a16="http://schemas.microsoft.com/office/drawing/2014/main" id="{BB329AFD-4001-4225-B4F5-525CAC51680F}"/>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75000"/>
                    </a14:imgEffect>
                  </a14:imgLayer>
                </a14:imgProps>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54A7A9C-0AAA-4611-87EF-0C38B5743643}"/>
              </a:ext>
            </a:extLst>
          </p:cNvPr>
          <p:cNvSpPr>
            <a:spLocks noGrp="1"/>
          </p:cNvSpPr>
          <p:nvPr>
            <p:ph type="title"/>
          </p:nvPr>
        </p:nvSpPr>
        <p:spPr bwMode="white">
          <a:xfrm>
            <a:off x="551935" y="203200"/>
            <a:ext cx="10971317" cy="6391564"/>
          </a:xfrm>
        </p:spPr>
        <p:txBody>
          <a:bodyPr>
            <a:noAutofit/>
          </a:bodyPr>
          <a:lstStyle/>
          <a:p>
            <a:pPr marL="342900" indent="12700" algn="l"/>
            <a:r>
              <a:rPr lang="en-US" sz="3200" u="sng" dirty="0">
                <a:solidFill>
                  <a:schemeClr val="bg1"/>
                </a:solidFill>
                <a:latin typeface="Comic Sans MS" panose="030F0702030302020204" pitchFamily="66" charset="0"/>
              </a:rPr>
              <a:t>Social Services and Wellbeing (Wales) Act 2014</a:t>
            </a:r>
            <a:br>
              <a:rPr lang="en-US" sz="2400" dirty="0">
                <a:solidFill>
                  <a:schemeClr val="bg1"/>
                </a:solidFill>
                <a:latin typeface="Comic Sans MS" panose="030F0702030302020204" pitchFamily="66" charset="0"/>
              </a:rPr>
            </a:br>
            <a:br>
              <a:rPr lang="en-US" sz="2400" dirty="0">
                <a:solidFill>
                  <a:schemeClr val="bg1"/>
                </a:solidFill>
                <a:latin typeface="Comic Sans MS" panose="030F0702030302020204" pitchFamily="66" charset="0"/>
              </a:rPr>
            </a:br>
            <a:r>
              <a:rPr lang="en-US" sz="2400" dirty="0">
                <a:solidFill>
                  <a:schemeClr val="bg1"/>
                </a:solidFill>
                <a:latin typeface="Comic Sans MS" panose="030F0702030302020204" pitchFamily="66" charset="0"/>
              </a:rPr>
              <a:t>This policy has been put in place to aid the improvement of the wellbeing of individuals who need to be cared and supported for. Also for the careers who need support, and to aid the transformation of social services in Wales.</a:t>
            </a:r>
            <a:br>
              <a:rPr lang="en-US" sz="2400" dirty="0">
                <a:solidFill>
                  <a:schemeClr val="bg1"/>
                </a:solidFill>
                <a:latin typeface="Comic Sans MS" panose="030F0702030302020204" pitchFamily="66" charset="0"/>
              </a:rPr>
            </a:br>
            <a:br>
              <a:rPr lang="en-US" sz="2400" dirty="0">
                <a:solidFill>
                  <a:schemeClr val="bg1"/>
                </a:solidFill>
                <a:latin typeface="Comic Sans MS" panose="030F0702030302020204" pitchFamily="66" charset="0"/>
              </a:rPr>
            </a:br>
            <a:r>
              <a:rPr lang="en-GB" sz="2400" dirty="0">
                <a:solidFill>
                  <a:schemeClr val="bg1"/>
                </a:solidFill>
                <a:latin typeface="Comic Sans MS" panose="030F0702030302020204" pitchFamily="66" charset="0"/>
              </a:rPr>
              <a:t>The Central values of the Act are:</a:t>
            </a:r>
            <a:br>
              <a:rPr lang="en-GB" sz="2400" dirty="0">
                <a:solidFill>
                  <a:schemeClr val="bg1"/>
                </a:solidFill>
                <a:latin typeface="Comic Sans MS" panose="030F0702030302020204" pitchFamily="66" charset="0"/>
              </a:rPr>
            </a:br>
            <a:br>
              <a:rPr lang="en-GB" sz="2400" dirty="0">
                <a:solidFill>
                  <a:schemeClr val="bg1"/>
                </a:solidFill>
                <a:latin typeface="Comic Sans MS" panose="030F0702030302020204" pitchFamily="66" charset="0"/>
              </a:rPr>
            </a:br>
            <a:r>
              <a:rPr lang="en-GB" sz="2400" dirty="0">
                <a:solidFill>
                  <a:schemeClr val="bg1"/>
                </a:solidFill>
                <a:latin typeface="Comic Sans MS" panose="030F0702030302020204" pitchFamily="66" charset="0"/>
              </a:rPr>
              <a:t>Voice and control</a:t>
            </a:r>
            <a:br>
              <a:rPr lang="en-GB" sz="2400" dirty="0">
                <a:solidFill>
                  <a:schemeClr val="bg1"/>
                </a:solidFill>
                <a:latin typeface="Comic Sans MS" panose="030F0702030302020204" pitchFamily="66" charset="0"/>
              </a:rPr>
            </a:br>
            <a:br>
              <a:rPr lang="en-GB" sz="2400" dirty="0">
                <a:solidFill>
                  <a:schemeClr val="bg1"/>
                </a:solidFill>
                <a:latin typeface="Comic Sans MS" panose="030F0702030302020204" pitchFamily="66" charset="0"/>
              </a:rPr>
            </a:br>
            <a:r>
              <a:rPr lang="en-GB" sz="2400" dirty="0">
                <a:solidFill>
                  <a:schemeClr val="bg1"/>
                </a:solidFill>
                <a:latin typeface="Comic Sans MS" panose="030F0702030302020204" pitchFamily="66" charset="0"/>
              </a:rPr>
              <a:t>Prevention and early intervention </a:t>
            </a:r>
            <a:br>
              <a:rPr lang="en-GB" sz="2400" dirty="0">
                <a:solidFill>
                  <a:schemeClr val="bg1"/>
                </a:solidFill>
                <a:latin typeface="Comic Sans MS" panose="030F0702030302020204" pitchFamily="66" charset="0"/>
              </a:rPr>
            </a:br>
            <a:br>
              <a:rPr lang="en-GB" sz="2400" dirty="0">
                <a:solidFill>
                  <a:schemeClr val="bg1"/>
                </a:solidFill>
                <a:latin typeface="Comic Sans MS" panose="030F0702030302020204" pitchFamily="66" charset="0"/>
              </a:rPr>
            </a:br>
            <a:r>
              <a:rPr lang="en-GB" sz="2400" dirty="0">
                <a:solidFill>
                  <a:schemeClr val="bg1"/>
                </a:solidFill>
                <a:latin typeface="Comic Sans MS" panose="030F0702030302020204" pitchFamily="66" charset="0"/>
              </a:rPr>
              <a:t>Wellbeing</a:t>
            </a:r>
            <a:br>
              <a:rPr lang="en-GB" sz="2400" dirty="0">
                <a:solidFill>
                  <a:schemeClr val="bg1"/>
                </a:solidFill>
                <a:latin typeface="Comic Sans MS" panose="030F0702030302020204" pitchFamily="66" charset="0"/>
              </a:rPr>
            </a:br>
            <a:br>
              <a:rPr lang="en-GB" sz="2400" dirty="0">
                <a:solidFill>
                  <a:schemeClr val="bg1"/>
                </a:solidFill>
                <a:latin typeface="Comic Sans MS" panose="030F0702030302020204" pitchFamily="66" charset="0"/>
              </a:rPr>
            </a:br>
            <a:r>
              <a:rPr lang="en-GB" sz="2400" dirty="0">
                <a:solidFill>
                  <a:schemeClr val="bg1"/>
                </a:solidFill>
                <a:latin typeface="Comic Sans MS" panose="030F0702030302020204" pitchFamily="66" charset="0"/>
              </a:rPr>
              <a:t>Co-production </a:t>
            </a:r>
            <a:br>
              <a:rPr lang="en-US" sz="2400" dirty="0">
                <a:solidFill>
                  <a:schemeClr val="bg1"/>
                </a:solidFill>
                <a:latin typeface="Comic Sans MS" panose="030F0702030302020204" pitchFamily="66" charset="0"/>
              </a:rPr>
            </a:br>
            <a:r>
              <a:rPr lang="en-US" sz="2400" dirty="0">
                <a:solidFill>
                  <a:schemeClr val="bg1"/>
                </a:solidFill>
                <a:latin typeface="Comic Sans MS" panose="030F0702030302020204" pitchFamily="66" charset="0"/>
              </a:rPr>
              <a:t>                                                                                        (</a:t>
            </a:r>
            <a:r>
              <a:rPr lang="en-US" sz="2400" dirty="0" err="1">
                <a:solidFill>
                  <a:schemeClr val="bg1"/>
                </a:solidFill>
                <a:latin typeface="Comic Sans MS" panose="030F0702030302020204" pitchFamily="66" charset="0"/>
              </a:rPr>
              <a:t>Gov.wales</a:t>
            </a:r>
            <a:r>
              <a:rPr lang="en-US" sz="2400" dirty="0">
                <a:solidFill>
                  <a:schemeClr val="bg1"/>
                </a:solidFill>
                <a:latin typeface="Comic Sans MS" panose="030F0702030302020204" pitchFamily="66" charset="0"/>
              </a:rPr>
              <a:t>, 2014)</a:t>
            </a:r>
            <a:br>
              <a:rPr lang="en-US" sz="2400" dirty="0">
                <a:solidFill>
                  <a:schemeClr val="bg1"/>
                </a:solidFill>
                <a:latin typeface="Comic Sans MS" panose="030F0702030302020204" pitchFamily="66" charset="0"/>
              </a:rPr>
            </a:br>
            <a:r>
              <a:rPr lang="en-US" sz="2400" dirty="0">
                <a:solidFill>
                  <a:schemeClr val="bg1"/>
                </a:solidFill>
                <a:latin typeface="Comic Sans MS" panose="030F0702030302020204" pitchFamily="66" charset="0"/>
              </a:rPr>
              <a:t>                                                                             (</a:t>
            </a:r>
            <a:r>
              <a:rPr lang="en-US" sz="2400" dirty="0" err="1">
                <a:solidFill>
                  <a:schemeClr val="bg1"/>
                </a:solidFill>
                <a:latin typeface="Comic Sans MS" panose="030F0702030302020204" pitchFamily="66" charset="0"/>
              </a:rPr>
              <a:t>Socialcare.wales</a:t>
            </a:r>
            <a:r>
              <a:rPr lang="en-US" sz="2400" dirty="0">
                <a:solidFill>
                  <a:schemeClr val="bg1"/>
                </a:solidFill>
                <a:latin typeface="Comic Sans MS" panose="030F0702030302020204" pitchFamily="66" charset="0"/>
              </a:rPr>
              <a:t>, 2017)</a:t>
            </a:r>
          </a:p>
        </p:txBody>
      </p:sp>
    </p:spTree>
    <p:extLst>
      <p:ext uri="{BB962C8B-B14F-4D97-AF65-F5344CB8AC3E}">
        <p14:creationId xmlns:p14="http://schemas.microsoft.com/office/powerpoint/2010/main" val="893866423"/>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Writing ">
            <a:extLst>
              <a:ext uri="{FF2B5EF4-FFF2-40B4-BE49-F238E27FC236}">
                <a16:creationId xmlns:a16="http://schemas.microsoft.com/office/drawing/2014/main" id="{CE1293AF-DFA5-4882-8DAC-72FBB3B37524}"/>
              </a:ext>
            </a:extLst>
          </p:cNvPr>
          <p:cNvPicPr>
            <a:picLocks noChangeAspect="1"/>
          </p:cNvPicPr>
          <p:nvPr/>
        </p:nvPicPr>
        <p:blipFill>
          <a:blip r:embed="rId2" cstate="email">
            <a:extLst>
              <a:ext uri="{BEBA8EAE-BF5A-486C-A8C5-ECC9F3942E4B}">
                <a14:imgProps xmlns:a14="http://schemas.microsoft.com/office/drawing/2010/main">
                  <a14:imgLayer r:embed="rId3">
                    <a14:imgEffect>
                      <a14:sharpenSoften amount="-60000"/>
                    </a14:imgEffect>
                    <a14:imgEffect>
                      <a14:brightnessContrast bright="-33000" contrast="40000"/>
                    </a14:imgEffect>
                  </a14:imgLayer>
                </a14:imgProps>
              </a:ex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0B417D1-E745-44E0-B2CA-BB184EC46CFC}"/>
              </a:ext>
            </a:extLst>
          </p:cNvPr>
          <p:cNvSpPr>
            <a:spLocks noGrp="1"/>
          </p:cNvSpPr>
          <p:nvPr>
            <p:ph type="title"/>
          </p:nvPr>
        </p:nvSpPr>
        <p:spPr bwMode="white">
          <a:xfrm>
            <a:off x="333374" y="3825024"/>
            <a:ext cx="11391499" cy="2096880"/>
          </a:xfrm>
        </p:spPr>
        <p:txBody>
          <a:bodyPr>
            <a:noAutofit/>
          </a:bodyPr>
          <a:lstStyle/>
          <a:p>
            <a:pPr algn="ctr">
              <a:lnSpc>
                <a:spcPct val="50000"/>
              </a:lnSpc>
            </a:pPr>
            <a:r>
              <a:rPr lang="en-US" sz="16600" dirty="0">
                <a:solidFill>
                  <a:prstClr val="white"/>
                </a:solidFill>
                <a:latin typeface="Edwardian Script ITC" panose="030303020407070D0804" pitchFamily="66" charset="0"/>
              </a:rPr>
              <a:t>     </a:t>
            </a:r>
            <a:endParaRPr lang="en-US" dirty="0"/>
          </a:p>
        </p:txBody>
      </p:sp>
      <p:sp>
        <p:nvSpPr>
          <p:cNvPr id="3" name="Content Placeholder 2">
            <a:extLst>
              <a:ext uri="{FF2B5EF4-FFF2-40B4-BE49-F238E27FC236}">
                <a16:creationId xmlns:a16="http://schemas.microsoft.com/office/drawing/2014/main" id="{77A69C07-E345-4689-9860-2FCD3A595308}"/>
              </a:ext>
            </a:extLst>
          </p:cNvPr>
          <p:cNvSpPr>
            <a:spLocks noGrp="1"/>
          </p:cNvSpPr>
          <p:nvPr>
            <p:ph idx="1"/>
          </p:nvPr>
        </p:nvSpPr>
        <p:spPr>
          <a:xfrm>
            <a:off x="2114149" y="5927196"/>
            <a:ext cx="9486900" cy="474294"/>
          </a:xfrm>
        </p:spPr>
        <p:txBody>
          <a:bodyPr>
            <a:normAutofit lnSpcReduction="10000"/>
          </a:bodyPr>
          <a:lstStyle/>
          <a:p>
            <a:pPr marL="0" lvl="0" indent="0">
              <a:buNone/>
            </a:pPr>
            <a:endParaRPr lang="en-US" dirty="0"/>
          </a:p>
        </p:txBody>
      </p:sp>
      <p:sp>
        <p:nvSpPr>
          <p:cNvPr id="5" name="TextBox 4">
            <a:extLst>
              <a:ext uri="{FF2B5EF4-FFF2-40B4-BE49-F238E27FC236}">
                <a16:creationId xmlns:a16="http://schemas.microsoft.com/office/drawing/2014/main" id="{567E5E50-52F2-4609-973D-72AC5D2BDBCF}"/>
              </a:ext>
            </a:extLst>
          </p:cNvPr>
          <p:cNvSpPr txBox="1"/>
          <p:nvPr/>
        </p:nvSpPr>
        <p:spPr>
          <a:xfrm>
            <a:off x="1481329" y="1919432"/>
            <a:ext cx="9838944" cy="3046988"/>
          </a:xfrm>
          <a:prstGeom prst="rect">
            <a:avLst/>
          </a:prstGeom>
          <a:noFill/>
        </p:spPr>
        <p:txBody>
          <a:bodyPr wrap="square" rtlCol="0">
            <a:spAutoFit/>
          </a:bodyPr>
          <a:lstStyle/>
          <a:p>
            <a:pPr algn="just"/>
            <a:r>
              <a:rPr lang="en-GB" sz="2400" dirty="0">
                <a:solidFill>
                  <a:schemeClr val="bg1"/>
                </a:solidFill>
                <a:latin typeface="Comic Sans MS" panose="030F0702030302020204" pitchFamily="66" charset="0"/>
              </a:rPr>
              <a:t>“As social beings, the capacity to form and maintain relationships is essential to us and how we function within society. It is a key component to being mentally healthy, and having a positive sense of wellbeing.”</a:t>
            </a:r>
          </a:p>
          <a:p>
            <a:pPr algn="just"/>
            <a:endParaRPr lang="en-GB" sz="2400" dirty="0">
              <a:solidFill>
                <a:schemeClr val="bg1"/>
              </a:solidFill>
              <a:latin typeface="Comic Sans MS" panose="030F0702030302020204" pitchFamily="66" charset="0"/>
            </a:endParaRPr>
          </a:p>
          <a:p>
            <a:pPr algn="just"/>
            <a:endParaRPr lang="en-GB" sz="2400" dirty="0">
              <a:solidFill>
                <a:schemeClr val="bg1"/>
              </a:solidFill>
              <a:latin typeface="Comic Sans MS" panose="030F0702030302020204" pitchFamily="66" charset="0"/>
            </a:endParaRPr>
          </a:p>
          <a:p>
            <a:pPr algn="just"/>
            <a:endParaRPr lang="en-GB" sz="2400" dirty="0">
              <a:solidFill>
                <a:schemeClr val="bg1"/>
              </a:solidFill>
              <a:latin typeface="Comic Sans MS" panose="030F0702030302020204" pitchFamily="66" charset="0"/>
            </a:endParaRPr>
          </a:p>
          <a:p>
            <a:pPr algn="just"/>
            <a:r>
              <a:rPr lang="en-GB" sz="2400" dirty="0">
                <a:solidFill>
                  <a:schemeClr val="bg1"/>
                </a:solidFill>
                <a:latin typeface="Comic Sans MS" panose="030F0702030302020204" pitchFamily="66" charset="0"/>
              </a:rPr>
              <a:t>                                                      (Mental Health Foundation, 2016)</a:t>
            </a:r>
          </a:p>
        </p:txBody>
      </p:sp>
    </p:spTree>
    <p:extLst>
      <p:ext uri="{BB962C8B-B14F-4D97-AF65-F5344CB8AC3E}">
        <p14:creationId xmlns:p14="http://schemas.microsoft.com/office/powerpoint/2010/main" val="1701580012"/>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reams">
            <a:extLst>
              <a:ext uri="{FF2B5EF4-FFF2-40B4-BE49-F238E27FC236}">
                <a16:creationId xmlns:a16="http://schemas.microsoft.com/office/drawing/2014/main" id="{FBA77B1F-F15D-4541-9550-8F9BFE15D5DF}"/>
              </a:ext>
            </a:extLst>
          </p:cNvPr>
          <p:cNvPicPr>
            <a:picLocks noChangeAspect="1"/>
          </p:cNvPicPr>
          <p:nvPr/>
        </p:nvPicPr>
        <p:blipFill>
          <a:blip r:embed="rId2" cstate="email">
            <a:extLst>
              <a:ext uri="{BEBA8EAE-BF5A-486C-A8C5-ECC9F3942E4B}">
                <a14:imgProps xmlns:a14="http://schemas.microsoft.com/office/drawing/2010/main">
                  <a14:imgLayer r:embed="rId3">
                    <a14:imgEffect>
                      <a14:saturation sat="176000"/>
                    </a14:imgEffect>
                    <a14:imgEffect>
                      <a14:brightnessContrast bright="-54000"/>
                    </a14:imgEffect>
                  </a14:imgLayer>
                </a14:imgProps>
              </a:ex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3717DA3-FFE1-46D9-B7C8-009877ACD7EB}"/>
              </a:ext>
            </a:extLst>
          </p:cNvPr>
          <p:cNvSpPr>
            <a:spLocks noGrp="1"/>
          </p:cNvSpPr>
          <p:nvPr>
            <p:ph type="title"/>
          </p:nvPr>
        </p:nvSpPr>
        <p:spPr bwMode="white">
          <a:xfrm>
            <a:off x="745877" y="95249"/>
            <a:ext cx="10588873" cy="3011365"/>
          </a:xfrm>
        </p:spPr>
        <p:txBody>
          <a:bodyPr/>
          <a:lstStyle/>
          <a:p>
            <a:pPr>
              <a:lnSpc>
                <a:spcPct val="100000"/>
              </a:lnSpc>
            </a:pPr>
            <a:br>
              <a:rPr lang="en-US" sz="7200" dirty="0">
                <a:solidFill>
                  <a:prstClr val="white"/>
                </a:solidFill>
                <a:latin typeface="Gill Sans MT" panose="020B0502020104020203" pitchFamily="34" charset="0"/>
                <a:ea typeface="+mn-ea"/>
                <a:cs typeface="+mn-cs"/>
              </a:rPr>
            </a:br>
            <a:r>
              <a:rPr lang="en-US" sz="4800" dirty="0">
                <a:solidFill>
                  <a:prstClr val="white"/>
                </a:solidFill>
                <a:latin typeface="Gill Sans MT" panose="020B0502020104020203" pitchFamily="34" charset="0"/>
                <a:ea typeface="+mn-ea"/>
                <a:cs typeface="+mn-cs"/>
              </a:rPr>
              <a:t>. </a:t>
            </a:r>
            <a:endParaRPr lang="en-US" dirty="0"/>
          </a:p>
        </p:txBody>
      </p:sp>
      <p:sp>
        <p:nvSpPr>
          <p:cNvPr id="3" name="Content Placeholder 2">
            <a:extLst>
              <a:ext uri="{FF2B5EF4-FFF2-40B4-BE49-F238E27FC236}">
                <a16:creationId xmlns:a16="http://schemas.microsoft.com/office/drawing/2014/main" id="{121AC3DE-209D-4963-8757-B53F9DC22DB3}"/>
              </a:ext>
            </a:extLst>
          </p:cNvPr>
          <p:cNvSpPr>
            <a:spLocks noGrp="1"/>
          </p:cNvSpPr>
          <p:nvPr>
            <p:ph sz="quarter" idx="13"/>
          </p:nvPr>
        </p:nvSpPr>
        <p:spPr bwMode="white">
          <a:xfrm>
            <a:off x="1343025" y="6107259"/>
            <a:ext cx="9505950" cy="365125"/>
          </a:xfrm>
        </p:spPr>
        <p:txBody>
          <a:bodyPr/>
          <a:lstStyle/>
          <a:p>
            <a:pPr lvl="0" algn="ctr"/>
            <a:endParaRPr lang="en-US" dirty="0">
              <a:solidFill>
                <a:prstClr val="white"/>
              </a:solidFill>
            </a:endParaRPr>
          </a:p>
          <a:p>
            <a:pPr algn="ctr"/>
            <a:endParaRPr lang="en-US" dirty="0"/>
          </a:p>
        </p:txBody>
      </p:sp>
      <p:sp>
        <p:nvSpPr>
          <p:cNvPr id="7" name="Title 1">
            <a:extLst>
              <a:ext uri="{FF2B5EF4-FFF2-40B4-BE49-F238E27FC236}">
                <a16:creationId xmlns:a16="http://schemas.microsoft.com/office/drawing/2014/main" id="{3D7EC4A0-7CEB-FF45-B9FA-1E685F660C7E}"/>
              </a:ext>
            </a:extLst>
          </p:cNvPr>
          <p:cNvSpPr txBox="1">
            <a:spLocks/>
          </p:cNvSpPr>
          <p:nvPr/>
        </p:nvSpPr>
        <p:spPr bwMode="white">
          <a:xfrm>
            <a:off x="4079222" y="1068882"/>
            <a:ext cx="10588873" cy="1486869"/>
          </a:xfrm>
          <a:prstGeom prst="rect">
            <a:avLst/>
          </a:prstGeom>
        </p:spPr>
        <p:txBody>
          <a:bodyPr vert="horz" lIns="91440" tIns="45720" rIns="91440" bIns="45720" rtlCol="0" anchor="t"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endParaRPr lang="en-US" dirty="0"/>
          </a:p>
        </p:txBody>
      </p:sp>
      <p:sp>
        <p:nvSpPr>
          <p:cNvPr id="5" name="TextBox 4">
            <a:extLst>
              <a:ext uri="{FF2B5EF4-FFF2-40B4-BE49-F238E27FC236}">
                <a16:creationId xmlns:a16="http://schemas.microsoft.com/office/drawing/2014/main" id="{A88CE5BC-6C7B-44AB-A804-A068647D16BF}"/>
              </a:ext>
            </a:extLst>
          </p:cNvPr>
          <p:cNvSpPr txBox="1"/>
          <p:nvPr/>
        </p:nvSpPr>
        <p:spPr>
          <a:xfrm>
            <a:off x="370764" y="95249"/>
            <a:ext cx="11450472" cy="6740307"/>
          </a:xfrm>
          <a:prstGeom prst="rect">
            <a:avLst/>
          </a:prstGeom>
          <a:noFill/>
        </p:spPr>
        <p:txBody>
          <a:bodyPr wrap="square" rtlCol="0">
            <a:spAutoFit/>
          </a:bodyPr>
          <a:lstStyle/>
          <a:p>
            <a:r>
              <a:rPr lang="en-GB" sz="2400" b="1" u="sng" dirty="0">
                <a:solidFill>
                  <a:schemeClr val="bg1"/>
                </a:solidFill>
                <a:latin typeface="Comic Sans MS" panose="030F0702030302020204" pitchFamily="66" charset="0"/>
              </a:rPr>
              <a:t>The Equality Act 2010</a:t>
            </a:r>
          </a:p>
          <a:p>
            <a:endParaRPr lang="en-GB" sz="2400" dirty="0">
              <a:solidFill>
                <a:schemeClr val="bg1"/>
              </a:solidFill>
              <a:latin typeface="Comic Sans MS" panose="030F0702030302020204" pitchFamily="66" charset="0"/>
            </a:endParaRPr>
          </a:p>
          <a:p>
            <a:r>
              <a:rPr lang="en-GB" sz="2400" dirty="0">
                <a:solidFill>
                  <a:schemeClr val="bg1"/>
                </a:solidFill>
                <a:latin typeface="Comic Sans MS" panose="030F0702030302020204" pitchFamily="66" charset="0"/>
              </a:rPr>
              <a:t>Alteration of over 116 separate sections from legislation. The legal charter preserved peoples privileges and develop equality and prospects for every individual. </a:t>
            </a:r>
          </a:p>
          <a:p>
            <a:r>
              <a:rPr lang="en-GB" sz="2400" dirty="0">
                <a:solidFill>
                  <a:schemeClr val="bg1"/>
                </a:solidFill>
                <a:latin typeface="Comic Sans MS" panose="030F0702030302020204" pitchFamily="66" charset="0"/>
              </a:rPr>
              <a:t>                        The act has 9 shielded characteristics: </a:t>
            </a:r>
          </a:p>
          <a:p>
            <a:pPr algn="ctr"/>
            <a:r>
              <a:rPr lang="en-GB" sz="2400" dirty="0">
                <a:solidFill>
                  <a:schemeClr val="bg1"/>
                </a:solidFill>
                <a:latin typeface="Comic Sans MS" panose="030F0702030302020204" pitchFamily="66" charset="0"/>
              </a:rPr>
              <a:t>Sex</a:t>
            </a:r>
          </a:p>
          <a:p>
            <a:pPr algn="ctr"/>
            <a:r>
              <a:rPr lang="en-GB" sz="2400" dirty="0">
                <a:solidFill>
                  <a:schemeClr val="bg1"/>
                </a:solidFill>
                <a:latin typeface="Comic Sans MS" panose="030F0702030302020204" pitchFamily="66" charset="0"/>
              </a:rPr>
              <a:t>  Race                                                 Sexual orientation</a:t>
            </a:r>
          </a:p>
          <a:p>
            <a:pPr algn="ctr"/>
            <a:r>
              <a:rPr lang="en-GB" sz="2400" dirty="0">
                <a:solidFill>
                  <a:schemeClr val="bg1"/>
                </a:solidFill>
                <a:latin typeface="Comic Sans MS" panose="030F0702030302020204" pitchFamily="66" charset="0"/>
              </a:rPr>
              <a:t>Pregnancy &amp; Maternity                    Marriage or civil partnership</a:t>
            </a:r>
          </a:p>
          <a:p>
            <a:pPr algn="ctr"/>
            <a:r>
              <a:rPr lang="en-GB" sz="2400" dirty="0">
                <a:solidFill>
                  <a:schemeClr val="bg1"/>
                </a:solidFill>
                <a:latin typeface="Comic Sans MS" panose="030F0702030302020204" pitchFamily="66" charset="0"/>
              </a:rPr>
              <a:t>   Age                                             Gender reassignment</a:t>
            </a:r>
          </a:p>
          <a:p>
            <a:pPr algn="ctr"/>
            <a:r>
              <a:rPr lang="en-GB" sz="2400" dirty="0">
                <a:solidFill>
                  <a:schemeClr val="bg1"/>
                </a:solidFill>
                <a:latin typeface="Comic Sans MS" panose="030F0702030302020204" pitchFamily="66" charset="0"/>
              </a:rPr>
              <a:t>Disability                                           Belief or Religion.</a:t>
            </a:r>
          </a:p>
          <a:p>
            <a:endParaRPr lang="en-GB" sz="2400" dirty="0">
              <a:solidFill>
                <a:schemeClr val="bg1"/>
              </a:solidFill>
              <a:latin typeface="Comic Sans MS" panose="030F0702030302020204" pitchFamily="66" charset="0"/>
            </a:endParaRPr>
          </a:p>
          <a:p>
            <a:r>
              <a:rPr lang="en-GB" sz="2400" dirty="0">
                <a:solidFill>
                  <a:schemeClr val="bg1"/>
                </a:solidFill>
                <a:latin typeface="Comic Sans MS" panose="030F0702030302020204" pitchFamily="66" charset="0"/>
              </a:rPr>
              <a:t>The act obliges public bodies to anticipate how their rulings and polices affect people with several protected characteristics. They must have suitable verification.</a:t>
            </a:r>
          </a:p>
          <a:p>
            <a:endParaRPr lang="en-GB" sz="2400" dirty="0">
              <a:solidFill>
                <a:schemeClr val="bg1"/>
              </a:solidFill>
              <a:latin typeface="Comic Sans MS" panose="030F0702030302020204" pitchFamily="66" charset="0"/>
            </a:endParaRPr>
          </a:p>
          <a:p>
            <a:r>
              <a:rPr lang="en-GB" sz="2400" dirty="0">
                <a:solidFill>
                  <a:schemeClr val="bg1"/>
                </a:solidFill>
                <a:latin typeface="Comic Sans MS" panose="030F0702030302020204" pitchFamily="66" charset="0"/>
              </a:rPr>
              <a:t>                                                                         (Equalityhumanrights.com, 2018)</a:t>
            </a:r>
          </a:p>
          <a:p>
            <a:endParaRPr lang="en-GB" sz="24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3197869131"/>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Road between the Trees">
            <a:extLst>
              <a:ext uri="{FF2B5EF4-FFF2-40B4-BE49-F238E27FC236}">
                <a16:creationId xmlns:a16="http://schemas.microsoft.com/office/drawing/2014/main" id="{3B56E8F1-79AE-4137-818D-2C937FFB0469}"/>
              </a:ext>
            </a:extLst>
          </p:cNvPr>
          <p:cNvPicPr>
            <a:picLocks noChangeAspect="1"/>
          </p:cNvPicPr>
          <p:nvPr/>
        </p:nvPicPr>
        <p:blipFill>
          <a:blip r:embed="rId2">
            <a:extLst>
              <a:ext uri="{BEBA8EAE-BF5A-486C-A8C5-ECC9F3942E4B}">
                <a14:imgProps xmlns:a14="http://schemas.microsoft.com/office/drawing/2010/main">
                  <a14:imgLayer r:embed="rId3">
                    <a14:imgEffect>
                      <a14:saturation sat="122000"/>
                    </a14:imgEffect>
                    <a14:imgEffect>
                      <a14:brightnessContrast bright="-44000" contrast="20000"/>
                    </a14:imgEffect>
                  </a14:imgLayer>
                </a14:imgProps>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75CC88-ABDE-423F-B53E-99B1AFAE300D}"/>
              </a:ext>
            </a:extLst>
          </p:cNvPr>
          <p:cNvSpPr>
            <a:spLocks noGrp="1"/>
          </p:cNvSpPr>
          <p:nvPr>
            <p:ph type="title"/>
          </p:nvPr>
        </p:nvSpPr>
        <p:spPr bwMode="white">
          <a:xfrm>
            <a:off x="607831" y="322729"/>
            <a:ext cx="11014435" cy="6078071"/>
          </a:xfrm>
        </p:spPr>
        <p:txBody>
          <a:bodyPr>
            <a:normAutofit/>
          </a:bodyPr>
          <a:lstStyle/>
          <a:p>
            <a:pPr algn="l"/>
            <a:r>
              <a:rPr lang="en-US" sz="2400" b="1" u="sng" dirty="0">
                <a:solidFill>
                  <a:schemeClr val="bg1"/>
                </a:solidFill>
                <a:latin typeface="Comic Sans MS" panose="030F0702030302020204" pitchFamily="66" charset="0"/>
              </a:rPr>
              <a:t>Wellbeing of Future Generations (Wales) Act 2015</a:t>
            </a:r>
            <a:br>
              <a:rPr lang="en-US" sz="2400" b="1" u="sng" dirty="0">
                <a:solidFill>
                  <a:schemeClr val="bg1"/>
                </a:solidFill>
                <a:latin typeface="Comic Sans MS" panose="030F0702030302020204" pitchFamily="66" charset="0"/>
              </a:rPr>
            </a:br>
            <a:br>
              <a:rPr lang="en-US" sz="2400" b="1" u="sng" dirty="0">
                <a:solidFill>
                  <a:schemeClr val="bg1"/>
                </a:solidFill>
                <a:latin typeface="Comic Sans MS" panose="030F0702030302020204" pitchFamily="66" charset="0"/>
              </a:rPr>
            </a:br>
            <a:r>
              <a:rPr lang="en-US" sz="2400" dirty="0">
                <a:solidFill>
                  <a:schemeClr val="bg1"/>
                </a:solidFill>
                <a:latin typeface="Comic Sans MS" panose="030F0702030302020204" pitchFamily="66" charset="0"/>
              </a:rPr>
              <a:t>It aims to improve the Economic, Cultural, Social and Environmental Wellbeing of Wales.</a:t>
            </a:r>
            <a:br>
              <a:rPr lang="en-US" sz="2400" dirty="0">
                <a:solidFill>
                  <a:schemeClr val="bg1"/>
                </a:solidFill>
                <a:latin typeface="Comic Sans MS" panose="030F0702030302020204" pitchFamily="66" charset="0"/>
              </a:rPr>
            </a:br>
            <a:br>
              <a:rPr lang="en-US" sz="2400" dirty="0">
                <a:solidFill>
                  <a:schemeClr val="bg1"/>
                </a:solidFill>
                <a:latin typeface="Comic Sans MS" panose="030F0702030302020204" pitchFamily="66" charset="0"/>
              </a:rPr>
            </a:br>
            <a:r>
              <a:rPr lang="en-US" sz="2400" dirty="0">
                <a:solidFill>
                  <a:schemeClr val="bg1"/>
                </a:solidFill>
                <a:latin typeface="Comic Sans MS" panose="030F0702030302020204" pitchFamily="66" charset="0"/>
              </a:rPr>
              <a:t>It shall make Public Bodies within the act consider not only the present times but the long-term future. </a:t>
            </a:r>
            <a:br>
              <a:rPr lang="en-US" sz="2400" dirty="0">
                <a:solidFill>
                  <a:schemeClr val="bg1"/>
                </a:solidFill>
                <a:latin typeface="Comic Sans MS" panose="030F0702030302020204" pitchFamily="66" charset="0"/>
              </a:rPr>
            </a:br>
            <a:br>
              <a:rPr lang="en-US" sz="2400" dirty="0">
                <a:solidFill>
                  <a:schemeClr val="bg1"/>
                </a:solidFill>
                <a:latin typeface="Comic Sans MS" panose="030F0702030302020204" pitchFamily="66" charset="0"/>
              </a:rPr>
            </a:br>
            <a:r>
              <a:rPr lang="en-US" sz="2400" dirty="0">
                <a:solidFill>
                  <a:schemeClr val="bg1"/>
                </a:solidFill>
                <a:latin typeface="Comic Sans MS" panose="030F0702030302020204" pitchFamily="66" charset="0"/>
              </a:rPr>
              <a:t>Wales is fronting numerous challenges such as: </a:t>
            </a:r>
            <a:br>
              <a:rPr lang="en-US" sz="2400" dirty="0">
                <a:solidFill>
                  <a:schemeClr val="bg1"/>
                </a:solidFill>
                <a:latin typeface="Comic Sans MS" panose="030F0702030302020204" pitchFamily="66" charset="0"/>
              </a:rPr>
            </a:br>
            <a:r>
              <a:rPr lang="en-US" sz="2400" dirty="0">
                <a:solidFill>
                  <a:schemeClr val="bg1"/>
                </a:solidFill>
                <a:latin typeface="Comic Sans MS" panose="030F0702030302020204" pitchFamily="66" charset="0"/>
              </a:rPr>
              <a:t>                           poverty                                           growth</a:t>
            </a:r>
            <a:br>
              <a:rPr lang="en-US" sz="2400" dirty="0">
                <a:solidFill>
                  <a:schemeClr val="bg1"/>
                </a:solidFill>
                <a:latin typeface="Comic Sans MS" panose="030F0702030302020204" pitchFamily="66" charset="0"/>
              </a:rPr>
            </a:br>
            <a:r>
              <a:rPr lang="en-US" sz="2400" dirty="0">
                <a:solidFill>
                  <a:schemeClr val="bg1"/>
                </a:solidFill>
                <a:latin typeface="Comic Sans MS" panose="030F0702030302020204" pitchFamily="66" charset="0"/>
              </a:rPr>
              <a:t>                   health inequalities                             climate change</a:t>
            </a:r>
            <a:br>
              <a:rPr lang="en-US" sz="2400" dirty="0">
                <a:solidFill>
                  <a:schemeClr val="bg1"/>
                </a:solidFill>
                <a:latin typeface="Comic Sans MS" panose="030F0702030302020204" pitchFamily="66" charset="0"/>
              </a:rPr>
            </a:br>
            <a:br>
              <a:rPr lang="en-US" sz="2400" dirty="0">
                <a:solidFill>
                  <a:schemeClr val="bg1"/>
                </a:solidFill>
                <a:latin typeface="Comic Sans MS" panose="030F0702030302020204" pitchFamily="66" charset="0"/>
              </a:rPr>
            </a:br>
            <a:r>
              <a:rPr lang="en-US" sz="2400" dirty="0">
                <a:solidFill>
                  <a:schemeClr val="bg1"/>
                </a:solidFill>
                <a:latin typeface="Comic Sans MS" panose="030F0702030302020204" pitchFamily="66" charset="0"/>
              </a:rPr>
              <a:t>To confront these implications everyone needs to work harmoniously to ensure our current generation have a improved quality of life. Therefore also thinking of future generations, and how todays decisions can impact the generations in the long-term.</a:t>
            </a:r>
            <a:br>
              <a:rPr lang="en-US" sz="2400" dirty="0">
                <a:solidFill>
                  <a:schemeClr val="bg1"/>
                </a:solidFill>
                <a:latin typeface="Comic Sans MS" panose="030F0702030302020204" pitchFamily="66" charset="0"/>
              </a:rPr>
            </a:br>
            <a:br>
              <a:rPr lang="en-US" sz="2400" dirty="0">
                <a:solidFill>
                  <a:schemeClr val="bg1"/>
                </a:solidFill>
                <a:latin typeface="Comic Sans MS" panose="030F0702030302020204" pitchFamily="66" charset="0"/>
              </a:rPr>
            </a:br>
            <a:r>
              <a:rPr lang="en-US" sz="2400" dirty="0">
                <a:solidFill>
                  <a:schemeClr val="bg1"/>
                </a:solidFill>
                <a:latin typeface="Comic Sans MS" panose="030F0702030302020204" pitchFamily="66" charset="0"/>
              </a:rPr>
              <a:t>                                                                                            (</a:t>
            </a:r>
            <a:r>
              <a:rPr lang="en-US" sz="2400" dirty="0" err="1">
                <a:solidFill>
                  <a:schemeClr val="bg1"/>
                </a:solidFill>
                <a:latin typeface="Comic Sans MS" panose="030F0702030302020204" pitchFamily="66" charset="0"/>
              </a:rPr>
              <a:t>Gov.wales</a:t>
            </a:r>
            <a:r>
              <a:rPr lang="en-US" sz="2400" dirty="0">
                <a:solidFill>
                  <a:schemeClr val="bg1"/>
                </a:solidFill>
                <a:latin typeface="Comic Sans MS" panose="030F0702030302020204" pitchFamily="66" charset="0"/>
              </a:rPr>
              <a:t>, 2015) </a:t>
            </a:r>
            <a:endParaRPr lang="en-US" sz="2400" b="1" u="sng"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3761375274"/>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Be Different">
            <a:extLst>
              <a:ext uri="{FF2B5EF4-FFF2-40B4-BE49-F238E27FC236}">
                <a16:creationId xmlns:a16="http://schemas.microsoft.com/office/drawing/2014/main" id="{4CEAC354-1EC4-4B1C-8785-9E71798AB077}"/>
              </a:ext>
            </a:extLst>
          </p:cNvPr>
          <p:cNvPicPr>
            <a:picLocks noChangeAspect="1"/>
          </p:cNvPicPr>
          <p:nvPr/>
        </p:nvPicPr>
        <p:blipFill>
          <a:blip r:embed="rId2" cstate="email">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310B3E69-F089-4A7C-8B08-289AF6C2E933}"/>
              </a:ext>
            </a:extLst>
          </p:cNvPr>
          <p:cNvSpPr>
            <a:spLocks noGrp="1"/>
          </p:cNvSpPr>
          <p:nvPr>
            <p:ph idx="1"/>
          </p:nvPr>
        </p:nvSpPr>
        <p:spPr/>
        <p:txBody>
          <a:bodyPr>
            <a:normAutofit/>
          </a:bodyPr>
          <a:lstStyle/>
          <a:p>
            <a:pPr marL="0" indent="0">
              <a:buNone/>
            </a:pPr>
            <a:r>
              <a:rPr lang="en-US" sz="2400" dirty="0">
                <a:solidFill>
                  <a:schemeClr val="bg1"/>
                </a:solidFill>
                <a:latin typeface="Comic Sans MS" panose="030F0702030302020204" pitchFamily="66" charset="0"/>
              </a:rPr>
              <a:t> (</a:t>
            </a:r>
            <a:r>
              <a:rPr lang="en-US" sz="2400" dirty="0" err="1">
                <a:solidFill>
                  <a:schemeClr val="bg1"/>
                </a:solidFill>
                <a:latin typeface="Comic Sans MS" panose="030F0702030302020204" pitchFamily="66" charset="0"/>
              </a:rPr>
              <a:t>Gov.wales</a:t>
            </a:r>
            <a:r>
              <a:rPr lang="en-US" sz="2400" dirty="0">
                <a:solidFill>
                  <a:schemeClr val="bg1"/>
                </a:solidFill>
                <a:latin typeface="Comic Sans MS" panose="030F0702030302020204" pitchFamily="66" charset="0"/>
              </a:rPr>
              <a:t>, 2015) </a:t>
            </a:r>
          </a:p>
        </p:txBody>
      </p:sp>
      <p:sp>
        <p:nvSpPr>
          <p:cNvPr id="2" name="Title 1">
            <a:extLst>
              <a:ext uri="{FF2B5EF4-FFF2-40B4-BE49-F238E27FC236}">
                <a16:creationId xmlns:a16="http://schemas.microsoft.com/office/drawing/2014/main" id="{0BA1B3B2-A10C-4D76-BB3E-0045C73F2C63}"/>
              </a:ext>
            </a:extLst>
          </p:cNvPr>
          <p:cNvSpPr>
            <a:spLocks noGrp="1"/>
          </p:cNvSpPr>
          <p:nvPr>
            <p:ph type="title"/>
          </p:nvPr>
        </p:nvSpPr>
        <p:spPr bwMode="white">
          <a:xfrm flipV="1">
            <a:off x="1028700" y="7131728"/>
            <a:ext cx="10515600" cy="756678"/>
          </a:xfrm>
        </p:spPr>
        <p:txBody>
          <a:bodyPr>
            <a:normAutofit fontScale="90000"/>
          </a:bodyPr>
          <a:lstStyle/>
          <a:p>
            <a:br>
              <a:rPr lang="en-US" b="1" dirty="0">
                <a:solidFill>
                  <a:prstClr val="white"/>
                </a:solidFill>
                <a:latin typeface="Cambria" panose="02040503050406030204" pitchFamily="18" charset="0"/>
                <a:ea typeface="Cambria" panose="02040503050406030204" pitchFamily="18" charset="0"/>
              </a:rPr>
            </a:br>
            <a:r>
              <a:rPr lang="en-US" sz="200" dirty="0">
                <a:solidFill>
                  <a:prstClr val="white"/>
                </a:solidFill>
                <a:latin typeface="Cambria" panose="02040503050406030204" pitchFamily="18" charset="0"/>
                <a:ea typeface="Cambria" panose="02040503050406030204" pitchFamily="18" charset="0"/>
              </a:rPr>
              <a:t> </a:t>
            </a:r>
            <a:br>
              <a:rPr lang="en-US" dirty="0">
                <a:solidFill>
                  <a:prstClr val="white"/>
                </a:solidFill>
                <a:latin typeface="Cambria" panose="02040503050406030204" pitchFamily="18" charset="0"/>
                <a:ea typeface="Cambria" panose="02040503050406030204" pitchFamily="18" charset="0"/>
              </a:rPr>
            </a:br>
            <a:endParaRPr lang="en-US" dirty="0"/>
          </a:p>
        </p:txBody>
      </p:sp>
      <p:sp>
        <p:nvSpPr>
          <p:cNvPr id="4" name="TextBox 3">
            <a:extLst>
              <a:ext uri="{FF2B5EF4-FFF2-40B4-BE49-F238E27FC236}">
                <a16:creationId xmlns:a16="http://schemas.microsoft.com/office/drawing/2014/main" id="{18150891-7343-46B8-9A5A-98EB77342634}"/>
              </a:ext>
            </a:extLst>
          </p:cNvPr>
          <p:cNvSpPr txBox="1"/>
          <p:nvPr/>
        </p:nvSpPr>
        <p:spPr>
          <a:xfrm>
            <a:off x="7679158" y="329184"/>
            <a:ext cx="4293767" cy="1200329"/>
          </a:xfrm>
          <a:prstGeom prst="rect">
            <a:avLst/>
          </a:prstGeom>
          <a:noFill/>
        </p:spPr>
        <p:txBody>
          <a:bodyPr wrap="square" rtlCol="0">
            <a:spAutoFit/>
          </a:bodyPr>
          <a:lstStyle/>
          <a:p>
            <a:r>
              <a:rPr lang="en-GB" sz="2400" dirty="0">
                <a:solidFill>
                  <a:schemeClr val="bg1"/>
                </a:solidFill>
                <a:latin typeface="Comic Sans MS" panose="030F0702030302020204" pitchFamily="66" charset="0"/>
              </a:rPr>
              <a:t>These are the seven Goals that have been created under the Act.</a:t>
            </a:r>
          </a:p>
        </p:txBody>
      </p:sp>
      <p:pic>
        <p:nvPicPr>
          <p:cNvPr id="5" name="Picture 4">
            <a:extLst>
              <a:ext uri="{FF2B5EF4-FFF2-40B4-BE49-F238E27FC236}">
                <a16:creationId xmlns:a16="http://schemas.microsoft.com/office/drawing/2014/main" id="{3C1F27BC-D596-49C3-99AC-954650527262}"/>
              </a:ext>
            </a:extLst>
          </p:cNvPr>
          <p:cNvPicPr>
            <a:picLocks noChangeAspect="1"/>
          </p:cNvPicPr>
          <p:nvPr/>
        </p:nvPicPr>
        <p:blipFill>
          <a:blip r:embed="rId4"/>
          <a:stretch>
            <a:fillRect/>
          </a:stretch>
        </p:blipFill>
        <p:spPr>
          <a:xfrm>
            <a:off x="381000" y="227213"/>
            <a:ext cx="7298159" cy="6411331"/>
          </a:xfrm>
          <a:prstGeom prst="rect">
            <a:avLst/>
          </a:prstGeom>
        </p:spPr>
      </p:pic>
    </p:spTree>
    <p:extLst>
      <p:ext uri="{BB962C8B-B14F-4D97-AF65-F5344CB8AC3E}">
        <p14:creationId xmlns:p14="http://schemas.microsoft.com/office/powerpoint/2010/main" val="3685660637"/>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urtle Journey ">
            <a:extLst>
              <a:ext uri="{FF2B5EF4-FFF2-40B4-BE49-F238E27FC236}">
                <a16:creationId xmlns:a16="http://schemas.microsoft.com/office/drawing/2014/main" id="{8B53DFA4-51A9-49E0-A7E1-C6D4BFDD0DF8}"/>
              </a:ext>
            </a:extLst>
          </p:cNvPr>
          <p:cNvPicPr>
            <a:picLocks noChangeAspect="1"/>
          </p:cNvPicPr>
          <p:nvPr/>
        </p:nvPicPr>
        <p:blipFill rotWithShape="1">
          <a:blip r:embed="rId2"/>
          <a:srcRect l="156"/>
          <a:stretch/>
        </p:blipFill>
        <p:spPr>
          <a:xfrm>
            <a:off x="-6000" y="0"/>
            <a:ext cx="12204000" cy="6875482"/>
          </a:xfrm>
          <a:prstGeom prst="rect">
            <a:avLst/>
          </a:prstGeom>
        </p:spPr>
      </p:pic>
      <p:sp>
        <p:nvSpPr>
          <p:cNvPr id="2" name="Title 1">
            <a:extLst>
              <a:ext uri="{FF2B5EF4-FFF2-40B4-BE49-F238E27FC236}">
                <a16:creationId xmlns:a16="http://schemas.microsoft.com/office/drawing/2014/main" id="{AA06F5BC-C327-4B84-98EC-949A3566C7BE}"/>
              </a:ext>
            </a:extLst>
          </p:cNvPr>
          <p:cNvSpPr>
            <a:spLocks noGrp="1"/>
          </p:cNvSpPr>
          <p:nvPr>
            <p:ph type="title"/>
          </p:nvPr>
        </p:nvSpPr>
        <p:spPr bwMode="white">
          <a:xfrm>
            <a:off x="6872972" y="628456"/>
            <a:ext cx="5110926" cy="4888276"/>
          </a:xfrm>
        </p:spPr>
        <p:txBody>
          <a:bodyPr>
            <a:normAutofit/>
          </a:bodyPr>
          <a:lstStyle/>
          <a:p>
            <a:pPr algn="l"/>
            <a:r>
              <a:rPr lang="en-US" sz="2400" dirty="0">
                <a:solidFill>
                  <a:schemeClr val="bg1"/>
                </a:solidFill>
                <a:latin typeface="Comic Sans MS" panose="030F0702030302020204" pitchFamily="66" charset="0"/>
              </a:rPr>
              <a:t>The act includes Public Bodies such as, Local health boards, Authorities, Welsh Ministers and Emergency Services.</a:t>
            </a:r>
            <a:br>
              <a:rPr lang="en-US" sz="2400" dirty="0">
                <a:solidFill>
                  <a:schemeClr val="bg1"/>
                </a:solidFill>
                <a:latin typeface="Comic Sans MS" panose="030F0702030302020204" pitchFamily="66" charset="0"/>
              </a:rPr>
            </a:br>
            <a:br>
              <a:rPr lang="en-US" sz="2400" dirty="0">
                <a:solidFill>
                  <a:schemeClr val="bg1"/>
                </a:solidFill>
                <a:latin typeface="Comic Sans MS" panose="030F0702030302020204" pitchFamily="66" charset="0"/>
              </a:rPr>
            </a:br>
            <a:r>
              <a:rPr lang="en-US" sz="2400" dirty="0">
                <a:solidFill>
                  <a:schemeClr val="bg1"/>
                </a:solidFill>
                <a:latin typeface="Comic Sans MS" panose="030F0702030302020204" pitchFamily="66" charset="0"/>
              </a:rPr>
              <a:t>It works by utilizing Sustainable Development and must adhere to a Wellbeing Duty.</a:t>
            </a:r>
            <a:br>
              <a:rPr lang="en-US" sz="2400" dirty="0">
                <a:solidFill>
                  <a:schemeClr val="bg1"/>
                </a:solidFill>
                <a:latin typeface="Comic Sans MS" panose="030F0702030302020204" pitchFamily="66" charset="0"/>
              </a:rPr>
            </a:br>
            <a:endParaRPr lang="en-US" sz="2400" dirty="0">
              <a:solidFill>
                <a:schemeClr val="bg1"/>
              </a:solidFill>
              <a:latin typeface="Comic Sans MS" panose="030F0702030302020204" pitchFamily="66" charset="0"/>
            </a:endParaRPr>
          </a:p>
        </p:txBody>
      </p:sp>
      <p:sp>
        <p:nvSpPr>
          <p:cNvPr id="3" name="Content Placeholder 2">
            <a:extLst>
              <a:ext uri="{FF2B5EF4-FFF2-40B4-BE49-F238E27FC236}">
                <a16:creationId xmlns:a16="http://schemas.microsoft.com/office/drawing/2014/main" id="{35C1DE2F-A945-4DE9-80C0-A8D4AF4C4AE1}"/>
              </a:ext>
            </a:extLst>
          </p:cNvPr>
          <p:cNvSpPr>
            <a:spLocks noGrp="1"/>
          </p:cNvSpPr>
          <p:nvPr>
            <p:ph idx="1"/>
          </p:nvPr>
        </p:nvSpPr>
        <p:spPr>
          <a:xfrm>
            <a:off x="5856311" y="6312920"/>
            <a:ext cx="9486900" cy="707048"/>
          </a:xfrm>
        </p:spPr>
        <p:txBody>
          <a:bodyPr/>
          <a:lstStyle/>
          <a:p>
            <a:pPr lvl="0"/>
            <a:r>
              <a:rPr lang="en-US" sz="2000" dirty="0">
                <a:solidFill>
                  <a:prstClr val="white"/>
                </a:solidFill>
              </a:rPr>
              <a:t> (</a:t>
            </a:r>
            <a:r>
              <a:rPr lang="en-US" sz="2000" dirty="0" err="1">
                <a:solidFill>
                  <a:prstClr val="white"/>
                </a:solidFill>
              </a:rPr>
              <a:t>Gov.wales</a:t>
            </a:r>
            <a:r>
              <a:rPr lang="en-US" sz="2000" dirty="0">
                <a:solidFill>
                  <a:prstClr val="white"/>
                </a:solidFill>
              </a:rPr>
              <a:t>, 2015)  </a:t>
            </a:r>
          </a:p>
          <a:p>
            <a:pPr marL="0" lvl="0" indent="0" algn="ctr">
              <a:buNone/>
            </a:pPr>
            <a:endParaRPr lang="en-US" sz="2000" dirty="0">
              <a:solidFill>
                <a:prstClr val="white"/>
              </a:solidFill>
            </a:endParaRPr>
          </a:p>
        </p:txBody>
      </p:sp>
      <p:pic>
        <p:nvPicPr>
          <p:cNvPr id="5" name="Picture 4">
            <a:extLst>
              <a:ext uri="{FF2B5EF4-FFF2-40B4-BE49-F238E27FC236}">
                <a16:creationId xmlns:a16="http://schemas.microsoft.com/office/drawing/2014/main" id="{B54FA096-2EA0-4831-BF0A-1F663FF8F74A}"/>
              </a:ext>
            </a:extLst>
          </p:cNvPr>
          <p:cNvPicPr>
            <a:picLocks noChangeAspect="1"/>
          </p:cNvPicPr>
          <p:nvPr/>
        </p:nvPicPr>
        <p:blipFill>
          <a:blip r:embed="rId3"/>
          <a:stretch>
            <a:fillRect/>
          </a:stretch>
        </p:blipFill>
        <p:spPr>
          <a:xfrm>
            <a:off x="208102" y="628456"/>
            <a:ext cx="6450768" cy="5056008"/>
          </a:xfrm>
          <a:prstGeom prst="rect">
            <a:avLst/>
          </a:prstGeom>
        </p:spPr>
      </p:pic>
    </p:spTree>
    <p:extLst>
      <p:ext uri="{BB962C8B-B14F-4D97-AF65-F5344CB8AC3E}">
        <p14:creationId xmlns:p14="http://schemas.microsoft.com/office/powerpoint/2010/main" val="1239384615"/>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AE306B-8EF0-4279-B320-28343E5BACA6}"/>
              </a:ext>
            </a:extLst>
          </p:cNvPr>
          <p:cNvPicPr>
            <a:picLocks noChangeAspect="1"/>
          </p:cNvPicPr>
          <p:nvPr/>
        </p:nvPicPr>
        <p:blipFill>
          <a:blip r:embed="rId3"/>
          <a:stretch>
            <a:fillRect/>
          </a:stretch>
        </p:blipFill>
        <p:spPr>
          <a:xfrm>
            <a:off x="0" y="0"/>
            <a:ext cx="12192000" cy="6857999"/>
          </a:xfrm>
          <a:prstGeom prst="rect">
            <a:avLst/>
          </a:prstGeom>
        </p:spPr>
      </p:pic>
      <p:pic>
        <p:nvPicPr>
          <p:cNvPr id="5" name="Picture 4">
            <a:extLst>
              <a:ext uri="{FF2B5EF4-FFF2-40B4-BE49-F238E27FC236}">
                <a16:creationId xmlns:a16="http://schemas.microsoft.com/office/drawing/2014/main" id="{15BB95FF-260B-4FD3-BEF6-F1D50CE45CFF}"/>
              </a:ext>
            </a:extLst>
          </p:cNvPr>
          <p:cNvPicPr>
            <a:picLocks noChangeAspect="1"/>
          </p:cNvPicPr>
          <p:nvPr/>
        </p:nvPicPr>
        <p:blipFill>
          <a:blip r:embed="rId4"/>
          <a:stretch>
            <a:fillRect/>
          </a:stretch>
        </p:blipFill>
        <p:spPr>
          <a:xfrm>
            <a:off x="475488" y="198156"/>
            <a:ext cx="5772644" cy="6461686"/>
          </a:xfrm>
          <a:prstGeom prst="rect">
            <a:avLst/>
          </a:prstGeom>
        </p:spPr>
      </p:pic>
      <p:sp>
        <p:nvSpPr>
          <p:cNvPr id="2" name="Title 1">
            <a:extLst>
              <a:ext uri="{FF2B5EF4-FFF2-40B4-BE49-F238E27FC236}">
                <a16:creationId xmlns:a16="http://schemas.microsoft.com/office/drawing/2014/main" id="{03A16CCA-01F0-4810-B8DF-BC2350DE1991}"/>
              </a:ext>
            </a:extLst>
          </p:cNvPr>
          <p:cNvSpPr>
            <a:spLocks noGrp="1"/>
          </p:cNvSpPr>
          <p:nvPr>
            <p:ph type="title"/>
          </p:nvPr>
        </p:nvSpPr>
        <p:spPr>
          <a:xfrm>
            <a:off x="6392402" y="-1073274"/>
            <a:ext cx="5568288" cy="6858000"/>
          </a:xfrm>
        </p:spPr>
        <p:txBody>
          <a:bodyPr>
            <a:normAutofit/>
          </a:bodyPr>
          <a:lstStyle/>
          <a:p>
            <a:pPr algn="l"/>
            <a:r>
              <a:rPr lang="en-US" sz="2400" dirty="0">
                <a:solidFill>
                  <a:schemeClr val="bg1"/>
                </a:solidFill>
                <a:latin typeface="Comic Sans MS" panose="030F0702030302020204" pitchFamily="66" charset="0"/>
              </a:rPr>
              <a:t>There is also a designated Future Generations Commissioner for Wales.</a:t>
            </a:r>
            <a:br>
              <a:rPr lang="en-US" sz="2400" dirty="0">
                <a:solidFill>
                  <a:schemeClr val="bg1"/>
                </a:solidFill>
                <a:latin typeface="Comic Sans MS" panose="030F0702030302020204" pitchFamily="66" charset="0"/>
              </a:rPr>
            </a:br>
            <a:br>
              <a:rPr lang="en-US" sz="2400" dirty="0">
                <a:solidFill>
                  <a:schemeClr val="bg1"/>
                </a:solidFill>
                <a:latin typeface="Comic Sans MS" panose="030F0702030302020204" pitchFamily="66" charset="0"/>
              </a:rPr>
            </a:br>
            <a:r>
              <a:rPr lang="en-US" sz="2400" dirty="0">
                <a:solidFill>
                  <a:schemeClr val="bg1"/>
                </a:solidFill>
                <a:latin typeface="Comic Sans MS" panose="030F0702030302020204" pitchFamily="66" charset="0"/>
              </a:rPr>
              <a:t>Their role is to portray as a guardian for the welfares of future generations throughout Wales.</a:t>
            </a:r>
            <a:br>
              <a:rPr lang="en-US" sz="2400" dirty="0">
                <a:solidFill>
                  <a:schemeClr val="bg1"/>
                </a:solidFill>
                <a:latin typeface="Comic Sans MS" panose="030F0702030302020204" pitchFamily="66" charset="0"/>
              </a:rPr>
            </a:br>
            <a:br>
              <a:rPr lang="en-US" sz="2400" dirty="0">
                <a:solidFill>
                  <a:schemeClr val="bg1"/>
                </a:solidFill>
                <a:latin typeface="Comic Sans MS" panose="030F0702030302020204" pitchFamily="66" charset="0"/>
              </a:rPr>
            </a:br>
            <a:r>
              <a:rPr lang="en-US" sz="2400" dirty="0">
                <a:solidFill>
                  <a:schemeClr val="bg1"/>
                </a:solidFill>
                <a:latin typeface="Comic Sans MS" panose="030F0702030302020204" pitchFamily="66" charset="0"/>
              </a:rPr>
              <a:t>Commissioners have six actions they can perform for their role.</a:t>
            </a:r>
            <a:br>
              <a:rPr lang="en-US" sz="2400" dirty="0">
                <a:solidFill>
                  <a:schemeClr val="bg1"/>
                </a:solidFill>
                <a:latin typeface="Comic Sans MS" panose="030F0702030302020204" pitchFamily="66" charset="0"/>
              </a:rPr>
            </a:br>
            <a:br>
              <a:rPr lang="en-US" sz="2400" dirty="0">
                <a:solidFill>
                  <a:schemeClr val="bg1"/>
                </a:solidFill>
                <a:latin typeface="Comic Sans MS" panose="030F0702030302020204" pitchFamily="66" charset="0"/>
              </a:rPr>
            </a:br>
            <a:br>
              <a:rPr lang="en-US" sz="2400" dirty="0">
                <a:solidFill>
                  <a:schemeClr val="bg1"/>
                </a:solidFill>
                <a:latin typeface="Comic Sans MS" panose="030F0702030302020204" pitchFamily="66" charset="0"/>
              </a:rPr>
            </a:br>
            <a:endParaRPr lang="en-US" sz="2400" dirty="0">
              <a:solidFill>
                <a:schemeClr val="bg1"/>
              </a:solidFill>
              <a:latin typeface="Comic Sans MS" panose="030F0702030302020204" pitchFamily="66" charset="0"/>
            </a:endParaRPr>
          </a:p>
        </p:txBody>
      </p:sp>
      <p:sp>
        <p:nvSpPr>
          <p:cNvPr id="3" name="Content Placeholder 2">
            <a:extLst>
              <a:ext uri="{FF2B5EF4-FFF2-40B4-BE49-F238E27FC236}">
                <a16:creationId xmlns:a16="http://schemas.microsoft.com/office/drawing/2014/main" id="{F9FAC54F-3388-409D-BC61-6D03406A9371}"/>
              </a:ext>
            </a:extLst>
          </p:cNvPr>
          <p:cNvSpPr>
            <a:spLocks noGrp="1"/>
          </p:cNvSpPr>
          <p:nvPr>
            <p:ph sz="quarter" idx="13"/>
          </p:nvPr>
        </p:nvSpPr>
        <p:spPr>
          <a:xfrm>
            <a:off x="1445090" y="6211233"/>
            <a:ext cx="10515600" cy="365125"/>
          </a:xfrm>
        </p:spPr>
        <p:txBody>
          <a:bodyPr>
            <a:normAutofit fontScale="92500" lnSpcReduction="10000"/>
          </a:bodyPr>
          <a:lstStyle/>
          <a:p>
            <a:r>
              <a:rPr lang="en-US" dirty="0"/>
              <a:t> </a:t>
            </a:r>
            <a:r>
              <a:rPr lang="en-US" sz="2400" dirty="0">
                <a:solidFill>
                  <a:schemeClr val="bg1"/>
                </a:solidFill>
                <a:latin typeface="Comic Sans MS" panose="030F0702030302020204" pitchFamily="66" charset="0"/>
              </a:rPr>
              <a:t>(</a:t>
            </a:r>
            <a:r>
              <a:rPr lang="en-US" sz="2400" dirty="0" err="1">
                <a:solidFill>
                  <a:schemeClr val="bg1"/>
                </a:solidFill>
                <a:latin typeface="Comic Sans MS" panose="030F0702030302020204" pitchFamily="66" charset="0"/>
              </a:rPr>
              <a:t>Gov.wales</a:t>
            </a:r>
            <a:r>
              <a:rPr lang="en-US" sz="2400" dirty="0">
                <a:solidFill>
                  <a:schemeClr val="bg1"/>
                </a:solidFill>
                <a:latin typeface="Comic Sans MS" panose="030F0702030302020204" pitchFamily="66" charset="0"/>
              </a:rPr>
              <a:t>, 2015) </a:t>
            </a:r>
          </a:p>
          <a:p>
            <a:endParaRPr lang="en-US" dirty="0"/>
          </a:p>
        </p:txBody>
      </p:sp>
    </p:spTree>
    <p:extLst>
      <p:ext uri="{BB962C8B-B14F-4D97-AF65-F5344CB8AC3E}">
        <p14:creationId xmlns:p14="http://schemas.microsoft.com/office/powerpoint/2010/main" val="2308279337"/>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4104AE6-EBBD-4644-A6D7-959736980715}"/>
              </a:ext>
            </a:extLst>
          </p:cNvPr>
          <p:cNvSpPr>
            <a:spLocks noGrp="1"/>
          </p:cNvSpPr>
          <p:nvPr>
            <p:ph sz="quarter" idx="13"/>
          </p:nvPr>
        </p:nvSpPr>
        <p:spPr/>
        <p:txBody>
          <a:bodyPr>
            <a:normAutofit lnSpcReduction="10000"/>
          </a:bodyPr>
          <a:lstStyle/>
          <a:p>
            <a:endParaRPr lang="en-GB"/>
          </a:p>
        </p:txBody>
      </p:sp>
      <p:sp>
        <p:nvSpPr>
          <p:cNvPr id="3" name="Title 2">
            <a:extLst>
              <a:ext uri="{FF2B5EF4-FFF2-40B4-BE49-F238E27FC236}">
                <a16:creationId xmlns:a16="http://schemas.microsoft.com/office/drawing/2014/main" id="{63F1EEA8-0A42-43B3-9AAC-4D6095379B01}"/>
              </a:ext>
            </a:extLst>
          </p:cNvPr>
          <p:cNvSpPr>
            <a:spLocks noGrp="1"/>
          </p:cNvSpPr>
          <p:nvPr>
            <p:ph type="title"/>
          </p:nvPr>
        </p:nvSpPr>
        <p:spPr/>
        <p:txBody>
          <a:bodyPr/>
          <a:lstStyle/>
          <a:p>
            <a:endParaRPr lang="en-GB"/>
          </a:p>
        </p:txBody>
      </p:sp>
      <p:pic>
        <p:nvPicPr>
          <p:cNvPr id="4" name="Picture 3">
            <a:extLst>
              <a:ext uri="{FF2B5EF4-FFF2-40B4-BE49-F238E27FC236}">
                <a16:creationId xmlns:a16="http://schemas.microsoft.com/office/drawing/2014/main" id="{67A1AFC2-9992-4505-B67A-B3C60F46C9A5}"/>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50000" contrast="-61000"/>
                    </a14:imgEffect>
                  </a14:imgLayer>
                </a14:imgProps>
              </a:ext>
            </a:extLst>
          </a:blip>
          <a:stretch>
            <a:fillRect/>
          </a:stretch>
        </p:blipFill>
        <p:spPr>
          <a:xfrm rot="10800000">
            <a:off x="0" y="0"/>
            <a:ext cx="12192000" cy="6857999"/>
          </a:xfrm>
          <a:prstGeom prst="rect">
            <a:avLst/>
          </a:prstGeom>
        </p:spPr>
      </p:pic>
      <p:sp>
        <p:nvSpPr>
          <p:cNvPr id="7" name="TextBox 6">
            <a:extLst>
              <a:ext uri="{FF2B5EF4-FFF2-40B4-BE49-F238E27FC236}">
                <a16:creationId xmlns:a16="http://schemas.microsoft.com/office/drawing/2014/main" id="{AC2061BC-9765-43BC-8F94-A6D27DA54B7B}"/>
              </a:ext>
            </a:extLst>
          </p:cNvPr>
          <p:cNvSpPr txBox="1"/>
          <p:nvPr/>
        </p:nvSpPr>
        <p:spPr>
          <a:xfrm>
            <a:off x="562708" y="1324904"/>
            <a:ext cx="11732455" cy="3416320"/>
          </a:xfrm>
          <a:prstGeom prst="rect">
            <a:avLst/>
          </a:prstGeom>
          <a:noFill/>
        </p:spPr>
        <p:txBody>
          <a:bodyPr wrap="square" rtlCol="0">
            <a:spAutoFit/>
          </a:bodyPr>
          <a:lstStyle/>
          <a:p>
            <a:r>
              <a:rPr lang="en-GB" sz="2400" dirty="0">
                <a:latin typeface="Comic Sans MS" panose="030F0702030302020204" pitchFamily="66" charset="0"/>
              </a:rPr>
              <a:t>The policies had developed through years of realisation and further understanding of individuals outside the systems “tick box categorising”.</a:t>
            </a:r>
            <a:br>
              <a:rPr lang="en-GB" sz="2400" dirty="0">
                <a:latin typeface="Comic Sans MS" panose="030F0702030302020204" pitchFamily="66" charset="0"/>
              </a:rPr>
            </a:br>
            <a:br>
              <a:rPr lang="en-GB" sz="2400" dirty="0">
                <a:latin typeface="Comic Sans MS" panose="030F0702030302020204" pitchFamily="66" charset="0"/>
              </a:rPr>
            </a:br>
            <a:r>
              <a:rPr lang="en-GB" sz="2400" dirty="0">
                <a:latin typeface="Comic Sans MS" panose="030F0702030302020204" pitchFamily="66" charset="0"/>
              </a:rPr>
              <a:t>It is vastly beneficial as people are beginning to understand how important wellbeing and sustainability is from young ages, therefore giving the future generations a fighting chance. </a:t>
            </a:r>
            <a:br>
              <a:rPr lang="en-GB" sz="2400" dirty="0">
                <a:latin typeface="Comic Sans MS" panose="030F0702030302020204" pitchFamily="66" charset="0"/>
              </a:rPr>
            </a:br>
            <a:br>
              <a:rPr lang="en-GB" sz="2400" dirty="0">
                <a:latin typeface="Comic Sans MS" panose="030F0702030302020204" pitchFamily="66" charset="0"/>
              </a:rPr>
            </a:br>
            <a:r>
              <a:rPr lang="en-GB" sz="2400" dirty="0">
                <a:latin typeface="Comic Sans MS" panose="030F0702030302020204" pitchFamily="66" charset="0"/>
              </a:rPr>
              <a:t>Having Wellbeing and sustainability put into legislation was a key decision in the making of Wales enhanced future.</a:t>
            </a:r>
          </a:p>
        </p:txBody>
      </p:sp>
    </p:spTree>
    <p:extLst>
      <p:ext uri="{BB962C8B-B14F-4D97-AF65-F5344CB8AC3E}">
        <p14:creationId xmlns:p14="http://schemas.microsoft.com/office/powerpoint/2010/main" val="3572417350"/>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8C34D3A-E6B8-4988-8F03-3F3580036B3B}"/>
              </a:ext>
            </a:extLst>
          </p:cNvPr>
          <p:cNvSpPr>
            <a:spLocks noGrp="1"/>
          </p:cNvSpPr>
          <p:nvPr>
            <p:ph sz="quarter" idx="13"/>
          </p:nvPr>
        </p:nvSpPr>
        <p:spPr/>
        <p:txBody>
          <a:bodyPr>
            <a:normAutofit lnSpcReduction="10000"/>
          </a:bodyPr>
          <a:lstStyle/>
          <a:p>
            <a:endParaRPr lang="en-GB"/>
          </a:p>
        </p:txBody>
      </p:sp>
      <p:sp>
        <p:nvSpPr>
          <p:cNvPr id="3" name="Title 2">
            <a:extLst>
              <a:ext uri="{FF2B5EF4-FFF2-40B4-BE49-F238E27FC236}">
                <a16:creationId xmlns:a16="http://schemas.microsoft.com/office/drawing/2014/main" id="{6747641D-2C1B-46B8-9D4D-7FA5B4E8EFD0}"/>
              </a:ext>
            </a:extLst>
          </p:cNvPr>
          <p:cNvSpPr>
            <a:spLocks noGrp="1"/>
          </p:cNvSpPr>
          <p:nvPr>
            <p:ph type="title"/>
          </p:nvPr>
        </p:nvSpPr>
        <p:spPr/>
        <p:txBody>
          <a:bodyPr/>
          <a:lstStyle/>
          <a:p>
            <a:r>
              <a:rPr lang="en-GB" dirty="0"/>
              <a:t>Thank You for listening,  </a:t>
            </a:r>
            <a:br>
              <a:rPr lang="en-GB" dirty="0"/>
            </a:br>
            <a:r>
              <a:rPr lang="en-GB" dirty="0"/>
              <a:t>are there any questions?</a:t>
            </a:r>
          </a:p>
        </p:txBody>
      </p:sp>
      <p:pic>
        <p:nvPicPr>
          <p:cNvPr id="4" name="Picture 3">
            <a:extLst>
              <a:ext uri="{FF2B5EF4-FFF2-40B4-BE49-F238E27FC236}">
                <a16:creationId xmlns:a16="http://schemas.microsoft.com/office/drawing/2014/main" id="{57365FA8-4F50-469C-9E8F-ED7C46046DE3}"/>
              </a:ext>
            </a:extLst>
          </p:cNvPr>
          <p:cNvPicPr>
            <a:picLocks noChangeAspect="1"/>
          </p:cNvPicPr>
          <p:nvPr/>
        </p:nvPicPr>
        <p:blipFill>
          <a:blip r:embed="rId2"/>
          <a:stretch>
            <a:fillRect/>
          </a:stretch>
        </p:blipFill>
        <p:spPr>
          <a:xfrm>
            <a:off x="0" y="0"/>
            <a:ext cx="12192000" cy="6873854"/>
          </a:xfrm>
          <a:prstGeom prst="rect">
            <a:avLst/>
          </a:prstGeom>
        </p:spPr>
      </p:pic>
      <p:sp>
        <p:nvSpPr>
          <p:cNvPr id="6" name="TextBox 5">
            <a:extLst>
              <a:ext uri="{FF2B5EF4-FFF2-40B4-BE49-F238E27FC236}">
                <a16:creationId xmlns:a16="http://schemas.microsoft.com/office/drawing/2014/main" id="{0E94D3D7-47C8-4427-872D-FCF4ED133889}"/>
              </a:ext>
            </a:extLst>
          </p:cNvPr>
          <p:cNvSpPr txBox="1"/>
          <p:nvPr/>
        </p:nvSpPr>
        <p:spPr>
          <a:xfrm>
            <a:off x="0" y="475015"/>
            <a:ext cx="9684328" cy="707886"/>
          </a:xfrm>
          <a:prstGeom prst="rect">
            <a:avLst/>
          </a:prstGeom>
          <a:noFill/>
        </p:spPr>
        <p:txBody>
          <a:bodyPr wrap="square" rtlCol="0">
            <a:spAutoFit/>
          </a:bodyPr>
          <a:lstStyle/>
          <a:p>
            <a:r>
              <a:rPr lang="en-GB" sz="4000" b="1" dirty="0">
                <a:latin typeface="Comic Sans MS" panose="030F0702030302020204" pitchFamily="66" charset="0"/>
              </a:rPr>
              <a:t>Thank You for Listening</a:t>
            </a:r>
          </a:p>
        </p:txBody>
      </p:sp>
      <p:sp>
        <p:nvSpPr>
          <p:cNvPr id="8" name="TextBox 7">
            <a:extLst>
              <a:ext uri="{FF2B5EF4-FFF2-40B4-BE49-F238E27FC236}">
                <a16:creationId xmlns:a16="http://schemas.microsoft.com/office/drawing/2014/main" id="{9C55952F-E5CB-40CB-A2B8-3B3E7BD341C2}"/>
              </a:ext>
            </a:extLst>
          </p:cNvPr>
          <p:cNvSpPr txBox="1"/>
          <p:nvPr/>
        </p:nvSpPr>
        <p:spPr>
          <a:xfrm>
            <a:off x="1193223" y="6096808"/>
            <a:ext cx="6913418" cy="584775"/>
          </a:xfrm>
          <a:prstGeom prst="rect">
            <a:avLst/>
          </a:prstGeom>
          <a:noFill/>
        </p:spPr>
        <p:txBody>
          <a:bodyPr wrap="square" rtlCol="0">
            <a:spAutoFit/>
          </a:bodyPr>
          <a:lstStyle/>
          <a:p>
            <a:r>
              <a:rPr lang="en-GB" sz="3200" b="1" dirty="0">
                <a:latin typeface="Comic Sans MS" panose="030F0702030302020204" pitchFamily="66" charset="0"/>
              </a:rPr>
              <a:t>Any Questions?</a:t>
            </a:r>
          </a:p>
        </p:txBody>
      </p:sp>
      <p:sp>
        <p:nvSpPr>
          <p:cNvPr id="9" name="Rectangle 8">
            <a:extLst>
              <a:ext uri="{FF2B5EF4-FFF2-40B4-BE49-F238E27FC236}">
                <a16:creationId xmlns:a16="http://schemas.microsoft.com/office/drawing/2014/main" id="{894F5835-B144-416F-BCDD-869F7C2E9D70}"/>
              </a:ext>
            </a:extLst>
          </p:cNvPr>
          <p:cNvSpPr/>
          <p:nvPr/>
        </p:nvSpPr>
        <p:spPr>
          <a:xfrm>
            <a:off x="9141228" y="6219918"/>
            <a:ext cx="3175869" cy="461665"/>
          </a:xfrm>
          <a:prstGeom prst="rect">
            <a:avLst/>
          </a:prstGeom>
        </p:spPr>
        <p:txBody>
          <a:bodyPr wrap="none">
            <a:spAutoFit/>
          </a:bodyPr>
          <a:lstStyle/>
          <a:p>
            <a:r>
              <a:rPr lang="en-GB" sz="2400" b="1" dirty="0">
                <a:latin typeface="Comic Sans MS" panose="030F0702030302020204" pitchFamily="66" charset="0"/>
              </a:rPr>
              <a:t>(Google.com, 2019)</a:t>
            </a:r>
            <a:endParaRPr lang="en-GB" dirty="0"/>
          </a:p>
        </p:txBody>
      </p:sp>
    </p:spTree>
    <p:extLst>
      <p:ext uri="{BB962C8B-B14F-4D97-AF65-F5344CB8AC3E}">
        <p14:creationId xmlns:p14="http://schemas.microsoft.com/office/powerpoint/2010/main" val="3263642310"/>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a:xfrm>
            <a:off x="591671" y="407522"/>
            <a:ext cx="10515600" cy="1325563"/>
          </a:xfrm>
        </p:spPr>
        <p:txBody>
          <a:bodyPr/>
          <a:lstStyle/>
          <a:p>
            <a:r>
              <a:rPr lang="en-US" b="1" u="sng" dirty="0"/>
              <a:t>References:</a:t>
            </a:r>
          </a:p>
        </p:txBody>
      </p:sp>
      <p:sp>
        <p:nvSpPr>
          <p:cNvPr id="8" name="TextBox 7">
            <a:hlinkClick r:id="rId2"/>
            <a:extLst>
              <a:ext uri="{FF2B5EF4-FFF2-40B4-BE49-F238E27FC236}">
                <a16:creationId xmlns:a16="http://schemas.microsoft.com/office/drawing/2014/main" id="{5FC6C278-4035-446A-A94B-030E792FDDF5}"/>
              </a:ext>
            </a:extLst>
          </p:cNvPr>
          <p:cNvSpPr txBox="1"/>
          <p:nvPr/>
        </p:nvSpPr>
        <p:spPr>
          <a:xfrm>
            <a:off x="548128" y="1400403"/>
            <a:ext cx="11600328" cy="4802186"/>
          </a:xfrm>
          <a:prstGeom prst="rect">
            <a:avLst/>
          </a:prstGeom>
          <a:noFill/>
        </p:spPr>
        <p:txBody>
          <a:bodyPr wrap="square" rtlCol="0">
            <a:noAutofit/>
          </a:bodyPr>
          <a:lstStyle/>
          <a:p>
            <a:r>
              <a:rPr lang="en-GB" sz="1200" dirty="0">
                <a:latin typeface="Times New Roman" panose="02020603050405020304" pitchFamily="18" charset="0"/>
                <a:cs typeface="Times New Roman" panose="02020603050405020304" pitchFamily="18" charset="0"/>
              </a:rPr>
              <a:t>Maslow, A. and Wirth, A. (1996). The psychology of science. New York: Harper &amp; Row.</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Businessballs.com. (2018). Maslow's Hierarchy of Needs - BusinessBalls.com. [online] Available at: https://www.businessballs.com/self-awareness/maslows-hierarchy-of-needs/ [Accessed 19 Dec. 2018].</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the Guardian. (2006). David Cameron's speech to Google Zeitgeist Europe 2006. [online] Available at: https://www.theguardian.com/politics/2006/may/22/conservatives.davidcameron [Accessed 14 Dec. 2018].</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Mental Health Foundation. (2016). Why relationships are so important for children and young people. [online] Available at: https://www.mentalhealth.org.uk/blog/why-relationships-are-so-important-children-and-young-people [Accessed 14 Dec. 2018].</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But what is Wellbeing? A Framework for Analysis in Social and Development Policy and Practice. (2008). CDS, [online] pp.2-3. Available at: https://moodle.uwtsd.ac.uk/pluginfile.php/220486/mod_resource/content/1/But_what_is_Wellbeing.pdf [Accessed 14 Dec. 2018].</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Equalityhumanrights.com. (2018). What is the Equality Act? | Equality and Human Rights Commission. [online] Available at: https://www.equalityhumanrights.com/en/equality-act-2010/what-equality-act [Accessed 14 Dec. 2018].</a:t>
            </a: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Gov.wales</a:t>
            </a:r>
            <a:r>
              <a:rPr lang="en-GB" sz="1200" dirty="0">
                <a:latin typeface="Times New Roman" panose="02020603050405020304" pitchFamily="18" charset="0"/>
                <a:cs typeface="Times New Roman" panose="02020603050405020304" pitchFamily="18" charset="0"/>
              </a:rPr>
              <a:t>. (2015). Well-being of Future Generations (Wales) Act 2015 The Essentials. [online] Available at: https://gov.wales/docs/dsjlg/publications/150623-guide-to-the-fg-act-en.pdf [Accessed 14 Dec. 2018].</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Simply Psychology. (1943). Maslow's Hierarchy of Needs. [online] Available at: https://www.simplypsychology.org/maslow.html [Accessed 19 Dec. 2018].</a:t>
            </a: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Fallatah</a:t>
            </a:r>
            <a:r>
              <a:rPr lang="en-GB" sz="1200" dirty="0">
                <a:latin typeface="Times New Roman" panose="02020603050405020304" pitchFamily="18" charset="0"/>
                <a:cs typeface="Times New Roman" panose="02020603050405020304" pitchFamily="18" charset="0"/>
              </a:rPr>
              <a:t>, R. and Syed, J. (n.d.). Employee Motivation in Saudi Arabia. Springer, p.32.</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Slideplayer.com. (2005). THEORIES OF WELLBEING Ian Gough Social Policy Association conference 29 June 2005 © Copyright © Ian Gough ppt download. [online] Available at: https://slideplayer.com/slide/3549632/ [Accessed 20 Dec. 2018].</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4598200"/>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EEC38C3-F353-4651-9635-7511E2D71FF2}"/>
              </a:ext>
            </a:extLst>
          </p:cNvPr>
          <p:cNvSpPr>
            <a:spLocks noGrp="1"/>
          </p:cNvSpPr>
          <p:nvPr>
            <p:ph sz="quarter" idx="13"/>
          </p:nvPr>
        </p:nvSpPr>
        <p:spPr/>
        <p:txBody>
          <a:bodyPr>
            <a:normAutofit lnSpcReduction="10000"/>
          </a:bodyPr>
          <a:lstStyle/>
          <a:p>
            <a:endParaRPr lang="en-GB"/>
          </a:p>
        </p:txBody>
      </p:sp>
      <p:sp>
        <p:nvSpPr>
          <p:cNvPr id="3" name="Title 2">
            <a:extLst>
              <a:ext uri="{FF2B5EF4-FFF2-40B4-BE49-F238E27FC236}">
                <a16:creationId xmlns:a16="http://schemas.microsoft.com/office/drawing/2014/main" id="{3C92DF24-6F75-4371-9992-995BE8312B3A}"/>
              </a:ext>
            </a:extLst>
          </p:cNvPr>
          <p:cNvSpPr>
            <a:spLocks noGrp="1"/>
          </p:cNvSpPr>
          <p:nvPr>
            <p:ph type="title"/>
          </p:nvPr>
        </p:nvSpPr>
        <p:spPr/>
        <p:txBody>
          <a:bodyPr>
            <a:normAutofit fontScale="90000"/>
          </a:bodyPr>
          <a:lstStyle/>
          <a:p>
            <a:pPr algn="l"/>
            <a:br>
              <a:rPr lang="en-GB" sz="1600" u="sng" dirty="0">
                <a:latin typeface="Times New Roman" panose="02020603050405020304" pitchFamily="18" charset="0"/>
                <a:cs typeface="Times New Roman" panose="02020603050405020304" pitchFamily="18" charset="0"/>
              </a:rPr>
            </a:br>
            <a:br>
              <a:rPr lang="en-GB" sz="1600" u="sng" dirty="0">
                <a:latin typeface="Times New Roman" panose="02020603050405020304" pitchFamily="18" charset="0"/>
                <a:cs typeface="Times New Roman" panose="02020603050405020304" pitchFamily="18" charset="0"/>
              </a:rPr>
            </a:br>
            <a:br>
              <a:rPr lang="en-GB" sz="1600" u="sng" dirty="0">
                <a:latin typeface="Times New Roman" panose="02020603050405020304" pitchFamily="18" charset="0"/>
                <a:cs typeface="Times New Roman" panose="02020603050405020304" pitchFamily="18" charset="0"/>
              </a:rPr>
            </a:br>
            <a:br>
              <a:rPr lang="en-GB" sz="1600" u="sng" dirty="0">
                <a:latin typeface="Times New Roman" panose="02020603050405020304" pitchFamily="18" charset="0"/>
                <a:cs typeface="Times New Roman" panose="02020603050405020304" pitchFamily="18" charset="0"/>
              </a:rPr>
            </a:br>
            <a:r>
              <a:rPr lang="en-GB" sz="1600" dirty="0" err="1">
                <a:latin typeface="Times New Roman" panose="02020603050405020304" pitchFamily="18" charset="0"/>
                <a:cs typeface="Times New Roman" panose="02020603050405020304" pitchFamily="18" charset="0"/>
              </a:rPr>
              <a:t>Gov.wales</a:t>
            </a:r>
            <a:r>
              <a:rPr lang="en-GB" sz="1600" dirty="0">
                <a:latin typeface="Times New Roman" panose="02020603050405020304" pitchFamily="18" charset="0"/>
                <a:cs typeface="Times New Roman" panose="02020603050405020304" pitchFamily="18" charset="0"/>
              </a:rPr>
              <a:t>. (2014). Social Services and Wellbeing Act 2014 Easy Read. [online] Available at: https://gov.wales/docs/dhss/publications/141117acteasyen.pdf [Accessed 20 Dec. 2018]. </a:t>
            </a:r>
            <a:br>
              <a:rPr lang="en-GB" sz="1600" dirty="0">
                <a:latin typeface="Times New Roman" panose="02020603050405020304" pitchFamily="18" charset="0"/>
                <a:cs typeface="Times New Roman" panose="02020603050405020304" pitchFamily="18" charset="0"/>
              </a:rPr>
            </a:br>
            <a:br>
              <a:rPr lang="en-GB" sz="1600" dirty="0">
                <a:latin typeface="Times New Roman" panose="02020603050405020304" pitchFamily="18" charset="0"/>
                <a:cs typeface="Times New Roman" panose="02020603050405020304" pitchFamily="18" charset="0"/>
              </a:rPr>
            </a:br>
            <a:r>
              <a:rPr lang="en-GB" sz="1600" dirty="0" err="1">
                <a:latin typeface="Times New Roman" panose="02020603050405020304" pitchFamily="18" charset="0"/>
                <a:cs typeface="Times New Roman" panose="02020603050405020304" pitchFamily="18" charset="0"/>
              </a:rPr>
              <a:t>Socialcare.wales</a:t>
            </a:r>
            <a:r>
              <a:rPr lang="en-GB" sz="1600" dirty="0">
                <a:latin typeface="Times New Roman" panose="02020603050405020304" pitchFamily="18" charset="0"/>
                <a:cs typeface="Times New Roman" panose="02020603050405020304" pitchFamily="18" charset="0"/>
              </a:rPr>
              <a:t>. (2017). Overview of the Social services and well-being (Wales) Act 2014 | Information and Learning Hub. [online] Available at: https://socialcare.wales/hub/sswbact [Accessed 20 Dec. 2018].</a:t>
            </a:r>
            <a:br>
              <a:rPr lang="en-GB" sz="1600" dirty="0">
                <a:latin typeface="Times New Roman" panose="02020603050405020304" pitchFamily="18" charset="0"/>
                <a:cs typeface="Times New Roman" panose="02020603050405020304" pitchFamily="18" charset="0"/>
              </a:rPr>
            </a:br>
            <a:br>
              <a:rPr lang="en-GB" sz="1600" dirty="0">
                <a:latin typeface="Times New Roman" panose="02020603050405020304" pitchFamily="18" charset="0"/>
                <a:cs typeface="Times New Roman" panose="02020603050405020304" pitchFamily="18" charset="0"/>
              </a:rPr>
            </a:br>
            <a:br>
              <a:rPr lang="en-GB" sz="1600" dirty="0">
                <a:latin typeface="Times New Roman" panose="02020603050405020304" pitchFamily="18" charset="0"/>
                <a:cs typeface="Times New Roman" panose="02020603050405020304" pitchFamily="18" charset="0"/>
              </a:rPr>
            </a:br>
            <a:r>
              <a:rPr lang="en-GB" sz="1600" dirty="0">
                <a:latin typeface="Times New Roman" panose="02020603050405020304" pitchFamily="18" charset="0"/>
                <a:cs typeface="Times New Roman" panose="02020603050405020304" pitchFamily="18" charset="0"/>
              </a:rPr>
              <a:t>Google.com. (2019). big question mark - Google Search. [online] Available at: https://www.google.com/</a:t>
            </a:r>
            <a:r>
              <a:rPr lang="en-GB" sz="1600" dirty="0" err="1">
                <a:latin typeface="Times New Roman" panose="02020603050405020304" pitchFamily="18" charset="0"/>
                <a:cs typeface="Times New Roman" panose="02020603050405020304" pitchFamily="18" charset="0"/>
              </a:rPr>
              <a:t>search?rlz</a:t>
            </a:r>
            <a:r>
              <a:rPr lang="en-GB" sz="1600" dirty="0">
                <a:latin typeface="Times New Roman" panose="02020603050405020304" pitchFamily="18" charset="0"/>
                <a:cs typeface="Times New Roman" panose="02020603050405020304" pitchFamily="18" charset="0"/>
              </a:rPr>
              <a:t>=1C1CHBF_en-GBGB819GB820&amp;biw=1366&amp;bih=657&amp;tbm=</a:t>
            </a:r>
            <a:r>
              <a:rPr lang="en-GB" sz="1600" dirty="0" err="1">
                <a:latin typeface="Times New Roman" panose="02020603050405020304" pitchFamily="18" charset="0"/>
                <a:cs typeface="Times New Roman" panose="02020603050405020304" pitchFamily="18" charset="0"/>
              </a:rPr>
              <a:t>isch&amp;sa</a:t>
            </a:r>
            <a:r>
              <a:rPr lang="en-GB" sz="1600" dirty="0">
                <a:latin typeface="Times New Roman" panose="02020603050405020304" pitchFamily="18" charset="0"/>
                <a:cs typeface="Times New Roman" panose="02020603050405020304" pitchFamily="18" charset="0"/>
              </a:rPr>
              <a:t>=1&amp;ei=ZYsrXPv-Ac6_lwTe8a2gAQ&amp;q=</a:t>
            </a:r>
            <a:r>
              <a:rPr lang="en-GB" sz="1600" dirty="0" err="1">
                <a:latin typeface="Times New Roman" panose="02020603050405020304" pitchFamily="18" charset="0"/>
                <a:cs typeface="Times New Roman" panose="02020603050405020304" pitchFamily="18" charset="0"/>
              </a:rPr>
              <a:t>big+question+mark&amp;oq</a:t>
            </a:r>
            <a:r>
              <a:rPr lang="en-GB" sz="1600" dirty="0">
                <a:latin typeface="Times New Roman" panose="02020603050405020304" pitchFamily="18" charset="0"/>
                <a:cs typeface="Times New Roman" panose="02020603050405020304" pitchFamily="18" charset="0"/>
              </a:rPr>
              <a:t>=</a:t>
            </a:r>
            <a:r>
              <a:rPr lang="en-GB" sz="1600" dirty="0" err="1">
                <a:latin typeface="Times New Roman" panose="02020603050405020304" pitchFamily="18" charset="0"/>
                <a:cs typeface="Times New Roman" panose="02020603050405020304" pitchFamily="18" charset="0"/>
              </a:rPr>
              <a:t>big+question+mark&amp;gs_l</a:t>
            </a:r>
            <a:r>
              <a:rPr lang="en-GB" sz="1600" dirty="0">
                <a:latin typeface="Times New Roman" panose="02020603050405020304" pitchFamily="18" charset="0"/>
                <a:cs typeface="Times New Roman" panose="02020603050405020304" pitchFamily="18" charset="0"/>
              </a:rPr>
              <a:t>=img.3..0l9.2302.11287..11904...0.0..2.104.1425.21j1......2....1..gws-wiz-img.....0..35i39j0i67j0i10.erw8draB-YU#imgrc=</a:t>
            </a:r>
            <a:r>
              <a:rPr lang="en-GB" sz="1600" dirty="0" err="1">
                <a:latin typeface="Times New Roman" panose="02020603050405020304" pitchFamily="18" charset="0"/>
                <a:cs typeface="Times New Roman" panose="02020603050405020304" pitchFamily="18" charset="0"/>
              </a:rPr>
              <a:t>r_pqQikrzRQghM</a:t>
            </a:r>
            <a:r>
              <a:rPr lang="en-GB" sz="1600" dirty="0">
                <a:latin typeface="Times New Roman" panose="02020603050405020304" pitchFamily="18" charset="0"/>
                <a:cs typeface="Times New Roman" panose="02020603050405020304" pitchFamily="18" charset="0"/>
              </a:rPr>
              <a:t>: [Accessed 1 Jan. 2019].</a:t>
            </a:r>
            <a:br>
              <a:rPr lang="en-GB" sz="1600" u="sng" dirty="0">
                <a:latin typeface="Times New Roman" panose="02020603050405020304" pitchFamily="18" charset="0"/>
                <a:cs typeface="Times New Roman" panose="02020603050405020304" pitchFamily="18" charset="0"/>
              </a:rPr>
            </a:br>
            <a:br>
              <a:rPr lang="en-GB" sz="1400" u="sng" dirty="0"/>
            </a:br>
            <a:br>
              <a:rPr lang="en-GB" sz="1400" u="sng" dirty="0"/>
            </a:br>
            <a:br>
              <a:rPr lang="en-GB" sz="1400" u="sng" dirty="0"/>
            </a:br>
            <a:br>
              <a:rPr lang="en-GB" sz="1400" u="sng" dirty="0"/>
            </a:br>
            <a:br>
              <a:rPr lang="en-GB" sz="1400" u="sng" dirty="0"/>
            </a:br>
            <a:br>
              <a:rPr lang="en-GB" sz="1400" u="sng" dirty="0"/>
            </a:br>
            <a:br>
              <a:rPr lang="en-GB" sz="1400" u="sng" dirty="0"/>
            </a:br>
            <a:br>
              <a:rPr lang="en-GB" sz="1400" u="sng" dirty="0"/>
            </a:br>
            <a:br>
              <a:rPr lang="en-GB" sz="1400" u="sng" dirty="0"/>
            </a:br>
            <a:br>
              <a:rPr lang="en-GB" sz="1400" u="sng" dirty="0"/>
            </a:br>
            <a:br>
              <a:rPr lang="en-GB" sz="1400" u="sng" dirty="0"/>
            </a:br>
            <a:br>
              <a:rPr lang="en-GB" sz="1400" u="sng" dirty="0"/>
            </a:br>
            <a:br>
              <a:rPr lang="en-GB" sz="1400" u="sng" dirty="0"/>
            </a:br>
            <a:br>
              <a:rPr lang="en-GB" sz="1400" u="sng" dirty="0"/>
            </a:br>
            <a:br>
              <a:rPr lang="en-GB" sz="1400" u="sng" dirty="0"/>
            </a:br>
            <a:br>
              <a:rPr lang="en-GB" sz="1400" u="sng" dirty="0"/>
            </a:br>
            <a:br>
              <a:rPr lang="en-GB" sz="1400" u="sng" dirty="0"/>
            </a:br>
            <a:br>
              <a:rPr lang="en-GB" sz="1400" u="sng" dirty="0"/>
            </a:br>
            <a:endParaRPr lang="en-GB" sz="1400" u="sng" dirty="0"/>
          </a:p>
        </p:txBody>
      </p:sp>
    </p:spTree>
    <p:extLst>
      <p:ext uri="{BB962C8B-B14F-4D97-AF65-F5344CB8AC3E}">
        <p14:creationId xmlns:p14="http://schemas.microsoft.com/office/powerpoint/2010/main" val="2258188453"/>
      </p:ext>
    </p:extLst>
  </p:cSld>
  <p:clrMapOvr>
    <a:masterClrMapping/>
  </p:clrMapOvr>
  <mc:AlternateContent xmlns:mc="http://schemas.openxmlformats.org/markup-compatibility/2006" xmlns:p15="http://schemas.microsoft.com/office/powerpoint/2012/main">
    <mc:Choice Requires="p15">
      <p:transition spd="slow">
        <p15:prstTrans prst="origami"/>
      </p:transition>
    </mc:Choice>
    <mc:Fallback xmlns="">
      <p:transition spd="slow">
        <p:fade/>
      </p:transition>
    </mc:Fallback>
  </mc:AlternateContent>
</p:sld>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Default">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nspirational Quotes_SL- v4" id="{E4123127-5ACC-4125-9A25-5ED0AA0DB90A}" vid="{39490915-7718-41B5-9B6D-B1F422A9093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2FBB4B-3FE0-412B-9FCE-52E8043DCDF2}">
  <ds:schemaRefs>
    <ds:schemaRef ds:uri="http://purl.org/dc/elements/1.1/"/>
    <ds:schemaRef ds:uri="http://schemas.microsoft.com/sharepoint/v3"/>
    <ds:schemaRef ds:uri="http://purl.org/dc/terms/"/>
    <ds:schemaRef ds:uri="6dc4bcd6-49db-4c07-9060-8acfc67cef9f"/>
    <ds:schemaRef ds:uri="http://purl.org/dc/dcmitype/"/>
    <ds:schemaRef ds:uri="http://schemas.microsoft.com/office/2006/documentManagement/types"/>
    <ds:schemaRef ds:uri="fb0879af-3eba-417a-a55a-ffe6dcd6ca77"/>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2FC68837-E9B7-43EE-9CFC-0A757A811079}">
  <ds:schemaRefs>
    <ds:schemaRef ds:uri="http://schemas.microsoft.com/sharepoint/v3/contenttype/forms"/>
  </ds:schemaRefs>
</ds:datastoreItem>
</file>

<file path=customXml/itemProps3.xml><?xml version="1.0" encoding="utf-8"?>
<ds:datastoreItem xmlns:ds="http://schemas.openxmlformats.org/officeDocument/2006/customXml" ds:itemID="{6EC874B1-538B-48E0-BA9B-E279870ECD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957</Words>
  <Application>Microsoft Office PowerPoint</Application>
  <PresentationFormat>Widescreen</PresentationFormat>
  <Paragraphs>102</Paragraphs>
  <Slides>16</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16</vt:i4>
      </vt:variant>
    </vt:vector>
  </HeadingPairs>
  <TitlesOfParts>
    <vt:vector size="27" baseType="lpstr">
      <vt:lpstr>Arial</vt:lpstr>
      <vt:lpstr>Bookman Old Style</vt:lpstr>
      <vt:lpstr>Calibri</vt:lpstr>
      <vt:lpstr>Cambria</vt:lpstr>
      <vt:lpstr>Comic Sans MS</vt:lpstr>
      <vt:lpstr>Edwardian Script ITC</vt:lpstr>
      <vt:lpstr>Gill Sans MT</vt:lpstr>
      <vt:lpstr>Segoe UI</vt:lpstr>
      <vt:lpstr>Times New Roman</vt:lpstr>
      <vt:lpstr>Verdana</vt:lpstr>
      <vt:lpstr>Office Theme</vt:lpstr>
      <vt:lpstr>Wellbeing The Concept Referring To Theory, Policy &amp; Practice</vt:lpstr>
      <vt:lpstr>PowerPoint Presentation</vt:lpstr>
      <vt:lpstr>PowerPoint Presentation</vt:lpstr>
      <vt:lpstr>BE THE CHANGE     you want to see        IN THE WORLD. </vt:lpstr>
      <vt:lpstr>水滴石穿，绳锯木断   WATER DROPS PIERCE STONE;  ROPE SAWS CUT WOOD. </vt:lpstr>
      <vt:lpstr>Social Services and Wellbeing (Wales) Act 2014  This policy has been put in place to aid the improvement of the wellbeing of individuals who need to be cared and supported for. Also for the careers who need support, and to aid the transformation of social services in Wales.  The Central values of the Act are:  Voice and control  Prevention and early intervention   Wellbeing  Co-production                                                                                          (Gov.wales, 2014)                                                                              (Socialcare.wales, 2017)</vt:lpstr>
      <vt:lpstr>     </vt:lpstr>
      <vt:lpstr> . </vt:lpstr>
      <vt:lpstr>Wellbeing of Future Generations (Wales) Act 2015  It aims to improve the Economic, Cultural, Social and Environmental Wellbeing of Wales.  It shall make Public Bodies within the act consider not only the present times but the long-term future.   Wales is fronting numerous challenges such as:                             poverty                                           growth                    health inequalities                             climate change  To confront these implications everyone needs to work harmoniously to ensure our current generation have a improved quality of life. Therefore also thinking of future generations, and how todays decisions can impact the generations in the long-term.                                                                                              (Gov.wales, 2015) </vt:lpstr>
      <vt:lpstr>   </vt:lpstr>
      <vt:lpstr>The act includes Public Bodies such as, Local health boards, Authorities, Welsh Ministers and Emergency Services.  It works by utilizing Sustainable Development and must adhere to a Wellbeing Duty. </vt:lpstr>
      <vt:lpstr>There is also a designated Future Generations Commissioner for Wales.  Their role is to portray as a guardian for the welfares of future generations throughout Wales.  Commissioners have six actions they can perform for their role.   </vt:lpstr>
      <vt:lpstr>PowerPoint Presentation</vt:lpstr>
      <vt:lpstr>Thank You for listening,   are there any questions?</vt:lpstr>
      <vt:lpstr>References:</vt:lpstr>
      <vt:lpstr>    Gov.wales. (2014). Social Services and Wellbeing Act 2014 Easy Read. [online] Available at: https://gov.wales/docs/dhss/publications/141117acteasyen.pdf [Accessed 20 Dec. 2018].   Socialcare.wales. (2017). Overview of the Social services and well-being (Wales) Act 2014 | Information and Learning Hub. [online] Available at: https://socialcare.wales/hub/sswbact [Accessed 20 Dec. 2018].   Google.com. (2019). big question mark - Google Search. [online] Available at: https://www.google.com/search?rlz=1C1CHBF_en-GBGB819GB820&amp;biw=1366&amp;bih=657&amp;tbm=isch&amp;sa=1&amp;ei=ZYsrXPv-Ac6_lwTe8a2gAQ&amp;q=big+question+mark&amp;oq=big+question+mark&amp;gs_l=img.3..0l9.2302.11287..11904...0.0..2.104.1425.21j1......2....1..gws-wiz-img.....0..35i39j0i67j0i10.erw8draB-YU#imgrc=r_pqQikrzRQghM: [Accessed 1 Jan. 2019].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2018-12-14T10:13:06Z</dcterms:created>
  <dcterms:modified xsi:type="dcterms:W3CDTF">2019-01-06T22:00:07Z</dcterms:modified>
</cp:coreProperties>
</file>