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48" r:id="rId2"/>
  </p:sldMasterIdLst>
  <p:notesMasterIdLst>
    <p:notesMasterId r:id="rId12"/>
  </p:notesMasterIdLst>
  <p:sldIdLst>
    <p:sldId id="257" r:id="rId3"/>
    <p:sldId id="258" r:id="rId4"/>
    <p:sldId id="259" r:id="rId5"/>
    <p:sldId id="260" r:id="rId6"/>
    <p:sldId id="262" r:id="rId7"/>
    <p:sldId id="266" r:id="rId8"/>
    <p:sldId id="270" r:id="rId9"/>
    <p:sldId id="264"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D6060-E0A6-C9C2-B3C9-6A8532F1ED4A}" v="55" dt="2022-03-12T22:07:34.012"/>
    <p1510:client id="{3974EFBE-55E1-3B10-2FDA-E77E79849F7A}" v="41" dt="2022-03-12T20:22:37.227"/>
    <p1510:client id="{60718B0B-2AB7-AD86-E4C2-5A9B36C45FFF}" v="1" dt="2022-03-12T20:32:07.370"/>
    <p1510:client id="{7901F5EF-8A3E-8D14-95E8-899FF55AF687}" v="4" dt="2022-03-12T22:11:15.555"/>
    <p1510:client id="{8108B080-D97A-D386-BFBF-8AFC829D330B}" v="54" dt="2022-03-12T22:39:47.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ina Cazacu (2108194)" userId="S::2108194@student.uwtsd.ac.uk::e584b5e2-31e7-4379-b515-3a5c21236483" providerId="AD" clId="Web-{8108B080-D97A-D386-BFBF-8AFC829D330B}"/>
    <pc:docChg chg="modSld">
      <pc:chgData name="Corina Cazacu (2108194)" userId="S::2108194@student.uwtsd.ac.uk::e584b5e2-31e7-4379-b515-3a5c21236483" providerId="AD" clId="Web-{8108B080-D97A-D386-BFBF-8AFC829D330B}" dt="2022-03-12T22:39:47.133" v="26" actId="20577"/>
      <pc:docMkLst>
        <pc:docMk/>
      </pc:docMkLst>
      <pc:sldChg chg="modSp">
        <pc:chgData name="Corina Cazacu (2108194)" userId="S::2108194@student.uwtsd.ac.uk::e584b5e2-31e7-4379-b515-3a5c21236483" providerId="AD" clId="Web-{8108B080-D97A-D386-BFBF-8AFC829D330B}" dt="2022-03-12T22:39:47.133" v="26" actId="20577"/>
        <pc:sldMkLst>
          <pc:docMk/>
          <pc:sldMk cId="3923022149" sldId="270"/>
        </pc:sldMkLst>
        <pc:spChg chg="mod">
          <ac:chgData name="Corina Cazacu (2108194)" userId="S::2108194@student.uwtsd.ac.uk::e584b5e2-31e7-4379-b515-3a5c21236483" providerId="AD" clId="Web-{8108B080-D97A-D386-BFBF-8AFC829D330B}" dt="2022-03-12T22:39:47.133" v="26" actId="20577"/>
          <ac:spMkLst>
            <pc:docMk/>
            <pc:sldMk cId="3923022149" sldId="270"/>
            <ac:spMk id="25" creationId="{551A22D0-A9AC-4DAB-B753-E733B0B619CF}"/>
          </ac:spMkLst>
        </pc:spChg>
      </pc:sldChg>
    </pc:docChg>
  </pc:docChgLst>
  <pc:docChgLst>
    <pc:chgData name="Corina Cazacu (2108194)" userId="S::2108194@student.uwtsd.ac.uk::e584b5e2-31e7-4379-b515-3a5c21236483" providerId="AD" clId="Web-{7901F5EF-8A3E-8D14-95E8-899FF55AF687}"/>
    <pc:docChg chg="modSld">
      <pc:chgData name="Corina Cazacu (2108194)" userId="S::2108194@student.uwtsd.ac.uk::e584b5e2-31e7-4379-b515-3a5c21236483" providerId="AD" clId="Web-{7901F5EF-8A3E-8D14-95E8-899FF55AF687}" dt="2022-03-12T22:11:15.555" v="1" actId="20577"/>
      <pc:docMkLst>
        <pc:docMk/>
      </pc:docMkLst>
      <pc:sldChg chg="modSp">
        <pc:chgData name="Corina Cazacu (2108194)" userId="S::2108194@student.uwtsd.ac.uk::e584b5e2-31e7-4379-b515-3a5c21236483" providerId="AD" clId="Web-{7901F5EF-8A3E-8D14-95E8-899FF55AF687}" dt="2022-03-12T22:11:15.555" v="1" actId="20577"/>
        <pc:sldMkLst>
          <pc:docMk/>
          <pc:sldMk cId="3923022149" sldId="270"/>
        </pc:sldMkLst>
        <pc:spChg chg="mod">
          <ac:chgData name="Corina Cazacu (2108194)" userId="S::2108194@student.uwtsd.ac.uk::e584b5e2-31e7-4379-b515-3a5c21236483" providerId="AD" clId="Web-{7901F5EF-8A3E-8D14-95E8-899FF55AF687}" dt="2022-03-12T22:11:15.555" v="1" actId="20577"/>
          <ac:spMkLst>
            <pc:docMk/>
            <pc:sldMk cId="3923022149" sldId="270"/>
            <ac:spMk id="25" creationId="{551A22D0-A9AC-4DAB-B753-E733B0B619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156BA2-AECE-4B69-89E2-65F782E561E9}" type="datetimeFigureOut">
              <a:rPr lang="en-US" smtClean="0"/>
              <a:pPr/>
              <a:t>3/12/2022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46DC070-E087-499F-92A3-36A544468D0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Stress expresses the body's reaction to a demand or challenge. It is a common phenomenon among the human kind. According to Health and Safety (HSE), stress is the hostile reaction of people especially when people have to face overpressures or have to face other types of demand. </a:t>
            </a:r>
            <a:r>
              <a:rPr lang="en-GB" sz="1200" kern="1200">
                <a:solidFill>
                  <a:schemeClr val="tx1"/>
                </a:solidFill>
                <a:latin typeface="+mn-lt"/>
                <a:ea typeface="+mn-ea"/>
                <a:cs typeface="+mn-cs"/>
              </a:rPr>
              <a:t>In workplace of modern times, stress is a common issue among the workers. The stress related issues in workplace is related to the increasing demand of managers from the subordinate employees </a:t>
            </a:r>
            <a:r>
              <a:rPr lang="en-US" sz="1200" kern="1200">
                <a:solidFill>
                  <a:schemeClr val="tx1"/>
                </a:solidFill>
                <a:latin typeface="+mn-lt"/>
                <a:ea typeface="+mn-ea"/>
                <a:cs typeface="+mn-cs"/>
              </a:rPr>
              <a:t>(</a:t>
            </a:r>
            <a:r>
              <a:rPr lang="en-US" sz="1200" kern="1200" err="1">
                <a:solidFill>
                  <a:schemeClr val="tx1"/>
                </a:solidFill>
                <a:latin typeface="+mn-lt"/>
                <a:ea typeface="+mn-ea"/>
                <a:cs typeface="+mn-cs"/>
              </a:rPr>
              <a:t>Tetrick</a:t>
            </a:r>
            <a:r>
              <a:rPr lang="en-US" sz="1200" kern="1200">
                <a:solidFill>
                  <a:schemeClr val="tx1"/>
                </a:solidFill>
                <a:latin typeface="+mn-lt"/>
                <a:ea typeface="+mn-ea"/>
                <a:cs typeface="+mn-cs"/>
              </a:rPr>
              <a:t>, et al 2015)</a:t>
            </a:r>
            <a:r>
              <a:rPr lang="en-GB" sz="1200" kern="1200">
                <a:solidFill>
                  <a:schemeClr val="tx1"/>
                </a:solidFill>
                <a:latin typeface="+mn-lt"/>
                <a:ea typeface="+mn-ea"/>
                <a:cs typeface="+mn-cs"/>
              </a:rPr>
              <a:t>. For most companies, workplace stress is a big issue as it decreases the efficiency of the employees. As a result, it directly affects the decision making procedure of the company.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846DC070-E087-499F-92A3-36A544468D09}"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There are many reasons for workplace related stress such as uncertainty, monetary issues, work, less adapting ability, lack of sleep, and pressure of personal life such as household chores, responsibility, and lack of activity. Now these worries affect the performance of the workers and in most cases reduce the quality of the work. In many companies, the stress related problems problem force the worker to leave the job which creates significant human capital loss to the company (Epstein, 2010). Other affects of the stress include behavioral effects such as unhealthy lifestyle such as unhealthy diet, smoking or alcohol consumption and psychological effects such as anxiety, overeating, self-harm, paranoia, loneliness and suicidal feeling. Now all these problems together combined creates significant problem for the company operation and the company fails to achieve its organisaitonal goal.</a:t>
            </a:r>
          </a:p>
          <a:p>
            <a:endParaRPr lang="en-US"/>
          </a:p>
        </p:txBody>
      </p:sp>
      <p:sp>
        <p:nvSpPr>
          <p:cNvPr id="4" name="Slide Number Placeholder 3"/>
          <p:cNvSpPr>
            <a:spLocks noGrp="1"/>
          </p:cNvSpPr>
          <p:nvPr>
            <p:ph type="sldNum" sz="quarter" idx="10"/>
          </p:nvPr>
        </p:nvSpPr>
        <p:spPr/>
        <p:txBody>
          <a:bodyPr/>
          <a:lstStyle/>
          <a:p>
            <a:fld id="{846DC070-E087-499F-92A3-36A544468D09}"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The political factors such as Brexit and ongoing race and gender issues are impacting the performance of the employees. The political situation in UK has been in much distress and the employees have to work keeping these issues on mind. These political issues are affecting the lives of the people directly. For economic perspective, the Brexit related labour shortage in UK has increased the workplace pressure on the employees (Pollard, 2021). The companies are struggling to get new workers but the wage issues are hampering the progress of the workers. The turmoil in politics and economy is directly affecting the personal lives of the workers (Perera, 2017). The increasing price of products, especially after the emergence of the pandemic has increased stress in the lives of the workers. Then the recent technological advancement in the field of artificial intelligence has created problem for the employees as this will remove many people from job. So, the anxiety is creating problem by increasing stress on the employees. The workers are also facing problem in terms of environmental issues as the call for sustainable future is forcing companies to shut factories and as a result, many are losing jobs. </a:t>
            </a:r>
          </a:p>
          <a:p>
            <a:endParaRPr lang="en-US"/>
          </a:p>
        </p:txBody>
      </p:sp>
      <p:sp>
        <p:nvSpPr>
          <p:cNvPr id="4" name="Slide Number Placeholder 3"/>
          <p:cNvSpPr>
            <a:spLocks noGrp="1"/>
          </p:cNvSpPr>
          <p:nvPr>
            <p:ph type="sldNum" sz="quarter" idx="10"/>
          </p:nvPr>
        </p:nvSpPr>
        <p:spPr/>
        <p:txBody>
          <a:bodyPr/>
          <a:lstStyle/>
          <a:p>
            <a:fld id="{846DC070-E087-499F-92A3-36A544468D09}"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a:solidFill>
                  <a:schemeClr val="tx1"/>
                </a:solidFill>
                <a:latin typeface="+mn-lt"/>
                <a:ea typeface="+mn-ea"/>
                <a:cs typeface="+mn-cs"/>
              </a:rPr>
              <a:t>The Fish-Bone analysis is a great tool to analyse the cause and effect of a problem. The main cause of the stress related workplace issues is the increasing demand for product and services which forces the companies to bring continuous changes to the business operation. As a result the direct toll of these changing demands falls on the front line workers (Phillips, et al 2013). Most companies now have to follow multiple promotional and operational strategies which imposed a huge sum of work upon the employees. At the same time, there are also relevant reasons for stress that already exist in the workplace which further deteriorate the situation. </a:t>
            </a:r>
          </a:p>
          <a:p>
            <a:r>
              <a:rPr lang="en-US" sz="1200" kern="1200">
                <a:solidFill>
                  <a:schemeClr val="tx1"/>
                </a:solidFill>
                <a:latin typeface="+mn-lt"/>
                <a:ea typeface="+mn-ea"/>
                <a:cs typeface="+mn-cs"/>
              </a:rPr>
              <a:t>The first major effect of the workplace related stress is the decrease of employee engagement which means the employee no longer thinks them as part of the company. This created extra pressure on management. Apart from losing human capital, this also creates problem for strategic decision making as many companies have reconsider strategic investment decisions. </a:t>
            </a:r>
          </a:p>
          <a:p>
            <a:r>
              <a:rPr lang="en-US" sz="1200" kern="1200">
                <a:solidFill>
                  <a:schemeClr val="tx1"/>
                </a:solidFill>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846DC070-E087-499F-92A3-36A544468D09}"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The problem solving and making strategic business decision is part of the managerial responsibility. Working directly with the front line worker and managing stress related workplace issues may be stressful for the manager but at the same time, this provides a unique opportunity for the managers to gain some experience on managing stress related issues (Smith, 2014). It is natural for the employees to be in stress considering the current macroeconomic factors but this should not prevent the companies to provide better workplace environment to the employees.</a:t>
            </a:r>
          </a:p>
          <a:p>
            <a:endParaRPr lang="en-US"/>
          </a:p>
        </p:txBody>
      </p:sp>
      <p:sp>
        <p:nvSpPr>
          <p:cNvPr id="4" name="Slide Number Placeholder 3"/>
          <p:cNvSpPr>
            <a:spLocks noGrp="1"/>
          </p:cNvSpPr>
          <p:nvPr>
            <p:ph type="sldNum" sz="quarter" idx="10"/>
          </p:nvPr>
        </p:nvSpPr>
        <p:spPr/>
        <p:txBody>
          <a:bodyPr/>
          <a:lstStyle/>
          <a:p>
            <a:fld id="{846DC070-E087-499F-92A3-36A544468D09}"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157613-0AAF-416B-9FC0-98314D97A803}"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706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2201048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157613-0AAF-416B-9FC0-98314D97A803}"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039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2021269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3861926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1370038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1360148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C1B19B1-15C4-4946-A941-C184F9033FC4}" type="datetimeFigureOut">
              <a:rPr lang="en-GB" smtClean="0"/>
              <a:pPr/>
              <a:t>12/03/2022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D157613-0AAF-416B-9FC0-98314D97A803}" type="slidenum">
              <a:rPr lang="en-GB" smtClean="0"/>
              <a:pPr/>
              <a:t>‹#›</a:t>
            </a:fld>
            <a:endParaRPr lang="en-GB"/>
          </a:p>
        </p:txBody>
      </p:sp>
    </p:spTree>
    <p:extLst>
      <p:ext uri="{BB962C8B-B14F-4D97-AF65-F5344CB8AC3E}">
        <p14:creationId xmlns:p14="http://schemas.microsoft.com/office/powerpoint/2010/main" val="386395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412667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217843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1B19B1-15C4-4946-A941-C184F9033FC4}" type="datetimeFigureOut">
              <a:rPr lang="en-GB" smtClean="0"/>
              <a:pPr/>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157613-0AAF-416B-9FC0-98314D97A803}" type="slidenum">
              <a:rPr lang="en-GB" smtClean="0"/>
              <a:pPr/>
              <a:t>‹#›</a:t>
            </a:fld>
            <a:endParaRPr lang="en-GB"/>
          </a:p>
        </p:txBody>
      </p:sp>
    </p:spTree>
    <p:extLst>
      <p:ext uri="{BB962C8B-B14F-4D97-AF65-F5344CB8AC3E}">
        <p14:creationId xmlns:p14="http://schemas.microsoft.com/office/powerpoint/2010/main" val="1707541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12/03/2022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C1B19B1-15C4-4946-A941-C184F9033FC4}" type="datetimeFigureOut">
              <a:rPr lang="en-GB" smtClean="0"/>
              <a:pPr/>
              <a:t>12/03/2022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D157613-0AAF-416B-9FC0-98314D97A803}"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47065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12/03/2022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56" r:id="rId1"/>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960" y="668739"/>
            <a:ext cx="5968124" cy="5349923"/>
          </a:xfrm>
          <a:prstGeom prst="rect">
            <a:avLst/>
          </a:prstGeom>
        </p:spPr>
      </p:pic>
      <p:sp>
        <p:nvSpPr>
          <p:cNvPr id="3" name="TextBox 2"/>
          <p:cNvSpPr txBox="1"/>
          <p:nvPr/>
        </p:nvSpPr>
        <p:spPr>
          <a:xfrm>
            <a:off x="6325841" y="1774040"/>
            <a:ext cx="5322628" cy="461665"/>
          </a:xfrm>
          <a:prstGeom prst="rect">
            <a:avLst/>
          </a:prstGeom>
          <a:noFill/>
        </p:spPr>
        <p:txBody>
          <a:bodyPr wrap="square" rtlCol="0">
            <a:spAutoFit/>
          </a:bodyPr>
          <a:lstStyle/>
          <a:p>
            <a:r>
              <a:rPr lang="en-US" sz="2400"/>
              <a:t>Problem solving and decision making</a:t>
            </a:r>
            <a:endParaRPr lang="en-GB" sz="2400"/>
          </a:p>
        </p:txBody>
      </p:sp>
      <p:sp>
        <p:nvSpPr>
          <p:cNvPr id="11" name="TextBox 10"/>
          <p:cNvSpPr txBox="1"/>
          <p:nvPr/>
        </p:nvSpPr>
        <p:spPr>
          <a:xfrm>
            <a:off x="7774497" y="2235705"/>
            <a:ext cx="4967785" cy="342145"/>
          </a:xfrm>
          <a:prstGeom prst="rect">
            <a:avLst/>
          </a:prstGeom>
          <a:noFill/>
          <a:ln>
            <a:noFill/>
          </a:ln>
        </p:spPr>
        <p:txBody>
          <a:bodyPr wrap="square" rtlCol="0">
            <a:spAutoFit/>
          </a:bodyPr>
          <a:lstStyle/>
          <a:p>
            <a:pPr lvl="0">
              <a:lnSpc>
                <a:spcPct val="110000"/>
              </a:lnSpc>
              <a:spcBef>
                <a:spcPts val="1200"/>
              </a:spcBef>
              <a:spcAft>
                <a:spcPts val="200"/>
              </a:spcAft>
              <a:buClr>
                <a:srgbClr val="9BA8B7"/>
              </a:buClr>
              <a:buSzPct val="100000"/>
            </a:pPr>
            <a:r>
              <a:rPr lang="en-US" sz="1600" b="1" cap="all" spc="200">
                <a:solidFill>
                  <a:srgbClr val="000000">
                    <a:lumMod val="85000"/>
                    <a:lumOff val="15000"/>
                  </a:srgbClr>
                </a:solidFill>
                <a:latin typeface="Arial" pitchFamily="34" charset="0"/>
                <a:cs typeface="Arial" pitchFamily="34" charset="0"/>
              </a:rPr>
              <a:t>BMSW 4004</a:t>
            </a:r>
            <a:endParaRPr lang="ro" sz="1600" b="1" cap="all" spc="200">
              <a:solidFill>
                <a:srgbClr val="000000">
                  <a:lumMod val="85000"/>
                  <a:lumOff val="15000"/>
                </a:srgbClr>
              </a:solidFill>
              <a:latin typeface="Arial" pitchFamily="34" charset="0"/>
              <a:cs typeface="Arial" pitchFamily="34" charset="0"/>
            </a:endParaRPr>
          </a:p>
        </p:txBody>
      </p:sp>
      <p:sp>
        <p:nvSpPr>
          <p:cNvPr id="5" name="TextBox 4">
            <a:extLst>
              <a:ext uri="{FF2B5EF4-FFF2-40B4-BE49-F238E27FC236}">
                <a16:creationId xmlns:a16="http://schemas.microsoft.com/office/drawing/2014/main" id="{AA6BD902-DD22-4299-B696-D5B0194F8659}"/>
              </a:ext>
            </a:extLst>
          </p:cNvPr>
          <p:cNvSpPr txBox="1"/>
          <p:nvPr/>
        </p:nvSpPr>
        <p:spPr>
          <a:xfrm>
            <a:off x="6801493" y="2882035"/>
            <a:ext cx="4623370" cy="1015663"/>
          </a:xfrm>
          <a:prstGeom prst="rect">
            <a:avLst/>
          </a:prstGeom>
          <a:noFill/>
        </p:spPr>
        <p:txBody>
          <a:bodyPr wrap="square" rtlCol="0">
            <a:spAutoFit/>
          </a:bodyPr>
          <a:lstStyle/>
          <a:p>
            <a:r>
              <a:rPr lang="en-US" sz="2000"/>
              <a:t>Understanding the complex problem of staff absentees in Mid Cheshire Hospitals NHS Foundation Trust (MCHT)</a:t>
            </a:r>
            <a:endParaRPr lang="en-GB" sz="2000"/>
          </a:p>
        </p:txBody>
      </p:sp>
      <p:sp>
        <p:nvSpPr>
          <p:cNvPr id="6" name="TextBox 5">
            <a:extLst>
              <a:ext uri="{FF2B5EF4-FFF2-40B4-BE49-F238E27FC236}">
                <a16:creationId xmlns:a16="http://schemas.microsoft.com/office/drawing/2014/main" id="{2E6A71EB-BA41-48E7-90F9-0FF47E8CF2A4}"/>
              </a:ext>
            </a:extLst>
          </p:cNvPr>
          <p:cNvSpPr txBox="1"/>
          <p:nvPr/>
        </p:nvSpPr>
        <p:spPr>
          <a:xfrm>
            <a:off x="6534364" y="4327483"/>
            <a:ext cx="5157627" cy="923330"/>
          </a:xfrm>
          <a:prstGeom prst="rect">
            <a:avLst/>
          </a:prstGeom>
          <a:noFill/>
        </p:spPr>
        <p:txBody>
          <a:bodyPr wrap="square" rtlCol="0">
            <a:spAutoFit/>
          </a:bodyPr>
          <a:lstStyle/>
          <a:p>
            <a:r>
              <a:rPr lang="en-CA"/>
              <a:t>Corina F. Cazacu</a:t>
            </a:r>
          </a:p>
          <a:p>
            <a:r>
              <a:rPr lang="en-CA"/>
              <a:t>2108194</a:t>
            </a:r>
          </a:p>
          <a:p>
            <a:endParaRPr lang="en-GB"/>
          </a:p>
        </p:txBody>
      </p:sp>
      <p:sp>
        <p:nvSpPr>
          <p:cNvPr id="8" name="TextBox 7">
            <a:extLst>
              <a:ext uri="{FF2B5EF4-FFF2-40B4-BE49-F238E27FC236}">
                <a16:creationId xmlns:a16="http://schemas.microsoft.com/office/drawing/2014/main" id="{18638992-17CD-43F7-9976-DEF50BF7BD3E}"/>
              </a:ext>
            </a:extLst>
          </p:cNvPr>
          <p:cNvSpPr txBox="1"/>
          <p:nvPr/>
        </p:nvSpPr>
        <p:spPr>
          <a:xfrm>
            <a:off x="9113177" y="4359362"/>
            <a:ext cx="2404153" cy="369332"/>
          </a:xfrm>
          <a:prstGeom prst="rect">
            <a:avLst/>
          </a:prstGeom>
          <a:noFill/>
        </p:spPr>
        <p:txBody>
          <a:bodyPr wrap="square" rtlCol="0">
            <a:spAutoFit/>
          </a:bodyPr>
          <a:lstStyle/>
          <a:p>
            <a:r>
              <a:rPr lang="en-GB"/>
              <a:t>Lector: Chijioke Uba </a:t>
            </a:r>
          </a:p>
        </p:txBody>
      </p:sp>
    </p:spTree>
    <p:extLst>
      <p:ext uri="{BB962C8B-B14F-4D97-AF65-F5344CB8AC3E}">
        <p14:creationId xmlns:p14="http://schemas.microsoft.com/office/powerpoint/2010/main" val="949243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2529" y="1617785"/>
            <a:ext cx="8581293" cy="3046988"/>
          </a:xfrm>
          <a:prstGeom prst="rect">
            <a:avLst/>
          </a:prstGeom>
          <a:noFill/>
        </p:spPr>
        <p:txBody>
          <a:bodyPr wrap="square" rtlCol="0">
            <a:spAutoFit/>
          </a:bodyPr>
          <a:lstStyle/>
          <a:p>
            <a:pPr marL="285750" indent="-285750">
              <a:buFont typeface="Wingdings" panose="05000000000000000000" pitchFamily="2" charset="2"/>
              <a:buChar char="§"/>
            </a:pPr>
            <a:r>
              <a:rPr lang="en-US" sz="2400">
                <a:latin typeface="Times New Roman" pitchFamily="18" charset="0"/>
                <a:cs typeface="Times New Roman" pitchFamily="18" charset="0"/>
              </a:rPr>
              <a:t>The nature and impact of the complex problem on employees and their organizations</a:t>
            </a:r>
          </a:p>
          <a:p>
            <a:pPr marL="285750" indent="-285750">
              <a:buFont typeface="Wingdings" panose="05000000000000000000" pitchFamily="2" charset="2"/>
              <a:buChar char="§"/>
            </a:pPr>
            <a:r>
              <a:rPr lang="en-US" sz="2400">
                <a:latin typeface="Times New Roman" pitchFamily="18" charset="0"/>
                <a:cs typeface="Times New Roman" pitchFamily="18" charset="0"/>
              </a:rPr>
              <a:t>Cause and effect analysis of the complex problem (Fish Bone Analysis)</a:t>
            </a:r>
          </a:p>
          <a:p>
            <a:pPr marL="285750" indent="-285750">
              <a:buFont typeface="Wingdings" panose="05000000000000000000" pitchFamily="2" charset="2"/>
              <a:buChar char="§"/>
            </a:pPr>
            <a:r>
              <a:rPr lang="en-US" sz="2400">
                <a:latin typeface="Times New Roman" pitchFamily="18" charset="0"/>
                <a:cs typeface="Times New Roman" pitchFamily="18" charset="0"/>
              </a:rPr>
              <a:t>A PESTLE analysis of the macro-environmental factors contributing to the complex problem</a:t>
            </a:r>
          </a:p>
          <a:p>
            <a:pPr marL="285750" indent="-285750">
              <a:buFont typeface="Wingdings" panose="05000000000000000000" pitchFamily="2" charset="2"/>
              <a:buChar char="§"/>
            </a:pPr>
            <a:r>
              <a:rPr lang="en-GB" sz="2400" spc="-50">
                <a:solidFill>
                  <a:schemeClr val="tx1">
                    <a:lumMod val="75000"/>
                    <a:lumOff val="25000"/>
                  </a:schemeClr>
                </a:solidFill>
                <a:latin typeface="Times New Roman" pitchFamily="18" charset="0"/>
                <a:cs typeface="Times New Roman" pitchFamily="18" charset="0"/>
              </a:rPr>
              <a:t>evaluation of  best alternative solutions to work-related stress </a:t>
            </a:r>
            <a:endParaRPr lang="en-US" sz="2400" spc="-50">
              <a:solidFill>
                <a:schemeClr val="tx1">
                  <a:lumMod val="75000"/>
                  <a:lumOff val="25000"/>
                </a:schemeClr>
              </a:solidFill>
              <a:latin typeface="Times New Roman" pitchFamily="18" charset="0"/>
              <a:cs typeface="Times New Roman" pitchFamily="18" charset="0"/>
            </a:endParaRPr>
          </a:p>
          <a:p>
            <a:pPr marL="285750" indent="-285750">
              <a:buFont typeface="Wingdings" panose="05000000000000000000" pitchFamily="2" charset="2"/>
              <a:buChar char="§"/>
            </a:pPr>
            <a:endParaRPr lang="en-GB" sz="2400"/>
          </a:p>
        </p:txBody>
      </p:sp>
      <p:sp>
        <p:nvSpPr>
          <p:cNvPr id="3" name="TextBox 2"/>
          <p:cNvSpPr txBox="1"/>
          <p:nvPr/>
        </p:nvSpPr>
        <p:spPr>
          <a:xfrm>
            <a:off x="1012874" y="478302"/>
            <a:ext cx="9580098" cy="646331"/>
          </a:xfrm>
          <a:prstGeom prst="rect">
            <a:avLst/>
          </a:prstGeom>
          <a:noFill/>
        </p:spPr>
        <p:txBody>
          <a:bodyPr wrap="square" rtlCol="0">
            <a:spAutoFit/>
          </a:bodyPr>
          <a:lstStyle/>
          <a:p>
            <a:pPr algn="ctr"/>
            <a:r>
              <a:rPr lang="en-US" sz="3600" b="1">
                <a:latin typeface="Times New Roman" pitchFamily="18" charset="0"/>
                <a:cs typeface="Times New Roman" pitchFamily="18" charset="0"/>
              </a:rPr>
              <a:t>Table of Contents</a:t>
            </a:r>
          </a:p>
        </p:txBody>
      </p:sp>
    </p:spTree>
    <p:extLst>
      <p:ext uri="{BB962C8B-B14F-4D97-AF65-F5344CB8AC3E}">
        <p14:creationId xmlns:p14="http://schemas.microsoft.com/office/powerpoint/2010/main" val="2072985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9117" y="253546"/>
            <a:ext cx="9703558" cy="1077218"/>
          </a:xfrm>
          <a:prstGeom prst="rect">
            <a:avLst/>
          </a:prstGeom>
          <a:noFill/>
        </p:spPr>
        <p:txBody>
          <a:bodyPr wrap="square" rtlCol="0">
            <a:spAutoFit/>
          </a:bodyPr>
          <a:lstStyle/>
          <a:p>
            <a:r>
              <a:rPr lang="en-US" sz="3200">
                <a:latin typeface="Times New Roman" pitchFamily="18" charset="0"/>
                <a:cs typeface="Times New Roman" pitchFamily="18" charset="0"/>
              </a:rPr>
              <a:t>The nature and impact of the complex problem on employees and their organizations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058" y="1882438"/>
            <a:ext cx="6300006" cy="3563020"/>
          </a:xfrm>
          <a:prstGeom prst="rect">
            <a:avLst/>
          </a:prstGeom>
        </p:spPr>
      </p:pic>
      <p:sp>
        <p:nvSpPr>
          <p:cNvPr id="5" name="TextBox 4"/>
          <p:cNvSpPr txBox="1"/>
          <p:nvPr/>
        </p:nvSpPr>
        <p:spPr>
          <a:xfrm>
            <a:off x="7915700" y="2088108"/>
            <a:ext cx="3643953" cy="2862322"/>
          </a:xfrm>
          <a:prstGeom prst="rect">
            <a:avLst/>
          </a:prstGeom>
          <a:noFill/>
        </p:spPr>
        <p:txBody>
          <a:bodyPr wrap="square" rtlCol="0">
            <a:spAutoFit/>
          </a:bodyPr>
          <a:lstStyle/>
          <a:p>
            <a:pPr algn="just"/>
            <a:r>
              <a:rPr lang="en-US" sz="2000">
                <a:latin typeface="Times New Roman" pitchFamily="18" charset="0"/>
                <a:cs typeface="Times New Roman" pitchFamily="18" charset="0"/>
              </a:rPr>
              <a:t>Stress expresses the body's reaction to a demand or challenge.  According to Health and Safety (HSE), stress is the hostile reaction of people especially when people have to face overpressures or have to face other types of demand(</a:t>
            </a:r>
            <a:r>
              <a:rPr lang="en-US" sz="2000" err="1">
                <a:latin typeface="Times New Roman" pitchFamily="18" charset="0"/>
                <a:cs typeface="Times New Roman" pitchFamily="18" charset="0"/>
              </a:rPr>
              <a:t>Tetrick</a:t>
            </a:r>
            <a:r>
              <a:rPr lang="en-US" sz="2000">
                <a:latin typeface="Times New Roman" pitchFamily="18" charset="0"/>
                <a:cs typeface="Times New Roman" pitchFamily="18" charset="0"/>
              </a:rPr>
              <a:t>, et al 2015).</a:t>
            </a:r>
            <a:endParaRPr lang="en-GB" sz="2000">
              <a:latin typeface="Times New Roman" pitchFamily="18" charset="0"/>
              <a:cs typeface="Times New Roman" pitchFamily="18" charset="0"/>
            </a:endParaRPr>
          </a:p>
        </p:txBody>
      </p:sp>
    </p:spTree>
    <p:extLst>
      <p:ext uri="{BB962C8B-B14F-4D97-AF65-F5344CB8AC3E}">
        <p14:creationId xmlns:p14="http://schemas.microsoft.com/office/powerpoint/2010/main" val="1997988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2708" y="872197"/>
            <a:ext cx="5739618" cy="707886"/>
          </a:xfrm>
          <a:prstGeom prst="rect">
            <a:avLst/>
          </a:prstGeom>
          <a:noFill/>
          <a:ln>
            <a:solidFill>
              <a:schemeClr val="accent1">
                <a:lumMod val="75000"/>
              </a:schemeClr>
            </a:solidFill>
          </a:ln>
        </p:spPr>
        <p:txBody>
          <a:bodyPr wrap="square" rtlCol="0">
            <a:spAutoFit/>
          </a:bodyPr>
          <a:lstStyle/>
          <a:p>
            <a:r>
              <a:rPr lang="en-US" sz="2000" b="1">
                <a:latin typeface="Times New Roman" pitchFamily="18" charset="0"/>
                <a:cs typeface="Times New Roman" pitchFamily="18" charset="0"/>
              </a:rPr>
              <a:t>Cause and effect analysis of the complex  problem</a:t>
            </a:r>
          </a:p>
          <a:p>
            <a:endParaRPr lang="en-US" sz="200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574" y="1241529"/>
            <a:ext cx="5214425" cy="3810000"/>
          </a:xfrm>
          <a:prstGeom prst="rect">
            <a:avLst/>
          </a:prstGeom>
        </p:spPr>
      </p:pic>
      <p:sp>
        <p:nvSpPr>
          <p:cNvPr id="6" name="TextBox 5"/>
          <p:cNvSpPr txBox="1"/>
          <p:nvPr/>
        </p:nvSpPr>
        <p:spPr>
          <a:xfrm>
            <a:off x="562708" y="1969477"/>
            <a:ext cx="5739618" cy="3477875"/>
          </a:xfrm>
          <a:prstGeom prst="rect">
            <a:avLst/>
          </a:prstGeom>
          <a:noFill/>
        </p:spPr>
        <p:txBody>
          <a:bodyPr wrap="square" rtlCol="0">
            <a:spAutoFit/>
          </a:bodyPr>
          <a:lstStyle/>
          <a:p>
            <a:pPr algn="just"/>
            <a:r>
              <a:rPr lang="en-US" sz="2000" b="1">
                <a:latin typeface="Times New Roman" pitchFamily="18" charset="0"/>
                <a:cs typeface="Times New Roman" pitchFamily="18" charset="0"/>
              </a:rPr>
              <a:t>Causes: </a:t>
            </a:r>
            <a:r>
              <a:rPr lang="en-US" sz="2000">
                <a:latin typeface="Times New Roman" pitchFamily="18" charset="0"/>
                <a:cs typeface="Times New Roman" pitchFamily="18" charset="0"/>
              </a:rPr>
              <a:t>Uncertainty,  money, health issues, work, less adapting ability, lack of sleep, worries, and pressure of personal work such as household chores, responsibility, lack of activity(Epstein, 2010).</a:t>
            </a:r>
          </a:p>
          <a:p>
            <a:pPr algn="just"/>
            <a:endParaRPr lang="en-US" sz="2000">
              <a:latin typeface="Times New Roman" pitchFamily="18" charset="0"/>
              <a:cs typeface="Times New Roman" pitchFamily="18" charset="0"/>
            </a:endParaRPr>
          </a:p>
          <a:p>
            <a:pPr algn="just"/>
            <a:r>
              <a:rPr lang="en-US" sz="2000" b="1">
                <a:latin typeface="Times New Roman" pitchFamily="18" charset="0"/>
                <a:cs typeface="Times New Roman" pitchFamily="18" charset="0"/>
              </a:rPr>
              <a:t>Effects: </a:t>
            </a:r>
            <a:r>
              <a:rPr lang="en-US" sz="2000">
                <a:latin typeface="Times New Roman" pitchFamily="18" charset="0"/>
                <a:cs typeface="Times New Roman" pitchFamily="18" charset="0"/>
              </a:rPr>
              <a:t>behavioral effects such as unhealthy lifestyle such as unhealthy diet, smoking or alcohol consumption and psychological effects such as anxiety, overeating, self-harm,  paranoia, loneliness and suicidal feeling.</a:t>
            </a:r>
          </a:p>
          <a:p>
            <a:endParaRPr lang="en-GB" sz="2000">
              <a:latin typeface="Times New Roman" pitchFamily="18" charset="0"/>
              <a:cs typeface="Times New Roman" pitchFamily="18" charset="0"/>
            </a:endParaRPr>
          </a:p>
        </p:txBody>
      </p:sp>
    </p:spTree>
    <p:extLst>
      <p:ext uri="{BB962C8B-B14F-4D97-AF65-F5344CB8AC3E}">
        <p14:creationId xmlns:p14="http://schemas.microsoft.com/office/powerpoint/2010/main" val="463865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446" y="548640"/>
            <a:ext cx="9509760" cy="978729"/>
          </a:xfrm>
          <a:prstGeom prst="rect">
            <a:avLst/>
          </a:prstGeom>
          <a:noFill/>
        </p:spPr>
        <p:txBody>
          <a:bodyPr wrap="square" rtlCol="0">
            <a:spAutoFit/>
          </a:bodyPr>
          <a:lstStyle/>
          <a:p>
            <a:pPr algn="ctr">
              <a:lnSpc>
                <a:spcPct val="90000"/>
              </a:lnSpc>
              <a:spcBef>
                <a:spcPct val="0"/>
              </a:spcBef>
              <a:spcAft>
                <a:spcPts val="600"/>
              </a:spcAft>
            </a:pPr>
            <a:r>
              <a:rPr lang="en-GB" sz="3200" spc="-50">
                <a:solidFill>
                  <a:schemeClr val="tx1">
                    <a:lumMod val="75000"/>
                    <a:lumOff val="25000"/>
                  </a:schemeClr>
                </a:solidFill>
                <a:latin typeface="Times New Roman" pitchFamily="18" charset="0"/>
                <a:cs typeface="Times New Roman" pitchFamily="18" charset="0"/>
              </a:rPr>
              <a:t>A PESTLE analysis of the macro-environmental factors contributing to the complex problem</a:t>
            </a:r>
            <a:endParaRPr lang="en-US" sz="3200" spc="-50">
              <a:solidFill>
                <a:schemeClr val="tx1">
                  <a:lumMod val="75000"/>
                  <a:lumOff val="25000"/>
                </a:schemeClr>
              </a:solidFill>
              <a:latin typeface="Times New Roman" pitchFamily="18" charset="0"/>
              <a:cs typeface="Times New Roman" pitchFamily="18" charset="0"/>
            </a:endParaRPr>
          </a:p>
        </p:txBody>
      </p:sp>
      <p:sp>
        <p:nvSpPr>
          <p:cNvPr id="3" name="TextBox 2"/>
          <p:cNvSpPr txBox="1"/>
          <p:nvPr/>
        </p:nvSpPr>
        <p:spPr>
          <a:xfrm>
            <a:off x="1463041" y="1716260"/>
            <a:ext cx="3094893" cy="4308872"/>
          </a:xfrm>
          <a:prstGeom prst="rect">
            <a:avLst/>
          </a:prstGeom>
          <a:noFill/>
        </p:spPr>
        <p:txBody>
          <a:bodyPr wrap="square" rtlCol="0">
            <a:spAutoFit/>
          </a:bodyPr>
          <a:lstStyle/>
          <a:p>
            <a:r>
              <a:rPr lang="en-US" sz="1600" b="1">
                <a:latin typeface="Times New Roman" pitchFamily="18" charset="0"/>
                <a:cs typeface="Times New Roman" pitchFamily="18" charset="0"/>
              </a:rPr>
              <a:t>The political factors-</a:t>
            </a:r>
          </a:p>
          <a:p>
            <a:pPr marL="285750" indent="-285750">
              <a:buFont typeface="Arial" panose="020B0604020202020204" pitchFamily="34" charset="0"/>
              <a:buChar char="•"/>
            </a:pPr>
            <a:r>
              <a:rPr lang="en-US" sz="1600">
                <a:latin typeface="Times New Roman" pitchFamily="18" charset="0"/>
                <a:cs typeface="Times New Roman" pitchFamily="18" charset="0"/>
              </a:rPr>
              <a:t>Brexit issues(Pollard, 2021).</a:t>
            </a:r>
          </a:p>
          <a:p>
            <a:pPr marL="285750" indent="-285750">
              <a:buFont typeface="Arial" panose="020B0604020202020204" pitchFamily="34" charset="0"/>
              <a:buChar char="•"/>
            </a:pPr>
            <a:r>
              <a:rPr lang="en-US" sz="1600">
                <a:latin typeface="Times New Roman" pitchFamily="18" charset="0"/>
                <a:cs typeface="Times New Roman" pitchFamily="18" charset="0"/>
              </a:rPr>
              <a:t>Extremism </a:t>
            </a:r>
          </a:p>
          <a:p>
            <a:pPr marL="285750" indent="-285750">
              <a:buFont typeface="Arial" panose="020B0604020202020204" pitchFamily="34" charset="0"/>
              <a:buChar char="•"/>
            </a:pPr>
            <a:r>
              <a:rPr lang="en-US" sz="1600">
                <a:latin typeface="Times New Roman" pitchFamily="18" charset="0"/>
                <a:cs typeface="Times New Roman" pitchFamily="18" charset="0"/>
              </a:rPr>
              <a:t>Racial issue</a:t>
            </a:r>
          </a:p>
          <a:p>
            <a:pPr marL="285750" indent="-285750">
              <a:buFont typeface="Arial" panose="020B0604020202020204" pitchFamily="34" charset="0"/>
              <a:buChar char="•"/>
            </a:pPr>
            <a:r>
              <a:rPr lang="en-US" sz="1600">
                <a:latin typeface="Times New Roman" pitchFamily="18" charset="0"/>
                <a:cs typeface="Times New Roman" pitchFamily="18" charset="0"/>
              </a:rPr>
              <a:t>Office politics</a:t>
            </a:r>
          </a:p>
          <a:p>
            <a:r>
              <a:rPr lang="en-US" sz="1600" b="1">
                <a:latin typeface="Times New Roman" pitchFamily="18" charset="0"/>
                <a:cs typeface="Times New Roman" pitchFamily="18" charset="0"/>
              </a:rPr>
              <a:t>The economic factors-</a:t>
            </a:r>
          </a:p>
          <a:p>
            <a:pPr marL="285750" indent="-285750">
              <a:buFont typeface="Arial" panose="020B0604020202020204" pitchFamily="34" charset="0"/>
              <a:buChar char="•"/>
            </a:pPr>
            <a:r>
              <a:rPr lang="en-US" sz="1600">
                <a:latin typeface="Times New Roman" pitchFamily="18" charset="0"/>
                <a:cs typeface="Times New Roman" pitchFamily="18" charset="0"/>
              </a:rPr>
              <a:t>Unemployment</a:t>
            </a:r>
          </a:p>
          <a:p>
            <a:pPr marL="285750" indent="-285750">
              <a:buFont typeface="Arial" panose="020B0604020202020204" pitchFamily="34" charset="0"/>
              <a:buChar char="•"/>
            </a:pPr>
            <a:r>
              <a:rPr lang="en-US" sz="1600">
                <a:latin typeface="Times New Roman" pitchFamily="18" charset="0"/>
                <a:cs typeface="Times New Roman" pitchFamily="18" charset="0"/>
              </a:rPr>
              <a:t>Price hike</a:t>
            </a:r>
          </a:p>
          <a:p>
            <a:pPr marL="285750" indent="-285750">
              <a:buFont typeface="Arial" panose="020B0604020202020204" pitchFamily="34" charset="0"/>
              <a:buChar char="•"/>
            </a:pPr>
            <a:r>
              <a:rPr lang="en-US" sz="1600">
                <a:latin typeface="Times New Roman" pitchFamily="18" charset="0"/>
                <a:cs typeface="Times New Roman" pitchFamily="18" charset="0"/>
              </a:rPr>
              <a:t>Inflation</a:t>
            </a:r>
          </a:p>
          <a:p>
            <a:pPr marL="285750" indent="-285750">
              <a:buFont typeface="Arial" panose="020B0604020202020204" pitchFamily="34" charset="0"/>
              <a:buChar char="•"/>
            </a:pPr>
            <a:r>
              <a:rPr lang="en-US" sz="1600">
                <a:latin typeface="Times New Roman" pitchFamily="18" charset="0"/>
                <a:cs typeface="Times New Roman" pitchFamily="18" charset="0"/>
              </a:rPr>
              <a:t>Job insecurity</a:t>
            </a:r>
          </a:p>
          <a:p>
            <a:r>
              <a:rPr lang="en-US" sz="1600" b="1">
                <a:latin typeface="Times New Roman" pitchFamily="18" charset="0"/>
                <a:cs typeface="Times New Roman" pitchFamily="18" charset="0"/>
              </a:rPr>
              <a:t>The social factors-</a:t>
            </a:r>
          </a:p>
          <a:p>
            <a:pPr marL="285750" indent="-285750">
              <a:buFont typeface="Arial" panose="020B0604020202020204" pitchFamily="34" charset="0"/>
              <a:buChar char="•"/>
            </a:pPr>
            <a:r>
              <a:rPr lang="en-US" sz="1600">
                <a:latin typeface="Times New Roman" pitchFamily="18" charset="0"/>
                <a:cs typeface="Times New Roman" pitchFamily="18" charset="0"/>
              </a:rPr>
              <a:t>Less interaction </a:t>
            </a:r>
          </a:p>
          <a:p>
            <a:pPr marL="285750" indent="-285750">
              <a:buFont typeface="Arial" panose="020B0604020202020204" pitchFamily="34" charset="0"/>
              <a:buChar char="•"/>
            </a:pPr>
            <a:r>
              <a:rPr lang="en-US" sz="1600">
                <a:latin typeface="Times New Roman" pitchFamily="18" charset="0"/>
                <a:cs typeface="Times New Roman" pitchFamily="18" charset="0"/>
              </a:rPr>
              <a:t>Pandemic situation</a:t>
            </a:r>
          </a:p>
          <a:p>
            <a:pPr marL="285750" indent="-285750">
              <a:buFont typeface="Arial" panose="020B0604020202020204" pitchFamily="34" charset="0"/>
              <a:buChar char="•"/>
            </a:pPr>
            <a:r>
              <a:rPr lang="en-US" sz="1600">
                <a:latin typeface="Times New Roman" pitchFamily="18" charset="0"/>
                <a:cs typeface="Times New Roman" pitchFamily="18" charset="0"/>
              </a:rPr>
              <a:t>Generation gap</a:t>
            </a:r>
          </a:p>
          <a:p>
            <a:pPr marL="285750" indent="-285750">
              <a:buFont typeface="Arial" panose="020B0604020202020204" pitchFamily="34" charset="0"/>
              <a:buChar char="•"/>
            </a:pPr>
            <a:r>
              <a:rPr lang="en-US" sz="1600">
                <a:latin typeface="Times New Roman" pitchFamily="18" charset="0"/>
                <a:cs typeface="Times New Roman" pitchFamily="18" charset="0"/>
              </a:rPr>
              <a:t>Lack of communication</a:t>
            </a:r>
          </a:p>
          <a:p>
            <a:endParaRPr lang="en-US" sz="1600">
              <a:latin typeface="Times New Roman" pitchFamily="18" charset="0"/>
              <a:cs typeface="Times New Roman" pitchFamily="18" charset="0"/>
            </a:endParaRPr>
          </a:p>
          <a:p>
            <a:r>
              <a:rPr lang="en-US">
                <a:latin typeface="Times New Roman" pitchFamily="18" charset="0"/>
                <a:cs typeface="Times New Roman" pitchFamily="18" charset="0"/>
              </a:rPr>
              <a:t> </a:t>
            </a:r>
            <a:endParaRPr lang="en-GB">
              <a:latin typeface="Times New Roman" pitchFamily="18" charset="0"/>
              <a:cs typeface="Times New Roman" pitchFamily="18" charset="0"/>
            </a:endParaRPr>
          </a:p>
        </p:txBody>
      </p:sp>
      <p:sp>
        <p:nvSpPr>
          <p:cNvPr id="4" name="TextBox 3"/>
          <p:cNvSpPr txBox="1"/>
          <p:nvPr/>
        </p:nvSpPr>
        <p:spPr>
          <a:xfrm>
            <a:off x="8201465" y="1674056"/>
            <a:ext cx="3545057" cy="4278094"/>
          </a:xfrm>
          <a:prstGeom prst="rect">
            <a:avLst/>
          </a:prstGeom>
          <a:noFill/>
        </p:spPr>
        <p:txBody>
          <a:bodyPr wrap="square" rtlCol="0">
            <a:spAutoFit/>
          </a:bodyPr>
          <a:lstStyle/>
          <a:p>
            <a:r>
              <a:rPr lang="en-GB" sz="1600" b="1">
                <a:solidFill>
                  <a:srgbClr val="000000"/>
                </a:solidFill>
                <a:latin typeface="Times New Roman" pitchFamily="18" charset="0"/>
                <a:ea typeface="Calibri" panose="020F0502020204030204" pitchFamily="34" charset="0"/>
                <a:cs typeface="Times New Roman" pitchFamily="18" charset="0"/>
              </a:rPr>
              <a:t>The Technological factors-</a:t>
            </a:r>
          </a:p>
          <a:p>
            <a:pPr marL="285750" indent="-285750">
              <a:buFont typeface="Arial" panose="020B0604020202020204" pitchFamily="34" charset="0"/>
              <a:buChar char="•"/>
            </a:pPr>
            <a:r>
              <a:rPr lang="en-US" sz="1600">
                <a:latin typeface="Times New Roman" pitchFamily="18" charset="0"/>
                <a:cs typeface="Times New Roman" pitchFamily="18" charset="0"/>
              </a:rPr>
              <a:t>Replacing new technology in place of old</a:t>
            </a:r>
          </a:p>
          <a:p>
            <a:pPr marL="285750" indent="-285750">
              <a:buFont typeface="Arial" panose="020B0604020202020204" pitchFamily="34" charset="0"/>
              <a:buChar char="•"/>
            </a:pPr>
            <a:r>
              <a:rPr lang="en-US" sz="1600">
                <a:latin typeface="Times New Roman" pitchFamily="18" charset="0"/>
                <a:cs typeface="Times New Roman" pitchFamily="18" charset="0"/>
              </a:rPr>
              <a:t>technology reduces job opportunity</a:t>
            </a:r>
          </a:p>
          <a:p>
            <a:pPr marL="285750" indent="-285750">
              <a:buFont typeface="Arial" panose="020B0604020202020204" pitchFamily="34" charset="0"/>
              <a:buChar char="•"/>
            </a:pPr>
            <a:r>
              <a:rPr lang="en-US" sz="1600">
                <a:latin typeface="Times New Roman" pitchFamily="18" charset="0"/>
                <a:cs typeface="Times New Roman" pitchFamily="18" charset="0"/>
              </a:rPr>
              <a:t>less knowledge about advanced technology</a:t>
            </a:r>
            <a:r>
              <a:rPr lang="en-US" sz="1600"/>
              <a:t>(Perera, 2017). </a:t>
            </a:r>
            <a:endParaRPr lang="en-US" sz="1600">
              <a:latin typeface="Times New Roman" pitchFamily="18" charset="0"/>
              <a:cs typeface="Times New Roman" pitchFamily="18" charset="0"/>
            </a:endParaRPr>
          </a:p>
          <a:p>
            <a:r>
              <a:rPr lang="en-US" sz="1600" b="1">
                <a:latin typeface="Times New Roman" pitchFamily="18" charset="0"/>
                <a:cs typeface="Times New Roman" pitchFamily="18" charset="0"/>
              </a:rPr>
              <a:t>The legal factors-</a:t>
            </a:r>
          </a:p>
          <a:p>
            <a:pPr marL="285750" indent="-285750">
              <a:buFont typeface="Arial" panose="020B0604020202020204" pitchFamily="34" charset="0"/>
              <a:buChar char="•"/>
            </a:pPr>
            <a:r>
              <a:rPr lang="en-US" sz="1600">
                <a:latin typeface="Times New Roman" pitchFamily="18" charset="0"/>
                <a:cs typeface="Times New Roman" pitchFamily="18" charset="0"/>
              </a:rPr>
              <a:t>Labors law</a:t>
            </a:r>
          </a:p>
          <a:p>
            <a:pPr marL="285750" indent="-285750">
              <a:buFont typeface="Arial" panose="020B0604020202020204" pitchFamily="34" charset="0"/>
              <a:buChar char="•"/>
            </a:pPr>
            <a:r>
              <a:rPr lang="en-US" sz="1600">
                <a:latin typeface="Times New Roman" pitchFamily="18" charset="0"/>
                <a:cs typeface="Times New Roman" pitchFamily="18" charset="0"/>
              </a:rPr>
              <a:t>Intellectual property</a:t>
            </a:r>
          </a:p>
          <a:p>
            <a:pPr marL="285750" indent="-285750">
              <a:buFont typeface="Arial" panose="020B0604020202020204" pitchFamily="34" charset="0"/>
              <a:buChar char="•"/>
            </a:pPr>
            <a:r>
              <a:rPr lang="en-US" sz="1600">
                <a:latin typeface="Times New Roman" pitchFamily="18" charset="0"/>
                <a:cs typeface="Times New Roman" pitchFamily="18" charset="0"/>
              </a:rPr>
              <a:t>changing rules and regulation of the industry</a:t>
            </a:r>
          </a:p>
          <a:p>
            <a:endParaRPr lang="en-US" sz="1600">
              <a:latin typeface="Times New Roman" pitchFamily="18" charset="0"/>
              <a:cs typeface="Times New Roman" pitchFamily="18" charset="0"/>
            </a:endParaRPr>
          </a:p>
          <a:p>
            <a:r>
              <a:rPr lang="en-US" sz="1600" b="1">
                <a:latin typeface="Times New Roman" pitchFamily="18" charset="0"/>
                <a:cs typeface="Times New Roman" pitchFamily="18" charset="0"/>
              </a:rPr>
              <a:t>The environmental factors-</a:t>
            </a:r>
          </a:p>
          <a:p>
            <a:pPr marL="285750" indent="-285750">
              <a:buFont typeface="Arial" panose="020B0604020202020204" pitchFamily="34" charset="0"/>
              <a:buChar char="•"/>
            </a:pPr>
            <a:r>
              <a:rPr lang="en-US" sz="1600">
                <a:latin typeface="Times New Roman" pitchFamily="18" charset="0"/>
                <a:cs typeface="Times New Roman" pitchFamily="18" charset="0"/>
              </a:rPr>
              <a:t>Global warming , deforestation</a:t>
            </a:r>
          </a:p>
          <a:p>
            <a:pPr marL="285750" indent="-285750">
              <a:buFont typeface="Arial" panose="020B0604020202020204" pitchFamily="34" charset="0"/>
              <a:buChar char="•"/>
            </a:pPr>
            <a:r>
              <a:rPr lang="en-US" sz="1600">
                <a:latin typeface="Times New Roman" pitchFamily="18" charset="0"/>
                <a:cs typeface="Times New Roman" pitchFamily="18" charset="0"/>
              </a:rPr>
              <a:t>Workplace condition </a:t>
            </a:r>
          </a:p>
          <a:p>
            <a:pPr marL="285750" indent="-285750">
              <a:buFont typeface="Arial" panose="020B0604020202020204" pitchFamily="34" charset="0"/>
              <a:buChar char="•"/>
            </a:pPr>
            <a:r>
              <a:rPr lang="en-US" sz="1600">
                <a:latin typeface="Times New Roman" pitchFamily="18" charset="0"/>
                <a:cs typeface="Times New Roman" pitchFamily="18" charset="0"/>
              </a:rPr>
              <a:t>Traffic </a:t>
            </a:r>
            <a:endParaRPr lang="en-US" sz="1600" b="1">
              <a:latin typeface="Times New Roman" pitchFamily="18" charset="0"/>
              <a:cs typeface="Times New Roman" pitchFamily="18" charset="0"/>
            </a:endParaRPr>
          </a:p>
          <a:p>
            <a:endParaRPr lang="en-GB" sz="1600">
              <a:latin typeface="Times New Roman" pitchFamily="18" charset="0"/>
              <a:cs typeface="Times New Roman"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3024" y="2505075"/>
            <a:ext cx="4220306" cy="2770310"/>
          </a:xfrm>
          <a:prstGeom prst="rect">
            <a:avLst/>
          </a:prstGeom>
        </p:spPr>
      </p:pic>
    </p:spTree>
    <p:extLst>
      <p:ext uri="{BB962C8B-B14F-4D97-AF65-F5344CB8AC3E}">
        <p14:creationId xmlns:p14="http://schemas.microsoft.com/office/powerpoint/2010/main" val="1146873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337625"/>
            <a:ext cx="9734844" cy="584775"/>
          </a:xfrm>
          <a:prstGeom prst="rect">
            <a:avLst/>
          </a:prstGeom>
          <a:noFill/>
        </p:spPr>
        <p:txBody>
          <a:bodyPr wrap="square" rtlCol="0">
            <a:spAutoFit/>
          </a:bodyPr>
          <a:lstStyle/>
          <a:p>
            <a:pPr algn="ctr"/>
            <a:r>
              <a:rPr lang="en-US" sz="3200" b="1">
                <a:latin typeface="Times New Roman" pitchFamily="18" charset="0"/>
                <a:cs typeface="Times New Roman" pitchFamily="18" charset="0"/>
              </a:rPr>
              <a:t>Fish Bone Analysis of Stress</a:t>
            </a:r>
          </a:p>
        </p:txBody>
      </p:sp>
      <p:pic>
        <p:nvPicPr>
          <p:cNvPr id="3" name="Picture 2" descr="1015796125aa11e33fc94d17cca916cf.dib"/>
          <p:cNvPicPr>
            <a:picLocks noChangeAspect="1"/>
          </p:cNvPicPr>
          <p:nvPr/>
        </p:nvPicPr>
        <p:blipFill>
          <a:blip r:embed="rId3"/>
          <a:stretch>
            <a:fillRect/>
          </a:stretch>
        </p:blipFill>
        <p:spPr>
          <a:xfrm>
            <a:off x="2586476" y="1314714"/>
            <a:ext cx="7019048" cy="4228572"/>
          </a:xfrm>
          <a:prstGeom prst="rect">
            <a:avLst/>
          </a:prstGeom>
        </p:spPr>
      </p:pic>
      <p:sp>
        <p:nvSpPr>
          <p:cNvPr id="4" name="TextBox 3"/>
          <p:cNvSpPr txBox="1"/>
          <p:nvPr/>
        </p:nvSpPr>
        <p:spPr>
          <a:xfrm>
            <a:off x="8806375" y="1378634"/>
            <a:ext cx="1448972" cy="276999"/>
          </a:xfrm>
          <a:prstGeom prst="rect">
            <a:avLst/>
          </a:prstGeom>
          <a:noFill/>
        </p:spPr>
        <p:txBody>
          <a:bodyPr wrap="square" rtlCol="0">
            <a:spAutoFit/>
          </a:bodyPr>
          <a:lstStyle/>
          <a:p>
            <a:r>
              <a:rPr lang="en-US" sz="1200"/>
              <a:t>(Phillips, et al 2013)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2A21F59-7B4C-42F4-B366-35F9D10E0D89}"/>
              </a:ext>
            </a:extLst>
          </p:cNvPr>
          <p:cNvSpPr>
            <a:spLocks noGrp="1"/>
          </p:cNvSpPr>
          <p:nvPr>
            <p:ph type="ctrTitle"/>
          </p:nvPr>
        </p:nvSpPr>
        <p:spPr>
          <a:xfrm>
            <a:off x="6730000" y="639097"/>
            <a:ext cx="4813072" cy="3686015"/>
          </a:xfrm>
        </p:spPr>
        <p:txBody>
          <a:bodyPr vert="horz" lIns="91440" tIns="45720" rIns="91440" bIns="45720" rtlCol="0" anchor="b">
            <a:normAutofit/>
          </a:bodyPr>
          <a:lstStyle/>
          <a:p>
            <a:r>
              <a:rPr lang="en-US" sz="6800"/>
              <a:t>PMI Decision making tools</a:t>
            </a:r>
          </a:p>
        </p:txBody>
      </p:sp>
      <p:cxnSp>
        <p:nvCxnSpPr>
          <p:cNvPr id="32" name="Straight Connector 31">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4">
            <a:extLst>
              <a:ext uri="{FF2B5EF4-FFF2-40B4-BE49-F238E27FC236}">
                <a16:creationId xmlns:a16="http://schemas.microsoft.com/office/drawing/2014/main" id="{986519A9-F3C0-491A-BECF-916FAB106637}"/>
              </a:ext>
            </a:extLst>
          </p:cNvPr>
          <p:cNvGraphicFramePr>
            <a:graphicFrameLocks noGrp="1"/>
          </p:cNvGraphicFramePr>
          <p:nvPr>
            <p:ph idx="4294967295"/>
            <p:extLst>
              <p:ext uri="{D42A27DB-BD31-4B8C-83A1-F6EECF244321}">
                <p14:modId xmlns:p14="http://schemas.microsoft.com/office/powerpoint/2010/main" val="379993963"/>
              </p:ext>
            </p:extLst>
          </p:nvPr>
        </p:nvGraphicFramePr>
        <p:xfrm>
          <a:off x="730250" y="2328333"/>
          <a:ext cx="5898588" cy="3686826"/>
        </p:xfrm>
        <a:graphic>
          <a:graphicData uri="http://schemas.openxmlformats.org/drawingml/2006/table">
            <a:tbl>
              <a:tblPr firstRow="1" bandRow="1">
                <a:tableStyleId>{5C22544A-7EE6-4342-B048-85BDC9FD1C3A}</a:tableStyleId>
              </a:tblPr>
              <a:tblGrid>
                <a:gridCol w="2247971">
                  <a:extLst>
                    <a:ext uri="{9D8B030D-6E8A-4147-A177-3AD203B41FA5}">
                      <a16:colId xmlns:a16="http://schemas.microsoft.com/office/drawing/2014/main" val="626657069"/>
                    </a:ext>
                  </a:extLst>
                </a:gridCol>
                <a:gridCol w="1642959">
                  <a:extLst>
                    <a:ext uri="{9D8B030D-6E8A-4147-A177-3AD203B41FA5}">
                      <a16:colId xmlns:a16="http://schemas.microsoft.com/office/drawing/2014/main" val="2285014499"/>
                    </a:ext>
                  </a:extLst>
                </a:gridCol>
                <a:gridCol w="2007658">
                  <a:extLst>
                    <a:ext uri="{9D8B030D-6E8A-4147-A177-3AD203B41FA5}">
                      <a16:colId xmlns:a16="http://schemas.microsoft.com/office/drawing/2014/main" val="4104071511"/>
                    </a:ext>
                  </a:extLst>
                </a:gridCol>
              </a:tblGrid>
              <a:tr h="1164166">
                <a:tc>
                  <a:txBody>
                    <a:bodyPr/>
                    <a:lstStyle/>
                    <a:p>
                      <a:pPr marL="457200" indent="-457200">
                        <a:buFont typeface="Arial"/>
                        <a:buChar char="•"/>
                      </a:pPr>
                      <a:r>
                        <a:rPr lang="en-GB" sz="1900"/>
                        <a:t>PLUS +                      </a:t>
                      </a:r>
                      <a:endParaRPr lang="en-GB" sz="1100"/>
                    </a:p>
                  </a:txBody>
                  <a:tcPr marL="53781" marR="53781" marT="26890" marB="26890"/>
                </a:tc>
                <a:tc>
                  <a:txBody>
                    <a:bodyPr/>
                    <a:lstStyle/>
                    <a:p>
                      <a:pPr marL="457200" indent="-457200">
                        <a:buFont typeface="Arial"/>
                        <a:buChar char="•"/>
                      </a:pPr>
                      <a:r>
                        <a:rPr lang="en-GB" sz="1900"/>
                        <a:t>MINUS -</a:t>
                      </a:r>
                      <a:endParaRPr lang="en-GB" sz="1100"/>
                    </a:p>
                  </a:txBody>
                  <a:tcPr marL="53781" marR="53781" marT="26890" marB="26890"/>
                </a:tc>
                <a:tc>
                  <a:txBody>
                    <a:bodyPr/>
                    <a:lstStyle/>
                    <a:p>
                      <a:pPr marL="457200" indent="-457200">
                        <a:buFont typeface="Arial"/>
                        <a:buChar char="•"/>
                      </a:pPr>
                      <a:r>
                        <a:rPr lang="en-GB" sz="1900"/>
                        <a:t>INTERESTING?</a:t>
                      </a:r>
                    </a:p>
                  </a:txBody>
                  <a:tcPr marL="53781" marR="53781" marT="26890" marB="26890"/>
                </a:tc>
                <a:extLst>
                  <a:ext uri="{0D108BD9-81ED-4DB2-BD59-A6C34878D82A}">
                    <a16:rowId xmlns:a16="http://schemas.microsoft.com/office/drawing/2014/main" val="2789233404"/>
                  </a:ext>
                </a:extLst>
              </a:tr>
              <a:tr h="2134406">
                <a:tc>
                  <a:txBody>
                    <a:bodyPr/>
                    <a:lstStyle/>
                    <a:p>
                      <a:pPr marL="285750" indent="-285750">
                        <a:buFont typeface="Arial"/>
                        <a:buChar char="•"/>
                      </a:pPr>
                      <a:r>
                        <a:rPr lang="en-GB" sz="1800"/>
                        <a:t>The employees will have to be </a:t>
                      </a:r>
                      <a:r>
                        <a:rPr lang="en-GB" sz="1800" err="1"/>
                        <a:t>pickt</a:t>
                      </a:r>
                      <a:r>
                        <a:rPr lang="en-GB" sz="1800"/>
                        <a:t> it up from certain point and bring it in to the job,</a:t>
                      </a:r>
                      <a:endParaRPr lang="en-US" sz="1800"/>
                    </a:p>
                    <a:p>
                      <a:pPr marL="285750" lvl="0" indent="-285750">
                        <a:buFont typeface="Arial"/>
                        <a:buChar char="•"/>
                      </a:pPr>
                      <a:r>
                        <a:rPr lang="en-GB" sz="1800"/>
                        <a:t>  Is how the hospital will make sure that they will come in</a:t>
                      </a:r>
                    </a:p>
                  </a:txBody>
                  <a:tcPr marL="53781" marR="53781" marT="26890" marB="26890"/>
                </a:tc>
                <a:tc>
                  <a:txBody>
                    <a:bodyPr/>
                    <a:lstStyle/>
                    <a:p>
                      <a:pPr marL="285750" indent="-285750">
                        <a:buFont typeface="Arial"/>
                        <a:buChar char="•"/>
                      </a:pPr>
                      <a:r>
                        <a:rPr lang="en-GB" sz="1800"/>
                        <a:t>This solution it will need to spend more money,</a:t>
                      </a:r>
                      <a:endParaRPr lang="en-US" sz="1800"/>
                    </a:p>
                    <a:p>
                      <a:pPr marL="285750" lvl="0" indent="-285750">
                        <a:buFont typeface="Arial"/>
                        <a:buChar char="•"/>
                      </a:pPr>
                      <a:r>
                        <a:rPr lang="en-GB" sz="1800"/>
                        <a:t>Hire a </a:t>
                      </a:r>
                      <a:r>
                        <a:rPr lang="en-GB" sz="1800" err="1"/>
                        <a:t>chofer</a:t>
                      </a:r>
                      <a:r>
                        <a:rPr lang="en-GB" sz="1800"/>
                        <a:t>,</a:t>
                      </a:r>
                    </a:p>
                    <a:p>
                      <a:pPr marL="285750" lvl="0" indent="-285750">
                        <a:buFont typeface="Arial"/>
                        <a:buChar char="•"/>
                      </a:pPr>
                      <a:r>
                        <a:rPr lang="en-GB" sz="1800"/>
                        <a:t>More </a:t>
                      </a:r>
                      <a:r>
                        <a:rPr lang="en-GB" sz="1800" err="1"/>
                        <a:t>schedrule</a:t>
                      </a:r>
                      <a:endParaRPr lang="en-GB" sz="1800"/>
                    </a:p>
                  </a:txBody>
                  <a:tcPr marL="53781" marR="53781" marT="26890" marB="26890"/>
                </a:tc>
                <a:tc>
                  <a:txBody>
                    <a:bodyPr/>
                    <a:lstStyle/>
                    <a:p>
                      <a:pPr marL="285750" indent="-285750">
                        <a:buFont typeface="Arial"/>
                        <a:buChar char="•"/>
                      </a:pPr>
                      <a:r>
                        <a:rPr lang="en-GB" sz="1800"/>
                        <a:t>They will shou up ?</a:t>
                      </a:r>
                    </a:p>
                    <a:p>
                      <a:pPr marL="285750" lvl="0" indent="-285750">
                        <a:buFont typeface="Arial"/>
                        <a:buChar char="•"/>
                      </a:pPr>
                      <a:r>
                        <a:rPr lang="en-GB" sz="1800"/>
                        <a:t>How long it will take until this solution it will be available?</a:t>
                      </a:r>
                    </a:p>
                    <a:p>
                      <a:pPr marL="285750" lvl="0" indent="-285750">
                        <a:buFont typeface="Arial"/>
                        <a:buChar char="•"/>
                      </a:pPr>
                      <a:r>
                        <a:rPr lang="en-GB" sz="1800"/>
                        <a:t>All employees come in the same time</a:t>
                      </a:r>
                    </a:p>
                  </a:txBody>
                  <a:tcPr marL="53781" marR="53781" marT="26890" marB="26890"/>
                </a:tc>
                <a:extLst>
                  <a:ext uri="{0D108BD9-81ED-4DB2-BD59-A6C34878D82A}">
                    <a16:rowId xmlns:a16="http://schemas.microsoft.com/office/drawing/2014/main" val="2312328554"/>
                  </a:ext>
                </a:extLst>
              </a:tr>
            </a:tbl>
          </a:graphicData>
        </a:graphic>
      </p:graphicFrame>
      <p:sp>
        <p:nvSpPr>
          <p:cNvPr id="25" name="TextBox 24">
            <a:extLst>
              <a:ext uri="{FF2B5EF4-FFF2-40B4-BE49-F238E27FC236}">
                <a16:creationId xmlns:a16="http://schemas.microsoft.com/office/drawing/2014/main" id="{551A22D0-A9AC-4DAB-B753-E733B0B619CF}"/>
              </a:ext>
            </a:extLst>
          </p:cNvPr>
          <p:cNvSpPr txBox="1"/>
          <p:nvPr/>
        </p:nvSpPr>
        <p:spPr>
          <a:xfrm>
            <a:off x="416983" y="1197980"/>
            <a:ext cx="11537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My solution to reduce absenteeism in  Mid Cheshire (MCH )hospital is to offer transport to the employees</a:t>
            </a:r>
          </a:p>
        </p:txBody>
      </p:sp>
    </p:spTree>
    <p:extLst>
      <p:ext uri="{BB962C8B-B14F-4D97-AF65-F5344CB8AC3E}">
        <p14:creationId xmlns:p14="http://schemas.microsoft.com/office/powerpoint/2010/main" val="3923022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6425" y="365760"/>
            <a:ext cx="8173329" cy="584775"/>
          </a:xfrm>
          <a:prstGeom prst="rect">
            <a:avLst/>
          </a:prstGeom>
          <a:noFill/>
        </p:spPr>
        <p:txBody>
          <a:bodyPr wrap="square" rtlCol="0">
            <a:spAutoFit/>
          </a:bodyPr>
          <a:lstStyle/>
          <a:p>
            <a:pPr algn="ctr"/>
            <a:r>
              <a:rPr lang="en-US" sz="3200" b="1">
                <a:latin typeface="Times New Roman" pitchFamily="18" charset="0"/>
                <a:cs typeface="Times New Roman" pitchFamily="18" charset="0"/>
              </a:rPr>
              <a:t>Conclusion</a:t>
            </a:r>
          </a:p>
        </p:txBody>
      </p:sp>
      <p:pic>
        <p:nvPicPr>
          <p:cNvPr id="4" name="Picture 3" descr="5fdgdg.jpg"/>
          <p:cNvPicPr>
            <a:picLocks noChangeAspect="1"/>
          </p:cNvPicPr>
          <p:nvPr/>
        </p:nvPicPr>
        <p:blipFill>
          <a:blip r:embed="rId3"/>
          <a:stretch>
            <a:fillRect/>
          </a:stretch>
        </p:blipFill>
        <p:spPr>
          <a:xfrm>
            <a:off x="7426569" y="1953211"/>
            <a:ext cx="4130187" cy="2478112"/>
          </a:xfrm>
          <a:prstGeom prst="rect">
            <a:avLst/>
          </a:prstGeom>
        </p:spPr>
      </p:pic>
      <p:sp>
        <p:nvSpPr>
          <p:cNvPr id="5" name="TextBox 4"/>
          <p:cNvSpPr txBox="1"/>
          <p:nvPr/>
        </p:nvSpPr>
        <p:spPr>
          <a:xfrm>
            <a:off x="731521" y="2039815"/>
            <a:ext cx="6274190" cy="2862322"/>
          </a:xfrm>
          <a:prstGeom prst="rect">
            <a:avLst/>
          </a:prstGeom>
          <a:noFill/>
        </p:spPr>
        <p:txBody>
          <a:bodyPr wrap="square" rtlCol="0">
            <a:spAutoFit/>
          </a:bodyPr>
          <a:lstStyle/>
          <a:p>
            <a:pPr algn="just"/>
            <a:r>
              <a:rPr lang="en-US" sz="2000">
                <a:latin typeface="Times New Roman" pitchFamily="18" charset="0"/>
                <a:cs typeface="Times New Roman" pitchFamily="18" charset="0"/>
              </a:rPr>
              <a:t>Problem solving and decision making is part of the managerial procedure.</a:t>
            </a:r>
          </a:p>
          <a:p>
            <a:pPr algn="just"/>
            <a:endParaRPr lang="en-US" sz="2000">
              <a:latin typeface="Times New Roman" pitchFamily="18" charset="0"/>
              <a:cs typeface="Times New Roman" pitchFamily="18" charset="0"/>
            </a:endParaRPr>
          </a:p>
          <a:p>
            <a:pPr algn="just"/>
            <a:r>
              <a:rPr lang="en-US" sz="2000">
                <a:latin typeface="Times New Roman" pitchFamily="18" charset="0"/>
                <a:cs typeface="Times New Roman" pitchFamily="18" charset="0"/>
              </a:rPr>
              <a:t>The experience from it helps the company to evolve(Smith, 2014).</a:t>
            </a:r>
          </a:p>
          <a:p>
            <a:pPr algn="just"/>
            <a:endParaRPr lang="en-US" sz="2000">
              <a:latin typeface="Times New Roman" pitchFamily="18" charset="0"/>
              <a:cs typeface="Times New Roman" pitchFamily="18" charset="0"/>
            </a:endParaRPr>
          </a:p>
          <a:p>
            <a:pPr algn="just"/>
            <a:r>
              <a:rPr lang="en-US" sz="2000">
                <a:latin typeface="Times New Roman" pitchFamily="18" charset="0"/>
                <a:cs typeface="Times New Roman" pitchFamily="18" charset="0"/>
              </a:rPr>
              <a:t>For any circumstances the workplace environment and mental health of the employees should be given the highest priority. </a:t>
            </a:r>
          </a:p>
        </p:txBody>
      </p:sp>
    </p:spTree>
    <p:extLst>
      <p:ext uri="{BB962C8B-B14F-4D97-AF65-F5344CB8AC3E}">
        <p14:creationId xmlns:p14="http://schemas.microsoft.com/office/powerpoint/2010/main" val="187481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1016" y="576775"/>
            <a:ext cx="11643360" cy="5588068"/>
          </a:xfrm>
          <a:prstGeom prst="rect">
            <a:avLst/>
          </a:prstGeom>
          <a:noFill/>
        </p:spPr>
        <p:txBody>
          <a:bodyPr wrap="square" rtlCol="0">
            <a:spAutoFit/>
          </a:bodyPr>
          <a:lstStyle/>
          <a:p>
            <a:pPr algn="just">
              <a:lnSpc>
                <a:spcPct val="150000"/>
              </a:lnSpc>
            </a:pPr>
            <a:r>
              <a:rPr lang="en-US" sz="1600" b="1">
                <a:latin typeface="Times New Roman" pitchFamily="18" charset="0"/>
                <a:cs typeface="Times New Roman" pitchFamily="18" charset="0"/>
              </a:rPr>
              <a:t>Reference</a:t>
            </a:r>
            <a:endParaRPr lang="en-US" sz="1600">
              <a:latin typeface="Times New Roman" pitchFamily="18" charset="0"/>
              <a:cs typeface="Times New Roman" pitchFamily="18" charset="0"/>
            </a:endParaRPr>
          </a:p>
          <a:p>
            <a:pPr algn="just">
              <a:lnSpc>
                <a:spcPct val="150000"/>
              </a:lnSpc>
            </a:pPr>
            <a:r>
              <a:rPr lang="en-US" sz="1600" err="1">
                <a:latin typeface="Times New Roman" pitchFamily="18" charset="0"/>
                <a:cs typeface="Times New Roman" pitchFamily="18" charset="0"/>
              </a:rPr>
              <a:t>Contrada</a:t>
            </a:r>
            <a:r>
              <a:rPr lang="en-US" sz="1600">
                <a:latin typeface="Times New Roman" pitchFamily="18" charset="0"/>
                <a:cs typeface="Times New Roman" pitchFamily="18" charset="0"/>
              </a:rPr>
              <a:t>, R. and Baum, A. eds., 2010. </a:t>
            </a:r>
            <a:r>
              <a:rPr lang="en-US" sz="1600" i="1">
                <a:latin typeface="Times New Roman" pitchFamily="18" charset="0"/>
                <a:cs typeface="Times New Roman" pitchFamily="18" charset="0"/>
              </a:rPr>
              <a:t>The handbook of stress science: Biology, psychology, and health</a:t>
            </a:r>
            <a:r>
              <a:rPr lang="en-US" sz="1600">
                <a:latin typeface="Times New Roman" pitchFamily="18" charset="0"/>
                <a:cs typeface="Times New Roman" pitchFamily="18" charset="0"/>
              </a:rPr>
              <a:t>. Springer Publishing Company.</a:t>
            </a:r>
          </a:p>
          <a:p>
            <a:pPr algn="just">
              <a:lnSpc>
                <a:spcPct val="150000"/>
              </a:lnSpc>
            </a:pPr>
            <a:r>
              <a:rPr lang="en-US" sz="1600">
                <a:latin typeface="Times New Roman" pitchFamily="18" charset="0"/>
                <a:cs typeface="Times New Roman" pitchFamily="18" charset="0"/>
              </a:rPr>
              <a:t>Epstein, D.G., 2010. Extinguish workplace stress. </a:t>
            </a:r>
            <a:r>
              <a:rPr lang="en-US" sz="1600" i="1">
                <a:latin typeface="Times New Roman" pitchFamily="18" charset="0"/>
                <a:cs typeface="Times New Roman" pitchFamily="18" charset="0"/>
              </a:rPr>
              <a:t>Nursing management</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41</a:t>
            </a:r>
            <a:r>
              <a:rPr lang="en-US" sz="1600">
                <a:latin typeface="Times New Roman" pitchFamily="18" charset="0"/>
                <a:cs typeface="Times New Roman" pitchFamily="18" charset="0"/>
              </a:rPr>
              <a:t>(10), pp.34-37.</a:t>
            </a:r>
          </a:p>
          <a:p>
            <a:pPr algn="just">
              <a:lnSpc>
                <a:spcPct val="150000"/>
              </a:lnSpc>
            </a:pPr>
            <a:r>
              <a:rPr lang="en-US" sz="1600">
                <a:latin typeface="Times New Roman" pitchFamily="18" charset="0"/>
                <a:cs typeface="Times New Roman" pitchFamily="18" charset="0"/>
              </a:rPr>
              <a:t>Martinez, B., 2017. </a:t>
            </a:r>
            <a:r>
              <a:rPr lang="en-US" sz="1600" i="1">
                <a:latin typeface="Times New Roman" pitchFamily="18" charset="0"/>
                <a:cs typeface="Times New Roman" pitchFamily="18" charset="0"/>
              </a:rPr>
              <a:t>A SWOT analysis on </a:t>
            </a:r>
            <a:r>
              <a:rPr lang="en-US" sz="1600" i="1" err="1">
                <a:latin typeface="Times New Roman" pitchFamily="18" charset="0"/>
                <a:cs typeface="Times New Roman" pitchFamily="18" charset="0"/>
              </a:rPr>
              <a:t>Millennials</a:t>
            </a:r>
            <a:r>
              <a:rPr lang="en-US" sz="1600" i="1">
                <a:latin typeface="Times New Roman" pitchFamily="18" charset="0"/>
                <a:cs typeface="Times New Roman" pitchFamily="18" charset="0"/>
              </a:rPr>
              <a:t> in the workplace: increasing manager success with Millennial employees in the hotel industry</a:t>
            </a:r>
            <a:r>
              <a:rPr lang="en-US" sz="1600">
                <a:latin typeface="Times New Roman" pitchFamily="18" charset="0"/>
                <a:cs typeface="Times New Roman" pitchFamily="18" charset="0"/>
              </a:rPr>
              <a:t> (Doctoral dissertation, California State Polytechnic University, Pomona).</a:t>
            </a:r>
          </a:p>
          <a:p>
            <a:pPr algn="just">
              <a:lnSpc>
                <a:spcPct val="150000"/>
              </a:lnSpc>
            </a:pPr>
            <a:r>
              <a:rPr lang="en-US" sz="1600">
                <a:latin typeface="Times New Roman" pitchFamily="18" charset="0"/>
                <a:cs typeface="Times New Roman" pitchFamily="18" charset="0"/>
              </a:rPr>
              <a:t>Perera, R., 2017. </a:t>
            </a:r>
            <a:r>
              <a:rPr lang="en-US" sz="1600" i="1">
                <a:latin typeface="Times New Roman" pitchFamily="18" charset="0"/>
                <a:cs typeface="Times New Roman" pitchFamily="18" charset="0"/>
              </a:rPr>
              <a:t>The PESTLE analysis</a:t>
            </a:r>
            <a:r>
              <a:rPr lang="en-US" sz="1600">
                <a:latin typeface="Times New Roman" pitchFamily="18" charset="0"/>
                <a:cs typeface="Times New Roman" pitchFamily="18" charset="0"/>
              </a:rPr>
              <a:t>. </a:t>
            </a:r>
            <a:r>
              <a:rPr lang="en-US" sz="1600" err="1">
                <a:latin typeface="Times New Roman" pitchFamily="18" charset="0"/>
                <a:cs typeface="Times New Roman" pitchFamily="18" charset="0"/>
              </a:rPr>
              <a:t>Nerdynaut</a:t>
            </a:r>
            <a:r>
              <a:rPr lang="en-US" sz="1600">
                <a:latin typeface="Times New Roman" pitchFamily="18" charset="0"/>
                <a:cs typeface="Times New Roman" pitchFamily="18" charset="0"/>
              </a:rPr>
              <a:t>.</a:t>
            </a:r>
          </a:p>
          <a:p>
            <a:pPr algn="just">
              <a:lnSpc>
                <a:spcPct val="150000"/>
              </a:lnSpc>
            </a:pPr>
            <a:r>
              <a:rPr lang="en-US" sz="1600">
                <a:latin typeface="Times New Roman" pitchFamily="18" charset="0"/>
                <a:cs typeface="Times New Roman" pitchFamily="18" charset="0"/>
              </a:rPr>
              <a:t>Phillips, J. and </a:t>
            </a:r>
            <a:r>
              <a:rPr lang="en-US" sz="1600" err="1">
                <a:latin typeface="Times New Roman" pitchFamily="18" charset="0"/>
                <a:cs typeface="Times New Roman" pitchFamily="18" charset="0"/>
              </a:rPr>
              <a:t>Simmonds</a:t>
            </a:r>
            <a:r>
              <a:rPr lang="en-US" sz="1600">
                <a:latin typeface="Times New Roman" pitchFamily="18" charset="0"/>
                <a:cs typeface="Times New Roman" pitchFamily="18" charset="0"/>
              </a:rPr>
              <a:t>, L., 2013. Using fishbone analysis to investigate problems. </a:t>
            </a:r>
            <a:r>
              <a:rPr lang="en-US" sz="1600" i="1">
                <a:latin typeface="Times New Roman" pitchFamily="18" charset="0"/>
                <a:cs typeface="Times New Roman" pitchFamily="18" charset="0"/>
              </a:rPr>
              <a:t>Nursing times</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109</a:t>
            </a:r>
            <a:r>
              <a:rPr lang="en-US" sz="1600">
                <a:latin typeface="Times New Roman" pitchFamily="18" charset="0"/>
                <a:cs typeface="Times New Roman" pitchFamily="18" charset="0"/>
              </a:rPr>
              <a:t>(15), pp.18-20.</a:t>
            </a:r>
          </a:p>
          <a:p>
            <a:pPr algn="just">
              <a:lnSpc>
                <a:spcPct val="150000"/>
              </a:lnSpc>
            </a:pPr>
            <a:r>
              <a:rPr lang="en-US" sz="1600">
                <a:latin typeface="Times New Roman" pitchFamily="18" charset="0"/>
                <a:cs typeface="Times New Roman" pitchFamily="18" charset="0"/>
              </a:rPr>
              <a:t>Pollard, J.S., 2021. Brexit and the wider UK economy. </a:t>
            </a:r>
            <a:r>
              <a:rPr lang="en-US" sz="1600" i="1" err="1">
                <a:latin typeface="Times New Roman" pitchFamily="18" charset="0"/>
                <a:cs typeface="Times New Roman" pitchFamily="18" charset="0"/>
              </a:rPr>
              <a:t>Geoforum</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125</a:t>
            </a:r>
            <a:r>
              <a:rPr lang="en-US" sz="1600">
                <a:latin typeface="Times New Roman" pitchFamily="18" charset="0"/>
                <a:cs typeface="Times New Roman" pitchFamily="18" charset="0"/>
              </a:rPr>
              <a:t>, pp.197-198.</a:t>
            </a:r>
          </a:p>
          <a:p>
            <a:pPr algn="just">
              <a:lnSpc>
                <a:spcPct val="150000"/>
              </a:lnSpc>
            </a:pPr>
            <a:r>
              <a:rPr lang="en-US" sz="1600">
                <a:latin typeface="Times New Roman" pitchFamily="18" charset="0"/>
                <a:cs typeface="Times New Roman" pitchFamily="18" charset="0"/>
              </a:rPr>
              <a:t>Smith, W.K., 2014. Dynamic decision making: A model of senior leaders managing strategic paradoxes. </a:t>
            </a:r>
            <a:r>
              <a:rPr lang="en-US" sz="1600" i="1">
                <a:latin typeface="Times New Roman" pitchFamily="18" charset="0"/>
                <a:cs typeface="Times New Roman" pitchFamily="18" charset="0"/>
              </a:rPr>
              <a:t>Academy of management Journal</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57</a:t>
            </a:r>
            <a:r>
              <a:rPr lang="en-US" sz="1600">
                <a:latin typeface="Times New Roman" pitchFamily="18" charset="0"/>
                <a:cs typeface="Times New Roman" pitchFamily="18" charset="0"/>
              </a:rPr>
              <a:t>(6), pp.1592-1623.</a:t>
            </a:r>
          </a:p>
          <a:p>
            <a:pPr algn="just">
              <a:lnSpc>
                <a:spcPct val="150000"/>
              </a:lnSpc>
            </a:pPr>
            <a:r>
              <a:rPr lang="en-US" sz="1600" err="1">
                <a:latin typeface="Times New Roman" pitchFamily="18" charset="0"/>
                <a:cs typeface="Times New Roman" pitchFamily="18" charset="0"/>
              </a:rPr>
              <a:t>Tetrick</a:t>
            </a:r>
            <a:r>
              <a:rPr lang="en-US" sz="1600">
                <a:latin typeface="Times New Roman" pitchFamily="18" charset="0"/>
                <a:cs typeface="Times New Roman" pitchFamily="18" charset="0"/>
              </a:rPr>
              <a:t>, L.E. and Winslow, C.J., 2015. Workplace stress management interventions and health promotion. </a:t>
            </a:r>
            <a:r>
              <a:rPr lang="en-US" sz="1600" i="1" err="1">
                <a:latin typeface="Times New Roman" pitchFamily="18" charset="0"/>
                <a:cs typeface="Times New Roman" pitchFamily="18" charset="0"/>
              </a:rPr>
              <a:t>Annu</a:t>
            </a:r>
            <a:r>
              <a:rPr lang="en-US" sz="1600" i="1">
                <a:latin typeface="Times New Roman" pitchFamily="18" charset="0"/>
                <a:cs typeface="Times New Roman" pitchFamily="18" charset="0"/>
              </a:rPr>
              <a:t>. Rev. Organ. Psychol. Organ. </a:t>
            </a:r>
            <a:r>
              <a:rPr lang="en-US" sz="1600" i="1" err="1">
                <a:latin typeface="Times New Roman" pitchFamily="18" charset="0"/>
                <a:cs typeface="Times New Roman" pitchFamily="18" charset="0"/>
              </a:rPr>
              <a:t>Behav</a:t>
            </a:r>
            <a:r>
              <a:rPr lang="en-US" sz="1600" i="1">
                <a:latin typeface="Times New Roman" pitchFamily="18" charset="0"/>
                <a:cs typeface="Times New Roman" pitchFamily="18" charset="0"/>
              </a:rPr>
              <a:t>.</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2</a:t>
            </a:r>
            <a:r>
              <a:rPr lang="en-US" sz="1600">
                <a:latin typeface="Times New Roman" pitchFamily="18" charset="0"/>
                <a:cs typeface="Times New Roman" pitchFamily="18" charset="0"/>
              </a:rPr>
              <a:t>(1), pp.583-603.</a:t>
            </a:r>
          </a:p>
          <a:p>
            <a:pPr algn="just">
              <a:lnSpc>
                <a:spcPct val="150000"/>
              </a:lnSpc>
            </a:pPr>
            <a:r>
              <a:rPr lang="en-US" sz="1600">
                <a:latin typeface="Times New Roman" pitchFamily="18" charset="0"/>
                <a:cs typeface="Times New Roman" pitchFamily="18" charset="0"/>
              </a:rPr>
              <a:t>Wilson, H.J., Daugherty, P. and </a:t>
            </a:r>
            <a:r>
              <a:rPr lang="en-US" sz="1600" err="1">
                <a:latin typeface="Times New Roman" pitchFamily="18" charset="0"/>
                <a:cs typeface="Times New Roman" pitchFamily="18" charset="0"/>
              </a:rPr>
              <a:t>Bianzino</a:t>
            </a:r>
            <a:r>
              <a:rPr lang="en-US" sz="1600">
                <a:latin typeface="Times New Roman" pitchFamily="18" charset="0"/>
                <a:cs typeface="Times New Roman" pitchFamily="18" charset="0"/>
              </a:rPr>
              <a:t>, N., 2017. The jobs that artificial intelligence will create. </a:t>
            </a:r>
            <a:r>
              <a:rPr lang="en-US" sz="1600" i="1">
                <a:latin typeface="Times New Roman" pitchFamily="18" charset="0"/>
                <a:cs typeface="Times New Roman" pitchFamily="18" charset="0"/>
              </a:rPr>
              <a:t>MIT Sloan Management Review</a:t>
            </a:r>
            <a:r>
              <a:rPr lang="en-US" sz="1600">
                <a:latin typeface="Times New Roman" pitchFamily="18" charset="0"/>
                <a:cs typeface="Times New Roman" pitchFamily="18" charset="0"/>
              </a:rPr>
              <a:t>, </a:t>
            </a:r>
            <a:r>
              <a:rPr lang="en-US" sz="1600" i="1">
                <a:latin typeface="Times New Roman" pitchFamily="18" charset="0"/>
                <a:cs typeface="Times New Roman" pitchFamily="18" charset="0"/>
              </a:rPr>
              <a:t>58</a:t>
            </a:r>
            <a:r>
              <a:rPr lang="en-US" sz="1600">
                <a:latin typeface="Times New Roman" pitchFamily="18" charset="0"/>
                <a:cs typeface="Times New Roman" pitchFamily="18" charset="0"/>
              </a:rPr>
              <a:t>(4), p.14.</a:t>
            </a:r>
          </a:p>
          <a:p>
            <a:pPr algn="just">
              <a:lnSpc>
                <a:spcPct val="150000"/>
              </a:lnSpc>
            </a:pPr>
            <a:endParaRPr lang="en-US" sz="160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9</Slides>
  <Notes>5</Notes>
  <HiddenSlides>0</HiddenSlide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Retrospect</vt:lpstr>
      <vt:lpstr>TM04033917[[fn=Berlin]]_novariants</vt:lpstr>
      <vt:lpstr>PowerPoint Presentation</vt:lpstr>
      <vt:lpstr>PowerPoint Presentation</vt:lpstr>
      <vt:lpstr>PowerPoint Presentation</vt:lpstr>
      <vt:lpstr>PowerPoint Presentation</vt:lpstr>
      <vt:lpstr>PowerPoint Presentation</vt:lpstr>
      <vt:lpstr>PowerPoint Presentation</vt:lpstr>
      <vt:lpstr>PMI Decision making tools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IT</dc:creator>
  <cp:revision>1</cp:revision>
  <dcterms:created xsi:type="dcterms:W3CDTF">2022-03-11T14:49:10Z</dcterms:created>
  <dcterms:modified xsi:type="dcterms:W3CDTF">2022-03-12T22:39:54Z</dcterms:modified>
</cp:coreProperties>
</file>