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4"/>
  </p:notesMasterIdLst>
  <p:sldIdLst>
    <p:sldId id="258" r:id="rId6"/>
    <p:sldId id="650" r:id="rId7"/>
    <p:sldId id="651" r:id="rId8"/>
    <p:sldId id="653" r:id="rId9"/>
    <p:sldId id="654" r:id="rId10"/>
    <p:sldId id="655" r:id="rId11"/>
    <p:sldId id="652" r:id="rId12"/>
    <p:sldId id="656"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69" autoAdjust="0"/>
    <p:restoredTop sz="94719" autoAdjust="0"/>
  </p:normalViewPr>
  <p:slideViewPr>
    <p:cSldViewPr snapToGrid="0">
      <p:cViewPr>
        <p:scale>
          <a:sx n="60" d="100"/>
          <a:sy n="60" d="100"/>
        </p:scale>
        <p:origin x="1500" y="2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www.birmingham.gov.uk/downloads/file/32226/application_guidance_and_questions" TargetMode="External"/><Relationship Id="rId2" Type="http://schemas.openxmlformats.org/officeDocument/2006/relationships/hyperlink" Target="https://www.birmingham.gov.uk/downloads/file/32225/applicant_information_document"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hyperlink" Target="https://www.thebritishacademy.ac.uk/funding/schemes/ba-leverhulme-small-research-grants/"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solidFill>
                  <a:schemeClr val="accent6"/>
                </a:solidFill>
              </a:rPr>
              <a:t>Week 5</a:t>
            </a:r>
            <a:br>
              <a:rPr lang="en-US" altLang="en-US" sz="4000" b="1" dirty="0">
                <a:solidFill>
                  <a:schemeClr val="accent6"/>
                </a:solidFill>
              </a:rPr>
            </a:br>
            <a:r>
              <a:rPr lang="en-US" altLang="en-US" sz="4000" b="1" dirty="0">
                <a:solidFill>
                  <a:schemeClr val="accent6"/>
                </a:solidFill>
              </a:rPr>
              <a:t>Exploring real-world projects </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1D2125"/>
                </a:solidFill>
              </a:rPr>
              <a:t>LCLM 5003 Project Management</a:t>
            </a:r>
            <a:endParaRPr lang="en-GB"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6EA5EF8-1799-3889-E84A-C37407838A63}"/>
              </a:ext>
            </a:extLst>
          </p:cNvPr>
          <p:cNvSpPr>
            <a:spLocks noGrp="1"/>
          </p:cNvSpPr>
          <p:nvPr>
            <p:ph type="title"/>
          </p:nvPr>
        </p:nvSpPr>
        <p:spPr>
          <a:xfrm>
            <a:off x="457200" y="274638"/>
            <a:ext cx="8229600" cy="1143000"/>
          </a:xfrm>
        </p:spPr>
        <p:txBody>
          <a:bodyPr/>
          <a:lstStyle/>
          <a:p>
            <a:endParaRPr lang="en-US" dirty="0"/>
          </a:p>
        </p:txBody>
      </p:sp>
      <p:pic>
        <p:nvPicPr>
          <p:cNvPr id="5" name="Content Placeholder 4">
            <a:extLst>
              <a:ext uri="{FF2B5EF4-FFF2-40B4-BE49-F238E27FC236}">
                <a16:creationId xmlns:a16="http://schemas.microsoft.com/office/drawing/2014/main" id="{7E063F3D-9FA2-EFBF-3E5F-226F76E71EDA}"/>
              </a:ext>
            </a:extLst>
          </p:cNvPr>
          <p:cNvPicPr>
            <a:picLocks noChangeAspect="1"/>
          </p:cNvPicPr>
          <p:nvPr/>
        </p:nvPicPr>
        <p:blipFill>
          <a:blip r:embed="rId2"/>
          <a:stretch>
            <a:fillRect/>
          </a:stretch>
        </p:blipFill>
        <p:spPr>
          <a:xfrm>
            <a:off x="654968" y="1600201"/>
            <a:ext cx="7834064" cy="3917032"/>
          </a:xfrm>
          <a:prstGeom prst="rect">
            <a:avLst/>
          </a:prstGeom>
          <a:noFill/>
        </p:spPr>
      </p:pic>
      <p:sp>
        <p:nvSpPr>
          <p:cNvPr id="4" name="Slide Number Placeholder 3">
            <a:extLst>
              <a:ext uri="{FF2B5EF4-FFF2-40B4-BE49-F238E27FC236}">
                <a16:creationId xmlns:a16="http://schemas.microsoft.com/office/drawing/2014/main" id="{5475C94B-E3BA-863D-5242-A4EB496799B4}"/>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2</a:t>
            </a:fld>
            <a:endParaRPr lang="en-US" altLang="en-US"/>
          </a:p>
        </p:txBody>
      </p:sp>
    </p:spTree>
    <p:extLst>
      <p:ext uri="{BB962C8B-B14F-4D97-AF65-F5344CB8AC3E}">
        <p14:creationId xmlns:p14="http://schemas.microsoft.com/office/powerpoint/2010/main" val="509709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CCA06-A3DE-E337-D190-EA82549E8F6B}"/>
              </a:ext>
            </a:extLst>
          </p:cNvPr>
          <p:cNvSpPr>
            <a:spLocks noGrp="1"/>
          </p:cNvSpPr>
          <p:nvPr>
            <p:ph type="title"/>
          </p:nvPr>
        </p:nvSpPr>
        <p:spPr/>
        <p:txBody>
          <a:bodyPr/>
          <a:lstStyle/>
          <a:p>
            <a:r>
              <a:rPr lang="en-GB" b="1" dirty="0">
                <a:solidFill>
                  <a:schemeClr val="accent6"/>
                </a:solidFill>
              </a:rPr>
              <a:t>Quick recap </a:t>
            </a:r>
          </a:p>
        </p:txBody>
      </p:sp>
      <p:sp>
        <p:nvSpPr>
          <p:cNvPr id="3" name="Content Placeholder 2">
            <a:extLst>
              <a:ext uri="{FF2B5EF4-FFF2-40B4-BE49-F238E27FC236}">
                <a16:creationId xmlns:a16="http://schemas.microsoft.com/office/drawing/2014/main" id="{BA5B72DE-C07D-8C16-09E9-9CE1885D23B6}"/>
              </a:ext>
            </a:extLst>
          </p:cNvPr>
          <p:cNvSpPr>
            <a:spLocks noGrp="1"/>
          </p:cNvSpPr>
          <p:nvPr>
            <p:ph idx="1"/>
          </p:nvPr>
        </p:nvSpPr>
        <p:spPr/>
        <p:txBody>
          <a:bodyPr/>
          <a:lstStyle/>
          <a:p>
            <a:pPr marL="0" indent="0">
              <a:lnSpc>
                <a:spcPct val="150000"/>
              </a:lnSpc>
              <a:buClr>
                <a:srgbClr val="FF0000"/>
              </a:buClr>
              <a:buSzPct val="60000"/>
              <a:buNone/>
            </a:pPr>
            <a:r>
              <a:rPr lang="en-US" dirty="0">
                <a:solidFill>
                  <a:srgbClr val="090909"/>
                </a:solidFill>
                <a:cs typeface="Arial" panose="020B0604020202020204" pitchFamily="34" charset="0"/>
              </a:rPr>
              <a:t>QUAD Chart</a:t>
            </a:r>
          </a:p>
          <a:p>
            <a:pPr marL="0" indent="0">
              <a:lnSpc>
                <a:spcPct val="150000"/>
              </a:lnSpc>
              <a:buClr>
                <a:srgbClr val="FF0000"/>
              </a:buClr>
              <a:buSzPct val="60000"/>
              <a:buNone/>
            </a:pPr>
            <a:r>
              <a:rPr lang="en-US" dirty="0">
                <a:solidFill>
                  <a:srgbClr val="090909"/>
                </a:solidFill>
                <a:cs typeface="Arial" panose="020B0604020202020204" pitchFamily="34" charset="0"/>
              </a:rPr>
              <a:t>Stakeholder analysis </a:t>
            </a:r>
          </a:p>
          <a:p>
            <a:pPr marL="0" indent="0">
              <a:buNone/>
            </a:pPr>
            <a:endParaRPr lang="en-GB" dirty="0"/>
          </a:p>
        </p:txBody>
      </p:sp>
      <p:sp>
        <p:nvSpPr>
          <p:cNvPr id="4" name="Slide Number Placeholder 3">
            <a:extLst>
              <a:ext uri="{FF2B5EF4-FFF2-40B4-BE49-F238E27FC236}">
                <a16:creationId xmlns:a16="http://schemas.microsoft.com/office/drawing/2014/main" id="{194EFCE0-4A86-1B19-8071-606E20DE7620}"/>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Tree>
    <p:extLst>
      <p:ext uri="{BB962C8B-B14F-4D97-AF65-F5344CB8AC3E}">
        <p14:creationId xmlns:p14="http://schemas.microsoft.com/office/powerpoint/2010/main" val="342782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4BB0E-6E25-F521-2697-26FD52E218BD}"/>
              </a:ext>
            </a:extLst>
          </p:cNvPr>
          <p:cNvSpPr>
            <a:spLocks noGrp="1"/>
          </p:cNvSpPr>
          <p:nvPr>
            <p:ph type="title"/>
          </p:nvPr>
        </p:nvSpPr>
        <p:spPr>
          <a:xfrm>
            <a:off x="457200" y="274638"/>
            <a:ext cx="7826829" cy="461824"/>
          </a:xfrm>
        </p:spPr>
        <p:txBody>
          <a:bodyPr>
            <a:normAutofit fontScale="90000"/>
          </a:bodyPr>
          <a:lstStyle/>
          <a:p>
            <a:r>
              <a:rPr lang="en-GB" dirty="0"/>
              <a:t>Real life project calls</a:t>
            </a:r>
          </a:p>
        </p:txBody>
      </p:sp>
      <p:sp>
        <p:nvSpPr>
          <p:cNvPr id="3" name="Content Placeholder 2">
            <a:extLst>
              <a:ext uri="{FF2B5EF4-FFF2-40B4-BE49-F238E27FC236}">
                <a16:creationId xmlns:a16="http://schemas.microsoft.com/office/drawing/2014/main" id="{BACBB1A2-77FA-4F35-2779-45A407A232DC}"/>
              </a:ext>
            </a:extLst>
          </p:cNvPr>
          <p:cNvSpPr>
            <a:spLocks noGrp="1"/>
          </p:cNvSpPr>
          <p:nvPr>
            <p:ph idx="1"/>
          </p:nvPr>
        </p:nvSpPr>
        <p:spPr>
          <a:xfrm>
            <a:off x="457200" y="870859"/>
            <a:ext cx="8686800" cy="4713512"/>
          </a:xfrm>
        </p:spPr>
        <p:txBody>
          <a:bodyPr>
            <a:normAutofit/>
          </a:bodyPr>
          <a:lstStyle/>
          <a:p>
            <a:pPr marL="0" indent="0">
              <a:buNone/>
            </a:pPr>
            <a:r>
              <a:rPr lang="en-GB" dirty="0"/>
              <a:t>Together on Culture (TOC) Funding 2026-27</a:t>
            </a:r>
          </a:p>
          <a:p>
            <a:pPr marL="0" indent="0">
              <a:buNone/>
            </a:pPr>
            <a:r>
              <a:rPr lang="en-GB" b="1" dirty="0">
                <a:solidFill>
                  <a:schemeClr val="accent6">
                    <a:lumMod val="75000"/>
                  </a:schemeClr>
                </a:solidFill>
              </a:rPr>
              <a:t>Published 2 days ago!! 29</a:t>
            </a:r>
            <a:r>
              <a:rPr lang="en-GB" b="1" baseline="30000" dirty="0">
                <a:solidFill>
                  <a:schemeClr val="accent6">
                    <a:lumMod val="75000"/>
                  </a:schemeClr>
                </a:solidFill>
              </a:rPr>
              <a:t>th</a:t>
            </a:r>
            <a:r>
              <a:rPr lang="en-GB" b="1" dirty="0">
                <a:solidFill>
                  <a:schemeClr val="accent6">
                    <a:lumMod val="75000"/>
                  </a:schemeClr>
                </a:solidFill>
              </a:rPr>
              <a:t> of Sept. 2026</a:t>
            </a:r>
          </a:p>
          <a:p>
            <a:pPr marL="0" indent="0">
              <a:buNone/>
            </a:pPr>
            <a:r>
              <a:rPr lang="en-GB" sz="1900" b="1" dirty="0">
                <a:solidFill>
                  <a:schemeClr val="accent6">
                    <a:lumMod val="75000"/>
                  </a:schemeClr>
                </a:solidFill>
              </a:rPr>
              <a:t>Skim through the Applicant Info Document (</a:t>
            </a:r>
            <a:r>
              <a:rPr lang="en-GB" sz="1900" b="1" dirty="0">
                <a:solidFill>
                  <a:schemeClr val="accent6">
                    <a:lumMod val="75000"/>
                  </a:schemeClr>
                </a:solidFill>
                <a:hlinkClick r:id="rId2">
                  <a:extLst>
                    <a:ext uri="{A12FA001-AC4F-418D-AE19-62706E023703}">
                      <ahyp:hlinkClr xmlns:ahyp="http://schemas.microsoft.com/office/drawing/2018/hyperlinkcolor" val="tx"/>
                    </a:ext>
                  </a:extLst>
                </a:hlinkClick>
              </a:rPr>
              <a:t>here</a:t>
            </a:r>
            <a:r>
              <a:rPr lang="en-GB" sz="1900" b="1" dirty="0">
                <a:solidFill>
                  <a:schemeClr val="accent6">
                    <a:lumMod val="75000"/>
                  </a:schemeClr>
                </a:solidFill>
              </a:rPr>
              <a:t>)</a:t>
            </a:r>
          </a:p>
          <a:p>
            <a:pPr marL="0" indent="0">
              <a:buNone/>
            </a:pPr>
            <a:r>
              <a:rPr lang="en-GB" sz="1900" b="1" dirty="0">
                <a:solidFill>
                  <a:schemeClr val="accent6">
                    <a:lumMod val="75000"/>
                  </a:schemeClr>
                </a:solidFill>
              </a:rPr>
              <a:t>Carefully read the Application guidance (</a:t>
            </a:r>
            <a:r>
              <a:rPr lang="en-GB" sz="1900" b="1" dirty="0">
                <a:solidFill>
                  <a:schemeClr val="accent6">
                    <a:lumMod val="75000"/>
                  </a:schemeClr>
                </a:solidFill>
                <a:hlinkClick r:id="rId3">
                  <a:extLst>
                    <a:ext uri="{A12FA001-AC4F-418D-AE19-62706E023703}">
                      <ahyp:hlinkClr xmlns:ahyp="http://schemas.microsoft.com/office/drawing/2018/hyperlinkcolor" val="tx"/>
                    </a:ext>
                  </a:extLst>
                </a:hlinkClick>
              </a:rPr>
              <a:t>here</a:t>
            </a:r>
            <a:r>
              <a:rPr lang="en-GB" sz="1900" b="1" dirty="0">
                <a:solidFill>
                  <a:schemeClr val="accent6">
                    <a:lumMod val="75000"/>
                  </a:schemeClr>
                </a:solidFill>
              </a:rPr>
              <a:t>)</a:t>
            </a:r>
          </a:p>
          <a:p>
            <a:pPr marL="0" indent="0">
              <a:buNone/>
            </a:pPr>
            <a:endParaRPr lang="en-GB" sz="2000" b="1" dirty="0">
              <a:solidFill>
                <a:schemeClr val="accent6">
                  <a:lumMod val="75000"/>
                </a:schemeClr>
              </a:solidFill>
            </a:endParaRPr>
          </a:p>
          <a:p>
            <a:pPr marL="0" indent="0">
              <a:buNone/>
            </a:pPr>
            <a:r>
              <a:rPr lang="en-GB" sz="2000" b="1" dirty="0">
                <a:solidFill>
                  <a:schemeClr val="accent6">
                    <a:lumMod val="75000"/>
                  </a:schemeClr>
                </a:solidFill>
              </a:rPr>
              <a:t>Q1: </a:t>
            </a:r>
            <a:r>
              <a:rPr lang="en-GB" sz="1500" dirty="0"/>
              <a:t>A team plans a cultural festival for August 2027 and intends to pay the artists immediately afterwards. The festival finishes before 24 September 2027. Does the plan comply? </a:t>
            </a:r>
          </a:p>
          <a:p>
            <a:pPr marL="0" indent="0">
              <a:buNone/>
            </a:pPr>
            <a:r>
              <a:rPr lang="en-GB" sz="2000" b="1" dirty="0">
                <a:solidFill>
                  <a:schemeClr val="accent6">
                    <a:lumMod val="75000"/>
                  </a:schemeClr>
                </a:solidFill>
              </a:rPr>
              <a:t>Q2: </a:t>
            </a:r>
            <a:r>
              <a:rPr lang="en-GB" sz="1500" dirty="0"/>
              <a:t>A team argues that buying sound equipment is cheaper than hiring it. It will use the equipment for the funded event and keep it for future festivals. Can the grant cover the purchase?</a:t>
            </a:r>
          </a:p>
          <a:p>
            <a:pPr marL="0" indent="0">
              <a:buNone/>
            </a:pPr>
            <a:r>
              <a:rPr lang="en-GB" sz="2000" b="1" dirty="0">
                <a:solidFill>
                  <a:schemeClr val="accent6">
                    <a:lumMod val="75000"/>
                  </a:schemeClr>
                </a:solidFill>
              </a:rPr>
              <a:t>Q3: </a:t>
            </a:r>
            <a:r>
              <a:rPr lang="en-GB" sz="1500" dirty="0"/>
              <a:t>A Birmingham councillor helped an organisation write its application. The team assumes this makes it ineligible. Is that correct?</a:t>
            </a:r>
          </a:p>
          <a:p>
            <a:pPr marL="0" indent="0">
              <a:buNone/>
            </a:pPr>
            <a:r>
              <a:rPr lang="en-GB" sz="2000" b="1" dirty="0">
                <a:solidFill>
                  <a:schemeClr val="accent6">
                    <a:lumMod val="75000"/>
                  </a:schemeClr>
                </a:solidFill>
              </a:rPr>
              <a:t>Q4: </a:t>
            </a:r>
            <a:r>
              <a:rPr lang="en-GB" sz="1500" dirty="0"/>
              <a:t>The call does not explicitly require a QUAD chart. Does this mean it is poorly designed? Justify your answer.</a:t>
            </a:r>
          </a:p>
        </p:txBody>
      </p:sp>
      <p:sp>
        <p:nvSpPr>
          <p:cNvPr id="4" name="Slide Number Placeholder 3">
            <a:extLst>
              <a:ext uri="{FF2B5EF4-FFF2-40B4-BE49-F238E27FC236}">
                <a16:creationId xmlns:a16="http://schemas.microsoft.com/office/drawing/2014/main" id="{5D19F835-98BA-FACC-748F-F85482EAB2F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Tree>
    <p:extLst>
      <p:ext uri="{BB962C8B-B14F-4D97-AF65-F5344CB8AC3E}">
        <p14:creationId xmlns:p14="http://schemas.microsoft.com/office/powerpoint/2010/main" val="3425386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323FAD-66A6-66D9-6C31-3877CD61999A}"/>
              </a:ext>
            </a:extLst>
          </p:cNvPr>
          <p:cNvSpPr>
            <a:spLocks noGrp="1"/>
          </p:cNvSpPr>
          <p:nvPr>
            <p:ph idx="1"/>
          </p:nvPr>
        </p:nvSpPr>
        <p:spPr/>
        <p:txBody>
          <a:bodyPr>
            <a:normAutofit/>
          </a:bodyPr>
          <a:lstStyle/>
          <a:p>
            <a:pPr marL="0" indent="0">
              <a:buNone/>
            </a:pPr>
            <a:r>
              <a:rPr lang="en-GB" dirty="0"/>
              <a:t>British Academy/Leverhulme Small Research Grants</a:t>
            </a:r>
          </a:p>
          <a:p>
            <a:pPr marL="0" indent="0">
              <a:buNone/>
            </a:pPr>
            <a:r>
              <a:rPr lang="en-GB" dirty="0">
                <a:solidFill>
                  <a:schemeClr val="accent6">
                    <a:lumMod val="75000"/>
                  </a:schemeClr>
                </a:solidFill>
              </a:rPr>
              <a:t>Download scheme guidance (</a:t>
            </a:r>
            <a:r>
              <a:rPr lang="en-GB" dirty="0">
                <a:solidFill>
                  <a:schemeClr val="accent6">
                    <a:lumMod val="75000"/>
                  </a:schemeClr>
                </a:solidFill>
                <a:hlinkClick r:id="rId2">
                  <a:extLst>
                    <a:ext uri="{A12FA001-AC4F-418D-AE19-62706E023703}">
                      <ahyp:hlinkClr xmlns:ahyp="http://schemas.microsoft.com/office/drawing/2018/hyperlinkcolor" val="tx"/>
                    </a:ext>
                  </a:extLst>
                </a:hlinkClick>
              </a:rPr>
              <a:t>here</a:t>
            </a:r>
            <a:r>
              <a:rPr lang="en-GB" dirty="0">
                <a:solidFill>
                  <a:schemeClr val="accent6">
                    <a:lumMod val="75000"/>
                  </a:schemeClr>
                </a:solidFill>
              </a:rPr>
              <a:t>)</a:t>
            </a:r>
          </a:p>
          <a:p>
            <a:pPr marL="0" indent="0">
              <a:buNone/>
            </a:pPr>
            <a:r>
              <a:rPr lang="en-GB" sz="1700" dirty="0">
                <a:solidFill>
                  <a:schemeClr val="accent6">
                    <a:lumMod val="75000"/>
                  </a:schemeClr>
                </a:solidFill>
              </a:rPr>
              <a:t>Q1</a:t>
            </a:r>
            <a:r>
              <a:rPr lang="en-GB" sz="1700" dirty="0"/>
              <a:t>: A team requests £9,800, including a laptop, payment for the lead researcher’s time, research assistance and specialist software. As the total is below £10,000, is the budget acceptable? What must change?</a:t>
            </a:r>
          </a:p>
          <a:p>
            <a:pPr marL="0" indent="0">
              <a:buNone/>
            </a:pPr>
            <a:r>
              <a:rPr lang="en-GB" sz="1700" dirty="0">
                <a:solidFill>
                  <a:schemeClr val="accent6">
                    <a:lumMod val="75000"/>
                  </a:schemeClr>
                </a:solidFill>
              </a:rPr>
              <a:t>Q2</a:t>
            </a:r>
            <a:r>
              <a:rPr lang="en-GB" sz="1700" dirty="0"/>
              <a:t>: A project starts on 1 May 2027 and finishes its research on 30 April 2029. The team also requests funding to present its findings at a conference in June 2029. Does this comply with the scheme?</a:t>
            </a:r>
          </a:p>
          <a:p>
            <a:pPr marL="0" indent="0">
              <a:buNone/>
            </a:pPr>
            <a:r>
              <a:rPr lang="en-GB" sz="1600" dirty="0">
                <a:solidFill>
                  <a:schemeClr val="accent6">
                    <a:lumMod val="75000"/>
                  </a:schemeClr>
                </a:solidFill>
              </a:rPr>
              <a:t>Q3</a:t>
            </a:r>
            <a:r>
              <a:rPr lang="en-GB" sz="1600" dirty="0"/>
              <a:t>: Nick holds a PhD in Ethnic Studies and resigned from the University of Manchester last week. He is now unemployed. Can he apply for this grant?</a:t>
            </a:r>
          </a:p>
        </p:txBody>
      </p:sp>
      <p:sp>
        <p:nvSpPr>
          <p:cNvPr id="4" name="Slide Number Placeholder 3">
            <a:extLst>
              <a:ext uri="{FF2B5EF4-FFF2-40B4-BE49-F238E27FC236}">
                <a16:creationId xmlns:a16="http://schemas.microsoft.com/office/drawing/2014/main" id="{775EA1F1-4680-099B-8869-18EBDA165FB2}"/>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Title 1">
            <a:extLst>
              <a:ext uri="{FF2B5EF4-FFF2-40B4-BE49-F238E27FC236}">
                <a16:creationId xmlns:a16="http://schemas.microsoft.com/office/drawing/2014/main" id="{E287C007-AB4A-6357-0734-AE6C734ABB49}"/>
              </a:ext>
            </a:extLst>
          </p:cNvPr>
          <p:cNvSpPr>
            <a:spLocks noGrp="1"/>
          </p:cNvSpPr>
          <p:nvPr>
            <p:ph type="title"/>
          </p:nvPr>
        </p:nvSpPr>
        <p:spPr>
          <a:xfrm>
            <a:off x="457200" y="274638"/>
            <a:ext cx="8229600" cy="1143000"/>
          </a:xfrm>
        </p:spPr>
        <p:txBody>
          <a:bodyPr/>
          <a:lstStyle/>
          <a:p>
            <a:r>
              <a:rPr lang="en-GB" dirty="0"/>
              <a:t>Real life project calls</a:t>
            </a:r>
          </a:p>
        </p:txBody>
      </p:sp>
    </p:spTree>
    <p:extLst>
      <p:ext uri="{BB962C8B-B14F-4D97-AF65-F5344CB8AC3E}">
        <p14:creationId xmlns:p14="http://schemas.microsoft.com/office/powerpoint/2010/main" val="350693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B641E-0C89-9575-F9C0-2B6FF0DD4E9F}"/>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Consultancy project: Carrying capacity of a UK village </a:t>
            </a:r>
          </a:p>
        </p:txBody>
      </p:sp>
      <p:pic>
        <p:nvPicPr>
          <p:cNvPr id="6" name="Content Placeholder 5">
            <a:extLst>
              <a:ext uri="{FF2B5EF4-FFF2-40B4-BE49-F238E27FC236}">
                <a16:creationId xmlns:a16="http://schemas.microsoft.com/office/drawing/2014/main" id="{9869DCCC-AE31-8BAF-844D-300F3E17AC67}"/>
              </a:ext>
            </a:extLst>
          </p:cNvPr>
          <p:cNvPicPr>
            <a:picLocks noGrp="1" noChangeAspect="1"/>
          </p:cNvPicPr>
          <p:nvPr>
            <p:ph idx="1"/>
          </p:nvPr>
        </p:nvPicPr>
        <p:blipFill>
          <a:blip r:embed="rId2"/>
          <a:srcRect t="7731" b="7653"/>
          <a:stretch>
            <a:fillRect/>
          </a:stretch>
        </p:blipFill>
        <p:spPr>
          <a:xfrm>
            <a:off x="457200" y="1600201"/>
            <a:ext cx="8229600" cy="3917032"/>
          </a:xfrm>
          <a:prstGeom prst="rect">
            <a:avLst/>
          </a:prstGeom>
          <a:noFill/>
        </p:spPr>
      </p:pic>
      <p:sp>
        <p:nvSpPr>
          <p:cNvPr id="4" name="Slide Number Placeholder 3">
            <a:extLst>
              <a:ext uri="{FF2B5EF4-FFF2-40B4-BE49-F238E27FC236}">
                <a16:creationId xmlns:a16="http://schemas.microsoft.com/office/drawing/2014/main" id="{ACD030D9-FDD9-013F-33E6-244A18DEAA84}"/>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6</a:t>
            </a:fld>
            <a:endParaRPr lang="en-US" altLang="en-US"/>
          </a:p>
        </p:txBody>
      </p:sp>
    </p:spTree>
    <p:extLst>
      <p:ext uri="{BB962C8B-B14F-4D97-AF65-F5344CB8AC3E}">
        <p14:creationId xmlns:p14="http://schemas.microsoft.com/office/powerpoint/2010/main" val="850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B336E9-6B1A-E805-2EAC-B2BB81B96F20}"/>
              </a:ext>
            </a:extLst>
          </p:cNvPr>
          <p:cNvSpPr>
            <a:spLocks noGrp="1"/>
          </p:cNvSpPr>
          <p:nvPr>
            <p:ph idx="1"/>
          </p:nvPr>
        </p:nvSpPr>
        <p:spPr>
          <a:xfrm>
            <a:off x="206829" y="326571"/>
            <a:ext cx="8479971" cy="5190662"/>
          </a:xfrm>
        </p:spPr>
        <p:txBody>
          <a:bodyPr>
            <a:normAutofit/>
          </a:bodyPr>
          <a:lstStyle/>
          <a:p>
            <a:pPr marL="0" indent="0">
              <a:buNone/>
            </a:pPr>
            <a:r>
              <a:rPr lang="en-GB" sz="2100" b="1" dirty="0"/>
              <a:t>Your task: Prepare a project proposal of no more than three pages</a:t>
            </a:r>
            <a:endParaRPr lang="en-GB" sz="2100" dirty="0"/>
          </a:p>
          <a:p>
            <a:pPr marL="0" lvl="0" indent="0" algn="just">
              <a:buNone/>
            </a:pPr>
            <a:r>
              <a:rPr lang="en-GB" sz="2100" dirty="0"/>
              <a:t>Page 1 – Project overview and QUAD chart: Summarise the project’s aim, objectives, stakeholders, expected results, and measures of success in a QUAD chart.</a:t>
            </a:r>
          </a:p>
          <a:p>
            <a:pPr marL="0" lvl="0" indent="0" algn="just">
              <a:buNone/>
            </a:pPr>
            <a:endParaRPr lang="en-GB" sz="2100" dirty="0"/>
          </a:p>
          <a:p>
            <a:pPr marL="0" lvl="0" indent="0" algn="just">
              <a:buNone/>
            </a:pPr>
            <a:r>
              <a:rPr lang="en-GB" sz="2100" dirty="0"/>
              <a:t>Page 2 – Work packages: Divide the project into 2–3 work packages, outlining activities and deliverables.</a:t>
            </a:r>
          </a:p>
          <a:p>
            <a:pPr marL="0" lvl="0" indent="0" algn="just">
              <a:buNone/>
            </a:pPr>
            <a:endParaRPr lang="en-GB" sz="2100" dirty="0"/>
          </a:p>
          <a:p>
            <a:pPr marL="0" lvl="0" indent="0" algn="just">
              <a:buNone/>
            </a:pPr>
            <a:r>
              <a:rPr lang="en-GB" sz="2100" dirty="0"/>
              <a:t>Page 3 – Budget and timeline: Provide clear costing (quantity × unit cost) within £55,000. Include a Gantt chart showing work packages, milestones and completion before Easter 2027.</a:t>
            </a:r>
          </a:p>
          <a:p>
            <a:pPr marL="0" indent="0">
              <a:buNone/>
            </a:pPr>
            <a:endParaRPr lang="en-GB" sz="2100" dirty="0"/>
          </a:p>
        </p:txBody>
      </p:sp>
      <p:sp>
        <p:nvSpPr>
          <p:cNvPr id="4" name="Slide Number Placeholder 3">
            <a:extLst>
              <a:ext uri="{FF2B5EF4-FFF2-40B4-BE49-F238E27FC236}">
                <a16:creationId xmlns:a16="http://schemas.microsoft.com/office/drawing/2014/main" id="{07AC1444-B276-104F-AD46-80162DAB2ED5}"/>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4">
            <a:extLst>
              <a:ext uri="{FF2B5EF4-FFF2-40B4-BE49-F238E27FC236}">
                <a16:creationId xmlns:a16="http://schemas.microsoft.com/office/drawing/2014/main" id="{F3D6928A-4DAE-0764-0E11-1BC4C261933A}"/>
              </a:ext>
            </a:extLst>
          </p:cNvPr>
          <p:cNvSpPr/>
          <p:nvPr/>
        </p:nvSpPr>
        <p:spPr>
          <a:xfrm>
            <a:off x="206829" y="4679034"/>
            <a:ext cx="2525487" cy="8381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WP1: </a:t>
            </a:r>
            <a:r>
              <a:rPr lang="en-GB" dirty="0"/>
              <a:t>Baseline assessment</a:t>
            </a:r>
          </a:p>
        </p:txBody>
      </p:sp>
      <p:sp>
        <p:nvSpPr>
          <p:cNvPr id="7" name="Rectangle 6">
            <a:extLst>
              <a:ext uri="{FF2B5EF4-FFF2-40B4-BE49-F238E27FC236}">
                <a16:creationId xmlns:a16="http://schemas.microsoft.com/office/drawing/2014/main" id="{8277657E-9428-7756-EFC2-D1C29517435A}"/>
              </a:ext>
            </a:extLst>
          </p:cNvPr>
          <p:cNvSpPr/>
          <p:nvPr/>
        </p:nvSpPr>
        <p:spPr>
          <a:xfrm>
            <a:off x="2966355" y="4679033"/>
            <a:ext cx="2639787" cy="838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WP2</a:t>
            </a:r>
            <a:r>
              <a:rPr lang="en-GB" dirty="0"/>
              <a:t>: Fieldwork and analysis</a:t>
            </a:r>
          </a:p>
        </p:txBody>
      </p:sp>
      <p:sp>
        <p:nvSpPr>
          <p:cNvPr id="9" name="Rectangle 8">
            <a:extLst>
              <a:ext uri="{FF2B5EF4-FFF2-40B4-BE49-F238E27FC236}">
                <a16:creationId xmlns:a16="http://schemas.microsoft.com/office/drawing/2014/main" id="{4067D088-62DC-61D9-2E6E-DDB93BF485C5}"/>
              </a:ext>
            </a:extLst>
          </p:cNvPr>
          <p:cNvSpPr/>
          <p:nvPr/>
        </p:nvSpPr>
        <p:spPr>
          <a:xfrm>
            <a:off x="5840181" y="4679033"/>
            <a:ext cx="2639787" cy="838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WP3</a:t>
            </a:r>
            <a:r>
              <a:rPr lang="en-GB" dirty="0"/>
              <a:t> Recommendations and reporting</a:t>
            </a:r>
          </a:p>
        </p:txBody>
      </p:sp>
    </p:spTree>
    <p:extLst>
      <p:ext uri="{BB962C8B-B14F-4D97-AF65-F5344CB8AC3E}">
        <p14:creationId xmlns:p14="http://schemas.microsoft.com/office/powerpoint/2010/main" val="827541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91DC-52A1-6CAC-5BC2-B6E48B7670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0E5261-6292-AC39-6C4B-3643D6887593}"/>
              </a:ext>
            </a:extLst>
          </p:cNvPr>
          <p:cNvSpPr>
            <a:spLocks noGrp="1"/>
          </p:cNvSpPr>
          <p:nvPr>
            <p:ph idx="1"/>
          </p:nvPr>
        </p:nvSpPr>
        <p:spPr/>
        <p:txBody>
          <a:bodyPr/>
          <a:lstStyle/>
          <a:p>
            <a:pPr marL="0" indent="0">
              <a:buNone/>
            </a:pPr>
            <a:endParaRPr lang="en-GB" dirty="0"/>
          </a:p>
          <a:p>
            <a:pPr marL="0" indent="0">
              <a:buNone/>
            </a:pPr>
            <a:endParaRPr lang="en-GB" dirty="0"/>
          </a:p>
          <a:p>
            <a:pPr marL="0" indent="0" algn="ctr">
              <a:buNone/>
            </a:pPr>
            <a:r>
              <a:rPr lang="en-GB" b="1" dirty="0">
                <a:solidFill>
                  <a:schemeClr val="accent6"/>
                </a:solidFill>
              </a:rPr>
              <a:t>See you next week! </a:t>
            </a:r>
          </a:p>
        </p:txBody>
      </p:sp>
      <p:sp>
        <p:nvSpPr>
          <p:cNvPr id="4" name="Slide Number Placeholder 3">
            <a:extLst>
              <a:ext uri="{FF2B5EF4-FFF2-40B4-BE49-F238E27FC236}">
                <a16:creationId xmlns:a16="http://schemas.microsoft.com/office/drawing/2014/main" id="{2A47E0AF-A6DB-654B-6601-A1EB4CF52CB6}"/>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1165703111"/>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1909</TotalTime>
  <Words>437</Words>
  <Application>Microsoft Office PowerPoint</Application>
  <PresentationFormat>On-screen Show (4:3)</PresentationFormat>
  <Paragraphs>42</Paragraphs>
  <Slides>8</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8</vt:i4>
      </vt:variant>
    </vt:vector>
  </HeadingPairs>
  <TitlesOfParts>
    <vt:vector size="15" baseType="lpstr">
      <vt:lpstr>Arial</vt:lpstr>
      <vt:lpstr>Arial Narrow</vt:lpstr>
      <vt:lpstr>Myriad Pro</vt:lpstr>
      <vt:lpstr>Tahoma</vt:lpstr>
      <vt:lpstr>Wingdings</vt:lpstr>
      <vt:lpstr>1_Custom Design</vt:lpstr>
      <vt:lpstr>20140311PresentationUWTSDTemplate</vt:lpstr>
      <vt:lpstr>Week 5 Exploring real-world projects </vt:lpstr>
      <vt:lpstr>PowerPoint Presentation</vt:lpstr>
      <vt:lpstr>Quick recap </vt:lpstr>
      <vt:lpstr>Real life project calls</vt:lpstr>
      <vt:lpstr>Real life project calls</vt:lpstr>
      <vt:lpstr>Consultancy project: Carrying capacity of a UK village </vt:lpstr>
      <vt:lpstr>PowerPoint Presentation</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Zaid Alrawadieh</cp:lastModifiedBy>
  <cp:revision>166</cp:revision>
  <dcterms:created xsi:type="dcterms:W3CDTF">2005-02-17T16:44:33Z</dcterms:created>
  <dcterms:modified xsi:type="dcterms:W3CDTF">2026-09-30T21:38:50Z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