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63" r:id="rId2"/>
    <p:sldId id="256" r:id="rId3"/>
    <p:sldId id="257" r:id="rId4"/>
    <p:sldId id="258" r:id="rId5"/>
    <p:sldId id="259" r:id="rId6"/>
    <p:sldId id="260" r:id="rId7"/>
    <p:sldId id="261" r:id="rId8"/>
    <p:sldId id="262"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379" autoAdjust="0"/>
  </p:normalViewPr>
  <p:slideViewPr>
    <p:cSldViewPr snapToGrid="0" snapToObjects="1">
      <p:cViewPr varScale="1">
        <p:scale>
          <a:sx n="94" d="100"/>
          <a:sy n="94" d="100"/>
        </p:scale>
        <p:origin x="2094"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3522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rial" panose="020B0604020202020204" pitchFamily="34" charset="0"/>
                <a:cs typeface="Arial" panose="020B0604020202020204" pitchFamily="34" charset="0"/>
              </a:rPr>
              <a:t>Hi, I'm </a:t>
            </a:r>
            <a:r>
              <a:rPr dirty="0" err="1">
                <a:latin typeface="Arial" panose="020B0604020202020204" pitchFamily="34" charset="0"/>
                <a:cs typeface="Arial" panose="020B0604020202020204" pitchFamily="34" charset="0"/>
              </a:rPr>
              <a:t>Germanas</a:t>
            </a:r>
            <a:r>
              <a:rPr dirty="0">
                <a:latin typeface="Arial" panose="020B0604020202020204" pitchFamily="34" charset="0"/>
                <a:cs typeface="Arial" panose="020B0604020202020204" pitchFamily="34" charset="0"/>
              </a:rPr>
              <a:t> Jurevicius. I'm a first-year </a:t>
            </a:r>
            <a:r>
              <a:rPr dirty="0" err="1">
                <a:latin typeface="Arial" panose="020B0604020202020204" pitchFamily="34" charset="0"/>
                <a:cs typeface="Arial" panose="020B0604020202020204" pitchFamily="34" charset="0"/>
              </a:rPr>
              <a:t>uni</a:t>
            </a:r>
            <a:r>
              <a:rPr dirty="0">
                <a:latin typeface="Arial" panose="020B0604020202020204" pitchFamily="34" charset="0"/>
                <a:cs typeface="Arial" panose="020B0604020202020204" pitchFamily="34" charset="0"/>
              </a:rPr>
              <a:t> student and I have dyslexia, which makes studying and writing a bit harder for me. Today, I want to talk about how time management has helped me handle </a:t>
            </a:r>
            <a:r>
              <a:rPr dirty="0" err="1">
                <a:latin typeface="Arial" panose="020B0604020202020204" pitchFamily="34" charset="0"/>
                <a:cs typeface="Arial" panose="020B0604020202020204" pitchFamily="34" charset="0"/>
              </a:rPr>
              <a:t>uni</a:t>
            </a:r>
            <a:r>
              <a:rPr dirty="0">
                <a:latin typeface="Arial" panose="020B0604020202020204" pitchFamily="34" charset="0"/>
                <a:cs typeface="Arial" panose="020B0604020202020204" pitchFamily="34" charset="0"/>
              </a:rPr>
              <a:t> life better. When I started, I was overwhelmed. I didn't know how to keep up with lectures, deadlines, or reading. But learning to manage my time changed a lot for me. I'll share some tips, tools, and challenges I've had along the way. I hope my experience helps other students who might be in the same boat.</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Time management matters because it helps you take control. At the start, I felt lost. Everything was happening so fast, and I didn't know how to keep up. When you manage your time, you don't feel like you're constantly catching up. You plan ahead, you feel ready, and it makes a big difference to your stress levels. For students like me with dyslexia, who already find reading and writing harder, planning is extra important. It gives us more time to process, think, and do our best without the last-minute panic.</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rial" panose="020B0604020202020204" pitchFamily="34" charset="0"/>
                <a:cs typeface="Arial" panose="020B0604020202020204" pitchFamily="34" charset="0"/>
              </a:rPr>
              <a:t>One of the biggest benefits I noticed is feeling less anxious. Before, I used to stay up late rushing to finish work. That made me stressed and tired. But now, with better planning, I feel calmer. I know what I need to do and when. This also helped my confidence because I'm not always second-guessing myself. According to Cottrell, students who manage their time feel more focused. Aeon and </a:t>
            </a:r>
            <a:r>
              <a:rPr dirty="0" err="1">
                <a:latin typeface="Arial" panose="020B0604020202020204" pitchFamily="34" charset="0"/>
                <a:cs typeface="Arial" panose="020B0604020202020204" pitchFamily="34" charset="0"/>
              </a:rPr>
              <a:t>Aguinis</a:t>
            </a:r>
            <a:r>
              <a:rPr dirty="0">
                <a:latin typeface="Arial" panose="020B0604020202020204" pitchFamily="34" charset="0"/>
                <a:cs typeface="Arial" panose="020B0604020202020204" pitchFamily="34" charset="0"/>
              </a:rPr>
              <a:t> also said it can help stop burnout. That's really important for students who already feel under pressure.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rial" panose="020B0604020202020204" pitchFamily="34" charset="0"/>
                <a:cs typeface="Arial" panose="020B0604020202020204" pitchFamily="34" charset="0"/>
              </a:rPr>
              <a:t>Now let's talk about tools. I use Google Calendar to plan my week. I add all my classes, assignments, and reminders. It shows me what's coming and helps me space things out. I also use the Pomodoro technique – this means studying for 25 minutes, then taking a 5-minute break. It stops me from getting too tired or distracted. I also write to-do lists in my notebook. I tick things off as I go – it feels good to see progress. These tools work for me because they're simple and visual, and they give me more structure.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rial" panose="020B0604020202020204" pitchFamily="34" charset="0"/>
                <a:cs typeface="Arial" panose="020B0604020202020204" pitchFamily="34" charset="0"/>
              </a:rPr>
              <a:t>Even with planning, I still face challenges. I get distracted easily, especially by my phone. One time, I planned to study but ended up scrolling on Instagram for over an hour. That's when I found the Forest app. It rewards you for staying off your phone by growing a virtual tree. It sounds silly, but it really works for me. Another issue is procrastination. I sometimes put things off because I'm scared of getting it wrong. To fight that, I break my work into smaller tasks. Instead of 'write essay', I put 'make notes' or 'write paragraph 1'.</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rial" panose="020B0604020202020204" pitchFamily="34" charset="0"/>
                <a:cs typeface="Arial" panose="020B0604020202020204" pitchFamily="34" charset="0"/>
              </a:rPr>
              <a:t>Time management isn't about being perfect. It's about trying. Everyone gets overwhelmed sometimes, especially at uni. But when you start using tools and routines that help you, things get easier. For me, time management helped reduce stress, improve my confidence, and let me focus better. It gave me the space I needed to learn in my own way. And I think every student should find a system that works for them. Start small, stick with it, and you'll feel the benefits. Thanks for listening to my story.</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rial" panose="020B0604020202020204" pitchFamily="34" charset="0"/>
                <a:cs typeface="Arial" panose="020B0604020202020204" pitchFamily="34" charset="0"/>
              </a:rPr>
              <a:t>These are the sources I used in my report and this talk. They're all about time management, student wellbeing, and support for learners with difficulties like dyslexia. I read them to better understand how to improve my learning. I really believe that when we use the right tools and plan ahead, we give ourselves a better chance to succeed.</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3484282B-B267-EB98-EC08-8659143E9E10}"/>
              </a:ext>
            </a:extLst>
          </p:cNvPr>
          <p:cNvSpPr>
            <a:spLocks noChangeArrowheads="1"/>
          </p:cNvSpPr>
          <p:nvPr/>
        </p:nvSpPr>
        <p:spPr bwMode="auto">
          <a:xfrm>
            <a:off x="203200" y="16256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4" descr="A logo of a university&#10;&#10;AI-generated content may be incorrect.">
            <a:extLst>
              <a:ext uri="{FF2B5EF4-FFF2-40B4-BE49-F238E27FC236}">
                <a16:creationId xmlns:a16="http://schemas.microsoft.com/office/drawing/2014/main" id="{342B04B0-98D2-650B-429F-22125E5F46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9798" y="723314"/>
            <a:ext cx="6664404" cy="347472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E177A053-2DDC-2F93-BC2F-BDFA6CEDDF53}"/>
              </a:ext>
            </a:extLst>
          </p:cNvPr>
          <p:cNvSpPr>
            <a:spLocks noChangeArrowheads="1"/>
          </p:cNvSpPr>
          <p:nvPr/>
        </p:nvSpPr>
        <p:spPr bwMode="auto">
          <a:xfrm>
            <a:off x="0" y="4198034"/>
            <a:ext cx="9144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MS Mincho" panose="02020609040205080304" pitchFamily="49" charset="-128"/>
                <a:cs typeface="Arial" panose="020B0604020202020204" pitchFamily="34" charset="0"/>
              </a:rPr>
              <a:t>Module name: Digital Era (BMSW4013)</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MS Mincho" panose="02020609040205080304" pitchFamily="49" charset="-128"/>
                <a:cs typeface="Arial" panose="020B0604020202020204" pitchFamily="34" charset="0"/>
              </a:rPr>
              <a:t>Lecturer name: Ffion Cumberpatch</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MS Mincho" panose="02020609040205080304" pitchFamily="49" charset="-128"/>
                <a:cs typeface="Arial" panose="020B0604020202020204" pitchFamily="34" charset="0"/>
              </a:rPr>
              <a:t>Student name: </a:t>
            </a:r>
            <a:r>
              <a:rPr kumimoji="0" lang="en-GB" altLang="en-US" sz="1200" b="0" i="0" u="none" strike="noStrike" cap="none" normalizeH="0" baseline="0" dirty="0" err="1">
                <a:ln>
                  <a:noFill/>
                </a:ln>
                <a:solidFill>
                  <a:schemeClr val="tx1"/>
                </a:solidFill>
                <a:effectLst/>
                <a:latin typeface="Arial" panose="020B0604020202020204" pitchFamily="34" charset="0"/>
                <a:ea typeface="MS Mincho" panose="02020609040205080304" pitchFamily="49" charset="-128"/>
                <a:cs typeface="Arial" panose="020B0604020202020204" pitchFamily="34" charset="0"/>
              </a:rPr>
              <a:t>Germanas</a:t>
            </a:r>
            <a:r>
              <a:rPr kumimoji="0" lang="en-GB" altLang="en-US" sz="1200" b="0" i="0" u="none" strike="noStrike" cap="none" normalizeH="0" baseline="0" dirty="0">
                <a:ln>
                  <a:noFill/>
                </a:ln>
                <a:solidFill>
                  <a:schemeClr val="tx1"/>
                </a:solidFill>
                <a:effectLst/>
                <a:latin typeface="Arial" panose="020B0604020202020204" pitchFamily="34" charset="0"/>
                <a:ea typeface="MS Mincho" panose="02020609040205080304" pitchFamily="49" charset="-128"/>
                <a:cs typeface="Arial" panose="020B0604020202020204" pitchFamily="34" charset="0"/>
              </a:rPr>
              <a:t> Jurevicius (2433659)</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50320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Generated image">
            <a:extLst>
              <a:ext uri="{FF2B5EF4-FFF2-40B4-BE49-F238E27FC236}">
                <a16:creationId xmlns:a16="http://schemas.microsoft.com/office/drawing/2014/main" id="{0CFB124A-1518-3C8A-E221-760EE17B2D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 r="36704" b="-1"/>
          <a:stretch>
            <a:fillRect/>
          </a:stretch>
        </p:blipFill>
        <p:spPr bwMode="auto">
          <a:xfrm>
            <a:off x="2642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58484" y="1122363"/>
            <a:ext cx="3156875" cy="3204134"/>
          </a:xfrm>
        </p:spPr>
        <p:txBody>
          <a:bodyPr vert="horz" lIns="91440" tIns="45720" rIns="91440" bIns="45720" rtlCol="0" anchor="b">
            <a:normAutofit/>
          </a:bodyPr>
          <a:lstStyle/>
          <a:p>
            <a:pPr algn="l" defTabSz="914400">
              <a:lnSpc>
                <a:spcPct val="90000"/>
              </a:lnSpc>
            </a:pPr>
            <a:r>
              <a:rPr lang="en-US" sz="3900" dirty="0">
                <a:latin typeface="Arial" panose="020B0604020202020204" pitchFamily="34" charset="0"/>
                <a:cs typeface="Arial" panose="020B0604020202020204" pitchFamily="34" charset="0"/>
              </a:rPr>
              <a:t>Time Management for Student Success</a:t>
            </a:r>
          </a:p>
        </p:txBody>
      </p:sp>
      <p:sp>
        <p:nvSpPr>
          <p:cNvPr id="3" name="Content Placeholder 2"/>
          <p:cNvSpPr>
            <a:spLocks noGrp="1"/>
          </p:cNvSpPr>
          <p:nvPr>
            <p:ph idx="1"/>
          </p:nvPr>
        </p:nvSpPr>
        <p:spPr>
          <a:xfrm>
            <a:off x="358485" y="4872922"/>
            <a:ext cx="3017519" cy="1208141"/>
          </a:xfrm>
        </p:spPr>
        <p:txBody>
          <a:bodyPr vert="horz" lIns="91440" tIns="45720" rIns="91440" bIns="45720" rtlCol="0">
            <a:normAutofit/>
          </a:bodyPr>
          <a:lstStyle/>
          <a:p>
            <a:pPr marL="0" indent="0" defTabSz="914400">
              <a:lnSpc>
                <a:spcPct val="90000"/>
              </a:lnSpc>
              <a:spcBef>
                <a:spcPts val="1000"/>
              </a:spcBef>
              <a:buNone/>
            </a:pPr>
            <a:r>
              <a:rPr lang="en-US" sz="1700" dirty="0" err="1">
                <a:latin typeface="Arial" panose="020B0604020202020204" pitchFamily="34" charset="0"/>
                <a:cs typeface="Arial" panose="020B0604020202020204" pitchFamily="34" charset="0"/>
              </a:rPr>
              <a:t>Germanas</a:t>
            </a:r>
            <a:r>
              <a:rPr lang="en-US" sz="1700" dirty="0">
                <a:latin typeface="Arial" panose="020B0604020202020204" pitchFamily="34" charset="0"/>
                <a:cs typeface="Arial" panose="020B0604020202020204" pitchFamily="34" charset="0"/>
              </a:rPr>
              <a:t> Jurevicius – BMSW4013</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6646" y="386930"/>
            <a:ext cx="7606349" cy="1300554"/>
          </a:xfrm>
        </p:spPr>
        <p:txBody>
          <a:bodyPr anchor="b">
            <a:normAutofit fontScale="90000"/>
          </a:bodyPr>
          <a:lstStyle/>
          <a:p>
            <a:r>
              <a:rPr lang="en-GB" sz="4200" dirty="0">
                <a:latin typeface="Arial" panose="020B0604020202020204" pitchFamily="34" charset="0"/>
                <a:cs typeface="Arial" panose="020B0604020202020204" pitchFamily="34" charset="0"/>
              </a:rPr>
              <a:t>Why Time Management Matters</a:t>
            </a:r>
          </a:p>
        </p:txBody>
      </p:sp>
      <p:sp>
        <p:nvSpPr>
          <p:cNvPr id="2057" name="Rectangle 205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Rectangle 206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Generated image">
            <a:extLst>
              <a:ext uri="{FF2B5EF4-FFF2-40B4-BE49-F238E27FC236}">
                <a16:creationId xmlns:a16="http://schemas.microsoft.com/office/drawing/2014/main" id="{89EC6DB8-7C4B-BC65-E79D-2180368F44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6471" y="3092658"/>
            <a:ext cx="3862708" cy="25783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804821" y="2599509"/>
            <a:ext cx="3398174" cy="3639450"/>
          </a:xfrm>
        </p:spPr>
        <p:txBody>
          <a:bodyPr anchor="ctr">
            <a:normAutofit/>
          </a:bodyPr>
          <a:lstStyle/>
          <a:p>
            <a:r>
              <a:rPr lang="en-US" sz="1700" dirty="0">
                <a:latin typeface="Arial" panose="020B0604020202020204" pitchFamily="34" charset="0"/>
                <a:cs typeface="Arial" panose="020B0604020202020204" pitchFamily="34" charset="0"/>
              </a:rPr>
              <a:t> Helps reduce stress</a:t>
            </a:r>
          </a:p>
          <a:p>
            <a:r>
              <a:rPr lang="en-US" sz="1700" dirty="0">
                <a:latin typeface="Arial" panose="020B0604020202020204" pitchFamily="34" charset="0"/>
                <a:cs typeface="Arial" panose="020B0604020202020204" pitchFamily="34" charset="0"/>
              </a:rPr>
              <a:t> Keeps learning on track</a:t>
            </a:r>
          </a:p>
          <a:p>
            <a:r>
              <a:rPr lang="en-US" sz="1700" dirty="0">
                <a:latin typeface="Arial" panose="020B0604020202020204" pitchFamily="34" charset="0"/>
                <a:cs typeface="Arial" panose="020B0604020202020204" pitchFamily="34" charset="0"/>
              </a:rPr>
              <a:t> Supports students with dyslexia</a:t>
            </a:r>
          </a:p>
        </p:txBody>
      </p:sp>
      <p:sp>
        <p:nvSpPr>
          <p:cNvPr id="2061" name="Rectangle 206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6646" y="386930"/>
            <a:ext cx="7606349" cy="1300554"/>
          </a:xfrm>
        </p:spPr>
        <p:txBody>
          <a:bodyPr anchor="b">
            <a:normAutofit/>
          </a:bodyPr>
          <a:lstStyle/>
          <a:p>
            <a:r>
              <a:rPr lang="en-GB" sz="4200" dirty="0">
                <a:latin typeface="Arial" panose="020B0604020202020204" pitchFamily="34" charset="0"/>
                <a:cs typeface="Arial" panose="020B0604020202020204" pitchFamily="34" charset="0"/>
              </a:rPr>
              <a:t>The Benefits</a:t>
            </a:r>
          </a:p>
        </p:txBody>
      </p:sp>
      <p:sp>
        <p:nvSpPr>
          <p:cNvPr id="3081" name="Rectangle 308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Generated image">
            <a:extLst>
              <a:ext uri="{FF2B5EF4-FFF2-40B4-BE49-F238E27FC236}">
                <a16:creationId xmlns:a16="http://schemas.microsoft.com/office/drawing/2014/main" id="{98568562-F102-39C3-4965-F88ACCF207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6471" y="3092658"/>
            <a:ext cx="3862708" cy="25783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804821" y="2599509"/>
            <a:ext cx="3398174" cy="3639450"/>
          </a:xfrm>
        </p:spPr>
        <p:txBody>
          <a:bodyPr anchor="ctr">
            <a:normAutofit/>
          </a:bodyPr>
          <a:lstStyle/>
          <a:p>
            <a:r>
              <a:rPr lang="en-US" sz="1700" dirty="0">
                <a:latin typeface="Arial" panose="020B0604020202020204" pitchFamily="34" charset="0"/>
                <a:cs typeface="Arial" panose="020B0604020202020204" pitchFamily="34" charset="0"/>
              </a:rPr>
              <a:t>Less anxiety</a:t>
            </a:r>
          </a:p>
          <a:p>
            <a:r>
              <a:rPr lang="en-US" sz="1700" dirty="0">
                <a:latin typeface="Arial" panose="020B0604020202020204" pitchFamily="34" charset="0"/>
                <a:cs typeface="Arial" panose="020B0604020202020204" pitchFamily="34" charset="0"/>
              </a:rPr>
              <a:t>More confidence</a:t>
            </a:r>
          </a:p>
          <a:p>
            <a:r>
              <a:rPr lang="en-US" sz="1700" dirty="0">
                <a:latin typeface="Arial" panose="020B0604020202020204" pitchFamily="34" charset="0"/>
                <a:cs typeface="Arial" panose="020B0604020202020204" pitchFamily="34" charset="0"/>
              </a:rPr>
              <a:t>Better focus on goals</a:t>
            </a:r>
          </a:p>
        </p:txBody>
      </p:sp>
      <p:sp>
        <p:nvSpPr>
          <p:cNvPr id="3085" name="Rectangle 308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a:latin typeface="Arial" panose="020B0604020202020204" pitchFamily="34" charset="0"/>
                <a:cs typeface="Arial" panose="020B0604020202020204" pitchFamily="34" charset="0"/>
              </a:rPr>
              <a:t>Tools I Use</a:t>
            </a:r>
          </a:p>
        </p:txBody>
      </p:sp>
      <p:pic>
        <p:nvPicPr>
          <p:cNvPr id="4098" name="Picture 2" descr="Generated image">
            <a:extLst>
              <a:ext uri="{FF2B5EF4-FFF2-40B4-BE49-F238E27FC236}">
                <a16:creationId xmlns:a16="http://schemas.microsoft.com/office/drawing/2014/main" id="{B9DF65F0-9E85-6F29-1433-3A5B8770FD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967" b="31240"/>
          <a:stretch>
            <a:fillRect/>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167986" y="3752850"/>
            <a:ext cx="5614060" cy="2452687"/>
          </a:xfrm>
        </p:spPr>
        <p:txBody>
          <a:bodyPr anchor="ctr">
            <a:normAutofit/>
          </a:bodyPr>
          <a:lstStyle/>
          <a:p>
            <a:r>
              <a:rPr lang="en-GB" sz="1600">
                <a:latin typeface="Arial" panose="020B0604020202020204" pitchFamily="34" charset="0"/>
                <a:cs typeface="Arial" panose="020B0604020202020204" pitchFamily="34" charset="0"/>
              </a:rPr>
              <a:t> Google Calendar</a:t>
            </a:r>
          </a:p>
          <a:p>
            <a:r>
              <a:rPr lang="en-GB" sz="1600">
                <a:latin typeface="Arial" panose="020B0604020202020204" pitchFamily="34" charset="0"/>
                <a:cs typeface="Arial" panose="020B0604020202020204" pitchFamily="34" charset="0"/>
              </a:rPr>
              <a:t> Pomodoro Technique</a:t>
            </a:r>
          </a:p>
          <a:p>
            <a:r>
              <a:rPr lang="en-GB" sz="1600">
                <a:latin typeface="Arial" panose="020B0604020202020204" pitchFamily="34" charset="0"/>
                <a:cs typeface="Arial" panose="020B0604020202020204" pitchFamily="34" charset="0"/>
              </a:rPr>
              <a:t> To-do lists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29" name="Rectangle 5128">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131" name="Rectangle 5130">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6676" y="548640"/>
            <a:ext cx="7626096" cy="1179576"/>
          </a:xfrm>
        </p:spPr>
        <p:txBody>
          <a:bodyPr>
            <a:normAutofit/>
          </a:bodyPr>
          <a:lstStyle/>
          <a:p>
            <a:r>
              <a:rPr lang="en-GB" sz="3500" dirty="0">
                <a:latin typeface="Arial" panose="020B0604020202020204" pitchFamily="34" charset="0"/>
                <a:cs typeface="Arial" panose="020B0604020202020204" pitchFamily="34" charset="0"/>
              </a:rPr>
              <a:t>Challenges and Fixes</a:t>
            </a:r>
          </a:p>
        </p:txBody>
      </p:sp>
      <p:sp>
        <p:nvSpPr>
          <p:cNvPr id="5133" name="Rectangle 5132">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7079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a:extLst>
              <a:ext uri="{FF2B5EF4-FFF2-40B4-BE49-F238E27FC236}">
                <a16:creationId xmlns:a16="http://schemas.microsoft.com/office/drawing/2014/main" id="{3590BB2E-B4E9-C81C-D24F-EBCE7C85FC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218" r="10339" b="1"/>
          <a:stretch>
            <a:fillRect/>
          </a:stretch>
        </p:blipFill>
        <p:spPr bwMode="auto">
          <a:xfrm>
            <a:off x="681228" y="2478024"/>
            <a:ext cx="4507391"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558589" y="2478024"/>
            <a:ext cx="2904183" cy="3694176"/>
          </a:xfrm>
        </p:spPr>
        <p:txBody>
          <a:bodyPr anchor="ctr">
            <a:normAutofit/>
          </a:bodyPr>
          <a:lstStyle/>
          <a:p>
            <a:r>
              <a:rPr lang="en-GB" sz="1600" dirty="0"/>
              <a:t> </a:t>
            </a:r>
            <a:r>
              <a:rPr lang="en-GB" sz="1600" dirty="0">
                <a:latin typeface="Arial" panose="020B0604020202020204" pitchFamily="34" charset="0"/>
                <a:cs typeface="Arial" panose="020B0604020202020204" pitchFamily="34" charset="0"/>
              </a:rPr>
              <a:t>Procrastination</a:t>
            </a:r>
          </a:p>
          <a:p>
            <a:r>
              <a:rPr lang="en-GB" sz="1600" dirty="0">
                <a:latin typeface="Arial" panose="020B0604020202020204" pitchFamily="34" charset="0"/>
                <a:cs typeface="Arial" panose="020B0604020202020204" pitchFamily="34" charset="0"/>
              </a:rPr>
              <a:t> Distractions</a:t>
            </a:r>
          </a:p>
          <a:p>
            <a:r>
              <a:rPr lang="en-GB" sz="1600" dirty="0">
                <a:latin typeface="Arial" panose="020B0604020202020204" pitchFamily="34" charset="0"/>
                <a:cs typeface="Arial" panose="020B0604020202020204" pitchFamily="34" charset="0"/>
              </a:rPr>
              <a:t> Overwhelm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dirty="0">
                <a:latin typeface="Arial" panose="020B0604020202020204" pitchFamily="34" charset="0"/>
                <a:cs typeface="Arial" panose="020B0604020202020204" pitchFamily="34" charset="0"/>
              </a:rPr>
              <a:t>Final Thoughts</a:t>
            </a:r>
          </a:p>
        </p:txBody>
      </p:sp>
      <p:pic>
        <p:nvPicPr>
          <p:cNvPr id="6146" name="Picture 2" descr="Generated image">
            <a:extLst>
              <a:ext uri="{FF2B5EF4-FFF2-40B4-BE49-F238E27FC236}">
                <a16:creationId xmlns:a16="http://schemas.microsoft.com/office/drawing/2014/main" id="{8FBC53A3-67ED-7A21-11E4-6E9C6C9A98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948" b="1245"/>
          <a:stretch>
            <a:fillRect/>
          </a:stretch>
        </p:blipFill>
        <p:spPr bwMode="auto">
          <a:xfrm>
            <a:off x="20" y="10"/>
            <a:ext cx="9143980" cy="451103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167986" y="3752850"/>
            <a:ext cx="5614060" cy="2452687"/>
          </a:xfrm>
        </p:spPr>
        <p:txBody>
          <a:bodyPr anchor="ctr">
            <a:normAutofit/>
          </a:bodyPr>
          <a:lstStyle/>
          <a:p>
            <a:r>
              <a:rPr lang="en-US" sz="1600" dirty="0"/>
              <a:t> </a:t>
            </a:r>
            <a:r>
              <a:rPr lang="en-US" sz="1600" dirty="0">
                <a:latin typeface="Arial" panose="020B0604020202020204" pitchFamily="34" charset="0"/>
                <a:cs typeface="Arial" panose="020B0604020202020204" pitchFamily="34" charset="0"/>
              </a:rPr>
              <a:t>Planning makes learning easier</a:t>
            </a:r>
          </a:p>
          <a:p>
            <a:r>
              <a:rPr lang="en-US" sz="1600" dirty="0">
                <a:latin typeface="Arial" panose="020B0604020202020204" pitchFamily="34" charset="0"/>
                <a:cs typeface="Arial" panose="020B0604020202020204" pitchFamily="34" charset="0"/>
              </a:rPr>
              <a:t> Time tools help me feel capable</a:t>
            </a:r>
          </a:p>
          <a:p>
            <a:r>
              <a:rPr lang="en-US" sz="1600" dirty="0">
                <a:latin typeface="Arial" panose="020B0604020202020204" pitchFamily="34" charset="0"/>
                <a:cs typeface="Arial" panose="020B0604020202020204" pitchFamily="34" charset="0"/>
              </a:rPr>
              <a:t> It’s not about being perfect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r>
              <a:rPr lang="en-GB" sz="4700">
                <a:latin typeface="Arial" panose="020B0604020202020204" pitchFamily="34" charset="0"/>
                <a:cs typeface="Arial" panose="020B0604020202020204" pitchFamily="34" charset="0"/>
              </a:rPr>
              <a:t>References</a:t>
            </a:r>
          </a:p>
        </p:txBody>
      </p:sp>
      <p:sp>
        <p:nvSpPr>
          <p:cNvPr id="717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r>
              <a:rPr lang="en-GB" sz="1900">
                <a:latin typeface="Arial" panose="020B0604020202020204" pitchFamily="34" charset="0"/>
                <a:cs typeface="Arial" panose="020B0604020202020204" pitchFamily="34" charset="0"/>
              </a:rPr>
              <a:t>Aeon &amp; Aguinis (2021)</a:t>
            </a:r>
          </a:p>
          <a:p>
            <a:r>
              <a:rPr lang="en-GB" sz="1900">
                <a:latin typeface="Arial" panose="020B0604020202020204" pitchFamily="34" charset="0"/>
                <a:cs typeface="Arial" panose="020B0604020202020204" pitchFamily="34" charset="0"/>
              </a:rPr>
              <a:t>Cottrell (2019)</a:t>
            </a:r>
          </a:p>
          <a:p>
            <a:r>
              <a:rPr lang="en-GB" sz="1900">
                <a:latin typeface="Arial" panose="020B0604020202020204" pitchFamily="34" charset="0"/>
                <a:cs typeface="Arial" panose="020B0604020202020204" pitchFamily="34" charset="0"/>
              </a:rPr>
              <a:t>Niemi &amp; Kumpulainen (2020)</a:t>
            </a:r>
          </a:p>
          <a:p>
            <a:r>
              <a:rPr lang="en-GB" sz="1900">
                <a:latin typeface="Arial" panose="020B0604020202020204" pitchFamily="34" charset="0"/>
                <a:cs typeface="Arial" panose="020B0604020202020204" pitchFamily="34" charset="0"/>
              </a:rPr>
              <a:t>Steel (2018)</a:t>
            </a:r>
          </a:p>
          <a:p>
            <a:r>
              <a:rPr lang="en-GB" sz="1900">
                <a:latin typeface="Arial" panose="020B0604020202020204" pitchFamily="34" charset="0"/>
                <a:cs typeface="Arial" panose="020B0604020202020204" pitchFamily="34" charset="0"/>
              </a:rPr>
              <a:t>Thomas &amp; Bull (2022)</a:t>
            </a:r>
          </a:p>
          <a:p>
            <a:r>
              <a:rPr lang="en-GB" sz="1900">
                <a:latin typeface="Arial" panose="020B0604020202020204" pitchFamily="34" charset="0"/>
                <a:cs typeface="Arial" panose="020B0604020202020204" pitchFamily="34" charset="0"/>
              </a:rPr>
              <a:t>UWTSD (2025)</a:t>
            </a:r>
          </a:p>
        </p:txBody>
      </p:sp>
      <p:pic>
        <p:nvPicPr>
          <p:cNvPr id="7170" name="Picture 2" descr="Generated image">
            <a:extLst>
              <a:ext uri="{FF2B5EF4-FFF2-40B4-BE49-F238E27FC236}">
                <a16:creationId xmlns:a16="http://schemas.microsoft.com/office/drawing/2014/main" id="{25A47CE8-6399-ECCC-A01E-AEA4AB568A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885" r="8887"/>
          <a:stretch>
            <a:fillRect/>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TotalTime>
  <Words>840</Words>
  <Application>Microsoft Office PowerPoint</Application>
  <PresentationFormat>On-screen Show (4:3)</PresentationFormat>
  <Paragraphs>39</Paragraphs>
  <Slides>8</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PowerPoint Presentation</vt:lpstr>
      <vt:lpstr>Time Management for Student Success</vt:lpstr>
      <vt:lpstr>Why Time Management Matters</vt:lpstr>
      <vt:lpstr>The Benefits</vt:lpstr>
      <vt:lpstr>Tools I Use</vt:lpstr>
      <vt:lpstr>Challenges and Fixes</vt:lpstr>
      <vt:lpstr>Final Thoughts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Dessins Toussaint</cp:lastModifiedBy>
  <cp:revision>3</cp:revision>
  <dcterms:created xsi:type="dcterms:W3CDTF">2013-01-27T09:14:16Z</dcterms:created>
  <dcterms:modified xsi:type="dcterms:W3CDTF">2025-06-15T18:29:57Z</dcterms:modified>
  <cp:category/>
</cp:coreProperties>
</file>