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0142" autoAdjust="0"/>
  </p:normalViewPr>
  <p:slideViewPr>
    <p:cSldViewPr>
      <p:cViewPr varScale="1">
        <p:scale>
          <a:sx n="43" d="100"/>
          <a:sy n="43" d="100"/>
        </p:scale>
        <p:origin x="-2166"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notesMaster" Target="notesMasters/notesMaster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tableStyles" Target="tableStyles.xml" /><Relationship Id="rId2" Type="http://schemas.openxmlformats.org/officeDocument/2006/relationships/slide" Target="slides/slide1.xml" /><Relationship Id="rId16" Type="http://schemas.openxmlformats.org/officeDocument/2006/relationships/theme" Target="theme/them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viewProps" Target="viewProp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presProps" Target="presProp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8F1EB63-1EF2-4F58-A445-BEC9B009DBE4}" type="datetimeFigureOut">
              <a:rPr lang="en-US" smtClean="0"/>
              <a:t>3/11/2023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1B25962-D388-4E2A-A50E-F0EBBDE2F46E}" type="slidenum">
              <a:rPr lang="en-US" smtClean="0"/>
              <a:t>‹#›</a:t>
            </a:fld>
            <a:endParaRPr lang="en-US"/>
          </a:p>
        </p:txBody>
      </p:sp>
    </p:spTree>
    <p:extLst>
      <p:ext uri="{BB962C8B-B14F-4D97-AF65-F5344CB8AC3E}">
        <p14:creationId xmlns:p14="http://schemas.microsoft.com/office/powerpoint/2010/main" val="1288551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Healthcare workers use </a:t>
            </a:r>
            <a:r>
              <a:rPr lang="en-US" sz="1200" u="none" strike="noStrike" kern="1200" dirty="0">
                <a:solidFill>
                  <a:schemeClr val="tx1"/>
                </a:solidFill>
                <a:effectLst/>
                <a:latin typeface="+mn-lt"/>
                <a:ea typeface="+mn-ea"/>
                <a:cs typeface="+mn-cs"/>
              </a:rPr>
              <a:t>communication</a:t>
            </a:r>
            <a:r>
              <a:rPr lang="en-US" sz="1200" kern="1200" dirty="0">
                <a:solidFill>
                  <a:schemeClr val="tx1"/>
                </a:solidFill>
                <a:effectLst/>
                <a:latin typeface="+mn-lt"/>
                <a:ea typeface="+mn-ea"/>
                <a:cs typeface="+mn-cs"/>
              </a:rPr>
              <a:t> skills to provide emotional support to patients, protect patients' privacy, and teach new workers how to provide care. The quality of communication in health and social care is crucial because it affects the quality of care that patients receive.</a:t>
            </a:r>
          </a:p>
          <a:p>
            <a:r>
              <a:rPr lang="en-US" sz="1200" kern="1200" dirty="0">
                <a:solidFill>
                  <a:schemeClr val="tx1"/>
                </a:solidFill>
                <a:effectLst/>
                <a:latin typeface="+mn-lt"/>
                <a:ea typeface="+mn-ea"/>
                <a:cs typeface="+mn-cs"/>
              </a:rPr>
              <a:t>Examples of health and social care settings where effective communication is necessary include hospitals, GP surgeries, dentists, nursing homes and social care support centers.</a:t>
            </a:r>
          </a:p>
          <a:p>
            <a:r>
              <a:rPr lang="en-US" sz="1200" kern="1200" dirty="0">
                <a:solidFill>
                  <a:schemeClr val="tx1"/>
                </a:solidFill>
                <a:effectLst/>
                <a:latin typeface="+mn-lt"/>
                <a:ea typeface="+mn-ea"/>
                <a:cs typeface="+mn-cs"/>
              </a:rPr>
              <a:t>When health and social care workers communicate well with each other, and with their patients and their families, patients feel more comfortable and supported. As you probably already know, </a:t>
            </a:r>
            <a:r>
              <a:rPr lang="en-US" sz="1200" u="none" strike="noStrike" kern="1200" dirty="0">
                <a:solidFill>
                  <a:schemeClr val="tx1"/>
                </a:solidFill>
                <a:effectLst/>
                <a:latin typeface="+mn-lt"/>
                <a:ea typeface="+mn-ea"/>
                <a:cs typeface="+mn-cs"/>
              </a:rPr>
              <a:t>people should have control</a:t>
            </a:r>
            <a:r>
              <a:rPr lang="en-US" sz="1200" kern="1200" dirty="0">
                <a:solidFill>
                  <a:schemeClr val="tx1"/>
                </a:solidFill>
                <a:effectLst/>
                <a:latin typeface="+mn-lt"/>
                <a:ea typeface="+mn-ea"/>
                <a:cs typeface="+mn-cs"/>
              </a:rPr>
              <a:t> over their own care and how it is delivered, in so far as they are able to.</a:t>
            </a:r>
          </a:p>
          <a:p>
            <a:endParaRPr lang="en-US" dirty="0"/>
          </a:p>
        </p:txBody>
      </p:sp>
      <p:sp>
        <p:nvSpPr>
          <p:cNvPr id="4" name="Slide Number Placeholder 3"/>
          <p:cNvSpPr>
            <a:spLocks noGrp="1"/>
          </p:cNvSpPr>
          <p:nvPr>
            <p:ph type="sldNum" sz="quarter" idx="10"/>
          </p:nvPr>
        </p:nvSpPr>
        <p:spPr/>
        <p:txBody>
          <a:bodyPr/>
          <a:lstStyle/>
          <a:p>
            <a:fld id="{E1B25962-D388-4E2A-A50E-F0EBBDE2F46E}" type="slidenum">
              <a:rPr lang="en-US" smtClean="0"/>
              <a:t>2</a:t>
            </a:fld>
            <a:endParaRPr lang="en-US"/>
          </a:p>
        </p:txBody>
      </p:sp>
    </p:spTree>
    <p:extLst>
      <p:ext uri="{BB962C8B-B14F-4D97-AF65-F5344CB8AC3E}">
        <p14:creationId xmlns:p14="http://schemas.microsoft.com/office/powerpoint/2010/main" val="34262787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Two main types of communication are used in health and social care practice. They are</a:t>
            </a:r>
          </a:p>
          <a:p>
            <a:r>
              <a:rPr lang="en-US" sz="1200" kern="1200" dirty="0" err="1">
                <a:solidFill>
                  <a:schemeClr val="tx1"/>
                </a:solidFill>
                <a:effectLst/>
                <a:latin typeface="+mn-lt"/>
                <a:ea typeface="+mn-ea"/>
                <a:cs typeface="+mn-cs"/>
              </a:rPr>
              <a:t>interhospital</a:t>
            </a:r>
            <a:r>
              <a:rPr lang="en-US" sz="1200" kern="1200" dirty="0">
                <a:solidFill>
                  <a:schemeClr val="tx1"/>
                </a:solidFill>
                <a:effectLst/>
                <a:latin typeface="+mn-lt"/>
                <a:ea typeface="+mn-ea"/>
                <a:cs typeface="+mn-cs"/>
              </a:rPr>
              <a:t> communication and </a:t>
            </a:r>
            <a:r>
              <a:rPr lang="en-US" sz="1200" kern="1200" dirty="0" err="1">
                <a:solidFill>
                  <a:schemeClr val="tx1"/>
                </a:solidFill>
                <a:effectLst/>
                <a:latin typeface="+mn-lt"/>
                <a:ea typeface="+mn-ea"/>
                <a:cs typeface="+mn-cs"/>
              </a:rPr>
              <a:t>intrahospital</a:t>
            </a:r>
            <a:r>
              <a:rPr lang="en-US" sz="1200" kern="1200" dirty="0">
                <a:solidFill>
                  <a:schemeClr val="tx1"/>
                </a:solidFill>
                <a:effectLst/>
                <a:latin typeface="+mn-lt"/>
                <a:ea typeface="+mn-ea"/>
                <a:cs typeface="+mn-cs"/>
              </a:rPr>
              <a:t> communication.</a:t>
            </a:r>
          </a:p>
          <a:p>
            <a:r>
              <a:rPr lang="en-US" sz="1200" kern="1200" dirty="0" err="1">
                <a:solidFill>
                  <a:schemeClr val="tx1"/>
                </a:solidFill>
                <a:effectLst/>
                <a:latin typeface="+mn-lt"/>
                <a:ea typeface="+mn-ea"/>
                <a:cs typeface="+mn-cs"/>
              </a:rPr>
              <a:t>Interhospital</a:t>
            </a:r>
            <a:r>
              <a:rPr lang="en-US" sz="1200" kern="1200" dirty="0">
                <a:solidFill>
                  <a:schemeClr val="tx1"/>
                </a:solidFill>
                <a:effectLst/>
                <a:latin typeface="+mn-lt"/>
                <a:ea typeface="+mn-ea"/>
                <a:cs typeface="+mn-cs"/>
              </a:rPr>
              <a:t> communication refers to the sharing of information among many institutions and sites. It includes the transmissions between facilities that are owned by a similar organization and among separate health care entities. For certain activities to take place such as transfer of patients from one facility to the other, transporting important medical equipment as well as sending medical records, there should be clear communication between sites. Due to inadequate communication, institutions incur costs as they are unable to access patients, medical files that result in the need for duplicating tests and second opinions, therefore to avoid this, institutions should have clear and good </a:t>
            </a:r>
            <a:r>
              <a:rPr lang="en-US" sz="1200" kern="1200" dirty="0" err="1">
                <a:solidFill>
                  <a:schemeClr val="tx1"/>
                </a:solidFill>
                <a:effectLst/>
                <a:latin typeface="+mn-lt"/>
                <a:ea typeface="+mn-ea"/>
                <a:cs typeface="+mn-cs"/>
              </a:rPr>
              <a:t>interhospital</a:t>
            </a:r>
            <a:r>
              <a:rPr lang="en-US" sz="1200" kern="1200" dirty="0">
                <a:solidFill>
                  <a:schemeClr val="tx1"/>
                </a:solidFill>
                <a:effectLst/>
                <a:latin typeface="+mn-lt"/>
                <a:ea typeface="+mn-ea"/>
                <a:cs typeface="+mn-cs"/>
              </a:rPr>
              <a:t> communications among themselves. </a:t>
            </a:r>
            <a:r>
              <a:rPr lang="en-US" sz="1200" kern="1200" dirty="0" err="1">
                <a:solidFill>
                  <a:schemeClr val="tx1"/>
                </a:solidFill>
                <a:effectLst/>
                <a:latin typeface="+mn-lt"/>
                <a:ea typeface="+mn-ea"/>
                <a:cs typeface="+mn-cs"/>
              </a:rPr>
              <a:t>Intrahospital</a:t>
            </a:r>
            <a:r>
              <a:rPr lang="en-US" sz="1200" kern="1200" dirty="0">
                <a:solidFill>
                  <a:schemeClr val="tx1"/>
                </a:solidFill>
                <a:effectLst/>
                <a:latin typeface="+mn-lt"/>
                <a:ea typeface="+mn-ea"/>
                <a:cs typeface="+mn-cs"/>
              </a:rPr>
              <a:t> communication refers to information sharing within an institution. It may be matters about changing rooms, setting up appointments, scheduling surgeries, and assigning further tests to patients. For each process to run efficiently there must be effective communication between the doctors, staff, and patients. Poor </a:t>
            </a:r>
            <a:r>
              <a:rPr lang="en-US" sz="1200" kern="1200" dirty="0" err="1">
                <a:solidFill>
                  <a:schemeClr val="tx1"/>
                </a:solidFill>
                <a:effectLst/>
                <a:latin typeface="+mn-lt"/>
                <a:ea typeface="+mn-ea"/>
                <a:cs typeface="+mn-cs"/>
              </a:rPr>
              <a:t>intrahospital</a:t>
            </a:r>
            <a:r>
              <a:rPr lang="en-US" sz="1200" kern="1200" dirty="0">
                <a:solidFill>
                  <a:schemeClr val="tx1"/>
                </a:solidFill>
                <a:effectLst/>
                <a:latin typeface="+mn-lt"/>
                <a:ea typeface="+mn-ea"/>
                <a:cs typeface="+mn-cs"/>
              </a:rPr>
              <a:t> communication may be caused by issues such as delay inpatient records, serious medical errors, and failure to administer procedural coordination</a:t>
            </a:r>
          </a:p>
          <a:p>
            <a:endParaRPr lang="en-US" dirty="0"/>
          </a:p>
        </p:txBody>
      </p:sp>
      <p:sp>
        <p:nvSpPr>
          <p:cNvPr id="4" name="Slide Number Placeholder 3"/>
          <p:cNvSpPr>
            <a:spLocks noGrp="1"/>
          </p:cNvSpPr>
          <p:nvPr>
            <p:ph type="sldNum" sz="quarter" idx="10"/>
          </p:nvPr>
        </p:nvSpPr>
        <p:spPr/>
        <p:txBody>
          <a:bodyPr/>
          <a:lstStyle/>
          <a:p>
            <a:fld id="{E1B25962-D388-4E2A-A50E-F0EBBDE2F46E}" type="slidenum">
              <a:rPr lang="en-US" smtClean="0"/>
              <a:t>3</a:t>
            </a:fld>
            <a:endParaRPr lang="en-US"/>
          </a:p>
        </p:txBody>
      </p:sp>
    </p:spTree>
    <p:extLst>
      <p:ext uri="{BB962C8B-B14F-4D97-AF65-F5344CB8AC3E}">
        <p14:creationId xmlns:p14="http://schemas.microsoft.com/office/powerpoint/2010/main" val="33717395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There are many effective communication methods in health and social care. These include verbal, non-verbal, written and visual communication:</a:t>
            </a:r>
          </a:p>
          <a:p>
            <a:r>
              <a:rPr lang="en-US" sz="1200" kern="1200" dirty="0">
                <a:solidFill>
                  <a:schemeClr val="tx1"/>
                </a:solidFill>
                <a:effectLst/>
                <a:latin typeface="+mn-lt"/>
                <a:ea typeface="+mn-ea"/>
                <a:cs typeface="+mn-cs"/>
              </a:rPr>
              <a:t>1. Verbal communication </a:t>
            </a:r>
          </a:p>
          <a:p>
            <a:r>
              <a:rPr lang="en-US" sz="1200" kern="1200" dirty="0">
                <a:solidFill>
                  <a:schemeClr val="tx1"/>
                </a:solidFill>
                <a:effectLst/>
                <a:latin typeface="+mn-lt"/>
                <a:ea typeface="+mn-ea"/>
                <a:cs typeface="+mn-cs"/>
              </a:rPr>
              <a:t>This is the most common form of communication and involves communicating through speech. It is important to use clear and concise language when communicating verbally, and to make sure that you are speaking at a pace that the other person can understand.</a:t>
            </a:r>
          </a:p>
          <a:p>
            <a:r>
              <a:rPr lang="en-US" sz="1200" kern="1200" dirty="0">
                <a:solidFill>
                  <a:schemeClr val="tx1"/>
                </a:solidFill>
                <a:effectLst/>
                <a:latin typeface="+mn-lt"/>
                <a:ea typeface="+mn-ea"/>
                <a:cs typeface="+mn-cs"/>
              </a:rPr>
              <a:t>2. Non-verbal communication</a:t>
            </a:r>
          </a:p>
          <a:p>
            <a:r>
              <a:rPr lang="en-US" sz="1200" kern="1200" dirty="0">
                <a:solidFill>
                  <a:schemeClr val="tx1"/>
                </a:solidFill>
                <a:effectLst/>
                <a:latin typeface="+mn-lt"/>
                <a:ea typeface="+mn-ea"/>
                <a:cs typeface="+mn-cs"/>
              </a:rPr>
              <a:t>This includes communication that is not verbal, such as body language, facial expressions and gestures. It is important to be aware of your own non-verbal communication, as well as the non-verbal communication of others, in order to effectively communicate.</a:t>
            </a:r>
          </a:p>
          <a:p>
            <a:r>
              <a:rPr lang="en-US" sz="1200" kern="1200" dirty="0">
                <a:solidFill>
                  <a:schemeClr val="tx1"/>
                </a:solidFill>
                <a:effectLst/>
                <a:latin typeface="+mn-lt"/>
                <a:ea typeface="+mn-ea"/>
                <a:cs typeface="+mn-cs"/>
              </a:rPr>
              <a:t>3. Written communication</a:t>
            </a:r>
          </a:p>
          <a:p>
            <a:r>
              <a:rPr lang="en-US" sz="1200" kern="1200" dirty="0">
                <a:solidFill>
                  <a:schemeClr val="tx1"/>
                </a:solidFill>
                <a:effectLst/>
                <a:latin typeface="+mn-lt"/>
                <a:ea typeface="+mn-ea"/>
                <a:cs typeface="+mn-cs"/>
              </a:rPr>
              <a:t>This includes communication that is written, such as emails, letters and reports. It is important to use clear and concise language when writing, and to make sure that you are using proper grammar and punctuation.</a:t>
            </a:r>
          </a:p>
          <a:p>
            <a:r>
              <a:rPr lang="en-US" sz="1200" kern="1200" dirty="0">
                <a:solidFill>
                  <a:schemeClr val="tx1"/>
                </a:solidFill>
                <a:effectLst/>
                <a:latin typeface="+mn-lt"/>
                <a:ea typeface="+mn-ea"/>
                <a:cs typeface="+mn-cs"/>
              </a:rPr>
              <a:t>4. Visual communication </a:t>
            </a:r>
          </a:p>
          <a:p>
            <a:r>
              <a:rPr lang="en-US" sz="1200" kern="1200" dirty="0">
                <a:solidFill>
                  <a:schemeClr val="tx1"/>
                </a:solidFill>
                <a:effectLst/>
                <a:latin typeface="+mn-lt"/>
                <a:ea typeface="+mn-ea"/>
                <a:cs typeface="+mn-cs"/>
              </a:rPr>
              <a:t>This includes communication that is presented visually, such as charts, graphs and diagrams. It is important to use clear and concise visuals when communicating, and to make sure that the visuals are easy to understand.</a:t>
            </a:r>
          </a:p>
          <a:p>
            <a:endParaRPr lang="en-US" dirty="0"/>
          </a:p>
        </p:txBody>
      </p:sp>
      <p:sp>
        <p:nvSpPr>
          <p:cNvPr id="4" name="Slide Number Placeholder 3"/>
          <p:cNvSpPr>
            <a:spLocks noGrp="1"/>
          </p:cNvSpPr>
          <p:nvPr>
            <p:ph type="sldNum" sz="quarter" idx="10"/>
          </p:nvPr>
        </p:nvSpPr>
        <p:spPr/>
        <p:txBody>
          <a:bodyPr/>
          <a:lstStyle/>
          <a:p>
            <a:fld id="{E1B25962-D388-4E2A-A50E-F0EBBDE2F46E}" type="slidenum">
              <a:rPr lang="en-US" smtClean="0"/>
              <a:t>4</a:t>
            </a:fld>
            <a:endParaRPr lang="en-US"/>
          </a:p>
        </p:txBody>
      </p:sp>
    </p:spTree>
    <p:extLst>
      <p:ext uri="{BB962C8B-B14F-4D97-AF65-F5344CB8AC3E}">
        <p14:creationId xmlns:p14="http://schemas.microsoft.com/office/powerpoint/2010/main" val="26196616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Help them feel in control</a:t>
            </a:r>
          </a:p>
          <a:p>
            <a:r>
              <a:rPr lang="en-US" sz="1200" kern="1200" dirty="0">
                <a:solidFill>
                  <a:schemeClr val="tx1"/>
                </a:solidFill>
                <a:effectLst/>
                <a:latin typeface="+mn-lt"/>
                <a:ea typeface="+mn-ea"/>
                <a:cs typeface="+mn-cs"/>
              </a:rPr>
              <a:t>As you can expect once people enter the care system, they can feel like they’ve lost control of their lives. Simple things they took for granted become harder, day to day tasks might be dictated by a nurse or </a:t>
            </a:r>
            <a:r>
              <a:rPr lang="en-US" sz="1200" kern="1200" dirty="0" err="1">
                <a:solidFill>
                  <a:schemeClr val="tx1"/>
                </a:solidFill>
                <a:effectLst/>
                <a:latin typeface="+mn-lt"/>
                <a:ea typeface="+mn-ea"/>
                <a:cs typeface="+mn-cs"/>
              </a:rPr>
              <a:t>carer</a:t>
            </a:r>
            <a:r>
              <a:rPr lang="en-US" sz="1200" kern="1200" dirty="0">
                <a:solidFill>
                  <a:schemeClr val="tx1"/>
                </a:solidFill>
                <a:effectLst/>
                <a:latin typeface="+mn-lt"/>
                <a:ea typeface="+mn-ea"/>
                <a:cs typeface="+mn-cs"/>
              </a:rPr>
              <a:t>. Having good communication can avoid the person feeling like this, creating the opening to use their voice more and have their say on their care service.</a:t>
            </a:r>
          </a:p>
          <a:p>
            <a:r>
              <a:rPr lang="en-US" sz="1200" kern="1200" dirty="0">
                <a:solidFill>
                  <a:schemeClr val="tx1"/>
                </a:solidFill>
                <a:effectLst/>
                <a:latin typeface="+mn-lt"/>
                <a:ea typeface="+mn-ea"/>
                <a:cs typeface="+mn-cs"/>
              </a:rPr>
              <a:t>As you probably already know, people should have control over their own care and how it is delivered, in so far as they are able to. They should receive person-</a:t>
            </a:r>
            <a:r>
              <a:rPr lang="en-US" sz="1200" kern="1200" dirty="0" err="1">
                <a:solidFill>
                  <a:schemeClr val="tx1"/>
                </a:solidFill>
                <a:effectLst/>
                <a:latin typeface="+mn-lt"/>
                <a:ea typeface="+mn-ea"/>
                <a:cs typeface="+mn-cs"/>
              </a:rPr>
              <a:t>centred</a:t>
            </a:r>
            <a:r>
              <a:rPr lang="en-US" sz="1200" kern="1200" dirty="0">
                <a:solidFill>
                  <a:schemeClr val="tx1"/>
                </a:solidFill>
                <a:effectLst/>
                <a:latin typeface="+mn-lt"/>
                <a:ea typeface="+mn-ea"/>
                <a:cs typeface="+mn-cs"/>
              </a:rPr>
              <a:t> care. Even if your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is rightly giving people that control, poor communication skills can make them think the opposite and undermine your person-focused approach.</a:t>
            </a:r>
          </a:p>
          <a:p>
            <a:r>
              <a:rPr lang="en-US" sz="1200" kern="1200" dirty="0">
                <a:solidFill>
                  <a:schemeClr val="tx1"/>
                </a:solidFill>
                <a:effectLst/>
                <a:latin typeface="+mn-lt"/>
                <a:ea typeface="+mn-ea"/>
                <a:cs typeface="+mn-cs"/>
              </a:rPr>
              <a:t>Ease their anxiety</a:t>
            </a:r>
          </a:p>
          <a:p>
            <a:r>
              <a:rPr lang="en-US" sz="1200" kern="1200" dirty="0">
                <a:solidFill>
                  <a:schemeClr val="tx1"/>
                </a:solidFill>
                <a:effectLst/>
                <a:latin typeface="+mn-lt"/>
                <a:ea typeface="+mn-ea"/>
                <a:cs typeface="+mn-cs"/>
              </a:rPr>
              <a:t>Being anxious or having depression in care homes has become more prevalent. A report from the independent Mental Health Taskforce to the NHS in England stated that “40% of older people living in care homes are affected by depression”. Finding out about tests and treatment you’ll need, not seeing your family as often and the fear of the unknown are some factors that affect the way the patient feels.</a:t>
            </a:r>
          </a:p>
          <a:p>
            <a:r>
              <a:rPr lang="en-US" sz="1200" kern="1200" dirty="0">
                <a:solidFill>
                  <a:schemeClr val="tx1"/>
                </a:solidFill>
                <a:effectLst/>
                <a:latin typeface="+mn-lt"/>
                <a:ea typeface="+mn-ea"/>
                <a:cs typeface="+mn-cs"/>
              </a:rPr>
              <a:t>Communication is key in this instance, these problems for the resident can often lead to out of character moments, aggressive or anti-social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or self-isolation. It’s important to notice if characteristics that highlight anxiety issues are present. Does the person often feel nervous, are they breathing quicker, or have they had a panic attack? </a:t>
            </a:r>
          </a:p>
          <a:p>
            <a:r>
              <a:rPr lang="en-US" sz="1200" kern="1200" dirty="0">
                <a:solidFill>
                  <a:schemeClr val="tx1"/>
                </a:solidFill>
                <a:effectLst/>
                <a:latin typeface="+mn-lt"/>
                <a:ea typeface="+mn-ea"/>
                <a:cs typeface="+mn-cs"/>
              </a:rPr>
              <a:t>Good communication is important to keep the person calm. Care workers must assist at the person's pace, let the patient talk and choose their words carefully to reduce these anxieties and build up their confidence.</a:t>
            </a:r>
          </a:p>
          <a:p>
            <a:r>
              <a:rPr lang="en-US" sz="1200" kern="1200" dirty="0">
                <a:solidFill>
                  <a:schemeClr val="tx1"/>
                </a:solidFill>
                <a:effectLst/>
                <a:latin typeface="+mn-lt"/>
                <a:ea typeface="+mn-ea"/>
                <a:cs typeface="+mn-cs"/>
              </a:rPr>
              <a:t>Save money and avoid errors</a:t>
            </a:r>
          </a:p>
          <a:p>
            <a:r>
              <a:rPr lang="en-US" sz="1200" kern="1200" dirty="0">
                <a:solidFill>
                  <a:schemeClr val="tx1"/>
                </a:solidFill>
                <a:effectLst/>
                <a:latin typeface="+mn-lt"/>
                <a:ea typeface="+mn-ea"/>
                <a:cs typeface="+mn-cs"/>
              </a:rPr>
              <a:t>It’s not always about patients either, in a healthcare environment communicating effectively with colleagues and co-workers is important. Poor communication skills can lead to errors such as mistakes on tests and prescribing and administering the wrong medicines. </a:t>
            </a:r>
          </a:p>
          <a:p>
            <a:r>
              <a:rPr lang="en-US" sz="1200" kern="1200" dirty="0">
                <a:solidFill>
                  <a:schemeClr val="tx1"/>
                </a:solidFill>
                <a:effectLst/>
                <a:latin typeface="+mn-lt"/>
                <a:ea typeface="+mn-ea"/>
                <a:cs typeface="+mn-cs"/>
              </a:rPr>
              <a:t>Research by the Nursing Times, the UK’s leading healthcare magazine tells us that these mistakes cost approximately £1 billion per year. Learning to communicate effectively with colleagues should be a top priority for a care business.</a:t>
            </a:r>
          </a:p>
          <a:p>
            <a:endParaRPr lang="en-US" dirty="0"/>
          </a:p>
        </p:txBody>
      </p:sp>
      <p:sp>
        <p:nvSpPr>
          <p:cNvPr id="4" name="Slide Number Placeholder 3"/>
          <p:cNvSpPr>
            <a:spLocks noGrp="1"/>
          </p:cNvSpPr>
          <p:nvPr>
            <p:ph type="sldNum" sz="quarter" idx="10"/>
          </p:nvPr>
        </p:nvSpPr>
        <p:spPr/>
        <p:txBody>
          <a:bodyPr/>
          <a:lstStyle/>
          <a:p>
            <a:fld id="{E1B25962-D388-4E2A-A50E-F0EBBDE2F46E}" type="slidenum">
              <a:rPr lang="en-US" smtClean="0"/>
              <a:t>5</a:t>
            </a:fld>
            <a:endParaRPr lang="en-US"/>
          </a:p>
        </p:txBody>
      </p:sp>
    </p:spTree>
    <p:extLst>
      <p:ext uri="{BB962C8B-B14F-4D97-AF65-F5344CB8AC3E}">
        <p14:creationId xmlns:p14="http://schemas.microsoft.com/office/powerpoint/2010/main" val="30761118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Care workers need a select set of skills to be successful when communicating. These develop during their time in care, but must always be present in their role. Some examples include:</a:t>
            </a:r>
          </a:p>
          <a:p>
            <a:r>
              <a:rPr lang="en-US" sz="1200" kern="1200" dirty="0">
                <a:solidFill>
                  <a:schemeClr val="tx1"/>
                </a:solidFill>
                <a:effectLst/>
                <a:latin typeface="+mn-lt"/>
                <a:ea typeface="+mn-ea"/>
                <a:cs typeface="+mn-cs"/>
              </a:rPr>
              <a:t>Verbal communication</a:t>
            </a:r>
          </a:p>
          <a:p>
            <a:r>
              <a:rPr lang="en-US" sz="1200" kern="1200" dirty="0">
                <a:solidFill>
                  <a:schemeClr val="tx1"/>
                </a:solidFill>
                <a:effectLst/>
                <a:latin typeface="+mn-lt"/>
                <a:ea typeface="+mn-ea"/>
                <a:cs typeface="+mn-cs"/>
              </a:rPr>
              <a:t>Care workers must be able to communicate verbally to respond to questions, find out about patients' problems or needs, and draw out all the information they need from a service user as they can come across barriers.</a:t>
            </a:r>
          </a:p>
          <a:p>
            <a:r>
              <a:rPr lang="en-US" sz="1200" kern="1200" dirty="0">
                <a:solidFill>
                  <a:schemeClr val="tx1"/>
                </a:solidFill>
                <a:effectLst/>
                <a:latin typeface="+mn-lt"/>
                <a:ea typeface="+mn-ea"/>
                <a:cs typeface="+mn-cs"/>
              </a:rPr>
              <a:t>Examples of verbal communication in health and social care include:</a:t>
            </a:r>
          </a:p>
          <a:p>
            <a:pPr lvl="0"/>
            <a:r>
              <a:rPr lang="en-US" sz="1200" kern="1200" dirty="0">
                <a:solidFill>
                  <a:schemeClr val="tx1"/>
                </a:solidFill>
                <a:effectLst/>
                <a:latin typeface="+mn-lt"/>
                <a:ea typeface="+mn-ea"/>
                <a:cs typeface="+mn-cs"/>
              </a:rPr>
              <a:t>Discussing a treatment plan with a patient</a:t>
            </a:r>
          </a:p>
          <a:p>
            <a:pPr lvl="0"/>
            <a:r>
              <a:rPr lang="en-US" sz="1200" kern="1200" dirty="0">
                <a:solidFill>
                  <a:schemeClr val="tx1"/>
                </a:solidFill>
                <a:effectLst/>
                <a:latin typeface="+mn-lt"/>
                <a:ea typeface="+mn-ea"/>
                <a:cs typeface="+mn-cs"/>
              </a:rPr>
              <a:t>Giving instructions to a care worker</a:t>
            </a:r>
          </a:p>
          <a:p>
            <a:pPr lvl="0"/>
            <a:r>
              <a:rPr lang="en-US" sz="1200" kern="1200" dirty="0">
                <a:solidFill>
                  <a:schemeClr val="tx1"/>
                </a:solidFill>
                <a:effectLst/>
                <a:latin typeface="+mn-lt"/>
                <a:ea typeface="+mn-ea"/>
                <a:cs typeface="+mn-cs"/>
              </a:rPr>
              <a:t>Communicating with a colleague about a client</a:t>
            </a:r>
          </a:p>
          <a:p>
            <a:pPr lvl="0"/>
            <a:r>
              <a:rPr lang="en-US" sz="1200" kern="1200" dirty="0">
                <a:solidFill>
                  <a:schemeClr val="tx1"/>
                </a:solidFill>
                <a:effectLst/>
                <a:latin typeface="+mn-lt"/>
                <a:ea typeface="+mn-ea"/>
                <a:cs typeface="+mn-cs"/>
              </a:rPr>
              <a:t>Discussing a problem with a supervisor</a:t>
            </a:r>
          </a:p>
          <a:p>
            <a:pPr lvl="0"/>
            <a:r>
              <a:rPr lang="en-US" sz="1200" kern="1200" dirty="0">
                <a:solidFill>
                  <a:schemeClr val="tx1"/>
                </a:solidFill>
                <a:effectLst/>
                <a:latin typeface="+mn-lt"/>
                <a:ea typeface="+mn-ea"/>
                <a:cs typeface="+mn-cs"/>
              </a:rPr>
              <a:t>Participating in team meetings and group discussions</a:t>
            </a:r>
          </a:p>
          <a:p>
            <a:r>
              <a:rPr lang="en-US" sz="1200" kern="1200" dirty="0">
                <a:solidFill>
                  <a:schemeClr val="tx1"/>
                </a:solidFill>
                <a:effectLst/>
                <a:latin typeface="+mn-lt"/>
                <a:ea typeface="+mn-ea"/>
                <a:cs typeface="+mn-cs"/>
              </a:rPr>
              <a:t>Active listening</a:t>
            </a:r>
          </a:p>
          <a:p>
            <a:r>
              <a:rPr lang="en-US" sz="1200" kern="1200" dirty="0">
                <a:solidFill>
                  <a:schemeClr val="tx1"/>
                </a:solidFill>
                <a:effectLst/>
                <a:latin typeface="+mn-lt"/>
                <a:ea typeface="+mn-ea"/>
                <a:cs typeface="+mn-cs"/>
              </a:rPr>
              <a:t>Active listening is a key communication skill that is taught to health and social care professionals. It is the process of fully attending to another person, using both nonverbal and verbal cues, in order to check to understand the patient. This requires the healthcare worker to focus entirely on the speaker. Good active listening skills can help to build trust and rapport, resolve conflict, and improve overall communication. </a:t>
            </a:r>
          </a:p>
          <a:p>
            <a:r>
              <a:rPr lang="en-US" sz="1200" kern="1200" dirty="0">
                <a:solidFill>
                  <a:schemeClr val="tx1"/>
                </a:solidFill>
                <a:effectLst/>
                <a:latin typeface="+mn-lt"/>
                <a:ea typeface="+mn-ea"/>
                <a:cs typeface="+mn-cs"/>
              </a:rPr>
              <a:t>Non-verbal communication</a:t>
            </a:r>
          </a:p>
          <a:p>
            <a:r>
              <a:rPr lang="en-US" sz="1200" kern="1200" dirty="0">
                <a:solidFill>
                  <a:schemeClr val="tx1"/>
                </a:solidFill>
                <a:effectLst/>
                <a:latin typeface="+mn-lt"/>
                <a:ea typeface="+mn-ea"/>
                <a:cs typeface="+mn-cs"/>
              </a:rPr>
              <a:t>Using non-verbal communication is key. There may be times the service user struggles verbally. Understanding their requirements without the need to be verbal and making sure they understand is important for their treatment.</a:t>
            </a:r>
          </a:p>
          <a:p>
            <a:r>
              <a:rPr lang="en-US" sz="1200" kern="1200" dirty="0">
                <a:solidFill>
                  <a:schemeClr val="tx1"/>
                </a:solidFill>
                <a:effectLst/>
                <a:latin typeface="+mn-lt"/>
                <a:ea typeface="+mn-ea"/>
                <a:cs typeface="+mn-cs"/>
              </a:rPr>
              <a:t>Considering cultural differences</a:t>
            </a:r>
          </a:p>
          <a:p>
            <a:r>
              <a:rPr lang="en-US" sz="1200" kern="1200" dirty="0">
                <a:solidFill>
                  <a:schemeClr val="tx1"/>
                </a:solidFill>
                <a:effectLst/>
                <a:latin typeface="+mn-lt"/>
                <a:ea typeface="+mn-ea"/>
                <a:cs typeface="+mn-cs"/>
              </a:rPr>
              <a:t>Understand cultural differences and how they might impact communication.</a:t>
            </a:r>
          </a:p>
          <a:p>
            <a:r>
              <a:rPr lang="en-US" sz="1200" kern="1200" dirty="0">
                <a:solidFill>
                  <a:schemeClr val="tx1"/>
                </a:solidFill>
                <a:effectLst/>
                <a:latin typeface="+mn-lt"/>
                <a:ea typeface="+mn-ea"/>
                <a:cs typeface="+mn-cs"/>
              </a:rPr>
              <a:t>These skills should come naturally to a care worker as along with their core English, number and general employee skills, they need to have natural empathy and be a ‘people person' which is something a lot of residents require in their day-to-day lives in care.</a:t>
            </a:r>
          </a:p>
        </p:txBody>
      </p:sp>
      <p:sp>
        <p:nvSpPr>
          <p:cNvPr id="4" name="Slide Number Placeholder 3"/>
          <p:cNvSpPr>
            <a:spLocks noGrp="1"/>
          </p:cNvSpPr>
          <p:nvPr>
            <p:ph type="sldNum" sz="quarter" idx="10"/>
          </p:nvPr>
        </p:nvSpPr>
        <p:spPr/>
        <p:txBody>
          <a:bodyPr/>
          <a:lstStyle/>
          <a:p>
            <a:fld id="{E1B25962-D388-4E2A-A50E-F0EBBDE2F46E}" type="slidenum">
              <a:rPr lang="en-US" smtClean="0"/>
              <a:t>6</a:t>
            </a:fld>
            <a:endParaRPr lang="en-US"/>
          </a:p>
        </p:txBody>
      </p:sp>
    </p:spTree>
    <p:extLst>
      <p:ext uri="{BB962C8B-B14F-4D97-AF65-F5344CB8AC3E}">
        <p14:creationId xmlns:p14="http://schemas.microsoft.com/office/powerpoint/2010/main" val="34701836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Communication goes two ways. Giving and receiving messages requires consideration of both the </a:t>
            </a:r>
            <a:r>
              <a:rPr lang="en-US" sz="1200" kern="1200" dirty="0" err="1">
                <a:solidFill>
                  <a:schemeClr val="tx1"/>
                </a:solidFill>
                <a:effectLst/>
                <a:latin typeface="+mn-lt"/>
                <a:ea typeface="+mn-ea"/>
                <a:cs typeface="+mn-cs"/>
              </a:rPr>
              <a:t>carer</a:t>
            </a:r>
            <a:r>
              <a:rPr lang="en-US" sz="1200" kern="1200" dirty="0">
                <a:solidFill>
                  <a:schemeClr val="tx1"/>
                </a:solidFill>
                <a:effectLst/>
                <a:latin typeface="+mn-lt"/>
                <a:ea typeface="+mn-ea"/>
                <a:cs typeface="+mn-cs"/>
              </a:rPr>
              <a:t> and service user to make it effective.</a:t>
            </a:r>
          </a:p>
          <a:p>
            <a:r>
              <a:rPr lang="en-US" sz="1200" kern="1200" dirty="0">
                <a:solidFill>
                  <a:schemeClr val="tx1"/>
                </a:solidFill>
                <a:effectLst/>
                <a:latin typeface="+mn-lt"/>
                <a:ea typeface="+mn-ea"/>
                <a:cs typeface="+mn-cs"/>
              </a:rPr>
              <a:t>Argyle’s </a:t>
            </a:r>
            <a:r>
              <a:rPr lang="en-US" sz="1200" b="1" kern="1200" dirty="0">
                <a:solidFill>
                  <a:schemeClr val="tx1"/>
                </a:solidFill>
                <a:effectLst/>
                <a:latin typeface="+mn-lt"/>
                <a:ea typeface="+mn-ea"/>
                <a:cs typeface="+mn-cs"/>
              </a:rPr>
              <a:t>Cycle of Communication </a:t>
            </a:r>
            <a:r>
              <a:rPr lang="en-US" sz="1200" kern="1200" dirty="0">
                <a:solidFill>
                  <a:schemeClr val="tx1"/>
                </a:solidFill>
                <a:effectLst/>
                <a:latin typeface="+mn-lt"/>
                <a:ea typeface="+mn-ea"/>
                <a:cs typeface="+mn-cs"/>
              </a:rPr>
              <a:t>is key to this and is the process of the sending, receiving and decoding of messages. Now, this does not mean you are going to have to start learning Morse Code. The Cycle is totally applicable to the kind of verbal communication that is going on all the time in care, especially with people who may have diminished communication skills, dementia, or difficulty expressing themselves.</a:t>
            </a:r>
          </a:p>
          <a:p>
            <a:r>
              <a:rPr lang="en-US" sz="1200" kern="1200" dirty="0">
                <a:solidFill>
                  <a:schemeClr val="tx1"/>
                </a:solidFill>
                <a:effectLst/>
                <a:latin typeface="+mn-lt"/>
                <a:ea typeface="+mn-ea"/>
                <a:cs typeface="+mn-cs"/>
              </a:rPr>
              <a:t>This theory of effective communication was first developed by Charles </a:t>
            </a:r>
            <a:r>
              <a:rPr lang="en-US" sz="1200" kern="1200" dirty="0" err="1">
                <a:solidFill>
                  <a:schemeClr val="tx1"/>
                </a:solidFill>
                <a:effectLst/>
                <a:latin typeface="+mn-lt"/>
                <a:ea typeface="+mn-ea"/>
                <a:cs typeface="+mn-cs"/>
              </a:rPr>
              <a:t>Berner</a:t>
            </a:r>
            <a:r>
              <a:rPr lang="en-US" sz="1200" kern="1200" dirty="0">
                <a:solidFill>
                  <a:schemeClr val="tx1"/>
                </a:solidFill>
                <a:effectLst/>
                <a:latin typeface="+mn-lt"/>
                <a:ea typeface="+mn-ea"/>
                <a:cs typeface="+mn-cs"/>
              </a:rPr>
              <a:t> in 1965 and is when someone decides to communicate. The process involves taking action (message sent), which is then received by the other person (message received). This person then works out the meaning (message decoded) and lets the other person know they have understood (feedback). The feedback is the response to the message and then the whole cycle may start again.</a:t>
            </a:r>
          </a:p>
          <a:p>
            <a:r>
              <a:rPr lang="en-US" sz="1200" kern="1200" dirty="0">
                <a:solidFill>
                  <a:schemeClr val="tx1"/>
                </a:solidFill>
                <a:effectLst/>
                <a:latin typeface="+mn-lt"/>
                <a:ea typeface="+mn-ea"/>
                <a:cs typeface="+mn-cs"/>
              </a:rPr>
              <a:t>There are various factors to consider when promoting communication between service users and workers.</a:t>
            </a:r>
          </a:p>
          <a:p>
            <a:r>
              <a:rPr lang="en-US" sz="1200" kern="1200" dirty="0">
                <a:solidFill>
                  <a:schemeClr val="tx1"/>
                </a:solidFill>
                <a:effectLst/>
                <a:latin typeface="+mn-lt"/>
                <a:ea typeface="+mn-ea"/>
                <a:cs typeface="+mn-cs"/>
              </a:rPr>
              <a:t>In a care setting, it’s important to think about the needs of the service user, since this is the core part of the care workers’ job role. Not all service users are the same, so the purpose of the communication is to establish what the individual requires.</a:t>
            </a:r>
          </a:p>
          <a:p>
            <a:endParaRPr lang="en-US" dirty="0"/>
          </a:p>
        </p:txBody>
      </p:sp>
      <p:sp>
        <p:nvSpPr>
          <p:cNvPr id="4" name="Slide Number Placeholder 3"/>
          <p:cNvSpPr>
            <a:spLocks noGrp="1"/>
          </p:cNvSpPr>
          <p:nvPr>
            <p:ph type="sldNum" sz="quarter" idx="10"/>
          </p:nvPr>
        </p:nvSpPr>
        <p:spPr/>
        <p:txBody>
          <a:bodyPr/>
          <a:lstStyle/>
          <a:p>
            <a:fld id="{E1B25962-D388-4E2A-A50E-F0EBBDE2F46E}" type="slidenum">
              <a:rPr lang="en-US" smtClean="0"/>
              <a:t>7</a:t>
            </a:fld>
            <a:endParaRPr lang="en-US"/>
          </a:p>
        </p:txBody>
      </p:sp>
    </p:spTree>
    <p:extLst>
      <p:ext uri="{BB962C8B-B14F-4D97-AF65-F5344CB8AC3E}">
        <p14:creationId xmlns:p14="http://schemas.microsoft.com/office/powerpoint/2010/main" val="42006317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Various factors affect an individual's ability to communicate effectively. They are referred to barriers of communication because they interrupt a person's ability to send, receive, or decode a message. These barriers include sensory deprivation and disability, language and cultural differences, dialect, distress, and emotional difficulties, health issues, use of jargon and slang, and environmental problems.</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On sensory deprivation and disability, the visual and hearing impairments act as a barrier to effective communication. People with these types of impairment find it hard to communicate since they cannot see signs, read leaflets neither can they hear conversations. Cerebral palsy, Down's syndrome and autism limit one's ability to communicate verbally and interpret other people's non-verbal communication. Caregivers should be attentive to the further communication needs of people with sensory impairments and disabilities. Language differences act as a barrier to communication in health and social care services organizations that only use English to display information. Some people find it difficult to find and use the services they need. When different cultural groups have different interpretations of non-verbal behavior, they misunderstand information and get a different meaning leading to ineffective communication. Dialect is another barrier to effective communication. It refers to a version of the language. For example, English as a language has different dialects such as the </a:t>
            </a:r>
            <a:r>
              <a:rPr lang="en-US" sz="1200" kern="1200" dirty="0" err="1">
                <a:solidFill>
                  <a:schemeClr val="tx1"/>
                </a:solidFill>
                <a:effectLst/>
                <a:latin typeface="+mn-lt"/>
                <a:ea typeface="+mn-ea"/>
                <a:cs typeface="+mn-cs"/>
              </a:rPr>
              <a:t>Liverpudlian</a:t>
            </a:r>
            <a:r>
              <a:rPr lang="en-US" sz="1200" kern="1200" dirty="0">
                <a:solidFill>
                  <a:schemeClr val="tx1"/>
                </a:solidFill>
                <a:effectLst/>
                <a:latin typeface="+mn-lt"/>
                <a:ea typeface="+mn-ea"/>
                <a:cs typeface="+mn-cs"/>
              </a:rPr>
              <a:t> dialect and the Glaswegian dialect that lead to the pronunciation of a certain English word differently. Local dialect limits a person who is not from a certain area from understanding a certain word. Distress and emotional difficulties hinder a person's ability to communicate. Conditions such as stroke, depression, and mental problems affect a person's ability to send and receive messages. Different people react differently to anger, aggressiveness, and when they are upset. They may communicate in a manner that others may find difficult to understand. Illnesses and injuries make people have self-withdrawal and feel that they do not want to communicate with others due to their conditions. Operations and medications may also affect an individual's ability to communicate. When caregivers use jargon to communicate with each other in their place of work, clients may fail to get the intended message as they are not used to the language. Environmental barriers such as noise, poor lighting, and lack of privacy make one feel uncomfortable to communicate with others</a:t>
            </a:r>
          </a:p>
          <a:p>
            <a:endParaRPr lang="en-US" dirty="0"/>
          </a:p>
        </p:txBody>
      </p:sp>
      <p:sp>
        <p:nvSpPr>
          <p:cNvPr id="4" name="Slide Number Placeholder 3"/>
          <p:cNvSpPr>
            <a:spLocks noGrp="1"/>
          </p:cNvSpPr>
          <p:nvPr>
            <p:ph type="sldNum" sz="quarter" idx="10"/>
          </p:nvPr>
        </p:nvSpPr>
        <p:spPr/>
        <p:txBody>
          <a:bodyPr/>
          <a:lstStyle/>
          <a:p>
            <a:fld id="{E1B25962-D388-4E2A-A50E-F0EBBDE2F46E}" type="slidenum">
              <a:rPr lang="en-US" smtClean="0"/>
              <a:t>8</a:t>
            </a:fld>
            <a:endParaRPr lang="en-US"/>
          </a:p>
        </p:txBody>
      </p:sp>
    </p:spTree>
    <p:extLst>
      <p:ext uri="{BB962C8B-B14F-4D97-AF65-F5344CB8AC3E}">
        <p14:creationId xmlns:p14="http://schemas.microsoft.com/office/powerpoint/2010/main" val="11615805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Barriers to effective communication can be overcome by adapting to the environment, understanding language needs and preferences, controlling the pace and use of electronic devices. When changes are made in the physical environment such as replacing poor lighting, displaying signs clearly, and fitting electronic devices such as the induction loop, communication can be improved. Care workers should ensure that they improve the care environment for communication to happen effectively. They can do this by minimizing background noise, using eye contact, facial expressions, and gestures where necessary. Health and social care providers should understand their patient's language needs and communication preferences of individuals with sensory impairments. Learning a few words of other people's language is important as it creates a positive relationship between caregivers and service users. Controlling pace by speaking clearly and slowly improves communication between people with hearing and visual impairments. They should be given time to understand what is being said to them, think, and respond to the person talking to them. There are electronic devices that are used to overcome communication difficulties such as text phones, telephone amplifiers, and hearing loops. These devices can be used to send and receive messages.</a:t>
            </a:r>
          </a:p>
          <a:p>
            <a:endParaRPr lang="en-US" dirty="0"/>
          </a:p>
        </p:txBody>
      </p:sp>
      <p:sp>
        <p:nvSpPr>
          <p:cNvPr id="4" name="Slide Number Placeholder 3"/>
          <p:cNvSpPr>
            <a:spLocks noGrp="1"/>
          </p:cNvSpPr>
          <p:nvPr>
            <p:ph type="sldNum" sz="quarter" idx="10"/>
          </p:nvPr>
        </p:nvSpPr>
        <p:spPr/>
        <p:txBody>
          <a:bodyPr/>
          <a:lstStyle/>
          <a:p>
            <a:fld id="{E1B25962-D388-4E2A-A50E-F0EBBDE2F46E}" type="slidenum">
              <a:rPr lang="en-US" smtClean="0"/>
              <a:t>9</a:t>
            </a:fld>
            <a:endParaRPr lang="en-US"/>
          </a:p>
        </p:txBody>
      </p:sp>
    </p:spTree>
    <p:extLst>
      <p:ext uri="{BB962C8B-B14F-4D97-AF65-F5344CB8AC3E}">
        <p14:creationId xmlns:p14="http://schemas.microsoft.com/office/powerpoint/2010/main" val="1969039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In the health and social care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I was an observer and experience a lot of problem in the health and social care sector. In this sector proper way of communicating are followed which is first condition of being success in this sector (Stahl, 2004). From my observation, Communication skills which are required in health and social care sector are discussing in the following-</a:t>
            </a:r>
          </a:p>
          <a:p>
            <a:r>
              <a:rPr lang="en-US" sz="1200" kern="1200" dirty="0">
                <a:solidFill>
                  <a:schemeClr val="tx1"/>
                </a:solidFill>
                <a:effectLst/>
                <a:latin typeface="+mn-lt"/>
                <a:ea typeface="+mn-ea"/>
                <a:cs typeface="+mn-cs"/>
              </a:rPr>
              <a:t>Proper skill to make a conversation going should be followed to understand the demand of the customer as </a:t>
            </a:r>
            <a:r>
              <a:rPr lang="en-US" sz="1200" kern="1200" dirty="0" err="1">
                <a:solidFill>
                  <a:schemeClr val="tx1"/>
                </a:solidFill>
                <a:effectLst/>
                <a:latin typeface="+mn-lt"/>
                <a:ea typeface="+mn-ea"/>
                <a:cs typeface="+mn-cs"/>
              </a:rPr>
              <a:t>fulfilment</a:t>
            </a:r>
            <a:r>
              <a:rPr lang="en-US" sz="1200" kern="1200" dirty="0">
                <a:solidFill>
                  <a:schemeClr val="tx1"/>
                </a:solidFill>
                <a:effectLst/>
                <a:latin typeface="+mn-lt"/>
                <a:ea typeface="+mn-ea"/>
                <a:cs typeface="+mn-cs"/>
              </a:rPr>
              <a:t> of customer requirement determine the success of this sector's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like hospital and other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Professional of health and social care sector should continue the conversation to understand the customer requirement which will help them to make the customer satisfy. For this purpose professional can use various types of methods of communication like verbal and nonverbal methods of communications.</a:t>
            </a:r>
          </a:p>
          <a:p>
            <a:r>
              <a:rPr lang="en-US" sz="1200" kern="1200" dirty="0">
                <a:solidFill>
                  <a:schemeClr val="tx1"/>
                </a:solidFill>
                <a:effectLst/>
                <a:latin typeface="+mn-lt"/>
                <a:ea typeface="+mn-ea"/>
                <a:cs typeface="+mn-cs"/>
              </a:rPr>
              <a:t>A professional of health and social care context should have enough skills to listen customer to understand customer requirement. This skill will make easy for the professionals of this sector to understand what customer actually wants form the professionals of this sector. As we know without understanding the requirement of the customer requirement, customer needs can't be understand and thus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will not be success and profitable enough and also can't achieve ultimate goal of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in this sector.</a:t>
            </a:r>
          </a:p>
          <a:p>
            <a:r>
              <a:rPr lang="en-US" sz="1200" kern="1200" dirty="0">
                <a:solidFill>
                  <a:schemeClr val="tx1"/>
                </a:solidFill>
                <a:effectLst/>
                <a:latin typeface="+mn-lt"/>
                <a:ea typeface="+mn-ea"/>
                <a:cs typeface="+mn-cs"/>
              </a:rPr>
              <a:t>Professional of a health and social care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should have the skill to start a conversation with the service user to understand their requirement and problem so that they can offer service to them and can make them satisfy with their services as per their demand. In the health and social care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I was an observer and see that the professional are not able to start a conversation and customer become nervous and professionals can't make them satisfy them by their services.</a:t>
            </a:r>
          </a:p>
          <a:p>
            <a:r>
              <a:rPr lang="en-US" sz="1200" kern="1200" dirty="0">
                <a:solidFill>
                  <a:schemeClr val="tx1"/>
                </a:solidFill>
                <a:effectLst/>
                <a:latin typeface="+mn-lt"/>
                <a:ea typeface="+mn-ea"/>
                <a:cs typeface="+mn-cs"/>
              </a:rPr>
              <a:t>Communication cycle makes a professional of health and social care sector ready for effectively communicating with the customer and thus customer become satisfy which make the goal of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achieved within more convenient way.</a:t>
            </a:r>
          </a:p>
          <a:p>
            <a:r>
              <a:rPr lang="en-US" sz="1200" kern="1200" dirty="0">
                <a:solidFill>
                  <a:schemeClr val="tx1"/>
                </a:solidFill>
                <a:effectLst/>
                <a:latin typeface="+mn-lt"/>
                <a:ea typeface="+mn-ea"/>
                <a:cs typeface="+mn-cs"/>
              </a:rPr>
              <a:t>The skill for understanding the non-verbal message is also an important fact of effective communication. In health and social care sector different type of customer with different language comes and they sometimes use various non-verbal communications which should be understand by the professional of health and social care sector. Non-verbal communication like using body gesture or other symbol to communicate should be understood by the professional of health and social care sector.</a:t>
            </a:r>
          </a:p>
          <a:p>
            <a:r>
              <a:rPr lang="en-US" sz="1200" kern="1200" dirty="0">
                <a:solidFill>
                  <a:schemeClr val="tx1"/>
                </a:solidFill>
                <a:effectLst/>
                <a:latin typeface="+mn-lt"/>
                <a:ea typeface="+mn-ea"/>
                <a:cs typeface="+mn-cs"/>
              </a:rPr>
              <a:t>Various people come for using service in the health and social care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and they comes from different culture. So culture is an important fact which should be understands by the health and social care professional to communicate effectively. Health and social care organization should train their professional for make them prepared to communicate with the people of different culture.</a:t>
            </a:r>
          </a:p>
          <a:p>
            <a:r>
              <a:rPr lang="en-US" sz="1200" kern="1200" dirty="0">
                <a:solidFill>
                  <a:schemeClr val="tx1"/>
                </a:solidFill>
                <a:effectLst/>
                <a:latin typeface="+mn-lt"/>
                <a:ea typeface="+mn-ea"/>
                <a:cs typeface="+mn-cs"/>
              </a:rPr>
              <a:t>I experience that the professional of health and social care sector don't have knowledge about the various method of communication and the cultural differences. So they should be trained for make them trained about the various culture and effective method of communication</a:t>
            </a:r>
          </a:p>
          <a:p>
            <a:endParaRPr lang="en-US" dirty="0"/>
          </a:p>
        </p:txBody>
      </p:sp>
      <p:sp>
        <p:nvSpPr>
          <p:cNvPr id="4" name="Slide Number Placeholder 3"/>
          <p:cNvSpPr>
            <a:spLocks noGrp="1"/>
          </p:cNvSpPr>
          <p:nvPr>
            <p:ph type="sldNum" sz="quarter" idx="10"/>
          </p:nvPr>
        </p:nvSpPr>
        <p:spPr/>
        <p:txBody>
          <a:bodyPr/>
          <a:lstStyle/>
          <a:p>
            <a:fld id="{E1B25962-D388-4E2A-A50E-F0EBBDE2F46E}" type="slidenum">
              <a:rPr lang="en-US" smtClean="0"/>
              <a:t>10</a:t>
            </a:fld>
            <a:endParaRPr lang="en-US"/>
          </a:p>
        </p:txBody>
      </p:sp>
    </p:spTree>
    <p:extLst>
      <p:ext uri="{BB962C8B-B14F-4D97-AF65-F5344CB8AC3E}">
        <p14:creationId xmlns:p14="http://schemas.microsoft.com/office/powerpoint/2010/main" val="5134850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905000"/>
            <a:ext cx="7543800" cy="2593975"/>
          </a:xfrm>
        </p:spPr>
        <p:txBody>
          <a:bodyPr anchor="b"/>
          <a:lstStyle>
            <a:lvl1pPr>
              <a:defRPr sz="6600">
                <a:ln>
                  <a:noFill/>
                </a:ln>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685800" y="4572000"/>
            <a:ext cx="6461760" cy="1066800"/>
          </a:xfrm>
        </p:spPr>
        <p:txBody>
          <a:bodyPr anchor="t">
            <a:normAutofit/>
          </a:bodyPr>
          <a:lstStyle>
            <a:lvl1pPr marL="0" indent="0" algn="l">
              <a:buNone/>
              <a:defRPr sz="20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28410FA-4F64-4510-8556-0FDEF7B9DF23}" type="datetimeFigureOut">
              <a:rPr lang="en-US" smtClean="0"/>
              <a:t>3/11/2023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CB4011-BDC4-4DB4-BA51-9E89B527EAF2}"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28410FA-4F64-4510-8556-0FDEF7B9DF23}" type="datetimeFigureOut">
              <a:rPr lang="en-US" smtClean="0"/>
              <a:t>3/11/2023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CB4011-BDC4-4DB4-BA51-9E89B527EAF2}"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5486400"/>
            <a:ext cx="7659687" cy="1168400"/>
          </a:xfrm>
        </p:spPr>
        <p:txBody>
          <a:bodyPr anchor="t"/>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722313" y="3852863"/>
            <a:ext cx="6135687" cy="1633538"/>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28410FA-4F64-4510-8556-0FDEF7B9DF23}" type="datetimeFigureOut">
              <a:rPr lang="en-US" smtClean="0"/>
              <a:t>3/11/2023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CB4011-BDC4-4DB4-BA51-9E89B527EAF2}"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4196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28410FA-4F64-4510-8556-0FDEF7B9DF23}" type="datetimeFigureOut">
              <a:rPr lang="en-US" smtClean="0"/>
              <a:t>3/11/2023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CCB4011-BDC4-4DB4-BA51-9E89B527EAF2}"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4196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4196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E28410FA-4F64-4510-8556-0FDEF7B9DF23}" type="datetimeFigureOut">
              <a:rPr lang="en-US" smtClean="0"/>
              <a:t>3/11/2023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CCB4011-BDC4-4DB4-BA51-9E89B527EAF2}"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28410FA-4F64-4510-8556-0FDEF7B9DF23}" type="datetimeFigureOut">
              <a:rPr lang="en-US" smtClean="0"/>
              <a:t>3/11/2023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CCB4011-BDC4-4DB4-BA51-9E89B527EAF2}"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28410FA-4F64-4510-8556-0FDEF7B9DF23}" type="datetimeFigureOut">
              <a:rPr lang="en-US" smtClean="0"/>
              <a:t>3/11/2023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CCB4011-BDC4-4DB4-BA51-9E89B527EAF2}"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801" y="5495544"/>
            <a:ext cx="7772400" cy="594360"/>
          </a:xfrm>
        </p:spPr>
        <p:txBody>
          <a:bodyPr anchor="b"/>
          <a:lstStyle>
            <a:lvl1pPr algn="ctr">
              <a:defRPr sz="2200" b="1"/>
            </a:lvl1pPr>
          </a:lstStyle>
          <a:p>
            <a:r>
              <a:rPr lang="en-US"/>
              <a:t>Click to edit Master title style</a:t>
            </a:r>
            <a:endParaRPr lang="en-US" dirty="0"/>
          </a:p>
        </p:txBody>
      </p:sp>
      <p:sp>
        <p:nvSpPr>
          <p:cNvPr id="4" name="Text Placeholder 3"/>
          <p:cNvSpPr>
            <a:spLocks noGrp="1"/>
          </p:cNvSpPr>
          <p:nvPr>
            <p:ph type="body" sz="half" idx="2"/>
          </p:nvPr>
        </p:nvSpPr>
        <p:spPr>
          <a:xfrm>
            <a:off x="304799" y="6096000"/>
            <a:ext cx="7772401" cy="6096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28410FA-4F64-4510-8556-0FDEF7B9DF23}" type="datetimeFigureOut">
              <a:rPr lang="en-US" smtClean="0"/>
              <a:t>3/11/2023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CCB4011-BDC4-4DB4-BA51-9E89B527EAF2}" type="slidenum">
              <a:rPr lang="en-US" smtClean="0"/>
              <a:t>‹#›</a:t>
            </a:fld>
            <a:endParaRPr lang="en-US"/>
          </a:p>
        </p:txBody>
      </p:sp>
      <p:sp>
        <p:nvSpPr>
          <p:cNvPr id="9" name="Content Placeholder 8"/>
          <p:cNvSpPr>
            <a:spLocks noGrp="1"/>
          </p:cNvSpPr>
          <p:nvPr>
            <p:ph sz="quarter" idx="13"/>
          </p:nvPr>
        </p:nvSpPr>
        <p:spPr>
          <a:xfrm>
            <a:off x="304800" y="381000"/>
            <a:ext cx="7772400" cy="49428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1752" y="5495278"/>
            <a:ext cx="7772400" cy="594626"/>
          </a:xfrm>
        </p:spPr>
        <p:txBody>
          <a:bodyPr anchor="b"/>
          <a:lstStyle>
            <a:lvl1pPr algn="ctr">
              <a:defRPr sz="2200" b="1">
                <a:ln>
                  <a:noFill/>
                </a:ln>
                <a:solidFill>
                  <a:schemeClr val="tx2"/>
                </a:solidFill>
              </a:defRPr>
            </a:lvl1pPr>
          </a:lstStyle>
          <a:p>
            <a:r>
              <a:rPr lang="en-US"/>
              <a:t>Click to edit Master title style</a:t>
            </a:r>
            <a:endParaRPr lang="en-US" dirty="0"/>
          </a:p>
        </p:txBody>
      </p:sp>
      <p:sp>
        <p:nvSpPr>
          <p:cNvPr id="3" name="Picture Placeholder 2"/>
          <p:cNvSpPr>
            <a:spLocks noGrp="1"/>
          </p:cNvSpPr>
          <p:nvPr>
            <p:ph type="pic" idx="1"/>
          </p:nvPr>
        </p:nvSpPr>
        <p:spPr>
          <a:xfrm>
            <a:off x="0" y="0"/>
            <a:ext cx="8458200" cy="54864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301752" y="6096000"/>
            <a:ext cx="7772400" cy="612648"/>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E28410FA-4F64-4510-8556-0FDEF7B9DF23}" type="datetimeFigureOut">
              <a:rPr lang="en-US" smtClean="0"/>
              <a:t>3/11/2023</a:t>
            </a:fld>
            <a:endParaRPr lang="en-US"/>
          </a:p>
        </p:txBody>
      </p:sp>
      <p:sp>
        <p:nvSpPr>
          <p:cNvPr id="9" name="Slide Number Placeholder 8"/>
          <p:cNvSpPr>
            <a:spLocks noGrp="1"/>
          </p:cNvSpPr>
          <p:nvPr>
            <p:ph type="sldNum" sz="quarter" idx="11"/>
          </p:nvPr>
        </p:nvSpPr>
        <p:spPr/>
        <p:txBody>
          <a:bodyPr/>
          <a:lstStyle/>
          <a:p>
            <a:fld id="{CCCB4011-BDC4-4DB4-BA51-9E89B527EAF2}" type="slidenum">
              <a:rPr lang="en-US" smtClean="0"/>
              <a:t>‹#›</a:t>
            </a:fld>
            <a:endParaRPr lang="en-US"/>
          </a:p>
        </p:txBody>
      </p:sp>
      <p:sp>
        <p:nvSpPr>
          <p:cNvPr id="10" name="Footer Placeholder 9"/>
          <p:cNvSpPr>
            <a:spLocks noGrp="1"/>
          </p:cNvSpPr>
          <p:nvPr>
            <p:ph type="ftr" sz="quarter" idx="12"/>
          </p:nvPr>
        </p:nvSpPr>
        <p:spPr/>
        <p:txBody>
          <a:bodyPr/>
          <a:lstStyle/>
          <a:p>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28410FA-4F64-4510-8556-0FDEF7B9DF23}" type="datetimeFigureOut">
              <a:rPr lang="en-US" smtClean="0"/>
              <a:t>3/11/2023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CB4011-BDC4-4DB4-BA51-9E89B527EAF2}"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1752600" cy="58515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28410FA-4F64-4510-8556-0FDEF7B9DF23}" type="datetimeFigureOut">
              <a:rPr lang="en-US" smtClean="0"/>
              <a:t>3/11/2023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CB4011-BDC4-4DB4-BA51-9E89B527EAF2}"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7620000" cy="114300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7620000" cy="48006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p:cNvSpPr/>
          <p:nvPr/>
        </p:nvSpPr>
        <p:spPr>
          <a:xfrm>
            <a:off x="8458200" y="0"/>
            <a:ext cx="6858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8458200" y="5486400"/>
            <a:ext cx="685800" cy="685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4"/>
          </p:nvPr>
        </p:nvSpPr>
        <p:spPr>
          <a:xfrm>
            <a:off x="8531788" y="5648960"/>
            <a:ext cx="548640" cy="396240"/>
          </a:xfrm>
          <a:prstGeom prst="bracketPair">
            <a:avLst>
              <a:gd name="adj" fmla="val 17949"/>
            </a:avLst>
          </a:prstGeom>
          <a:ln w="19050">
            <a:solidFill>
              <a:srgbClr val="FFFFFF"/>
            </a:solidFill>
          </a:ln>
        </p:spPr>
        <p:txBody>
          <a:bodyPr vert="horz" lIns="0" tIns="0" rIns="0" bIns="0" rtlCol="0" anchor="ctr"/>
          <a:lstStyle>
            <a:lvl1pPr algn="ctr">
              <a:defRPr sz="1800">
                <a:solidFill>
                  <a:srgbClr val="FFFFFF"/>
                </a:solidFill>
              </a:defRPr>
            </a:lvl1pPr>
          </a:lstStyle>
          <a:p>
            <a:fld id="{CCCB4011-BDC4-4DB4-BA51-9E89B527EAF2}" type="slidenum">
              <a:rPr lang="en-US" smtClean="0"/>
              <a:t>‹#›</a:t>
            </a:fld>
            <a:endParaRPr lang="en-US"/>
          </a:p>
        </p:txBody>
      </p:sp>
      <p:sp>
        <p:nvSpPr>
          <p:cNvPr id="5" name="Footer Placeholder 4"/>
          <p:cNvSpPr>
            <a:spLocks noGrp="1"/>
          </p:cNvSpPr>
          <p:nvPr>
            <p:ph type="ftr" sz="quarter" idx="3"/>
          </p:nvPr>
        </p:nvSpPr>
        <p:spPr>
          <a:xfrm rot="16200000">
            <a:off x="7586910" y="4048760"/>
            <a:ext cx="2367281" cy="365760"/>
          </a:xfrm>
          <a:prstGeom prst="rect">
            <a:avLst/>
          </a:prstGeom>
        </p:spPr>
        <p:txBody>
          <a:bodyPr vert="horz" lIns="91440" tIns="45720" rIns="91440" bIns="45720" rtlCol="0" anchor="ctr"/>
          <a:lstStyle>
            <a:lvl1pPr algn="r">
              <a:defRPr sz="1200">
                <a:solidFill>
                  <a:schemeClr val="bg2"/>
                </a:solidFill>
              </a:defRPr>
            </a:lvl1pPr>
          </a:lstStyle>
          <a:p>
            <a:endParaRPr lang="en-US"/>
          </a:p>
        </p:txBody>
      </p:sp>
      <p:sp>
        <p:nvSpPr>
          <p:cNvPr id="4" name="Date Placeholder 3"/>
          <p:cNvSpPr>
            <a:spLocks noGrp="1"/>
          </p:cNvSpPr>
          <p:nvPr>
            <p:ph type="dt" sz="half" idx="2"/>
          </p:nvPr>
        </p:nvSpPr>
        <p:spPr>
          <a:xfrm rot="16200000">
            <a:off x="7551351" y="1645920"/>
            <a:ext cx="2438399" cy="365760"/>
          </a:xfrm>
          <a:prstGeom prst="rect">
            <a:avLst/>
          </a:prstGeom>
        </p:spPr>
        <p:txBody>
          <a:bodyPr vert="horz" lIns="91440" tIns="45720" rIns="91440" bIns="45720" rtlCol="0" anchor="ctr"/>
          <a:lstStyle>
            <a:lvl1pPr algn="l">
              <a:defRPr sz="1200">
                <a:solidFill>
                  <a:schemeClr val="bg2"/>
                </a:solidFill>
              </a:defRPr>
            </a:lvl1pPr>
          </a:lstStyle>
          <a:p>
            <a:fld id="{E28410FA-4F64-4510-8556-0FDEF7B9DF23}" type="datetimeFigureOut">
              <a:rPr lang="en-US" smtClean="0"/>
              <a:t>3/11/2023</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4600" kern="1200" cap="none" spc="-100" baseline="0">
          <a:ln>
            <a:noFill/>
          </a:ln>
          <a:solidFill>
            <a:schemeClr val="tx2"/>
          </a:solidFill>
          <a:effectLst/>
          <a:latin typeface="+mj-lt"/>
          <a:ea typeface="+mj-ea"/>
          <a:cs typeface="+mj-cs"/>
        </a:defRPr>
      </a:lvl1pPr>
    </p:titleStyle>
    <p:bodyStyle>
      <a:lvl1pPr marL="342900" indent="-228600" algn="l" defTabSz="914400" rtl="0" eaLnBrk="1" latinLnBrk="0" hangingPunct="1">
        <a:spcBef>
          <a:spcPct val="20000"/>
        </a:spcBef>
        <a:buClr>
          <a:schemeClr val="accent1"/>
        </a:buClr>
        <a:buFont typeface="Arial" pitchFamily="34" charset="0"/>
        <a:buChar char="•"/>
        <a:defRPr sz="2200" kern="1200">
          <a:solidFill>
            <a:schemeClr val="tx1"/>
          </a:solidFill>
          <a:latin typeface="+mn-lt"/>
          <a:ea typeface="+mn-ea"/>
          <a:cs typeface="+mn-cs"/>
        </a:defRPr>
      </a:lvl1pPr>
      <a:lvl2pPr marL="640080" indent="-228600" algn="l" defTabSz="914400" rtl="0" eaLnBrk="1" latinLnBrk="0" hangingPunct="1">
        <a:spcBef>
          <a:spcPct val="20000"/>
        </a:spcBef>
        <a:buClr>
          <a:schemeClr val="accent2"/>
        </a:buClr>
        <a:buFont typeface="Arial" pitchFamily="34" charset="0"/>
        <a:buChar char="•"/>
        <a:defRPr sz="2000" kern="1200">
          <a:solidFill>
            <a:schemeClr val="tx1"/>
          </a:solidFill>
          <a:latin typeface="+mn-lt"/>
          <a:ea typeface="+mn-ea"/>
          <a:cs typeface="+mn-cs"/>
        </a:defRPr>
      </a:lvl2pPr>
      <a:lvl3pPr marL="100584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3pPr>
      <a:lvl4pPr marL="1280160" indent="-228600" algn="l" defTabSz="914400" rtl="0" eaLnBrk="1" latinLnBrk="0" hangingPunct="1">
        <a:spcBef>
          <a:spcPct val="20000"/>
        </a:spcBef>
        <a:buClr>
          <a:schemeClr val="accent4"/>
        </a:buClr>
        <a:buFont typeface="Arial" pitchFamily="34" charset="0"/>
        <a:buChar char="•"/>
        <a:defRPr sz="1600" kern="1200">
          <a:solidFill>
            <a:schemeClr val="tx1"/>
          </a:solidFill>
          <a:latin typeface="+mn-lt"/>
          <a:ea typeface="+mn-ea"/>
          <a:cs typeface="+mn-cs"/>
        </a:defRPr>
      </a:lvl4pPr>
      <a:lvl5pPr marL="1554480" indent="-228600" algn="l" defTabSz="914400" rtl="0" eaLnBrk="1" latinLnBrk="0" hangingPunct="1">
        <a:spcBef>
          <a:spcPct val="20000"/>
        </a:spcBef>
        <a:buClr>
          <a:schemeClr val="accent5"/>
        </a:buClr>
        <a:buFont typeface="Arial" pitchFamily="34" charset="0"/>
        <a:buChar char="•"/>
        <a:defRPr sz="1400" kern="1200" baseline="0">
          <a:solidFill>
            <a:schemeClr val="tx1"/>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baseline="0">
          <a:solidFill>
            <a:schemeClr val="tx1"/>
          </a:solidFill>
          <a:latin typeface="+mn-lt"/>
          <a:ea typeface="+mn-ea"/>
          <a:cs typeface="+mn-cs"/>
        </a:defRPr>
      </a:lvl6pPr>
      <a:lvl7pPr marL="1920240" indent="-182880" algn="l" defTabSz="914400" rtl="0" eaLnBrk="1" latinLnBrk="0" hangingPunct="1">
        <a:spcBef>
          <a:spcPct val="20000"/>
        </a:spcBef>
        <a:buClr>
          <a:schemeClr val="accent2"/>
        </a:buClr>
        <a:buFont typeface="Arial" pitchFamily="34" charset="0"/>
        <a:buChar char="•"/>
        <a:defRPr sz="1400" kern="1200">
          <a:solidFill>
            <a:schemeClr val="tx1"/>
          </a:solidFill>
          <a:latin typeface="+mn-lt"/>
          <a:ea typeface="+mn-ea"/>
          <a:cs typeface="+mn-cs"/>
        </a:defRPr>
      </a:lvl7pPr>
      <a:lvl8pPr marL="2103120" indent="-182880" algn="l" defTabSz="914400" rtl="0" eaLnBrk="1" latinLnBrk="0" hangingPunct="1">
        <a:spcBef>
          <a:spcPct val="20000"/>
        </a:spcBef>
        <a:buClr>
          <a:schemeClr val="accent3"/>
        </a:buClr>
        <a:buFont typeface="Arial" pitchFamily="34" charset="0"/>
        <a:buChar char="•"/>
        <a:defRPr sz="1400" kern="1200">
          <a:solidFill>
            <a:schemeClr val="tx1"/>
          </a:solidFill>
          <a:latin typeface="+mn-lt"/>
          <a:ea typeface="+mn-ea"/>
          <a:cs typeface="+mn-cs"/>
        </a:defRPr>
      </a:lvl8pPr>
      <a:lvl9pPr marL="2286000" indent="-182880" algn="l" defTabSz="914400" rtl="0" eaLnBrk="1" latinLnBrk="0" hangingPunct="1">
        <a:spcBef>
          <a:spcPct val="20000"/>
        </a:spcBef>
        <a:buClr>
          <a:schemeClr val="accent4"/>
        </a:buClr>
        <a:buFont typeface="Arial"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3.jpe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4.jpe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89836" y="-4625368"/>
            <a:ext cx="7543800" cy="10665046"/>
          </a:xfrm>
        </p:spPr>
        <p:txBody>
          <a:bodyPr/>
          <a:lstStyle/>
          <a:p>
            <a:r>
              <a:rPr lang="en-GB" sz="4000" b="1" dirty="0">
                <a:solidFill>
                  <a:schemeClr val="tx1"/>
                </a:solidFill>
              </a:rPr>
              <a:t>Awa </a:t>
            </a:r>
            <a:r>
              <a:rPr lang="en-GB" sz="4000" b="1" dirty="0" err="1">
                <a:solidFill>
                  <a:schemeClr val="tx1"/>
                </a:solidFill>
              </a:rPr>
              <a:t>Ceesay</a:t>
            </a:r>
            <a:br>
              <a:rPr lang="en-GB" sz="4000" b="1" dirty="0">
                <a:solidFill>
                  <a:schemeClr val="tx1"/>
                </a:solidFill>
              </a:rPr>
            </a:br>
            <a:r>
              <a:rPr lang="en-GB" sz="4000" b="1" dirty="0">
                <a:solidFill>
                  <a:schemeClr val="tx1"/>
                </a:solidFill>
              </a:rPr>
              <a:t>Student Number:2129819</a:t>
            </a:r>
            <a:br>
              <a:rPr lang="en-GB" sz="4000" b="1" dirty="0">
                <a:solidFill>
                  <a:schemeClr val="tx1"/>
                </a:solidFill>
              </a:rPr>
            </a:br>
            <a:r>
              <a:rPr lang="en-GB" sz="4000" b="1" dirty="0" err="1">
                <a:solidFill>
                  <a:schemeClr val="tx1"/>
                </a:solidFill>
              </a:rPr>
              <a:t>Programme:Health</a:t>
            </a:r>
            <a:r>
              <a:rPr lang="en-GB" sz="4000" b="1" dirty="0">
                <a:solidFill>
                  <a:schemeClr val="tx1"/>
                </a:solidFill>
              </a:rPr>
              <a:t> and Social Care</a:t>
            </a:r>
            <a:br>
              <a:rPr lang="en-GB" sz="4000" b="1" dirty="0">
                <a:solidFill>
                  <a:schemeClr val="tx1"/>
                </a:solidFill>
              </a:rPr>
            </a:br>
            <a:r>
              <a:rPr lang="en-GB" sz="4000" b="1" dirty="0">
                <a:solidFill>
                  <a:schemeClr val="tx1"/>
                </a:solidFill>
              </a:rPr>
              <a:t>Module: Professional Development in health and social care</a:t>
            </a:r>
            <a:br>
              <a:rPr lang="en-GB" sz="4000" b="1" dirty="0">
                <a:solidFill>
                  <a:schemeClr val="tx1"/>
                </a:solidFill>
              </a:rPr>
            </a:br>
            <a:r>
              <a:rPr lang="en-GB" sz="4000" b="1" dirty="0">
                <a:solidFill>
                  <a:schemeClr val="tx1"/>
                </a:solidFill>
              </a:rPr>
              <a:t> Module code:LCHS4005 </a:t>
            </a:r>
            <a:br>
              <a:rPr lang="en-GB" sz="4000" b="1" dirty="0">
                <a:solidFill>
                  <a:schemeClr val="tx1"/>
                </a:solidFill>
              </a:rPr>
            </a:br>
            <a:r>
              <a:rPr lang="en-GB" sz="4000" b="1" dirty="0" err="1">
                <a:solidFill>
                  <a:schemeClr val="tx1"/>
                </a:solidFill>
              </a:rPr>
              <a:t>Lecturer:Betty</a:t>
            </a:r>
            <a:r>
              <a:rPr lang="en-GB" sz="4000" b="1" dirty="0">
                <a:solidFill>
                  <a:schemeClr val="tx1"/>
                </a:solidFill>
              </a:rPr>
              <a:t> Jose</a:t>
            </a:r>
            <a:endParaRPr lang="en-US" sz="4000" dirty="0"/>
          </a:p>
        </p:txBody>
      </p:sp>
      <p:sp>
        <p:nvSpPr>
          <p:cNvPr id="3" name="Subtitle 2"/>
          <p:cNvSpPr>
            <a:spLocks noGrp="1"/>
          </p:cNvSpPr>
          <p:nvPr>
            <p:ph type="subTitle" idx="1"/>
          </p:nvPr>
        </p:nvSpPr>
        <p:spPr>
          <a:xfrm>
            <a:off x="1475410" y="4267200"/>
            <a:ext cx="6458226" cy="2219739"/>
          </a:xfrm>
        </p:spPr>
        <p:txBody>
          <a:bodyPr/>
          <a:lstStyle/>
          <a:p>
            <a:pPr algn="ctr"/>
            <a:r>
              <a:rPr lang="en-US" dirty="0"/>
              <a:t>Component 2</a:t>
            </a:r>
          </a:p>
        </p:txBody>
      </p:sp>
    </p:spTree>
    <p:extLst>
      <p:ext uri="{BB962C8B-B14F-4D97-AF65-F5344CB8AC3E}">
        <p14:creationId xmlns:p14="http://schemas.microsoft.com/office/powerpoint/2010/main" val="14771155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Introduction </a:t>
            </a:r>
          </a:p>
        </p:txBody>
      </p:sp>
      <p:sp>
        <p:nvSpPr>
          <p:cNvPr id="3" name="Content Placeholder 2"/>
          <p:cNvSpPr>
            <a:spLocks noGrp="1"/>
          </p:cNvSpPr>
          <p:nvPr>
            <p:ph idx="1"/>
          </p:nvPr>
        </p:nvSpPr>
        <p:spPr/>
        <p:txBody>
          <a:bodyPr/>
          <a:lstStyle/>
          <a:p>
            <a:r>
              <a:rPr lang="en-US" dirty="0"/>
              <a:t>Communication skills are crucial for healthcare professionals, as they play an important role in </a:t>
            </a:r>
          </a:p>
          <a:p>
            <a:pPr lvl="1"/>
            <a:r>
              <a:rPr lang="en-US" dirty="0"/>
              <a:t>maintaining patient confidentiality, </a:t>
            </a:r>
          </a:p>
          <a:p>
            <a:pPr lvl="1"/>
            <a:r>
              <a:rPr lang="en-US" dirty="0"/>
              <a:t>providing emotional assistance to patients, and </a:t>
            </a:r>
          </a:p>
          <a:p>
            <a:pPr lvl="1"/>
            <a:r>
              <a:rPr lang="en-US" dirty="0"/>
              <a:t>instructing new employees on delivering care. </a:t>
            </a:r>
          </a:p>
          <a:p>
            <a:r>
              <a:rPr lang="en-US" dirty="0"/>
              <a:t>Due to the significant impact on the quality of patient care, effective communication in the health and social care sectors must always be of the utmost standard.</a:t>
            </a:r>
          </a:p>
          <a:p>
            <a:endParaRPr lang="en-US" dirty="0"/>
          </a:p>
          <a:p>
            <a:endParaRPr lang="en-US" dirty="0"/>
          </a:p>
          <a:p>
            <a:endParaRPr lang="en-US" dirty="0"/>
          </a:p>
        </p:txBody>
      </p:sp>
    </p:spTree>
    <p:extLst>
      <p:ext uri="{BB962C8B-B14F-4D97-AF65-F5344CB8AC3E}">
        <p14:creationId xmlns:p14="http://schemas.microsoft.com/office/powerpoint/2010/main" val="9795211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Types of communication</a:t>
            </a:r>
          </a:p>
        </p:txBody>
      </p:sp>
      <p:sp>
        <p:nvSpPr>
          <p:cNvPr id="3" name="Content Placeholder 2"/>
          <p:cNvSpPr>
            <a:spLocks noGrp="1"/>
          </p:cNvSpPr>
          <p:nvPr>
            <p:ph idx="1"/>
          </p:nvPr>
        </p:nvSpPr>
        <p:spPr>
          <a:xfrm>
            <a:off x="342348" y="1656584"/>
            <a:ext cx="7620000" cy="5201416"/>
          </a:xfrm>
        </p:spPr>
        <p:txBody>
          <a:bodyPr/>
          <a:lstStyle/>
          <a:p>
            <a:r>
              <a:rPr lang="en-US" dirty="0"/>
              <a:t>The healthcare industry employs two distinct methods of communication:</a:t>
            </a:r>
          </a:p>
          <a:p>
            <a:r>
              <a:rPr lang="en-US" dirty="0"/>
              <a:t>Interconnectivity between hospitals </a:t>
            </a:r>
          </a:p>
          <a:p>
            <a:pPr lvl="1"/>
            <a:r>
              <a:rPr lang="en-US" dirty="0"/>
              <a:t>involves exchanging information and data between various healthcare organizations. This method includes sharing medical records and transferring patients between medical facilities.</a:t>
            </a:r>
          </a:p>
          <a:p>
            <a:r>
              <a:rPr lang="en-US" dirty="0"/>
              <a:t>Hospital intercommunication </a:t>
            </a:r>
          </a:p>
          <a:p>
            <a:pPr lvl="1"/>
            <a:r>
              <a:rPr lang="en-US" dirty="0"/>
              <a:t>refers to staff coordination and communication within the same hospital, such as between different departments or teams working towards a common goal.</a:t>
            </a:r>
          </a:p>
        </p:txBody>
      </p:sp>
    </p:spTree>
    <p:extLst>
      <p:ext uri="{BB962C8B-B14F-4D97-AF65-F5344CB8AC3E}">
        <p14:creationId xmlns:p14="http://schemas.microsoft.com/office/powerpoint/2010/main" val="27294567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Communication methods</a:t>
            </a:r>
          </a:p>
        </p:txBody>
      </p:sp>
      <p:sp>
        <p:nvSpPr>
          <p:cNvPr id="3" name="Content Placeholder 2"/>
          <p:cNvSpPr>
            <a:spLocks noGrp="1"/>
          </p:cNvSpPr>
          <p:nvPr>
            <p:ph idx="1"/>
          </p:nvPr>
        </p:nvSpPr>
        <p:spPr/>
        <p:txBody>
          <a:bodyPr/>
          <a:lstStyle/>
          <a:p>
            <a:r>
              <a:rPr lang="en-US" dirty="0"/>
              <a:t>In the health and social care fields, there exist multiple effective communication techniques, including </a:t>
            </a:r>
          </a:p>
          <a:p>
            <a:pPr lvl="1"/>
            <a:r>
              <a:rPr lang="en-US" dirty="0"/>
              <a:t>Written, </a:t>
            </a:r>
          </a:p>
          <a:p>
            <a:pPr lvl="1"/>
            <a:r>
              <a:rPr lang="en-US" dirty="0"/>
              <a:t>Visual, </a:t>
            </a:r>
          </a:p>
          <a:p>
            <a:pPr lvl="1"/>
            <a:r>
              <a:rPr lang="en-US" dirty="0"/>
              <a:t>Nonverbal and</a:t>
            </a:r>
          </a:p>
          <a:p>
            <a:pPr lvl="1"/>
            <a:r>
              <a:rPr lang="en-US" dirty="0"/>
              <a:t>Verbal methods of communication.</a:t>
            </a:r>
          </a:p>
          <a:p>
            <a:endParaRPr lang="en-US" dirty="0"/>
          </a:p>
          <a:p>
            <a:endParaRPr lang="en-US" dirty="0"/>
          </a:p>
          <a:p>
            <a:endParaRPr lang="en-US" dirty="0"/>
          </a:p>
        </p:txBody>
      </p:sp>
      <p:pic>
        <p:nvPicPr>
          <p:cNvPr id="4" name="Picture 3" descr="Non-Verbal Communication is the Key to Great Patient Care - Custom Learning  Systems - Engage, Empower, Transform"/>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139952" y="4149080"/>
            <a:ext cx="3855891" cy="23488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061642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Importance of communication in health and social care</a:t>
            </a:r>
          </a:p>
        </p:txBody>
      </p:sp>
      <p:sp>
        <p:nvSpPr>
          <p:cNvPr id="3" name="Content Placeholder 2"/>
          <p:cNvSpPr>
            <a:spLocks noGrp="1"/>
          </p:cNvSpPr>
          <p:nvPr>
            <p:ph idx="1"/>
          </p:nvPr>
        </p:nvSpPr>
        <p:spPr/>
        <p:txBody>
          <a:bodyPr/>
          <a:lstStyle/>
          <a:p>
            <a:r>
              <a:rPr lang="en-US" dirty="0"/>
              <a:t>Empowers patients and makes them feel in control.</a:t>
            </a:r>
          </a:p>
          <a:p>
            <a:r>
              <a:rPr lang="en-US" dirty="0"/>
              <a:t>Reduces patients' fears and anxieties.</a:t>
            </a:r>
          </a:p>
          <a:p>
            <a:r>
              <a:rPr lang="en-US" dirty="0"/>
              <a:t>Can lead to cost savings.</a:t>
            </a:r>
          </a:p>
          <a:p>
            <a:r>
              <a:rPr lang="en-US" dirty="0"/>
              <a:t>Helps to prevent mistakes or errors from occurring.</a:t>
            </a:r>
          </a:p>
        </p:txBody>
      </p:sp>
      <p:pic>
        <p:nvPicPr>
          <p:cNvPr id="4" name="Picture 3" descr="Best tech tools to communicate with patients? Time for doctors to ask |  Healthcare IT New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35696" y="3861048"/>
            <a:ext cx="4983026" cy="27924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979400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Communication skills required by a care worker</a:t>
            </a:r>
          </a:p>
        </p:txBody>
      </p:sp>
      <p:sp>
        <p:nvSpPr>
          <p:cNvPr id="3" name="Content Placeholder 2"/>
          <p:cNvSpPr>
            <a:spLocks noGrp="1"/>
          </p:cNvSpPr>
          <p:nvPr>
            <p:ph idx="1"/>
          </p:nvPr>
        </p:nvSpPr>
        <p:spPr/>
        <p:txBody>
          <a:bodyPr/>
          <a:lstStyle/>
          <a:p>
            <a:r>
              <a:rPr lang="en-US" dirty="0"/>
              <a:t>Talking out loud</a:t>
            </a:r>
          </a:p>
          <a:p>
            <a:r>
              <a:rPr lang="en-US" dirty="0"/>
              <a:t>Active hearing</a:t>
            </a:r>
          </a:p>
          <a:p>
            <a:r>
              <a:rPr lang="en-US" dirty="0"/>
              <a:t>Nonverbal interaction</a:t>
            </a:r>
          </a:p>
          <a:p>
            <a:r>
              <a:rPr lang="en-US" dirty="0"/>
              <a:t>Taking cultural nuances into account</a:t>
            </a:r>
          </a:p>
        </p:txBody>
      </p:sp>
      <p:pic>
        <p:nvPicPr>
          <p:cNvPr id="4" name="Picture 3" descr="Active Listening Skill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19672" y="3645024"/>
            <a:ext cx="5198735" cy="29792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824445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dirty="0"/>
              <a:t>Fostering efficient communication in the social and health care sectors</a:t>
            </a:r>
          </a:p>
        </p:txBody>
      </p:sp>
      <p:pic>
        <p:nvPicPr>
          <p:cNvPr id="1026"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611560" y="1844824"/>
            <a:ext cx="7476868" cy="46805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81637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Communication barriers</a:t>
            </a:r>
          </a:p>
        </p:txBody>
      </p:sp>
      <p:sp>
        <p:nvSpPr>
          <p:cNvPr id="3" name="Content Placeholder 2"/>
          <p:cNvSpPr>
            <a:spLocks noGrp="1"/>
          </p:cNvSpPr>
          <p:nvPr>
            <p:ph idx="1"/>
          </p:nvPr>
        </p:nvSpPr>
        <p:spPr/>
        <p:txBody>
          <a:bodyPr>
            <a:normAutofit/>
          </a:bodyPr>
          <a:lstStyle/>
          <a:p>
            <a:r>
              <a:rPr lang="en-US" dirty="0"/>
              <a:t>Sensory deprivation and disabilities </a:t>
            </a:r>
          </a:p>
          <a:p>
            <a:r>
              <a:rPr lang="en-US" dirty="0"/>
              <a:t>Cultural and linguistic disparities</a:t>
            </a:r>
          </a:p>
          <a:p>
            <a:r>
              <a:rPr lang="en-US" dirty="0"/>
              <a:t>Emotional challenges </a:t>
            </a:r>
          </a:p>
          <a:p>
            <a:r>
              <a:rPr lang="en-US" dirty="0"/>
              <a:t>Health concerns or conditions </a:t>
            </a:r>
          </a:p>
          <a:p>
            <a:r>
              <a:rPr lang="en-US" dirty="0"/>
              <a:t>Environmental-related issues</a:t>
            </a:r>
          </a:p>
        </p:txBody>
      </p:sp>
    </p:spTree>
    <p:extLst>
      <p:ext uri="{BB962C8B-B14F-4D97-AF65-F5344CB8AC3E}">
        <p14:creationId xmlns:p14="http://schemas.microsoft.com/office/powerpoint/2010/main" val="8379367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Overcoming barriers</a:t>
            </a:r>
          </a:p>
        </p:txBody>
      </p:sp>
      <p:sp>
        <p:nvSpPr>
          <p:cNvPr id="3" name="Content Placeholder 2"/>
          <p:cNvSpPr>
            <a:spLocks noGrp="1"/>
          </p:cNvSpPr>
          <p:nvPr>
            <p:ph idx="1"/>
          </p:nvPr>
        </p:nvSpPr>
        <p:spPr/>
        <p:txBody>
          <a:bodyPr/>
          <a:lstStyle/>
          <a:p>
            <a:r>
              <a:rPr lang="en-US" dirty="0"/>
              <a:t>To communicate effectively in healthcare and social care settings, it is important to:</a:t>
            </a:r>
          </a:p>
          <a:p>
            <a:endParaRPr lang="en-US" dirty="0"/>
          </a:p>
          <a:p>
            <a:pPr lvl="1"/>
            <a:r>
              <a:rPr lang="en-US" dirty="0"/>
              <a:t>Adapt your communication style to the needs and preferences of your audience and surroundings.</a:t>
            </a:r>
          </a:p>
          <a:p>
            <a:pPr lvl="1"/>
            <a:r>
              <a:rPr lang="en-US" dirty="0"/>
              <a:t>Recognize and respect the linguistic requirements and preferences of the individuals you are communicating with, such as their primary language or dialect.</a:t>
            </a:r>
          </a:p>
          <a:p>
            <a:pPr lvl="1"/>
            <a:r>
              <a:rPr lang="en-US" dirty="0"/>
              <a:t>Be mindful of your usage of technology, such as using appropriate channels for communication, and pace your communication to suit the needs of the person you are communicating with.</a:t>
            </a:r>
          </a:p>
        </p:txBody>
      </p:sp>
    </p:spTree>
    <p:extLst>
      <p:ext uri="{BB962C8B-B14F-4D97-AF65-F5344CB8AC3E}">
        <p14:creationId xmlns:p14="http://schemas.microsoft.com/office/powerpoint/2010/main" val="26069586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400" dirty="0"/>
              <a:t>Use communication skills in a health and social care context</a:t>
            </a:r>
          </a:p>
        </p:txBody>
      </p:sp>
      <p:sp>
        <p:nvSpPr>
          <p:cNvPr id="3" name="Content Placeholder 2"/>
          <p:cNvSpPr>
            <a:spLocks noGrp="1"/>
          </p:cNvSpPr>
          <p:nvPr>
            <p:ph idx="1"/>
          </p:nvPr>
        </p:nvSpPr>
        <p:spPr/>
        <p:txBody>
          <a:bodyPr>
            <a:normAutofit/>
          </a:bodyPr>
          <a:lstStyle/>
          <a:p>
            <a:r>
              <a:rPr lang="en-US" dirty="0"/>
              <a:t>I have prior administrative experience in the medical field, which involved frequent communication with patients, the public, and other members of the healthcare team. Effective communication was crucial in building relationships with patients, gathering crucial health information, and ensuring seamless collaboration among team members.</a:t>
            </a:r>
          </a:p>
          <a:p>
            <a:r>
              <a:rPr lang="en-US" dirty="0"/>
              <a:t>However, there were instances where communication suffered due to overcrowding in the clinic and the rushed schedules of healthcare professionals. </a:t>
            </a:r>
          </a:p>
          <a:p>
            <a:pPr marL="114300" indent="0">
              <a:buNone/>
            </a:pPr>
            <a:endParaRPr lang="en-US" dirty="0"/>
          </a:p>
        </p:txBody>
      </p:sp>
    </p:spTree>
    <p:extLst>
      <p:ext uri="{BB962C8B-B14F-4D97-AF65-F5344CB8AC3E}">
        <p14:creationId xmlns:p14="http://schemas.microsoft.com/office/powerpoint/2010/main" val="14621204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References </a:t>
            </a:r>
          </a:p>
        </p:txBody>
      </p:sp>
      <p:sp>
        <p:nvSpPr>
          <p:cNvPr id="3" name="Content Placeholder 2"/>
          <p:cNvSpPr>
            <a:spLocks noGrp="1"/>
          </p:cNvSpPr>
          <p:nvPr>
            <p:ph idx="1"/>
          </p:nvPr>
        </p:nvSpPr>
        <p:spPr>
          <a:xfrm>
            <a:off x="79513" y="1669428"/>
            <a:ext cx="7620000" cy="4800600"/>
          </a:xfrm>
        </p:spPr>
        <p:txBody>
          <a:bodyPr>
            <a:normAutofit fontScale="77500" lnSpcReduction="20000"/>
          </a:bodyPr>
          <a:lstStyle/>
          <a:p>
            <a:r>
              <a:rPr lang="en-US" dirty="0" err="1"/>
              <a:t>Arkorful</a:t>
            </a:r>
            <a:r>
              <a:rPr lang="en-US" dirty="0"/>
              <a:t>, V.E., Hammond, A., </a:t>
            </a:r>
            <a:r>
              <a:rPr lang="en-US" dirty="0" err="1"/>
              <a:t>Basiru</a:t>
            </a:r>
            <a:r>
              <a:rPr lang="en-US" dirty="0"/>
              <a:t>, I., </a:t>
            </a:r>
            <a:r>
              <a:rPr lang="en-US" dirty="0" err="1"/>
              <a:t>Boateng</a:t>
            </a:r>
            <a:r>
              <a:rPr lang="en-US" dirty="0"/>
              <a:t>, J., </a:t>
            </a:r>
            <a:r>
              <a:rPr lang="en-US" dirty="0" err="1"/>
              <a:t>Doku</a:t>
            </a:r>
            <a:r>
              <a:rPr lang="en-US" dirty="0"/>
              <a:t>, F., </a:t>
            </a:r>
            <a:r>
              <a:rPr lang="en-US" dirty="0" err="1"/>
              <a:t>Pokuaah</a:t>
            </a:r>
            <a:r>
              <a:rPr lang="en-US" dirty="0"/>
              <a:t>, S., </a:t>
            </a:r>
            <a:r>
              <a:rPr lang="en-US" dirty="0" err="1"/>
              <a:t>Agyei</a:t>
            </a:r>
            <a:r>
              <a:rPr lang="en-US" dirty="0"/>
              <a:t>, E.K., </a:t>
            </a:r>
            <a:r>
              <a:rPr lang="en-US" dirty="0" err="1"/>
              <a:t>Baoteng</a:t>
            </a:r>
            <a:r>
              <a:rPr lang="en-US" dirty="0"/>
              <a:t>, J.A. and </a:t>
            </a:r>
            <a:r>
              <a:rPr lang="en-US" dirty="0" err="1"/>
              <a:t>Lugu</a:t>
            </a:r>
            <a:r>
              <a:rPr lang="en-US" dirty="0"/>
              <a:t>, B.K., 2020. A Cross-Sectional Qualitative Study of Barriers to Effective Therapeutic Communication among Nurses and Patients. International Journal of Public Administration, pp.1-13.</a:t>
            </a:r>
          </a:p>
          <a:p>
            <a:r>
              <a:rPr lang="en-US" dirty="0" err="1"/>
              <a:t>Heifferon</a:t>
            </a:r>
            <a:r>
              <a:rPr lang="en-US" dirty="0"/>
              <a:t>, B., 2017. New technologies, patient experience, theoretical approaches and heuristics in RHM: guest editorial. </a:t>
            </a:r>
            <a:r>
              <a:rPr lang="en-US" dirty="0" err="1"/>
              <a:t>Communicati</a:t>
            </a:r>
            <a:r>
              <a:rPr lang="en-GB" dirty="0"/>
              <a:t>o</a:t>
            </a:r>
            <a:r>
              <a:rPr lang="en-US" dirty="0"/>
              <a:t>n Design Quarterly Review, 5 (2), pp.4-18.</a:t>
            </a:r>
          </a:p>
          <a:p>
            <a:r>
              <a:rPr lang="en-US" dirty="0"/>
              <a:t>Li, C., Son, N., </a:t>
            </a:r>
            <a:r>
              <a:rPr lang="en-US" dirty="0" err="1"/>
              <a:t>Abdulkerim</a:t>
            </a:r>
            <a:r>
              <a:rPr lang="en-US" dirty="0"/>
              <a:t>, B.A., Jordan, C.A. and Son, C.G.E., 2017. Overcoming communication barriers to healthcare for culturally and linguistically diverse patients. North American Journal of Medicine and Science, 10 (3).</a:t>
            </a:r>
          </a:p>
          <a:p>
            <a:r>
              <a:rPr lang="en-US" dirty="0" err="1"/>
              <a:t>Loureiro</a:t>
            </a:r>
            <a:r>
              <a:rPr lang="en-US" dirty="0"/>
              <a:t>, C., </a:t>
            </a:r>
            <a:r>
              <a:rPr lang="en-US" dirty="0" err="1"/>
              <a:t>Quaresma</a:t>
            </a:r>
            <a:r>
              <a:rPr lang="en-US" dirty="0"/>
              <a:t>, H. and Santos, J. Nursing Core Competencies: Communication Skills. </a:t>
            </a:r>
          </a:p>
          <a:p>
            <a:r>
              <a:rPr lang="en-US" dirty="0"/>
              <a:t>Reith Hall, E., 2019. Communication Skills in Health and Social Care, 4th </a:t>
            </a:r>
            <a:r>
              <a:rPr lang="en-US" dirty="0" err="1"/>
              <a:t>edn</a:t>
            </a:r>
            <a:r>
              <a:rPr lang="en-US" dirty="0"/>
              <a:t>, Bernard Moss: 1362-1342</a:t>
            </a:r>
          </a:p>
          <a:p>
            <a:r>
              <a:rPr lang="en-US" dirty="0"/>
              <a:t>Singh, S., Evans, N.T., Williams, M., </a:t>
            </a:r>
            <a:r>
              <a:rPr lang="en-US" dirty="0" err="1"/>
              <a:t>Sezginis</a:t>
            </a:r>
            <a:r>
              <a:rPr lang="en-US" dirty="0"/>
              <a:t>, N. and </a:t>
            </a:r>
            <a:r>
              <a:rPr lang="en-US" dirty="0" err="1"/>
              <a:t>Baryeh</a:t>
            </a:r>
            <a:r>
              <a:rPr lang="en-US" dirty="0"/>
              <a:t>, N.A.K., 2018. Influences of socio-demographic factors and health utilization factors on patient-centered provider communication. Health communication 33 (7), pp.917-923.</a:t>
            </a:r>
          </a:p>
          <a:p>
            <a:r>
              <a:rPr lang="en-US" dirty="0" err="1"/>
              <a:t>Vigar</a:t>
            </a:r>
            <a:r>
              <a:rPr lang="en-US" dirty="0"/>
              <a:t>, P., 2017. Patient confidentiality and safety: a classic conundrum. Journal of Paramedic Practice 9 (5), pp.214-218.</a:t>
            </a:r>
          </a:p>
          <a:p>
            <a:endParaRPr lang="en-US" dirty="0"/>
          </a:p>
        </p:txBody>
      </p:sp>
    </p:spTree>
    <p:extLst>
      <p:ext uri="{BB962C8B-B14F-4D97-AF65-F5344CB8AC3E}">
        <p14:creationId xmlns:p14="http://schemas.microsoft.com/office/powerpoint/2010/main" val="295857083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Adjacency">
  <a:themeElements>
    <a:clrScheme name="Adjacency">
      <a:dk1>
        <a:srgbClr val="2F2B20"/>
      </a:dk1>
      <a:lt1>
        <a:srgbClr val="FFFFFF"/>
      </a:lt1>
      <a:dk2>
        <a:srgbClr val="675E47"/>
      </a:dk2>
      <a:lt2>
        <a:srgbClr val="DFDCB7"/>
      </a:lt2>
      <a:accent1>
        <a:srgbClr val="A9A57C"/>
      </a:accent1>
      <a:accent2>
        <a:srgbClr val="9CBEBD"/>
      </a:accent2>
      <a:accent3>
        <a:srgbClr val="D2CB6C"/>
      </a:accent3>
      <a:accent4>
        <a:srgbClr val="95A39D"/>
      </a:accent4>
      <a:accent5>
        <a:srgbClr val="C89F5D"/>
      </a:accent5>
      <a:accent6>
        <a:srgbClr val="B1A089"/>
      </a:accent6>
      <a:hlink>
        <a:srgbClr val="D25814"/>
      </a:hlink>
      <a:folHlink>
        <a:srgbClr val="849A0A"/>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djacency">
      <a:fillStyleLst>
        <a:solidFill>
          <a:schemeClr val="phClr"/>
        </a:solidFill>
        <a:solidFill>
          <a:schemeClr val="phClr">
            <a:tint val="55000"/>
          </a:schemeClr>
        </a:solidFill>
        <a:solidFill>
          <a:schemeClr val="phClr"/>
        </a:solidFill>
      </a:fillStyleLst>
      <a:lnStyleLst>
        <a:ln w="12700"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outerShdw blurRad="50800" dist="25400" algn="bl" rotWithShape="0">
              <a:srgbClr val="000000">
                <a:alpha val="60000"/>
              </a:srgbClr>
            </a:outerShdw>
          </a:effectLst>
        </a:effectStyle>
        <a:effectStyle>
          <a:effectLst/>
          <a:scene3d>
            <a:camera prst="orthographicFront">
              <a:rot lat="0" lon="0" rev="0"/>
            </a:camera>
            <a:lightRig rig="brightRoom" dir="tl">
              <a:rot lat="0" lon="0" rev="1800000"/>
            </a:lightRig>
          </a:scene3d>
          <a:sp3d contourW="10160" prstMaterial="dkEdge">
            <a:bevelT w="38100" h="50800" prst="angle"/>
            <a:contourClr>
              <a:schemeClr val="phClr">
                <a:shade val="40000"/>
                <a:satMod val="150000"/>
              </a:schemeClr>
            </a:contourClr>
          </a:sp3d>
        </a:effectStyle>
      </a:effectStyleLst>
      <a:bgFillStyleLst>
        <a:solidFill>
          <a:schemeClr val="phClr"/>
        </a:solidFill>
        <a:gradFill rotWithShape="1">
          <a:gsLst>
            <a:gs pos="0">
              <a:schemeClr val="phClr">
                <a:tint val="90000"/>
              </a:schemeClr>
            </a:gs>
            <a:gs pos="75000">
              <a:schemeClr val="phClr">
                <a:shade val="100000"/>
                <a:satMod val="115000"/>
              </a:schemeClr>
            </a:gs>
            <a:gs pos="100000">
              <a:schemeClr val="phClr">
                <a:shade val="70000"/>
                <a:satMod val="130000"/>
              </a:schemeClr>
            </a:gs>
          </a:gsLst>
          <a:path path="circle">
            <a:fillToRect l="20000" t="50000" r="100000" b="50000"/>
          </a:path>
        </a:gradFill>
        <a:blipFill rotWithShape="1">
          <a:blip xmlns:r="http://schemas.openxmlformats.org/officeDocument/2006/relationships" r:embed="rId1">
            <a:duotone>
              <a:schemeClr val="phClr">
                <a:tint val="97000"/>
              </a:schemeClr>
              <a:schemeClr val="phClr">
                <a:shade val="96000"/>
              </a:schemeClr>
            </a:duotone>
          </a:blip>
          <a:tile tx="0" ty="0" sx="32000" sy="32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Adjacency</Template>
  <TotalTime>184</TotalTime>
  <Words>2583</Words>
  <Application>Microsoft Office PowerPoint</Application>
  <PresentationFormat>On-screen Show (4:3)</PresentationFormat>
  <Paragraphs>125</Paragraphs>
  <Slides>11</Slides>
  <Notes>9</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Adjacency</vt:lpstr>
      <vt:lpstr>Awa Ceesay Student Number:2129819 Programme:Health and Social Care Module: Professional Development in health and social care  Module code:LCHS4005  Lecturer:Betty Jose</vt:lpstr>
      <vt:lpstr>Introduction </vt:lpstr>
      <vt:lpstr>Types of communication</vt:lpstr>
      <vt:lpstr>Communication methods</vt:lpstr>
      <vt:lpstr>Importance of communication in health and social care</vt:lpstr>
      <vt:lpstr>Communication skills required by a care worker</vt:lpstr>
      <vt:lpstr>Fostering efficient communication in the social and health care sectors</vt:lpstr>
      <vt:lpstr>Communication barriers</vt:lpstr>
      <vt:lpstr>Overcoming barriers</vt:lpstr>
      <vt:lpstr>Use communication skills in a health and social care context</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Professional Development within Health and Social Care</dc:title>
  <dc:creator>khan</dc:creator>
  <cp:lastModifiedBy>awa ceesay</cp:lastModifiedBy>
  <cp:revision>16</cp:revision>
  <dcterms:created xsi:type="dcterms:W3CDTF">2023-02-21T21:06:43Z</dcterms:created>
  <dcterms:modified xsi:type="dcterms:W3CDTF">2023-03-11T22:11:03Z</dcterms:modified>
</cp:coreProperties>
</file>