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5"/>
  </p:notesMasterIdLst>
  <p:sldIdLst>
    <p:sldId id="258" r:id="rId2"/>
    <p:sldId id="473" r:id="rId3"/>
    <p:sldId id="410" r:id="rId4"/>
    <p:sldId id="501" r:id="rId5"/>
    <p:sldId id="500" r:id="rId6"/>
    <p:sldId id="502" r:id="rId7"/>
    <p:sldId id="496" r:id="rId8"/>
    <p:sldId id="503" r:id="rId9"/>
    <p:sldId id="395" r:id="rId10"/>
    <p:sldId id="394" r:id="rId11"/>
    <p:sldId id="390" r:id="rId12"/>
    <p:sldId id="504" r:id="rId13"/>
    <p:sldId id="49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ABE1FF"/>
    <a:srgbClr val="007DC3"/>
    <a:srgbClr val="8A8AA3"/>
    <a:srgbClr val="007BC1"/>
    <a:srgbClr val="DA0033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61" d="100"/>
          <a:sy n="61" d="100"/>
        </p:scale>
        <p:origin x="146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18/07/2022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moodle.uwtsd.ac.uk/mod/resource/view.php?id=42899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Budgeting – Cash Budgets &amp; Master Budgets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79828" y="3010937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/>
              <a:t>Budgeting</a:t>
            </a:r>
            <a:r>
              <a:rPr lang="en-GB" sz="3000" dirty="0"/>
              <a:t> </a:t>
            </a:r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7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0" y="0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Cash Budget</a:t>
            </a:r>
            <a:endParaRPr lang="en-GB" sz="2400" b="1" i="1" dirty="0">
              <a:solidFill>
                <a:srgbClr val="002060"/>
              </a:solidFill>
            </a:endParaRP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A </a:t>
            </a:r>
            <a:r>
              <a:rPr lang="en-GB" b="1" dirty="0">
                <a:solidFill>
                  <a:srgbClr val="FF6600"/>
                </a:solidFill>
              </a:rPr>
              <a:t>Cash Budget </a:t>
            </a:r>
            <a:r>
              <a:rPr lang="en-GB" b="1" dirty="0">
                <a:solidFill>
                  <a:srgbClr val="002060"/>
                </a:solidFill>
              </a:rPr>
              <a:t>is a summary of anticipated cash receipts and payments showing when cash/ bank receipts will be received and/or cash/bank payments will be done. In cash budgets, timing is important as it enables management plan cash availability against cash requirements and make necessary arrangements if need be for </a:t>
            </a:r>
            <a:r>
              <a:rPr lang="en-GB" b="1" dirty="0" err="1">
                <a:solidFill>
                  <a:srgbClr val="002060"/>
                </a:solidFill>
              </a:rPr>
              <a:t>e.g</a:t>
            </a:r>
            <a:r>
              <a:rPr lang="en-GB" b="1" dirty="0">
                <a:solidFill>
                  <a:srgbClr val="002060"/>
                </a:solidFill>
              </a:rPr>
              <a:t> overdraft, payment terms negotiation etc. </a:t>
            </a:r>
            <a:r>
              <a:rPr lang="en-GB" b="1" dirty="0">
                <a:solidFill>
                  <a:srgbClr val="C00000"/>
                </a:solidFill>
              </a:rPr>
              <a:t>Anything that is not a cash flow must not be included </a:t>
            </a:r>
            <a:r>
              <a:rPr lang="en-GB" b="1" dirty="0" err="1">
                <a:solidFill>
                  <a:srgbClr val="C00000"/>
                </a:solidFill>
              </a:rPr>
              <a:t>e.g</a:t>
            </a:r>
            <a:r>
              <a:rPr lang="en-GB" b="1" dirty="0">
                <a:solidFill>
                  <a:srgbClr val="C00000"/>
                </a:solidFill>
              </a:rPr>
              <a:t> depreciation. </a:t>
            </a:r>
            <a:r>
              <a:rPr lang="en-GB" b="1" dirty="0">
                <a:solidFill>
                  <a:srgbClr val="002060"/>
                </a:solidFill>
              </a:rPr>
              <a:t>Cash Budgets are normally in the format below and </a:t>
            </a:r>
            <a:r>
              <a:rPr lang="en-GB" b="1" dirty="0">
                <a:solidFill>
                  <a:srgbClr val="002060"/>
                </a:solidFill>
                <a:hlinkClick r:id="rId2"/>
              </a:rPr>
              <a:t>on </a:t>
            </a:r>
            <a:r>
              <a:rPr lang="en-GB" b="1" dirty="0" err="1">
                <a:solidFill>
                  <a:srgbClr val="002060"/>
                </a:solidFill>
                <a:hlinkClick r:id="rId2"/>
              </a:rPr>
              <a:t>moodle</a:t>
            </a:r>
            <a:r>
              <a:rPr lang="en-GB" b="1" dirty="0">
                <a:solidFill>
                  <a:srgbClr val="002060"/>
                </a:solidFill>
                <a:hlinkClick r:id="rId2"/>
              </a:rPr>
              <a:t> in week 7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92302B-B5DF-4247-A162-20CA0CD24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2677656"/>
            <a:ext cx="8928992" cy="300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18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0" y="0"/>
            <a:ext cx="914400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Practice </a:t>
            </a:r>
            <a:r>
              <a:rPr lang="en-GB" sz="2400" b="1" i="1" dirty="0">
                <a:solidFill>
                  <a:srgbClr val="002060"/>
                </a:solidFill>
              </a:rPr>
              <a:t>(class and individual tasks)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chocolate production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sales budgets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November 	£40,000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December	£60,000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£20,000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collected from Debtors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All sales  are credit sales and customers pay 100% in the month following sale 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sales are credit sales and customers pay 50% in the month following month of sale and 50% two months after month of sale.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FF66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Customers pay 20% in the month of sale, 50% in the month following sale month and 30% two months after month of sale.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54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0" y="0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Practice </a:t>
            </a:r>
            <a:r>
              <a:rPr lang="en-GB" b="1" i="1" dirty="0">
                <a:solidFill>
                  <a:srgbClr val="002060"/>
                </a:solidFill>
              </a:rPr>
              <a:t>(class and individual tasks)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chocolate production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purchase budgets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November 	£20,000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December	£35,000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	£12,000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£12,000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£8,000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paid to Creditors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All purchases are credit purchases and suppliers are paid 100% in the month following the month of purchase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purchases are credit purchases and suppliers are paid 70% in the month following month of purchase and 30% two months after month of purchase.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Suppliers are paid 40% in the month of purchase, 50% in the month following purchase month and 10% two months after month of purchase.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68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-1332656" y="-99392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4">
                    <a:lumMod val="50000"/>
                  </a:schemeClr>
                </a:solidFill>
              </a:rPr>
              <a:t>Class example question</a:t>
            </a:r>
            <a:endParaRPr lang="en-GB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AD2AE4-8604-40A2-A44A-FE33608EA4A3}"/>
              </a:ext>
            </a:extLst>
          </p:cNvPr>
          <p:cNvSpPr txBox="1"/>
          <p:nvPr/>
        </p:nvSpPr>
        <p:spPr>
          <a:xfrm>
            <a:off x="3569" y="404949"/>
            <a:ext cx="9110266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 err="1">
                <a:solidFill>
                  <a:srgbClr val="002060"/>
                </a:solidFill>
              </a:rPr>
              <a:t>SweetSpot</a:t>
            </a:r>
            <a:r>
              <a:rPr lang="en-GB" sz="1400" b="1" dirty="0">
                <a:solidFill>
                  <a:srgbClr val="002060"/>
                </a:solidFill>
              </a:rPr>
              <a:t> Foods specialises in the production chocolate production and produces a variety of flavours. 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The sales budgets were given as follows: 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November 	£20,000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December	£30,000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January		£50,000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February	£70,000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March		£90,000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b="1" dirty="0">
                <a:solidFill>
                  <a:srgbClr val="FF6600"/>
                </a:solidFill>
              </a:rPr>
              <a:t>All sales are credit sales and customers pay 50% in the month following month of sale and 50% two months after month of sale.</a:t>
            </a:r>
          </a:p>
          <a:p>
            <a:endParaRPr lang="en-GB" sz="1400" b="1" dirty="0">
              <a:solidFill>
                <a:srgbClr val="FF6600"/>
              </a:solidFill>
            </a:endParaRPr>
          </a:p>
          <a:p>
            <a:r>
              <a:rPr lang="en-GB" sz="1400" b="1" dirty="0">
                <a:solidFill>
                  <a:srgbClr val="002060"/>
                </a:solidFill>
              </a:rPr>
              <a:t>The purchase budgets were given as follows: 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November 	£12,000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December	£21,000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January		£38,000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February	£52,000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March		£74,000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sz="1400" b="1" dirty="0">
                <a:solidFill>
                  <a:srgbClr val="002060"/>
                </a:solidFill>
              </a:rPr>
              <a:t>Additionally, </a:t>
            </a:r>
            <a:r>
              <a:rPr lang="en-GB" sz="1400" b="1" dirty="0" err="1">
                <a:solidFill>
                  <a:srgbClr val="002060"/>
                </a:solidFill>
              </a:rPr>
              <a:t>SweetSpot</a:t>
            </a:r>
            <a:r>
              <a:rPr lang="en-GB" sz="1400" b="1" dirty="0">
                <a:solidFill>
                  <a:srgbClr val="002060"/>
                </a:solidFill>
              </a:rPr>
              <a:t> expects to incur and/pay the following: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Salaries and wages £4,000 per month, Workshop rental £15,000 per month, Tax payable in January £4,500, once off design cost payment in February £2,000.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Depreciation on Production Equipment is £10,000 per month</a:t>
            </a:r>
          </a:p>
          <a:p>
            <a:endParaRPr lang="en-GB" sz="1400" b="1" dirty="0">
              <a:solidFill>
                <a:srgbClr val="002060"/>
              </a:solidFill>
            </a:endParaRPr>
          </a:p>
          <a:p>
            <a:r>
              <a:rPr lang="en-GB" sz="1400" b="1" dirty="0">
                <a:solidFill>
                  <a:srgbClr val="002060"/>
                </a:solidFill>
              </a:rPr>
              <a:t>Require:</a:t>
            </a:r>
          </a:p>
          <a:p>
            <a:r>
              <a:rPr lang="en-GB" sz="1400" b="1" dirty="0">
                <a:solidFill>
                  <a:srgbClr val="002060"/>
                </a:solidFill>
              </a:rPr>
              <a:t>Prepare a Cash Budget for January to March.</a:t>
            </a:r>
          </a:p>
          <a:p>
            <a:endParaRPr lang="en-GB" b="1" dirty="0">
              <a:solidFill>
                <a:srgbClr val="FF6600"/>
              </a:solidFill>
            </a:endParaRPr>
          </a:p>
          <a:p>
            <a:endParaRPr lang="en-GB" b="1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603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-4648" y="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4">
                    <a:lumMod val="50000"/>
                  </a:schemeClr>
                </a:solidFill>
              </a:rPr>
              <a:t>Group Task 30 minutes followed by class discussion</a:t>
            </a: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CEC137-25D9-48BB-B293-01E98CEE66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620688"/>
            <a:ext cx="8784976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187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Master Budgets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333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340768"/>
            <a:ext cx="8208912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Functional Budgets</a:t>
            </a:r>
          </a:p>
          <a:p>
            <a:pPr algn="ctr"/>
            <a:endParaRPr lang="en-GB" sz="3000" b="1" dirty="0"/>
          </a:p>
          <a:p>
            <a:pPr algn="ctr"/>
            <a:endParaRPr lang="en-GB" sz="3000" b="1" dirty="0"/>
          </a:p>
          <a:p>
            <a:pPr algn="ctr"/>
            <a:r>
              <a:rPr lang="en-GB" sz="3000" b="1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Sales budget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Production quantity budget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Material usage budget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Direct labour budget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981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3386" y="215930"/>
            <a:ext cx="869061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</a:rPr>
              <a:t>Master budget (P&amp;L, SOFP)</a:t>
            </a:r>
            <a:endParaRPr lang="en-GB" sz="3000" dirty="0">
              <a:solidFill>
                <a:srgbClr val="FF0000"/>
              </a:solidFill>
            </a:endParaRPr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  <a:p>
            <a:r>
              <a:rPr lang="en-GB" sz="3000" dirty="0"/>
              <a:t>Cash Budget			     Functional budgets</a:t>
            </a:r>
          </a:p>
          <a:p>
            <a:pPr algn="ctr"/>
            <a:endParaRPr lang="en-GB" sz="3000" dirty="0"/>
          </a:p>
          <a:p>
            <a:pPr algn="just"/>
            <a:r>
              <a:rPr lang="en-GB" sz="3000" dirty="0"/>
              <a:t>Master budget is therefore a consolidation of cash and functional budgets. Covers the whole organisation whilst functional budgets cover parts thereof. </a:t>
            </a:r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4582344" y="692696"/>
            <a:ext cx="1933872" cy="201622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1763688" y="692696"/>
            <a:ext cx="2818656" cy="201622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3788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0205" y="273129"/>
            <a:ext cx="8208912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Budgetary control</a:t>
            </a:r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Link to purposes of Management Accounting: </a:t>
            </a:r>
            <a:r>
              <a:rPr lang="en-GB" sz="3000" b="1" dirty="0"/>
              <a:t>Planning, </a:t>
            </a:r>
            <a:r>
              <a:rPr lang="en-GB" sz="3000" b="1" dirty="0">
                <a:solidFill>
                  <a:srgbClr val="FF0000"/>
                </a:solidFill>
              </a:rPr>
              <a:t>Evaluation and Control</a:t>
            </a:r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Actuals vs Budgets</a:t>
            </a:r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Variances (favourable or adverse)</a:t>
            </a:r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Corrective action informed</a:t>
            </a:r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07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End… any questions???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349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11503-411A-4FB8-8F3A-31C6E7AB8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FFD34F3-93FF-436C-B2CB-EA14C73E72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900" y="29198"/>
            <a:ext cx="8914235" cy="1461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List of 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Atrill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2021. Management accounting for decision makers. In: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</a:t>
            </a:r>
            <a:b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makers.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decision makers: Pearson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887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7551</TotalTime>
  <Words>697</Words>
  <Application>Microsoft Office PowerPoint</Application>
  <PresentationFormat>On-screen Show (4:3)</PresentationFormat>
  <Paragraphs>112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Myriad Pro</vt:lpstr>
      <vt:lpstr>20140311PresentationUWTSDTemplate</vt:lpstr>
      <vt:lpstr>Management Accounting</vt:lpstr>
      <vt:lpstr>  </vt:lpstr>
      <vt:lpstr>PowerPoint Presentation</vt:lpstr>
      <vt:lpstr>PowerPoint Presentation</vt:lpstr>
      <vt:lpstr>PowerPoint Presentation</vt:lpstr>
      <vt:lpstr>  </vt:lpstr>
      <vt:lpstr>  </vt:lpstr>
      <vt:lpstr>  </vt:lpstr>
      <vt:lpstr>  </vt:lpstr>
      <vt:lpstr>  </vt:lpstr>
      <vt:lpstr>  </vt:lpstr>
      <vt:lpstr>  </vt:lpstr>
      <vt:lpstr>List of References Atrill, P., 2021. Management accounting for decision makers. In: Management accounting for  decision makers. Management accounting for decision makers: Pearson.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</cp:lastModifiedBy>
  <cp:revision>311</cp:revision>
  <dcterms:created xsi:type="dcterms:W3CDTF">2013-10-11T12:05:37Z</dcterms:created>
  <dcterms:modified xsi:type="dcterms:W3CDTF">2022-07-18T12:54:51Z</dcterms:modified>
</cp:coreProperties>
</file>