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258" r:id="rId4"/>
    <p:sldId id="259" r:id="rId5"/>
    <p:sldId id="260" r:id="rId6"/>
    <p:sldId id="261" r:id="rId7"/>
    <p:sldId id="284" r:id="rId8"/>
    <p:sldId id="281" r:id="rId9"/>
    <p:sldId id="282" r:id="rId10"/>
    <p:sldId id="262" r:id="rId11"/>
    <p:sldId id="263" r:id="rId12"/>
    <p:sldId id="264" r:id="rId13"/>
    <p:sldId id="265" r:id="rId14"/>
    <p:sldId id="266" r:id="rId15"/>
    <p:sldId id="267" r:id="rId16"/>
    <p:sldId id="268" r:id="rId17"/>
    <p:sldId id="269" r:id="rId18"/>
    <p:sldId id="271" r:id="rId19"/>
    <p:sldId id="278" r:id="rId20"/>
    <p:sldId id="275" r:id="rId21"/>
    <p:sldId id="272" r:id="rId22"/>
    <p:sldId id="273" r:id="rId23"/>
    <p:sldId id="274" r:id="rId24"/>
    <p:sldId id="276" r:id="rId25"/>
    <p:sldId id="277" r:id="rId26"/>
    <p:sldId id="270" r:id="rId27"/>
    <p:sldId id="279" r:id="rId28"/>
    <p:sldId id="28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77637" autoAdjust="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B67341-05B5-4E18-BBAE-4CDA97C4E819}" type="datetimeFigureOut">
              <a:rPr lang="en-GB" smtClean="0"/>
              <a:t>05/03/2020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2494F5-2192-48EC-BFA1-F5FDACE36230}" type="slidenum">
              <a:rPr lang="en-GB" smtClean="0"/>
              <a:t>‹#›</a:t>
            </a:fld>
            <a:endParaRPr lang="en-GB"/>
          </a:p>
        </p:txBody>
      </p:sp>
    </p:spTree>
    <p:extLst>
      <p:ext uri="{BB962C8B-B14F-4D97-AF65-F5344CB8AC3E}">
        <p14:creationId xmlns:p14="http://schemas.microsoft.com/office/powerpoint/2010/main" val="4035860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22494F5-2192-48EC-BFA1-F5FDACE36230}" type="slidenum">
              <a:rPr lang="en-GB" smtClean="0"/>
              <a:t>10</a:t>
            </a:fld>
            <a:endParaRPr lang="en-GB"/>
          </a:p>
        </p:txBody>
      </p:sp>
    </p:spTree>
    <p:extLst>
      <p:ext uri="{BB962C8B-B14F-4D97-AF65-F5344CB8AC3E}">
        <p14:creationId xmlns:p14="http://schemas.microsoft.com/office/powerpoint/2010/main" val="2141808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Other examples:</a:t>
            </a:r>
          </a:p>
          <a:p>
            <a:endParaRPr lang="en-GB" dirty="0" smtClean="0"/>
          </a:p>
          <a:p>
            <a:r>
              <a:rPr lang="en-GB" dirty="0" smtClean="0"/>
              <a:t>A day in the life – home schoolin</a:t>
            </a:r>
            <a:r>
              <a:rPr lang="en-GB" baseline="0" dirty="0" smtClean="0"/>
              <a:t>g in a Muslim home - https://www.youtube.com/watch?v=QU0UyGM7vis </a:t>
            </a:r>
          </a:p>
          <a:p>
            <a:r>
              <a:rPr lang="en-GB" baseline="0" dirty="0" smtClean="0"/>
              <a:t>More focussed on outdoors - https://www.youtube.com/watch?v=cTE_PWogEko  </a:t>
            </a:r>
            <a:endParaRPr lang="en-GB" dirty="0"/>
          </a:p>
        </p:txBody>
      </p:sp>
      <p:sp>
        <p:nvSpPr>
          <p:cNvPr id="4" name="Slide Number Placeholder 3"/>
          <p:cNvSpPr>
            <a:spLocks noGrp="1"/>
          </p:cNvSpPr>
          <p:nvPr>
            <p:ph type="sldNum" sz="quarter" idx="10"/>
          </p:nvPr>
        </p:nvSpPr>
        <p:spPr/>
        <p:txBody>
          <a:bodyPr/>
          <a:lstStyle/>
          <a:p>
            <a:fld id="{622494F5-2192-48EC-BFA1-F5FDACE36230}" type="slidenum">
              <a:rPr lang="en-GB" smtClean="0"/>
              <a:t>19</a:t>
            </a:fld>
            <a:endParaRPr lang="en-GB"/>
          </a:p>
        </p:txBody>
      </p:sp>
    </p:spTree>
    <p:extLst>
      <p:ext uri="{BB962C8B-B14F-4D97-AF65-F5344CB8AC3E}">
        <p14:creationId xmlns:p14="http://schemas.microsoft.com/office/powerpoint/2010/main" val="3508238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554791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252610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41E01C-E0C1-4D0B-9C36-C855B164E32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403734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C41E01C-E0C1-4D0B-9C36-C855B164E32F}"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833818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C41E01C-E0C1-4D0B-9C36-C855B164E32F}" type="datetimeFigureOut">
              <a:rPr lang="en-GB" smtClean="0"/>
              <a:t>05/03/2020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59931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C41E01C-E0C1-4D0B-9C36-C855B164E32F}"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17912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41E01C-E0C1-4D0B-9C36-C855B164E32F}" type="datetimeFigureOut">
              <a:rPr lang="en-GB" smtClean="0"/>
              <a:t>05/03/2020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92274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4223417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57569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701700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84281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41E01C-E0C1-4D0B-9C36-C855B164E32F}" type="datetimeFigureOut">
              <a:rPr lang="en-GB" smtClean="0"/>
              <a:t>05/03/2020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C3111D-0B70-4AFD-B70A-464F73A61861}" type="slidenum">
              <a:rPr lang="en-GB" smtClean="0"/>
              <a:t>‹#›</a:t>
            </a:fld>
            <a:endParaRPr lang="en-GB"/>
          </a:p>
        </p:txBody>
      </p:sp>
    </p:spTree>
    <p:extLst>
      <p:ext uri="{BB962C8B-B14F-4D97-AF65-F5344CB8AC3E}">
        <p14:creationId xmlns:p14="http://schemas.microsoft.com/office/powerpoint/2010/main" val="503758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nant-y-cwm.co.uk/"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BpiRYqZvAAc"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UgiDLhKqXu8"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cTE_PWogEko"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s://gov.wales/local-authority-education-databases"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gov.wales/docs/dcells/publications/160112-elective-home-education-parents-leaflet-en.pdf" TargetMode="External"/><Relationship Id="rId2" Type="http://schemas.openxmlformats.org/officeDocument/2006/relationships/hyperlink" Target="http://www.bbc.co.uk/news/uk-wales-36746094" TargetMode="External"/><Relationship Id="rId1" Type="http://schemas.openxmlformats.org/officeDocument/2006/relationships/slideLayout" Target="../slideLayouts/slideLayout2.xml"/><Relationship Id="rId4" Type="http://schemas.openxmlformats.org/officeDocument/2006/relationships/hyperlink" Target="http://gov.wales/docs/dcells/publications/160106-ehe-guidance-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ECES6008/C</a:t>
            </a:r>
          </a:p>
        </p:txBody>
      </p:sp>
      <p:sp>
        <p:nvSpPr>
          <p:cNvPr id="3" name="Subtitle 2"/>
          <p:cNvSpPr>
            <a:spLocks noGrp="1"/>
          </p:cNvSpPr>
          <p:nvPr>
            <p:ph type="subTitle" idx="1"/>
          </p:nvPr>
        </p:nvSpPr>
        <p:spPr>
          <a:xfrm>
            <a:off x="1524000" y="3602038"/>
            <a:ext cx="9144000" cy="2112962"/>
          </a:xfrm>
        </p:spPr>
        <p:txBody>
          <a:bodyPr>
            <a:normAutofit fontScale="92500" lnSpcReduction="10000"/>
          </a:bodyPr>
          <a:lstStyle/>
          <a:p>
            <a:r>
              <a:rPr lang="en-GB" sz="3600" dirty="0" smtClean="0"/>
              <a:t>Radical Education</a:t>
            </a:r>
          </a:p>
          <a:p>
            <a:r>
              <a:rPr lang="en-GB" sz="3600" i="1" dirty="0" err="1" smtClean="0"/>
              <a:t>Addysg</a:t>
            </a:r>
            <a:r>
              <a:rPr lang="en-GB" sz="3600" i="1" dirty="0" smtClean="0"/>
              <a:t> Radical</a:t>
            </a:r>
          </a:p>
          <a:p>
            <a:endParaRPr lang="en-GB" sz="3600" i="1" dirty="0"/>
          </a:p>
          <a:p>
            <a:r>
              <a:rPr lang="en-GB" sz="3600" b="1" dirty="0" err="1" smtClean="0"/>
              <a:t>Sesiwn</a:t>
            </a:r>
            <a:r>
              <a:rPr lang="en-GB" sz="3600" b="1" dirty="0" smtClean="0"/>
              <a:t> </a:t>
            </a:r>
            <a:r>
              <a:rPr lang="en-GB" sz="3600" b="1" dirty="0" smtClean="0"/>
              <a:t>7  </a:t>
            </a:r>
            <a:r>
              <a:rPr lang="en-GB" sz="3600" b="1" dirty="0" smtClean="0"/>
              <a:t>/ </a:t>
            </a:r>
            <a:r>
              <a:rPr lang="en-GB" sz="3600" b="1" smtClean="0"/>
              <a:t>Session </a:t>
            </a:r>
            <a:r>
              <a:rPr lang="en-GB" sz="3600" b="1"/>
              <a:t>7</a:t>
            </a:r>
            <a:endParaRPr lang="en-GB" sz="3600" i="1" dirty="0"/>
          </a:p>
        </p:txBody>
      </p:sp>
    </p:spTree>
    <p:extLst>
      <p:ext uri="{BB962C8B-B14F-4D97-AF65-F5344CB8AC3E}">
        <p14:creationId xmlns:p14="http://schemas.microsoft.com/office/powerpoint/2010/main" val="1703910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Module Aims</a:t>
            </a:r>
            <a:br>
              <a:rPr lang="en-GB" dirty="0" smtClean="0"/>
            </a:br>
            <a:r>
              <a:rPr lang="en-GB" i="1" dirty="0" err="1" smtClean="0">
                <a:solidFill>
                  <a:schemeClr val="accent1"/>
                </a:solidFill>
              </a:rPr>
              <a:t>Amcanion</a:t>
            </a:r>
            <a:r>
              <a:rPr lang="en-GB" i="1" dirty="0" smtClean="0">
                <a:solidFill>
                  <a:schemeClr val="accent1"/>
                </a:solidFill>
              </a:rPr>
              <a:t> </a:t>
            </a: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lnSpc>
                <a:spcPct val="120000"/>
              </a:lnSpc>
            </a:pPr>
            <a:r>
              <a:rPr lang="cy-GB" dirty="0"/>
              <a:t>Rhoi cyfle i fyfyrwyr ystyried posibiliadau ar gyfer strwythurau ac ystyron addysgol hollol wahanol. Defnyddir llawer o’r gwaith a wnaed yn y ddwy flynedd flaenorol i ddatblygu safbwyntiau beirniadol ar addysg ac i archwilio ffyrdd eraill o gysyniadoli. </a:t>
            </a:r>
            <a:endParaRPr lang="en-GB" dirty="0"/>
          </a:p>
          <a:p>
            <a:pPr lvl="0">
              <a:lnSpc>
                <a:spcPct val="120000"/>
              </a:lnSpc>
            </a:pPr>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lnSpc>
                <a:spcPct val="120000"/>
              </a:lnSpc>
            </a:pPr>
            <a:r>
              <a:rPr lang="en-US" dirty="0"/>
              <a:t>Give students the opportunity to consider possibilities for radically different educational structures and meanings. It will make use of much of the work covered in the previous two years to develop critical perspectives on education and to explore alternative conceptualizations </a:t>
            </a:r>
            <a:endParaRPr lang="en-GB" dirty="0"/>
          </a:p>
          <a:p>
            <a:pPr lvl="0">
              <a:lnSpc>
                <a:spcPct val="120000"/>
              </a:lnSpc>
            </a:pPr>
            <a:r>
              <a:rPr lang="en-US" dirty="0"/>
              <a:t>Students will be encouraged to think critically and creatively and will have the chance to produce and defend their own educational innovations</a:t>
            </a:r>
            <a:endParaRPr lang="en-GB" dirty="0"/>
          </a:p>
          <a:p>
            <a:endParaRPr lang="en-GB" dirty="0"/>
          </a:p>
        </p:txBody>
      </p:sp>
    </p:spTree>
    <p:extLst>
      <p:ext uri="{BB962C8B-B14F-4D97-AF65-F5344CB8AC3E}">
        <p14:creationId xmlns:p14="http://schemas.microsoft.com/office/powerpoint/2010/main" val="3291110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sp>
        <p:nvSpPr>
          <p:cNvPr id="3" name="Content Placeholder 2"/>
          <p:cNvSpPr>
            <a:spLocks noGrp="1"/>
          </p:cNvSpPr>
          <p:nvPr>
            <p:ph sz="half" idx="1"/>
          </p:nvPr>
        </p:nvSpPr>
        <p:spPr>
          <a:xfrm>
            <a:off x="838200" y="3898899"/>
            <a:ext cx="5181600" cy="2278064"/>
          </a:xfrm>
        </p:spPr>
        <p:style>
          <a:lnRef idx="2">
            <a:schemeClr val="dk1"/>
          </a:lnRef>
          <a:fillRef idx="1">
            <a:schemeClr val="lt1"/>
          </a:fillRef>
          <a:effectRef idx="0">
            <a:schemeClr val="dk1"/>
          </a:effectRef>
          <a:fontRef idx="minor">
            <a:schemeClr val="dk1"/>
          </a:fontRef>
        </p:style>
        <p:txBody>
          <a:bodyPr/>
          <a:lstStyle/>
          <a:p>
            <a:r>
              <a:rPr lang="cy-GB" dirty="0"/>
              <a:t>Gynnig beirniadaeth eang o strwythurau addysgol traddodiadol (yn cynnwys addysg, cwricwlwm, asesu, 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6172200" y="3898899"/>
            <a:ext cx="5181600" cy="2278063"/>
          </a:xfrm>
        </p:spPr>
        <p:style>
          <a:lnRef idx="2">
            <a:schemeClr val="accent1"/>
          </a:lnRef>
          <a:fillRef idx="1">
            <a:schemeClr val="lt1"/>
          </a:fillRef>
          <a:effectRef idx="0">
            <a:schemeClr val="accent1"/>
          </a:effectRef>
          <a:fontRef idx="minor">
            <a:schemeClr val="dk1"/>
          </a:fontRef>
        </p:style>
        <p:txBody>
          <a:bodyPr/>
          <a:lstStyle/>
          <a:p>
            <a:r>
              <a:rPr lang="en-US" dirty="0"/>
              <a:t>Offer a broad critique of traditional educational structures (including schooling, curriculum, assessment, pedagogy</a:t>
            </a:r>
            <a:r>
              <a:rPr lang="en-US" dirty="0" smtClean="0"/>
              <a:t>).</a:t>
            </a:r>
            <a:endParaRPr lang="en-GB"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4767262" y="2051050"/>
            <a:ext cx="2505075" cy="1670050"/>
          </a:xfrm>
          <a:prstGeom prst="rect">
            <a:avLst/>
          </a:prstGeom>
        </p:spPr>
      </p:pic>
    </p:spTree>
    <p:extLst>
      <p:ext uri="{BB962C8B-B14F-4D97-AF65-F5344CB8AC3E}">
        <p14:creationId xmlns:p14="http://schemas.microsoft.com/office/powerpoint/2010/main" val="3108316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2441575"/>
          </a:xfrm>
        </p:spPr>
        <p:style>
          <a:lnRef idx="2">
            <a:schemeClr val="dk1"/>
          </a:lnRef>
          <a:fillRef idx="1">
            <a:schemeClr val="lt1"/>
          </a:fillRef>
          <a:effectRef idx="0">
            <a:schemeClr val="dk1"/>
          </a:effectRef>
          <a:fontRef idx="minor">
            <a:schemeClr val="dk1"/>
          </a:fontRef>
        </p:style>
        <p:txBody>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6172200" y="1825625"/>
            <a:ext cx="5181600" cy="2441575"/>
          </a:xfrm>
        </p:spPr>
        <p:style>
          <a:lnRef idx="2">
            <a:schemeClr val="accent1"/>
          </a:lnRef>
          <a:fillRef idx="1">
            <a:schemeClr val="lt1"/>
          </a:fillRef>
          <a:effectRef idx="0">
            <a:schemeClr val="accent1"/>
          </a:effectRef>
          <a:fontRef idx="minor">
            <a:schemeClr val="dk1"/>
          </a:fontRef>
        </p:style>
        <p:txBody>
          <a:bodyPr/>
          <a:lstStyle/>
          <a:p>
            <a:r>
              <a:rPr lang="en-US" dirty="0"/>
              <a:t>Demonstrate a critical awareness of  key radical theories, conceptualizations and visions of education (in particular critical pedagogy)</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298950" y="4597400"/>
            <a:ext cx="3238500" cy="2000250"/>
          </a:xfrm>
          <a:prstGeom prst="rect">
            <a:avLst/>
          </a:prstGeom>
        </p:spPr>
      </p:pic>
    </p:spTree>
    <p:extLst>
      <p:ext uri="{BB962C8B-B14F-4D97-AF65-F5344CB8AC3E}">
        <p14:creationId xmlns:p14="http://schemas.microsoft.com/office/powerpoint/2010/main" val="3680037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216399"/>
            <a:ext cx="5181600" cy="2400301"/>
          </a:xfrm>
        </p:spPr>
        <p:style>
          <a:lnRef idx="2">
            <a:schemeClr val="dk1"/>
          </a:lnRef>
          <a:fillRef idx="1">
            <a:schemeClr val="lt1"/>
          </a:fillRef>
          <a:effectRef idx="0">
            <a:schemeClr val="dk1"/>
          </a:effectRef>
          <a:fontRef idx="minor">
            <a:schemeClr val="dk1"/>
          </a:fontRef>
        </p:style>
        <p:txBody>
          <a:bodyPr>
            <a:normAutofit/>
          </a:bodyPr>
          <a:lstStyle/>
          <a:p>
            <a:r>
              <a:rPr lang="cy-GB" dirty="0"/>
              <a:t>Datblygu ymagweddau dychmygus ac arloesol ar addysg, cwricwlwm, asesu, 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6172200" y="4216398"/>
            <a:ext cx="5181600" cy="2400301"/>
          </a:xfrm>
        </p:spPr>
        <p:style>
          <a:lnRef idx="2">
            <a:schemeClr val="accent1"/>
          </a:lnRef>
          <a:fillRef idx="1">
            <a:schemeClr val="lt1"/>
          </a:fillRef>
          <a:effectRef idx="0">
            <a:schemeClr val="accent1"/>
          </a:effectRef>
          <a:fontRef idx="minor">
            <a:schemeClr val="dk1"/>
          </a:fontRef>
        </p:style>
        <p:txBody>
          <a:bodyPr>
            <a:normAutofit/>
          </a:bodyPr>
          <a:lstStyle/>
          <a:p>
            <a:r>
              <a:rPr lang="en-US" dirty="0"/>
              <a:t>Develop imaginative and innovative approaches to schooling, curriculum, assessment, the classroom and other learning and teaching materials</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410075" y="1898650"/>
            <a:ext cx="3219450" cy="2154750"/>
          </a:xfrm>
          <a:prstGeom prst="rect">
            <a:avLst/>
          </a:prstGeom>
        </p:spPr>
      </p:pic>
    </p:spTree>
    <p:extLst>
      <p:ext uri="{BB962C8B-B14F-4D97-AF65-F5344CB8AC3E}">
        <p14:creationId xmlns:p14="http://schemas.microsoft.com/office/powerpoint/2010/main" val="3084212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973263"/>
            <a:ext cx="5181600" cy="2344737"/>
          </a:xfrm>
        </p:spPr>
        <p:style>
          <a:lnRef idx="2">
            <a:schemeClr val="dk1"/>
          </a:lnRef>
          <a:fillRef idx="1">
            <a:schemeClr val="lt1"/>
          </a:fillRef>
          <a:effectRef idx="0">
            <a:schemeClr val="dk1"/>
          </a:effectRef>
          <a:fontRef idx="minor">
            <a:schemeClr val="dk1"/>
          </a:fontRef>
        </p:style>
        <p:txBody>
          <a:bodyPr>
            <a:normAutofit lnSpcReduction="10000"/>
          </a:bodyPr>
          <a:lstStyle/>
          <a:p>
            <a:r>
              <a:rPr lang="cy-GB" dirty="0"/>
              <a:t>Trefnu eu gwybodaeth a’r hyn y maent wedi’i ddysgu drwy ddefnyddio amrywiaeth o ffynonellau gwybodaeth, gan gynnwys TGCh, a chyflwyno’u gwaith ar y lefel briodol</a:t>
            </a:r>
            <a:endParaRPr lang="en-GB" dirty="0"/>
          </a:p>
          <a:p>
            <a:endParaRPr lang="en-GB" dirty="0"/>
          </a:p>
        </p:txBody>
      </p:sp>
      <p:sp>
        <p:nvSpPr>
          <p:cNvPr id="4" name="Content Placeholder 3"/>
          <p:cNvSpPr>
            <a:spLocks noGrp="1"/>
          </p:cNvSpPr>
          <p:nvPr>
            <p:ph sz="half" idx="2"/>
          </p:nvPr>
        </p:nvSpPr>
        <p:spPr>
          <a:xfrm>
            <a:off x="6172200" y="4508499"/>
            <a:ext cx="5181600" cy="2197101"/>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US" dirty="0"/>
              <a:t>Organize their knowledge and learning through the use of a range of information sources, including ICT and present their work at the appropriate level.</a:t>
            </a:r>
            <a:endParaRPr lang="en-GB" dirty="0"/>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7718425" y="2101056"/>
            <a:ext cx="2089150" cy="2089150"/>
          </a:xfrm>
          <a:prstGeom prst="rect">
            <a:avLst/>
          </a:prstGeom>
        </p:spPr>
      </p:pic>
      <p:pic>
        <p:nvPicPr>
          <p:cNvPr id="8" name="Picture 7"/>
          <p:cNvPicPr>
            <a:picLocks noChangeAspect="1"/>
          </p:cNvPicPr>
          <p:nvPr/>
        </p:nvPicPr>
        <p:blipFill>
          <a:blip r:embed="rId3"/>
          <a:stretch>
            <a:fillRect/>
          </a:stretch>
        </p:blipFill>
        <p:spPr>
          <a:xfrm>
            <a:off x="1663700" y="4603829"/>
            <a:ext cx="3027362" cy="2006439"/>
          </a:xfrm>
          <a:prstGeom prst="rect">
            <a:avLst/>
          </a:prstGeom>
        </p:spPr>
      </p:pic>
    </p:spTree>
    <p:extLst>
      <p:ext uri="{BB962C8B-B14F-4D97-AF65-F5344CB8AC3E}">
        <p14:creationId xmlns:p14="http://schemas.microsoft.com/office/powerpoint/2010/main" val="3538301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pPr algn="ctr"/>
            <a:r>
              <a:rPr lang="en-GB" dirty="0" smtClean="0"/>
              <a:t>Assignments</a:t>
            </a:r>
            <a:br>
              <a:rPr lang="en-GB" dirty="0" smtClean="0"/>
            </a:br>
            <a:r>
              <a:rPr lang="en-GB" i="1" dirty="0" err="1" smtClean="0">
                <a:solidFill>
                  <a:schemeClr val="accent1"/>
                </a:solidFill>
              </a:rPr>
              <a:t>Aseiniadau</a:t>
            </a:r>
            <a:r>
              <a:rPr lang="en-GB" i="1" dirty="0" smtClean="0">
                <a:solidFill>
                  <a:schemeClr val="accent1"/>
                </a:solidFill>
              </a:rPr>
              <a:t> </a:t>
            </a:r>
            <a:endParaRPr lang="en-GB" i="1" dirty="0">
              <a:solidFill>
                <a:schemeClr val="accent1"/>
              </a:solidFill>
            </a:endParaRPr>
          </a:p>
        </p:txBody>
      </p:sp>
      <p:sp>
        <p:nvSpPr>
          <p:cNvPr id="4" name="Content Placeholder 3"/>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a:bodyPr>
          <a:lstStyle/>
          <a:p>
            <a:r>
              <a:rPr lang="en-GB" dirty="0" err="1" smtClean="0"/>
              <a:t>Aseiniad</a:t>
            </a:r>
            <a:r>
              <a:rPr lang="en-GB" dirty="0" smtClean="0"/>
              <a:t> - 100</a:t>
            </a:r>
            <a:r>
              <a:rPr lang="en-GB" dirty="0"/>
              <a:t>% </a:t>
            </a:r>
          </a:p>
          <a:p>
            <a:r>
              <a:rPr lang="en-GB" dirty="0" smtClean="0"/>
              <a:t> </a:t>
            </a:r>
            <a:r>
              <a:rPr lang="en-GB" dirty="0"/>
              <a:t>5,000 o </a:t>
            </a:r>
            <a:r>
              <a:rPr lang="en-GB" dirty="0" err="1"/>
              <a:t>eiriau</a:t>
            </a:r>
            <a:r>
              <a:rPr lang="en-GB" dirty="0"/>
              <a:t> </a:t>
            </a:r>
            <a:r>
              <a:rPr lang="en-GB" dirty="0" smtClean="0"/>
              <a:t>(+/- 10%)</a:t>
            </a:r>
          </a:p>
          <a:p>
            <a:pPr marL="0" indent="0">
              <a:buNone/>
            </a:pPr>
            <a:endParaRPr lang="en-GB" dirty="0" smtClean="0"/>
          </a:p>
          <a:p>
            <a:pPr marL="0" indent="0">
              <a:buNone/>
            </a:pPr>
            <a:r>
              <a:rPr lang="en-GB" dirty="0" err="1" smtClean="0"/>
              <a:t>Paratowch</a:t>
            </a:r>
            <a:r>
              <a:rPr lang="en-GB" dirty="0" smtClean="0"/>
              <a:t> </a:t>
            </a:r>
            <a:r>
              <a:rPr lang="en-GB" dirty="0" err="1" smtClean="0"/>
              <a:t>brosbectws</a:t>
            </a:r>
            <a:r>
              <a:rPr lang="en-GB" dirty="0" smtClean="0"/>
              <a:t> </a:t>
            </a:r>
            <a:r>
              <a:rPr lang="en-GB" dirty="0" err="1" smtClean="0"/>
              <a:t>ar</a:t>
            </a:r>
            <a:r>
              <a:rPr lang="en-GB" dirty="0" smtClean="0"/>
              <a:t> </a:t>
            </a:r>
            <a:r>
              <a:rPr lang="en-GB" dirty="0" err="1" smtClean="0"/>
              <a:t>gyfer</a:t>
            </a:r>
            <a:r>
              <a:rPr lang="en-GB" dirty="0" smtClean="0"/>
              <a:t> </a:t>
            </a:r>
            <a:r>
              <a:rPr lang="en-GB" dirty="0" err="1" smtClean="0"/>
              <a:t>ysgol</a:t>
            </a:r>
            <a:r>
              <a:rPr lang="en-GB" dirty="0" smtClean="0"/>
              <a:t> radical</a:t>
            </a:r>
          </a:p>
          <a:p>
            <a:pPr marL="0" indent="0">
              <a:buNone/>
            </a:pPr>
            <a:endParaRPr lang="en-GB" dirty="0" smtClean="0"/>
          </a:p>
          <a:p>
            <a:r>
              <a:rPr lang="en-GB" b="1" dirty="0" err="1" smtClean="0"/>
              <a:t>Cyflwyno</a:t>
            </a:r>
            <a:r>
              <a:rPr lang="en-GB" b="1" dirty="0" smtClean="0"/>
              <a:t> </a:t>
            </a:r>
            <a:r>
              <a:rPr lang="en-GB" b="1" dirty="0" err="1" smtClean="0"/>
              <a:t>erbyn</a:t>
            </a:r>
            <a:r>
              <a:rPr lang="en-GB" b="1" dirty="0" smtClean="0"/>
              <a:t> </a:t>
            </a:r>
            <a:r>
              <a:rPr lang="en-GB" b="1" dirty="0">
                <a:solidFill>
                  <a:srgbClr val="FF0000"/>
                </a:solidFill>
              </a:rPr>
              <a:t>27/3/20</a:t>
            </a:r>
            <a:endParaRPr lang="en-GB" dirty="0">
              <a:solidFill>
                <a:srgbClr val="FF0000"/>
              </a:solidFill>
            </a:endParaRPr>
          </a:p>
          <a:p>
            <a:pPr marL="0" indent="0">
              <a:buNone/>
            </a:pPr>
            <a:endParaRPr lang="en-GB" dirty="0"/>
          </a:p>
        </p:txBody>
      </p:sp>
      <p:sp>
        <p:nvSpPr>
          <p:cNvPr id="5" name="Content Placeholder 4"/>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t>Assignment - 100% </a:t>
            </a:r>
            <a:endParaRPr lang="en-GB" dirty="0"/>
          </a:p>
          <a:p>
            <a:r>
              <a:rPr lang="en-GB" dirty="0" smtClean="0"/>
              <a:t>Coursework</a:t>
            </a:r>
          </a:p>
          <a:p>
            <a:r>
              <a:rPr lang="en-GB" dirty="0" smtClean="0"/>
              <a:t> </a:t>
            </a:r>
            <a:r>
              <a:rPr lang="en-GB" dirty="0"/>
              <a:t>5,000 words (+/- </a:t>
            </a:r>
            <a:r>
              <a:rPr lang="en-GB" dirty="0" smtClean="0"/>
              <a:t>10%)</a:t>
            </a:r>
          </a:p>
          <a:p>
            <a:pPr marL="0" indent="0">
              <a:buNone/>
            </a:pPr>
            <a:endParaRPr lang="en-GB" dirty="0" smtClean="0"/>
          </a:p>
          <a:p>
            <a:pPr marL="0" indent="0">
              <a:buNone/>
            </a:pPr>
            <a:r>
              <a:rPr lang="en-GB" dirty="0"/>
              <a:t>Prepare a prospectus for a radical school</a:t>
            </a:r>
            <a:r>
              <a:rPr lang="en-GB" dirty="0" smtClean="0"/>
              <a:t>.</a:t>
            </a:r>
            <a:endParaRPr lang="en-GB" dirty="0"/>
          </a:p>
          <a:p>
            <a:pPr marL="0" indent="0">
              <a:buNone/>
            </a:pPr>
            <a:endParaRPr lang="en-GB" dirty="0" smtClean="0"/>
          </a:p>
          <a:p>
            <a:r>
              <a:rPr lang="en-GB" b="1" dirty="0" smtClean="0"/>
              <a:t>Submission by </a:t>
            </a:r>
            <a:r>
              <a:rPr lang="en-GB" b="1" dirty="0" smtClean="0">
                <a:solidFill>
                  <a:srgbClr val="FF0000"/>
                </a:solidFill>
              </a:rPr>
              <a:t>27/3/20</a:t>
            </a:r>
            <a:endParaRPr lang="en-GB" dirty="0">
              <a:solidFill>
                <a:srgbClr val="FF0000"/>
              </a:solidFill>
            </a:endParaRPr>
          </a:p>
        </p:txBody>
      </p:sp>
    </p:spTree>
    <p:extLst>
      <p:ext uri="{BB962C8B-B14F-4D97-AF65-F5344CB8AC3E}">
        <p14:creationId xmlns:p14="http://schemas.microsoft.com/office/powerpoint/2010/main" val="3927844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Ysgolion </a:t>
            </a:r>
            <a:r>
              <a:rPr lang="cy-GB" dirty="0" err="1" smtClean="0"/>
              <a:t>Steiner</a:t>
            </a:r>
            <a:r>
              <a:rPr lang="cy-GB" dirty="0" smtClean="0"/>
              <a:t> </a:t>
            </a:r>
            <a:r>
              <a:rPr lang="cy-GB" dirty="0" err="1" smtClean="0"/>
              <a:t>Waldorf</a:t>
            </a:r>
            <a:r>
              <a:rPr lang="cy-GB" dirty="0" smtClean="0"/>
              <a:t/>
            </a:r>
            <a:br>
              <a:rPr lang="cy-GB" dirty="0" smtClean="0"/>
            </a:br>
            <a:r>
              <a:rPr lang="cy-GB" dirty="0" err="1" smtClean="0">
                <a:hlinkClick r:id="rId2"/>
              </a:rPr>
              <a:t>Steiner</a:t>
            </a:r>
            <a:r>
              <a:rPr lang="cy-GB" dirty="0" smtClean="0"/>
              <a:t> </a:t>
            </a:r>
            <a:r>
              <a:rPr lang="cy-GB" dirty="0" err="1" smtClean="0"/>
              <a:t>Waldorf</a:t>
            </a:r>
            <a:r>
              <a:rPr lang="cy-GB" dirty="0" smtClean="0"/>
              <a:t> </a:t>
            </a:r>
            <a:r>
              <a:rPr lang="cy-GB" dirty="0" err="1" smtClean="0"/>
              <a:t>Schools</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Wedi selio ar syniadau </a:t>
            </a:r>
            <a:r>
              <a:rPr lang="cy-GB" dirty="0" err="1" smtClean="0"/>
              <a:t>Rudolf</a:t>
            </a:r>
            <a:r>
              <a:rPr lang="cy-GB" dirty="0" smtClean="0"/>
              <a:t> </a:t>
            </a:r>
            <a:r>
              <a:rPr lang="cy-GB" dirty="0" err="1" smtClean="0"/>
              <a:t>Steiner</a:t>
            </a:r>
            <a:r>
              <a:rPr lang="cy-GB" dirty="0" smtClean="0"/>
              <a:t> (1861 – 1925);</a:t>
            </a:r>
          </a:p>
          <a:p>
            <a:r>
              <a:rPr lang="cy-GB" dirty="0" smtClean="0"/>
              <a:t>Mae’r cwricwlwm wedi cynllunio o gwmpas y syniad bod plant yn datblygu yn gorfforol, emosiynol ac yn ddeallusol;</a:t>
            </a:r>
          </a:p>
          <a:p>
            <a:r>
              <a:rPr lang="cy-GB" dirty="0" smtClean="0"/>
              <a:t>Ffocws cryf ar gysylltiad ysbrydol </a:t>
            </a:r>
            <a:r>
              <a:rPr lang="cy-GB" dirty="0"/>
              <a:t>(‘</a:t>
            </a:r>
            <a:r>
              <a:rPr lang="cy-GB" dirty="0" err="1"/>
              <a:t>conscious</a:t>
            </a:r>
            <a:r>
              <a:rPr lang="cy-GB" dirty="0"/>
              <a:t> Christian </a:t>
            </a:r>
            <a:r>
              <a:rPr lang="cy-GB" dirty="0" err="1"/>
              <a:t>impulse</a:t>
            </a:r>
            <a:r>
              <a:rPr lang="cy-GB" dirty="0"/>
              <a:t>’)</a:t>
            </a:r>
          </a:p>
          <a:p>
            <a:r>
              <a:rPr lang="cy-GB" dirty="0" smtClean="0"/>
              <a:t>Mae plant yn dysgu darllen o 7 </a:t>
            </a:r>
            <a:r>
              <a:rPr lang="cy-GB" dirty="0" err="1" smtClean="0"/>
              <a:t>mlywdd</a:t>
            </a:r>
            <a:r>
              <a:rPr lang="cy-GB" dirty="0" smtClean="0"/>
              <a:t> oed ac yn gallu dewis chwarae neu cymryd rhan mewn gweithgareddau;</a:t>
            </a:r>
          </a:p>
          <a:p>
            <a:r>
              <a:rPr lang="cy-GB" dirty="0" smtClean="0"/>
              <a:t>Ffocws ar ganu, symud a cherddoriaeth;</a:t>
            </a:r>
          </a:p>
          <a:p>
            <a:r>
              <a:rPr lang="cy-GB" dirty="0" smtClean="0"/>
              <a:t>Dull holistig sy’n canolbwyntio ar anghenion y plant ac nid dysgu gwybodaeth.</a:t>
            </a:r>
            <a:endParaRPr lang="en-GB" dirty="0"/>
          </a:p>
        </p:txBody>
      </p:sp>
      <p:sp>
        <p:nvSpPr>
          <p:cNvPr id="4" name="Content Placeholder 3"/>
          <p:cNvSpPr>
            <a:spLocks noGrp="1"/>
          </p:cNvSpPr>
          <p:nvPr>
            <p:ph sz="half" idx="2"/>
          </p:nvPr>
        </p:nvSpPr>
        <p:spPr/>
        <p:txBody>
          <a:bodyPr>
            <a:normAutofit fontScale="77500" lnSpcReduction="20000"/>
          </a:bodyPr>
          <a:lstStyle/>
          <a:p>
            <a:r>
              <a:rPr lang="cy-GB" dirty="0" err="1" smtClean="0"/>
              <a:t>Based</a:t>
            </a:r>
            <a:r>
              <a:rPr lang="cy-GB" dirty="0" smtClean="0"/>
              <a:t> </a:t>
            </a:r>
            <a:r>
              <a:rPr lang="cy-GB" dirty="0" err="1" smtClean="0"/>
              <a:t>on</a:t>
            </a:r>
            <a:r>
              <a:rPr lang="cy-GB" dirty="0" smtClean="0"/>
              <a:t> the </a:t>
            </a:r>
            <a:r>
              <a:rPr lang="cy-GB" dirty="0" err="1" smtClean="0"/>
              <a:t>ideas</a:t>
            </a:r>
            <a:r>
              <a:rPr lang="cy-GB" dirty="0" smtClean="0"/>
              <a:t> of </a:t>
            </a:r>
            <a:r>
              <a:rPr lang="cy-GB" dirty="0" err="1" smtClean="0"/>
              <a:t>Rudolf</a:t>
            </a:r>
            <a:r>
              <a:rPr lang="cy-GB" dirty="0" smtClean="0"/>
              <a:t> </a:t>
            </a:r>
            <a:r>
              <a:rPr lang="cy-GB" dirty="0" err="1" smtClean="0"/>
              <a:t>Steiner</a:t>
            </a:r>
            <a:r>
              <a:rPr lang="cy-GB" dirty="0" smtClean="0"/>
              <a:t> (1861 – 1925)</a:t>
            </a:r>
          </a:p>
          <a:p>
            <a:r>
              <a:rPr lang="cy-GB" dirty="0" err="1" smtClean="0"/>
              <a:t>Curriculum</a:t>
            </a:r>
            <a:r>
              <a:rPr lang="cy-GB" dirty="0" smtClean="0"/>
              <a:t> is </a:t>
            </a:r>
            <a:r>
              <a:rPr lang="cy-GB" dirty="0" err="1" smtClean="0"/>
              <a:t>designed</a:t>
            </a:r>
            <a:r>
              <a:rPr lang="cy-GB" dirty="0" smtClean="0"/>
              <a:t> </a:t>
            </a:r>
            <a:r>
              <a:rPr lang="cy-GB" dirty="0" err="1" smtClean="0"/>
              <a:t>around</a:t>
            </a:r>
            <a:r>
              <a:rPr lang="cy-GB" dirty="0" smtClean="0"/>
              <a:t> the </a:t>
            </a:r>
            <a:r>
              <a:rPr lang="cy-GB" dirty="0" err="1" smtClean="0"/>
              <a:t>idea</a:t>
            </a:r>
            <a:r>
              <a:rPr lang="cy-GB" dirty="0" smtClean="0"/>
              <a:t> </a:t>
            </a:r>
            <a:r>
              <a:rPr lang="cy-GB" dirty="0" err="1" smtClean="0"/>
              <a:t>that</a:t>
            </a:r>
            <a:r>
              <a:rPr lang="cy-GB" dirty="0" smtClean="0"/>
              <a:t> </a:t>
            </a:r>
            <a:r>
              <a:rPr lang="cy-GB" dirty="0" err="1" smtClean="0"/>
              <a:t>children’s</a:t>
            </a:r>
            <a:r>
              <a:rPr lang="cy-GB" dirty="0" smtClean="0"/>
              <a:t> </a:t>
            </a:r>
            <a:r>
              <a:rPr lang="cy-GB" dirty="0" err="1" smtClean="0"/>
              <a:t>physical</a:t>
            </a:r>
            <a:r>
              <a:rPr lang="cy-GB" dirty="0" smtClean="0"/>
              <a:t>, </a:t>
            </a:r>
            <a:r>
              <a:rPr lang="cy-GB" dirty="0" err="1" smtClean="0"/>
              <a:t>emotional</a:t>
            </a:r>
            <a:r>
              <a:rPr lang="cy-GB" dirty="0" smtClean="0"/>
              <a:t> </a:t>
            </a:r>
            <a:r>
              <a:rPr lang="cy-GB" dirty="0" err="1" smtClean="0"/>
              <a:t>and</a:t>
            </a:r>
            <a:r>
              <a:rPr lang="cy-GB" dirty="0" smtClean="0"/>
              <a:t> </a:t>
            </a:r>
            <a:r>
              <a:rPr lang="cy-GB" dirty="0" err="1" smtClean="0"/>
              <a:t>intellectual</a:t>
            </a:r>
            <a:r>
              <a:rPr lang="cy-GB" dirty="0" smtClean="0"/>
              <a:t> </a:t>
            </a:r>
            <a:r>
              <a:rPr lang="cy-GB" dirty="0" err="1" smtClean="0"/>
              <a:t>development</a:t>
            </a:r>
            <a:r>
              <a:rPr lang="cy-GB" dirty="0" smtClean="0"/>
              <a:t> </a:t>
            </a:r>
            <a:r>
              <a:rPr lang="cy-GB" dirty="0" err="1" smtClean="0"/>
              <a:t>follow</a:t>
            </a:r>
            <a:r>
              <a:rPr lang="cy-GB" dirty="0" smtClean="0"/>
              <a:t> a set </a:t>
            </a:r>
            <a:r>
              <a:rPr lang="cy-GB" dirty="0" err="1" smtClean="0"/>
              <a:t>sequence</a:t>
            </a:r>
            <a:r>
              <a:rPr lang="cy-GB" dirty="0" smtClean="0"/>
              <a:t>;</a:t>
            </a:r>
          </a:p>
          <a:p>
            <a:r>
              <a:rPr lang="cy-GB" dirty="0" err="1" smtClean="0"/>
              <a:t>Strong</a:t>
            </a:r>
            <a:r>
              <a:rPr lang="cy-GB" dirty="0" smtClean="0"/>
              <a:t> </a:t>
            </a:r>
            <a:r>
              <a:rPr lang="cy-GB" dirty="0" err="1" smtClean="0"/>
              <a:t>focus</a:t>
            </a:r>
            <a:r>
              <a:rPr lang="cy-GB" dirty="0" smtClean="0"/>
              <a:t> </a:t>
            </a:r>
            <a:r>
              <a:rPr lang="cy-GB" dirty="0" err="1" smtClean="0"/>
              <a:t>on</a:t>
            </a:r>
            <a:r>
              <a:rPr lang="cy-GB" dirty="0" smtClean="0"/>
              <a:t> a </a:t>
            </a:r>
            <a:r>
              <a:rPr lang="cy-GB" dirty="0" err="1" smtClean="0"/>
              <a:t>spiritual</a:t>
            </a:r>
            <a:r>
              <a:rPr lang="cy-GB" dirty="0" smtClean="0"/>
              <a:t> </a:t>
            </a:r>
            <a:r>
              <a:rPr lang="cy-GB" dirty="0" err="1" smtClean="0"/>
              <a:t>connection</a:t>
            </a:r>
            <a:r>
              <a:rPr lang="cy-GB" dirty="0" smtClean="0"/>
              <a:t> (‘</a:t>
            </a:r>
            <a:r>
              <a:rPr lang="cy-GB" dirty="0" err="1" smtClean="0"/>
              <a:t>conscious</a:t>
            </a:r>
            <a:r>
              <a:rPr lang="cy-GB" dirty="0" smtClean="0"/>
              <a:t> Christian </a:t>
            </a:r>
            <a:r>
              <a:rPr lang="cy-GB" dirty="0" err="1" smtClean="0"/>
              <a:t>impulse</a:t>
            </a:r>
            <a:r>
              <a:rPr lang="cy-GB" dirty="0" smtClean="0"/>
              <a:t>’)</a:t>
            </a:r>
          </a:p>
          <a:p>
            <a:r>
              <a:rPr lang="cy-GB" dirty="0" err="1" smtClean="0"/>
              <a:t>Pupils</a:t>
            </a:r>
            <a:r>
              <a:rPr lang="cy-GB" dirty="0" smtClean="0"/>
              <a:t> </a:t>
            </a:r>
            <a:r>
              <a:rPr lang="cy-GB" dirty="0" err="1" smtClean="0"/>
              <a:t>learn</a:t>
            </a:r>
            <a:r>
              <a:rPr lang="cy-GB" dirty="0" smtClean="0"/>
              <a:t> to </a:t>
            </a:r>
            <a:r>
              <a:rPr lang="cy-GB" dirty="0" err="1" smtClean="0"/>
              <a:t>read</a:t>
            </a:r>
            <a:r>
              <a:rPr lang="cy-GB" dirty="0" smtClean="0"/>
              <a:t> </a:t>
            </a:r>
            <a:r>
              <a:rPr lang="cy-GB" dirty="0" err="1" smtClean="0"/>
              <a:t>when</a:t>
            </a:r>
            <a:r>
              <a:rPr lang="cy-GB" dirty="0" smtClean="0"/>
              <a:t> </a:t>
            </a:r>
            <a:r>
              <a:rPr lang="cy-GB" dirty="0" err="1" smtClean="0"/>
              <a:t>they</a:t>
            </a:r>
            <a:r>
              <a:rPr lang="cy-GB" dirty="0" smtClean="0"/>
              <a:t> </a:t>
            </a:r>
            <a:r>
              <a:rPr lang="cy-GB" dirty="0" err="1" smtClean="0"/>
              <a:t>are</a:t>
            </a:r>
            <a:r>
              <a:rPr lang="cy-GB" dirty="0" smtClean="0"/>
              <a:t> </a:t>
            </a:r>
            <a:r>
              <a:rPr lang="cy-GB" dirty="0" err="1" smtClean="0"/>
              <a:t>seven</a:t>
            </a:r>
            <a:r>
              <a:rPr lang="cy-GB" dirty="0" smtClean="0"/>
              <a:t> </a:t>
            </a:r>
            <a:r>
              <a:rPr lang="cy-GB" dirty="0" err="1" smtClean="0"/>
              <a:t>and</a:t>
            </a:r>
            <a:r>
              <a:rPr lang="cy-GB" dirty="0" smtClean="0"/>
              <a:t> can </a:t>
            </a:r>
            <a:r>
              <a:rPr lang="cy-GB" dirty="0" err="1" smtClean="0"/>
              <a:t>choose</a:t>
            </a:r>
            <a:r>
              <a:rPr lang="cy-GB" dirty="0" smtClean="0"/>
              <a:t> to </a:t>
            </a:r>
            <a:r>
              <a:rPr lang="cy-GB" dirty="0" err="1" smtClean="0"/>
              <a:t>play</a:t>
            </a:r>
            <a:r>
              <a:rPr lang="cy-GB" dirty="0" smtClean="0"/>
              <a:t> or </a:t>
            </a:r>
            <a:r>
              <a:rPr lang="cy-GB" dirty="0" err="1" smtClean="0"/>
              <a:t>join</a:t>
            </a:r>
            <a:r>
              <a:rPr lang="cy-GB" dirty="0" smtClean="0"/>
              <a:t> </a:t>
            </a:r>
            <a:r>
              <a:rPr lang="cy-GB" dirty="0" err="1" smtClean="0"/>
              <a:t>in</a:t>
            </a:r>
            <a:r>
              <a:rPr lang="cy-GB" dirty="0" smtClean="0"/>
              <a:t> </a:t>
            </a:r>
            <a:r>
              <a:rPr lang="cy-GB" dirty="0" err="1" smtClean="0"/>
              <a:t>with</a:t>
            </a:r>
            <a:r>
              <a:rPr lang="cy-GB" dirty="0" smtClean="0"/>
              <a:t> </a:t>
            </a:r>
            <a:r>
              <a:rPr lang="cy-GB" dirty="0" err="1" smtClean="0"/>
              <a:t>adult</a:t>
            </a:r>
            <a:r>
              <a:rPr lang="cy-GB" dirty="0" smtClean="0"/>
              <a:t>-led </a:t>
            </a:r>
            <a:r>
              <a:rPr lang="cy-GB" dirty="0" err="1" smtClean="0"/>
              <a:t>activities</a:t>
            </a:r>
            <a:r>
              <a:rPr lang="cy-GB" dirty="0" smtClean="0"/>
              <a:t>;</a:t>
            </a:r>
          </a:p>
          <a:p>
            <a:r>
              <a:rPr lang="cy-GB" dirty="0" err="1" smtClean="0"/>
              <a:t>Focus</a:t>
            </a:r>
            <a:r>
              <a:rPr lang="cy-GB" dirty="0" smtClean="0"/>
              <a:t> </a:t>
            </a:r>
            <a:r>
              <a:rPr lang="cy-GB" dirty="0" err="1" smtClean="0"/>
              <a:t>on</a:t>
            </a:r>
            <a:r>
              <a:rPr lang="cy-GB" dirty="0" smtClean="0"/>
              <a:t> </a:t>
            </a:r>
            <a:r>
              <a:rPr lang="cy-GB" dirty="0" err="1" smtClean="0"/>
              <a:t>singing</a:t>
            </a:r>
            <a:r>
              <a:rPr lang="cy-GB" dirty="0" smtClean="0"/>
              <a:t>, </a:t>
            </a:r>
            <a:r>
              <a:rPr lang="cy-GB" dirty="0" err="1" smtClean="0"/>
              <a:t>movement</a:t>
            </a:r>
            <a:r>
              <a:rPr lang="cy-GB" dirty="0" smtClean="0"/>
              <a:t> </a:t>
            </a:r>
            <a:r>
              <a:rPr lang="cy-GB" dirty="0" err="1" smtClean="0"/>
              <a:t>and</a:t>
            </a:r>
            <a:r>
              <a:rPr lang="cy-GB" dirty="0" smtClean="0"/>
              <a:t> </a:t>
            </a:r>
            <a:r>
              <a:rPr lang="cy-GB" dirty="0" err="1" smtClean="0"/>
              <a:t>music</a:t>
            </a:r>
            <a:r>
              <a:rPr lang="cy-GB" dirty="0" smtClean="0"/>
              <a:t>;</a:t>
            </a:r>
          </a:p>
          <a:p>
            <a:r>
              <a:rPr lang="cy-GB" dirty="0" err="1" smtClean="0"/>
              <a:t>Holistic</a:t>
            </a:r>
            <a:r>
              <a:rPr lang="cy-GB" dirty="0" smtClean="0"/>
              <a:t> </a:t>
            </a:r>
            <a:r>
              <a:rPr lang="cy-GB" dirty="0" err="1" smtClean="0"/>
              <a:t>approach</a:t>
            </a:r>
            <a:r>
              <a:rPr lang="cy-GB" dirty="0" smtClean="0"/>
              <a:t> </a:t>
            </a:r>
            <a:r>
              <a:rPr lang="cy-GB" dirty="0" err="1" smtClean="0"/>
              <a:t>which</a:t>
            </a:r>
            <a:r>
              <a:rPr lang="cy-GB" dirty="0" smtClean="0"/>
              <a:t> </a:t>
            </a:r>
            <a:r>
              <a:rPr lang="cy-GB" dirty="0" err="1" smtClean="0"/>
              <a:t>focuses</a:t>
            </a:r>
            <a:r>
              <a:rPr lang="cy-GB" dirty="0" smtClean="0"/>
              <a:t> </a:t>
            </a:r>
            <a:r>
              <a:rPr lang="cy-GB" dirty="0" err="1" smtClean="0"/>
              <a:t>on</a:t>
            </a:r>
            <a:r>
              <a:rPr lang="cy-GB" dirty="0" smtClean="0"/>
              <a:t> </a:t>
            </a:r>
            <a:r>
              <a:rPr lang="cy-GB" dirty="0" err="1" smtClean="0"/>
              <a:t>child’s</a:t>
            </a:r>
            <a:r>
              <a:rPr lang="cy-GB" dirty="0" smtClean="0"/>
              <a:t> </a:t>
            </a:r>
            <a:r>
              <a:rPr lang="cy-GB" dirty="0" err="1" smtClean="0"/>
              <a:t>needs</a:t>
            </a:r>
            <a:r>
              <a:rPr lang="cy-GB" dirty="0" smtClean="0"/>
              <a:t> rather than ‘</a:t>
            </a:r>
            <a:r>
              <a:rPr lang="cy-GB" dirty="0" err="1" smtClean="0"/>
              <a:t>delivering</a:t>
            </a:r>
            <a:r>
              <a:rPr lang="cy-GB" dirty="0" smtClean="0"/>
              <a:t> </a:t>
            </a:r>
            <a:r>
              <a:rPr lang="cy-GB" dirty="0" err="1" smtClean="0"/>
              <a:t>information</a:t>
            </a:r>
            <a:r>
              <a:rPr lang="cy-GB" dirty="0" smtClean="0"/>
              <a:t>’</a:t>
            </a:r>
            <a:endParaRPr lang="en-GB" dirty="0"/>
          </a:p>
        </p:txBody>
      </p:sp>
    </p:spTree>
    <p:extLst>
      <p:ext uri="{BB962C8B-B14F-4D97-AF65-F5344CB8AC3E}">
        <p14:creationId xmlns:p14="http://schemas.microsoft.com/office/powerpoint/2010/main" val="2014582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Y Ddadl </a:t>
            </a:r>
            <a:r>
              <a:rPr lang="cy-GB" dirty="0" err="1" smtClean="0"/>
              <a:t>Steiner</a:t>
            </a:r>
            <a:r>
              <a:rPr lang="cy-GB" dirty="0" smtClean="0"/>
              <a:t> (a’r Symudiad Ysgol Rydd)</a:t>
            </a:r>
            <a:br>
              <a:rPr lang="cy-GB" dirty="0" smtClean="0"/>
            </a:br>
            <a:r>
              <a:rPr lang="cy-GB" dirty="0" smtClean="0"/>
              <a:t>The </a:t>
            </a:r>
            <a:r>
              <a:rPr lang="cy-GB" dirty="0" err="1" smtClean="0"/>
              <a:t>Steiner</a:t>
            </a:r>
            <a:r>
              <a:rPr lang="cy-GB" dirty="0" smtClean="0"/>
              <a:t> </a:t>
            </a:r>
            <a:r>
              <a:rPr lang="cy-GB" dirty="0" err="1" smtClean="0"/>
              <a:t>Debate</a:t>
            </a:r>
            <a:r>
              <a:rPr lang="cy-GB" dirty="0" smtClean="0"/>
              <a:t> (</a:t>
            </a:r>
            <a:r>
              <a:rPr lang="cy-GB" dirty="0" err="1" smtClean="0"/>
              <a:t>and</a:t>
            </a:r>
            <a:r>
              <a:rPr lang="cy-GB" dirty="0" smtClean="0"/>
              <a:t> the </a:t>
            </a:r>
            <a:r>
              <a:rPr lang="cy-GB" dirty="0" err="1" smtClean="0"/>
              <a:t>Free</a:t>
            </a:r>
            <a:r>
              <a:rPr lang="cy-GB" dirty="0" smtClean="0"/>
              <a:t> School </a:t>
            </a:r>
            <a:r>
              <a:rPr lang="cy-GB" dirty="0" err="1" smtClean="0"/>
              <a:t>Movement</a:t>
            </a:r>
            <a:r>
              <a:rPr lang="cy-GB" dirty="0" smtClean="0"/>
              <a:t>)</a:t>
            </a:r>
            <a:endParaRPr lang="en-GB" dirty="0"/>
          </a:p>
        </p:txBody>
      </p:sp>
      <p:sp>
        <p:nvSpPr>
          <p:cNvPr id="3" name="Content Placeholder 2"/>
          <p:cNvSpPr>
            <a:spLocks noGrp="1"/>
          </p:cNvSpPr>
          <p:nvPr>
            <p:ph sz="half" idx="1"/>
          </p:nvPr>
        </p:nvSpPr>
        <p:spPr>
          <a:xfrm>
            <a:off x="838200" y="1825625"/>
            <a:ext cx="5181600" cy="1585790"/>
          </a:xfrm>
        </p:spPr>
        <p:txBody>
          <a:bodyPr/>
          <a:lstStyle/>
          <a:p>
            <a:r>
              <a:rPr lang="cy-GB" dirty="0" smtClean="0"/>
              <a:t>Gwyliwch yr adroddiad BBC ar Addysg </a:t>
            </a:r>
            <a:r>
              <a:rPr lang="cy-GB" dirty="0" err="1" smtClean="0"/>
              <a:t>Steiner</a:t>
            </a:r>
            <a:r>
              <a:rPr lang="cy-GB" dirty="0" smtClean="0"/>
              <a:t>. </a:t>
            </a:r>
            <a:r>
              <a:rPr lang="cy-GB" dirty="0" err="1" smtClean="0"/>
              <a:t>Copiwch</a:t>
            </a:r>
            <a:r>
              <a:rPr lang="cy-GB" dirty="0" smtClean="0"/>
              <a:t> a chwblhewch y tabl isod:</a:t>
            </a:r>
          </a:p>
          <a:p>
            <a:endParaRPr lang="en-GB" dirty="0"/>
          </a:p>
        </p:txBody>
      </p:sp>
      <p:sp>
        <p:nvSpPr>
          <p:cNvPr id="4" name="Content Placeholder 3"/>
          <p:cNvSpPr>
            <a:spLocks noGrp="1"/>
          </p:cNvSpPr>
          <p:nvPr>
            <p:ph sz="half" idx="2"/>
          </p:nvPr>
        </p:nvSpPr>
        <p:spPr>
          <a:xfrm>
            <a:off x="6172200" y="1825625"/>
            <a:ext cx="5181600" cy="1494350"/>
          </a:xfrm>
        </p:spPr>
        <p:txBody>
          <a:bodyPr/>
          <a:lstStyle/>
          <a:p>
            <a:r>
              <a:rPr lang="cy-GB" dirty="0" err="1" smtClean="0"/>
              <a:t>Watch</a:t>
            </a:r>
            <a:r>
              <a:rPr lang="cy-GB" dirty="0" smtClean="0"/>
              <a:t> </a:t>
            </a:r>
            <a:r>
              <a:rPr lang="cy-GB" dirty="0" err="1" smtClean="0">
                <a:hlinkClick r:id="rId2"/>
              </a:rPr>
              <a:t>this</a:t>
            </a:r>
            <a:r>
              <a:rPr lang="cy-GB" dirty="0" smtClean="0">
                <a:hlinkClick r:id="rId2"/>
              </a:rPr>
              <a:t> </a:t>
            </a:r>
            <a:r>
              <a:rPr lang="cy-GB" dirty="0" smtClean="0"/>
              <a:t>BBC </a:t>
            </a:r>
            <a:r>
              <a:rPr lang="cy-GB" dirty="0" err="1" smtClean="0"/>
              <a:t>report</a:t>
            </a:r>
            <a:r>
              <a:rPr lang="cy-GB" dirty="0" smtClean="0"/>
              <a:t> </a:t>
            </a:r>
            <a:r>
              <a:rPr lang="cy-GB" dirty="0" err="1" smtClean="0"/>
              <a:t>on</a:t>
            </a:r>
            <a:r>
              <a:rPr lang="cy-GB" dirty="0" smtClean="0"/>
              <a:t> </a:t>
            </a:r>
            <a:r>
              <a:rPr lang="cy-GB" dirty="0" err="1" smtClean="0"/>
              <a:t>Steiner</a:t>
            </a:r>
            <a:r>
              <a:rPr lang="cy-GB" dirty="0" smtClean="0"/>
              <a:t> </a:t>
            </a:r>
            <a:r>
              <a:rPr lang="cy-GB" dirty="0" err="1" smtClean="0"/>
              <a:t>Education</a:t>
            </a:r>
            <a:r>
              <a:rPr lang="cy-GB" dirty="0" smtClean="0"/>
              <a:t>. </a:t>
            </a:r>
            <a:r>
              <a:rPr lang="cy-GB" dirty="0" err="1" smtClean="0"/>
              <a:t>Copy</a:t>
            </a:r>
            <a:r>
              <a:rPr lang="cy-GB" dirty="0" smtClean="0"/>
              <a:t> </a:t>
            </a:r>
            <a:r>
              <a:rPr lang="cy-GB" dirty="0" err="1" smtClean="0"/>
              <a:t>and</a:t>
            </a:r>
            <a:r>
              <a:rPr lang="cy-GB" dirty="0" smtClean="0"/>
              <a:t> </a:t>
            </a:r>
            <a:r>
              <a:rPr lang="cy-GB" dirty="0" err="1" smtClean="0"/>
              <a:t>complete</a:t>
            </a:r>
            <a:r>
              <a:rPr lang="cy-GB" dirty="0" smtClean="0"/>
              <a:t> the </a:t>
            </a:r>
            <a:r>
              <a:rPr lang="cy-GB" dirty="0" err="1" smtClean="0"/>
              <a:t>table</a:t>
            </a:r>
            <a:r>
              <a:rPr lang="cy-GB" dirty="0" smtClean="0"/>
              <a:t> </a:t>
            </a:r>
            <a:r>
              <a:rPr lang="cy-GB" dirty="0" err="1" smtClean="0"/>
              <a:t>below</a:t>
            </a:r>
            <a:r>
              <a:rPr lang="cy-GB" dirty="0" smtClean="0"/>
              <a:t>:</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333177357"/>
              </p:ext>
            </p:extLst>
          </p:nvPr>
        </p:nvGraphicFramePr>
        <p:xfrm>
          <a:off x="512689" y="3411415"/>
          <a:ext cx="4882272" cy="2423359"/>
        </p:xfrm>
        <a:graphic>
          <a:graphicData uri="http://schemas.openxmlformats.org/drawingml/2006/table">
            <a:tbl>
              <a:tblPr firstRow="1" bandRow="1">
                <a:tableStyleId>{5C22544A-7EE6-4342-B048-85BDC9FD1C3A}</a:tableStyleId>
              </a:tblPr>
              <a:tblGrid>
                <a:gridCol w="2441136">
                  <a:extLst>
                    <a:ext uri="{9D8B030D-6E8A-4147-A177-3AD203B41FA5}">
                      <a16:colId xmlns:a16="http://schemas.microsoft.com/office/drawing/2014/main" val="3308753621"/>
                    </a:ext>
                  </a:extLst>
                </a:gridCol>
                <a:gridCol w="2441136">
                  <a:extLst>
                    <a:ext uri="{9D8B030D-6E8A-4147-A177-3AD203B41FA5}">
                      <a16:colId xmlns:a16="http://schemas.microsoft.com/office/drawing/2014/main" val="3967540797"/>
                    </a:ext>
                  </a:extLst>
                </a:gridCol>
              </a:tblGrid>
              <a:tr h="743376">
                <a:tc>
                  <a:txBody>
                    <a:bodyPr/>
                    <a:lstStyle/>
                    <a:p>
                      <a:r>
                        <a:rPr lang="cy-GB" dirty="0" smtClean="0"/>
                        <a:t>O blaid ...</a:t>
                      </a:r>
                      <a:endParaRPr lang="en-GB" dirty="0"/>
                    </a:p>
                  </a:txBody>
                  <a:tcPr/>
                </a:tc>
                <a:tc>
                  <a:txBody>
                    <a:bodyPr/>
                    <a:lstStyle/>
                    <a:p>
                      <a:r>
                        <a:rPr lang="cy-GB" dirty="0" smtClean="0"/>
                        <a:t>Yn erbyn ...</a:t>
                      </a:r>
                      <a:endParaRPr lang="en-GB" dirty="0"/>
                    </a:p>
                  </a:txBody>
                  <a:tcPr/>
                </a:tc>
                <a:extLst>
                  <a:ext uri="{0D108BD9-81ED-4DB2-BD59-A6C34878D82A}">
                    <a16:rowId xmlns:a16="http://schemas.microsoft.com/office/drawing/2014/main" val="3071190167"/>
                  </a:ext>
                </a:extLst>
              </a:tr>
              <a:tr h="1679983">
                <a:tc>
                  <a:txBody>
                    <a:bodyPr/>
                    <a:lstStyle/>
                    <a:p>
                      <a:endParaRPr lang="en-GB"/>
                    </a:p>
                  </a:txBody>
                  <a:tcPr/>
                </a:tc>
                <a:tc>
                  <a:txBody>
                    <a:bodyPr/>
                    <a:lstStyle/>
                    <a:p>
                      <a:endParaRPr lang="en-GB" dirty="0"/>
                    </a:p>
                  </a:txBody>
                  <a:tcPr/>
                </a:tc>
                <a:extLst>
                  <a:ext uri="{0D108BD9-81ED-4DB2-BD59-A6C34878D82A}">
                    <a16:rowId xmlns:a16="http://schemas.microsoft.com/office/drawing/2014/main" val="1541870485"/>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653777965"/>
              </p:ext>
            </p:extLst>
          </p:nvPr>
        </p:nvGraphicFramePr>
        <p:xfrm>
          <a:off x="6404706" y="3411415"/>
          <a:ext cx="4882272" cy="2423359"/>
        </p:xfrm>
        <a:graphic>
          <a:graphicData uri="http://schemas.openxmlformats.org/drawingml/2006/table">
            <a:tbl>
              <a:tblPr firstRow="1" bandRow="1">
                <a:tableStyleId>{5C22544A-7EE6-4342-B048-85BDC9FD1C3A}</a:tableStyleId>
              </a:tblPr>
              <a:tblGrid>
                <a:gridCol w="2441136">
                  <a:extLst>
                    <a:ext uri="{9D8B030D-6E8A-4147-A177-3AD203B41FA5}">
                      <a16:colId xmlns:a16="http://schemas.microsoft.com/office/drawing/2014/main" val="3308753621"/>
                    </a:ext>
                  </a:extLst>
                </a:gridCol>
                <a:gridCol w="2441136">
                  <a:extLst>
                    <a:ext uri="{9D8B030D-6E8A-4147-A177-3AD203B41FA5}">
                      <a16:colId xmlns:a16="http://schemas.microsoft.com/office/drawing/2014/main" val="3967540797"/>
                    </a:ext>
                  </a:extLst>
                </a:gridCol>
              </a:tblGrid>
              <a:tr h="743376">
                <a:tc>
                  <a:txBody>
                    <a:bodyPr/>
                    <a:lstStyle/>
                    <a:p>
                      <a:r>
                        <a:rPr lang="cy-GB" dirty="0" err="1" smtClean="0"/>
                        <a:t>Advocates</a:t>
                      </a:r>
                      <a:r>
                        <a:rPr lang="cy-GB" baseline="0" dirty="0" smtClean="0"/>
                        <a:t> </a:t>
                      </a:r>
                      <a:r>
                        <a:rPr lang="cy-GB" baseline="0" dirty="0" err="1" smtClean="0"/>
                        <a:t>say</a:t>
                      </a:r>
                      <a:r>
                        <a:rPr lang="cy-GB" dirty="0" smtClean="0"/>
                        <a:t> ...</a:t>
                      </a:r>
                      <a:endParaRPr lang="en-GB" dirty="0"/>
                    </a:p>
                  </a:txBody>
                  <a:tcPr/>
                </a:tc>
                <a:tc>
                  <a:txBody>
                    <a:bodyPr/>
                    <a:lstStyle/>
                    <a:p>
                      <a:r>
                        <a:rPr lang="cy-GB" dirty="0" err="1" smtClean="0"/>
                        <a:t>Critics</a:t>
                      </a:r>
                      <a:r>
                        <a:rPr lang="cy-GB" baseline="0" dirty="0" smtClean="0"/>
                        <a:t> </a:t>
                      </a:r>
                      <a:r>
                        <a:rPr lang="cy-GB" baseline="0" dirty="0" err="1" smtClean="0"/>
                        <a:t>say</a:t>
                      </a:r>
                      <a:r>
                        <a:rPr lang="cy-GB" baseline="0" dirty="0" smtClean="0"/>
                        <a:t> </a:t>
                      </a:r>
                      <a:r>
                        <a:rPr lang="cy-GB" dirty="0" smtClean="0"/>
                        <a:t>...</a:t>
                      </a:r>
                      <a:endParaRPr lang="en-GB" dirty="0"/>
                    </a:p>
                  </a:txBody>
                  <a:tcPr/>
                </a:tc>
                <a:extLst>
                  <a:ext uri="{0D108BD9-81ED-4DB2-BD59-A6C34878D82A}">
                    <a16:rowId xmlns:a16="http://schemas.microsoft.com/office/drawing/2014/main" val="3071190167"/>
                  </a:ext>
                </a:extLst>
              </a:tr>
              <a:tr h="1679983">
                <a:tc>
                  <a:txBody>
                    <a:bodyPr/>
                    <a:lstStyle/>
                    <a:p>
                      <a:endParaRPr lang="en-GB"/>
                    </a:p>
                  </a:txBody>
                  <a:tcPr/>
                </a:tc>
                <a:tc>
                  <a:txBody>
                    <a:bodyPr/>
                    <a:lstStyle/>
                    <a:p>
                      <a:endParaRPr lang="en-GB" dirty="0"/>
                    </a:p>
                  </a:txBody>
                  <a:tcPr/>
                </a:tc>
                <a:extLst>
                  <a:ext uri="{0D108BD9-81ED-4DB2-BD59-A6C34878D82A}">
                    <a16:rowId xmlns:a16="http://schemas.microsoft.com/office/drawing/2014/main" val="1541870485"/>
                  </a:ext>
                </a:extLst>
              </a:tr>
            </a:tbl>
          </a:graphicData>
        </a:graphic>
      </p:graphicFrame>
    </p:spTree>
    <p:extLst>
      <p:ext uri="{BB962C8B-B14F-4D97-AF65-F5344CB8AC3E}">
        <p14:creationId xmlns:p14="http://schemas.microsoft.com/office/powerpoint/2010/main" val="25255656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Gwir</a:t>
            </a:r>
            <a:r>
              <a:rPr lang="en-GB" dirty="0" smtClean="0"/>
              <a:t> </a:t>
            </a:r>
            <a:r>
              <a:rPr lang="en-GB" dirty="0" err="1" smtClean="0"/>
              <a:t>neu</a:t>
            </a:r>
            <a:r>
              <a:rPr lang="en-GB" dirty="0" smtClean="0"/>
              <a:t> </a:t>
            </a:r>
            <a:r>
              <a:rPr lang="en-GB" dirty="0" err="1" smtClean="0"/>
              <a:t>Anwir</a:t>
            </a:r>
            <a:r>
              <a:rPr lang="en-GB" dirty="0" smtClean="0"/>
              <a:t>?</a:t>
            </a:r>
            <a:br>
              <a:rPr lang="en-GB" dirty="0" smtClean="0"/>
            </a:br>
            <a:r>
              <a:rPr lang="en-GB" i="1" dirty="0" smtClean="0"/>
              <a:t>True or False? </a:t>
            </a:r>
            <a:endParaRPr lang="en-GB" i="1" dirty="0"/>
          </a:p>
        </p:txBody>
      </p:sp>
      <p:sp>
        <p:nvSpPr>
          <p:cNvPr id="3" name="Content Placeholder 2"/>
          <p:cNvSpPr>
            <a:spLocks noGrp="1"/>
          </p:cNvSpPr>
          <p:nvPr>
            <p:ph sz="half" idx="1"/>
          </p:nvPr>
        </p:nvSpPr>
        <p:spPr>
          <a:xfrm>
            <a:off x="838200" y="1825624"/>
            <a:ext cx="5181600" cy="5032376"/>
          </a:xfrm>
        </p:spPr>
        <p:style>
          <a:lnRef idx="2">
            <a:schemeClr val="dk1"/>
          </a:lnRef>
          <a:fillRef idx="1">
            <a:schemeClr val="lt1"/>
          </a:fillRef>
          <a:effectRef idx="0">
            <a:schemeClr val="dk1"/>
          </a:effectRef>
          <a:fontRef idx="minor">
            <a:schemeClr val="dk1"/>
          </a:fontRef>
        </p:style>
        <p:txBody>
          <a:bodyPr>
            <a:normAutofit fontScale="70000" lnSpcReduction="20000"/>
          </a:bodyPr>
          <a:lstStyle/>
          <a:p>
            <a:pPr>
              <a:lnSpc>
                <a:spcPct val="120000"/>
              </a:lnSpc>
            </a:pPr>
            <a:r>
              <a:rPr lang="en-GB" dirty="0" err="1"/>
              <a:t>Mae’n</a:t>
            </a:r>
            <a:r>
              <a:rPr lang="en-GB" dirty="0"/>
              <a:t> </a:t>
            </a:r>
            <a:r>
              <a:rPr lang="en-GB" dirty="0" err="1" smtClean="0"/>
              <a:t>ofynnol</a:t>
            </a:r>
            <a:r>
              <a:rPr lang="en-GB" dirty="0" smtClean="0"/>
              <a:t> </a:t>
            </a:r>
            <a:r>
              <a:rPr lang="en-GB" dirty="0" err="1" smtClean="0"/>
              <a:t>yn</a:t>
            </a:r>
            <a:r>
              <a:rPr lang="en-GB" dirty="0" smtClean="0"/>
              <a:t>  </a:t>
            </a:r>
            <a:r>
              <a:rPr lang="en-GB" dirty="0" err="1"/>
              <a:t>g</a:t>
            </a:r>
            <a:r>
              <a:rPr lang="en-GB" dirty="0" err="1" smtClean="0"/>
              <a:t>yfreithiol</a:t>
            </a:r>
            <a:r>
              <a:rPr lang="en-GB" dirty="0" smtClean="0"/>
              <a:t> </a:t>
            </a:r>
            <a:r>
              <a:rPr lang="en-GB" dirty="0" err="1"/>
              <a:t>i</a:t>
            </a:r>
            <a:r>
              <a:rPr lang="en-GB" dirty="0"/>
              <a:t> </a:t>
            </a:r>
            <a:r>
              <a:rPr lang="en-GB" dirty="0" err="1"/>
              <a:t>blentyn</a:t>
            </a:r>
            <a:r>
              <a:rPr lang="en-GB" dirty="0"/>
              <a:t> </a:t>
            </a:r>
            <a:r>
              <a:rPr lang="en-GB" dirty="0" err="1"/>
              <a:t>f</a:t>
            </a:r>
            <a:r>
              <a:rPr lang="en-GB" dirty="0" err="1" smtClean="0"/>
              <a:t>ynychu</a:t>
            </a:r>
            <a:r>
              <a:rPr lang="en-GB" dirty="0" smtClean="0"/>
              <a:t> </a:t>
            </a:r>
            <a:r>
              <a:rPr lang="en-GB" dirty="0" err="1" smtClean="0"/>
              <a:t>ysgol</a:t>
            </a:r>
            <a:r>
              <a:rPr lang="en-GB" dirty="0" smtClean="0"/>
              <a:t> </a:t>
            </a:r>
            <a:endParaRPr lang="en-GB" dirty="0"/>
          </a:p>
          <a:p>
            <a:pPr>
              <a:lnSpc>
                <a:spcPct val="120000"/>
              </a:lnSpc>
            </a:pPr>
            <a:r>
              <a:rPr lang="en-GB" dirty="0" err="1"/>
              <a:t>Rhaid</a:t>
            </a:r>
            <a:r>
              <a:rPr lang="en-GB" dirty="0"/>
              <a:t> </a:t>
            </a:r>
            <a:r>
              <a:rPr lang="en-GB" dirty="0" err="1"/>
              <a:t>cael</a:t>
            </a:r>
            <a:r>
              <a:rPr lang="en-GB" dirty="0"/>
              <a:t> </a:t>
            </a:r>
            <a:r>
              <a:rPr lang="en-GB" dirty="0" err="1"/>
              <a:t>caniatâd</a:t>
            </a:r>
            <a:r>
              <a:rPr lang="en-GB" dirty="0"/>
              <a:t> </a:t>
            </a:r>
            <a:r>
              <a:rPr lang="en-GB" dirty="0" err="1"/>
              <a:t>cyfreithiol</a:t>
            </a:r>
            <a:r>
              <a:rPr lang="en-GB" dirty="0"/>
              <a:t> </a:t>
            </a:r>
            <a:r>
              <a:rPr lang="en-GB" dirty="0" err="1"/>
              <a:t>i</a:t>
            </a:r>
            <a:r>
              <a:rPr lang="en-GB" dirty="0"/>
              <a:t> </a:t>
            </a:r>
            <a:r>
              <a:rPr lang="en-GB" dirty="0" err="1"/>
              <a:t>ddysgu</a:t>
            </a:r>
            <a:r>
              <a:rPr lang="en-GB" dirty="0"/>
              <a:t> </a:t>
            </a:r>
            <a:r>
              <a:rPr lang="en-GB" dirty="0" err="1"/>
              <a:t>yn</a:t>
            </a:r>
            <a:r>
              <a:rPr lang="en-GB" dirty="0"/>
              <a:t> y </a:t>
            </a:r>
            <a:r>
              <a:rPr lang="en-GB" dirty="0" err="1"/>
              <a:t>cartref</a:t>
            </a:r>
            <a:r>
              <a:rPr lang="en-GB" dirty="0"/>
              <a:t> ac </a:t>
            </a:r>
            <a:r>
              <a:rPr lang="en-GB" dirty="0" err="1" smtClean="0"/>
              <a:t>mae’n</a:t>
            </a:r>
            <a:r>
              <a:rPr lang="en-GB" dirty="0" smtClean="0"/>
              <a:t> </a:t>
            </a:r>
            <a:r>
              <a:rPr lang="en-GB" dirty="0" err="1"/>
              <a:t>rhaid</a:t>
            </a:r>
            <a:r>
              <a:rPr lang="en-GB" dirty="0"/>
              <a:t> </a:t>
            </a:r>
            <a:r>
              <a:rPr lang="en-GB" dirty="0" err="1"/>
              <a:t>cofrestru</a:t>
            </a:r>
            <a:r>
              <a:rPr lang="en-GB" dirty="0"/>
              <a:t> </a:t>
            </a:r>
            <a:r>
              <a:rPr lang="en-GB" dirty="0" err="1"/>
              <a:t>gyda’r</a:t>
            </a:r>
            <a:r>
              <a:rPr lang="en-GB" dirty="0"/>
              <a:t> </a:t>
            </a:r>
            <a:r>
              <a:rPr lang="en-GB" dirty="0" err="1"/>
              <a:t>awdurdod</a:t>
            </a:r>
            <a:r>
              <a:rPr lang="en-GB" dirty="0"/>
              <a:t> </a:t>
            </a:r>
            <a:r>
              <a:rPr lang="en-GB" dirty="0" err="1" smtClean="0"/>
              <a:t>lleol</a:t>
            </a:r>
            <a:endParaRPr lang="en-GB" dirty="0"/>
          </a:p>
          <a:p>
            <a:pPr>
              <a:lnSpc>
                <a:spcPct val="120000"/>
              </a:lnSpc>
            </a:pPr>
            <a:r>
              <a:rPr lang="en-GB" dirty="0" err="1" smtClean="0"/>
              <a:t>Medrir</a:t>
            </a:r>
            <a:r>
              <a:rPr lang="en-GB" dirty="0" smtClean="0"/>
              <a:t> </a:t>
            </a:r>
            <a:r>
              <a:rPr lang="en-GB" dirty="0" err="1"/>
              <a:t>gadael</a:t>
            </a:r>
            <a:r>
              <a:rPr lang="en-GB" dirty="0"/>
              <a:t> </a:t>
            </a:r>
            <a:r>
              <a:rPr lang="en-GB" dirty="0" err="1"/>
              <a:t>ysgol</a:t>
            </a:r>
            <a:r>
              <a:rPr lang="en-GB" dirty="0"/>
              <a:t> </a:t>
            </a:r>
            <a:r>
              <a:rPr lang="en-GB" dirty="0" err="1"/>
              <a:t>yn</a:t>
            </a:r>
            <a:r>
              <a:rPr lang="en-GB" dirty="0"/>
              <a:t> 16 </a:t>
            </a:r>
            <a:r>
              <a:rPr lang="en-GB" dirty="0" err="1"/>
              <a:t>oed</a:t>
            </a:r>
            <a:r>
              <a:rPr lang="en-GB" dirty="0"/>
              <a:t> </a:t>
            </a:r>
            <a:r>
              <a:rPr lang="en-GB" dirty="0" err="1"/>
              <a:t>yng</a:t>
            </a:r>
            <a:r>
              <a:rPr lang="en-GB" dirty="0"/>
              <a:t> </a:t>
            </a:r>
            <a:r>
              <a:rPr lang="en-GB" dirty="0" err="1"/>
              <a:t>Nghymru</a:t>
            </a:r>
            <a:r>
              <a:rPr lang="en-GB" dirty="0"/>
              <a:t> </a:t>
            </a:r>
            <a:r>
              <a:rPr lang="en-GB" dirty="0" err="1"/>
              <a:t>ond</a:t>
            </a:r>
            <a:r>
              <a:rPr lang="en-GB" dirty="0"/>
              <a:t> </a:t>
            </a:r>
            <a:r>
              <a:rPr lang="en-GB" dirty="0" err="1"/>
              <a:t>yn</a:t>
            </a:r>
            <a:r>
              <a:rPr lang="en-GB" dirty="0"/>
              <a:t> </a:t>
            </a:r>
            <a:r>
              <a:rPr lang="en-GB" dirty="0" err="1"/>
              <a:t>Lloegr</a:t>
            </a:r>
            <a:r>
              <a:rPr lang="en-GB" dirty="0"/>
              <a:t>, </a:t>
            </a:r>
            <a:r>
              <a:rPr lang="en-GB" dirty="0" err="1"/>
              <a:t>rhaid</a:t>
            </a:r>
            <a:r>
              <a:rPr lang="en-GB" dirty="0"/>
              <a:t> </a:t>
            </a:r>
            <a:r>
              <a:rPr lang="en-GB" dirty="0" err="1"/>
              <a:t>mynychu</a:t>
            </a:r>
            <a:r>
              <a:rPr lang="en-GB" dirty="0"/>
              <a:t> </a:t>
            </a:r>
            <a:r>
              <a:rPr lang="en-GB" dirty="0" err="1"/>
              <a:t>ysgol</a:t>
            </a:r>
            <a:r>
              <a:rPr lang="en-GB" dirty="0"/>
              <a:t>, </a:t>
            </a:r>
            <a:r>
              <a:rPr lang="en-GB" dirty="0" err="1"/>
              <a:t>hyfforddiant</a:t>
            </a:r>
            <a:r>
              <a:rPr lang="en-GB" dirty="0"/>
              <a:t> </a:t>
            </a:r>
            <a:r>
              <a:rPr lang="en-GB" dirty="0" err="1"/>
              <a:t>neu</a:t>
            </a:r>
            <a:r>
              <a:rPr lang="en-GB" dirty="0"/>
              <a:t> </a:t>
            </a:r>
            <a:r>
              <a:rPr lang="en-GB" dirty="0" err="1"/>
              <a:t>weithle</a:t>
            </a:r>
            <a:r>
              <a:rPr lang="en-GB" dirty="0"/>
              <a:t> </a:t>
            </a:r>
            <a:r>
              <a:rPr lang="en-GB" dirty="0" err="1"/>
              <a:t>nes</a:t>
            </a:r>
            <a:r>
              <a:rPr lang="en-GB" dirty="0"/>
              <a:t> </a:t>
            </a:r>
            <a:r>
              <a:rPr lang="en-GB" dirty="0" err="1" smtClean="0"/>
              <a:t>yn</a:t>
            </a:r>
            <a:r>
              <a:rPr lang="en-GB" dirty="0" smtClean="0"/>
              <a:t> 18 </a:t>
            </a:r>
            <a:r>
              <a:rPr lang="en-GB" dirty="0" err="1" smtClean="0"/>
              <a:t>oed</a:t>
            </a:r>
            <a:r>
              <a:rPr lang="en-GB" dirty="0" smtClean="0"/>
              <a:t> </a:t>
            </a:r>
            <a:endParaRPr lang="en-GB" dirty="0"/>
          </a:p>
          <a:p>
            <a:pPr>
              <a:lnSpc>
                <a:spcPct val="120000"/>
              </a:lnSpc>
            </a:pPr>
            <a:r>
              <a:rPr lang="en-GB" dirty="0" err="1"/>
              <a:t>Rhieni</a:t>
            </a:r>
            <a:r>
              <a:rPr lang="en-GB" dirty="0"/>
              <a:t> </a:t>
            </a:r>
            <a:r>
              <a:rPr lang="en-GB" dirty="0" err="1"/>
              <a:t>sy’n</a:t>
            </a:r>
            <a:r>
              <a:rPr lang="en-GB" dirty="0"/>
              <a:t> </a:t>
            </a:r>
            <a:r>
              <a:rPr lang="en-GB" dirty="0" err="1"/>
              <a:t>gyfrifol</a:t>
            </a:r>
            <a:r>
              <a:rPr lang="en-GB" dirty="0"/>
              <a:t> </a:t>
            </a:r>
            <a:r>
              <a:rPr lang="en-GB" dirty="0" smtClean="0"/>
              <a:t>am </a:t>
            </a:r>
            <a:r>
              <a:rPr lang="en-GB" dirty="0" err="1"/>
              <a:t>addysg</a:t>
            </a:r>
            <a:r>
              <a:rPr lang="en-GB" dirty="0"/>
              <a:t> </a:t>
            </a:r>
            <a:r>
              <a:rPr lang="en-GB" dirty="0" err="1" smtClean="0"/>
              <a:t>eu</a:t>
            </a:r>
            <a:r>
              <a:rPr lang="en-GB" dirty="0" smtClean="0"/>
              <a:t> </a:t>
            </a:r>
            <a:r>
              <a:rPr lang="en-GB" dirty="0" err="1"/>
              <a:t>p</a:t>
            </a:r>
            <a:r>
              <a:rPr lang="en-GB" dirty="0" err="1" smtClean="0"/>
              <a:t>lentyn</a:t>
            </a:r>
            <a:r>
              <a:rPr lang="en-GB" dirty="0" smtClean="0"/>
              <a:t>.</a:t>
            </a:r>
            <a:endParaRPr lang="en-GB" dirty="0"/>
          </a:p>
          <a:p>
            <a:pPr>
              <a:lnSpc>
                <a:spcPct val="120000"/>
              </a:lnSpc>
            </a:pPr>
            <a:r>
              <a:rPr lang="en-GB" dirty="0" err="1"/>
              <a:t>Nid</a:t>
            </a:r>
            <a:r>
              <a:rPr lang="en-GB" dirty="0"/>
              <a:t> </a:t>
            </a:r>
            <a:r>
              <a:rPr lang="en-GB" dirty="0" err="1"/>
              <a:t>oes</a:t>
            </a:r>
            <a:r>
              <a:rPr lang="en-GB" dirty="0"/>
              <a:t> </a:t>
            </a:r>
            <a:r>
              <a:rPr lang="en-GB" dirty="0" err="1"/>
              <a:t>angen</a:t>
            </a:r>
            <a:r>
              <a:rPr lang="en-GB" dirty="0"/>
              <a:t> </a:t>
            </a:r>
            <a:r>
              <a:rPr lang="en-GB" dirty="0" err="1"/>
              <a:t>i</a:t>
            </a:r>
            <a:r>
              <a:rPr lang="en-GB" dirty="0"/>
              <a:t> </a:t>
            </a:r>
            <a:r>
              <a:rPr lang="en-GB" dirty="0" err="1"/>
              <a:t>blant</a:t>
            </a:r>
            <a:r>
              <a:rPr lang="en-GB" dirty="0"/>
              <a:t> </a:t>
            </a:r>
            <a:r>
              <a:rPr lang="en-GB" dirty="0" err="1"/>
              <a:t>sydd</a:t>
            </a:r>
            <a:r>
              <a:rPr lang="en-GB" dirty="0"/>
              <a:t> â </a:t>
            </a:r>
            <a:r>
              <a:rPr lang="en-GB" dirty="0" err="1"/>
              <a:t>salwch</a:t>
            </a:r>
            <a:r>
              <a:rPr lang="en-GB" dirty="0"/>
              <a:t> </a:t>
            </a:r>
            <a:r>
              <a:rPr lang="en-GB" dirty="0" err="1"/>
              <a:t>tymor</a:t>
            </a:r>
            <a:r>
              <a:rPr lang="en-GB" dirty="0"/>
              <a:t> </a:t>
            </a:r>
            <a:r>
              <a:rPr lang="en-GB" dirty="0" err="1"/>
              <a:t>hir</a:t>
            </a:r>
            <a:r>
              <a:rPr lang="en-GB" dirty="0"/>
              <a:t>, AAY </a:t>
            </a:r>
            <a:r>
              <a:rPr lang="en-GB" dirty="0" err="1"/>
              <a:t>dwys</a:t>
            </a:r>
            <a:r>
              <a:rPr lang="en-GB" dirty="0"/>
              <a:t> </a:t>
            </a:r>
            <a:r>
              <a:rPr lang="en-GB" dirty="0" err="1"/>
              <a:t>neu</a:t>
            </a:r>
            <a:r>
              <a:rPr lang="en-GB" dirty="0"/>
              <a:t> </a:t>
            </a:r>
            <a:r>
              <a:rPr lang="en-GB" dirty="0" err="1"/>
              <a:t>sydd</a:t>
            </a:r>
            <a:r>
              <a:rPr lang="en-GB" dirty="0"/>
              <a:t> </a:t>
            </a:r>
            <a:r>
              <a:rPr lang="en-GB" dirty="0" err="1"/>
              <a:t>wedi</a:t>
            </a:r>
            <a:r>
              <a:rPr lang="en-GB" dirty="0"/>
              <a:t> </a:t>
            </a:r>
            <a:r>
              <a:rPr lang="en-GB" dirty="0" err="1" smtClean="0"/>
              <a:t>eu</a:t>
            </a:r>
            <a:r>
              <a:rPr lang="en-GB" dirty="0" smtClean="0"/>
              <a:t> </a:t>
            </a:r>
            <a:r>
              <a:rPr lang="en-GB" dirty="0" err="1"/>
              <a:t>g</a:t>
            </a:r>
            <a:r>
              <a:rPr lang="en-GB" dirty="0" err="1" smtClean="0"/>
              <a:t>wahardd</a:t>
            </a:r>
            <a:r>
              <a:rPr lang="en-GB" dirty="0" smtClean="0"/>
              <a:t> </a:t>
            </a:r>
            <a:r>
              <a:rPr lang="en-GB" dirty="0" err="1"/>
              <a:t>yn</a:t>
            </a:r>
            <a:r>
              <a:rPr lang="en-GB" dirty="0"/>
              <a:t> </a:t>
            </a:r>
            <a:r>
              <a:rPr lang="en-GB" dirty="0" err="1"/>
              <a:t>barhaol</a:t>
            </a:r>
            <a:r>
              <a:rPr lang="en-GB" dirty="0"/>
              <a:t> o </a:t>
            </a:r>
            <a:r>
              <a:rPr lang="en-GB" dirty="0" err="1"/>
              <a:t>ysgol</a:t>
            </a:r>
            <a:r>
              <a:rPr lang="en-GB" dirty="0"/>
              <a:t> </a:t>
            </a:r>
            <a:r>
              <a:rPr lang="en-GB" dirty="0" err="1" smtClean="0"/>
              <a:t>dderbyn</a:t>
            </a:r>
            <a:r>
              <a:rPr lang="en-GB" dirty="0" smtClean="0"/>
              <a:t> </a:t>
            </a:r>
            <a:r>
              <a:rPr lang="en-GB" dirty="0" err="1"/>
              <a:t>addysg</a:t>
            </a:r>
            <a:r>
              <a:rPr lang="en-GB" dirty="0"/>
              <a:t>. </a:t>
            </a:r>
          </a:p>
        </p:txBody>
      </p:sp>
      <p:sp>
        <p:nvSpPr>
          <p:cNvPr id="4" name="Content Placeholder 3"/>
          <p:cNvSpPr>
            <a:spLocks noGrp="1"/>
          </p:cNvSpPr>
          <p:nvPr>
            <p:ph sz="half" idx="2"/>
          </p:nvPr>
        </p:nvSpPr>
        <p:spPr>
          <a:xfrm>
            <a:off x="6172200" y="1825625"/>
            <a:ext cx="5181600" cy="4857808"/>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pPr>
              <a:lnSpc>
                <a:spcPct val="120000"/>
              </a:lnSpc>
            </a:pPr>
            <a:r>
              <a:rPr lang="en-GB" dirty="0" smtClean="0"/>
              <a:t>It is a legal requirement to attend school. </a:t>
            </a:r>
          </a:p>
          <a:p>
            <a:pPr>
              <a:lnSpc>
                <a:spcPct val="120000"/>
              </a:lnSpc>
            </a:pPr>
            <a:r>
              <a:rPr lang="en-GB" dirty="0" smtClean="0"/>
              <a:t>You must have legal permission to home school a child and register with the Local Authority. </a:t>
            </a:r>
          </a:p>
          <a:p>
            <a:pPr>
              <a:lnSpc>
                <a:spcPct val="120000"/>
              </a:lnSpc>
            </a:pPr>
            <a:r>
              <a:rPr lang="en-GB" dirty="0" smtClean="0"/>
              <a:t>The legal school leaving age in Wales is 16 but in England you must be in education, employment or training until you are 18. </a:t>
            </a:r>
          </a:p>
          <a:p>
            <a:pPr>
              <a:lnSpc>
                <a:spcPct val="120000"/>
              </a:lnSpc>
            </a:pPr>
            <a:r>
              <a:rPr lang="en-GB" dirty="0" smtClean="0"/>
              <a:t>Parents are responsible for their child’s education.  </a:t>
            </a:r>
          </a:p>
          <a:p>
            <a:pPr>
              <a:lnSpc>
                <a:spcPct val="120000"/>
              </a:lnSpc>
            </a:pPr>
            <a:r>
              <a:rPr lang="en-GB" dirty="0" smtClean="0"/>
              <a:t>Children who have long term illness, have a severe ALN or who are permanently excluded from school do not need to receive an education. </a:t>
            </a:r>
          </a:p>
          <a:p>
            <a:pPr marL="0" indent="0">
              <a:buNone/>
            </a:pPr>
            <a:endParaRPr lang="en-GB" dirty="0" smtClean="0"/>
          </a:p>
          <a:p>
            <a:endParaRPr lang="en-GB" dirty="0"/>
          </a:p>
        </p:txBody>
      </p:sp>
    </p:spTree>
    <p:extLst>
      <p:ext uri="{BB962C8B-B14F-4D97-AF65-F5344CB8AC3E}">
        <p14:creationId xmlns:p14="http://schemas.microsoft.com/office/powerpoint/2010/main" val="36650747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smtClean="0"/>
              <a:t>Y </a:t>
            </a:r>
            <a:r>
              <a:rPr lang="en-GB" dirty="0" err="1" smtClean="0"/>
              <a:t>Gyfraith</a:t>
            </a:r>
            <a:r>
              <a:rPr lang="en-GB" dirty="0" smtClean="0"/>
              <a:t/>
            </a:r>
            <a:br>
              <a:rPr lang="en-GB" dirty="0" smtClean="0"/>
            </a:br>
            <a:r>
              <a:rPr lang="en-GB" i="1" dirty="0" smtClean="0"/>
              <a:t>The Law</a:t>
            </a:r>
            <a:endParaRPr lang="cy-GB" i="1" dirty="0"/>
          </a:p>
        </p:txBody>
      </p:sp>
      <p:sp>
        <p:nvSpPr>
          <p:cNvPr id="6" name="Content Placeholder 5"/>
          <p:cNvSpPr>
            <a:spLocks noGrp="1"/>
          </p:cNvSpPr>
          <p:nvPr>
            <p:ph idx="1"/>
          </p:nvPr>
        </p:nvSpPr>
        <p:spPr>
          <a:xfrm>
            <a:off x="838200" y="2057401"/>
            <a:ext cx="10515600" cy="4119562"/>
          </a:xfrm>
        </p:spPr>
        <p:style>
          <a:lnRef idx="2">
            <a:schemeClr val="accent1"/>
          </a:lnRef>
          <a:fillRef idx="1">
            <a:schemeClr val="lt1"/>
          </a:fillRef>
          <a:effectRef idx="0">
            <a:schemeClr val="accent1"/>
          </a:effectRef>
          <a:fontRef idx="minor">
            <a:schemeClr val="dk1"/>
          </a:fontRef>
        </p:style>
        <p:txBody>
          <a:bodyPr>
            <a:noAutofit/>
          </a:bodyPr>
          <a:lstStyle/>
          <a:p>
            <a:pPr marL="301943" lvl="1" indent="0">
              <a:buNone/>
            </a:pPr>
            <a:r>
              <a:rPr lang="en-GB" sz="3200" dirty="0"/>
              <a:t>Each local education authority shall make arrangements for the provision of </a:t>
            </a:r>
            <a:r>
              <a:rPr lang="en-GB" sz="3200" b="1" dirty="0"/>
              <a:t>suitable</a:t>
            </a:r>
            <a:r>
              <a:rPr lang="en-GB" sz="3200" dirty="0"/>
              <a:t> education at school or otherwise than at school for children of a compulsory school age who, by reason of illness, exclusion or school or otherwise, may not for any period receive suitable education unless such arrangements are made for them</a:t>
            </a:r>
          </a:p>
          <a:p>
            <a:pPr marL="301943" lvl="1" indent="0">
              <a:buNone/>
            </a:pPr>
            <a:endParaRPr lang="en-GB" dirty="0" smtClean="0"/>
          </a:p>
          <a:p>
            <a:pPr marL="301943" lvl="1" indent="0" algn="r">
              <a:buNone/>
            </a:pPr>
            <a:r>
              <a:rPr lang="en-GB" dirty="0" smtClean="0"/>
              <a:t>Section </a:t>
            </a:r>
            <a:r>
              <a:rPr lang="en-GB" dirty="0"/>
              <a:t>19(1) of the Education Act 1996 (as amended by Section 47 of the Education Act 1997)</a:t>
            </a:r>
            <a:endParaRPr lang="cy-GB" dirty="0"/>
          </a:p>
        </p:txBody>
      </p:sp>
    </p:spTree>
    <p:extLst>
      <p:ext uri="{BB962C8B-B14F-4D97-AF65-F5344CB8AC3E}">
        <p14:creationId xmlns:p14="http://schemas.microsoft.com/office/powerpoint/2010/main" val="34862091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err="1" smtClean="0"/>
              <a:t>Addysg</a:t>
            </a:r>
            <a:r>
              <a:rPr lang="en-GB" dirty="0" smtClean="0"/>
              <a:t> </a:t>
            </a:r>
            <a:r>
              <a:rPr lang="en-GB" dirty="0" err="1" smtClean="0"/>
              <a:t>addas</a:t>
            </a:r>
            <a:r>
              <a:rPr lang="en-GB" dirty="0" smtClean="0"/>
              <a:t/>
            </a:r>
            <a:br>
              <a:rPr lang="en-GB" dirty="0" smtClean="0"/>
            </a:br>
            <a:r>
              <a:rPr lang="en-GB" dirty="0" smtClean="0"/>
              <a:t>Suitable education</a:t>
            </a:r>
            <a:endParaRPr lang="cy-GB" dirty="0"/>
          </a:p>
        </p:txBody>
      </p:sp>
      <p:sp>
        <p:nvSpPr>
          <p:cNvPr id="5" name="Content Placeholder 4"/>
          <p:cNvSpPr>
            <a:spLocks noGrp="1"/>
          </p:cNvSpPr>
          <p:nvPr>
            <p:ph sz="half" idx="1"/>
          </p:nvPr>
        </p:nvSpPr>
        <p:spPr>
          <a:xfrm>
            <a:off x="838200" y="3390899"/>
            <a:ext cx="5181600" cy="2786063"/>
          </a:xfrm>
          <a:prstGeom prst="rect">
            <a:avLst/>
          </a:prstGeo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err="1" smtClean="0"/>
              <a:t>Addysg</a:t>
            </a:r>
            <a:r>
              <a:rPr lang="en-GB" dirty="0" smtClean="0"/>
              <a:t> </a:t>
            </a:r>
            <a:r>
              <a:rPr lang="en-GB" dirty="0" err="1" smtClean="0"/>
              <a:t>addas</a:t>
            </a:r>
            <a:endParaRPr lang="en-GB" dirty="0" smtClean="0"/>
          </a:p>
          <a:p>
            <a:r>
              <a:rPr lang="en-GB" dirty="0" err="1" smtClean="0"/>
              <a:t>Addysg</a:t>
            </a:r>
            <a:r>
              <a:rPr lang="en-GB" dirty="0" smtClean="0"/>
              <a:t> </a:t>
            </a:r>
            <a:r>
              <a:rPr lang="en-GB" dirty="0" err="1" smtClean="0"/>
              <a:t>effeithlon</a:t>
            </a:r>
            <a:r>
              <a:rPr lang="en-GB" dirty="0" smtClean="0"/>
              <a:t> </a:t>
            </a:r>
            <a:r>
              <a:rPr lang="en-GB" dirty="0" err="1" smtClean="0"/>
              <a:t>addas</a:t>
            </a:r>
            <a:r>
              <a:rPr lang="en-GB" dirty="0" smtClean="0"/>
              <a:t> </a:t>
            </a:r>
            <a:r>
              <a:rPr lang="en-GB" dirty="0" err="1" smtClean="0"/>
              <a:t>ar</a:t>
            </a:r>
            <a:r>
              <a:rPr lang="en-GB" dirty="0" smtClean="0"/>
              <a:t> </a:t>
            </a:r>
            <a:r>
              <a:rPr lang="en-GB" dirty="0" err="1" smtClean="0"/>
              <a:t>gyfer</a:t>
            </a:r>
            <a:r>
              <a:rPr lang="en-GB" dirty="0" smtClean="0"/>
              <a:t> </a:t>
            </a:r>
            <a:r>
              <a:rPr lang="en-GB" dirty="0" err="1" smtClean="0"/>
              <a:t>oed</a:t>
            </a:r>
            <a:r>
              <a:rPr lang="en-GB" dirty="0" smtClean="0"/>
              <a:t>, </a:t>
            </a:r>
            <a:r>
              <a:rPr lang="en-GB" dirty="0" err="1" smtClean="0"/>
              <a:t>gallu</a:t>
            </a:r>
            <a:r>
              <a:rPr lang="en-GB" dirty="0" smtClean="0"/>
              <a:t>, </a:t>
            </a:r>
            <a:r>
              <a:rPr lang="en-GB" dirty="0" err="1" smtClean="0"/>
              <a:t>tueddfryd</a:t>
            </a:r>
            <a:r>
              <a:rPr lang="en-GB" dirty="0" smtClean="0"/>
              <a:t> ac </a:t>
            </a:r>
            <a:r>
              <a:rPr lang="en-GB" dirty="0" err="1" smtClean="0"/>
              <a:t>unrhyw</a:t>
            </a:r>
            <a:r>
              <a:rPr lang="en-GB" dirty="0" smtClean="0"/>
              <a:t> </a:t>
            </a:r>
            <a:r>
              <a:rPr lang="en-GB" dirty="0" err="1" smtClean="0"/>
              <a:t>anghenion</a:t>
            </a:r>
            <a:r>
              <a:rPr lang="en-GB" dirty="0" smtClean="0"/>
              <a:t> </a:t>
            </a:r>
            <a:r>
              <a:rPr lang="en-GB" dirty="0" err="1" smtClean="0"/>
              <a:t>addysgol</a:t>
            </a:r>
            <a:r>
              <a:rPr lang="en-GB" dirty="0" smtClean="0"/>
              <a:t> </a:t>
            </a:r>
            <a:r>
              <a:rPr lang="en-GB" dirty="0" err="1" smtClean="0"/>
              <a:t>arbennig</a:t>
            </a:r>
            <a:r>
              <a:rPr lang="en-GB" dirty="0" smtClean="0"/>
              <a:t> </a:t>
            </a:r>
            <a:r>
              <a:rPr lang="en-GB" dirty="0" err="1" smtClean="0"/>
              <a:t>allai</a:t>
            </a:r>
            <a:r>
              <a:rPr lang="en-GB" dirty="0" smtClean="0"/>
              <a:t> </a:t>
            </a:r>
            <a:r>
              <a:rPr lang="en-GB" dirty="0" err="1" smtClean="0"/>
              <a:t>fod</a:t>
            </a:r>
            <a:r>
              <a:rPr lang="en-GB" dirty="0" smtClean="0"/>
              <a:t> </a:t>
            </a:r>
            <a:r>
              <a:rPr lang="en-GB" dirty="0" err="1" smtClean="0"/>
              <a:t>gan</a:t>
            </a:r>
            <a:r>
              <a:rPr lang="en-GB" dirty="0" smtClean="0"/>
              <a:t> y </a:t>
            </a:r>
            <a:r>
              <a:rPr lang="en-GB" dirty="0" err="1" smtClean="0"/>
              <a:t>plentyn</a:t>
            </a:r>
            <a:r>
              <a:rPr lang="en-GB" dirty="0" smtClean="0"/>
              <a:t> </a:t>
            </a:r>
            <a:r>
              <a:rPr lang="en-GB" dirty="0" err="1" smtClean="0"/>
              <a:t>neu’r</a:t>
            </a:r>
            <a:r>
              <a:rPr lang="en-GB" dirty="0" smtClean="0"/>
              <a:t> person </a:t>
            </a:r>
            <a:r>
              <a:rPr lang="en-GB" dirty="0" err="1" smtClean="0"/>
              <a:t>ifanc</a:t>
            </a:r>
            <a:endParaRPr lang="cy-GB" dirty="0"/>
          </a:p>
        </p:txBody>
      </p:sp>
      <p:sp>
        <p:nvSpPr>
          <p:cNvPr id="6" name="Content Placeholder 5"/>
          <p:cNvSpPr>
            <a:spLocks noGrp="1"/>
          </p:cNvSpPr>
          <p:nvPr>
            <p:ph sz="half" idx="2"/>
          </p:nvPr>
        </p:nvSpPr>
        <p:spPr>
          <a:xfrm>
            <a:off x="6172200" y="3390899"/>
            <a:ext cx="5181600" cy="2786064"/>
          </a:xfrm>
          <a:prstGeom prst="rect">
            <a:avLst/>
          </a:prstGeo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i="1" dirty="0" smtClean="0"/>
              <a:t>Suitable education-</a:t>
            </a:r>
          </a:p>
          <a:p>
            <a:r>
              <a:rPr lang="en-GB" i="1" dirty="0" smtClean="0"/>
              <a:t>Efficient education suitable to the age, ability, aptitude and to any special educational needs the child or young person may have</a:t>
            </a:r>
          </a:p>
          <a:p>
            <a:r>
              <a:rPr lang="en-GB" sz="1600" i="1" dirty="0"/>
              <a:t>(WAG 2006)</a:t>
            </a:r>
          </a:p>
          <a:p>
            <a:endParaRPr lang="cy-GB" i="1" dirty="0"/>
          </a:p>
        </p:txBody>
      </p:sp>
      <p:pic>
        <p:nvPicPr>
          <p:cNvPr id="2" name="Picture 1"/>
          <p:cNvPicPr>
            <a:picLocks noChangeAspect="1"/>
          </p:cNvPicPr>
          <p:nvPr/>
        </p:nvPicPr>
        <p:blipFill>
          <a:blip r:embed="rId2"/>
          <a:stretch>
            <a:fillRect/>
          </a:stretch>
        </p:blipFill>
        <p:spPr>
          <a:xfrm>
            <a:off x="5163072" y="1779588"/>
            <a:ext cx="1453627" cy="1314450"/>
          </a:xfrm>
          <a:prstGeom prst="rect">
            <a:avLst/>
          </a:prstGeom>
        </p:spPr>
      </p:pic>
    </p:spTree>
    <p:extLst>
      <p:ext uri="{BB962C8B-B14F-4D97-AF65-F5344CB8AC3E}">
        <p14:creationId xmlns:p14="http://schemas.microsoft.com/office/powerpoint/2010/main" val="2318944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Addas</a:t>
            </a:r>
            <a:r>
              <a:rPr lang="en-GB" dirty="0" smtClean="0"/>
              <a:t>?</a:t>
            </a:r>
            <a:br>
              <a:rPr lang="en-GB" dirty="0" smtClean="0"/>
            </a:br>
            <a:r>
              <a:rPr lang="en-GB" dirty="0" smtClean="0"/>
              <a:t>Suitable?</a:t>
            </a:r>
            <a:endParaRPr lang="cy-GB" dirty="0"/>
          </a:p>
        </p:txBody>
      </p:sp>
      <p:sp>
        <p:nvSpPr>
          <p:cNvPr id="3" name="Content Placeholder 2"/>
          <p:cNvSpPr>
            <a:spLocks noGrp="1"/>
          </p:cNvSpPr>
          <p:nvPr>
            <p:ph sz="half" idx="1"/>
          </p:nvPr>
        </p:nvSpPr>
        <p:spPr>
          <a:xfrm>
            <a:off x="609600" y="1863725"/>
            <a:ext cx="5181600" cy="2822575"/>
          </a:xfrm>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dirty="0" err="1" smtClean="0"/>
              <a:t>Pwy</a:t>
            </a:r>
            <a:r>
              <a:rPr lang="en-GB" dirty="0" smtClean="0"/>
              <a:t> </a:t>
            </a:r>
            <a:r>
              <a:rPr lang="en-GB" dirty="0" err="1" smtClean="0"/>
              <a:t>sydd</a:t>
            </a:r>
            <a:r>
              <a:rPr lang="en-GB" dirty="0" smtClean="0"/>
              <a:t> </a:t>
            </a:r>
            <a:r>
              <a:rPr lang="en-GB" dirty="0" err="1" smtClean="0"/>
              <a:t>yn</a:t>
            </a:r>
            <a:r>
              <a:rPr lang="en-GB" dirty="0" smtClean="0"/>
              <a:t> </a:t>
            </a:r>
            <a:r>
              <a:rPr lang="en-GB" dirty="0" err="1" smtClean="0"/>
              <a:t>penderfynu</a:t>
            </a:r>
            <a:r>
              <a:rPr lang="en-GB" dirty="0" smtClean="0"/>
              <a:t> </a:t>
            </a:r>
            <a:r>
              <a:rPr lang="en-GB" dirty="0" err="1" smtClean="0"/>
              <a:t>beth</a:t>
            </a:r>
            <a:r>
              <a:rPr lang="en-GB" dirty="0" smtClean="0"/>
              <a:t> </a:t>
            </a:r>
            <a:r>
              <a:rPr lang="en-GB" dirty="0" err="1" smtClean="0"/>
              <a:t>sydd</a:t>
            </a:r>
            <a:r>
              <a:rPr lang="en-GB" dirty="0" smtClean="0"/>
              <a:t> </a:t>
            </a:r>
            <a:r>
              <a:rPr lang="en-GB" dirty="0" err="1" smtClean="0"/>
              <a:t>yn</a:t>
            </a:r>
            <a:r>
              <a:rPr lang="en-GB" dirty="0" smtClean="0"/>
              <a:t> </a:t>
            </a:r>
            <a:r>
              <a:rPr lang="en-GB" dirty="0" err="1" smtClean="0"/>
              <a:t>addas</a:t>
            </a:r>
            <a:r>
              <a:rPr lang="en-GB" dirty="0" smtClean="0"/>
              <a:t>?</a:t>
            </a:r>
          </a:p>
          <a:p>
            <a:r>
              <a:rPr lang="en-GB" dirty="0" err="1" smtClean="0"/>
              <a:t>Gwneir</a:t>
            </a:r>
            <a:r>
              <a:rPr lang="en-GB" dirty="0" smtClean="0"/>
              <a:t> </a:t>
            </a:r>
            <a:r>
              <a:rPr lang="en-GB" dirty="0" err="1" smtClean="0"/>
              <a:t>penderfyniadau</a:t>
            </a:r>
            <a:r>
              <a:rPr lang="en-GB" dirty="0" smtClean="0"/>
              <a:t> </a:t>
            </a:r>
            <a:r>
              <a:rPr lang="en-GB" dirty="0" err="1" smtClean="0"/>
              <a:t>drwy</a:t>
            </a:r>
            <a:r>
              <a:rPr lang="en-GB" dirty="0" smtClean="0"/>
              <a:t> </a:t>
            </a:r>
            <a:r>
              <a:rPr lang="en-GB" dirty="0" err="1" smtClean="0"/>
              <a:t>ymgynghori</a:t>
            </a:r>
            <a:r>
              <a:rPr lang="en-GB" dirty="0" smtClean="0"/>
              <a:t> </a:t>
            </a:r>
            <a:r>
              <a:rPr lang="en-GB" dirty="0" err="1" smtClean="0"/>
              <a:t>gyda</a:t>
            </a:r>
            <a:r>
              <a:rPr lang="en-GB" dirty="0" smtClean="0"/>
              <a:t> </a:t>
            </a:r>
            <a:r>
              <a:rPr lang="en-GB" dirty="0" err="1" smtClean="0"/>
              <a:t>rhieni</a:t>
            </a:r>
            <a:endParaRPr lang="en-GB" dirty="0" smtClean="0"/>
          </a:p>
          <a:p>
            <a:r>
              <a:rPr lang="en-GB" dirty="0" err="1" smtClean="0"/>
              <a:t>Yn</a:t>
            </a:r>
            <a:r>
              <a:rPr lang="en-GB" dirty="0" smtClean="0"/>
              <a:t> </a:t>
            </a:r>
            <a:r>
              <a:rPr lang="en-GB" dirty="0" err="1" smtClean="0"/>
              <a:t>unol</a:t>
            </a:r>
            <a:r>
              <a:rPr lang="en-GB" dirty="0" smtClean="0"/>
              <a:t> â </a:t>
            </a:r>
            <a:r>
              <a:rPr lang="en-GB" dirty="0" err="1" smtClean="0"/>
              <a:t>pholisiau’r</a:t>
            </a:r>
            <a:r>
              <a:rPr lang="en-GB" dirty="0" smtClean="0"/>
              <a:t> </a:t>
            </a:r>
            <a:r>
              <a:rPr lang="en-GB" dirty="0" err="1" smtClean="0"/>
              <a:t>AALl</a:t>
            </a:r>
            <a:endParaRPr lang="en-GB" dirty="0" smtClean="0"/>
          </a:p>
          <a:p>
            <a:r>
              <a:rPr lang="en-GB" dirty="0" err="1" smtClean="0"/>
              <a:t>Defnydd</a:t>
            </a:r>
            <a:r>
              <a:rPr lang="en-GB" dirty="0" smtClean="0"/>
              <a:t> </a:t>
            </a:r>
            <a:r>
              <a:rPr lang="en-GB" dirty="0" err="1" smtClean="0"/>
              <a:t>effeithiol</a:t>
            </a:r>
            <a:r>
              <a:rPr lang="en-GB" dirty="0" smtClean="0"/>
              <a:t> o </a:t>
            </a:r>
            <a:r>
              <a:rPr lang="en-GB" dirty="0" err="1" smtClean="0"/>
              <a:t>adnoddau</a:t>
            </a:r>
            <a:endParaRPr lang="cy-GB" dirty="0"/>
          </a:p>
        </p:txBody>
      </p:sp>
      <p:sp>
        <p:nvSpPr>
          <p:cNvPr id="4" name="Content Placeholder 3"/>
          <p:cNvSpPr>
            <a:spLocks noGrp="1"/>
          </p:cNvSpPr>
          <p:nvPr>
            <p:ph sz="half" idx="2"/>
          </p:nvPr>
        </p:nvSpPr>
        <p:spPr>
          <a:xfrm>
            <a:off x="6451600" y="3844925"/>
            <a:ext cx="5181600" cy="2822575"/>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i="1" dirty="0" smtClean="0"/>
              <a:t>Who decides what is suitable?</a:t>
            </a:r>
          </a:p>
          <a:p>
            <a:r>
              <a:rPr lang="en-GB" i="1" dirty="0" smtClean="0"/>
              <a:t>Decision made in consultation with parents</a:t>
            </a:r>
          </a:p>
          <a:p>
            <a:r>
              <a:rPr lang="en-GB" i="1" dirty="0" smtClean="0"/>
              <a:t>In line with LEA policies</a:t>
            </a:r>
          </a:p>
          <a:p>
            <a:r>
              <a:rPr lang="en-GB" i="1" dirty="0" smtClean="0"/>
              <a:t>Efficient use of resources</a:t>
            </a:r>
          </a:p>
          <a:p>
            <a:r>
              <a:rPr lang="en-GB" sz="1600" dirty="0"/>
              <a:t>(WAG 2006)</a:t>
            </a:r>
            <a:endParaRPr lang="cy-GB" sz="1600" dirty="0"/>
          </a:p>
        </p:txBody>
      </p:sp>
      <p:pic>
        <p:nvPicPr>
          <p:cNvPr id="5" name="Picture 4"/>
          <p:cNvPicPr>
            <a:picLocks noChangeAspect="1"/>
          </p:cNvPicPr>
          <p:nvPr/>
        </p:nvPicPr>
        <p:blipFill>
          <a:blip r:embed="rId2"/>
          <a:stretch>
            <a:fillRect/>
          </a:stretch>
        </p:blipFill>
        <p:spPr>
          <a:xfrm>
            <a:off x="8018046" y="1863725"/>
            <a:ext cx="2383253" cy="1770062"/>
          </a:xfrm>
          <a:prstGeom prst="rect">
            <a:avLst/>
          </a:prstGeom>
        </p:spPr>
      </p:pic>
      <p:pic>
        <p:nvPicPr>
          <p:cNvPr id="6" name="Picture 5"/>
          <p:cNvPicPr>
            <a:picLocks noChangeAspect="1"/>
          </p:cNvPicPr>
          <p:nvPr/>
        </p:nvPicPr>
        <p:blipFill>
          <a:blip r:embed="rId3"/>
          <a:stretch>
            <a:fillRect/>
          </a:stretch>
        </p:blipFill>
        <p:spPr>
          <a:xfrm>
            <a:off x="1712326" y="5048250"/>
            <a:ext cx="2288173" cy="1619250"/>
          </a:xfrm>
          <a:prstGeom prst="rect">
            <a:avLst/>
          </a:prstGeom>
        </p:spPr>
      </p:pic>
    </p:spTree>
    <p:extLst>
      <p:ext uri="{BB962C8B-B14F-4D97-AF65-F5344CB8AC3E}">
        <p14:creationId xmlns:p14="http://schemas.microsoft.com/office/powerpoint/2010/main" val="4010855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38200" y="2247899"/>
            <a:ext cx="10515600" cy="3243263"/>
          </a:xfrm>
        </p:spPr>
        <p:style>
          <a:lnRef idx="2">
            <a:schemeClr val="accent1"/>
          </a:lnRef>
          <a:fillRef idx="1">
            <a:schemeClr val="lt1"/>
          </a:fillRef>
          <a:effectRef idx="0">
            <a:schemeClr val="accent1"/>
          </a:effectRef>
          <a:fontRef idx="minor">
            <a:schemeClr val="dk1"/>
          </a:fontRef>
        </p:style>
        <p:txBody>
          <a:bodyPr/>
          <a:lstStyle/>
          <a:p>
            <a:r>
              <a:rPr lang="en-GB" dirty="0" smtClean="0"/>
              <a:t>No person shall be denied the right to education. In the exercise of any functions which it assumes in relation to education and to teaching, the State shall respect the right of parents to ensure that such education and teaching is in conformity with their own religious and philosophical convictions</a:t>
            </a:r>
          </a:p>
          <a:p>
            <a:pPr marL="0" indent="0" algn="r">
              <a:buNone/>
            </a:pPr>
            <a:r>
              <a:rPr lang="en-GB" sz="1600" dirty="0"/>
              <a:t>Article 2 of Protocol 1 of the European Convention on Human Rights, cited in WAG 2006</a:t>
            </a:r>
            <a:endParaRPr lang="cy-GB" sz="1600" dirty="0"/>
          </a:p>
        </p:txBody>
      </p:sp>
      <p:sp>
        <p:nvSpPr>
          <p:cNvPr id="2" name="Title 1"/>
          <p:cNvSpPr>
            <a:spLocks noGrp="1"/>
          </p:cNvSpPr>
          <p:nvPr>
            <p:ph type="title"/>
          </p:nvPr>
        </p:nvSpPr>
        <p:spPr/>
        <p:txBody>
          <a:bodyPr>
            <a:normAutofit/>
          </a:bodyPr>
          <a:lstStyle/>
          <a:p>
            <a:pPr algn="ctr"/>
            <a:r>
              <a:rPr lang="en-GB" dirty="0" err="1" smtClean="0"/>
              <a:t>Hawliau</a:t>
            </a:r>
            <a:r>
              <a:rPr lang="en-GB" dirty="0" smtClean="0"/>
              <a:t> </a:t>
            </a:r>
            <a:r>
              <a:rPr lang="en-GB" dirty="0" err="1" smtClean="0"/>
              <a:t>Dynol</a:t>
            </a:r>
            <a:r>
              <a:rPr lang="en-GB" dirty="0" smtClean="0"/>
              <a:t/>
            </a:r>
            <a:br>
              <a:rPr lang="en-GB" dirty="0" smtClean="0"/>
            </a:br>
            <a:r>
              <a:rPr lang="en-GB" dirty="0" smtClean="0"/>
              <a:t>Human Rights</a:t>
            </a:r>
            <a:endParaRPr lang="cy-GB" dirty="0"/>
          </a:p>
        </p:txBody>
      </p:sp>
    </p:spTree>
    <p:extLst>
      <p:ext uri="{BB962C8B-B14F-4D97-AF65-F5344CB8AC3E}">
        <p14:creationId xmlns:p14="http://schemas.microsoft.com/office/powerpoint/2010/main" val="704823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Y </a:t>
            </a:r>
            <a:r>
              <a:rPr lang="en-GB" dirty="0" err="1" smtClean="0"/>
              <a:t>Ddadl</a:t>
            </a:r>
            <a:r>
              <a:rPr lang="en-GB" dirty="0" smtClean="0"/>
              <a:t> </a:t>
            </a:r>
            <a:r>
              <a:rPr lang="en-GB" dirty="0" err="1" smtClean="0"/>
              <a:t>Addysg</a:t>
            </a:r>
            <a:r>
              <a:rPr lang="en-GB" dirty="0" smtClean="0"/>
              <a:t> </a:t>
            </a:r>
            <a:r>
              <a:rPr lang="en-GB" dirty="0" err="1" smtClean="0"/>
              <a:t>Ddewisiol</a:t>
            </a:r>
            <a:r>
              <a:rPr lang="en-GB" dirty="0" smtClean="0"/>
              <a:t> </a:t>
            </a:r>
            <a:r>
              <a:rPr lang="en-GB" dirty="0" err="1" smtClean="0"/>
              <a:t>Adref</a:t>
            </a:r>
            <a:r>
              <a:rPr lang="en-GB" dirty="0" smtClean="0"/>
              <a:t/>
            </a:r>
            <a:br>
              <a:rPr lang="en-GB" dirty="0" smtClean="0"/>
            </a:br>
            <a:r>
              <a:rPr lang="en-GB" dirty="0" smtClean="0"/>
              <a:t>The Home Schooling Debate </a:t>
            </a:r>
            <a:endParaRPr lang="en-GB" dirty="0"/>
          </a:p>
        </p:txBody>
      </p:sp>
      <p:sp>
        <p:nvSpPr>
          <p:cNvPr id="4" name="Cloud Callout 3"/>
          <p:cNvSpPr/>
          <p:nvPr/>
        </p:nvSpPr>
        <p:spPr>
          <a:xfrm>
            <a:off x="6997700" y="1574800"/>
            <a:ext cx="4838700" cy="2959100"/>
          </a:xfrm>
          <a:prstGeom prst="cloudCallout">
            <a:avLst>
              <a:gd name="adj1" fmla="val -51804"/>
              <a:gd name="adj2" fmla="val 10541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smtClean="0"/>
              <a:t>In your opinion, should home schooling be allowed according to the law?</a:t>
            </a:r>
            <a:endParaRPr lang="en-GB" sz="2400" i="1" dirty="0"/>
          </a:p>
        </p:txBody>
      </p:sp>
      <p:sp>
        <p:nvSpPr>
          <p:cNvPr id="5" name="Cloud Callout 4"/>
          <p:cNvSpPr/>
          <p:nvPr/>
        </p:nvSpPr>
        <p:spPr>
          <a:xfrm>
            <a:off x="838200" y="3669506"/>
            <a:ext cx="4838700" cy="2959100"/>
          </a:xfrm>
          <a:prstGeom prst="cloudCallout">
            <a:avLst>
              <a:gd name="adj1" fmla="val -62566"/>
              <a:gd name="adj2" fmla="val -104454"/>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800" dirty="0" err="1" smtClean="0"/>
              <a:t>Yn</a:t>
            </a:r>
            <a:r>
              <a:rPr lang="en-GB" sz="2800" dirty="0" smtClean="0"/>
              <a:t> </a:t>
            </a:r>
            <a:r>
              <a:rPr lang="en-GB" sz="2800" dirty="0" err="1" smtClean="0"/>
              <a:t>eich</a:t>
            </a:r>
            <a:r>
              <a:rPr lang="en-GB" sz="2800" dirty="0" smtClean="0"/>
              <a:t> barn chi, a </a:t>
            </a:r>
            <a:r>
              <a:rPr lang="en-GB" sz="2800" dirty="0" err="1" smtClean="0"/>
              <a:t>ddylai</a:t>
            </a:r>
            <a:r>
              <a:rPr lang="en-GB" sz="2800" dirty="0" smtClean="0"/>
              <a:t> </a:t>
            </a:r>
            <a:r>
              <a:rPr lang="en-GB" sz="2800" dirty="0" err="1" smtClean="0"/>
              <a:t>dysgu</a:t>
            </a:r>
            <a:r>
              <a:rPr lang="en-GB" sz="2800" dirty="0" smtClean="0"/>
              <a:t> </a:t>
            </a:r>
            <a:r>
              <a:rPr lang="en-GB" sz="2800" dirty="0" err="1" smtClean="0"/>
              <a:t>yn</a:t>
            </a:r>
            <a:r>
              <a:rPr lang="en-GB" sz="2800" dirty="0" smtClean="0"/>
              <a:t> y </a:t>
            </a:r>
            <a:r>
              <a:rPr lang="en-GB" sz="2800" dirty="0" err="1" smtClean="0"/>
              <a:t>cartref</a:t>
            </a:r>
            <a:r>
              <a:rPr lang="en-GB" sz="2800" dirty="0" smtClean="0"/>
              <a:t> </a:t>
            </a:r>
            <a:r>
              <a:rPr lang="en-GB" sz="2800" dirty="0" err="1" smtClean="0"/>
              <a:t>fod</a:t>
            </a:r>
            <a:r>
              <a:rPr lang="en-GB" sz="2800" dirty="0" smtClean="0"/>
              <a:t> </a:t>
            </a:r>
            <a:r>
              <a:rPr lang="en-GB" sz="2800" dirty="0" err="1" smtClean="0"/>
              <a:t>yn</a:t>
            </a:r>
            <a:r>
              <a:rPr lang="en-GB" sz="2800" dirty="0" smtClean="0"/>
              <a:t> </a:t>
            </a:r>
            <a:r>
              <a:rPr lang="en-GB" sz="2800" dirty="0" err="1" smtClean="0"/>
              <a:t>gyfreithiol</a:t>
            </a:r>
            <a:r>
              <a:rPr lang="en-GB" sz="2800" dirty="0" smtClean="0"/>
              <a:t>? </a:t>
            </a:r>
            <a:endParaRPr lang="en-GB" sz="2800" dirty="0"/>
          </a:p>
        </p:txBody>
      </p:sp>
    </p:spTree>
    <p:extLst>
      <p:ext uri="{BB962C8B-B14F-4D97-AF65-F5344CB8AC3E}">
        <p14:creationId xmlns:p14="http://schemas.microsoft.com/office/powerpoint/2010/main" val="639571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Datod</a:t>
            </a:r>
            <a:r>
              <a:rPr lang="en-GB" dirty="0" smtClean="0"/>
              <a:t> </a:t>
            </a:r>
            <a:r>
              <a:rPr lang="en-GB" dirty="0" err="1" smtClean="0"/>
              <a:t>yr</a:t>
            </a:r>
            <a:r>
              <a:rPr lang="en-GB" dirty="0" smtClean="0"/>
              <a:t> </a:t>
            </a:r>
            <a:r>
              <a:rPr lang="en-GB" dirty="0" err="1" smtClean="0"/>
              <a:t>Ystadegau</a:t>
            </a:r>
            <a:r>
              <a:rPr lang="en-GB" dirty="0" smtClean="0"/>
              <a:t/>
            </a:r>
            <a:br>
              <a:rPr lang="en-GB" dirty="0" smtClean="0"/>
            </a:br>
            <a:r>
              <a:rPr lang="en-GB" dirty="0" smtClean="0"/>
              <a:t>Unpicking the Statistics </a:t>
            </a:r>
            <a:endParaRPr lang="en-GB" dirty="0"/>
          </a:p>
        </p:txBody>
      </p:sp>
      <p:sp>
        <p:nvSpPr>
          <p:cNvPr id="3" name="Content Placeholder 2"/>
          <p:cNvSpPr>
            <a:spLocks noGrp="1"/>
          </p:cNvSpPr>
          <p:nvPr>
            <p:ph sz="half" idx="1"/>
          </p:nvPr>
        </p:nvSpPr>
        <p:spPr>
          <a:xfrm>
            <a:off x="838200" y="1825625"/>
            <a:ext cx="5181600" cy="4879974"/>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err="1" smtClean="0"/>
              <a:t>Amcangyfrifir</a:t>
            </a:r>
            <a:r>
              <a:rPr lang="en-GB" dirty="0" smtClean="0"/>
              <a:t> </a:t>
            </a:r>
            <a:r>
              <a:rPr lang="en-GB" dirty="0"/>
              <a:t>bod 2000 o </a:t>
            </a:r>
            <a:r>
              <a:rPr lang="en-GB" dirty="0" err="1"/>
              <a:t>blant</a:t>
            </a:r>
            <a:r>
              <a:rPr lang="en-GB" dirty="0"/>
              <a:t> </a:t>
            </a:r>
            <a:r>
              <a:rPr lang="en-GB" dirty="0" err="1"/>
              <a:t>yn</a:t>
            </a:r>
            <a:r>
              <a:rPr lang="en-GB" dirty="0"/>
              <a:t> </a:t>
            </a:r>
            <a:r>
              <a:rPr lang="en-GB" dirty="0" err="1"/>
              <a:t>derbyn</a:t>
            </a:r>
            <a:r>
              <a:rPr lang="en-GB" dirty="0"/>
              <a:t> </a:t>
            </a:r>
            <a:r>
              <a:rPr lang="en-GB" dirty="0" err="1"/>
              <a:t>addysg</a:t>
            </a:r>
            <a:r>
              <a:rPr lang="en-GB" dirty="0"/>
              <a:t> </a:t>
            </a:r>
            <a:r>
              <a:rPr lang="en-GB" dirty="0" err="1"/>
              <a:t>yn</a:t>
            </a:r>
            <a:r>
              <a:rPr lang="en-GB" dirty="0"/>
              <a:t> y </a:t>
            </a:r>
            <a:r>
              <a:rPr lang="en-GB" dirty="0" err="1"/>
              <a:t>cartref</a:t>
            </a:r>
            <a:r>
              <a:rPr lang="en-GB" dirty="0"/>
              <a:t> </a:t>
            </a:r>
            <a:r>
              <a:rPr lang="en-GB" dirty="0" err="1"/>
              <a:t>yng</a:t>
            </a:r>
            <a:r>
              <a:rPr lang="en-GB" dirty="0"/>
              <a:t> </a:t>
            </a:r>
            <a:r>
              <a:rPr lang="en-GB" dirty="0" err="1"/>
              <a:t>Nghymru</a:t>
            </a:r>
            <a:r>
              <a:rPr lang="en-GB" dirty="0"/>
              <a:t>.</a:t>
            </a:r>
          </a:p>
          <a:p>
            <a:pPr lvl="1"/>
            <a:r>
              <a:rPr lang="en-GB" dirty="0" err="1"/>
              <a:t>Nid</a:t>
            </a:r>
            <a:r>
              <a:rPr lang="en-GB" dirty="0"/>
              <a:t> </a:t>
            </a:r>
            <a:r>
              <a:rPr lang="en-GB" dirty="0" err="1"/>
              <a:t>yw’n</a:t>
            </a:r>
            <a:r>
              <a:rPr lang="en-GB" dirty="0"/>
              <a:t> </a:t>
            </a:r>
            <a:r>
              <a:rPr lang="en-GB" dirty="0" err="1"/>
              <a:t>bosib</a:t>
            </a:r>
            <a:r>
              <a:rPr lang="en-GB" dirty="0"/>
              <a:t> </a:t>
            </a:r>
            <a:r>
              <a:rPr lang="en-GB" dirty="0" err="1"/>
              <a:t>gwybod</a:t>
            </a:r>
            <a:r>
              <a:rPr lang="en-GB" dirty="0"/>
              <a:t> </a:t>
            </a:r>
            <a:r>
              <a:rPr lang="en-GB" dirty="0" err="1"/>
              <a:t>yr</a:t>
            </a:r>
            <a:r>
              <a:rPr lang="en-GB" dirty="0"/>
              <a:t> union </a:t>
            </a:r>
            <a:r>
              <a:rPr lang="en-GB" dirty="0" err="1" smtClean="0"/>
              <a:t>rhif</a:t>
            </a:r>
            <a:r>
              <a:rPr lang="en-GB" dirty="0" smtClean="0"/>
              <a:t> </a:t>
            </a:r>
            <a:r>
              <a:rPr lang="en-GB" dirty="0"/>
              <a:t>– pam? </a:t>
            </a:r>
          </a:p>
          <a:p>
            <a:endParaRPr lang="en-GB" dirty="0"/>
          </a:p>
          <a:p>
            <a:r>
              <a:rPr lang="en-GB" dirty="0"/>
              <a:t>Mae </a:t>
            </a:r>
            <a:r>
              <a:rPr lang="en-GB" dirty="0" err="1"/>
              <a:t>niferoedd</a:t>
            </a:r>
            <a:r>
              <a:rPr lang="en-GB" dirty="0"/>
              <a:t> </a:t>
            </a:r>
            <a:r>
              <a:rPr lang="en-GB" dirty="0" err="1"/>
              <a:t>wedi</a:t>
            </a:r>
            <a:r>
              <a:rPr lang="en-GB" dirty="0"/>
              <a:t> </a:t>
            </a:r>
            <a:r>
              <a:rPr lang="en-GB" dirty="0" err="1"/>
              <a:t>codi</a:t>
            </a:r>
            <a:r>
              <a:rPr lang="en-GB" dirty="0"/>
              <a:t> o </a:t>
            </a:r>
            <a:r>
              <a:rPr lang="en-GB" dirty="0" smtClean="0"/>
              <a:t>1,682 </a:t>
            </a:r>
            <a:r>
              <a:rPr lang="en-GB" dirty="0" err="1"/>
              <a:t>yn</a:t>
            </a:r>
            <a:r>
              <a:rPr lang="en-GB" dirty="0"/>
              <a:t> 2015-16 </a:t>
            </a:r>
            <a:r>
              <a:rPr lang="en-GB" dirty="0" err="1" smtClean="0"/>
              <a:t>i</a:t>
            </a:r>
            <a:r>
              <a:rPr lang="en-GB" dirty="0" smtClean="0"/>
              <a:t> 1,724 </a:t>
            </a:r>
            <a:r>
              <a:rPr lang="en-GB" dirty="0" err="1"/>
              <a:t>yn</a:t>
            </a:r>
            <a:r>
              <a:rPr lang="en-GB" dirty="0"/>
              <a:t> </a:t>
            </a:r>
            <a:r>
              <a:rPr lang="en-GB" dirty="0" smtClean="0"/>
              <a:t>2016-17 (</a:t>
            </a:r>
            <a:r>
              <a:rPr lang="en-GB" dirty="0" err="1" smtClean="0"/>
              <a:t>Llywodraeth</a:t>
            </a:r>
            <a:r>
              <a:rPr lang="en-GB" dirty="0" smtClean="0"/>
              <a:t> </a:t>
            </a:r>
            <a:r>
              <a:rPr lang="en-GB" dirty="0" err="1" smtClean="0"/>
              <a:t>Cymru</a:t>
            </a:r>
            <a:r>
              <a:rPr lang="en-GB" dirty="0" smtClean="0"/>
              <a:t>, 2018).</a:t>
            </a:r>
            <a:endParaRPr lang="en-GB" dirty="0"/>
          </a:p>
          <a:p>
            <a:pPr lvl="1"/>
            <a:r>
              <a:rPr lang="en-GB" dirty="0"/>
              <a:t>Beth </a:t>
            </a:r>
            <a:r>
              <a:rPr lang="en-GB" dirty="0" err="1"/>
              <a:t>yw’r</a:t>
            </a:r>
            <a:r>
              <a:rPr lang="en-GB" dirty="0"/>
              <a:t> </a:t>
            </a:r>
            <a:r>
              <a:rPr lang="en-GB" dirty="0" err="1"/>
              <a:t>rhesymau</a:t>
            </a:r>
            <a:r>
              <a:rPr lang="en-GB" dirty="0"/>
              <a:t> </a:t>
            </a:r>
            <a:r>
              <a:rPr lang="en-GB" dirty="0" err="1"/>
              <a:t>posib</a:t>
            </a:r>
            <a:r>
              <a:rPr lang="en-GB" dirty="0"/>
              <a:t> am </a:t>
            </a:r>
            <a:r>
              <a:rPr lang="en-GB" dirty="0" err="1"/>
              <a:t>hyn</a:t>
            </a:r>
            <a:r>
              <a:rPr lang="en-GB" dirty="0"/>
              <a:t>? </a:t>
            </a:r>
          </a:p>
          <a:p>
            <a:endParaRPr lang="en-GB" dirty="0" smtClean="0"/>
          </a:p>
        </p:txBody>
      </p:sp>
      <p:sp>
        <p:nvSpPr>
          <p:cNvPr id="4" name="Content Placeholder 3"/>
          <p:cNvSpPr>
            <a:spLocks noGrp="1"/>
          </p:cNvSpPr>
          <p:nvPr>
            <p:ph sz="half" idx="2"/>
          </p:nvPr>
        </p:nvSpPr>
        <p:spPr>
          <a:xfrm>
            <a:off x="6172200" y="1825624"/>
            <a:ext cx="5181600" cy="4879975"/>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a:t>There are an estimated </a:t>
            </a:r>
            <a:r>
              <a:rPr lang="en-GB" dirty="0" smtClean="0"/>
              <a:t>2000 </a:t>
            </a:r>
            <a:r>
              <a:rPr lang="en-GB" dirty="0"/>
              <a:t>children being home-schooled in Wales </a:t>
            </a:r>
          </a:p>
          <a:p>
            <a:pPr lvl="1"/>
            <a:r>
              <a:rPr lang="en-GB" dirty="0"/>
              <a:t>However,  the exact figure is not known – why?</a:t>
            </a:r>
          </a:p>
          <a:p>
            <a:pPr marL="457200" lvl="1" indent="0">
              <a:buNone/>
            </a:pPr>
            <a:endParaRPr lang="en-GB" dirty="0"/>
          </a:p>
          <a:p>
            <a:r>
              <a:rPr lang="en-GB" dirty="0"/>
              <a:t>Numbers of home-schooled children in Wales rose slightly from 1,682 in 2015-16 to 1,724 in 2016-17 (Welsh Government, 2018).</a:t>
            </a:r>
          </a:p>
          <a:p>
            <a:pPr lvl="1"/>
            <a:r>
              <a:rPr lang="en-GB" dirty="0"/>
              <a:t>What are the possible reasons for an increase in home schooling? </a:t>
            </a:r>
          </a:p>
          <a:p>
            <a:endParaRPr lang="en-GB" dirty="0"/>
          </a:p>
        </p:txBody>
      </p:sp>
    </p:spTree>
    <p:extLst>
      <p:ext uri="{BB962C8B-B14F-4D97-AF65-F5344CB8AC3E}">
        <p14:creationId xmlns:p14="http://schemas.microsoft.com/office/powerpoint/2010/main" val="24930269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Addysg</a:t>
            </a:r>
            <a:r>
              <a:rPr lang="en-GB" dirty="0"/>
              <a:t> </a:t>
            </a:r>
            <a:r>
              <a:rPr lang="en-GB" dirty="0" err="1"/>
              <a:t>Ddewisiol</a:t>
            </a:r>
            <a:r>
              <a:rPr lang="en-GB" dirty="0"/>
              <a:t> </a:t>
            </a:r>
            <a:r>
              <a:rPr lang="en-GB" dirty="0" err="1"/>
              <a:t>Adref</a:t>
            </a:r>
            <a:r>
              <a:rPr lang="en-GB" dirty="0"/>
              <a:t/>
            </a:r>
            <a:br>
              <a:rPr lang="en-GB" dirty="0"/>
            </a:br>
            <a:r>
              <a:rPr lang="en-GB" dirty="0" smtClean="0"/>
              <a:t>Home Schooling</a:t>
            </a:r>
            <a:endParaRPr lang="en-GB" dirty="0"/>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err="1"/>
              <a:t>Gwyliwch</a:t>
            </a:r>
            <a:r>
              <a:rPr lang="en-GB" dirty="0"/>
              <a:t> y </a:t>
            </a:r>
            <a:r>
              <a:rPr lang="en-GB" dirty="0" err="1"/>
              <a:t>fideo</a:t>
            </a:r>
            <a:r>
              <a:rPr lang="en-GB" dirty="0"/>
              <a:t>. </a:t>
            </a:r>
          </a:p>
          <a:p>
            <a:endParaRPr lang="en-GB" dirty="0"/>
          </a:p>
          <a:p>
            <a:r>
              <a:rPr lang="en-GB" dirty="0" err="1"/>
              <a:t>Ystyriwch</a:t>
            </a:r>
            <a:r>
              <a:rPr lang="en-GB" dirty="0"/>
              <a:t>:</a:t>
            </a:r>
          </a:p>
          <a:p>
            <a:pPr lvl="1"/>
            <a:r>
              <a:rPr lang="en-GB" dirty="0"/>
              <a:t>Beth </a:t>
            </a:r>
            <a:r>
              <a:rPr lang="en-GB" dirty="0" err="1"/>
              <a:t>yw’r</a:t>
            </a:r>
            <a:r>
              <a:rPr lang="en-GB" dirty="0"/>
              <a:t> </a:t>
            </a:r>
            <a:r>
              <a:rPr lang="en-GB" dirty="0" err="1"/>
              <a:t>rhesymau</a:t>
            </a:r>
            <a:r>
              <a:rPr lang="en-GB" dirty="0"/>
              <a:t> </a:t>
            </a:r>
            <a:r>
              <a:rPr lang="en-GB" dirty="0" err="1"/>
              <a:t>posib</a:t>
            </a:r>
            <a:r>
              <a:rPr lang="en-GB" dirty="0"/>
              <a:t> </a:t>
            </a:r>
            <a:r>
              <a:rPr lang="en-GB" dirty="0" err="1"/>
              <a:t>dros</a:t>
            </a:r>
            <a:r>
              <a:rPr lang="en-GB" dirty="0"/>
              <a:t> </a:t>
            </a:r>
            <a:r>
              <a:rPr lang="en-GB" dirty="0" err="1"/>
              <a:t>ADdA</a:t>
            </a:r>
            <a:r>
              <a:rPr lang="en-GB" dirty="0"/>
              <a:t>? </a:t>
            </a:r>
          </a:p>
          <a:p>
            <a:pPr lvl="1"/>
            <a:r>
              <a:rPr lang="en-GB" dirty="0"/>
              <a:t>Beth </a:t>
            </a:r>
            <a:r>
              <a:rPr lang="en-GB" dirty="0" err="1"/>
              <a:t>yw’r</a:t>
            </a:r>
            <a:r>
              <a:rPr lang="en-GB" dirty="0"/>
              <a:t> </a:t>
            </a:r>
            <a:r>
              <a:rPr lang="en-GB" dirty="0" err="1"/>
              <a:t>manteision</a:t>
            </a:r>
            <a:r>
              <a:rPr lang="en-GB" dirty="0"/>
              <a:t> </a:t>
            </a:r>
            <a:r>
              <a:rPr lang="en-GB" dirty="0" err="1"/>
              <a:t>posib</a:t>
            </a:r>
            <a:r>
              <a:rPr lang="en-GB" dirty="0"/>
              <a:t>?</a:t>
            </a:r>
          </a:p>
          <a:p>
            <a:pPr lvl="1"/>
            <a:r>
              <a:rPr lang="en-GB" dirty="0" err="1"/>
              <a:t>Ysgrifennwch</a:t>
            </a:r>
            <a:r>
              <a:rPr lang="en-GB" dirty="0"/>
              <a:t> </a:t>
            </a:r>
            <a:r>
              <a:rPr lang="en-GB" dirty="0" err="1"/>
              <a:t>restr</a:t>
            </a:r>
            <a:r>
              <a:rPr lang="en-GB" dirty="0"/>
              <a:t> </a:t>
            </a:r>
            <a:r>
              <a:rPr lang="en-GB" dirty="0" err="1"/>
              <a:t>o’r</a:t>
            </a:r>
            <a:r>
              <a:rPr lang="en-GB" dirty="0"/>
              <a:t> </a:t>
            </a:r>
            <a:r>
              <a:rPr lang="en-GB" dirty="0" err="1"/>
              <a:t>rhesymau</a:t>
            </a:r>
            <a:r>
              <a:rPr lang="en-GB" dirty="0"/>
              <a:t> </a:t>
            </a:r>
            <a:r>
              <a:rPr lang="en-GB" dirty="0" err="1"/>
              <a:t>dros</a:t>
            </a:r>
            <a:r>
              <a:rPr lang="en-GB" dirty="0"/>
              <a:t> y </a:t>
            </a:r>
            <a:r>
              <a:rPr lang="en-GB" dirty="0" err="1"/>
              <a:t>dewis</a:t>
            </a:r>
            <a:r>
              <a:rPr lang="en-GB" dirty="0"/>
              <a:t> am </a:t>
            </a:r>
            <a:r>
              <a:rPr lang="en-GB" dirty="0" err="1"/>
              <a:t>ADdA</a:t>
            </a:r>
            <a:r>
              <a:rPr lang="en-GB" dirty="0"/>
              <a:t>. </a:t>
            </a:r>
          </a:p>
          <a:p>
            <a:endParaRPr lang="en-GB" dirty="0"/>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dirty="0" smtClean="0"/>
              <a:t>Watch the </a:t>
            </a:r>
            <a:r>
              <a:rPr lang="en-GB" dirty="0" smtClean="0">
                <a:hlinkClick r:id="rId2"/>
              </a:rPr>
              <a:t>following clip.</a:t>
            </a:r>
            <a:endParaRPr lang="en-GB" dirty="0" smtClean="0"/>
          </a:p>
          <a:p>
            <a:endParaRPr lang="en-GB" dirty="0"/>
          </a:p>
          <a:p>
            <a:r>
              <a:rPr lang="en-GB" dirty="0" smtClean="0"/>
              <a:t>Consider:</a:t>
            </a:r>
          </a:p>
          <a:p>
            <a:pPr lvl="1"/>
            <a:r>
              <a:rPr lang="en-GB" dirty="0" smtClean="0"/>
              <a:t>Why might some parents decide to home school?</a:t>
            </a:r>
          </a:p>
          <a:p>
            <a:pPr lvl="1"/>
            <a:r>
              <a:rPr lang="en-GB" dirty="0" smtClean="0"/>
              <a:t>What are the benefits of home schooling? </a:t>
            </a:r>
          </a:p>
          <a:p>
            <a:pPr lvl="1"/>
            <a:r>
              <a:rPr lang="en-GB" dirty="0" smtClean="0"/>
              <a:t>Write a list of reasons which explain why some parents choose to home school their children. </a:t>
            </a:r>
            <a:endParaRPr lang="en-GB" dirty="0"/>
          </a:p>
        </p:txBody>
      </p:sp>
    </p:spTree>
    <p:extLst>
      <p:ext uri="{BB962C8B-B14F-4D97-AF65-F5344CB8AC3E}">
        <p14:creationId xmlns:p14="http://schemas.microsoft.com/office/powerpoint/2010/main" val="39375093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Rhesymau</a:t>
            </a:r>
            <a:r>
              <a:rPr lang="en-GB" dirty="0" smtClean="0"/>
              <a:t> </a:t>
            </a:r>
            <a:r>
              <a:rPr lang="en-GB" dirty="0" err="1" smtClean="0"/>
              <a:t>Gwahanol</a:t>
            </a:r>
            <a:r>
              <a:rPr lang="en-GB" dirty="0" smtClean="0"/>
              <a:t> </a:t>
            </a:r>
            <a:br>
              <a:rPr lang="en-GB" dirty="0" smtClean="0"/>
            </a:br>
            <a:r>
              <a:rPr lang="en-GB" dirty="0" smtClean="0"/>
              <a:t>Reasons will Vary </a:t>
            </a:r>
            <a:endParaRPr lang="cy-GB" dirty="0"/>
          </a:p>
        </p:txBody>
      </p:sp>
      <p:sp>
        <p:nvSpPr>
          <p:cNvPr id="3" name="Content Placeholder 2"/>
          <p:cNvSpPr>
            <a:spLocks noGrp="1"/>
          </p:cNvSpPr>
          <p:nvPr>
            <p:ph sz="half" idx="1"/>
          </p:nvPr>
        </p:nvSpPr>
        <p:spPr>
          <a:prstGeom prst="rect">
            <a:avLst/>
          </a:prstGeo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dirty="0" err="1" smtClean="0"/>
              <a:t>Nid</a:t>
            </a:r>
            <a:r>
              <a:rPr lang="en-GB" dirty="0" smtClean="0"/>
              <a:t> </a:t>
            </a:r>
            <a:r>
              <a:rPr lang="en-GB" dirty="0" err="1" smtClean="0"/>
              <a:t>yw</a:t>
            </a:r>
            <a:r>
              <a:rPr lang="en-GB" dirty="0" smtClean="0"/>
              <a:t> </a:t>
            </a:r>
            <a:r>
              <a:rPr lang="en-GB" dirty="0" err="1" smtClean="0"/>
              <a:t>pawb</a:t>
            </a:r>
            <a:r>
              <a:rPr lang="en-GB" dirty="0" smtClean="0"/>
              <a:t> </a:t>
            </a:r>
            <a:r>
              <a:rPr lang="en-GB" dirty="0" err="1" smtClean="0"/>
              <a:t>yn</a:t>
            </a:r>
            <a:r>
              <a:rPr lang="en-GB" dirty="0" smtClean="0"/>
              <a:t> </a:t>
            </a:r>
            <a:r>
              <a:rPr lang="en-GB" dirty="0" err="1" smtClean="0"/>
              <a:t>addysgu</a:t>
            </a:r>
            <a:r>
              <a:rPr lang="en-GB" dirty="0" smtClean="0"/>
              <a:t> </a:t>
            </a:r>
            <a:r>
              <a:rPr lang="en-GB" dirty="0" err="1" smtClean="0"/>
              <a:t>o’r</a:t>
            </a:r>
            <a:r>
              <a:rPr lang="en-GB" dirty="0" smtClean="0"/>
              <a:t> </a:t>
            </a:r>
            <a:r>
              <a:rPr lang="en-GB" dirty="0" err="1" smtClean="0"/>
              <a:t>catref</a:t>
            </a:r>
            <a:r>
              <a:rPr lang="en-GB" dirty="0" smtClean="0"/>
              <a:t> am </a:t>
            </a:r>
            <a:r>
              <a:rPr lang="en-GB" dirty="0" err="1" smtClean="0"/>
              <a:t>yr</a:t>
            </a:r>
            <a:r>
              <a:rPr lang="en-GB" dirty="0" smtClean="0"/>
              <a:t> un </a:t>
            </a:r>
            <a:r>
              <a:rPr lang="en-GB" dirty="0" err="1" smtClean="0"/>
              <a:t>rhesymau</a:t>
            </a:r>
            <a:r>
              <a:rPr lang="en-GB" dirty="0" smtClean="0"/>
              <a:t>. </a:t>
            </a:r>
          </a:p>
          <a:p>
            <a:pPr marL="0" indent="0">
              <a:buNone/>
            </a:pPr>
            <a:endParaRPr lang="en-GB" dirty="0" smtClean="0"/>
          </a:p>
          <a:p>
            <a:r>
              <a:rPr lang="en-GB" dirty="0" err="1" smtClean="0"/>
              <a:t>Pellter</a:t>
            </a:r>
            <a:r>
              <a:rPr lang="en-GB" dirty="0" smtClean="0"/>
              <a:t> </a:t>
            </a:r>
            <a:r>
              <a:rPr lang="en-GB" dirty="0" err="1" smtClean="0"/>
              <a:t>neu</a:t>
            </a:r>
            <a:r>
              <a:rPr lang="en-GB" dirty="0" smtClean="0"/>
              <a:t> </a:t>
            </a:r>
            <a:r>
              <a:rPr lang="en-GB" dirty="0" err="1"/>
              <a:t>f</a:t>
            </a:r>
            <a:r>
              <a:rPr lang="en-GB" dirty="0" err="1" smtClean="0"/>
              <a:t>ynediad</a:t>
            </a:r>
            <a:endParaRPr lang="en-GB" dirty="0" smtClean="0"/>
          </a:p>
          <a:p>
            <a:r>
              <a:rPr lang="en-GB" dirty="0" err="1" smtClean="0"/>
              <a:t>Credoau</a:t>
            </a:r>
            <a:r>
              <a:rPr lang="en-GB" dirty="0" smtClean="0"/>
              <a:t> </a:t>
            </a:r>
            <a:r>
              <a:rPr lang="en-GB" dirty="0" err="1" smtClean="0"/>
              <a:t>crefyddol</a:t>
            </a:r>
            <a:r>
              <a:rPr lang="en-GB" dirty="0" smtClean="0"/>
              <a:t> </a:t>
            </a:r>
            <a:r>
              <a:rPr lang="en-GB" dirty="0" err="1" smtClean="0"/>
              <a:t>neu</a:t>
            </a:r>
            <a:r>
              <a:rPr lang="en-GB" dirty="0" smtClean="0"/>
              <a:t> </a:t>
            </a:r>
            <a:r>
              <a:rPr lang="en-GB" dirty="0" err="1" smtClean="0"/>
              <a:t>ddiwylliannol</a:t>
            </a:r>
            <a:endParaRPr lang="en-GB" dirty="0" smtClean="0"/>
          </a:p>
          <a:p>
            <a:r>
              <a:rPr lang="en-GB" dirty="0" err="1" smtClean="0"/>
              <a:t>Safbwyntiau</a:t>
            </a:r>
            <a:r>
              <a:rPr lang="en-GB" dirty="0" smtClean="0"/>
              <a:t> </a:t>
            </a:r>
            <a:r>
              <a:rPr lang="en-GB" dirty="0" err="1" smtClean="0"/>
              <a:t>athronyddol</a:t>
            </a:r>
            <a:r>
              <a:rPr lang="en-GB" dirty="0" smtClean="0"/>
              <a:t> </a:t>
            </a:r>
            <a:r>
              <a:rPr lang="en-GB" dirty="0" err="1" smtClean="0"/>
              <a:t>neu</a:t>
            </a:r>
            <a:r>
              <a:rPr lang="en-GB" dirty="0" smtClean="0"/>
              <a:t> </a:t>
            </a:r>
            <a:r>
              <a:rPr lang="en-GB" dirty="0" err="1" smtClean="0"/>
              <a:t>ideolegol</a:t>
            </a:r>
            <a:endParaRPr lang="en-GB" dirty="0" smtClean="0"/>
          </a:p>
          <a:p>
            <a:r>
              <a:rPr lang="en-GB" dirty="0" err="1" smtClean="0"/>
              <a:t>Fel</a:t>
            </a:r>
            <a:r>
              <a:rPr lang="en-GB" dirty="0" smtClean="0"/>
              <a:t> </a:t>
            </a:r>
            <a:r>
              <a:rPr lang="en-GB" dirty="0" err="1" smtClean="0"/>
              <a:t>ymyriad</a:t>
            </a:r>
            <a:r>
              <a:rPr lang="en-GB" dirty="0" smtClean="0"/>
              <a:t> </a:t>
            </a:r>
            <a:r>
              <a:rPr lang="en-GB" dirty="0" err="1" smtClean="0"/>
              <a:t>tymor</a:t>
            </a:r>
            <a:r>
              <a:rPr lang="en-GB" dirty="0" smtClean="0"/>
              <a:t> </a:t>
            </a:r>
            <a:r>
              <a:rPr lang="en-GB" dirty="0" err="1" smtClean="0"/>
              <a:t>byr</a:t>
            </a:r>
            <a:r>
              <a:rPr lang="en-GB" dirty="0" smtClean="0"/>
              <a:t> am </a:t>
            </a:r>
            <a:r>
              <a:rPr lang="en-GB" dirty="0" err="1" smtClean="0"/>
              <a:t>reswm</a:t>
            </a:r>
            <a:r>
              <a:rPr lang="en-GB" dirty="0" smtClean="0"/>
              <a:t> </a:t>
            </a:r>
            <a:r>
              <a:rPr lang="en-GB" dirty="0" err="1" smtClean="0"/>
              <a:t>penodol</a:t>
            </a:r>
            <a:endParaRPr lang="en-GB" dirty="0" smtClean="0"/>
          </a:p>
          <a:p>
            <a:r>
              <a:rPr lang="en-GB" dirty="0" err="1" smtClean="0"/>
              <a:t>Anfodlonrwydd</a:t>
            </a:r>
            <a:r>
              <a:rPr lang="en-GB" dirty="0" smtClean="0"/>
              <a:t> </a:t>
            </a:r>
            <a:r>
              <a:rPr lang="en-GB" dirty="0" err="1" smtClean="0"/>
              <a:t>â’r</a:t>
            </a:r>
            <a:r>
              <a:rPr lang="en-GB" dirty="0" smtClean="0"/>
              <a:t> system</a:t>
            </a:r>
          </a:p>
          <a:p>
            <a:r>
              <a:rPr lang="en-GB" dirty="0" err="1" smtClean="0"/>
              <a:t>Amharodrwydd</a:t>
            </a:r>
            <a:r>
              <a:rPr lang="en-GB" dirty="0" smtClean="0"/>
              <a:t> </a:t>
            </a:r>
            <a:r>
              <a:rPr lang="en-GB" dirty="0" err="1" smtClean="0"/>
              <a:t>neu</a:t>
            </a:r>
            <a:r>
              <a:rPr lang="en-GB" dirty="0" smtClean="0"/>
              <a:t> </a:t>
            </a:r>
            <a:r>
              <a:rPr lang="en-GB" dirty="0" err="1" smtClean="0"/>
              <a:t>anallu’r</a:t>
            </a:r>
            <a:r>
              <a:rPr lang="en-GB" dirty="0" smtClean="0"/>
              <a:t> </a:t>
            </a:r>
            <a:r>
              <a:rPr lang="en-GB" dirty="0" err="1" smtClean="0"/>
              <a:t>plentyn</a:t>
            </a:r>
            <a:r>
              <a:rPr lang="en-GB" dirty="0" smtClean="0"/>
              <a:t> </a:t>
            </a:r>
            <a:r>
              <a:rPr lang="en-GB" dirty="0" err="1" smtClean="0"/>
              <a:t>i</a:t>
            </a:r>
            <a:r>
              <a:rPr lang="en-GB" dirty="0" smtClean="0"/>
              <a:t> </a:t>
            </a:r>
            <a:r>
              <a:rPr lang="en-GB" dirty="0" err="1" smtClean="0"/>
              <a:t>fynd</a:t>
            </a:r>
            <a:r>
              <a:rPr lang="en-GB" dirty="0" smtClean="0"/>
              <a:t> </a:t>
            </a:r>
            <a:r>
              <a:rPr lang="en-GB" dirty="0" err="1"/>
              <a:t>i</a:t>
            </a:r>
            <a:r>
              <a:rPr lang="en-GB" dirty="0" err="1" smtClean="0"/>
              <a:t>’r</a:t>
            </a:r>
            <a:r>
              <a:rPr lang="en-GB" dirty="0" smtClean="0"/>
              <a:t> </a:t>
            </a:r>
            <a:r>
              <a:rPr lang="en-GB" dirty="0" err="1" smtClean="0"/>
              <a:t>ysgol</a:t>
            </a:r>
            <a:endParaRPr lang="cy-GB" dirty="0"/>
          </a:p>
        </p:txBody>
      </p:sp>
      <p:sp>
        <p:nvSpPr>
          <p:cNvPr id="4" name="Content Placeholder 3"/>
          <p:cNvSpPr>
            <a:spLocks noGrp="1"/>
          </p:cNvSpPr>
          <p:nvPr>
            <p:ph sz="half" idx="2"/>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i="1" dirty="0" smtClean="0"/>
              <a:t>Home schoolers are not a homogenous group.</a:t>
            </a:r>
          </a:p>
          <a:p>
            <a:pPr marL="0" indent="0">
              <a:buNone/>
            </a:pPr>
            <a:endParaRPr lang="en-GB" i="1" dirty="0" smtClean="0"/>
          </a:p>
          <a:p>
            <a:r>
              <a:rPr lang="en-GB" i="1" dirty="0" smtClean="0"/>
              <a:t>Distance or access to a local school</a:t>
            </a:r>
          </a:p>
          <a:p>
            <a:r>
              <a:rPr lang="en-GB" i="1" dirty="0" smtClean="0"/>
              <a:t>Religious or cultural beliefs</a:t>
            </a:r>
          </a:p>
          <a:p>
            <a:r>
              <a:rPr lang="en-GB" i="1" dirty="0" smtClean="0"/>
              <a:t>Philosophical or ideological views</a:t>
            </a:r>
          </a:p>
          <a:p>
            <a:r>
              <a:rPr lang="en-GB" i="1" dirty="0" smtClean="0"/>
              <a:t>As a short term intervention for a particular reason</a:t>
            </a:r>
          </a:p>
          <a:p>
            <a:r>
              <a:rPr lang="en-GB" i="1" dirty="0" smtClean="0"/>
              <a:t>Dissatisfaction with the system</a:t>
            </a:r>
          </a:p>
          <a:p>
            <a:r>
              <a:rPr lang="en-GB" i="1" dirty="0" smtClean="0"/>
              <a:t>A child’s reluctance or inability to go to school</a:t>
            </a:r>
            <a:endParaRPr lang="cy-GB" i="1" dirty="0"/>
          </a:p>
        </p:txBody>
      </p:sp>
    </p:spTree>
    <p:extLst>
      <p:ext uri="{BB962C8B-B14F-4D97-AF65-F5344CB8AC3E}">
        <p14:creationId xmlns:p14="http://schemas.microsoft.com/office/powerpoint/2010/main" val="22377075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Diwrnod</a:t>
            </a:r>
            <a:r>
              <a:rPr lang="en-GB" dirty="0" smtClean="0"/>
              <a:t> </a:t>
            </a:r>
            <a:r>
              <a:rPr lang="en-GB" dirty="0" err="1" smtClean="0"/>
              <a:t>fel</a:t>
            </a:r>
            <a:r>
              <a:rPr lang="en-GB" dirty="0" smtClean="0"/>
              <a:t>…</a:t>
            </a:r>
            <a:br>
              <a:rPr lang="en-GB" dirty="0" smtClean="0"/>
            </a:br>
            <a:r>
              <a:rPr lang="en-GB" dirty="0" smtClean="0"/>
              <a:t>A Day in the Life… </a:t>
            </a:r>
            <a:endParaRPr lang="en-GB" dirty="0"/>
          </a:p>
        </p:txBody>
      </p:sp>
      <p:sp>
        <p:nvSpPr>
          <p:cNvPr id="4" name="Content Placeholder 3"/>
          <p:cNvSpPr>
            <a:spLocks noGrp="1"/>
          </p:cNvSpPr>
          <p:nvPr>
            <p:ph sz="half" idx="2"/>
          </p:nvPr>
        </p:nvSpPr>
        <p:spPr>
          <a:xfrm>
            <a:off x="1155700" y="5270499"/>
            <a:ext cx="10198100" cy="906463"/>
          </a:xfrm>
        </p:spPr>
        <p:txBody>
          <a:bodyPr>
            <a:normAutofit/>
          </a:bodyPr>
          <a:lstStyle/>
          <a:p>
            <a:pPr marL="0" indent="0" algn="ctr">
              <a:buNone/>
            </a:pPr>
            <a:r>
              <a:rPr lang="en-GB" sz="4000" dirty="0" smtClean="0">
                <a:hlinkClick r:id="rId3"/>
              </a:rPr>
              <a:t>Sunshine Family, Cornwall</a:t>
            </a:r>
            <a:endParaRPr lang="en-GB" sz="4000" dirty="0"/>
          </a:p>
        </p:txBody>
      </p:sp>
      <p:pic>
        <p:nvPicPr>
          <p:cNvPr id="5" name="Picture 4"/>
          <p:cNvPicPr>
            <a:picLocks noChangeAspect="1"/>
          </p:cNvPicPr>
          <p:nvPr/>
        </p:nvPicPr>
        <p:blipFill>
          <a:blip r:embed="rId4"/>
          <a:stretch>
            <a:fillRect/>
          </a:stretch>
        </p:blipFill>
        <p:spPr>
          <a:xfrm>
            <a:off x="4508500" y="1905793"/>
            <a:ext cx="2851150" cy="2851150"/>
          </a:xfrm>
          <a:prstGeom prst="rect">
            <a:avLst/>
          </a:prstGeom>
        </p:spPr>
      </p:pic>
    </p:spTree>
    <p:extLst>
      <p:ext uri="{BB962C8B-B14F-4D97-AF65-F5344CB8AC3E}">
        <p14:creationId xmlns:p14="http://schemas.microsoft.com/office/powerpoint/2010/main" val="394836410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t>NID OES GOFYN</a:t>
            </a:r>
            <a:br>
              <a:rPr lang="en-GB" b="1" dirty="0" smtClean="0"/>
            </a:br>
            <a:r>
              <a:rPr lang="en-GB" b="1" dirty="0" smtClean="0"/>
              <a:t>NOT REQUIRED </a:t>
            </a:r>
            <a:endParaRPr lang="cy-GB" b="1" dirty="0"/>
          </a:p>
        </p:txBody>
      </p:sp>
      <p:sp>
        <p:nvSpPr>
          <p:cNvPr id="3" name="Content Placeholder 2"/>
          <p:cNvSpPr>
            <a:spLocks noGrp="1"/>
          </p:cNvSpPr>
          <p:nvPr>
            <p:ph sz="half" idx="1"/>
          </p:nvPr>
        </p:nvSpPr>
        <p:spPr>
          <a:prstGeom prst="rect">
            <a:avLst/>
          </a:prstGeom>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en-GB" dirty="0" smtClean="0"/>
              <a:t>Y </a:t>
            </a:r>
            <a:r>
              <a:rPr lang="en-GB" dirty="0" err="1" smtClean="0"/>
              <a:t>Cwricwlwm</a:t>
            </a:r>
            <a:r>
              <a:rPr lang="en-GB" dirty="0" smtClean="0"/>
              <a:t> </a:t>
            </a:r>
            <a:r>
              <a:rPr lang="en-GB" dirty="0" err="1" smtClean="0"/>
              <a:t>Cenedlaethol</a:t>
            </a:r>
            <a:endParaRPr lang="en-GB" dirty="0" smtClean="0"/>
          </a:p>
          <a:p>
            <a:r>
              <a:rPr lang="en-GB" dirty="0" err="1" smtClean="0"/>
              <a:t>Amserlen</a:t>
            </a:r>
            <a:endParaRPr lang="en-GB" dirty="0" smtClean="0"/>
          </a:p>
          <a:p>
            <a:r>
              <a:rPr lang="en-GB" dirty="0" err="1" smtClean="0"/>
              <a:t>Safle</a:t>
            </a:r>
            <a:r>
              <a:rPr lang="en-GB" dirty="0" smtClean="0"/>
              <a:t> ag offer</a:t>
            </a:r>
          </a:p>
          <a:p>
            <a:r>
              <a:rPr lang="en-GB" dirty="0" err="1" smtClean="0"/>
              <a:t>Marcio</a:t>
            </a:r>
            <a:r>
              <a:rPr lang="en-GB" dirty="0" smtClean="0"/>
              <a:t> </a:t>
            </a:r>
            <a:r>
              <a:rPr lang="en-GB" dirty="0" err="1" smtClean="0"/>
              <a:t>gwaith</a:t>
            </a:r>
            <a:endParaRPr lang="en-GB" dirty="0" smtClean="0"/>
          </a:p>
          <a:p>
            <a:r>
              <a:rPr lang="en-GB" dirty="0" err="1" smtClean="0"/>
              <a:t>Oriau</a:t>
            </a:r>
            <a:r>
              <a:rPr lang="en-GB" dirty="0" smtClean="0"/>
              <a:t> </a:t>
            </a:r>
            <a:r>
              <a:rPr lang="en-GB" dirty="0" err="1" smtClean="0"/>
              <a:t>penodol</a:t>
            </a:r>
            <a:endParaRPr lang="en-GB" dirty="0" smtClean="0"/>
          </a:p>
          <a:p>
            <a:r>
              <a:rPr lang="en-GB" dirty="0" err="1" smtClean="0"/>
              <a:t>Cymwysterau</a:t>
            </a:r>
            <a:r>
              <a:rPr lang="en-GB" dirty="0" smtClean="0"/>
              <a:t> </a:t>
            </a:r>
            <a:r>
              <a:rPr lang="en-GB" dirty="0" err="1" smtClean="0"/>
              <a:t>penodol</a:t>
            </a:r>
            <a:endParaRPr lang="en-GB" dirty="0" smtClean="0"/>
          </a:p>
          <a:p>
            <a:r>
              <a:rPr lang="en-GB" dirty="0" err="1" smtClean="0"/>
              <a:t>Maes</a:t>
            </a:r>
            <a:r>
              <a:rPr lang="en-GB" dirty="0" smtClean="0"/>
              <a:t> </a:t>
            </a:r>
            <a:r>
              <a:rPr lang="en-GB" dirty="0" err="1" smtClean="0"/>
              <a:t>llafur</a:t>
            </a:r>
            <a:r>
              <a:rPr lang="en-GB" dirty="0" smtClean="0"/>
              <a:t> </a:t>
            </a:r>
            <a:r>
              <a:rPr lang="en-GB" dirty="0" err="1" smtClean="0"/>
              <a:t>ysgol</a:t>
            </a:r>
            <a:endParaRPr lang="en-GB" dirty="0" smtClean="0"/>
          </a:p>
          <a:p>
            <a:r>
              <a:rPr lang="en-GB" dirty="0" err="1" smtClean="0"/>
              <a:t>Cynlluniau</a:t>
            </a:r>
            <a:r>
              <a:rPr lang="en-GB" dirty="0" smtClean="0"/>
              <a:t> </a:t>
            </a:r>
            <a:r>
              <a:rPr lang="en-GB" dirty="0" err="1" smtClean="0"/>
              <a:t>manwl</a:t>
            </a:r>
            <a:endParaRPr lang="en-GB" dirty="0" smtClean="0"/>
          </a:p>
          <a:p>
            <a:r>
              <a:rPr lang="en-GB" dirty="0" err="1" smtClean="0"/>
              <a:t>Oriau</a:t>
            </a:r>
            <a:r>
              <a:rPr lang="en-GB" dirty="0" smtClean="0"/>
              <a:t>, </a:t>
            </a:r>
            <a:r>
              <a:rPr lang="en-GB" dirty="0" err="1" smtClean="0"/>
              <a:t>dyddiau</a:t>
            </a:r>
            <a:r>
              <a:rPr lang="en-GB" dirty="0" smtClean="0"/>
              <a:t>, </a:t>
            </a:r>
            <a:r>
              <a:rPr lang="en-GB" dirty="0" err="1" smtClean="0"/>
              <a:t>tymhorau</a:t>
            </a:r>
            <a:r>
              <a:rPr lang="en-GB" dirty="0" smtClean="0"/>
              <a:t> </a:t>
            </a:r>
            <a:r>
              <a:rPr lang="en-GB" dirty="0" err="1" smtClean="0"/>
              <a:t>ysgol</a:t>
            </a:r>
            <a:endParaRPr lang="en-GB" dirty="0" smtClean="0"/>
          </a:p>
          <a:p>
            <a:r>
              <a:rPr lang="en-GB" dirty="0" err="1" smtClean="0"/>
              <a:t>Gwersi</a:t>
            </a:r>
            <a:r>
              <a:rPr lang="en-GB" dirty="0" smtClean="0"/>
              <a:t> </a:t>
            </a:r>
            <a:r>
              <a:rPr lang="en-GB" dirty="0" err="1" smtClean="0"/>
              <a:t>ffurfiol</a:t>
            </a:r>
            <a:endParaRPr lang="en-GB" dirty="0" smtClean="0"/>
          </a:p>
          <a:p>
            <a:r>
              <a:rPr lang="en-GB" dirty="0" err="1" smtClean="0"/>
              <a:t>Cymdeithasu</a:t>
            </a:r>
            <a:r>
              <a:rPr lang="en-GB" dirty="0" smtClean="0"/>
              <a:t> â </a:t>
            </a:r>
            <a:r>
              <a:rPr lang="en-GB" dirty="0" err="1" smtClean="0"/>
              <a:t>chyfoedion</a:t>
            </a:r>
            <a:r>
              <a:rPr lang="en-GB" dirty="0" smtClean="0"/>
              <a:t> </a:t>
            </a:r>
            <a:r>
              <a:rPr lang="en-GB" dirty="0" err="1" smtClean="0"/>
              <a:t>ysgol</a:t>
            </a:r>
            <a:endParaRPr lang="en-GB" dirty="0" smtClean="0"/>
          </a:p>
          <a:p>
            <a:r>
              <a:rPr lang="en-GB" dirty="0" err="1" smtClean="0"/>
              <a:t>Bodloni</a:t>
            </a:r>
            <a:r>
              <a:rPr lang="en-GB" dirty="0" smtClean="0"/>
              <a:t> </a:t>
            </a:r>
            <a:r>
              <a:rPr lang="en-GB" dirty="0" err="1" smtClean="0"/>
              <a:t>safonau</a:t>
            </a:r>
            <a:r>
              <a:rPr lang="en-GB" dirty="0" smtClean="0"/>
              <a:t> </a:t>
            </a:r>
            <a:r>
              <a:rPr lang="en-GB" dirty="0" err="1" smtClean="0"/>
              <a:t>perthynol</a:t>
            </a:r>
            <a:r>
              <a:rPr lang="en-GB" dirty="0" smtClean="0"/>
              <a:t> </a:t>
            </a:r>
            <a:r>
              <a:rPr lang="en-GB" dirty="0" err="1" smtClean="0"/>
              <a:t>i</a:t>
            </a:r>
            <a:r>
              <a:rPr lang="en-GB" dirty="0" smtClean="0"/>
              <a:t> </a:t>
            </a:r>
            <a:r>
              <a:rPr lang="en-GB" dirty="0" err="1" smtClean="0"/>
              <a:t>oedran</a:t>
            </a:r>
            <a:r>
              <a:rPr lang="en-GB" dirty="0" smtClean="0"/>
              <a:t> </a:t>
            </a:r>
            <a:r>
              <a:rPr lang="en-GB" dirty="0" err="1" smtClean="0"/>
              <a:t>fel</a:t>
            </a:r>
            <a:r>
              <a:rPr lang="en-GB" dirty="0" smtClean="0"/>
              <a:t> </a:t>
            </a:r>
            <a:r>
              <a:rPr lang="en-GB" dirty="0" err="1" smtClean="0"/>
              <a:t>ysgol</a:t>
            </a:r>
            <a:endParaRPr lang="cy-GB" dirty="0"/>
          </a:p>
        </p:txBody>
      </p:sp>
      <p:sp>
        <p:nvSpPr>
          <p:cNvPr id="4" name="Content Placeholder 3"/>
          <p:cNvSpPr>
            <a:spLocks noGrp="1"/>
          </p:cNvSpPr>
          <p:nvPr>
            <p:ph sz="half" idx="2"/>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GB" dirty="0" smtClean="0"/>
              <a:t>National Curriculum</a:t>
            </a:r>
          </a:p>
          <a:p>
            <a:r>
              <a:rPr lang="en-GB" dirty="0" smtClean="0"/>
              <a:t>Timetable</a:t>
            </a:r>
          </a:p>
          <a:p>
            <a:r>
              <a:rPr lang="en-GB" dirty="0" smtClean="0"/>
              <a:t>Equipped premises</a:t>
            </a:r>
          </a:p>
          <a:p>
            <a:r>
              <a:rPr lang="en-GB" dirty="0" smtClean="0"/>
              <a:t>Mark work</a:t>
            </a:r>
          </a:p>
          <a:p>
            <a:r>
              <a:rPr lang="en-GB" dirty="0" smtClean="0"/>
              <a:t>Set hours</a:t>
            </a:r>
          </a:p>
          <a:p>
            <a:r>
              <a:rPr lang="en-GB" dirty="0" smtClean="0"/>
              <a:t>Specific qualifications</a:t>
            </a:r>
          </a:p>
          <a:p>
            <a:r>
              <a:rPr lang="en-GB" dirty="0" smtClean="0"/>
              <a:t>School syllabus</a:t>
            </a:r>
          </a:p>
          <a:p>
            <a:r>
              <a:rPr lang="en-GB" dirty="0" smtClean="0"/>
              <a:t>Detailed plans</a:t>
            </a:r>
          </a:p>
          <a:p>
            <a:r>
              <a:rPr lang="en-GB" dirty="0" smtClean="0"/>
              <a:t>School hours, days, terms</a:t>
            </a:r>
          </a:p>
          <a:p>
            <a:r>
              <a:rPr lang="en-GB" dirty="0" smtClean="0"/>
              <a:t>Formal lessons</a:t>
            </a:r>
          </a:p>
          <a:p>
            <a:r>
              <a:rPr lang="en-GB" dirty="0" smtClean="0"/>
              <a:t>School type peer group socialization</a:t>
            </a:r>
          </a:p>
          <a:p>
            <a:r>
              <a:rPr lang="en-GB" dirty="0" smtClean="0"/>
              <a:t>Match school age specific standards</a:t>
            </a:r>
            <a:endParaRPr lang="cy-GB" dirty="0"/>
          </a:p>
        </p:txBody>
      </p:sp>
    </p:spTree>
    <p:extLst>
      <p:ext uri="{BB962C8B-B14F-4D97-AF65-F5344CB8AC3E}">
        <p14:creationId xmlns:p14="http://schemas.microsoft.com/office/powerpoint/2010/main" val="253075094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err="1" smtClean="0"/>
              <a:t>Cyfrifoldebau</a:t>
            </a:r>
            <a:r>
              <a:rPr lang="en-GB" dirty="0" smtClean="0"/>
              <a:t> </a:t>
            </a:r>
            <a:r>
              <a:rPr lang="en-GB" dirty="0" err="1" smtClean="0"/>
              <a:t>Ysgol</a:t>
            </a:r>
            <a:r>
              <a:rPr lang="en-GB" dirty="0" smtClean="0"/>
              <a:t/>
            </a:r>
            <a:br>
              <a:rPr lang="en-GB" dirty="0" smtClean="0"/>
            </a:br>
            <a:r>
              <a:rPr lang="en-GB" dirty="0" smtClean="0"/>
              <a:t>Schools’ responsibilities</a:t>
            </a:r>
            <a:endParaRPr lang="cy-GB" dirty="0"/>
          </a:p>
        </p:txBody>
      </p:sp>
      <p:sp>
        <p:nvSpPr>
          <p:cNvPr id="5" name="Content Placeholder 4"/>
          <p:cNvSpPr>
            <a:spLocks noGrp="1"/>
          </p:cNvSpPr>
          <p:nvPr>
            <p:ph sz="half" idx="1"/>
          </p:nvPr>
        </p:nvSpPr>
        <p:spPr>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dirty="0" smtClean="0"/>
              <a:t>Pan </a:t>
            </a:r>
            <a:r>
              <a:rPr lang="en-GB" dirty="0" err="1" smtClean="0"/>
              <a:t>fo</a:t>
            </a:r>
            <a:r>
              <a:rPr lang="en-GB" dirty="0" smtClean="0"/>
              <a:t> </a:t>
            </a:r>
            <a:r>
              <a:rPr lang="en-GB" dirty="0" err="1" smtClean="0"/>
              <a:t>rhieni</a:t>
            </a:r>
            <a:r>
              <a:rPr lang="en-GB" dirty="0" smtClean="0"/>
              <a:t> </a:t>
            </a:r>
            <a:r>
              <a:rPr lang="en-GB" dirty="0" err="1" smtClean="0"/>
              <a:t>yn</a:t>
            </a:r>
            <a:r>
              <a:rPr lang="en-GB" dirty="0" smtClean="0"/>
              <a:t> </a:t>
            </a:r>
            <a:r>
              <a:rPr lang="en-GB" dirty="0" err="1" smtClean="0"/>
              <a:t>tynnu</a:t>
            </a:r>
            <a:r>
              <a:rPr lang="en-GB" dirty="0" smtClean="0"/>
              <a:t> </a:t>
            </a:r>
            <a:r>
              <a:rPr lang="en-GB" dirty="0" err="1" smtClean="0"/>
              <a:t>disgyblion</a:t>
            </a:r>
            <a:r>
              <a:rPr lang="en-GB" dirty="0" smtClean="0"/>
              <a:t> </a:t>
            </a:r>
            <a:r>
              <a:rPr lang="en-GB" dirty="0" err="1" smtClean="0"/>
              <a:t>o’r</a:t>
            </a:r>
            <a:r>
              <a:rPr lang="en-GB" dirty="0" smtClean="0"/>
              <a:t> </a:t>
            </a:r>
            <a:r>
              <a:rPr lang="en-GB" dirty="0" err="1" smtClean="0"/>
              <a:t>ysgol</a:t>
            </a:r>
            <a:r>
              <a:rPr lang="en-GB" dirty="0" smtClean="0"/>
              <a:t>, </a:t>
            </a:r>
            <a:r>
              <a:rPr lang="en-GB" dirty="0" err="1" smtClean="0"/>
              <a:t>mae’n</a:t>
            </a:r>
            <a:r>
              <a:rPr lang="en-GB" dirty="0" smtClean="0"/>
              <a:t> </a:t>
            </a:r>
            <a:r>
              <a:rPr lang="en-GB" dirty="0" err="1" smtClean="0"/>
              <a:t>rhaid</a:t>
            </a:r>
            <a:r>
              <a:rPr lang="en-GB" dirty="0" smtClean="0"/>
              <a:t> </a:t>
            </a:r>
            <a:r>
              <a:rPr lang="en-GB" dirty="0" err="1" smtClean="0"/>
              <a:t>i’r</a:t>
            </a:r>
            <a:r>
              <a:rPr lang="en-GB" dirty="0" smtClean="0"/>
              <a:t> </a:t>
            </a:r>
            <a:r>
              <a:rPr lang="en-GB" dirty="0" err="1" smtClean="0"/>
              <a:t>ysgol</a:t>
            </a:r>
            <a:r>
              <a:rPr lang="en-GB" dirty="0" smtClean="0"/>
              <a:t> </a:t>
            </a:r>
            <a:r>
              <a:rPr lang="en-GB" dirty="0" err="1" smtClean="0"/>
              <a:t>dynnu</a:t>
            </a:r>
            <a:r>
              <a:rPr lang="en-GB" dirty="0" smtClean="0"/>
              <a:t> </a:t>
            </a:r>
            <a:r>
              <a:rPr lang="en-GB" dirty="0" err="1" smtClean="0"/>
              <a:t>eu</a:t>
            </a:r>
            <a:r>
              <a:rPr lang="en-GB" dirty="0" smtClean="0"/>
              <a:t> </a:t>
            </a:r>
            <a:r>
              <a:rPr lang="en-GB" dirty="0" err="1" smtClean="0"/>
              <a:t>henwau</a:t>
            </a:r>
            <a:r>
              <a:rPr lang="en-GB" dirty="0" smtClean="0"/>
              <a:t> </a:t>
            </a:r>
            <a:r>
              <a:rPr lang="en-GB" dirty="0" err="1" smtClean="0"/>
              <a:t>o’r</a:t>
            </a:r>
            <a:r>
              <a:rPr lang="en-GB" dirty="0"/>
              <a:t> </a:t>
            </a:r>
            <a:r>
              <a:rPr lang="en-GB" dirty="0" err="1" smtClean="0"/>
              <a:t>gofrestr</a:t>
            </a:r>
            <a:endParaRPr lang="en-GB" dirty="0" smtClean="0"/>
          </a:p>
          <a:p>
            <a:pPr marL="0" indent="0">
              <a:buNone/>
            </a:pPr>
            <a:endParaRPr lang="en-GB" dirty="0" smtClean="0"/>
          </a:p>
          <a:p>
            <a:r>
              <a:rPr lang="en-GB" dirty="0" err="1" smtClean="0"/>
              <a:t>Os</a:t>
            </a:r>
            <a:r>
              <a:rPr lang="en-GB" dirty="0" smtClean="0"/>
              <a:t> </a:t>
            </a:r>
            <a:r>
              <a:rPr lang="en-GB" dirty="0" err="1" smtClean="0"/>
              <a:t>nad</a:t>
            </a:r>
            <a:r>
              <a:rPr lang="en-GB" dirty="0" smtClean="0"/>
              <a:t> </a:t>
            </a:r>
            <a:r>
              <a:rPr lang="en-GB" dirty="0" err="1" smtClean="0"/>
              <a:t>oes</a:t>
            </a:r>
            <a:r>
              <a:rPr lang="en-GB" dirty="0" smtClean="0"/>
              <a:t> </a:t>
            </a:r>
            <a:r>
              <a:rPr lang="en-GB" dirty="0" err="1" smtClean="0"/>
              <a:t>unrhyw</a:t>
            </a:r>
            <a:r>
              <a:rPr lang="en-GB" dirty="0" smtClean="0"/>
              <a:t> </a:t>
            </a:r>
            <a:r>
              <a:rPr lang="en-GB" dirty="0" err="1" smtClean="0"/>
              <a:t>ofidion</a:t>
            </a:r>
            <a:r>
              <a:rPr lang="en-GB" dirty="0" smtClean="0"/>
              <a:t>, </a:t>
            </a:r>
            <a:r>
              <a:rPr lang="en-GB" dirty="0" err="1" smtClean="0"/>
              <a:t>fe</a:t>
            </a:r>
            <a:r>
              <a:rPr lang="en-GB" dirty="0" smtClean="0"/>
              <a:t> </a:t>
            </a:r>
            <a:r>
              <a:rPr lang="en-GB" dirty="0" err="1" smtClean="0"/>
              <a:t>ddylai’r</a:t>
            </a:r>
            <a:r>
              <a:rPr lang="en-GB" dirty="0" smtClean="0"/>
              <a:t> </a:t>
            </a:r>
            <a:r>
              <a:rPr lang="en-GB" dirty="0" err="1" smtClean="0"/>
              <a:t>AALl</a:t>
            </a:r>
            <a:r>
              <a:rPr lang="en-GB" dirty="0" smtClean="0"/>
              <a:t> </a:t>
            </a:r>
            <a:r>
              <a:rPr lang="en-GB" dirty="0" err="1" smtClean="0"/>
              <a:t>gymryd</a:t>
            </a:r>
            <a:r>
              <a:rPr lang="en-GB" dirty="0" smtClean="0"/>
              <a:t> </a:t>
            </a:r>
            <a:r>
              <a:rPr lang="en-GB" dirty="0" err="1" smtClean="0"/>
              <a:t>yn</a:t>
            </a:r>
            <a:r>
              <a:rPr lang="en-GB" dirty="0" smtClean="0"/>
              <a:t> </a:t>
            </a:r>
            <a:r>
              <a:rPr lang="en-GB" dirty="0" err="1" smtClean="0"/>
              <a:t>ganiatol</a:t>
            </a:r>
            <a:r>
              <a:rPr lang="en-GB" dirty="0" smtClean="0"/>
              <a:t> bod </a:t>
            </a:r>
            <a:r>
              <a:rPr lang="en-GB" dirty="0" err="1" smtClean="0"/>
              <a:t>yna</a:t>
            </a:r>
            <a:r>
              <a:rPr lang="en-GB" dirty="0" smtClean="0"/>
              <a:t> </a:t>
            </a:r>
            <a:r>
              <a:rPr lang="en-GB" dirty="0" err="1" smtClean="0"/>
              <a:t>addysg</a:t>
            </a:r>
            <a:r>
              <a:rPr lang="en-GB" dirty="0" smtClean="0"/>
              <a:t> </a:t>
            </a:r>
            <a:r>
              <a:rPr lang="en-GB" dirty="0" err="1" smtClean="0"/>
              <a:t>effeithlon</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ddarparu</a:t>
            </a:r>
            <a:endParaRPr lang="cy-GB" dirty="0"/>
          </a:p>
        </p:txBody>
      </p:sp>
      <p:sp>
        <p:nvSpPr>
          <p:cNvPr id="6" name="Content Placeholder 5"/>
          <p:cNvSpPr>
            <a:spLocks noGrp="1"/>
          </p:cNvSpPr>
          <p:nvPr>
            <p:ph sz="half" idx="2"/>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i="1" dirty="0" smtClean="0"/>
              <a:t>When parents withdraw pupils to home educate them, schools must remove their names from the register.</a:t>
            </a:r>
          </a:p>
          <a:p>
            <a:pPr marL="0" indent="0">
              <a:buNone/>
            </a:pPr>
            <a:endParaRPr lang="en-GB" i="1" dirty="0" smtClean="0"/>
          </a:p>
          <a:p>
            <a:r>
              <a:rPr lang="en-GB" i="1" dirty="0" smtClean="0"/>
              <a:t>If there are no previous concerns, the LEA should assume that efficient educational provision is taking place.</a:t>
            </a:r>
            <a:endParaRPr lang="cy-GB" i="1" dirty="0"/>
          </a:p>
        </p:txBody>
      </p:sp>
    </p:spTree>
    <p:extLst>
      <p:ext uri="{BB962C8B-B14F-4D97-AF65-F5344CB8AC3E}">
        <p14:creationId xmlns:p14="http://schemas.microsoft.com/office/powerpoint/2010/main" val="2321843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Asesu’r</a:t>
            </a:r>
            <a:r>
              <a:rPr lang="en-GB" dirty="0" smtClean="0"/>
              <a:t> </a:t>
            </a:r>
            <a:r>
              <a:rPr lang="en-GB" dirty="0" err="1" smtClean="0"/>
              <a:t>addysg</a:t>
            </a:r>
            <a:r>
              <a:rPr lang="en-GB" dirty="0" smtClean="0"/>
              <a:t/>
            </a:r>
            <a:br>
              <a:rPr lang="en-GB" dirty="0" smtClean="0"/>
            </a:br>
            <a:r>
              <a:rPr lang="en-GB" dirty="0" smtClean="0"/>
              <a:t>Assessing the education</a:t>
            </a:r>
            <a:endParaRPr lang="cy-GB" dirty="0"/>
          </a:p>
        </p:txBody>
      </p:sp>
      <p:sp>
        <p:nvSpPr>
          <p:cNvPr id="3" name="Content Placeholder 2"/>
          <p:cNvSpPr>
            <a:spLocks noGrp="1"/>
          </p:cNvSpPr>
          <p:nvPr>
            <p:ph sz="half" idx="1"/>
          </p:nvPr>
        </p:nvSpPr>
        <p:spPr>
          <a:prstGeom prst="rect">
            <a:avLst/>
          </a:prstGeo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err="1" smtClean="0"/>
              <a:t>Ymwneud</a:t>
            </a:r>
            <a:r>
              <a:rPr lang="en-GB" dirty="0" smtClean="0"/>
              <a:t> </a:t>
            </a:r>
            <a:r>
              <a:rPr lang="en-GB" dirty="0" err="1" smtClean="0"/>
              <a:t>cyson</a:t>
            </a:r>
            <a:r>
              <a:rPr lang="en-GB" dirty="0" smtClean="0"/>
              <a:t> y </a:t>
            </a:r>
            <a:r>
              <a:rPr lang="en-GB" dirty="0" err="1" smtClean="0"/>
              <a:t>rhieni</a:t>
            </a:r>
            <a:r>
              <a:rPr lang="en-GB" dirty="0" smtClean="0"/>
              <a:t> </a:t>
            </a:r>
            <a:r>
              <a:rPr lang="en-GB" dirty="0" err="1" smtClean="0"/>
              <a:t>neu</a:t>
            </a:r>
            <a:r>
              <a:rPr lang="en-GB" dirty="0" smtClean="0"/>
              <a:t> </a:t>
            </a:r>
            <a:r>
              <a:rPr lang="en-GB" dirty="0" err="1" smtClean="0"/>
              <a:t>ofalwyr</a:t>
            </a:r>
            <a:endParaRPr lang="en-GB" dirty="0" smtClean="0"/>
          </a:p>
          <a:p>
            <a:r>
              <a:rPr lang="en-GB" dirty="0" err="1" smtClean="0"/>
              <a:t>Wedi</a:t>
            </a:r>
            <a:r>
              <a:rPr lang="en-GB" dirty="0" smtClean="0"/>
              <a:t> </a:t>
            </a:r>
            <a:r>
              <a:rPr lang="en-GB" dirty="0" err="1" smtClean="0"/>
              <a:t>meddwl</a:t>
            </a:r>
            <a:r>
              <a:rPr lang="en-GB" dirty="0" smtClean="0"/>
              <a:t> am </a:t>
            </a:r>
            <a:r>
              <a:rPr lang="en-GB" dirty="0" err="1" smtClean="0"/>
              <a:t>eu</a:t>
            </a:r>
            <a:r>
              <a:rPr lang="en-GB" dirty="0" smtClean="0"/>
              <a:t> </a:t>
            </a:r>
            <a:r>
              <a:rPr lang="en-GB" dirty="0" err="1" smtClean="0"/>
              <a:t>rhesymau</a:t>
            </a:r>
            <a:endParaRPr lang="en-GB" dirty="0" smtClean="0"/>
          </a:p>
          <a:p>
            <a:r>
              <a:rPr lang="en-GB" dirty="0" err="1" smtClean="0"/>
              <a:t>Ymroddiad</a:t>
            </a:r>
            <a:r>
              <a:rPr lang="en-GB" dirty="0" smtClean="0"/>
              <a:t> a </a:t>
            </a:r>
            <a:r>
              <a:rPr lang="en-GB" dirty="0" err="1" smtClean="0"/>
              <a:t>brwdfrydedd</a:t>
            </a:r>
            <a:endParaRPr lang="en-GB" dirty="0" smtClean="0"/>
          </a:p>
          <a:p>
            <a:r>
              <a:rPr lang="en-GB" dirty="0" err="1" smtClean="0"/>
              <a:t>Cyfleoedd</a:t>
            </a:r>
            <a:r>
              <a:rPr lang="en-GB" dirty="0" smtClean="0"/>
              <a:t> am </a:t>
            </a:r>
            <a:r>
              <a:rPr lang="en-GB" dirty="0" err="1" smtClean="0"/>
              <a:t>ysgogiad</a:t>
            </a:r>
            <a:r>
              <a:rPr lang="en-GB" dirty="0" smtClean="0"/>
              <a:t> </a:t>
            </a:r>
            <a:r>
              <a:rPr lang="en-GB" dirty="0" err="1" smtClean="0"/>
              <a:t>gan</a:t>
            </a:r>
            <a:r>
              <a:rPr lang="en-GB" dirty="0" smtClean="0"/>
              <a:t> </a:t>
            </a:r>
            <a:r>
              <a:rPr lang="en-GB" dirty="0" err="1" smtClean="0"/>
              <a:t>eu</a:t>
            </a:r>
            <a:r>
              <a:rPr lang="en-GB" dirty="0" smtClean="0"/>
              <a:t> </a:t>
            </a:r>
            <a:r>
              <a:rPr lang="en-GB" dirty="0" err="1" smtClean="0"/>
              <a:t>profiadau</a:t>
            </a:r>
            <a:r>
              <a:rPr lang="en-GB" dirty="0" smtClean="0"/>
              <a:t> </a:t>
            </a:r>
            <a:r>
              <a:rPr lang="en-GB" dirty="0" err="1" smtClean="0"/>
              <a:t>dysgu</a:t>
            </a:r>
            <a:endParaRPr lang="en-GB" dirty="0" smtClean="0"/>
          </a:p>
          <a:p>
            <a:r>
              <a:rPr lang="en-GB" dirty="0" err="1" smtClean="0"/>
              <a:t>Gweithgareddau</a:t>
            </a:r>
            <a:r>
              <a:rPr lang="en-GB" dirty="0" smtClean="0"/>
              <a:t> </a:t>
            </a:r>
            <a:r>
              <a:rPr lang="en-GB" dirty="0" err="1" smtClean="0"/>
              <a:t>sy’n</a:t>
            </a:r>
            <a:r>
              <a:rPr lang="en-GB" dirty="0" smtClean="0"/>
              <a:t> </a:t>
            </a:r>
            <a:r>
              <a:rPr lang="en-GB" dirty="0" err="1" smtClean="0"/>
              <a:t>berthnasol</a:t>
            </a:r>
            <a:r>
              <a:rPr lang="en-GB" dirty="0" smtClean="0"/>
              <a:t> </a:t>
            </a:r>
            <a:r>
              <a:rPr lang="en-GB" dirty="0" err="1" smtClean="0"/>
              <a:t>i</a:t>
            </a:r>
            <a:r>
              <a:rPr lang="en-GB" dirty="0" smtClean="0"/>
              <a:t> </a:t>
            </a:r>
            <a:r>
              <a:rPr lang="en-GB" dirty="0" err="1" smtClean="0"/>
              <a:t>ddiddordebau’r</a:t>
            </a:r>
            <a:r>
              <a:rPr lang="en-GB" dirty="0" smtClean="0"/>
              <a:t> </a:t>
            </a:r>
            <a:r>
              <a:rPr lang="en-GB" dirty="0" err="1" smtClean="0"/>
              <a:t>plentyn</a:t>
            </a:r>
            <a:endParaRPr lang="cy-GB" dirty="0"/>
          </a:p>
        </p:txBody>
      </p:sp>
      <p:sp>
        <p:nvSpPr>
          <p:cNvPr id="4" name="Content Placeholder 3"/>
          <p:cNvSpPr>
            <a:spLocks noGrp="1"/>
          </p:cNvSpPr>
          <p:nvPr>
            <p:ph sz="half" idx="2"/>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smtClean="0"/>
              <a:t>Consistent involvement of parent or carers</a:t>
            </a:r>
          </a:p>
          <a:p>
            <a:r>
              <a:rPr lang="en-GB" dirty="0" smtClean="0"/>
              <a:t>Thought through the reasons</a:t>
            </a:r>
          </a:p>
          <a:p>
            <a:r>
              <a:rPr lang="en-GB" dirty="0" smtClean="0"/>
              <a:t>Commitment and enthusiasm</a:t>
            </a:r>
          </a:p>
          <a:p>
            <a:r>
              <a:rPr lang="en-GB" dirty="0" smtClean="0"/>
              <a:t>Opportunities for the child to be stimulated by their learning experiences</a:t>
            </a:r>
          </a:p>
          <a:p>
            <a:r>
              <a:rPr lang="en-GB" dirty="0" smtClean="0"/>
              <a:t>Activities to cater for the interests of the child and their level of development</a:t>
            </a:r>
            <a:endParaRPr lang="cy-GB" dirty="0"/>
          </a:p>
        </p:txBody>
      </p:sp>
    </p:spTree>
    <p:extLst>
      <p:ext uri="{BB962C8B-B14F-4D97-AF65-F5344CB8AC3E}">
        <p14:creationId xmlns:p14="http://schemas.microsoft.com/office/powerpoint/2010/main" val="36903755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sz="half" idx="1"/>
          </p:nvPr>
        </p:nvSpPr>
        <p:spPr>
          <a:prstGeom prst="rect">
            <a:avLst/>
          </a:prstGeom>
        </p:spPr>
        <p:style>
          <a:lnRef idx="2">
            <a:schemeClr val="dk1"/>
          </a:lnRef>
          <a:fillRef idx="1">
            <a:schemeClr val="lt1"/>
          </a:fillRef>
          <a:effectRef idx="0">
            <a:schemeClr val="dk1"/>
          </a:effectRef>
          <a:fontRef idx="minor">
            <a:schemeClr val="dk1"/>
          </a:fontRef>
        </p:style>
        <p:txBody>
          <a:bodyPr/>
          <a:lstStyle/>
          <a:p>
            <a:r>
              <a:rPr lang="en-GB" dirty="0" err="1" smtClean="0"/>
              <a:t>Defnydd</a:t>
            </a:r>
            <a:r>
              <a:rPr lang="en-GB" dirty="0" smtClean="0"/>
              <a:t> o </a:t>
            </a:r>
            <a:r>
              <a:rPr lang="en-GB" dirty="0" err="1" smtClean="0"/>
              <a:t>adnoddau</a:t>
            </a:r>
            <a:r>
              <a:rPr lang="en-GB" dirty="0" smtClean="0"/>
              <a:t> / </a:t>
            </a:r>
            <a:r>
              <a:rPr lang="en-GB" dirty="0" err="1" smtClean="0"/>
              <a:t>deunyddiau</a:t>
            </a:r>
            <a:endParaRPr lang="en-GB" dirty="0" smtClean="0"/>
          </a:p>
          <a:p>
            <a:r>
              <a:rPr lang="en-GB" dirty="0" err="1" smtClean="0"/>
              <a:t>Cyfle</a:t>
            </a:r>
            <a:r>
              <a:rPr lang="en-GB" dirty="0" smtClean="0"/>
              <a:t> </a:t>
            </a:r>
            <a:r>
              <a:rPr lang="en-GB" dirty="0" err="1" smtClean="0"/>
              <a:t>i</a:t>
            </a:r>
            <a:r>
              <a:rPr lang="en-GB" dirty="0" smtClean="0"/>
              <a:t> </a:t>
            </a:r>
            <a:r>
              <a:rPr lang="en-GB" dirty="0" err="1" smtClean="0"/>
              <a:t>ryngweithio</a:t>
            </a:r>
            <a:r>
              <a:rPr lang="en-GB" dirty="0" smtClean="0"/>
              <a:t> </a:t>
            </a:r>
            <a:r>
              <a:rPr lang="en-GB" dirty="0" err="1" smtClean="0"/>
              <a:t>gyda</a:t>
            </a:r>
            <a:r>
              <a:rPr lang="en-GB" dirty="0" smtClean="0"/>
              <a:t> </a:t>
            </a:r>
            <a:r>
              <a:rPr lang="en-GB" dirty="0" err="1" smtClean="0"/>
              <a:t>phlant</a:t>
            </a:r>
            <a:r>
              <a:rPr lang="en-GB" dirty="0" smtClean="0"/>
              <a:t> ac </a:t>
            </a:r>
            <a:r>
              <a:rPr lang="en-GB" dirty="0" err="1" smtClean="0"/>
              <a:t>oedolion</a:t>
            </a:r>
            <a:r>
              <a:rPr lang="en-GB" dirty="0" smtClean="0"/>
              <a:t> </a:t>
            </a:r>
            <a:r>
              <a:rPr lang="en-GB" dirty="0" err="1" smtClean="0"/>
              <a:t>eraill</a:t>
            </a:r>
            <a:endParaRPr lang="en-GB" dirty="0" smtClean="0"/>
          </a:p>
          <a:p>
            <a:r>
              <a:rPr lang="en-GB" dirty="0" err="1" smtClean="0"/>
              <a:t>Cyfranogiad</a:t>
            </a:r>
            <a:r>
              <a:rPr lang="en-GB" dirty="0" smtClean="0"/>
              <a:t> </a:t>
            </a:r>
            <a:r>
              <a:rPr lang="en-GB" dirty="0" err="1" smtClean="0"/>
              <a:t>Gyrfa</a:t>
            </a:r>
            <a:r>
              <a:rPr lang="en-GB" dirty="0" smtClean="0"/>
              <a:t> </a:t>
            </a:r>
            <a:r>
              <a:rPr lang="en-GB" dirty="0" err="1" smtClean="0"/>
              <a:t>Cymru</a:t>
            </a:r>
            <a:r>
              <a:rPr lang="en-GB" dirty="0" smtClean="0"/>
              <a:t> </a:t>
            </a:r>
            <a:r>
              <a:rPr lang="en-GB" dirty="0" err="1" smtClean="0"/>
              <a:t>ar</a:t>
            </a:r>
            <a:r>
              <a:rPr lang="en-GB" dirty="0" smtClean="0"/>
              <a:t> </a:t>
            </a:r>
            <a:r>
              <a:rPr lang="en-GB" dirty="0" err="1" smtClean="0"/>
              <a:t>yr</a:t>
            </a:r>
            <a:r>
              <a:rPr lang="en-GB" dirty="0" smtClean="0"/>
              <a:t> </a:t>
            </a:r>
            <a:r>
              <a:rPr lang="en-GB" dirty="0" err="1" smtClean="0"/>
              <a:t>adeg</a:t>
            </a:r>
            <a:r>
              <a:rPr lang="en-GB" dirty="0" smtClean="0"/>
              <a:t> </a:t>
            </a:r>
            <a:r>
              <a:rPr lang="en-GB" dirty="0" err="1" smtClean="0"/>
              <a:t>briodol</a:t>
            </a:r>
            <a:endParaRPr lang="en-GB" dirty="0" smtClean="0"/>
          </a:p>
          <a:p>
            <a:r>
              <a:rPr lang="en-GB" dirty="0" err="1" smtClean="0"/>
              <a:t>Datblygu</a:t>
            </a:r>
            <a:r>
              <a:rPr lang="en-GB" dirty="0" smtClean="0"/>
              <a:t> </a:t>
            </a:r>
            <a:r>
              <a:rPr lang="en-GB" dirty="0" err="1" smtClean="0"/>
              <a:t>sgiliau</a:t>
            </a:r>
            <a:r>
              <a:rPr lang="en-GB" dirty="0" smtClean="0"/>
              <a:t> </a:t>
            </a:r>
            <a:r>
              <a:rPr lang="en-GB" dirty="0" err="1" smtClean="0"/>
              <a:t>llythrennedd</a:t>
            </a:r>
            <a:r>
              <a:rPr lang="en-GB" dirty="0" smtClean="0"/>
              <a:t> a </a:t>
            </a:r>
            <a:r>
              <a:rPr lang="en-GB" dirty="0" err="1" smtClean="0"/>
              <a:t>rhifedd</a:t>
            </a:r>
            <a:endParaRPr lang="cy-GB" dirty="0"/>
          </a:p>
        </p:txBody>
      </p:sp>
      <p:sp>
        <p:nvSpPr>
          <p:cNvPr id="4" name="Content Placeholder 3"/>
          <p:cNvSpPr>
            <a:spLocks noGrp="1"/>
          </p:cNvSpPr>
          <p:nvPr>
            <p:ph sz="half" idx="2"/>
          </p:nvPr>
        </p:nvSpPr>
        <p:spPr>
          <a:prstGeom prst="rect">
            <a:avLst/>
          </a:prstGeom>
        </p:spPr>
        <p:style>
          <a:lnRef idx="2">
            <a:schemeClr val="accent1"/>
          </a:lnRef>
          <a:fillRef idx="1">
            <a:schemeClr val="lt1"/>
          </a:fillRef>
          <a:effectRef idx="0">
            <a:schemeClr val="accent1"/>
          </a:effectRef>
          <a:fontRef idx="minor">
            <a:schemeClr val="dk1"/>
          </a:fontRef>
        </p:style>
        <p:txBody>
          <a:bodyPr/>
          <a:lstStyle/>
          <a:p>
            <a:r>
              <a:rPr lang="en-GB" dirty="0" smtClean="0"/>
              <a:t>Access to materials / resources</a:t>
            </a:r>
          </a:p>
          <a:p>
            <a:r>
              <a:rPr lang="en-GB" dirty="0" smtClean="0"/>
              <a:t>Opportunity to interact with other children and other adults</a:t>
            </a:r>
          </a:p>
          <a:p>
            <a:r>
              <a:rPr lang="en-GB" dirty="0" smtClean="0"/>
              <a:t>Involvement of Careers Wales when appropriate</a:t>
            </a:r>
          </a:p>
          <a:p>
            <a:r>
              <a:rPr lang="en-GB" dirty="0" smtClean="0"/>
              <a:t>Development of literacy and numeracy skills </a:t>
            </a:r>
            <a:endParaRPr lang="cy-GB" dirty="0"/>
          </a:p>
        </p:txBody>
      </p:sp>
    </p:spTree>
    <p:extLst>
      <p:ext uri="{BB962C8B-B14F-4D97-AF65-F5344CB8AC3E}">
        <p14:creationId xmlns:p14="http://schemas.microsoft.com/office/powerpoint/2010/main" val="2499562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err="1" smtClean="0"/>
              <a:t>Beirniadaeth</a:t>
            </a:r>
            <a:r>
              <a:rPr lang="en-GB" dirty="0" smtClean="0"/>
              <a:t> </a:t>
            </a:r>
            <a:br>
              <a:rPr lang="en-GB" dirty="0" smtClean="0"/>
            </a:br>
            <a:r>
              <a:rPr lang="en-GB" dirty="0" smtClean="0"/>
              <a:t>Criticisms</a:t>
            </a:r>
            <a:br>
              <a:rPr lang="en-GB" dirty="0" smtClean="0"/>
            </a:br>
            <a:endParaRPr lang="en-GB" dirty="0"/>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err="1" smtClean="0"/>
              <a:t>Heb</a:t>
            </a:r>
            <a:r>
              <a:rPr lang="en-GB" dirty="0" smtClean="0"/>
              <a:t> </a:t>
            </a:r>
            <a:r>
              <a:rPr lang="en-GB" dirty="0" err="1" smtClean="0"/>
              <a:t>ei</a:t>
            </a:r>
            <a:r>
              <a:rPr lang="en-GB" dirty="0" smtClean="0"/>
              <a:t> </a:t>
            </a:r>
            <a:r>
              <a:rPr lang="en-GB" dirty="0" err="1" smtClean="0"/>
              <a:t>rheoli</a:t>
            </a:r>
            <a:endParaRPr lang="en-GB" dirty="0" smtClean="0"/>
          </a:p>
          <a:p>
            <a:r>
              <a:rPr lang="en-GB" dirty="0" err="1" smtClean="0"/>
              <a:t>Diffyg</a:t>
            </a:r>
            <a:r>
              <a:rPr lang="en-GB" dirty="0" smtClean="0"/>
              <a:t> </a:t>
            </a:r>
            <a:r>
              <a:rPr lang="en-GB" dirty="0" err="1" smtClean="0"/>
              <a:t>cyfleodd</a:t>
            </a:r>
            <a:r>
              <a:rPr lang="en-GB" dirty="0" smtClean="0"/>
              <a:t> </a:t>
            </a:r>
            <a:r>
              <a:rPr lang="en-GB" dirty="0" err="1" smtClean="0"/>
              <a:t>i</a:t>
            </a:r>
            <a:r>
              <a:rPr lang="en-GB" dirty="0" smtClean="0"/>
              <a:t> </a:t>
            </a:r>
            <a:r>
              <a:rPr lang="en-GB" dirty="0" err="1" smtClean="0"/>
              <a:t>gymdeithasu</a:t>
            </a:r>
            <a:endParaRPr lang="en-GB" dirty="0" smtClean="0"/>
          </a:p>
          <a:p>
            <a:r>
              <a:rPr lang="en-GB" dirty="0" err="1" smtClean="0"/>
              <a:t>Diffyg</a:t>
            </a:r>
            <a:r>
              <a:rPr lang="en-GB" dirty="0" smtClean="0"/>
              <a:t> </a:t>
            </a:r>
            <a:r>
              <a:rPr lang="en-GB" dirty="0" err="1" smtClean="0"/>
              <a:t>cymhwysterau</a:t>
            </a:r>
            <a:r>
              <a:rPr lang="en-GB" dirty="0" smtClean="0"/>
              <a:t> </a:t>
            </a:r>
            <a:r>
              <a:rPr lang="en-GB" dirty="0" err="1" smtClean="0"/>
              <a:t>ffurfiol</a:t>
            </a:r>
            <a:r>
              <a:rPr lang="en-GB" dirty="0" smtClean="0"/>
              <a:t> </a:t>
            </a:r>
            <a:r>
              <a:rPr lang="en-GB" dirty="0" err="1" smtClean="0"/>
              <a:t>yn</a:t>
            </a:r>
            <a:r>
              <a:rPr lang="en-GB" dirty="0" smtClean="0"/>
              <a:t> </a:t>
            </a:r>
            <a:r>
              <a:rPr lang="en-GB" dirty="0" err="1" smtClean="0"/>
              <a:t>gallu</a:t>
            </a:r>
            <a:r>
              <a:rPr lang="en-GB" dirty="0" smtClean="0"/>
              <a:t> </a:t>
            </a:r>
            <a:r>
              <a:rPr lang="en-GB" dirty="0" err="1" smtClean="0"/>
              <a:t>arwain</a:t>
            </a:r>
            <a:r>
              <a:rPr lang="en-GB" dirty="0" smtClean="0"/>
              <a:t> at </a:t>
            </a:r>
            <a:r>
              <a:rPr lang="en-GB" dirty="0" err="1" smtClean="0"/>
              <a:t>anfantais</a:t>
            </a:r>
            <a:r>
              <a:rPr lang="en-GB" dirty="0" smtClean="0"/>
              <a:t> (</a:t>
            </a:r>
            <a:r>
              <a:rPr lang="en-GB" dirty="0" err="1" smtClean="0"/>
              <a:t>e.e</a:t>
            </a:r>
            <a:r>
              <a:rPr lang="en-GB" dirty="0" smtClean="0"/>
              <a:t>. </a:t>
            </a:r>
            <a:r>
              <a:rPr lang="en-GB" dirty="0" err="1" smtClean="0"/>
              <a:t>ceisio</a:t>
            </a:r>
            <a:r>
              <a:rPr lang="en-GB" dirty="0" smtClean="0"/>
              <a:t> am </a:t>
            </a:r>
            <a:r>
              <a:rPr lang="en-GB" dirty="0" err="1" smtClean="0"/>
              <a:t>brifysgol</a:t>
            </a:r>
            <a:r>
              <a:rPr lang="en-GB" dirty="0" smtClean="0"/>
              <a:t> </a:t>
            </a:r>
            <a:r>
              <a:rPr lang="en-GB" dirty="0" err="1" smtClean="0"/>
              <a:t>neu</a:t>
            </a:r>
            <a:r>
              <a:rPr lang="en-GB" dirty="0" smtClean="0"/>
              <a:t> </a:t>
            </a:r>
            <a:r>
              <a:rPr lang="en-GB" dirty="0" err="1" smtClean="0"/>
              <a:t>waith</a:t>
            </a:r>
            <a:r>
              <a:rPr lang="en-GB" dirty="0" smtClean="0"/>
              <a:t>)</a:t>
            </a:r>
          </a:p>
          <a:p>
            <a:r>
              <a:rPr lang="en-GB" dirty="0" err="1" smtClean="0"/>
              <a:t>Pryderon</a:t>
            </a:r>
            <a:r>
              <a:rPr lang="en-GB" dirty="0" smtClean="0"/>
              <a:t> </a:t>
            </a:r>
            <a:r>
              <a:rPr lang="en-GB" dirty="0" err="1" smtClean="0"/>
              <a:t>ynglyn</a:t>
            </a:r>
            <a:r>
              <a:rPr lang="en-GB" dirty="0" smtClean="0"/>
              <a:t> â </a:t>
            </a:r>
            <a:r>
              <a:rPr lang="en-GB" dirty="0" err="1" smtClean="0"/>
              <a:t>iechyd</a:t>
            </a:r>
            <a:r>
              <a:rPr lang="en-GB" dirty="0" smtClean="0"/>
              <a:t> a </a:t>
            </a:r>
            <a:r>
              <a:rPr lang="en-GB" dirty="0" err="1" smtClean="0"/>
              <a:t>lles</a:t>
            </a:r>
            <a:r>
              <a:rPr lang="en-GB" dirty="0" smtClean="0"/>
              <a:t> plant</a:t>
            </a:r>
          </a:p>
          <a:p>
            <a:r>
              <a:rPr lang="en-GB" dirty="0" err="1" smtClean="0"/>
              <a:t>Ffurf</a:t>
            </a:r>
            <a:r>
              <a:rPr lang="en-GB" dirty="0" smtClean="0"/>
              <a:t> o ‘</a:t>
            </a:r>
            <a:r>
              <a:rPr lang="en-GB" dirty="0" err="1" smtClean="0"/>
              <a:t>bwylldreisio</a:t>
            </a:r>
            <a:r>
              <a:rPr lang="en-GB" dirty="0" smtClean="0"/>
              <a:t>’ </a:t>
            </a:r>
            <a:r>
              <a:rPr lang="en-GB" dirty="0" err="1" smtClean="0"/>
              <a:t>meddyliau</a:t>
            </a:r>
            <a:r>
              <a:rPr lang="en-GB" dirty="0" smtClean="0"/>
              <a:t> plant </a:t>
            </a:r>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smtClean="0"/>
              <a:t>Largely unregulated </a:t>
            </a:r>
          </a:p>
          <a:p>
            <a:r>
              <a:rPr lang="en-GB" dirty="0" smtClean="0"/>
              <a:t>Children lack opportunity to socialise</a:t>
            </a:r>
          </a:p>
          <a:p>
            <a:r>
              <a:rPr lang="en-GB" dirty="0" smtClean="0"/>
              <a:t>Lack of formal qualifications can lead to disadvantage (e.g. applications to university or seeking employment </a:t>
            </a:r>
          </a:p>
          <a:p>
            <a:r>
              <a:rPr lang="en-GB" dirty="0" smtClean="0"/>
              <a:t>Concerns about children’s health and wellbeing </a:t>
            </a:r>
          </a:p>
          <a:p>
            <a:r>
              <a:rPr lang="en-GB" dirty="0" smtClean="0"/>
              <a:t>Form of parental ‘brainwashing’ </a:t>
            </a:r>
            <a:endParaRPr lang="en-GB" dirty="0"/>
          </a:p>
        </p:txBody>
      </p:sp>
    </p:spTree>
    <p:extLst>
      <p:ext uri="{BB962C8B-B14F-4D97-AF65-F5344CB8AC3E}">
        <p14:creationId xmlns:p14="http://schemas.microsoft.com/office/powerpoint/2010/main" val="34105171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Cofrhestr</a:t>
            </a:r>
            <a:r>
              <a:rPr lang="en-GB" dirty="0" smtClean="0"/>
              <a:t> </a:t>
            </a:r>
            <a:r>
              <a:rPr lang="en-GB" dirty="0" err="1"/>
              <a:t>Addysg</a:t>
            </a:r>
            <a:r>
              <a:rPr lang="en-GB" dirty="0"/>
              <a:t> </a:t>
            </a:r>
            <a:r>
              <a:rPr lang="en-GB" dirty="0" err="1"/>
              <a:t>Ddewisiol</a:t>
            </a:r>
            <a:r>
              <a:rPr lang="en-GB" dirty="0"/>
              <a:t> </a:t>
            </a:r>
            <a:r>
              <a:rPr lang="en-GB" dirty="0" err="1" smtClean="0"/>
              <a:t>Adref</a:t>
            </a:r>
            <a:r>
              <a:rPr lang="en-GB" dirty="0" smtClean="0"/>
              <a:t/>
            </a:r>
            <a:br>
              <a:rPr lang="en-GB" dirty="0" smtClean="0"/>
            </a:br>
            <a:r>
              <a:rPr lang="en-GB" dirty="0" smtClean="0"/>
              <a:t>Elective Home Education Register </a:t>
            </a:r>
            <a:endParaRPr lang="en-GB" dirty="0"/>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a:bodyPr>
          <a:lstStyle/>
          <a:p>
            <a:r>
              <a:rPr lang="en-GB" dirty="0" err="1" smtClean="0"/>
              <a:t>Mae’r</a:t>
            </a:r>
            <a:r>
              <a:rPr lang="en-GB" dirty="0" smtClean="0"/>
              <a:t> NSPCC </a:t>
            </a:r>
            <a:r>
              <a:rPr lang="en-GB" dirty="0" err="1" smtClean="0"/>
              <a:t>a’r</a:t>
            </a:r>
            <a:r>
              <a:rPr lang="en-GB" dirty="0" smtClean="0"/>
              <a:t> </a:t>
            </a:r>
            <a:r>
              <a:rPr lang="en-GB" dirty="0" err="1" smtClean="0"/>
              <a:t>Comisynydd</a:t>
            </a:r>
            <a:r>
              <a:rPr lang="en-GB" dirty="0" smtClean="0"/>
              <a:t> Plant, Sally Holland, </a:t>
            </a:r>
            <a:r>
              <a:rPr lang="en-GB" dirty="0" err="1" smtClean="0"/>
              <a:t>wedi</a:t>
            </a:r>
            <a:r>
              <a:rPr lang="en-GB" dirty="0" smtClean="0"/>
              <a:t> </a:t>
            </a:r>
            <a:r>
              <a:rPr lang="en-GB" dirty="0" err="1" smtClean="0"/>
              <a:t>galw</a:t>
            </a:r>
            <a:r>
              <a:rPr lang="en-GB" dirty="0" smtClean="0"/>
              <a:t> am </a:t>
            </a:r>
            <a:r>
              <a:rPr lang="en-GB" dirty="0" err="1" smtClean="0"/>
              <a:t>gofrestr</a:t>
            </a:r>
            <a:r>
              <a:rPr lang="en-GB" dirty="0" smtClean="0"/>
              <a:t> </a:t>
            </a:r>
            <a:r>
              <a:rPr lang="en-GB" dirty="0" err="1" smtClean="0"/>
              <a:t>ofynnol</a:t>
            </a:r>
            <a:r>
              <a:rPr lang="en-GB" dirty="0" smtClean="0"/>
              <a:t> o </a:t>
            </a:r>
            <a:r>
              <a:rPr lang="en-GB" dirty="0" err="1" smtClean="0"/>
              <a:t>blant</a:t>
            </a:r>
            <a:r>
              <a:rPr lang="en-GB" dirty="0" smtClean="0"/>
              <a:t> </a:t>
            </a:r>
            <a:r>
              <a:rPr lang="en-GB" dirty="0" err="1" smtClean="0"/>
              <a:t>sydd</a:t>
            </a:r>
            <a:r>
              <a:rPr lang="en-GB" dirty="0" smtClean="0"/>
              <a:t> </a:t>
            </a:r>
            <a:r>
              <a:rPr lang="en-GB" dirty="0" err="1" smtClean="0"/>
              <a:t>yn</a:t>
            </a:r>
            <a:r>
              <a:rPr lang="en-GB" dirty="0" smtClean="0"/>
              <a:t> </a:t>
            </a:r>
            <a:r>
              <a:rPr lang="en-GB" dirty="0" err="1" smtClean="0"/>
              <a:t>derbyn</a:t>
            </a:r>
            <a:r>
              <a:rPr lang="en-GB" dirty="0" smtClean="0"/>
              <a:t> </a:t>
            </a:r>
            <a:r>
              <a:rPr lang="en-GB" dirty="0" err="1" smtClean="0"/>
              <a:t>addysg</a:t>
            </a:r>
            <a:r>
              <a:rPr lang="en-GB" dirty="0" smtClean="0"/>
              <a:t> </a:t>
            </a:r>
            <a:r>
              <a:rPr lang="en-GB" dirty="0" err="1" smtClean="0"/>
              <a:t>yn</a:t>
            </a:r>
            <a:r>
              <a:rPr lang="en-GB" dirty="0" smtClean="0"/>
              <a:t> y </a:t>
            </a:r>
            <a:r>
              <a:rPr lang="en-GB" dirty="0" err="1" smtClean="0"/>
              <a:t>cartref</a:t>
            </a:r>
            <a:r>
              <a:rPr lang="en-GB" dirty="0" smtClean="0"/>
              <a:t>. </a:t>
            </a:r>
          </a:p>
          <a:p>
            <a:endParaRPr lang="en-GB" dirty="0"/>
          </a:p>
          <a:p>
            <a:r>
              <a:rPr lang="en-GB" dirty="0" err="1" smtClean="0"/>
              <a:t>Ystyriwch</a:t>
            </a:r>
            <a:r>
              <a:rPr lang="en-GB" dirty="0" smtClean="0"/>
              <a:t>:</a:t>
            </a:r>
          </a:p>
          <a:p>
            <a:pPr lvl="1"/>
            <a:r>
              <a:rPr lang="en-GB" dirty="0" smtClean="0"/>
              <a:t>Beth </a:t>
            </a:r>
            <a:r>
              <a:rPr lang="en-GB" dirty="0" err="1" smtClean="0"/>
              <a:t>yw</a:t>
            </a:r>
            <a:r>
              <a:rPr lang="en-GB" dirty="0" smtClean="0"/>
              <a:t> </a:t>
            </a:r>
            <a:r>
              <a:rPr lang="en-GB" dirty="0" err="1" smtClean="0"/>
              <a:t>manteision</a:t>
            </a:r>
            <a:r>
              <a:rPr lang="en-GB" dirty="0" smtClean="0"/>
              <a:t> </a:t>
            </a:r>
            <a:r>
              <a:rPr lang="en-GB" dirty="0" err="1" smtClean="0"/>
              <a:t>posib</a:t>
            </a:r>
            <a:r>
              <a:rPr lang="en-GB" dirty="0" smtClean="0"/>
              <a:t> </a:t>
            </a:r>
            <a:r>
              <a:rPr lang="en-GB" dirty="0" err="1" smtClean="0"/>
              <a:t>hyn</a:t>
            </a:r>
            <a:r>
              <a:rPr lang="en-GB" dirty="0" smtClean="0"/>
              <a:t>?</a:t>
            </a:r>
          </a:p>
          <a:p>
            <a:pPr lvl="1"/>
            <a:r>
              <a:rPr lang="en-GB" dirty="0" smtClean="0"/>
              <a:t>Beth </a:t>
            </a:r>
            <a:r>
              <a:rPr lang="en-GB" dirty="0" err="1" smtClean="0"/>
              <a:t>yw</a:t>
            </a:r>
            <a:r>
              <a:rPr lang="en-GB" dirty="0" smtClean="0"/>
              <a:t> </a:t>
            </a:r>
            <a:r>
              <a:rPr lang="en-GB" dirty="0" err="1" smtClean="0"/>
              <a:t>anfanteision</a:t>
            </a:r>
            <a:r>
              <a:rPr lang="en-GB" dirty="0" smtClean="0"/>
              <a:t> </a:t>
            </a:r>
            <a:r>
              <a:rPr lang="en-GB" dirty="0" err="1" smtClean="0"/>
              <a:t>posib</a:t>
            </a:r>
            <a:r>
              <a:rPr lang="en-GB" dirty="0" smtClean="0"/>
              <a:t> </a:t>
            </a:r>
            <a:r>
              <a:rPr lang="en-GB" dirty="0" err="1" smtClean="0"/>
              <a:t>hyn</a:t>
            </a:r>
            <a:r>
              <a:rPr lang="en-GB" dirty="0" smtClean="0"/>
              <a:t>? </a:t>
            </a:r>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t>The NSPCC and Sally Holland (Children’s Commissioner) have called for a compulsory elective home education register.</a:t>
            </a:r>
          </a:p>
          <a:p>
            <a:endParaRPr lang="en-GB" dirty="0"/>
          </a:p>
          <a:p>
            <a:r>
              <a:rPr lang="en-GB" dirty="0" smtClean="0"/>
              <a:t>Consider:</a:t>
            </a:r>
          </a:p>
          <a:p>
            <a:pPr lvl="1"/>
            <a:r>
              <a:rPr lang="en-GB" dirty="0" smtClean="0"/>
              <a:t>What are the benefits of this approach?</a:t>
            </a:r>
          </a:p>
          <a:p>
            <a:pPr lvl="1"/>
            <a:r>
              <a:rPr lang="en-GB" dirty="0" smtClean="0"/>
              <a:t>What are the drawback of this approach? </a:t>
            </a:r>
          </a:p>
        </p:txBody>
      </p:sp>
    </p:spTree>
    <p:extLst>
      <p:ext uri="{BB962C8B-B14F-4D97-AF65-F5344CB8AC3E}">
        <p14:creationId xmlns:p14="http://schemas.microsoft.com/office/powerpoint/2010/main" val="194224676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Newyddion</a:t>
            </a:r>
            <a:r>
              <a:rPr lang="en-GB" dirty="0" smtClean="0"/>
              <a:t> </a:t>
            </a:r>
            <a:r>
              <a:rPr lang="en-GB" dirty="0" err="1" smtClean="0"/>
              <a:t>Diweddarach</a:t>
            </a:r>
            <a:r>
              <a:rPr lang="en-GB" dirty="0" smtClean="0"/>
              <a:t/>
            </a:r>
            <a:br>
              <a:rPr lang="en-GB" dirty="0" smtClean="0"/>
            </a:br>
            <a:r>
              <a:rPr lang="en-GB" dirty="0" smtClean="0"/>
              <a:t>The Latest News </a:t>
            </a:r>
            <a:endParaRPr lang="en-GB" dirty="0"/>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err="1" smtClean="0"/>
              <a:t>Darllenwch</a:t>
            </a:r>
            <a:r>
              <a:rPr lang="en-GB" dirty="0" smtClean="0"/>
              <a:t> y </a:t>
            </a:r>
            <a:r>
              <a:rPr lang="en-GB" dirty="0" err="1" smtClean="0"/>
              <a:t>cyhoeddiad</a:t>
            </a:r>
            <a:r>
              <a:rPr lang="en-GB" dirty="0" smtClean="0"/>
              <a:t> </a:t>
            </a:r>
            <a:r>
              <a:rPr lang="en-GB" dirty="0" err="1" smtClean="0"/>
              <a:t>polisi</a:t>
            </a:r>
            <a:r>
              <a:rPr lang="en-GB" dirty="0" smtClean="0"/>
              <a:t> </a:t>
            </a:r>
            <a:r>
              <a:rPr lang="en-GB" dirty="0" err="1" smtClean="0"/>
              <a:t>diweddaraf</a:t>
            </a:r>
            <a:r>
              <a:rPr lang="en-GB" dirty="0" smtClean="0"/>
              <a:t> </a:t>
            </a:r>
            <a:r>
              <a:rPr lang="en-GB" dirty="0" err="1" smtClean="0"/>
              <a:t>ynglyn</a:t>
            </a:r>
            <a:r>
              <a:rPr lang="en-GB" dirty="0" smtClean="0"/>
              <a:t> ag </a:t>
            </a:r>
            <a:r>
              <a:rPr lang="en-GB" dirty="0" err="1" smtClean="0"/>
              <a:t>addysg</a:t>
            </a:r>
            <a:r>
              <a:rPr lang="en-GB" dirty="0" smtClean="0"/>
              <a:t> </a:t>
            </a:r>
            <a:r>
              <a:rPr lang="en-GB" dirty="0" err="1" smtClean="0"/>
              <a:t>ddewisiol</a:t>
            </a:r>
            <a:r>
              <a:rPr lang="en-GB" dirty="0" smtClean="0"/>
              <a:t> </a:t>
            </a:r>
            <a:r>
              <a:rPr lang="en-GB" dirty="0" err="1" smtClean="0"/>
              <a:t>adref</a:t>
            </a:r>
            <a:r>
              <a:rPr lang="en-GB" dirty="0" smtClean="0"/>
              <a:t> </a:t>
            </a:r>
          </a:p>
          <a:p>
            <a:endParaRPr lang="en-GB" dirty="0"/>
          </a:p>
          <a:p>
            <a:r>
              <a:rPr lang="en-GB" dirty="0" err="1" smtClean="0"/>
              <a:t>Nodwch</a:t>
            </a:r>
            <a:r>
              <a:rPr lang="en-GB" dirty="0" smtClean="0"/>
              <a:t> y </a:t>
            </a:r>
            <a:r>
              <a:rPr lang="en-GB" dirty="0" err="1"/>
              <a:t>m</a:t>
            </a:r>
            <a:r>
              <a:rPr lang="en-GB" dirty="0" err="1" smtClean="0"/>
              <a:t>esurau</a:t>
            </a:r>
            <a:r>
              <a:rPr lang="en-GB" dirty="0" smtClean="0"/>
              <a:t> </a:t>
            </a:r>
            <a:r>
              <a:rPr lang="en-GB" dirty="0" err="1" smtClean="0"/>
              <a:t>newydd</a:t>
            </a:r>
            <a:r>
              <a:rPr lang="en-GB" dirty="0" smtClean="0"/>
              <a:t> a </a:t>
            </a:r>
            <a:r>
              <a:rPr lang="en-GB" dirty="0" err="1" smtClean="0"/>
              <a:t>awgrymir</a:t>
            </a:r>
            <a:endParaRPr lang="en-GB" dirty="0" smtClean="0"/>
          </a:p>
          <a:p>
            <a:endParaRPr lang="en-GB" dirty="0"/>
          </a:p>
          <a:p>
            <a:r>
              <a:rPr lang="en-GB" dirty="0" err="1" smtClean="0"/>
              <a:t>Adlweyrchwch</a:t>
            </a:r>
            <a:r>
              <a:rPr lang="en-GB" dirty="0" smtClean="0"/>
              <a:t>: </a:t>
            </a:r>
            <a:r>
              <a:rPr lang="en-GB" dirty="0" err="1" smtClean="0"/>
              <a:t>Manteision</a:t>
            </a:r>
            <a:r>
              <a:rPr lang="en-GB" dirty="0" smtClean="0"/>
              <a:t>? </a:t>
            </a:r>
            <a:r>
              <a:rPr lang="en-GB" dirty="0" err="1" smtClean="0"/>
              <a:t>Anfanteision</a:t>
            </a:r>
            <a:r>
              <a:rPr lang="en-GB" dirty="0" smtClean="0"/>
              <a:t>? </a:t>
            </a:r>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dirty="0" smtClean="0"/>
              <a:t>Read the following </a:t>
            </a:r>
            <a:r>
              <a:rPr lang="en-GB" dirty="0" smtClean="0">
                <a:hlinkClick r:id="rId2"/>
              </a:rPr>
              <a:t>Welsh Government policy update </a:t>
            </a:r>
            <a:r>
              <a:rPr lang="en-GB" dirty="0" smtClean="0"/>
              <a:t>about elective home education. </a:t>
            </a:r>
          </a:p>
          <a:p>
            <a:endParaRPr lang="en-GB" dirty="0"/>
          </a:p>
          <a:p>
            <a:r>
              <a:rPr lang="en-GB" dirty="0" smtClean="0"/>
              <a:t>Identify the support measures WG intend  to put in place. </a:t>
            </a:r>
          </a:p>
          <a:p>
            <a:endParaRPr lang="en-GB" dirty="0"/>
          </a:p>
          <a:p>
            <a:r>
              <a:rPr lang="en-GB" dirty="0" smtClean="0"/>
              <a:t>Reflect: Benefits? Drawbacks?</a:t>
            </a:r>
            <a:endParaRPr lang="en-GB" dirty="0"/>
          </a:p>
        </p:txBody>
      </p:sp>
    </p:spTree>
    <p:extLst>
      <p:ext uri="{BB962C8B-B14F-4D97-AF65-F5344CB8AC3E}">
        <p14:creationId xmlns:p14="http://schemas.microsoft.com/office/powerpoint/2010/main" val="2504017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Adlewyrchu</a:t>
            </a:r>
            <a:r>
              <a:rPr lang="en-GB" dirty="0" smtClean="0"/>
              <a:t/>
            </a:r>
            <a:br>
              <a:rPr lang="en-GB" dirty="0" smtClean="0"/>
            </a:br>
            <a:r>
              <a:rPr lang="en-GB" dirty="0" smtClean="0"/>
              <a:t>Reflect</a:t>
            </a:r>
            <a:endParaRPr lang="en-GB" dirty="0"/>
          </a:p>
        </p:txBody>
      </p:sp>
      <p:sp>
        <p:nvSpPr>
          <p:cNvPr id="3" name="Content Placeholder 2"/>
          <p:cNvSpPr>
            <a:spLocks noGrp="1"/>
          </p:cNvSpPr>
          <p:nvPr>
            <p:ph sz="half" idx="1"/>
          </p:nvPr>
        </p:nvSpPr>
        <p:spPr>
          <a:xfrm>
            <a:off x="838200" y="4356100"/>
            <a:ext cx="5181600" cy="2400300"/>
          </a:xfrm>
        </p:spPr>
        <p:txBody>
          <a:bodyPr>
            <a:normAutofit fontScale="92500"/>
          </a:bodyPr>
          <a:lstStyle/>
          <a:p>
            <a:r>
              <a:rPr lang="en-GB" dirty="0" smtClean="0"/>
              <a:t>Creda </a:t>
            </a:r>
            <a:r>
              <a:rPr lang="en-GB" dirty="0"/>
              <a:t>Holt </a:t>
            </a:r>
            <a:r>
              <a:rPr lang="en-GB" dirty="0" err="1" smtClean="0"/>
              <a:t>mewn</a:t>
            </a:r>
            <a:r>
              <a:rPr lang="en-GB" dirty="0" smtClean="0"/>
              <a:t> </a:t>
            </a:r>
            <a:r>
              <a:rPr lang="en-GB" dirty="0"/>
              <a:t>plant </a:t>
            </a:r>
            <a:r>
              <a:rPr lang="en-GB" dirty="0" err="1"/>
              <a:t>yn</a:t>
            </a:r>
            <a:r>
              <a:rPr lang="en-GB" dirty="0"/>
              <a:t> </a:t>
            </a:r>
            <a:r>
              <a:rPr lang="en-GB" dirty="0" err="1"/>
              <a:t>dysgu</a:t>
            </a:r>
            <a:r>
              <a:rPr lang="en-GB" dirty="0"/>
              <a:t> </a:t>
            </a:r>
            <a:r>
              <a:rPr lang="en-GB" dirty="0" err="1"/>
              <a:t>beth</a:t>
            </a:r>
            <a:r>
              <a:rPr lang="en-GB" dirty="0"/>
              <a:t> y </a:t>
            </a:r>
            <a:r>
              <a:rPr lang="en-GB" dirty="0" err="1"/>
              <a:t>byddant</a:t>
            </a:r>
            <a:r>
              <a:rPr lang="en-GB" dirty="0"/>
              <a:t> </a:t>
            </a:r>
            <a:r>
              <a:rPr lang="en-GB" dirty="0" err="1"/>
              <a:t>eisiau</a:t>
            </a:r>
            <a:r>
              <a:rPr lang="en-GB" dirty="0"/>
              <a:t> pan </a:t>
            </a:r>
            <a:r>
              <a:rPr lang="en-GB" dirty="0" err="1"/>
              <a:t>oedd</a:t>
            </a:r>
            <a:r>
              <a:rPr lang="en-GB" dirty="0"/>
              <a:t> </a:t>
            </a:r>
            <a:r>
              <a:rPr lang="en-GB" dirty="0" err="1"/>
              <a:t>angen</a:t>
            </a:r>
            <a:r>
              <a:rPr lang="en-GB" dirty="0"/>
              <a:t>, </a:t>
            </a:r>
            <a:r>
              <a:rPr lang="en-GB" dirty="0" err="1"/>
              <a:t>yn</a:t>
            </a:r>
            <a:r>
              <a:rPr lang="en-GB" dirty="0"/>
              <a:t> </a:t>
            </a:r>
            <a:r>
              <a:rPr lang="en-GB" dirty="0" err="1"/>
              <a:t>ôl</a:t>
            </a:r>
            <a:r>
              <a:rPr lang="en-GB" dirty="0"/>
              <a:t> </a:t>
            </a:r>
            <a:r>
              <a:rPr lang="en-GB" dirty="0" err="1"/>
              <a:t>eu</a:t>
            </a:r>
            <a:r>
              <a:rPr lang="en-GB" dirty="0"/>
              <a:t> </a:t>
            </a:r>
            <a:r>
              <a:rPr lang="en-GB" dirty="0" err="1"/>
              <a:t>diddordebau</a:t>
            </a:r>
            <a:r>
              <a:rPr lang="en-GB" dirty="0"/>
              <a:t> </a:t>
            </a:r>
            <a:r>
              <a:rPr lang="en-GB" dirty="0" err="1"/>
              <a:t>eu</a:t>
            </a:r>
            <a:r>
              <a:rPr lang="en-GB" dirty="0"/>
              <a:t> </a:t>
            </a:r>
            <a:r>
              <a:rPr lang="en-GB" dirty="0" err="1"/>
              <a:t>hun</a:t>
            </a:r>
            <a:r>
              <a:rPr lang="en-GB" dirty="0"/>
              <a:t>. </a:t>
            </a:r>
          </a:p>
          <a:p>
            <a:r>
              <a:rPr lang="en-GB" dirty="0"/>
              <a:t>Pa </a:t>
            </a:r>
            <a:r>
              <a:rPr lang="en-GB" dirty="0" err="1"/>
              <a:t>mor</a:t>
            </a:r>
            <a:r>
              <a:rPr lang="en-GB" dirty="0"/>
              <a:t> </a:t>
            </a:r>
            <a:r>
              <a:rPr lang="en-GB" dirty="0" err="1"/>
              <a:t>ymarferol</a:t>
            </a:r>
            <a:r>
              <a:rPr lang="en-GB" dirty="0"/>
              <a:t> </a:t>
            </a:r>
            <a:r>
              <a:rPr lang="en-GB" dirty="0" err="1"/>
              <a:t>yw</a:t>
            </a:r>
            <a:r>
              <a:rPr lang="en-GB" dirty="0"/>
              <a:t> </a:t>
            </a:r>
            <a:r>
              <a:rPr lang="en-GB" dirty="0" err="1"/>
              <a:t>hyn</a:t>
            </a:r>
            <a:r>
              <a:rPr lang="en-GB" dirty="0"/>
              <a:t> </a:t>
            </a:r>
            <a:r>
              <a:rPr lang="en-GB" dirty="0" err="1"/>
              <a:t>yn</a:t>
            </a:r>
            <a:r>
              <a:rPr lang="en-GB" dirty="0"/>
              <a:t> </a:t>
            </a:r>
            <a:r>
              <a:rPr lang="en-GB" dirty="0" smtClean="0"/>
              <a:t>y </a:t>
            </a:r>
            <a:r>
              <a:rPr lang="en-GB" dirty="0" err="1" smtClean="0"/>
              <a:t>gymdeithas</a:t>
            </a:r>
            <a:r>
              <a:rPr lang="en-GB" dirty="0" smtClean="0"/>
              <a:t> </a:t>
            </a:r>
            <a:r>
              <a:rPr lang="en-GB" dirty="0" err="1"/>
              <a:t>heddiw</a:t>
            </a:r>
            <a:r>
              <a:rPr lang="en-GB" dirty="0"/>
              <a:t>? </a:t>
            </a:r>
          </a:p>
        </p:txBody>
      </p:sp>
      <p:sp>
        <p:nvSpPr>
          <p:cNvPr id="4" name="Content Placeholder 3"/>
          <p:cNvSpPr>
            <a:spLocks noGrp="1"/>
          </p:cNvSpPr>
          <p:nvPr>
            <p:ph sz="half" idx="2"/>
          </p:nvPr>
        </p:nvSpPr>
        <p:spPr>
          <a:xfrm>
            <a:off x="6172200" y="4356099"/>
            <a:ext cx="5181600" cy="2400301"/>
          </a:xfrm>
        </p:spPr>
        <p:txBody>
          <a:bodyPr>
            <a:normAutofit fontScale="92500"/>
          </a:bodyPr>
          <a:lstStyle/>
          <a:p>
            <a:r>
              <a:rPr lang="en-GB" dirty="0" smtClean="0"/>
              <a:t>Holt believed children should be educated at home learning what they wanted when they needed it according to their own interests.</a:t>
            </a:r>
          </a:p>
          <a:p>
            <a:r>
              <a:rPr lang="en-GB" dirty="0" smtClean="0"/>
              <a:t>How practical do you think this is in today’s society? </a:t>
            </a:r>
            <a:endParaRPr lang="en-GB" dirty="0"/>
          </a:p>
        </p:txBody>
      </p:sp>
      <p:sp>
        <p:nvSpPr>
          <p:cNvPr id="5" name="Rounded Rectangular Callout 4"/>
          <p:cNvSpPr/>
          <p:nvPr/>
        </p:nvSpPr>
        <p:spPr>
          <a:xfrm>
            <a:off x="673100" y="1690688"/>
            <a:ext cx="10845800" cy="2144712"/>
          </a:xfrm>
          <a:prstGeom prst="wedgeRoundRectCallout">
            <a:avLst>
              <a:gd name="adj1" fmla="val -38610"/>
              <a:gd name="adj2" fmla="val 6673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smtClean="0"/>
              <a:t>What is most important and valuable about the home as a base for children’s growth into the world is not that it is a better school than the schools but that it isn’t a school at all. It is not an artificial place, set up to make ‘learning’ happen and in which nothing except ‘learning’ ever happens. </a:t>
            </a:r>
          </a:p>
          <a:p>
            <a:pPr algn="r"/>
            <a:r>
              <a:rPr lang="en-GB" sz="2400" dirty="0" smtClean="0"/>
              <a:t>(Holt and </a:t>
            </a:r>
            <a:r>
              <a:rPr lang="en-GB" sz="2400" dirty="0" err="1" smtClean="0"/>
              <a:t>Farenga</a:t>
            </a:r>
            <a:r>
              <a:rPr lang="en-GB" sz="2400" dirty="0" smtClean="0"/>
              <a:t>, 2003 in Aubrey and Riley, 2017) </a:t>
            </a:r>
            <a:endParaRPr lang="en-GB" sz="2400" dirty="0"/>
          </a:p>
        </p:txBody>
      </p:sp>
    </p:spTree>
    <p:extLst>
      <p:ext uri="{BB962C8B-B14F-4D97-AF65-F5344CB8AC3E}">
        <p14:creationId xmlns:p14="http://schemas.microsoft.com/office/powerpoint/2010/main" val="38712043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smtClean="0"/>
              <a:t>Llyfryddiaeth</a:t>
            </a:r>
            <a:r>
              <a:rPr lang="en-GB" dirty="0" smtClean="0"/>
              <a:t/>
            </a:r>
            <a:br>
              <a:rPr lang="en-GB" dirty="0" smtClean="0"/>
            </a:br>
            <a:r>
              <a:rPr lang="en-GB" dirty="0" smtClean="0"/>
              <a:t>Bibliography </a:t>
            </a:r>
            <a:endParaRPr lang="en-GB" dirty="0"/>
          </a:p>
        </p:txBody>
      </p:sp>
      <p:sp>
        <p:nvSpPr>
          <p:cNvPr id="6" name="Content Placeholder 5"/>
          <p:cNvSpPr>
            <a:spLocks noGrp="1"/>
          </p:cNvSpPr>
          <p:nvPr>
            <p:ph idx="1"/>
          </p:nvPr>
        </p:nvSpPr>
        <p:spPr/>
        <p:txBody>
          <a:bodyPr>
            <a:normAutofit fontScale="85000" lnSpcReduction="20000"/>
          </a:bodyPr>
          <a:lstStyle/>
          <a:p>
            <a:r>
              <a:rPr lang="en-GB" dirty="0" smtClean="0"/>
              <a:t>Aubrey, K. &amp; Riley, A. (2017) </a:t>
            </a:r>
            <a:r>
              <a:rPr lang="en-GB" i="1" dirty="0" smtClean="0"/>
              <a:t>Understanding and Using Challenging Educational Theories, </a:t>
            </a:r>
            <a:r>
              <a:rPr lang="en-GB" dirty="0" smtClean="0"/>
              <a:t>London: SAGE. </a:t>
            </a:r>
          </a:p>
          <a:p>
            <a:r>
              <a:rPr lang="en-GB" dirty="0" smtClean="0"/>
              <a:t>Pollock</a:t>
            </a:r>
            <a:r>
              <a:rPr lang="en-GB" dirty="0"/>
              <a:t>, I. (2016) ‘Boy’s scurvy death prompts home schooling register call’ </a:t>
            </a:r>
            <a:r>
              <a:rPr lang="en-GB" dirty="0">
                <a:hlinkClick r:id="rId2"/>
              </a:rPr>
              <a:t>http://www.bbc.co.uk/news/uk-wales-36746094</a:t>
            </a:r>
            <a:r>
              <a:rPr lang="en-GB" dirty="0"/>
              <a:t>  (Accessed 26/2/18). </a:t>
            </a:r>
            <a:endParaRPr lang="en-GB" dirty="0" smtClean="0"/>
          </a:p>
          <a:p>
            <a:r>
              <a:rPr lang="en-GB" dirty="0" smtClean="0"/>
              <a:t>Welsh </a:t>
            </a:r>
            <a:r>
              <a:rPr lang="en-GB" dirty="0"/>
              <a:t>Assembly Government (</a:t>
            </a:r>
            <a:r>
              <a:rPr lang="en-GB" dirty="0" smtClean="0"/>
              <a:t>2016</a:t>
            </a:r>
            <a:r>
              <a:rPr lang="en-GB" dirty="0"/>
              <a:t>) </a:t>
            </a:r>
            <a:r>
              <a:rPr lang="en-GB" i="1" dirty="0"/>
              <a:t>Inclusion and Pupil </a:t>
            </a:r>
            <a:r>
              <a:rPr lang="en-GB" i="1" dirty="0" smtClean="0"/>
              <a:t>Support,</a:t>
            </a:r>
            <a:r>
              <a:rPr lang="en-GB" dirty="0" smtClean="0"/>
              <a:t> </a:t>
            </a:r>
            <a:r>
              <a:rPr lang="en-GB" dirty="0"/>
              <a:t>Cardiff: Welsh Assembly Government</a:t>
            </a:r>
            <a:endParaRPr lang="cy-GB" dirty="0"/>
          </a:p>
          <a:p>
            <a:r>
              <a:rPr lang="en-GB" dirty="0" smtClean="0"/>
              <a:t>Welsh Assembly Government (2017a) </a:t>
            </a:r>
            <a:r>
              <a:rPr lang="en-GB" i="1" dirty="0" smtClean="0"/>
              <a:t>Elective Home Education, </a:t>
            </a:r>
            <a:r>
              <a:rPr lang="en-GB" dirty="0"/>
              <a:t>Cardiff: Welsh Assembly </a:t>
            </a:r>
            <a:r>
              <a:rPr lang="en-GB" dirty="0" smtClean="0"/>
              <a:t>Government. </a:t>
            </a:r>
            <a:r>
              <a:rPr lang="en-GB" dirty="0"/>
              <a:t>Available at: </a:t>
            </a:r>
            <a:r>
              <a:rPr lang="en-GB" dirty="0">
                <a:hlinkClick r:id="rId3"/>
              </a:rPr>
              <a:t>http://</a:t>
            </a:r>
            <a:r>
              <a:rPr lang="en-GB" dirty="0" smtClean="0">
                <a:hlinkClick r:id="rId3"/>
              </a:rPr>
              <a:t>gov.wales/docs/dcells/publications/160112-elective-home-education-parents-leaflet-en.pdf</a:t>
            </a:r>
            <a:r>
              <a:rPr lang="en-GB" dirty="0" smtClean="0"/>
              <a:t> (Accessed 26/2/18). </a:t>
            </a:r>
          </a:p>
          <a:p>
            <a:r>
              <a:rPr lang="en-GB" dirty="0"/>
              <a:t>Welsh Assembly Government (</a:t>
            </a:r>
            <a:r>
              <a:rPr lang="en-GB" dirty="0" smtClean="0"/>
              <a:t>2017b) </a:t>
            </a:r>
            <a:r>
              <a:rPr lang="en-GB" i="1" dirty="0"/>
              <a:t>Elective Home </a:t>
            </a:r>
            <a:r>
              <a:rPr lang="en-GB" i="1" dirty="0" smtClean="0"/>
              <a:t>Education: Non-Statutory Guidance for LEAs, </a:t>
            </a:r>
            <a:r>
              <a:rPr lang="en-GB" dirty="0"/>
              <a:t>Cardiff: Welsh Assembly Government. Available at: </a:t>
            </a:r>
            <a:r>
              <a:rPr lang="en-GB" dirty="0">
                <a:hlinkClick r:id="rId4"/>
              </a:rPr>
              <a:t>http://</a:t>
            </a:r>
            <a:r>
              <a:rPr lang="en-GB" dirty="0" smtClean="0">
                <a:hlinkClick r:id="rId4"/>
              </a:rPr>
              <a:t>gov.wales/docs/dcells/publications/160106-ehe-guidance-en.pdf</a:t>
            </a:r>
            <a:r>
              <a:rPr lang="en-GB" dirty="0" smtClean="0"/>
              <a:t> </a:t>
            </a:r>
            <a:r>
              <a:rPr lang="en-GB" dirty="0"/>
              <a:t>(Accessed 26/2/18). </a:t>
            </a:r>
          </a:p>
        </p:txBody>
      </p:sp>
    </p:spTree>
    <p:extLst>
      <p:ext uri="{BB962C8B-B14F-4D97-AF65-F5344CB8AC3E}">
        <p14:creationId xmlns:p14="http://schemas.microsoft.com/office/powerpoint/2010/main" val="43505312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TotalTime>
  <Words>2176</Words>
  <Application>Microsoft Office PowerPoint</Application>
  <PresentationFormat>Widescreen</PresentationFormat>
  <Paragraphs>239</Paragraphs>
  <Slides>28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ECES6008/C</vt:lpstr>
      <vt:lpstr>Module Aims Amcanion </vt:lpstr>
      <vt:lpstr>Learning Outcomes Deilliannau Dysgu </vt:lpstr>
      <vt:lpstr>Learning Outcomes Deilliannau Dysgu </vt:lpstr>
      <vt:lpstr>Learning Outcomes Deilliannau Dysgu </vt:lpstr>
      <vt:lpstr>Learning Outcomes Deilliannau Dysgu </vt:lpstr>
      <vt:lpstr>Assignments Aseiniadau </vt:lpstr>
      <vt:lpstr>Ysgolion Steiner Waldorf Steiner Waldorf Schools</vt:lpstr>
      <vt:lpstr>Y Ddadl Steiner (a’r Symudiad Ysgol Rydd) The Steiner Debate (and the Free School Movement)</vt:lpstr>
      <vt:lpstr>Gwir neu Anwir? True or False? </vt:lpstr>
      <vt:lpstr>Y Gyfraith The Law</vt:lpstr>
      <vt:lpstr>Addysg addas Suitable education</vt:lpstr>
      <vt:lpstr>Addas? Suitable?</vt:lpstr>
      <vt:lpstr>Hawliau Dynol Human Rights</vt:lpstr>
      <vt:lpstr>Y Ddadl Addysg Ddewisiol Adref The Home Schooling Debate </vt:lpstr>
      <vt:lpstr>Datod yr Ystadegau Unpicking the Statistics </vt:lpstr>
      <vt:lpstr>Addysg Ddewisiol Adref Home Schooling</vt:lpstr>
      <vt:lpstr>Rhesymau Gwahanol  Reasons will Vary </vt:lpstr>
      <vt:lpstr>Diwrnod fel… A Day in the Life… </vt:lpstr>
      <vt:lpstr>NID OES GOFYN NOT REQUIRED </vt:lpstr>
      <vt:lpstr>Cyfrifoldebau Ysgol Schools’ responsibilities</vt:lpstr>
      <vt:lpstr>Asesu’r addysg Assessing the education</vt:lpstr>
      <vt:lpstr>PowerPoint Presentation</vt:lpstr>
      <vt:lpstr> Beirniadaeth  Criticisms </vt:lpstr>
      <vt:lpstr>Cofrhestr Addysg Ddewisiol Adref Elective Home Education Register </vt:lpstr>
      <vt:lpstr>Newyddion Diweddarach The Latest News </vt:lpstr>
      <vt:lpstr>Adlewyrchu Reflect</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SJEU6003/C</dc:title>
  <dc:creator>Sarah Stewart</dc:creator>
  <cp:lastModifiedBy>Alison Baggott</cp:lastModifiedBy>
  <cp:revision>15</cp:revision>
  <dcterms:created xsi:type="dcterms:W3CDTF">2017-12-18T15:53:56Z</dcterms:created>
  <dcterms:modified xsi:type="dcterms:W3CDTF">2020-03-05T10:59:24Z</dcterms:modified>
</cp:coreProperties>
</file>