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2" d="100"/>
          <a:sy n="52" d="100"/>
        </p:scale>
        <p:origin x="136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B75D4E-D1FC-4444-9718-27E1B132C66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4071318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B75D4E-D1FC-4444-9718-27E1B132C66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2038591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B75D4E-D1FC-4444-9718-27E1B132C66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244195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B75D4E-D1FC-4444-9718-27E1B132C66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585891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B75D4E-D1FC-4444-9718-27E1B132C664}"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965921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B75D4E-D1FC-4444-9718-27E1B132C664}"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267004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75D4E-D1FC-4444-9718-27E1B132C664}"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376368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6B75D4E-D1FC-4444-9718-27E1B132C66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4060830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6B75D4E-D1FC-4444-9718-27E1B132C66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96730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B75D4E-D1FC-4444-9718-27E1B132C66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2332619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B75D4E-D1FC-4444-9718-27E1B132C66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491A26-DF44-4532-83F3-A12020F25216}" type="slidenum">
              <a:rPr lang="en-GB" smtClean="0"/>
              <a:t>‹#›</a:t>
            </a:fld>
            <a:endParaRPr lang="en-GB"/>
          </a:p>
        </p:txBody>
      </p:sp>
    </p:spTree>
    <p:extLst>
      <p:ext uri="{BB962C8B-B14F-4D97-AF65-F5344CB8AC3E}">
        <p14:creationId xmlns:p14="http://schemas.microsoft.com/office/powerpoint/2010/main" val="1463289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06B75D4E-D1FC-4444-9718-27E1B132C664}" type="datetimeFigureOut">
              <a:rPr lang="en-GB" smtClean="0"/>
              <a:t>13/05/2019</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7491A26-DF44-4532-83F3-A12020F25216}" type="slidenum">
              <a:rPr lang="en-GB" smtClean="0"/>
              <a:t>‹#›</a:t>
            </a:fld>
            <a:endParaRPr lang="en-GB"/>
          </a:p>
        </p:txBody>
      </p:sp>
    </p:spTree>
    <p:extLst>
      <p:ext uri="{BB962C8B-B14F-4D97-AF65-F5344CB8AC3E}">
        <p14:creationId xmlns:p14="http://schemas.microsoft.com/office/powerpoint/2010/main" val="968189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286C61-D54D-4995-A190-B41F2B56B19D}"/>
              </a:ext>
            </a:extLst>
          </p:cNvPr>
          <p:cNvPicPr>
            <a:picLocks noChangeAspect="1"/>
          </p:cNvPicPr>
          <p:nvPr/>
        </p:nvPicPr>
        <p:blipFill>
          <a:blip r:embed="rId2"/>
          <a:stretch>
            <a:fillRect/>
          </a:stretch>
        </p:blipFill>
        <p:spPr>
          <a:xfrm>
            <a:off x="6137320" y="2725939"/>
            <a:ext cx="6177263" cy="4067954"/>
          </a:xfrm>
          <a:prstGeom prst="rect">
            <a:avLst/>
          </a:prstGeom>
        </p:spPr>
      </p:pic>
      <p:sp>
        <p:nvSpPr>
          <p:cNvPr id="5" name="TextBox 4">
            <a:extLst>
              <a:ext uri="{FF2B5EF4-FFF2-40B4-BE49-F238E27FC236}">
                <a16:creationId xmlns:a16="http://schemas.microsoft.com/office/drawing/2014/main" id="{BD801955-435D-419D-A272-5199CCBA5CCC}"/>
              </a:ext>
            </a:extLst>
          </p:cNvPr>
          <p:cNvSpPr txBox="1"/>
          <p:nvPr/>
        </p:nvSpPr>
        <p:spPr>
          <a:xfrm>
            <a:off x="528763" y="707616"/>
            <a:ext cx="9197671" cy="544765"/>
          </a:xfrm>
          <a:prstGeom prst="rect">
            <a:avLst/>
          </a:prstGeom>
          <a:noFill/>
        </p:spPr>
        <p:txBody>
          <a:bodyPr wrap="square" rtlCol="0">
            <a:spAutoFit/>
          </a:bodyPr>
          <a:lstStyle/>
          <a:p>
            <a:r>
              <a:rPr lang="en-GB" sz="2940" dirty="0"/>
              <a:t>Function analysis, bill of materials and production method</a:t>
            </a:r>
          </a:p>
        </p:txBody>
      </p:sp>
      <p:sp>
        <p:nvSpPr>
          <p:cNvPr id="8" name="TextBox 7">
            <a:extLst>
              <a:ext uri="{FF2B5EF4-FFF2-40B4-BE49-F238E27FC236}">
                <a16:creationId xmlns:a16="http://schemas.microsoft.com/office/drawing/2014/main" id="{E2BE43D1-DF14-4466-A2C0-93EA6079CBF2}"/>
              </a:ext>
            </a:extLst>
          </p:cNvPr>
          <p:cNvSpPr txBox="1"/>
          <p:nvPr/>
        </p:nvSpPr>
        <p:spPr>
          <a:xfrm>
            <a:off x="394108" y="1586204"/>
            <a:ext cx="5743212" cy="8063746"/>
          </a:xfrm>
          <a:prstGeom prst="rect">
            <a:avLst/>
          </a:prstGeom>
          <a:noFill/>
        </p:spPr>
        <p:txBody>
          <a:bodyPr wrap="square" rtlCol="0">
            <a:spAutoFit/>
          </a:bodyPr>
          <a:lstStyle/>
          <a:p>
            <a:r>
              <a:rPr lang="en-GB" sz="2000" dirty="0"/>
              <a:t>The main function of a mountain bike frame is to provide a platform to which all components that make a mountain bike can be attached. A secondary function would be to provide an ergonomic seating position which allows for comfortable ridding through cities but also allows for the rider to assume an aggrieve stance for when the mountain bike is being used to its full potential on dirt trails and down mountains. The ergonomics are achieved by having a seat sat in a half relaxed position with the appropriate height to make the using of the pedals as easy as possible. And then to achieve the more aggressive position the pedals will allow for the rider to stand up on them allowing the rider to have more control over the direction of the bike and allows for a quicker dismount in an emergency. </a:t>
            </a:r>
          </a:p>
          <a:p>
            <a:r>
              <a:rPr lang="en-GB" sz="2000" dirty="0"/>
              <a:t>The only materials used on the mountain bike frame is aluminium for the frame itself.  The aluminium would have been rolled through the deforming process to create square tube (the sheets of aluminium would have been heated and then pressed rolled and deformed in order to achieve strong and semi light sections of the round/square tube). And then would have been welded together at structural joints to crate the bike frame.</a:t>
            </a:r>
          </a:p>
          <a:p>
            <a:endParaRPr lang="en-GB" sz="2000" dirty="0"/>
          </a:p>
        </p:txBody>
      </p:sp>
    </p:spTree>
    <p:extLst>
      <p:ext uri="{BB962C8B-B14F-4D97-AF65-F5344CB8AC3E}">
        <p14:creationId xmlns:p14="http://schemas.microsoft.com/office/powerpoint/2010/main" val="1610616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5A0A-EDA0-40BB-B71B-242868B667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267AD1-552D-4B58-AFD3-8C4950FFDC30}"/>
              </a:ext>
            </a:extLst>
          </p:cNvPr>
          <p:cNvSpPr>
            <a:spLocks noGrp="1"/>
          </p:cNvSpPr>
          <p:nvPr>
            <p:ph idx="1"/>
          </p:nvPr>
        </p:nvSpPr>
        <p:spPr/>
        <p:txBody>
          <a:bodyPr>
            <a:normAutofit/>
          </a:bodyPr>
          <a:lstStyle/>
          <a:p>
            <a:r>
              <a:rPr lang="en-GB" sz="1600" dirty="0"/>
              <a:t>In order to change a mountain bike into a light weight motor cycle we have to consider multiple factors being. A larger budget due to larger profit margin, a stronger frame to deal with the extra weight.  The extra space required to have a motor in the frame and fuel and oil will increase the stress on the frame cupelled with the fact that the bike which used to experience maybe 30mph will now have to ride at a minimum of 70mph.</a:t>
            </a:r>
          </a:p>
          <a:p>
            <a:r>
              <a:rPr lang="en-GB" sz="1600" dirty="0"/>
              <a:t>The first and main change will be to lightening the frame in my design this will be achieved by the use of carbon fibre to replace the current aluminium frame as it is lighter and stronger.  Carbon fibre however has a large drawback of being much more expensive then steel or aluminium. I do believe carbon fibre to be the appropriate route to take as due to the increased price of a motor bike compared to a push bike there is more profit margin allowing for the use of the superior material of carbon fibre. The next addition to make the frame as light as possible would be to do with the engine as you cannot make an internal combustion engine out of carbon fibre due to large amounts of friction and heat generated would lead to a very short life of the motor and there for I would recommend the use of an aluminium engine block.  To help even more with the weight of the motor would be to use the correct setup of pistons I would recommend a single cylinder motor as these motors are known for there torque and due to only being one piston you do not require the extra parts for extra cylinders making it as light as possible and suitable for a light endurance motorcycle.</a:t>
            </a:r>
          </a:p>
          <a:p>
            <a:r>
              <a:rPr lang="en-GB" sz="1600" dirty="0"/>
              <a:t>In order to allow for an internal combustion engine to be used as the method of propulsion will require changes in the shape of the frame. First of all, the down bar at the front of the bike will have to be moved further forward towards the front wheel to make more space in the centre of the frame for the motor. Then the lower cross bar will have to be added in order to extend the bottom of the bike forward allowing for the front down bar to remain far forward.  The next modification would be the addition of a rear section over the rear wheel to house the fuel cell.  Whilst the fuel cell could be mounted in the traditional location on the front top cross bar.  I believe in order to keep the weight distribution even and maintain the agile and nimble style of the mountain bike turned motorcycle. By having the tank over the rear wheel this will allow for even weight distribution.  And finally, because the bike is now powered by an internal combustion motor it will allow for no peddles to be fitted as you no longer have to cycle so will be replaced by static pegs. This will also allow for the seat to be moved as you don’t have to be situated in proximity to the crank and there for the seat can be placed on the frame instead of high upon a seat post this will also save weight.</a:t>
            </a:r>
          </a:p>
        </p:txBody>
      </p:sp>
    </p:spTree>
    <p:extLst>
      <p:ext uri="{BB962C8B-B14F-4D97-AF65-F5344CB8AC3E}">
        <p14:creationId xmlns:p14="http://schemas.microsoft.com/office/powerpoint/2010/main" val="2441347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BD8E8-8BDA-48BF-8E89-BCFD55945C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FB692E-6C2F-46FD-A120-094BF07868C1}"/>
              </a:ext>
            </a:extLst>
          </p:cNvPr>
          <p:cNvSpPr>
            <a:spLocks noGrp="1"/>
          </p:cNvSpPr>
          <p:nvPr>
            <p:ph idx="1"/>
          </p:nvPr>
        </p:nvSpPr>
        <p:spPr/>
        <p:txBody>
          <a:bodyPr>
            <a:normAutofit fontScale="92500" lnSpcReduction="20000"/>
          </a:bodyPr>
          <a:lstStyle/>
          <a:p>
            <a:r>
              <a:rPr lang="en-GB" sz="1800" dirty="0"/>
              <a:t>The next change I believe to be required is the strengthening of the frame to handle much more weight and much larger amount of stresses applied due to having fast acceleration and deceleration from much higher speeds.  The first way to improve the strength will be to adjust the shape of the frame I recommend this is done by adding extra stress beams and supports. This will first be achieved by making the lower half of the frame use two beams running parallel to each other than using multiple stress beams connecting the two beams this will stop the frame twisting through hard acceleration and crashing allowing a longer life span and higher customer loyalty due to reliable vehicles. All beams made from carbon fibre should be made using by using multi directional mainly aimed at being strong for torsional and tensile uses as when jumping and landing these will be the most common stresses placed upon the frame.  And finally I would recommend the use of multiple diagonal supports mainly aimed at the neck of the bike as large amounts of force will be experienced when weight is placed there or if traveling at high speeds on rough terrain I would also recommend the use of diagonal supports at the seat of the bike and in the tail of the bike which will experience large amounts of stress when accelerating pulling wheelies or landing from a jump.  A final recommendation to increase the rigidity and strength would be to use the engine as a cross member and major strength beam as this is a common practice in sport bikes of today instead of a lower half of a frame but as this will be mainly for off-road purposes I recommend the use of both the engine and a lower frame member for added strength and as the frame will also act as a protective layer for the crankcase of the motor and would allow for the mounting of a sump guard to add extra protection for the underside of the motor.</a:t>
            </a:r>
          </a:p>
          <a:p>
            <a:r>
              <a:rPr lang="en-GB" sz="1800" dirty="0"/>
              <a:t>The updated list of materials would be multi layered carbon fibre for the frame to help with lightness of the frame. An aluminium engine block, headers, etc. Because of the new materials used there will now be different processes involved in producing this mountain bike turned motorcycle in order to make the cylinders pistons and other engine components out of aluminium the use of deforming and forging (the process of melting the aluminium and then pouring it into a mould specially designed for the engine block made from compacted sand once cooled the engine will then be drilled and bored in order to create the required crevices and finally powder coated and polished.) forging will be required for the individual parts and then the uses of welding in order to join parts like engine mounts(the process of welding requires for a high electrical current to be passed through the two metals melting the target area and bounding them together). The carbon fibre chaises will require the thermoplastic to be layered on top of each other in order to make the frame as one solid structure with extra layers focused on the joints and high strain areas once both the frame and engine are constructed they will need to be joined to each other this will be done by using fasteners/bolts as these will make the maintained easier then welding and or brazing and so will lead to a long life of the machine and a high level of customer loyalty.</a:t>
            </a:r>
          </a:p>
        </p:txBody>
      </p:sp>
    </p:spTree>
    <p:extLst>
      <p:ext uri="{BB962C8B-B14F-4D97-AF65-F5344CB8AC3E}">
        <p14:creationId xmlns:p14="http://schemas.microsoft.com/office/powerpoint/2010/main" val="1407089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DFA1E-F81B-43FD-A91A-01D93BC6D48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19F5DB2-45D1-440D-939A-73EDFD8B97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801600" cy="9052210"/>
          </a:xfrm>
        </p:spPr>
      </p:pic>
    </p:spTree>
    <p:extLst>
      <p:ext uri="{BB962C8B-B14F-4D97-AF65-F5344CB8AC3E}">
        <p14:creationId xmlns:p14="http://schemas.microsoft.com/office/powerpoint/2010/main" val="23042598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9043</TotalTime>
  <Words>1414</Words>
  <Application>Microsoft Office PowerPoint</Application>
  <PresentationFormat>A3 Paper (297x420 mm)</PresentationFormat>
  <Paragraphs>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darnie mabbutt</dc:creator>
  <cp:lastModifiedBy>darnie mabbutt</cp:lastModifiedBy>
  <cp:revision>6</cp:revision>
  <dcterms:created xsi:type="dcterms:W3CDTF">2019-05-07T15:27:07Z</dcterms:created>
  <dcterms:modified xsi:type="dcterms:W3CDTF">2019-05-13T22:14:52Z</dcterms:modified>
</cp:coreProperties>
</file>