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65" r:id="rId5"/>
    <p:sldId id="257" r:id="rId6"/>
    <p:sldId id="266" r:id="rId7"/>
    <p:sldId id="258" r:id="rId8"/>
    <p:sldId id="269" r:id="rId9"/>
    <p:sldId id="268" r:id="rId10"/>
    <p:sldId id="267" r:id="rId11"/>
    <p:sldId id="270"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ina princess" initials="cp" lastIdx="1" clrIdx="0">
    <p:extLst>
      <p:ext uri="{19B8F6BF-5375-455C-9EA6-DF929625EA0E}">
        <p15:presenceInfo xmlns:p15="http://schemas.microsoft.com/office/powerpoint/2012/main" userId="8346c87f46e2c3c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83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45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a:xfrm>
            <a:off x="1371600" y="4323847"/>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8"/>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2" y="753535"/>
            <a:ext cx="10820399" cy="2801935"/>
          </a:xfrm>
        </p:spPr>
        <p:txBody>
          <a:bodyPr anchor="b">
            <a:normAutofit/>
          </a:bodyPr>
          <a:lstStyle>
            <a:lvl1pPr algn="r">
              <a:defRPr sz="3000"/>
            </a:lvl1pPr>
          </a:lstStyle>
          <a:p>
            <a:r>
              <a:rPr lang="en-GB"/>
              <a:t>Click to edit Master title style</a:t>
            </a:r>
            <a:endParaRPr lang="en-US" dirty="0"/>
          </a:p>
        </p:txBody>
      </p:sp>
      <p:sp>
        <p:nvSpPr>
          <p:cNvPr id="3" name="Text Placeholder 2"/>
          <p:cNvSpPr>
            <a:spLocks noGrp="1"/>
          </p:cNvSpPr>
          <p:nvPr>
            <p:ph type="body" idx="1"/>
          </p:nvPr>
        </p:nvSpPr>
        <p:spPr>
          <a:xfrm>
            <a:off x="1024467" y="3641726"/>
            <a:ext cx="10490200" cy="955675"/>
          </a:xfrm>
        </p:spPr>
        <p:txBody>
          <a:bodyPr>
            <a:normAutofit/>
          </a:bodyPr>
          <a:lstStyle>
            <a:lvl1pPr marL="0" indent="0" algn="r">
              <a:buNone/>
              <a:defRPr sz="165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10/22/2022</a:t>
            </a:fld>
            <a:endParaRPr lang="en-US" dirty="0"/>
          </a:p>
        </p:txBody>
      </p:sp>
      <p:sp>
        <p:nvSpPr>
          <p:cNvPr id="5" name="Footer Placeholder 4"/>
          <p:cNvSpPr>
            <a:spLocks noGrp="1"/>
          </p:cNvSpPr>
          <p:nvPr>
            <p:ph type="ftr" sz="quarter" idx="11"/>
          </p:nvPr>
        </p:nvSpPr>
        <p:spPr>
          <a:xfrm>
            <a:off x="685801" y="381003"/>
            <a:ext cx="6991492" cy="364065"/>
          </a:xfrm>
        </p:spPr>
        <p:txBody>
          <a:bodyPr/>
          <a:lstStyle/>
          <a:p>
            <a:endParaRPr lang="en-US" dirty="0"/>
          </a:p>
        </p:txBody>
      </p:sp>
      <p:sp>
        <p:nvSpPr>
          <p:cNvPr id="6" name="Slide Number Placeholder 5"/>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61"/>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61"/>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10" y="2183802"/>
            <a:ext cx="5079991" cy="823912"/>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85802" y="3132668"/>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72200" y="3132668"/>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995581" y="746761"/>
            <a:ext cx="6510619"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201"/>
            <a:ext cx="4114800" cy="3094485"/>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7" y="751243"/>
            <a:ext cx="3644963" cy="546744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85800" y="3124201"/>
            <a:ext cx="6873240" cy="3094485"/>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2"/>
            <a:ext cx="10822035" cy="819355"/>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41"/>
            <a:ext cx="10821840" cy="347816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85800" y="5516717"/>
            <a:ext cx="10820400" cy="701969"/>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4"/>
            <a:ext cx="10820400" cy="2802467"/>
          </a:xfrm>
        </p:spPr>
        <p:txBody>
          <a:bodyPr anchor="ct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5"/>
            <a:ext cx="10130516" cy="999067"/>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10/22/2022</a:t>
            </a:fld>
            <a:endParaRPr lang="en-US" dirty="0"/>
          </a:p>
        </p:txBody>
      </p:sp>
      <p:sp>
        <p:nvSpPr>
          <p:cNvPr id="6" name="Footer Placeholder 5"/>
          <p:cNvSpPr>
            <a:spLocks noGrp="1"/>
          </p:cNvSpPr>
          <p:nvPr>
            <p:ph type="ftr" sz="quarter" idx="11"/>
          </p:nvPr>
        </p:nvSpPr>
        <p:spPr>
          <a:xfrm>
            <a:off x="685801" y="379943"/>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8" y="753534"/>
            <a:ext cx="10151533" cy="2604495"/>
          </a:xfrm>
        </p:spPr>
        <p:txBody>
          <a:bodyPr anchor="ctr"/>
          <a:lstStyle>
            <a:lvl1pPr algn="l">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8"/>
            <a:ext cx="9592736" cy="444443"/>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1024468" y="3959864"/>
            <a:ext cx="10151533" cy="679871"/>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10/22/2022</a:t>
            </a:fld>
            <a:endParaRPr lang="en-US" dirty="0"/>
          </a:p>
        </p:txBody>
      </p:sp>
      <p:sp>
        <p:nvSpPr>
          <p:cNvPr id="6" name="Footer Placeholder 5"/>
          <p:cNvSpPr>
            <a:spLocks noGrp="1"/>
          </p:cNvSpPr>
          <p:nvPr>
            <p:ph type="ftr" sz="quarter" idx="11"/>
          </p:nvPr>
        </p:nvSpPr>
        <p:spPr>
          <a:xfrm>
            <a:off x="685801" y="379943"/>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1" y="933450"/>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10984231" y="2701290"/>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3"/>
            <a:ext cx="10146187" cy="2511835"/>
          </a:xfrm>
        </p:spPr>
        <p:txBody>
          <a:bodyPr anchor="b"/>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7"/>
            <a:ext cx="10144655" cy="999885"/>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78885"/>
            <a:ext cx="2910840" cy="365125"/>
          </a:xfrm>
        </p:spPr>
        <p:txBody>
          <a:bodyPr/>
          <a:lstStyle>
            <a:lvl1pPr algn="r">
              <a:defRPr/>
            </a:lvl1pPr>
          </a:lstStyle>
          <a:p>
            <a:fld id="{48A87A34-81AB-432B-8DAE-1953F412C126}" type="datetimeFigureOut">
              <a:rPr lang="en-US" dirty="0"/>
              <a:pPr/>
              <a:t>10/22/2022</a:t>
            </a:fld>
            <a:endParaRPr lang="en-US" dirty="0"/>
          </a:p>
        </p:txBody>
      </p:sp>
      <p:sp>
        <p:nvSpPr>
          <p:cNvPr id="6" name="Footer Placeholder 5"/>
          <p:cNvSpPr>
            <a:spLocks noGrp="1"/>
          </p:cNvSpPr>
          <p:nvPr>
            <p:ph type="ftr" sz="quarter" idx="11"/>
          </p:nvPr>
        </p:nvSpPr>
        <p:spPr>
          <a:xfrm>
            <a:off x="685801" y="378885"/>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2" y="762001"/>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4366859" y="2904067"/>
            <a:ext cx="3456432" cy="331461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2"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2"/>
            <a:ext cx="3451583"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688618" y="4873766"/>
            <a:ext cx="3451583"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4374265" y="4191002"/>
            <a:ext cx="3448935"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4374266" y="4873765"/>
            <a:ext cx="3448935"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8049732" y="4191002"/>
            <a:ext cx="3456469"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9"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8049732" y="4873763"/>
            <a:ext cx="3452445"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61"/>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8"/>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8" y="745069"/>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3"/>
            <a:ext cx="2910840" cy="365125"/>
          </a:xfrm>
        </p:spPr>
        <p:txBody>
          <a:bodyPr/>
          <a:lstStyle>
            <a:lvl1pPr algn="r">
              <a:defRPr/>
            </a:lvl1pPr>
          </a:lstStyle>
          <a:p>
            <a:fld id="{48A87A34-81AB-432B-8DAE-1953F412C126}" type="datetimeFigureOut">
              <a:rPr lang="en-US" dirty="0"/>
              <a:pPr/>
              <a:t>10/22/2022</a:t>
            </a:fld>
            <a:endParaRPr lang="en-US" dirty="0"/>
          </a:p>
        </p:txBody>
      </p:sp>
      <p:sp>
        <p:nvSpPr>
          <p:cNvPr id="5" name="Footer Placeholder 4"/>
          <p:cNvSpPr>
            <a:spLocks noGrp="1"/>
          </p:cNvSpPr>
          <p:nvPr>
            <p:ph type="ftr" sz="quarter" idx="11"/>
          </p:nvPr>
        </p:nvSpPr>
        <p:spPr>
          <a:xfrm>
            <a:off x="685801" y="381002"/>
            <a:ext cx="6991492" cy="365125"/>
          </a:xfrm>
        </p:spPr>
        <p:txBody>
          <a:bodyPr/>
          <a:lstStyle/>
          <a:p>
            <a:endParaRPr lang="en-US" dirty="0"/>
          </a:p>
        </p:txBody>
      </p:sp>
      <p:sp>
        <p:nvSpPr>
          <p:cNvPr id="6" name="Slide Number Placeholder 5"/>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2"/>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2"/>
            <a:ext cx="291084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48A87A34-81AB-432B-8DAE-1953F412C126}" type="datetimeFigureOut">
              <a:rPr lang="en-US" dirty="0"/>
              <a:pPr/>
              <a:t>10/22/2022</a:t>
            </a:fld>
            <a:endParaRPr lang="en-US" dirty="0"/>
          </a:p>
        </p:txBody>
      </p:sp>
      <p:sp>
        <p:nvSpPr>
          <p:cNvPr id="5" name="Footer Placeholder 4"/>
          <p:cNvSpPr>
            <a:spLocks noGrp="1"/>
          </p:cNvSpPr>
          <p:nvPr>
            <p:ph type="ftr" sz="quarter" idx="3"/>
          </p:nvPr>
        </p:nvSpPr>
        <p:spPr>
          <a:xfrm>
            <a:off x="685800" y="6355847"/>
            <a:ext cx="7772400" cy="365125"/>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2"/>
            <a:ext cx="274320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forms.office.com/pages/designpagev2.aspx?lang=en-GB&amp;origin=OfficeDotCom&amp;route=Start&amp;sessionid=0c6c16af-64ae-4eb6-b540-02ad181564d4&amp;subpage=design&amp;id=-REPTm4EBUWcuNshUjEeIew4F98QSClCo6-VaDwcBdFUM1lLRU8yUzgzMkJYNzJMVkNRVzM1WFFMTS4u&amp;analysis=fals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8A3CB-9716-E845-B1BD-6C8917C2F0C0}"/>
              </a:ext>
            </a:extLst>
          </p:cNvPr>
          <p:cNvSpPr>
            <a:spLocks noGrp="1"/>
          </p:cNvSpPr>
          <p:nvPr>
            <p:ph type="title"/>
          </p:nvPr>
        </p:nvSpPr>
        <p:spPr>
          <a:xfrm>
            <a:off x="3078080" y="1337783"/>
            <a:ext cx="7075571" cy="1062518"/>
          </a:xfrm>
        </p:spPr>
        <p:txBody>
          <a:bodyPr>
            <a:normAutofit fontScale="90000"/>
          </a:bodyPr>
          <a:lstStyle/>
          <a:p>
            <a:r>
              <a:rPr lang="en-GB" sz="1700" dirty="0">
                <a:latin typeface="Arial" panose="020B0604020202020204" pitchFamily="34" charset="0"/>
                <a:cs typeface="Arial" panose="020B0604020202020204" pitchFamily="34" charset="0"/>
              </a:rPr>
              <a:t>How do students use technology to collaborate at </a:t>
            </a:r>
            <a:r>
              <a:rPr lang="en-GB" sz="1700" dirty="0" err="1">
                <a:latin typeface="Arial" panose="020B0604020202020204" pitchFamily="34" charset="0"/>
                <a:cs typeface="Arial" panose="020B0604020202020204" pitchFamily="34" charset="0"/>
              </a:rPr>
              <a:t>uwtsd</a:t>
            </a:r>
            <a:r>
              <a:rPr lang="en-GB" sz="1650" dirty="0">
                <a:latin typeface="Arial" panose="020B0604020202020204" pitchFamily="34" charset="0"/>
                <a:cs typeface="Arial" panose="020B0604020202020204" pitchFamily="34" charset="0"/>
              </a:rPr>
              <a:t>¿</a:t>
            </a:r>
            <a:br>
              <a:rPr lang="en-US" sz="30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D00C3A18-2467-CE4B-82C9-7F3B503C5C8B}"/>
              </a:ext>
            </a:extLst>
          </p:cNvPr>
          <p:cNvSpPr>
            <a:spLocks noGrp="1"/>
          </p:cNvSpPr>
          <p:nvPr>
            <p:ph sz="half" idx="1"/>
          </p:nvPr>
        </p:nvSpPr>
        <p:spPr/>
        <p:txBody>
          <a:bodyPr/>
          <a:lstStyle/>
          <a:p>
            <a:r>
              <a:rPr lang="en-GB" dirty="0"/>
              <a:t>Student name- China princess white</a:t>
            </a:r>
          </a:p>
          <a:p>
            <a:r>
              <a:rPr lang="en-GB" dirty="0"/>
              <a:t>Student name- Sufina begum</a:t>
            </a:r>
          </a:p>
          <a:p>
            <a:r>
              <a:rPr lang="en-GB" dirty="0"/>
              <a:t>Digital skills and research methods </a:t>
            </a:r>
          </a:p>
          <a:p>
            <a:r>
              <a:rPr lang="en-GB" dirty="0"/>
              <a:t>Lecturer- Julius </a:t>
            </a:r>
            <a:r>
              <a:rPr lang="en-GB" dirty="0" err="1"/>
              <a:t>Azasoo</a:t>
            </a:r>
            <a:endParaRPr lang="en-US" dirty="0"/>
          </a:p>
        </p:txBody>
      </p:sp>
      <p:sp>
        <p:nvSpPr>
          <p:cNvPr id="4" name="Content Placeholder 3">
            <a:extLst>
              <a:ext uri="{FF2B5EF4-FFF2-40B4-BE49-F238E27FC236}">
                <a16:creationId xmlns:a16="http://schemas.microsoft.com/office/drawing/2014/main" id="{C3CC44CD-1C56-F642-B21B-E23D78D5378C}"/>
              </a:ext>
            </a:extLst>
          </p:cNvPr>
          <p:cNvSpPr>
            <a:spLocks noGrp="1"/>
          </p:cNvSpPr>
          <p:nvPr>
            <p:ph sz="half" idx="2"/>
          </p:nvPr>
        </p:nvSpPr>
        <p:spPr/>
        <p:txBody>
          <a:bodyPr/>
          <a:lstStyle/>
          <a:p>
            <a:r>
              <a:rPr lang="en-GB" dirty="0"/>
              <a:t>Students number 2214094</a:t>
            </a:r>
          </a:p>
          <a:p>
            <a:r>
              <a:rPr lang="en-GB" dirty="0"/>
              <a:t>Student number- 2213097</a:t>
            </a:r>
          </a:p>
          <a:p>
            <a:r>
              <a:rPr lang="en-GB" dirty="0"/>
              <a:t>Module code- LCHS4002</a:t>
            </a:r>
          </a:p>
        </p:txBody>
      </p:sp>
    </p:spTree>
    <p:extLst>
      <p:ext uri="{BB962C8B-B14F-4D97-AF65-F5344CB8AC3E}">
        <p14:creationId xmlns:p14="http://schemas.microsoft.com/office/powerpoint/2010/main" val="1728728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50D3A4-4012-1347-B95E-680C3EED090F}"/>
              </a:ext>
            </a:extLst>
          </p:cNvPr>
          <p:cNvSpPr>
            <a:spLocks noGrp="1"/>
          </p:cNvSpPr>
          <p:nvPr>
            <p:ph type="title"/>
          </p:nvPr>
        </p:nvSpPr>
        <p:spPr>
          <a:xfrm>
            <a:off x="870820" y="374730"/>
            <a:ext cx="9442886" cy="965036"/>
          </a:xfrm>
        </p:spPr>
        <p:txBody>
          <a:bodyPr>
            <a:normAutofit/>
          </a:bodyPr>
          <a:lstStyle/>
          <a:p>
            <a:r>
              <a:rPr lang="en-GB" sz="2800" b="1" dirty="0">
                <a:latin typeface="Arial" panose="020B0604020202020204" pitchFamily="34" charset="0"/>
                <a:cs typeface="Arial" panose="020B0604020202020204" pitchFamily="34" charset="0"/>
              </a:rPr>
              <a:t>Are students confident in using technology to collaborate¿</a:t>
            </a:r>
            <a:endParaRPr lang="en-US" sz="2800" b="1" dirty="0">
              <a:latin typeface="Arial" panose="020B0604020202020204" pitchFamily="34" charset="0"/>
              <a:cs typeface="Arial" panose="020B0604020202020204" pitchFamily="34" charset="0"/>
            </a:endParaRPr>
          </a:p>
        </p:txBody>
      </p:sp>
      <p:pic>
        <p:nvPicPr>
          <p:cNvPr id="3" name="Picture 6">
            <a:extLst>
              <a:ext uri="{FF2B5EF4-FFF2-40B4-BE49-F238E27FC236}">
                <a16:creationId xmlns:a16="http://schemas.microsoft.com/office/drawing/2014/main" id="{AC4CD8DB-73A0-1D4F-8F32-F8091FAD4305}"/>
              </a:ext>
            </a:extLst>
          </p:cNvPr>
          <p:cNvPicPr>
            <a:picLocks noGrp="1" noChangeAspect="1"/>
          </p:cNvPicPr>
          <p:nvPr>
            <p:ph type="pic" idx="1"/>
          </p:nvPr>
        </p:nvPicPr>
        <p:blipFill rotWithShape="1">
          <a:blip r:embed="rId2"/>
          <a:srcRect l="1388" r="1388"/>
          <a:stretch/>
        </p:blipFill>
        <p:spPr>
          <a:xfrm>
            <a:off x="7172160" y="2320375"/>
            <a:ext cx="4357223" cy="2943586"/>
          </a:xfrm>
        </p:spPr>
      </p:pic>
      <p:sp>
        <p:nvSpPr>
          <p:cNvPr id="6" name="Text Placeholder 5">
            <a:extLst>
              <a:ext uri="{FF2B5EF4-FFF2-40B4-BE49-F238E27FC236}">
                <a16:creationId xmlns:a16="http://schemas.microsoft.com/office/drawing/2014/main" id="{979E0F04-A3A2-7D42-9F66-A63580677EE8}"/>
              </a:ext>
            </a:extLst>
          </p:cNvPr>
          <p:cNvSpPr>
            <a:spLocks noGrp="1"/>
          </p:cNvSpPr>
          <p:nvPr>
            <p:ph type="body" sz="half" idx="2"/>
          </p:nvPr>
        </p:nvSpPr>
        <p:spPr>
          <a:xfrm>
            <a:off x="132410" y="1587500"/>
            <a:ext cx="6220933" cy="5270499"/>
          </a:xfrm>
        </p:spPr>
        <p:txBody>
          <a:bodyPr>
            <a:normAutofit fontScale="92500" lnSpcReduction="10000"/>
          </a:bodyPr>
          <a:lstStyle/>
          <a:p>
            <a:r>
              <a:rPr lang="en-GB" sz="2200" b="1" dirty="0">
                <a:latin typeface="Arial" panose="020B0604020202020204" pitchFamily="34" charset="0"/>
                <a:cs typeface="Arial" panose="020B0604020202020204" pitchFamily="34" charset="0"/>
              </a:rPr>
              <a:t>China-</a:t>
            </a:r>
            <a:r>
              <a:rPr lang="en-GB" sz="16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Online learning allows students to work together and gain more knowledge at the same time which also allows them to gain more confidence while using the internet </a:t>
            </a:r>
          </a:p>
          <a:p>
            <a:r>
              <a:rPr lang="en-GB" sz="2400" dirty="0">
                <a:latin typeface="Arial" panose="020B0604020202020204" pitchFamily="34" charset="0"/>
                <a:cs typeface="Arial" panose="020B0604020202020204" pitchFamily="34" charset="0"/>
              </a:rPr>
              <a:t>Some students find it easier to learn face to face or within a classroom environment without them having to use technology  due to them being able to get a better understanding of what they are being taught but other students are more comfortable using  internet due to them being able to access more information whilst working and researchi</a:t>
            </a:r>
            <a:r>
              <a:rPr lang="en-GB" sz="1800" dirty="0">
                <a:latin typeface="Arial" panose="020B0604020202020204" pitchFamily="34" charset="0"/>
                <a:cs typeface="Arial" panose="020B0604020202020204" pitchFamily="34" charset="0"/>
              </a:rPr>
              <a:t>ng </a:t>
            </a:r>
            <a:r>
              <a:rPr lang="en-GB" sz="2400" dirty="0">
                <a:latin typeface="Arial" panose="020B0604020202020204" pitchFamily="34" charset="0"/>
                <a:cs typeface="Arial" panose="020B0604020202020204" pitchFamily="34" charset="0"/>
              </a:rPr>
              <a:t>“</a:t>
            </a:r>
            <a:r>
              <a:rPr lang="en-GB" sz="2400" b="1" dirty="0">
                <a:latin typeface="Arial" panose="020B0604020202020204" pitchFamily="34" charset="0"/>
                <a:cs typeface="Arial" panose="020B0604020202020204" pitchFamily="34" charset="0"/>
              </a:rPr>
              <a:t>some students access their materials and Activities online” </a:t>
            </a:r>
            <a:r>
              <a:rPr lang="en-US" sz="1800" dirty="0">
                <a:latin typeface="TimesNewRomanPSMT"/>
              </a:rPr>
              <a:t>(Craig, 2010)</a:t>
            </a:r>
            <a:r>
              <a:rPr lang="en-GB" sz="1800" dirty="0">
                <a:latin typeface="TimesNewRomanPSMT"/>
              </a:rPr>
              <a:t>.</a:t>
            </a:r>
            <a:endParaRPr lang="en-GB" sz="1800" b="1" dirty="0">
              <a:latin typeface="Arial" panose="020B0604020202020204" pitchFamily="34" charset="0"/>
              <a:cs typeface="Arial" panose="020B0604020202020204" pitchFamily="34" charset="0"/>
            </a:endParaRPr>
          </a:p>
          <a:p>
            <a:r>
              <a:rPr lang="en-GB" sz="2200" b="1" dirty="0" err="1">
                <a:latin typeface="Arial" panose="020B0604020202020204" pitchFamily="34" charset="0"/>
                <a:cs typeface="Arial" panose="020B0604020202020204" pitchFamily="34" charset="0"/>
              </a:rPr>
              <a:t>Sufina</a:t>
            </a:r>
            <a:r>
              <a:rPr lang="en-GB" sz="2200" b="1" dirty="0">
                <a:latin typeface="Arial" panose="020B0604020202020204" pitchFamily="34" charset="0"/>
                <a:cs typeface="Arial" panose="020B0604020202020204" pitchFamily="34" charset="0"/>
              </a:rPr>
              <a:t>-</a:t>
            </a:r>
            <a:r>
              <a:rPr lang="en-GB" sz="14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oxford university students use various online tools to collaborate, their most popular one being “teams”. Teams allows student and lecturers to engage live with chat calls and online meetings as well as being able to access other websites allowing students to multitask</a:t>
            </a:r>
            <a:r>
              <a:rPr lang="en-US" sz="1800" dirty="0">
                <a:latin typeface="TimesNewRomanPSMT"/>
              </a:rPr>
              <a:t>(www.it.ox.ac.uk, 2022)</a:t>
            </a:r>
            <a:r>
              <a:rPr lang="en-GB" sz="1800" dirty="0">
                <a:latin typeface="TimesNewRomanPSMT"/>
              </a:rPr>
              <a:t>.</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1000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2D52-EC24-3640-94DC-59E1094C1E39}"/>
              </a:ext>
            </a:extLst>
          </p:cNvPr>
          <p:cNvSpPr>
            <a:spLocks noGrp="1"/>
          </p:cNvSpPr>
          <p:nvPr>
            <p:ph type="title"/>
          </p:nvPr>
        </p:nvSpPr>
        <p:spPr>
          <a:xfrm>
            <a:off x="127766" y="102359"/>
            <a:ext cx="6652964" cy="1480764"/>
          </a:xfrm>
        </p:spPr>
        <p:txBody>
          <a:bodyPr>
            <a:normAutofit/>
          </a:bodyPr>
          <a:lstStyle/>
          <a:p>
            <a:r>
              <a:rPr lang="en-GB" sz="3300" dirty="0">
                <a:latin typeface="Arial" panose="020B0604020202020204" pitchFamily="34" charset="0"/>
                <a:cs typeface="Arial" panose="020B0604020202020204" pitchFamily="34" charset="0"/>
              </a:rPr>
              <a:t>Ethical considerations</a:t>
            </a:r>
            <a:endParaRPr lang="en-US" sz="3300" dirty="0">
              <a:latin typeface="Arial" panose="020B0604020202020204" pitchFamily="34" charset="0"/>
              <a:cs typeface="Arial" panose="020B0604020202020204" pitchFamily="34" charset="0"/>
            </a:endParaRPr>
          </a:p>
        </p:txBody>
      </p:sp>
      <p:pic>
        <p:nvPicPr>
          <p:cNvPr id="7" name="Picture 7">
            <a:extLst>
              <a:ext uri="{FF2B5EF4-FFF2-40B4-BE49-F238E27FC236}">
                <a16:creationId xmlns:a16="http://schemas.microsoft.com/office/drawing/2014/main" id="{19634CDB-55CE-C643-8E37-9931AFCB165D}"/>
              </a:ext>
            </a:extLst>
          </p:cNvPr>
          <p:cNvPicPr>
            <a:picLocks noGrp="1" noChangeAspect="1"/>
          </p:cNvPicPr>
          <p:nvPr>
            <p:ph type="pic" idx="1"/>
          </p:nvPr>
        </p:nvPicPr>
        <p:blipFill rotWithShape="1">
          <a:blip r:embed="rId2"/>
          <a:srcRect l="3198" r="3198"/>
          <a:stretch/>
        </p:blipFill>
        <p:spPr>
          <a:xfrm>
            <a:off x="1926933" y="1858375"/>
            <a:ext cx="8789074" cy="4897266"/>
          </a:xfrm>
        </p:spPr>
      </p:pic>
      <p:sp>
        <p:nvSpPr>
          <p:cNvPr id="4" name="Text Placeholder 3">
            <a:extLst>
              <a:ext uri="{FF2B5EF4-FFF2-40B4-BE49-F238E27FC236}">
                <a16:creationId xmlns:a16="http://schemas.microsoft.com/office/drawing/2014/main" id="{B802DE57-905C-9642-8108-08725FD54791}"/>
              </a:ext>
            </a:extLst>
          </p:cNvPr>
          <p:cNvSpPr>
            <a:spLocks noGrp="1"/>
          </p:cNvSpPr>
          <p:nvPr>
            <p:ph type="body" sz="half" idx="2"/>
          </p:nvPr>
        </p:nvSpPr>
        <p:spPr>
          <a:xfrm rot="7206067">
            <a:off x="12119530" y="-1072939"/>
            <a:ext cx="3933039" cy="1770741"/>
          </a:xfrm>
        </p:spPr>
        <p:txBody>
          <a:bodyPr/>
          <a:lstStyle/>
          <a:p>
            <a:endParaRPr lang="en-US" dirty="0"/>
          </a:p>
        </p:txBody>
      </p:sp>
    </p:spTree>
    <p:extLst>
      <p:ext uri="{BB962C8B-B14F-4D97-AF65-F5344CB8AC3E}">
        <p14:creationId xmlns:p14="http://schemas.microsoft.com/office/powerpoint/2010/main" val="228846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67CC2B-0F0F-1641-8EB7-52C03B80A34C}"/>
              </a:ext>
            </a:extLst>
          </p:cNvPr>
          <p:cNvSpPr>
            <a:spLocks noGrp="1"/>
          </p:cNvSpPr>
          <p:nvPr>
            <p:ph type="title"/>
          </p:nvPr>
        </p:nvSpPr>
        <p:spPr>
          <a:xfrm>
            <a:off x="498930" y="-1748036"/>
            <a:ext cx="10670164" cy="2800678"/>
          </a:xfrm>
        </p:spPr>
        <p:txBody>
          <a:bodyPr/>
          <a:lstStyle/>
          <a:p>
            <a:r>
              <a:rPr lang="en-GB" b="1" dirty="0">
                <a:latin typeface="Arial" panose="020B0604020202020204" pitchFamily="34" charset="0"/>
                <a:cs typeface="Arial" panose="020B0604020202020204" pitchFamily="34" charset="0"/>
              </a:rPr>
              <a:t>Ethical consideration</a:t>
            </a:r>
            <a:endParaRPr lang="en-US"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B80D5E7-05A1-B746-971B-758D1C188949}"/>
              </a:ext>
            </a:extLst>
          </p:cNvPr>
          <p:cNvSpPr>
            <a:spLocks noGrp="1"/>
          </p:cNvSpPr>
          <p:nvPr>
            <p:ph type="body" sz="half" idx="2"/>
          </p:nvPr>
        </p:nvSpPr>
        <p:spPr>
          <a:xfrm rot="10800000" flipV="1">
            <a:off x="162991" y="1314221"/>
            <a:ext cx="10670165" cy="5398636"/>
          </a:xfrm>
        </p:spPr>
        <p:txBody>
          <a:bodyPr>
            <a:normAutofit/>
          </a:bodyPr>
          <a:lstStyle/>
          <a:p>
            <a:r>
              <a:rPr lang="en-GB" sz="2200" dirty="0">
                <a:latin typeface="Arial" panose="020B0604020202020204" pitchFamily="34" charset="0"/>
                <a:cs typeface="Arial" panose="020B0604020202020204" pitchFamily="34" charset="0"/>
              </a:rPr>
              <a:t>Ethical consideration is known to be a set of principles that are usually used to help guide individuals when doing research related task.</a:t>
            </a:r>
          </a:p>
          <a:p>
            <a:r>
              <a:rPr lang="en-GB" sz="2200" dirty="0">
                <a:latin typeface="Arial" panose="020B0604020202020204" pitchFamily="34" charset="0"/>
                <a:cs typeface="Arial" panose="020B0604020202020204" pitchFamily="34" charset="0"/>
              </a:rPr>
              <a:t>Through our proposed research we have taken these principles into consideration so we are not being biased in our research and is fair to everyone who comes across</a:t>
            </a:r>
          </a:p>
          <a:p>
            <a:r>
              <a:rPr lang="en-GB" sz="2200" b="1" dirty="0">
                <a:latin typeface="Arial" panose="020B0604020202020204" pitchFamily="34" charset="0"/>
                <a:cs typeface="Arial" panose="020B0604020202020204" pitchFamily="34" charset="0"/>
              </a:rPr>
              <a:t>China-</a:t>
            </a:r>
            <a:r>
              <a:rPr lang="en-GB" sz="2200" dirty="0">
                <a:latin typeface="Arial" panose="020B0604020202020204" pitchFamily="34" charset="0"/>
                <a:cs typeface="Arial" panose="020B0604020202020204" pitchFamily="34" charset="0"/>
              </a:rPr>
              <a:t> I think that ethical considerations are good principles to follow as they help you consider others around you  due to the principles being in place to help protect individuals, these principles are </a:t>
            </a:r>
            <a:r>
              <a:rPr lang="en-GB" sz="2200" dirty="0" err="1">
                <a:latin typeface="Arial" panose="020B0604020202020204" pitchFamily="34" charset="0"/>
                <a:cs typeface="Arial" panose="020B0604020202020204" pitchFamily="34" charset="0"/>
              </a:rPr>
              <a:t>valuntary</a:t>
            </a:r>
            <a:r>
              <a:rPr lang="en-GB" sz="2200" dirty="0">
                <a:latin typeface="Arial" panose="020B0604020202020204" pitchFamily="34" charset="0"/>
                <a:cs typeface="Arial" panose="020B0604020202020204" pitchFamily="34" charset="0"/>
              </a:rPr>
              <a:t> to some and compulsory to others depending on the seething they work or just generally environment for example environment </a:t>
            </a:r>
          </a:p>
          <a:p>
            <a:r>
              <a:rPr lang="en-GB" sz="2200" dirty="0">
                <a:latin typeface="Arial" panose="020B0604020202020204" pitchFamily="34" charset="0"/>
                <a:cs typeface="Arial" panose="020B0604020202020204" pitchFamily="34" charset="0"/>
              </a:rPr>
              <a:t>Sufina- I think that following ethical consideration allows us to be fair </a:t>
            </a:r>
            <a:r>
              <a:rPr lang="en-GB" sz="2200" dirty="0" err="1">
                <a:latin typeface="Arial" panose="020B0604020202020204" pitchFamily="34" charset="0"/>
                <a:cs typeface="Arial" panose="020B0604020202020204" pitchFamily="34" charset="0"/>
              </a:rPr>
              <a:t>unjudgmental</a:t>
            </a:r>
            <a:r>
              <a:rPr lang="en-GB" sz="2200" dirty="0">
                <a:latin typeface="Arial" panose="020B0604020202020204" pitchFamily="34" charset="0"/>
                <a:cs typeface="Arial" panose="020B0604020202020204" pitchFamily="34" charset="0"/>
              </a:rPr>
              <a:t> to others</a:t>
            </a:r>
            <a:r>
              <a:rPr lang="en-GB" sz="1800" dirty="0">
                <a:solidFill>
                  <a:srgbClr val="2A3C4E"/>
                </a:solidFill>
                <a:latin typeface="TimesNewRomanPSMT"/>
                <a:cs typeface="Arial" panose="020B0604020202020204" pitchFamily="34" charset="0"/>
              </a:rPr>
              <a:t> </a:t>
            </a:r>
            <a:r>
              <a:rPr lang="en-GB" sz="1800" dirty="0">
                <a:latin typeface="TimesNewRomanPSMT"/>
                <a:cs typeface="Arial" panose="020B0604020202020204" pitchFamily="34" charset="0"/>
              </a:rPr>
              <a:t>(</a:t>
            </a:r>
            <a:r>
              <a:rPr lang="en-US" sz="1800" dirty="0" err="1">
                <a:latin typeface="TimesNewRomanPSMT"/>
              </a:rPr>
              <a:t>Bhandari</a:t>
            </a:r>
            <a:r>
              <a:rPr lang="en-US" sz="1800" dirty="0">
                <a:latin typeface="TimesNewRomanPSMT"/>
              </a:rPr>
              <a:t>, 2022</a:t>
            </a:r>
            <a:r>
              <a:rPr lang="en-GB" sz="1800" dirty="0">
                <a:latin typeface="TimesNewRomanPSMT"/>
              </a:rPr>
              <a:t>).</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117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C56D7-E0E3-C948-8CBF-22EE634685DB}"/>
              </a:ext>
            </a:extLst>
          </p:cNvPr>
          <p:cNvSpPr>
            <a:spLocks noGrp="1"/>
          </p:cNvSpPr>
          <p:nvPr>
            <p:ph type="title"/>
          </p:nvPr>
        </p:nvSpPr>
        <p:spPr>
          <a:xfrm>
            <a:off x="685800" y="248827"/>
            <a:ext cx="5475644" cy="1622752"/>
          </a:xfrm>
        </p:spPr>
        <p:txBody>
          <a:bodyPr/>
          <a:lstStyle/>
          <a:p>
            <a:r>
              <a:rPr lang="en-GB" sz="3600" dirty="0">
                <a:latin typeface="Arial" panose="020B0604020202020204" pitchFamily="34" charset="0"/>
                <a:cs typeface="Arial" panose="020B0604020202020204" pitchFamily="34" charset="0"/>
              </a:rPr>
              <a:t>Timeline</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E9414E9-62D9-C740-A272-036CC5EC9EDD}"/>
              </a:ext>
            </a:extLst>
          </p:cNvPr>
          <p:cNvSpPr>
            <a:spLocks noGrp="1"/>
          </p:cNvSpPr>
          <p:nvPr>
            <p:ph type="body" sz="half" idx="2"/>
          </p:nvPr>
        </p:nvSpPr>
        <p:spPr>
          <a:xfrm>
            <a:off x="-94381" y="8321175"/>
            <a:ext cx="6873240" cy="3094485"/>
          </a:xfrm>
        </p:spPr>
        <p:txBody>
          <a:bodyPr/>
          <a:lstStyle/>
          <a:p>
            <a:endParaRPr lang="en-US"/>
          </a:p>
        </p:txBody>
      </p:sp>
      <p:pic>
        <p:nvPicPr>
          <p:cNvPr id="4" name="Picture 4">
            <a:extLst>
              <a:ext uri="{FF2B5EF4-FFF2-40B4-BE49-F238E27FC236}">
                <a16:creationId xmlns:a16="http://schemas.microsoft.com/office/drawing/2014/main" id="{00130531-428E-4447-8136-71BE72A89966}"/>
              </a:ext>
            </a:extLst>
          </p:cNvPr>
          <p:cNvPicPr>
            <a:picLocks noGrp="1" noChangeAspect="1"/>
          </p:cNvPicPr>
          <p:nvPr>
            <p:ph type="pic" idx="1"/>
          </p:nvPr>
        </p:nvPicPr>
        <p:blipFill rotWithShape="1">
          <a:blip r:embed="rId2"/>
          <a:srcRect l="25491" r="25491"/>
          <a:stretch/>
        </p:blipFill>
        <p:spPr>
          <a:xfrm>
            <a:off x="3709736" y="1581297"/>
            <a:ext cx="3926891" cy="5027876"/>
          </a:xfrm>
        </p:spPr>
      </p:pic>
    </p:spTree>
    <p:extLst>
      <p:ext uri="{BB962C8B-B14F-4D97-AF65-F5344CB8AC3E}">
        <p14:creationId xmlns:p14="http://schemas.microsoft.com/office/powerpoint/2010/main" val="657671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AC05-665D-6C49-A4A0-AC4748BCDFF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Timeline</a:t>
            </a: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B6259C8-22B8-7143-A285-00FDB51473D8}"/>
              </a:ext>
            </a:extLst>
          </p:cNvPr>
          <p:cNvSpPr>
            <a:spLocks noGrp="1"/>
          </p:cNvSpPr>
          <p:nvPr>
            <p:ph idx="1"/>
          </p:nvPr>
        </p:nvSpPr>
        <p:spPr/>
        <p:txBody>
          <a:bodyPr/>
          <a:lstStyle/>
          <a:p>
            <a:r>
              <a:rPr lang="en-GB" dirty="0"/>
              <a:t>Group presentation to class on the sixth week 22</a:t>
            </a:r>
            <a:r>
              <a:rPr lang="en-GB" baseline="30000" dirty="0"/>
              <a:t>nd</a:t>
            </a:r>
            <a:r>
              <a:rPr lang="en-GB" dirty="0"/>
              <a:t> October 2022</a:t>
            </a:r>
          </a:p>
          <a:p>
            <a:endParaRPr lang="en-GB" dirty="0"/>
          </a:p>
          <a:p>
            <a:r>
              <a:rPr lang="en-GB" dirty="0"/>
              <a:t>Handout questionnaires to class</a:t>
            </a:r>
          </a:p>
          <a:p>
            <a:endParaRPr lang="en-GB" dirty="0"/>
          </a:p>
          <a:p>
            <a:r>
              <a:rPr lang="en-GB" dirty="0"/>
              <a:t>Collate information as a form of a graph or chart on 5</a:t>
            </a:r>
            <a:r>
              <a:rPr lang="en-GB" baseline="30000" dirty="0"/>
              <a:t>th</a:t>
            </a:r>
            <a:r>
              <a:rPr lang="en-GB" dirty="0"/>
              <a:t> November 2022</a:t>
            </a:r>
          </a:p>
          <a:p>
            <a:endParaRPr lang="en-GB" dirty="0"/>
          </a:p>
          <a:p>
            <a:r>
              <a:rPr lang="en-GB" dirty="0"/>
              <a:t>Write report on findings and submit on </a:t>
            </a:r>
            <a:r>
              <a:rPr lang="en-GB"/>
              <a:t>23</a:t>
            </a:r>
            <a:r>
              <a:rPr lang="en-GB" baseline="30000"/>
              <a:t>rd</a:t>
            </a:r>
            <a:r>
              <a:rPr lang="en-GB"/>
              <a:t> November 2022</a:t>
            </a:r>
            <a:endParaRPr lang="en-GB" dirty="0"/>
          </a:p>
          <a:p>
            <a:endParaRPr lang="en-GB" dirty="0"/>
          </a:p>
        </p:txBody>
      </p:sp>
    </p:spTree>
    <p:extLst>
      <p:ext uri="{BB962C8B-B14F-4D97-AF65-F5344CB8AC3E}">
        <p14:creationId xmlns:p14="http://schemas.microsoft.com/office/powerpoint/2010/main" val="3238647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3CE20-5808-F348-91C4-7F97D9EFE6B3}"/>
              </a:ext>
            </a:extLst>
          </p:cNvPr>
          <p:cNvSpPr>
            <a:spLocks noGrp="1"/>
          </p:cNvSpPr>
          <p:nvPr>
            <p:ph type="title"/>
          </p:nvPr>
        </p:nvSpPr>
        <p:spPr/>
        <p:txBody>
          <a:bodyPr>
            <a:normAutofit/>
          </a:bodyPr>
          <a:lstStyle/>
          <a:p>
            <a:r>
              <a:rPr lang="en-GB" sz="3300" dirty="0">
                <a:latin typeface="Arial" panose="020B0604020202020204" pitchFamily="34" charset="0"/>
                <a:cs typeface="Arial" panose="020B0604020202020204" pitchFamily="34" charset="0"/>
              </a:rPr>
              <a:t>Hypothesis </a:t>
            </a:r>
            <a:endParaRPr lang="en-US" sz="33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C7DD053-4EFF-804D-9710-F3C41D3B0D5D}"/>
              </a:ext>
            </a:extLst>
          </p:cNvPr>
          <p:cNvSpPr>
            <a:spLocks noGrp="1"/>
          </p:cNvSpPr>
          <p:nvPr>
            <p:ph sz="half" idx="1"/>
          </p:nvPr>
        </p:nvSpPr>
        <p:spPr>
          <a:xfrm>
            <a:off x="228600" y="2194561"/>
            <a:ext cx="5334000" cy="4024125"/>
          </a:xfrm>
        </p:spPr>
        <p:txBody>
          <a:bodyPr>
            <a:normAutofit fontScale="92500" lnSpcReduction="20000"/>
          </a:bodyPr>
          <a:lstStyle/>
          <a:p>
            <a:r>
              <a:rPr lang="en-GB" b="1" dirty="0"/>
              <a:t>China- </a:t>
            </a:r>
            <a:r>
              <a:rPr lang="en-GB" dirty="0"/>
              <a:t>i think the students in my class will say yes to most of the questions on our questionnaire because I feel as if though everyone with in my group is confident enough to use the resources that we have been given to use to get our activities are finished and complete. </a:t>
            </a:r>
          </a:p>
          <a:p>
            <a:r>
              <a:rPr lang="en-GB" dirty="0"/>
              <a:t>Generally speaking for others who not in my class I think it would be a 50/50 (yes and no) questionnaire because there is a lot of individuals who comfortable with working online and third are others who find it hard to understand how the whole process works.</a:t>
            </a:r>
          </a:p>
        </p:txBody>
      </p:sp>
      <p:sp>
        <p:nvSpPr>
          <p:cNvPr id="4" name="Content Placeholder 3">
            <a:extLst>
              <a:ext uri="{FF2B5EF4-FFF2-40B4-BE49-F238E27FC236}">
                <a16:creationId xmlns:a16="http://schemas.microsoft.com/office/drawing/2014/main" id="{D3C3FDE2-F8F5-C843-A849-98CF69B64F48}"/>
              </a:ext>
            </a:extLst>
          </p:cNvPr>
          <p:cNvSpPr>
            <a:spLocks noGrp="1"/>
          </p:cNvSpPr>
          <p:nvPr>
            <p:ph sz="half" idx="2"/>
          </p:nvPr>
        </p:nvSpPr>
        <p:spPr/>
        <p:txBody>
          <a:bodyPr>
            <a:normAutofit fontScale="92500" lnSpcReduction="20000"/>
          </a:bodyPr>
          <a:lstStyle/>
          <a:p>
            <a:r>
              <a:rPr lang="en-GB" b="1" dirty="0"/>
              <a:t>Sufina – </a:t>
            </a:r>
            <a:r>
              <a:rPr lang="en-GB" dirty="0"/>
              <a:t>I think the outcome of our proposed research questions will show that it may be a 50/50 split simply because I believe a lot of people have used a form of technology to collaborate throughout the pandemic and the other half may have not used technology in many years so they will not be that confident.</a:t>
            </a:r>
          </a:p>
        </p:txBody>
      </p:sp>
    </p:spTree>
    <p:extLst>
      <p:ext uri="{BB962C8B-B14F-4D97-AF65-F5344CB8AC3E}">
        <p14:creationId xmlns:p14="http://schemas.microsoft.com/office/powerpoint/2010/main" val="3955085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307DF-EE7C-5743-A59A-7A7A3EFD8906}"/>
              </a:ext>
            </a:extLst>
          </p:cNvPr>
          <p:cNvSpPr>
            <a:spLocks noGrp="1"/>
          </p:cNvSpPr>
          <p:nvPr>
            <p:ph type="title"/>
          </p:nvPr>
        </p:nvSpPr>
        <p:spPr/>
        <p:txBody>
          <a:bodyPr/>
          <a:lstStyle/>
          <a:p>
            <a:r>
              <a:rPr lang="en-GB" dirty="0"/>
              <a:t>Questionnaire</a:t>
            </a:r>
            <a:endParaRPr lang="en-US" dirty="0"/>
          </a:p>
        </p:txBody>
      </p:sp>
      <p:sp>
        <p:nvSpPr>
          <p:cNvPr id="3" name="Content Placeholder 2">
            <a:extLst>
              <a:ext uri="{FF2B5EF4-FFF2-40B4-BE49-F238E27FC236}">
                <a16:creationId xmlns:a16="http://schemas.microsoft.com/office/drawing/2014/main" id="{2DB88814-12B8-534E-AA47-4C5BC0657216}"/>
              </a:ext>
            </a:extLst>
          </p:cNvPr>
          <p:cNvSpPr>
            <a:spLocks noGrp="1"/>
          </p:cNvSpPr>
          <p:nvPr>
            <p:ph idx="1"/>
          </p:nvPr>
        </p:nvSpPr>
        <p:spPr/>
        <p:txBody>
          <a:bodyPr/>
          <a:lstStyle/>
          <a:p>
            <a:r>
              <a:rPr lang="en-US" sz="1800">
                <a:solidFill>
                  <a:srgbClr val="E4AF0A"/>
                </a:solidFill>
                <a:latin typeface=".SFUIText"/>
                <a:hlinkClick r:id="rId2"/>
              </a:rPr>
              <a:t>https://forms.office.com/pages/designpagev2.aspx?lang=en-GB&amp;origin=OfficeDotCom&amp;route=Start&amp;sessionid=0c6c16af-64ae-4eb6-b540-02ad181564d4&amp;subpage=design&amp;id=-REPTm4EBUWcuNshUjEeIew4F98QSClCo6-VaDwcBdFUM1lLRU8yUzgzMkJYNzJMVkNRVzM1WFFMTS4u&amp;analysis=false</a:t>
            </a:r>
            <a:endParaRPr lang="en-US" dirty="0"/>
          </a:p>
        </p:txBody>
      </p:sp>
    </p:spTree>
    <p:extLst>
      <p:ext uri="{BB962C8B-B14F-4D97-AF65-F5344CB8AC3E}">
        <p14:creationId xmlns:p14="http://schemas.microsoft.com/office/powerpoint/2010/main" val="398844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F97A-795F-9B4C-967B-E46949FBDBAE}"/>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BCCCBA25-6E1A-EB41-B94E-E22AD9C8FF14}"/>
              </a:ext>
            </a:extLst>
          </p:cNvPr>
          <p:cNvSpPr>
            <a:spLocks noGrp="1"/>
          </p:cNvSpPr>
          <p:nvPr>
            <p:ph idx="1"/>
          </p:nvPr>
        </p:nvSpPr>
        <p:spPr/>
        <p:txBody>
          <a:bodyPr/>
          <a:lstStyle/>
          <a:p>
            <a:r>
              <a:rPr lang="en-US" sz="1800" dirty="0">
                <a:latin typeface="TimesNewRomanPSMT"/>
              </a:rPr>
              <a:t>Craig, P. (2010). </a:t>
            </a:r>
            <a:r>
              <a:rPr lang="en-US" sz="1800" i="1" dirty="0">
                <a:latin typeface="TimesNewRomanPS-ItalicMT"/>
              </a:rPr>
              <a:t>https://librarysearch.uwtsd.ac.uk/discovery/</a:t>
            </a:r>
            <a:r>
              <a:rPr lang="en-US" sz="1800" i="1" dirty="0" err="1">
                <a:latin typeface="TimesNewRomanPS-ItalicMT"/>
              </a:rPr>
              <a:t>fulldisplay</a:t>
            </a:r>
            <a:r>
              <a:rPr lang="en-US" sz="1800" i="1" dirty="0">
                <a:latin typeface="TimesNewRomanPS-ItalicMT"/>
              </a:rPr>
              <a:t>?&amp;context=PC&amp;vid=44WHELF_UWTSD:44WHELF_UWTSD_VU1&amp;search_scope=</a:t>
            </a:r>
            <a:r>
              <a:rPr lang="en-US" sz="1800" i="1" dirty="0" err="1">
                <a:latin typeface="TimesNewRomanPS-ItalicMT"/>
              </a:rPr>
              <a:t>MyInst_and_CI</a:t>
            </a:r>
            <a:r>
              <a:rPr lang="en-US" sz="1800" i="1" dirty="0">
                <a:latin typeface="TimesNewRomanPS-ItalicMT"/>
              </a:rPr>
              <a:t>&amp;tab=Everything&amp;</a:t>
            </a:r>
            <a:r>
              <a:rPr lang="en-US" sz="1800" i="1" dirty="0" err="1">
                <a:latin typeface="TimesNewRomanPS-ItalicMT"/>
              </a:rPr>
              <a:t>docid</a:t>
            </a:r>
            <a:r>
              <a:rPr lang="en-US" sz="1800" i="1" dirty="0">
                <a:latin typeface="TimesNewRomanPS-ItalicMT"/>
              </a:rPr>
              <a:t>=cdi_crossref_primary_10_14742_ajet_1046</a:t>
            </a:r>
            <a:r>
              <a:rPr lang="en-US" sz="1800" i="0" dirty="0">
                <a:latin typeface="TimesNewRomanPSMT"/>
              </a:rPr>
              <a:t>. [online] librarysearch.uwtsd.ac.uk. Available at: https://librarysearch.uwtsd.ac.uk/permalink/44WHELF_UWTSD/</a:t>
            </a:r>
            <a:r>
              <a:rPr lang="en-US" sz="1800" i="0" dirty="0" err="1">
                <a:latin typeface="TimesNewRomanPSMT"/>
              </a:rPr>
              <a:t>1ir6fgh</a:t>
            </a:r>
            <a:r>
              <a:rPr lang="en-US" sz="1800" i="0" dirty="0">
                <a:latin typeface="TimesNewRomanPSMT"/>
              </a:rPr>
              <a:t>/cdi_crossref_primary_10_14742_ajet_1046 [Accessed 12 Oct. 2022].‌</a:t>
            </a:r>
            <a:endParaRPr lang="en-GB" sz="1800" i="0" dirty="0">
              <a:latin typeface="TimesNewRomanPSMT"/>
            </a:endParaRPr>
          </a:p>
          <a:p>
            <a:r>
              <a:rPr lang="en-US" sz="1800" dirty="0" err="1">
                <a:latin typeface="TimesNewRomanPSMT"/>
              </a:rPr>
              <a:t>Bhandari</a:t>
            </a:r>
            <a:r>
              <a:rPr lang="en-US" sz="1800" dirty="0">
                <a:latin typeface="TimesNewRomanPSMT"/>
              </a:rPr>
              <a:t>, P. (2022). </a:t>
            </a:r>
            <a:r>
              <a:rPr lang="en-US" sz="1800" i="1" dirty="0">
                <a:latin typeface="TimesNewRomanPS-ItalicMT"/>
              </a:rPr>
              <a:t>Ethical Considerations in Research | Types &amp; Examples</a:t>
            </a:r>
            <a:r>
              <a:rPr lang="en-US" sz="1800" i="0" dirty="0">
                <a:latin typeface="TimesNewRomanPSMT"/>
              </a:rPr>
              <a:t>. [online] </a:t>
            </a:r>
            <a:r>
              <a:rPr lang="en-US" sz="1800" i="0" dirty="0" err="1">
                <a:latin typeface="TimesNewRomanPSMT"/>
              </a:rPr>
              <a:t>Scribbr</a:t>
            </a:r>
            <a:r>
              <a:rPr lang="en-US" sz="1800" i="0" dirty="0">
                <a:latin typeface="TimesNewRomanPSMT"/>
              </a:rPr>
              <a:t>. Available at: https://</a:t>
            </a:r>
            <a:r>
              <a:rPr lang="en-US" sz="1800" i="0" dirty="0" err="1">
                <a:latin typeface="TimesNewRomanPSMT"/>
              </a:rPr>
              <a:t>www.scribbr.co.uk</a:t>
            </a:r>
            <a:r>
              <a:rPr lang="en-US" sz="1800" i="0" dirty="0">
                <a:latin typeface="TimesNewRomanPSMT"/>
              </a:rPr>
              <a:t>/research-methods/ethical-considerations/ [Accessed 15 Oct. 2022].‌</a:t>
            </a:r>
            <a:endParaRPr lang="en-GB" sz="1800" i="0" dirty="0">
              <a:latin typeface="TimesNewRomanPSMT"/>
            </a:endParaRPr>
          </a:p>
          <a:p>
            <a:r>
              <a:rPr lang="en-US" sz="1800" dirty="0" err="1">
                <a:latin typeface="TimesNewRomanPSMT"/>
              </a:rPr>
              <a:t>www.it.ox.ac.uk</a:t>
            </a:r>
            <a:r>
              <a:rPr lang="en-US" sz="1800" dirty="0">
                <a:latin typeface="TimesNewRomanPSMT"/>
              </a:rPr>
              <a:t>. (2022). </a:t>
            </a:r>
            <a:r>
              <a:rPr lang="en-US" sz="1800" i="1" dirty="0">
                <a:latin typeface="TimesNewRomanPS-ItalicMT"/>
              </a:rPr>
              <a:t>Events, lectures and recording</a:t>
            </a:r>
            <a:r>
              <a:rPr lang="en-US" sz="1800" i="0" dirty="0">
                <a:latin typeface="TimesNewRomanPSMT"/>
              </a:rPr>
              <a:t>. [online] Available at: https://www.it.ox.ac.uk/conferencing-and-recording [Accessed 16 Oct. 2022].‌</a:t>
            </a:r>
            <a:endParaRPr lang="en-US" dirty="0"/>
          </a:p>
        </p:txBody>
      </p:sp>
    </p:spTree>
    <p:extLst>
      <p:ext uri="{BB962C8B-B14F-4D97-AF65-F5344CB8AC3E}">
        <p14:creationId xmlns:p14="http://schemas.microsoft.com/office/powerpoint/2010/main" val="1821113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5EF3FD-E9D6-454B-AC71-A06EB6381374}">
  <ds:schemaRefs>
    <ds:schemaRef ds:uri="http://schemas.microsoft.com/sharepoint/v3/contenttype/forms"/>
  </ds:schemaRefs>
</ds:datastoreItem>
</file>

<file path=customXml/itemProps2.xml><?xml version="1.0" encoding="utf-8"?>
<ds:datastoreItem xmlns:ds="http://schemas.openxmlformats.org/officeDocument/2006/customXml" ds:itemID="{594DDFE3-44F1-439D-8939-229828228B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A251B95-BF3A-47A6-847F-1988DCD5B900}">
  <ds:schemaRefs>
    <ds:schemaRef ds:uri="http://www.w3.org/XML/1998/namespace"/>
    <ds:schemaRef ds:uri="http://schemas.openxmlformats.org/package/2006/metadata/core-properties"/>
    <ds:schemaRef ds:uri="http://purl.org/dc/dcmitype/"/>
    <ds:schemaRef ds:uri="http://schemas.microsoft.com/office/2006/documentManagement/types"/>
    <ds:schemaRef ds:uri="http://purl.org/dc/elements/1.1/"/>
    <ds:schemaRef ds:uri="http://purl.org/dc/terms/"/>
    <ds:schemaRef ds:uri="http://schemas.microsoft.com/office/2006/metadata/properties"/>
    <ds:schemaRef ds:uri="http://schemas.microsoft.com/office/infopath/2007/PartnerControls"/>
    <ds:schemaRef ds:uri="a450a3cc-050d-4aca-8a4e-543025a63de0"/>
  </ds:schemaRefs>
</ds:datastoreItem>
</file>

<file path=docProps/app.xml><?xml version="1.0" encoding="utf-8"?>
<Properties xmlns="http://schemas.openxmlformats.org/officeDocument/2006/extended-properties" xmlns:vt="http://schemas.openxmlformats.org/officeDocument/2006/docPropsVTypes">
  <TotalTime>0</TotalTime>
  <Words>793</Words>
  <Application>Microsoft Office PowerPoint</Application>
  <PresentationFormat>Widescreen</PresentationFormat>
  <Paragraphs>37</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Vapor Trail</vt:lpstr>
      <vt:lpstr>How do students use technology to collaborate at uwtsd¿ </vt:lpstr>
      <vt:lpstr>Are students confident in using technology to collaborate¿</vt:lpstr>
      <vt:lpstr>Ethical considerations</vt:lpstr>
      <vt:lpstr>Ethical consideration</vt:lpstr>
      <vt:lpstr>Timeline </vt:lpstr>
      <vt:lpstr>Timeline</vt:lpstr>
      <vt:lpstr>Hypothesis </vt:lpstr>
      <vt:lpstr>Questionnaire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using technology to collaborate </dc:title>
  <dc:creator>china princess</dc:creator>
  <cp:lastModifiedBy>Sufina Begum (2213097)</cp:lastModifiedBy>
  <cp:revision>12</cp:revision>
  <dcterms:created xsi:type="dcterms:W3CDTF">2022-10-12T14:08:56Z</dcterms:created>
  <dcterms:modified xsi:type="dcterms:W3CDTF">2022-10-22T12:17:58Z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